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2.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271" r:id="rId3"/>
    <p:sldMasterId id="2147488284" r:id="rId4"/>
    <p:sldMasterId id="2147488296" r:id="rId5"/>
    <p:sldMasterId id="2147488308" r:id="rId6"/>
    <p:sldMasterId id="2147488322" r:id="rId7"/>
    <p:sldMasterId id="2147488324" r:id="rId8"/>
    <p:sldMasterId id="2147488348" r:id="rId9"/>
    <p:sldMasterId id="2147488360" r:id="rId10"/>
    <p:sldMasterId id="2147488372" r:id="rId11"/>
    <p:sldMasterId id="2147488374" r:id="rId12"/>
  </p:sldMasterIdLst>
  <p:notesMasterIdLst>
    <p:notesMasterId r:id="rId130"/>
  </p:notesMasterIdLst>
  <p:handoutMasterIdLst>
    <p:handoutMasterId r:id="rId131"/>
  </p:handoutMasterIdLst>
  <p:sldIdLst>
    <p:sldId id="2757" r:id="rId13"/>
    <p:sldId id="2363" r:id="rId14"/>
    <p:sldId id="2677" r:id="rId15"/>
    <p:sldId id="2889" r:id="rId16"/>
    <p:sldId id="3162" r:id="rId17"/>
    <p:sldId id="2403" r:id="rId18"/>
    <p:sldId id="2404" r:id="rId19"/>
    <p:sldId id="3161" r:id="rId20"/>
    <p:sldId id="2996" r:id="rId21"/>
    <p:sldId id="3101" r:id="rId22"/>
    <p:sldId id="3102" r:id="rId23"/>
    <p:sldId id="3103" r:id="rId24"/>
    <p:sldId id="3104" r:id="rId25"/>
    <p:sldId id="3197" r:id="rId26"/>
    <p:sldId id="3113" r:id="rId27"/>
    <p:sldId id="2717" r:id="rId28"/>
    <p:sldId id="3000" r:id="rId29"/>
    <p:sldId id="3183" r:id="rId30"/>
    <p:sldId id="3200" r:id="rId31"/>
    <p:sldId id="3201" r:id="rId32"/>
    <p:sldId id="3202" r:id="rId33"/>
    <p:sldId id="3219" r:id="rId34"/>
    <p:sldId id="3204" r:id="rId35"/>
    <p:sldId id="3205" r:id="rId36"/>
    <p:sldId id="3206" r:id="rId37"/>
    <p:sldId id="3207" r:id="rId38"/>
    <p:sldId id="3208" r:id="rId39"/>
    <p:sldId id="3220" r:id="rId40"/>
    <p:sldId id="3210" r:id="rId41"/>
    <p:sldId id="3211" r:id="rId42"/>
    <p:sldId id="3212" r:id="rId43"/>
    <p:sldId id="3213" r:id="rId44"/>
    <p:sldId id="3214" r:id="rId45"/>
    <p:sldId id="3215" r:id="rId46"/>
    <p:sldId id="3199" r:id="rId47"/>
    <p:sldId id="3217" r:id="rId48"/>
    <p:sldId id="3218" r:id="rId49"/>
    <p:sldId id="3004" r:id="rId50"/>
    <p:sldId id="3198" r:id="rId51"/>
    <p:sldId id="3152" r:id="rId52"/>
    <p:sldId id="3221" r:id="rId53"/>
    <p:sldId id="3006" r:id="rId54"/>
    <p:sldId id="3003" r:id="rId55"/>
    <p:sldId id="3195" r:id="rId56"/>
    <p:sldId id="3163" r:id="rId57"/>
    <p:sldId id="3151" r:id="rId58"/>
    <p:sldId id="3191" r:id="rId59"/>
    <p:sldId id="3194" r:id="rId60"/>
    <p:sldId id="2579" r:id="rId61"/>
    <p:sldId id="3087" r:id="rId62"/>
    <p:sldId id="3008" r:id="rId63"/>
    <p:sldId id="3007" r:id="rId64"/>
    <p:sldId id="2991" r:id="rId65"/>
    <p:sldId id="3009" r:id="rId66"/>
    <p:sldId id="2993" r:id="rId67"/>
    <p:sldId id="2994" r:id="rId68"/>
    <p:sldId id="3011" r:id="rId69"/>
    <p:sldId id="3012" r:id="rId70"/>
    <p:sldId id="3010" r:id="rId71"/>
    <p:sldId id="3013" r:id="rId72"/>
    <p:sldId id="3196" r:id="rId73"/>
    <p:sldId id="2749" r:id="rId74"/>
    <p:sldId id="2978" r:id="rId75"/>
    <p:sldId id="2340" r:id="rId76"/>
    <p:sldId id="3147" r:id="rId77"/>
    <p:sldId id="3148" r:id="rId78"/>
    <p:sldId id="3222" r:id="rId79"/>
    <p:sldId id="3097" r:id="rId80"/>
    <p:sldId id="3098" r:id="rId81"/>
    <p:sldId id="3129" r:id="rId82"/>
    <p:sldId id="3130" r:id="rId83"/>
    <p:sldId id="3131" r:id="rId84"/>
    <p:sldId id="3095" r:id="rId85"/>
    <p:sldId id="3145" r:id="rId86"/>
    <p:sldId id="3146" r:id="rId87"/>
    <p:sldId id="3023" r:id="rId88"/>
    <p:sldId id="3096" r:id="rId89"/>
    <p:sldId id="3223" r:id="rId90"/>
    <p:sldId id="3139" r:id="rId91"/>
    <p:sldId id="3135" r:id="rId92"/>
    <p:sldId id="3138" r:id="rId93"/>
    <p:sldId id="3192" r:id="rId94"/>
    <p:sldId id="3224" r:id="rId95"/>
    <p:sldId id="3132" r:id="rId96"/>
    <p:sldId id="3142" r:id="rId97"/>
    <p:sldId id="3100" r:id="rId98"/>
    <p:sldId id="2341" r:id="rId99"/>
    <p:sldId id="3099" r:id="rId100"/>
    <p:sldId id="3180" r:id="rId101"/>
    <p:sldId id="3037" r:id="rId102"/>
    <p:sldId id="3110" r:id="rId103"/>
    <p:sldId id="3133" r:id="rId104"/>
    <p:sldId id="3134" r:id="rId105"/>
    <p:sldId id="3143" r:id="rId106"/>
    <p:sldId id="3144" r:id="rId107"/>
    <p:sldId id="3141" r:id="rId108"/>
    <p:sldId id="2342" r:id="rId109"/>
    <p:sldId id="3178" r:id="rId110"/>
    <p:sldId id="3179" r:id="rId111"/>
    <p:sldId id="3172" r:id="rId112"/>
    <p:sldId id="3173" r:id="rId113"/>
    <p:sldId id="3174" r:id="rId114"/>
    <p:sldId id="3175" r:id="rId115"/>
    <p:sldId id="3176" r:id="rId116"/>
    <p:sldId id="3106" r:id="rId117"/>
    <p:sldId id="3164" r:id="rId118"/>
    <p:sldId id="3108" r:id="rId119"/>
    <p:sldId id="2343" r:id="rId120"/>
    <p:sldId id="3149" r:id="rId121"/>
    <p:sldId id="3157" r:id="rId122"/>
    <p:sldId id="3158" r:id="rId123"/>
    <p:sldId id="3159" r:id="rId124"/>
    <p:sldId id="3160" r:id="rId125"/>
    <p:sldId id="3156" r:id="rId126"/>
    <p:sldId id="3155" r:id="rId127"/>
    <p:sldId id="2984" r:id="rId128"/>
    <p:sldId id="2985" r:id="rId129"/>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66FF33"/>
    <a:srgbClr val="FFFF00"/>
    <a:srgbClr val="990033"/>
    <a:srgbClr val="000066"/>
    <a:srgbClr val="E49CF2"/>
    <a:srgbClr val="FF9933"/>
    <a:srgbClr val="FF6600"/>
    <a:srgbClr val="FFCCCC"/>
    <a:srgbClr val="D6B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65449" autoAdjust="0"/>
  </p:normalViewPr>
  <p:slideViewPr>
    <p:cSldViewPr snapToGrid="0">
      <p:cViewPr>
        <p:scale>
          <a:sx n="40" d="100"/>
          <a:sy n="40" d="100"/>
        </p:scale>
        <p:origin x="-2700" y="-528"/>
      </p:cViewPr>
      <p:guideLst>
        <p:guide orient="horz" pos="4107"/>
        <p:guide pos="46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0920"/>
    </p:cViewPr>
  </p:sorterViewPr>
  <p:notesViewPr>
    <p:cSldViewPr snapToGrid="0">
      <p:cViewPr>
        <p:scale>
          <a:sx n="50" d="100"/>
          <a:sy n="50" d="100"/>
        </p:scale>
        <p:origin x="-2612" y="-28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presProps" Target="pres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20"/>
      <c:rAngAx val="1"/>
    </c:view3D>
    <c:floor>
      <c:thickness val="0"/>
    </c:floor>
    <c:sideWall>
      <c:thickness val="0"/>
    </c:sideWall>
    <c:backWall>
      <c:thickness val="0"/>
    </c:backWall>
    <c:plotArea>
      <c:layout>
        <c:manualLayout>
          <c:layoutTarget val="inner"/>
          <c:xMode val="edge"/>
          <c:yMode val="edge"/>
          <c:x val="6.1528977620014184E-2"/>
          <c:y val="8.8101487314085736E-2"/>
          <c:w val="0.92186662221394178"/>
          <c:h val="0.80597252266543606"/>
        </c:manualLayout>
      </c:layout>
      <c:bar3DChart>
        <c:barDir val="col"/>
        <c:grouping val="clustered"/>
        <c:varyColors val="0"/>
        <c:ser>
          <c:idx val="0"/>
          <c:order val="0"/>
          <c:tx>
            <c:strRef>
              <c:f>Sheet2!$B$1</c:f>
              <c:strCache>
                <c:ptCount val="1"/>
                <c:pt idx="0">
                  <c:v>Cases</c:v>
                </c:pt>
              </c:strCache>
            </c:strRef>
          </c:tx>
          <c:spPr>
            <a:solidFill>
              <a:srgbClr val="FF0000"/>
            </a:solidFill>
            <a:ln w="0">
              <a:noFill/>
            </a:ln>
            <a:scene3d>
              <a:camera prst="orthographicFront"/>
              <a:lightRig rig="threePt" dir="t"/>
            </a:scene3d>
            <a:sp3d/>
          </c:spPr>
          <c:invertIfNegative val="0"/>
          <c:cat>
            <c:strRef>
              <c:f>Sheet2!$A$2:$A$33</c:f>
              <c:strCache>
                <c:ptCount val="32"/>
                <c:pt idx="0">
                  <c:v>BRCA</c:v>
                </c:pt>
                <c:pt idx="1">
                  <c:v>UCEC</c:v>
                </c:pt>
                <c:pt idx="2">
                  <c:v>OV</c:v>
                </c:pt>
                <c:pt idx="3">
                  <c:v>LUAD</c:v>
                </c:pt>
                <c:pt idx="4">
                  <c:v>LGG</c:v>
                </c:pt>
                <c:pt idx="5">
                  <c:v>KIRC</c:v>
                </c:pt>
                <c:pt idx="6">
                  <c:v>GBM</c:v>
                </c:pt>
                <c:pt idx="7">
                  <c:v>HNSC</c:v>
                </c:pt>
                <c:pt idx="8">
                  <c:v>LUSC</c:v>
                </c:pt>
                <c:pt idx="9">
                  <c:v>THCA</c:v>
                </c:pt>
                <c:pt idx="10">
                  <c:v>SKCM</c:v>
                </c:pt>
                <c:pt idx="11">
                  <c:v>PRAD</c:v>
                </c:pt>
                <c:pt idx="12">
                  <c:v>COAD</c:v>
                </c:pt>
                <c:pt idx="13">
                  <c:v>BLCA</c:v>
                </c:pt>
                <c:pt idx="14">
                  <c:v>STAD</c:v>
                </c:pt>
                <c:pt idx="15">
                  <c:v>LIHC</c:v>
                </c:pt>
                <c:pt idx="16">
                  <c:v>CESC</c:v>
                </c:pt>
                <c:pt idx="17">
                  <c:v>KIRP</c:v>
                </c:pt>
                <c:pt idx="18">
                  <c:v>SARC</c:v>
                </c:pt>
                <c:pt idx="19">
                  <c:v>ESCA</c:v>
                </c:pt>
                <c:pt idx="20">
                  <c:v>PCPG</c:v>
                </c:pt>
                <c:pt idx="21">
                  <c:v>READ</c:v>
                </c:pt>
                <c:pt idx="22">
                  <c:v>AML</c:v>
                </c:pt>
                <c:pt idx="23">
                  <c:v>TGCT</c:v>
                </c:pt>
                <c:pt idx="24">
                  <c:v>PAAD</c:v>
                </c:pt>
                <c:pt idx="25">
                  <c:v>THYM</c:v>
                </c:pt>
                <c:pt idx="26">
                  <c:v>UVM</c:v>
                </c:pt>
                <c:pt idx="27">
                  <c:v>ACC</c:v>
                </c:pt>
                <c:pt idx="28">
                  <c:v>KICH</c:v>
                </c:pt>
                <c:pt idx="29">
                  <c:v>UCS</c:v>
                </c:pt>
                <c:pt idx="30">
                  <c:v>DLBC</c:v>
                </c:pt>
                <c:pt idx="31">
                  <c:v>CHOL</c:v>
                </c:pt>
              </c:strCache>
            </c:strRef>
          </c:cat>
          <c:val>
            <c:numRef>
              <c:f>Sheet2!$B$2:$B$33</c:f>
              <c:numCache>
                <c:formatCode>General</c:formatCode>
                <c:ptCount val="32"/>
                <c:pt idx="0">
                  <c:v>1077</c:v>
                </c:pt>
                <c:pt idx="1">
                  <c:v>544</c:v>
                </c:pt>
                <c:pt idx="2">
                  <c:v>536</c:v>
                </c:pt>
                <c:pt idx="3">
                  <c:v>514</c:v>
                </c:pt>
                <c:pt idx="4">
                  <c:v>511</c:v>
                </c:pt>
                <c:pt idx="5">
                  <c:v>507</c:v>
                </c:pt>
                <c:pt idx="6">
                  <c:v>506</c:v>
                </c:pt>
                <c:pt idx="7">
                  <c:v>499</c:v>
                </c:pt>
                <c:pt idx="8">
                  <c:v>486</c:v>
                </c:pt>
                <c:pt idx="9">
                  <c:v>486</c:v>
                </c:pt>
                <c:pt idx="10">
                  <c:v>451</c:v>
                </c:pt>
                <c:pt idx="11">
                  <c:v>445</c:v>
                </c:pt>
                <c:pt idx="12">
                  <c:v>422</c:v>
                </c:pt>
                <c:pt idx="13">
                  <c:v>398</c:v>
                </c:pt>
                <c:pt idx="14">
                  <c:v>397</c:v>
                </c:pt>
                <c:pt idx="15">
                  <c:v>372</c:v>
                </c:pt>
                <c:pt idx="16">
                  <c:v>288</c:v>
                </c:pt>
                <c:pt idx="17">
                  <c:v>278</c:v>
                </c:pt>
                <c:pt idx="18">
                  <c:v>255</c:v>
                </c:pt>
                <c:pt idx="19">
                  <c:v>184</c:v>
                </c:pt>
                <c:pt idx="20">
                  <c:v>179</c:v>
                </c:pt>
                <c:pt idx="21">
                  <c:v>166</c:v>
                </c:pt>
                <c:pt idx="22">
                  <c:v>150</c:v>
                </c:pt>
                <c:pt idx="23">
                  <c:v>150</c:v>
                </c:pt>
                <c:pt idx="24">
                  <c:v>147</c:v>
                </c:pt>
                <c:pt idx="25">
                  <c:v>123</c:v>
                </c:pt>
                <c:pt idx="26">
                  <c:v>80</c:v>
                </c:pt>
                <c:pt idx="27">
                  <c:v>79</c:v>
                </c:pt>
                <c:pt idx="28">
                  <c:v>66</c:v>
                </c:pt>
                <c:pt idx="29">
                  <c:v>57</c:v>
                </c:pt>
                <c:pt idx="30">
                  <c:v>47</c:v>
                </c:pt>
                <c:pt idx="31">
                  <c:v>36</c:v>
                </c:pt>
              </c:numCache>
            </c:numRef>
          </c:val>
        </c:ser>
        <c:dLbls>
          <c:showLegendKey val="0"/>
          <c:showVal val="0"/>
          <c:showCatName val="0"/>
          <c:showSerName val="0"/>
          <c:showPercent val="0"/>
          <c:showBubbleSize val="0"/>
        </c:dLbls>
        <c:gapWidth val="150"/>
        <c:shape val="box"/>
        <c:axId val="132708608"/>
        <c:axId val="134483968"/>
        <c:axId val="0"/>
      </c:bar3DChart>
      <c:catAx>
        <c:axId val="132708608"/>
        <c:scaling>
          <c:orientation val="minMax"/>
        </c:scaling>
        <c:delete val="0"/>
        <c:axPos val="b"/>
        <c:numFmt formatCode="General" sourceLinked="0"/>
        <c:majorTickMark val="out"/>
        <c:minorTickMark val="none"/>
        <c:tickLblPos val="nextTo"/>
        <c:txPr>
          <a:bodyPr/>
          <a:lstStyle/>
          <a:p>
            <a:pPr>
              <a:defRPr sz="800"/>
            </a:pPr>
            <a:endParaRPr lang="en-US"/>
          </a:p>
        </c:txPr>
        <c:crossAx val="134483968"/>
        <c:crosses val="autoZero"/>
        <c:auto val="1"/>
        <c:lblAlgn val="ctr"/>
        <c:lblOffset val="100"/>
        <c:noMultiLvlLbl val="0"/>
      </c:catAx>
      <c:valAx>
        <c:axId val="134483968"/>
        <c:scaling>
          <c:orientation val="minMax"/>
          <c:max val="1100"/>
          <c:min val="0"/>
        </c:scaling>
        <c:delete val="0"/>
        <c:axPos val="l"/>
        <c:majorGridlines/>
        <c:numFmt formatCode="General" sourceLinked="1"/>
        <c:majorTickMark val="out"/>
        <c:minorTickMark val="none"/>
        <c:tickLblPos val="nextTo"/>
        <c:txPr>
          <a:bodyPr/>
          <a:lstStyle/>
          <a:p>
            <a:pPr>
              <a:defRPr sz="1200"/>
            </a:pPr>
            <a:endParaRPr lang="en-US"/>
          </a:p>
        </c:txPr>
        <c:crossAx val="132708608"/>
        <c:crosses val="autoZero"/>
        <c:crossBetween val="between"/>
      </c:valAx>
    </c:plotArea>
    <c:plotVisOnly val="1"/>
    <c:dispBlanksAs val="gap"/>
    <c:showDLblsOverMax val="0"/>
  </c:chart>
  <c:spPr>
    <a:solidFill>
      <a:schemeClr val="bg1"/>
    </a:solidFill>
    <a:ln>
      <a:solidFill>
        <a:schemeClr val="tx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solidFill>
                  <a:schemeClr val="tx2">
                    <a:lumMod val="90000"/>
                  </a:schemeClr>
                </a:solidFill>
              </a:defRPr>
            </a:pPr>
            <a:r>
              <a:rPr lang="en-US" dirty="0" smtClean="0">
                <a:solidFill>
                  <a:schemeClr val="tx2">
                    <a:lumMod val="90000"/>
                  </a:schemeClr>
                </a:solidFill>
                <a:latin typeface="Arial" panose="020B0604020202020204" pitchFamily="34" charset="0"/>
                <a:cs typeface="Arial" panose="020B0604020202020204" pitchFamily="34" charset="0"/>
              </a:rPr>
              <a:t>Cumulative </a:t>
            </a:r>
            <a:r>
              <a:rPr lang="en-US" dirty="0">
                <a:solidFill>
                  <a:schemeClr val="tx2">
                    <a:lumMod val="90000"/>
                  </a:schemeClr>
                </a:solidFill>
                <a:latin typeface="Arial" panose="020B0604020202020204" pitchFamily="34" charset="0"/>
                <a:cs typeface="Arial" panose="020B0604020202020204" pitchFamily="34" charset="0"/>
              </a:rPr>
              <a:t>Project Requests</a:t>
            </a:r>
          </a:p>
        </c:rich>
      </c:tx>
      <c:layout>
        <c:manualLayout>
          <c:xMode val="edge"/>
          <c:yMode val="edge"/>
          <c:x val="0.25370793049602974"/>
          <c:y val="7.2289156626506021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Cum. Project Requests</c:v>
                </c:pt>
              </c:strCache>
            </c:strRef>
          </c:tx>
          <c:invertIfNegative val="0"/>
          <c:cat>
            <c:numRef>
              <c:f>Sheet1!$A$2:$A$9</c:f>
              <c:numCache>
                <c:formatCode>General</c:formatCode>
                <c:ptCount val="8"/>
                <c:pt idx="0">
                  <c:v>2007</c:v>
                </c:pt>
                <c:pt idx="1">
                  <c:v>2008</c:v>
                </c:pt>
                <c:pt idx="2">
                  <c:v>2009</c:v>
                </c:pt>
                <c:pt idx="3">
                  <c:v>2010</c:v>
                </c:pt>
                <c:pt idx="4">
                  <c:v>2011</c:v>
                </c:pt>
                <c:pt idx="5">
                  <c:v>2012</c:v>
                </c:pt>
                <c:pt idx="6">
                  <c:v>2013</c:v>
                </c:pt>
                <c:pt idx="7">
                  <c:v>2014</c:v>
                </c:pt>
              </c:numCache>
            </c:numRef>
          </c:cat>
          <c:val>
            <c:numRef>
              <c:f>Sheet1!$B$2:$B$9</c:f>
              <c:numCache>
                <c:formatCode>General</c:formatCode>
                <c:ptCount val="8"/>
                <c:pt idx="0">
                  <c:v>75</c:v>
                </c:pt>
                <c:pt idx="1">
                  <c:v>301</c:v>
                </c:pt>
                <c:pt idx="2">
                  <c:v>535</c:v>
                </c:pt>
                <c:pt idx="3">
                  <c:v>731</c:v>
                </c:pt>
                <c:pt idx="4">
                  <c:v>946</c:v>
                </c:pt>
                <c:pt idx="5">
                  <c:v>1123</c:v>
                </c:pt>
                <c:pt idx="6">
                  <c:v>1326</c:v>
                </c:pt>
                <c:pt idx="7">
                  <c:v>1653</c:v>
                </c:pt>
              </c:numCache>
            </c:numRef>
          </c:val>
        </c:ser>
        <c:dLbls>
          <c:showLegendKey val="0"/>
          <c:showVal val="0"/>
          <c:showCatName val="0"/>
          <c:showSerName val="0"/>
          <c:showPercent val="0"/>
          <c:showBubbleSize val="0"/>
        </c:dLbls>
        <c:gapWidth val="150"/>
        <c:shape val="box"/>
        <c:axId val="114569984"/>
        <c:axId val="114571520"/>
        <c:axId val="0"/>
      </c:bar3DChart>
      <c:catAx>
        <c:axId val="114569984"/>
        <c:scaling>
          <c:orientation val="minMax"/>
        </c:scaling>
        <c:delete val="0"/>
        <c:axPos val="b"/>
        <c:numFmt formatCode="General" sourceLinked="1"/>
        <c:majorTickMark val="none"/>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14571520"/>
        <c:crosses val="autoZero"/>
        <c:auto val="1"/>
        <c:lblAlgn val="ctr"/>
        <c:lblOffset val="100"/>
        <c:noMultiLvlLbl val="0"/>
      </c:catAx>
      <c:valAx>
        <c:axId val="114571520"/>
        <c:scaling>
          <c:orientation val="minMax"/>
        </c:scaling>
        <c:delete val="0"/>
        <c:axPos val="l"/>
        <c:majorGridlines/>
        <c:numFmt formatCode="General"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114569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F31C0-3D27-4803-AD45-716F5A3490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40C41E1-6E6F-43FC-90B0-16AE4F242BB5}">
      <dgm:prSet phldrT="[Text]"/>
      <dgm:spPr/>
      <dgm:t>
        <a:bodyPr/>
        <a:lstStyle/>
        <a:p>
          <a:r>
            <a:rPr lang="en-US" smtClean="0"/>
            <a:t>Genome Sequenced</a:t>
          </a:r>
          <a:endParaRPr lang="en-US"/>
        </a:p>
      </dgm:t>
    </dgm:pt>
    <dgm:pt modelId="{DCA72102-E331-4CF9-90D0-1BB2E489E548}" type="parTrans" cxnId="{5800AC71-91BB-4B82-A791-172BDF3AC5E9}">
      <dgm:prSet/>
      <dgm:spPr/>
      <dgm:t>
        <a:bodyPr/>
        <a:lstStyle/>
        <a:p>
          <a:endParaRPr lang="en-US"/>
        </a:p>
      </dgm:t>
    </dgm:pt>
    <dgm:pt modelId="{4F51A81F-EA4D-4AD7-91A6-7E39B337BECF}" type="sibTrans" cxnId="{5800AC71-91BB-4B82-A791-172BDF3AC5E9}">
      <dgm:prSet/>
      <dgm:spPr/>
      <dgm:t>
        <a:bodyPr/>
        <a:lstStyle/>
        <a:p>
          <a:endParaRPr lang="en-US"/>
        </a:p>
      </dgm:t>
    </dgm:pt>
    <dgm:pt modelId="{BE1345A0-9E86-486F-AA85-02A7C4A30756}">
      <dgm:prSet phldrT="[Text]"/>
      <dgm:spPr/>
      <dgm:t>
        <a:bodyPr/>
        <a:lstStyle/>
        <a:p>
          <a:r>
            <a:rPr lang="en-US" smtClean="0"/>
            <a:t>Return ACMG list of IFs</a:t>
          </a:r>
          <a:endParaRPr lang="en-US"/>
        </a:p>
      </dgm:t>
    </dgm:pt>
    <dgm:pt modelId="{9CDCC8CE-CF73-4201-866A-E7CB6E192B75}" type="parTrans" cxnId="{A65C1D3A-F2B1-4B1B-872A-DDA7A8B4D97E}">
      <dgm:prSet/>
      <dgm:spPr/>
      <dgm:t>
        <a:bodyPr/>
        <a:lstStyle/>
        <a:p>
          <a:endParaRPr lang="en-US"/>
        </a:p>
      </dgm:t>
    </dgm:pt>
    <dgm:pt modelId="{E7C25935-309B-4EEE-BA6D-AA1D3903ABD8}" type="sibTrans" cxnId="{A65C1D3A-F2B1-4B1B-872A-DDA7A8B4D97E}">
      <dgm:prSet/>
      <dgm:spPr/>
      <dgm:t>
        <a:bodyPr/>
        <a:lstStyle/>
        <a:p>
          <a:endParaRPr lang="en-US"/>
        </a:p>
      </dgm:t>
    </dgm:pt>
    <dgm:pt modelId="{977C7E71-3BD8-4ACD-85EF-E0A31F456AAC}">
      <dgm:prSet phldrT="[Text]"/>
      <dgm:spPr/>
      <dgm:t>
        <a:bodyPr/>
        <a:lstStyle/>
        <a:p>
          <a:r>
            <a:rPr lang="en-US" smtClean="0"/>
            <a:t>+IF identified</a:t>
          </a:r>
          <a:endParaRPr lang="en-US"/>
        </a:p>
      </dgm:t>
    </dgm:pt>
    <dgm:pt modelId="{5B5CCFA9-7A1A-4742-97F5-5E02EC5C264E}" type="parTrans" cxnId="{D0AB33E0-758A-4C9C-A675-4E11484C9D6E}">
      <dgm:prSet/>
      <dgm:spPr/>
      <dgm:t>
        <a:bodyPr/>
        <a:lstStyle/>
        <a:p>
          <a:endParaRPr lang="en-US"/>
        </a:p>
      </dgm:t>
    </dgm:pt>
    <dgm:pt modelId="{CD8DA0A0-19CA-4564-A382-C0B5A6D29BDC}" type="sibTrans" cxnId="{D0AB33E0-758A-4C9C-A675-4E11484C9D6E}">
      <dgm:prSet/>
      <dgm:spPr/>
      <dgm:t>
        <a:bodyPr/>
        <a:lstStyle/>
        <a:p>
          <a:endParaRPr lang="en-US"/>
        </a:p>
      </dgm:t>
    </dgm:pt>
    <dgm:pt modelId="{69498BBE-7B56-4CB8-80E7-384634797E82}">
      <dgm:prSet phldrT="[Text]"/>
      <dgm:spPr/>
      <dgm:t>
        <a:bodyPr/>
        <a:lstStyle/>
        <a:p>
          <a:r>
            <a:rPr lang="en-US" smtClean="0"/>
            <a:t>No Ifs identified</a:t>
          </a:r>
          <a:endParaRPr lang="en-US"/>
        </a:p>
      </dgm:t>
    </dgm:pt>
    <dgm:pt modelId="{C4DA2B55-3E2E-436E-9C4F-822B32CDE780}" type="parTrans" cxnId="{738AF52A-B0E5-4FF7-A76B-238B4D8BDCF7}">
      <dgm:prSet/>
      <dgm:spPr/>
      <dgm:t>
        <a:bodyPr/>
        <a:lstStyle/>
        <a:p>
          <a:endParaRPr lang="en-US"/>
        </a:p>
      </dgm:t>
    </dgm:pt>
    <dgm:pt modelId="{38C81D1C-05C5-43B5-8947-105A5AFE134B}" type="sibTrans" cxnId="{738AF52A-B0E5-4FF7-A76B-238B4D8BDCF7}">
      <dgm:prSet/>
      <dgm:spPr/>
      <dgm:t>
        <a:bodyPr/>
        <a:lstStyle/>
        <a:p>
          <a:endParaRPr lang="en-US"/>
        </a:p>
      </dgm:t>
    </dgm:pt>
    <dgm:pt modelId="{36624080-E8B1-4B92-B7AA-FA177DCA1E20}">
      <dgm:prSet phldrT="[Text]"/>
      <dgm:spPr/>
      <dgm:t>
        <a:bodyPr/>
        <a:lstStyle/>
        <a:p>
          <a:r>
            <a:rPr lang="en-US" smtClean="0"/>
            <a:t>Do not return IFs</a:t>
          </a:r>
          <a:endParaRPr lang="en-US"/>
        </a:p>
      </dgm:t>
    </dgm:pt>
    <dgm:pt modelId="{B8FDDA11-C90D-45DA-9133-4129A9A2D49E}" type="parTrans" cxnId="{A1EC1F86-551C-4766-ACA6-9A7DFD8DC10D}">
      <dgm:prSet/>
      <dgm:spPr/>
      <dgm:t>
        <a:bodyPr/>
        <a:lstStyle/>
        <a:p>
          <a:endParaRPr lang="en-US"/>
        </a:p>
      </dgm:t>
    </dgm:pt>
    <dgm:pt modelId="{DAF98A92-1880-4981-AE59-B3D8891C22A8}" type="sibTrans" cxnId="{A1EC1F86-551C-4766-ACA6-9A7DFD8DC10D}">
      <dgm:prSet/>
      <dgm:spPr/>
      <dgm:t>
        <a:bodyPr/>
        <a:lstStyle/>
        <a:p>
          <a:endParaRPr lang="en-US"/>
        </a:p>
      </dgm:t>
    </dgm:pt>
    <dgm:pt modelId="{765F04ED-5456-4B9B-8610-2F2DDBABEF7F}">
      <dgm:prSet phldrT="[Text]"/>
      <dgm:spPr/>
      <dgm:t>
        <a:bodyPr/>
        <a:lstStyle/>
        <a:p>
          <a:r>
            <a:rPr lang="en-US" smtClean="0"/>
            <a:t>+IF (unknown)</a:t>
          </a:r>
          <a:endParaRPr lang="en-US"/>
        </a:p>
      </dgm:t>
    </dgm:pt>
    <dgm:pt modelId="{92011D0D-C816-485C-9FEA-91DD7A21A2C1}" type="parTrans" cxnId="{14A01255-6D2E-48FC-9D37-4BA6FC1738A3}">
      <dgm:prSet/>
      <dgm:spPr/>
      <dgm:t>
        <a:bodyPr/>
        <a:lstStyle/>
        <a:p>
          <a:endParaRPr lang="en-US"/>
        </a:p>
      </dgm:t>
    </dgm:pt>
    <dgm:pt modelId="{0AD36F21-C363-460E-922F-E893F8E1AA36}" type="sibTrans" cxnId="{14A01255-6D2E-48FC-9D37-4BA6FC1738A3}">
      <dgm:prSet/>
      <dgm:spPr/>
      <dgm:t>
        <a:bodyPr/>
        <a:lstStyle/>
        <a:p>
          <a:endParaRPr lang="en-US"/>
        </a:p>
      </dgm:t>
    </dgm:pt>
    <dgm:pt modelId="{C40D3C94-F389-4D48-A5CE-11696C2FB519}">
      <dgm:prSet phldrT="[Text]"/>
      <dgm:spPr/>
      <dgm:t>
        <a:bodyPr/>
        <a:lstStyle/>
        <a:p>
          <a:r>
            <a:rPr lang="en-US" smtClean="0"/>
            <a:t>-IF (unknown)</a:t>
          </a:r>
          <a:endParaRPr lang="en-US"/>
        </a:p>
      </dgm:t>
    </dgm:pt>
    <dgm:pt modelId="{5296F938-3B9B-4442-A800-3E63E0932DA9}" type="parTrans" cxnId="{58CF01CE-70BA-496E-A9B3-CE7E66E0AC1D}">
      <dgm:prSet/>
      <dgm:spPr/>
      <dgm:t>
        <a:bodyPr/>
        <a:lstStyle/>
        <a:p>
          <a:endParaRPr lang="en-US"/>
        </a:p>
      </dgm:t>
    </dgm:pt>
    <dgm:pt modelId="{808AE1F5-27C7-4B83-BFBB-50D0D06F744B}" type="sibTrans" cxnId="{58CF01CE-70BA-496E-A9B3-CE7E66E0AC1D}">
      <dgm:prSet/>
      <dgm:spPr/>
      <dgm:t>
        <a:bodyPr/>
        <a:lstStyle/>
        <a:p>
          <a:endParaRPr lang="en-US"/>
        </a:p>
      </dgm:t>
    </dgm:pt>
    <dgm:pt modelId="{58127E4E-00CB-4574-80E2-20CFE49D55D2}">
      <dgm:prSet phldrT="[Text]"/>
      <dgm:spPr/>
      <dgm:t>
        <a:bodyPr/>
        <a:lstStyle/>
        <a:p>
          <a:r>
            <a:rPr lang="en-US" smtClean="0"/>
            <a:t>Project life expectancy &amp; lifetime costs</a:t>
          </a:r>
          <a:endParaRPr lang="en-US"/>
        </a:p>
      </dgm:t>
    </dgm:pt>
    <dgm:pt modelId="{693B4621-4744-482E-8A99-59DA930A3629}" type="parTrans" cxnId="{960133BB-7D61-4F9F-961A-EC34C5B7FD8B}">
      <dgm:prSet/>
      <dgm:spPr/>
      <dgm:t>
        <a:bodyPr/>
        <a:lstStyle/>
        <a:p>
          <a:endParaRPr lang="en-US"/>
        </a:p>
      </dgm:t>
    </dgm:pt>
    <dgm:pt modelId="{09691E44-DBAD-4985-8C65-8661CB5ED9F3}" type="sibTrans" cxnId="{960133BB-7D61-4F9F-961A-EC34C5B7FD8B}">
      <dgm:prSet/>
      <dgm:spPr/>
      <dgm:t>
        <a:bodyPr/>
        <a:lstStyle/>
        <a:p>
          <a:endParaRPr lang="en-US"/>
        </a:p>
      </dgm:t>
    </dgm:pt>
    <dgm:pt modelId="{4B36F631-40C9-4BE0-B2E9-32A159661538}">
      <dgm:prSet phldrT="[Text]"/>
      <dgm:spPr/>
      <dgm:t>
        <a:bodyPr/>
        <a:lstStyle/>
        <a:p>
          <a:r>
            <a:rPr lang="en-US" smtClean="0"/>
            <a:t>Project life expectancy &amp; lifetime costs</a:t>
          </a:r>
          <a:endParaRPr lang="en-US"/>
        </a:p>
      </dgm:t>
    </dgm:pt>
    <dgm:pt modelId="{73C6BD47-4B42-4E54-A652-621863CB9D9E}" type="parTrans" cxnId="{0C42CDFD-C08A-4CDB-AA23-138DEA07450D}">
      <dgm:prSet/>
      <dgm:spPr/>
      <dgm:t>
        <a:bodyPr/>
        <a:lstStyle/>
        <a:p>
          <a:endParaRPr lang="en-US"/>
        </a:p>
      </dgm:t>
    </dgm:pt>
    <dgm:pt modelId="{FF13E41F-B0EC-4FA2-88BC-B643E76948C2}" type="sibTrans" cxnId="{0C42CDFD-C08A-4CDB-AA23-138DEA07450D}">
      <dgm:prSet/>
      <dgm:spPr/>
      <dgm:t>
        <a:bodyPr/>
        <a:lstStyle/>
        <a:p>
          <a:endParaRPr lang="en-US"/>
        </a:p>
      </dgm:t>
    </dgm:pt>
    <dgm:pt modelId="{1E47BC3E-22BF-4192-9E04-73D046CFFE98}">
      <dgm:prSet phldrT="[Text]"/>
      <dgm:spPr/>
      <dgm:t>
        <a:bodyPr/>
        <a:lstStyle/>
        <a:p>
          <a:r>
            <a:rPr lang="en-US" smtClean="0"/>
            <a:t>Project life expectancy &amp; lifetime costs</a:t>
          </a:r>
          <a:endParaRPr lang="en-US"/>
        </a:p>
      </dgm:t>
    </dgm:pt>
    <dgm:pt modelId="{B1C5E4AC-668B-44F8-9ECF-8939032687F8}" type="parTrans" cxnId="{96739D79-4E3E-43D5-8CF9-EA1D781110F1}">
      <dgm:prSet/>
      <dgm:spPr/>
      <dgm:t>
        <a:bodyPr/>
        <a:lstStyle/>
        <a:p>
          <a:endParaRPr lang="en-US"/>
        </a:p>
      </dgm:t>
    </dgm:pt>
    <dgm:pt modelId="{8A7FDA2F-60C4-4BC8-AEEF-5DC8F51602DC}" type="sibTrans" cxnId="{96739D79-4E3E-43D5-8CF9-EA1D781110F1}">
      <dgm:prSet/>
      <dgm:spPr/>
      <dgm:t>
        <a:bodyPr/>
        <a:lstStyle/>
        <a:p>
          <a:endParaRPr lang="en-US"/>
        </a:p>
      </dgm:t>
    </dgm:pt>
    <dgm:pt modelId="{5F1EE791-3DA1-4C72-AB64-0122567C6758}">
      <dgm:prSet phldrT="[Text]"/>
      <dgm:spPr/>
      <dgm:t>
        <a:bodyPr/>
        <a:lstStyle/>
        <a:p>
          <a:r>
            <a:rPr lang="en-US" smtClean="0"/>
            <a:t>Project life expectancy &amp; lifetime costs</a:t>
          </a:r>
          <a:endParaRPr lang="en-US"/>
        </a:p>
      </dgm:t>
    </dgm:pt>
    <dgm:pt modelId="{3DDDC089-80E3-4E3B-8CA5-1BF4E1314E79}" type="parTrans" cxnId="{4DC667C4-B503-49F2-BBD6-C750E256A219}">
      <dgm:prSet/>
      <dgm:spPr/>
      <dgm:t>
        <a:bodyPr/>
        <a:lstStyle/>
        <a:p>
          <a:endParaRPr lang="en-US"/>
        </a:p>
      </dgm:t>
    </dgm:pt>
    <dgm:pt modelId="{CF741D3A-0B35-4930-80D3-2F46A5CADB2F}" type="sibTrans" cxnId="{4DC667C4-B503-49F2-BBD6-C750E256A219}">
      <dgm:prSet/>
      <dgm:spPr/>
      <dgm:t>
        <a:bodyPr/>
        <a:lstStyle/>
        <a:p>
          <a:endParaRPr lang="en-US"/>
        </a:p>
      </dgm:t>
    </dgm:pt>
    <dgm:pt modelId="{14363E00-C3F8-4B78-8841-D51BCD448F52}" type="pres">
      <dgm:prSet presAssocID="{46DF31C0-3D27-4803-AD45-716F5A3490DB}" presName="diagram" presStyleCnt="0">
        <dgm:presLayoutVars>
          <dgm:chPref val="1"/>
          <dgm:dir/>
          <dgm:animOne val="branch"/>
          <dgm:animLvl val="lvl"/>
          <dgm:resizeHandles val="exact"/>
        </dgm:presLayoutVars>
      </dgm:prSet>
      <dgm:spPr/>
      <dgm:t>
        <a:bodyPr/>
        <a:lstStyle/>
        <a:p>
          <a:endParaRPr lang="en-US"/>
        </a:p>
      </dgm:t>
    </dgm:pt>
    <dgm:pt modelId="{33B47B2A-0ED8-49AA-9AFF-33509EB8A19A}" type="pres">
      <dgm:prSet presAssocID="{140C41E1-6E6F-43FC-90B0-16AE4F242BB5}" presName="root1" presStyleCnt="0"/>
      <dgm:spPr/>
    </dgm:pt>
    <dgm:pt modelId="{E46E0FA8-69B3-4EAA-BA15-4A6623394070}" type="pres">
      <dgm:prSet presAssocID="{140C41E1-6E6F-43FC-90B0-16AE4F242BB5}" presName="LevelOneTextNode" presStyleLbl="node0" presStyleIdx="0" presStyleCnt="1">
        <dgm:presLayoutVars>
          <dgm:chPref val="3"/>
        </dgm:presLayoutVars>
      </dgm:prSet>
      <dgm:spPr/>
      <dgm:t>
        <a:bodyPr/>
        <a:lstStyle/>
        <a:p>
          <a:endParaRPr lang="en-US"/>
        </a:p>
      </dgm:t>
    </dgm:pt>
    <dgm:pt modelId="{45E52A56-88FD-4AEF-889C-0180392B4561}" type="pres">
      <dgm:prSet presAssocID="{140C41E1-6E6F-43FC-90B0-16AE4F242BB5}" presName="level2hierChild" presStyleCnt="0"/>
      <dgm:spPr/>
    </dgm:pt>
    <dgm:pt modelId="{B9EBD6EE-F0F9-4971-B1F0-F3AC67F42B29}" type="pres">
      <dgm:prSet presAssocID="{9CDCC8CE-CF73-4201-866A-E7CB6E192B75}" presName="conn2-1" presStyleLbl="parChTrans1D2" presStyleIdx="0" presStyleCnt="2"/>
      <dgm:spPr/>
      <dgm:t>
        <a:bodyPr/>
        <a:lstStyle/>
        <a:p>
          <a:endParaRPr lang="en-US"/>
        </a:p>
      </dgm:t>
    </dgm:pt>
    <dgm:pt modelId="{445B495A-6448-4AB4-87AA-F00C65B36CAC}" type="pres">
      <dgm:prSet presAssocID="{9CDCC8CE-CF73-4201-866A-E7CB6E192B75}" presName="connTx" presStyleLbl="parChTrans1D2" presStyleIdx="0" presStyleCnt="2"/>
      <dgm:spPr/>
      <dgm:t>
        <a:bodyPr/>
        <a:lstStyle/>
        <a:p>
          <a:endParaRPr lang="en-US"/>
        </a:p>
      </dgm:t>
    </dgm:pt>
    <dgm:pt modelId="{28A7AE5D-8057-44ED-BAC2-886F5ED36DAF}" type="pres">
      <dgm:prSet presAssocID="{BE1345A0-9E86-486F-AA85-02A7C4A30756}" presName="root2" presStyleCnt="0"/>
      <dgm:spPr/>
    </dgm:pt>
    <dgm:pt modelId="{6D740D78-6533-4EF1-8719-BBE110C7FAA1}" type="pres">
      <dgm:prSet presAssocID="{BE1345A0-9E86-486F-AA85-02A7C4A30756}" presName="LevelTwoTextNode" presStyleLbl="node2" presStyleIdx="0" presStyleCnt="2" custLinFactNeighborX="1087">
        <dgm:presLayoutVars>
          <dgm:chPref val="3"/>
        </dgm:presLayoutVars>
      </dgm:prSet>
      <dgm:spPr/>
      <dgm:t>
        <a:bodyPr/>
        <a:lstStyle/>
        <a:p>
          <a:endParaRPr lang="en-US"/>
        </a:p>
      </dgm:t>
    </dgm:pt>
    <dgm:pt modelId="{25B20EB9-90C6-4E62-B466-9C2F1F857C55}" type="pres">
      <dgm:prSet presAssocID="{BE1345A0-9E86-486F-AA85-02A7C4A30756}" presName="level3hierChild" presStyleCnt="0"/>
      <dgm:spPr/>
    </dgm:pt>
    <dgm:pt modelId="{072847BB-822C-4756-A836-B41021604008}" type="pres">
      <dgm:prSet presAssocID="{5B5CCFA9-7A1A-4742-97F5-5E02EC5C264E}" presName="conn2-1" presStyleLbl="parChTrans1D3" presStyleIdx="0" presStyleCnt="4"/>
      <dgm:spPr/>
      <dgm:t>
        <a:bodyPr/>
        <a:lstStyle/>
        <a:p>
          <a:endParaRPr lang="en-US"/>
        </a:p>
      </dgm:t>
    </dgm:pt>
    <dgm:pt modelId="{4393E18B-5897-4DDC-A381-FAD59EA4672E}" type="pres">
      <dgm:prSet presAssocID="{5B5CCFA9-7A1A-4742-97F5-5E02EC5C264E}" presName="connTx" presStyleLbl="parChTrans1D3" presStyleIdx="0" presStyleCnt="4"/>
      <dgm:spPr/>
      <dgm:t>
        <a:bodyPr/>
        <a:lstStyle/>
        <a:p>
          <a:endParaRPr lang="en-US"/>
        </a:p>
      </dgm:t>
    </dgm:pt>
    <dgm:pt modelId="{21561AF4-FC2F-488C-B6A9-06651A4D34E9}" type="pres">
      <dgm:prSet presAssocID="{977C7E71-3BD8-4ACD-85EF-E0A31F456AAC}" presName="root2" presStyleCnt="0"/>
      <dgm:spPr/>
    </dgm:pt>
    <dgm:pt modelId="{0CFE31D6-D8ED-435C-BD9E-8BDEB3D8BC30}" type="pres">
      <dgm:prSet presAssocID="{977C7E71-3BD8-4ACD-85EF-E0A31F456AAC}" presName="LevelTwoTextNode" presStyleLbl="node3" presStyleIdx="0" presStyleCnt="4">
        <dgm:presLayoutVars>
          <dgm:chPref val="3"/>
        </dgm:presLayoutVars>
      </dgm:prSet>
      <dgm:spPr/>
      <dgm:t>
        <a:bodyPr/>
        <a:lstStyle/>
        <a:p>
          <a:endParaRPr lang="en-US"/>
        </a:p>
      </dgm:t>
    </dgm:pt>
    <dgm:pt modelId="{D8E49DD9-C98E-4B0F-9D11-C2845F360DEE}" type="pres">
      <dgm:prSet presAssocID="{977C7E71-3BD8-4ACD-85EF-E0A31F456AAC}" presName="level3hierChild" presStyleCnt="0"/>
      <dgm:spPr/>
    </dgm:pt>
    <dgm:pt modelId="{53A6B8FD-D6A5-4800-A03C-81966814298C}" type="pres">
      <dgm:prSet presAssocID="{3DDDC089-80E3-4E3B-8CA5-1BF4E1314E79}" presName="conn2-1" presStyleLbl="parChTrans1D4" presStyleIdx="0" presStyleCnt="4"/>
      <dgm:spPr/>
      <dgm:t>
        <a:bodyPr/>
        <a:lstStyle/>
        <a:p>
          <a:endParaRPr lang="en-US"/>
        </a:p>
      </dgm:t>
    </dgm:pt>
    <dgm:pt modelId="{D03F69F3-71A7-4171-9CEF-D8490F5F6D7E}" type="pres">
      <dgm:prSet presAssocID="{3DDDC089-80E3-4E3B-8CA5-1BF4E1314E79}" presName="connTx" presStyleLbl="parChTrans1D4" presStyleIdx="0" presStyleCnt="4"/>
      <dgm:spPr/>
      <dgm:t>
        <a:bodyPr/>
        <a:lstStyle/>
        <a:p>
          <a:endParaRPr lang="en-US"/>
        </a:p>
      </dgm:t>
    </dgm:pt>
    <dgm:pt modelId="{9684B776-08C0-476C-AB46-4CFA6EA86F37}" type="pres">
      <dgm:prSet presAssocID="{5F1EE791-3DA1-4C72-AB64-0122567C6758}" presName="root2" presStyleCnt="0"/>
      <dgm:spPr/>
    </dgm:pt>
    <dgm:pt modelId="{9D54A9FF-59C8-4EB4-9F77-D2A8D6AE6A0F}" type="pres">
      <dgm:prSet presAssocID="{5F1EE791-3DA1-4C72-AB64-0122567C6758}" presName="LevelTwoTextNode" presStyleLbl="node4" presStyleIdx="0" presStyleCnt="4">
        <dgm:presLayoutVars>
          <dgm:chPref val="3"/>
        </dgm:presLayoutVars>
      </dgm:prSet>
      <dgm:spPr/>
      <dgm:t>
        <a:bodyPr/>
        <a:lstStyle/>
        <a:p>
          <a:endParaRPr lang="en-US"/>
        </a:p>
      </dgm:t>
    </dgm:pt>
    <dgm:pt modelId="{EA26565B-0358-40E7-8602-5640E2233C60}" type="pres">
      <dgm:prSet presAssocID="{5F1EE791-3DA1-4C72-AB64-0122567C6758}" presName="level3hierChild" presStyleCnt="0"/>
      <dgm:spPr/>
    </dgm:pt>
    <dgm:pt modelId="{B30C94ED-B6A7-4A21-AE4D-9BD7308E42EE}" type="pres">
      <dgm:prSet presAssocID="{C4DA2B55-3E2E-436E-9C4F-822B32CDE780}" presName="conn2-1" presStyleLbl="parChTrans1D3" presStyleIdx="1" presStyleCnt="4"/>
      <dgm:spPr/>
      <dgm:t>
        <a:bodyPr/>
        <a:lstStyle/>
        <a:p>
          <a:endParaRPr lang="en-US"/>
        </a:p>
      </dgm:t>
    </dgm:pt>
    <dgm:pt modelId="{90706529-D6A4-4292-AED5-CBA249D3017B}" type="pres">
      <dgm:prSet presAssocID="{C4DA2B55-3E2E-436E-9C4F-822B32CDE780}" presName="connTx" presStyleLbl="parChTrans1D3" presStyleIdx="1" presStyleCnt="4"/>
      <dgm:spPr/>
      <dgm:t>
        <a:bodyPr/>
        <a:lstStyle/>
        <a:p>
          <a:endParaRPr lang="en-US"/>
        </a:p>
      </dgm:t>
    </dgm:pt>
    <dgm:pt modelId="{4E295ED6-323C-4AF5-B7A4-99C2DA17A79E}" type="pres">
      <dgm:prSet presAssocID="{69498BBE-7B56-4CB8-80E7-384634797E82}" presName="root2" presStyleCnt="0"/>
      <dgm:spPr/>
    </dgm:pt>
    <dgm:pt modelId="{65005568-5A90-47E8-946B-9828975F7F42}" type="pres">
      <dgm:prSet presAssocID="{69498BBE-7B56-4CB8-80E7-384634797E82}" presName="LevelTwoTextNode" presStyleLbl="node3" presStyleIdx="1" presStyleCnt="4">
        <dgm:presLayoutVars>
          <dgm:chPref val="3"/>
        </dgm:presLayoutVars>
      </dgm:prSet>
      <dgm:spPr/>
      <dgm:t>
        <a:bodyPr/>
        <a:lstStyle/>
        <a:p>
          <a:endParaRPr lang="en-US"/>
        </a:p>
      </dgm:t>
    </dgm:pt>
    <dgm:pt modelId="{31CBC8B0-567A-4023-8107-E2F11100C59F}" type="pres">
      <dgm:prSet presAssocID="{69498BBE-7B56-4CB8-80E7-384634797E82}" presName="level3hierChild" presStyleCnt="0"/>
      <dgm:spPr/>
    </dgm:pt>
    <dgm:pt modelId="{6F182D6F-B14B-42BD-BAD7-3904085E6A1D}" type="pres">
      <dgm:prSet presAssocID="{B1C5E4AC-668B-44F8-9ECF-8939032687F8}" presName="conn2-1" presStyleLbl="parChTrans1D4" presStyleIdx="1" presStyleCnt="4"/>
      <dgm:spPr/>
      <dgm:t>
        <a:bodyPr/>
        <a:lstStyle/>
        <a:p>
          <a:endParaRPr lang="en-US"/>
        </a:p>
      </dgm:t>
    </dgm:pt>
    <dgm:pt modelId="{166249B4-9A84-4412-9F5D-740578DA50F0}" type="pres">
      <dgm:prSet presAssocID="{B1C5E4AC-668B-44F8-9ECF-8939032687F8}" presName="connTx" presStyleLbl="parChTrans1D4" presStyleIdx="1" presStyleCnt="4"/>
      <dgm:spPr/>
      <dgm:t>
        <a:bodyPr/>
        <a:lstStyle/>
        <a:p>
          <a:endParaRPr lang="en-US"/>
        </a:p>
      </dgm:t>
    </dgm:pt>
    <dgm:pt modelId="{59C60FEB-73A0-4972-A1ED-0779776D1969}" type="pres">
      <dgm:prSet presAssocID="{1E47BC3E-22BF-4192-9E04-73D046CFFE98}" presName="root2" presStyleCnt="0"/>
      <dgm:spPr/>
    </dgm:pt>
    <dgm:pt modelId="{B4D09A22-83A7-4EA4-BD97-D6847562CECE}" type="pres">
      <dgm:prSet presAssocID="{1E47BC3E-22BF-4192-9E04-73D046CFFE98}" presName="LevelTwoTextNode" presStyleLbl="node4" presStyleIdx="1" presStyleCnt="4">
        <dgm:presLayoutVars>
          <dgm:chPref val="3"/>
        </dgm:presLayoutVars>
      </dgm:prSet>
      <dgm:spPr/>
      <dgm:t>
        <a:bodyPr/>
        <a:lstStyle/>
        <a:p>
          <a:endParaRPr lang="en-US"/>
        </a:p>
      </dgm:t>
    </dgm:pt>
    <dgm:pt modelId="{B9B95BA8-C574-4DB9-ACF7-7F812A910F71}" type="pres">
      <dgm:prSet presAssocID="{1E47BC3E-22BF-4192-9E04-73D046CFFE98}" presName="level3hierChild" presStyleCnt="0"/>
      <dgm:spPr/>
    </dgm:pt>
    <dgm:pt modelId="{4219EDD2-5250-42AA-A5F7-72BAFCCCEC28}" type="pres">
      <dgm:prSet presAssocID="{B8FDDA11-C90D-45DA-9133-4129A9A2D49E}" presName="conn2-1" presStyleLbl="parChTrans1D2" presStyleIdx="1" presStyleCnt="2"/>
      <dgm:spPr/>
      <dgm:t>
        <a:bodyPr/>
        <a:lstStyle/>
        <a:p>
          <a:endParaRPr lang="en-US"/>
        </a:p>
      </dgm:t>
    </dgm:pt>
    <dgm:pt modelId="{66C8D8DD-9D91-4DE1-8FF6-019A659ED697}" type="pres">
      <dgm:prSet presAssocID="{B8FDDA11-C90D-45DA-9133-4129A9A2D49E}" presName="connTx" presStyleLbl="parChTrans1D2" presStyleIdx="1" presStyleCnt="2"/>
      <dgm:spPr/>
      <dgm:t>
        <a:bodyPr/>
        <a:lstStyle/>
        <a:p>
          <a:endParaRPr lang="en-US"/>
        </a:p>
      </dgm:t>
    </dgm:pt>
    <dgm:pt modelId="{A96DBA16-4295-4ED6-AF5A-1B743487829F}" type="pres">
      <dgm:prSet presAssocID="{36624080-E8B1-4B92-B7AA-FA177DCA1E20}" presName="root2" presStyleCnt="0"/>
      <dgm:spPr/>
    </dgm:pt>
    <dgm:pt modelId="{D64D8B6E-75B9-4379-AE6D-0373448A250F}" type="pres">
      <dgm:prSet presAssocID="{36624080-E8B1-4B92-B7AA-FA177DCA1E20}" presName="LevelTwoTextNode" presStyleLbl="node2" presStyleIdx="1" presStyleCnt="2">
        <dgm:presLayoutVars>
          <dgm:chPref val="3"/>
        </dgm:presLayoutVars>
      </dgm:prSet>
      <dgm:spPr/>
      <dgm:t>
        <a:bodyPr/>
        <a:lstStyle/>
        <a:p>
          <a:endParaRPr lang="en-US"/>
        </a:p>
      </dgm:t>
    </dgm:pt>
    <dgm:pt modelId="{1157D307-AF5E-4988-9D80-FEEC6A1A7692}" type="pres">
      <dgm:prSet presAssocID="{36624080-E8B1-4B92-B7AA-FA177DCA1E20}" presName="level3hierChild" presStyleCnt="0"/>
      <dgm:spPr/>
    </dgm:pt>
    <dgm:pt modelId="{6238712F-65B8-4934-8F39-3B9D829725E0}" type="pres">
      <dgm:prSet presAssocID="{92011D0D-C816-485C-9FEA-91DD7A21A2C1}" presName="conn2-1" presStyleLbl="parChTrans1D3" presStyleIdx="2" presStyleCnt="4"/>
      <dgm:spPr/>
      <dgm:t>
        <a:bodyPr/>
        <a:lstStyle/>
        <a:p>
          <a:endParaRPr lang="en-US"/>
        </a:p>
      </dgm:t>
    </dgm:pt>
    <dgm:pt modelId="{983B37DF-63B2-4784-B444-C4F5E9B8FFEE}" type="pres">
      <dgm:prSet presAssocID="{92011D0D-C816-485C-9FEA-91DD7A21A2C1}" presName="connTx" presStyleLbl="parChTrans1D3" presStyleIdx="2" presStyleCnt="4"/>
      <dgm:spPr/>
      <dgm:t>
        <a:bodyPr/>
        <a:lstStyle/>
        <a:p>
          <a:endParaRPr lang="en-US"/>
        </a:p>
      </dgm:t>
    </dgm:pt>
    <dgm:pt modelId="{DC3987D1-BB00-4547-BB0B-D65786AB6FEE}" type="pres">
      <dgm:prSet presAssocID="{765F04ED-5456-4B9B-8610-2F2DDBABEF7F}" presName="root2" presStyleCnt="0"/>
      <dgm:spPr/>
    </dgm:pt>
    <dgm:pt modelId="{43B4C9A4-CAEA-42B1-AF79-F7BCA990B70A}" type="pres">
      <dgm:prSet presAssocID="{765F04ED-5456-4B9B-8610-2F2DDBABEF7F}" presName="LevelTwoTextNode" presStyleLbl="node3" presStyleIdx="2" presStyleCnt="4">
        <dgm:presLayoutVars>
          <dgm:chPref val="3"/>
        </dgm:presLayoutVars>
      </dgm:prSet>
      <dgm:spPr/>
      <dgm:t>
        <a:bodyPr/>
        <a:lstStyle/>
        <a:p>
          <a:endParaRPr lang="en-US"/>
        </a:p>
      </dgm:t>
    </dgm:pt>
    <dgm:pt modelId="{82AB3308-8FAA-4081-8588-380976F563DA}" type="pres">
      <dgm:prSet presAssocID="{765F04ED-5456-4B9B-8610-2F2DDBABEF7F}" presName="level3hierChild" presStyleCnt="0"/>
      <dgm:spPr/>
    </dgm:pt>
    <dgm:pt modelId="{DBD740A0-FCE3-4294-BFEB-8337C79AE62D}" type="pres">
      <dgm:prSet presAssocID="{693B4621-4744-482E-8A99-59DA930A3629}" presName="conn2-1" presStyleLbl="parChTrans1D4" presStyleIdx="2" presStyleCnt="4"/>
      <dgm:spPr/>
      <dgm:t>
        <a:bodyPr/>
        <a:lstStyle/>
        <a:p>
          <a:endParaRPr lang="en-US"/>
        </a:p>
      </dgm:t>
    </dgm:pt>
    <dgm:pt modelId="{5A18FB36-E262-4F52-97CC-6AD1E41C6E90}" type="pres">
      <dgm:prSet presAssocID="{693B4621-4744-482E-8A99-59DA930A3629}" presName="connTx" presStyleLbl="parChTrans1D4" presStyleIdx="2" presStyleCnt="4"/>
      <dgm:spPr/>
      <dgm:t>
        <a:bodyPr/>
        <a:lstStyle/>
        <a:p>
          <a:endParaRPr lang="en-US"/>
        </a:p>
      </dgm:t>
    </dgm:pt>
    <dgm:pt modelId="{7E1A6909-DDF4-4654-A666-1125C7692442}" type="pres">
      <dgm:prSet presAssocID="{58127E4E-00CB-4574-80E2-20CFE49D55D2}" presName="root2" presStyleCnt="0"/>
      <dgm:spPr/>
    </dgm:pt>
    <dgm:pt modelId="{A98AEA71-E866-495C-ADFF-9BBE416C4C98}" type="pres">
      <dgm:prSet presAssocID="{58127E4E-00CB-4574-80E2-20CFE49D55D2}" presName="LevelTwoTextNode" presStyleLbl="node4" presStyleIdx="2" presStyleCnt="4">
        <dgm:presLayoutVars>
          <dgm:chPref val="3"/>
        </dgm:presLayoutVars>
      </dgm:prSet>
      <dgm:spPr/>
      <dgm:t>
        <a:bodyPr/>
        <a:lstStyle/>
        <a:p>
          <a:endParaRPr lang="en-US"/>
        </a:p>
      </dgm:t>
    </dgm:pt>
    <dgm:pt modelId="{F06317B3-4611-4F06-A031-2092F7E33486}" type="pres">
      <dgm:prSet presAssocID="{58127E4E-00CB-4574-80E2-20CFE49D55D2}" presName="level3hierChild" presStyleCnt="0"/>
      <dgm:spPr/>
    </dgm:pt>
    <dgm:pt modelId="{8D7B1751-E5B0-4C53-9D4F-A8B4A5357F3A}" type="pres">
      <dgm:prSet presAssocID="{5296F938-3B9B-4442-A800-3E63E0932DA9}" presName="conn2-1" presStyleLbl="parChTrans1D3" presStyleIdx="3" presStyleCnt="4"/>
      <dgm:spPr/>
      <dgm:t>
        <a:bodyPr/>
        <a:lstStyle/>
        <a:p>
          <a:endParaRPr lang="en-US"/>
        </a:p>
      </dgm:t>
    </dgm:pt>
    <dgm:pt modelId="{A3870BD2-D9DB-4E22-A8B7-A62E0AC60F73}" type="pres">
      <dgm:prSet presAssocID="{5296F938-3B9B-4442-A800-3E63E0932DA9}" presName="connTx" presStyleLbl="parChTrans1D3" presStyleIdx="3" presStyleCnt="4"/>
      <dgm:spPr/>
      <dgm:t>
        <a:bodyPr/>
        <a:lstStyle/>
        <a:p>
          <a:endParaRPr lang="en-US"/>
        </a:p>
      </dgm:t>
    </dgm:pt>
    <dgm:pt modelId="{EE29AF75-CD6C-4721-BF17-73144DE14954}" type="pres">
      <dgm:prSet presAssocID="{C40D3C94-F389-4D48-A5CE-11696C2FB519}" presName="root2" presStyleCnt="0"/>
      <dgm:spPr/>
    </dgm:pt>
    <dgm:pt modelId="{42197A87-84F2-447A-8729-19E0D86DC404}" type="pres">
      <dgm:prSet presAssocID="{C40D3C94-F389-4D48-A5CE-11696C2FB519}" presName="LevelTwoTextNode" presStyleLbl="node3" presStyleIdx="3" presStyleCnt="4">
        <dgm:presLayoutVars>
          <dgm:chPref val="3"/>
        </dgm:presLayoutVars>
      </dgm:prSet>
      <dgm:spPr/>
      <dgm:t>
        <a:bodyPr/>
        <a:lstStyle/>
        <a:p>
          <a:endParaRPr lang="en-US"/>
        </a:p>
      </dgm:t>
    </dgm:pt>
    <dgm:pt modelId="{FD268DB6-4CB2-4656-A613-BB71FE025E46}" type="pres">
      <dgm:prSet presAssocID="{C40D3C94-F389-4D48-A5CE-11696C2FB519}" presName="level3hierChild" presStyleCnt="0"/>
      <dgm:spPr/>
    </dgm:pt>
    <dgm:pt modelId="{A1DA6B1C-743A-4856-8AD7-79E0EFA25061}" type="pres">
      <dgm:prSet presAssocID="{73C6BD47-4B42-4E54-A652-621863CB9D9E}" presName="conn2-1" presStyleLbl="parChTrans1D4" presStyleIdx="3" presStyleCnt="4"/>
      <dgm:spPr/>
      <dgm:t>
        <a:bodyPr/>
        <a:lstStyle/>
        <a:p>
          <a:endParaRPr lang="en-US"/>
        </a:p>
      </dgm:t>
    </dgm:pt>
    <dgm:pt modelId="{73E4A56A-3DF8-4B84-A960-5C764A4C79B4}" type="pres">
      <dgm:prSet presAssocID="{73C6BD47-4B42-4E54-A652-621863CB9D9E}" presName="connTx" presStyleLbl="parChTrans1D4" presStyleIdx="3" presStyleCnt="4"/>
      <dgm:spPr/>
      <dgm:t>
        <a:bodyPr/>
        <a:lstStyle/>
        <a:p>
          <a:endParaRPr lang="en-US"/>
        </a:p>
      </dgm:t>
    </dgm:pt>
    <dgm:pt modelId="{908097CE-5E5B-41A4-B7A2-C4CA9CAEA96A}" type="pres">
      <dgm:prSet presAssocID="{4B36F631-40C9-4BE0-B2E9-32A159661538}" presName="root2" presStyleCnt="0"/>
      <dgm:spPr/>
    </dgm:pt>
    <dgm:pt modelId="{AF711732-196C-44EC-90A3-24487513AB67}" type="pres">
      <dgm:prSet presAssocID="{4B36F631-40C9-4BE0-B2E9-32A159661538}" presName="LevelTwoTextNode" presStyleLbl="node4" presStyleIdx="3" presStyleCnt="4">
        <dgm:presLayoutVars>
          <dgm:chPref val="3"/>
        </dgm:presLayoutVars>
      </dgm:prSet>
      <dgm:spPr/>
      <dgm:t>
        <a:bodyPr/>
        <a:lstStyle/>
        <a:p>
          <a:endParaRPr lang="en-US"/>
        </a:p>
      </dgm:t>
    </dgm:pt>
    <dgm:pt modelId="{1067C611-9966-4288-8217-D472C2DAC039}" type="pres">
      <dgm:prSet presAssocID="{4B36F631-40C9-4BE0-B2E9-32A159661538}" presName="level3hierChild" presStyleCnt="0"/>
      <dgm:spPr/>
    </dgm:pt>
  </dgm:ptLst>
  <dgm:cxnLst>
    <dgm:cxn modelId="{CB73E0B9-94B1-41D6-9334-58FE876D0337}" type="presOf" srcId="{B8FDDA11-C90D-45DA-9133-4129A9A2D49E}" destId="{4219EDD2-5250-42AA-A5F7-72BAFCCCEC28}" srcOrd="0" destOrd="0" presId="urn:microsoft.com/office/officeart/2005/8/layout/hierarchy2"/>
    <dgm:cxn modelId="{EDA1EECF-CC2A-44E3-B56B-76151C3013FC}" type="presOf" srcId="{B1C5E4AC-668B-44F8-9ECF-8939032687F8}" destId="{166249B4-9A84-4412-9F5D-740578DA50F0}" srcOrd="1" destOrd="0" presId="urn:microsoft.com/office/officeart/2005/8/layout/hierarchy2"/>
    <dgm:cxn modelId="{22721B0C-E6AB-4E52-A95E-A2C68467AD31}" type="presOf" srcId="{36624080-E8B1-4B92-B7AA-FA177DCA1E20}" destId="{D64D8B6E-75B9-4379-AE6D-0373448A250F}" srcOrd="0" destOrd="0" presId="urn:microsoft.com/office/officeart/2005/8/layout/hierarchy2"/>
    <dgm:cxn modelId="{58CF01CE-70BA-496E-A9B3-CE7E66E0AC1D}" srcId="{36624080-E8B1-4B92-B7AA-FA177DCA1E20}" destId="{C40D3C94-F389-4D48-A5CE-11696C2FB519}" srcOrd="1" destOrd="0" parTransId="{5296F938-3B9B-4442-A800-3E63E0932DA9}" sibTransId="{808AE1F5-27C7-4B83-BFBB-50D0D06F744B}"/>
    <dgm:cxn modelId="{5FBF493E-85C8-4A8D-AE49-EBBB6A94FEBA}" type="presOf" srcId="{C4DA2B55-3E2E-436E-9C4F-822B32CDE780}" destId="{B30C94ED-B6A7-4A21-AE4D-9BD7308E42EE}" srcOrd="0" destOrd="0" presId="urn:microsoft.com/office/officeart/2005/8/layout/hierarchy2"/>
    <dgm:cxn modelId="{4DC667C4-B503-49F2-BBD6-C750E256A219}" srcId="{977C7E71-3BD8-4ACD-85EF-E0A31F456AAC}" destId="{5F1EE791-3DA1-4C72-AB64-0122567C6758}" srcOrd="0" destOrd="0" parTransId="{3DDDC089-80E3-4E3B-8CA5-1BF4E1314E79}" sibTransId="{CF741D3A-0B35-4930-80D3-2F46A5CADB2F}"/>
    <dgm:cxn modelId="{A1B9C337-7DED-486E-B057-9AE6D7891044}" type="presOf" srcId="{977C7E71-3BD8-4ACD-85EF-E0A31F456AAC}" destId="{0CFE31D6-D8ED-435C-BD9E-8BDEB3D8BC30}" srcOrd="0" destOrd="0" presId="urn:microsoft.com/office/officeart/2005/8/layout/hierarchy2"/>
    <dgm:cxn modelId="{26C07236-6075-4E9D-8008-924B5B9FA207}" type="presOf" srcId="{73C6BD47-4B42-4E54-A652-621863CB9D9E}" destId="{73E4A56A-3DF8-4B84-A960-5C764A4C79B4}" srcOrd="1" destOrd="0" presId="urn:microsoft.com/office/officeart/2005/8/layout/hierarchy2"/>
    <dgm:cxn modelId="{2092E803-A639-4DF4-BF73-CF3326836189}" type="presOf" srcId="{140C41E1-6E6F-43FC-90B0-16AE4F242BB5}" destId="{E46E0FA8-69B3-4EAA-BA15-4A6623394070}" srcOrd="0" destOrd="0" presId="urn:microsoft.com/office/officeart/2005/8/layout/hierarchy2"/>
    <dgm:cxn modelId="{FD952B5F-AA9E-481B-A140-DDD0CE6F884B}" type="presOf" srcId="{C40D3C94-F389-4D48-A5CE-11696C2FB519}" destId="{42197A87-84F2-447A-8729-19E0D86DC404}" srcOrd="0" destOrd="0" presId="urn:microsoft.com/office/officeart/2005/8/layout/hierarchy2"/>
    <dgm:cxn modelId="{337B46D6-D65A-4CBF-A233-B62FA59E4BAF}" type="presOf" srcId="{73C6BD47-4B42-4E54-A652-621863CB9D9E}" destId="{A1DA6B1C-743A-4856-8AD7-79E0EFA25061}" srcOrd="0" destOrd="0" presId="urn:microsoft.com/office/officeart/2005/8/layout/hierarchy2"/>
    <dgm:cxn modelId="{77D5748A-F0CD-4B92-858C-4E542183CAEB}" type="presOf" srcId="{5296F938-3B9B-4442-A800-3E63E0932DA9}" destId="{8D7B1751-E5B0-4C53-9D4F-A8B4A5357F3A}" srcOrd="0" destOrd="0" presId="urn:microsoft.com/office/officeart/2005/8/layout/hierarchy2"/>
    <dgm:cxn modelId="{D05BD991-8610-4302-A061-9DFB062B4978}" type="presOf" srcId="{693B4621-4744-482E-8A99-59DA930A3629}" destId="{5A18FB36-E262-4F52-97CC-6AD1E41C6E90}" srcOrd="1" destOrd="0" presId="urn:microsoft.com/office/officeart/2005/8/layout/hierarchy2"/>
    <dgm:cxn modelId="{F1A457FD-3262-4733-93B0-F03B9C44112E}" type="presOf" srcId="{765F04ED-5456-4B9B-8610-2F2DDBABEF7F}" destId="{43B4C9A4-CAEA-42B1-AF79-F7BCA990B70A}" srcOrd="0" destOrd="0" presId="urn:microsoft.com/office/officeart/2005/8/layout/hierarchy2"/>
    <dgm:cxn modelId="{A1EC1F86-551C-4766-ACA6-9A7DFD8DC10D}" srcId="{140C41E1-6E6F-43FC-90B0-16AE4F242BB5}" destId="{36624080-E8B1-4B92-B7AA-FA177DCA1E20}" srcOrd="1" destOrd="0" parTransId="{B8FDDA11-C90D-45DA-9133-4129A9A2D49E}" sibTransId="{DAF98A92-1880-4981-AE59-B3D8891C22A8}"/>
    <dgm:cxn modelId="{A78D932E-EA05-41D5-8586-30BD379625FF}" type="presOf" srcId="{4B36F631-40C9-4BE0-B2E9-32A159661538}" destId="{AF711732-196C-44EC-90A3-24487513AB67}" srcOrd="0" destOrd="0" presId="urn:microsoft.com/office/officeart/2005/8/layout/hierarchy2"/>
    <dgm:cxn modelId="{96739D79-4E3E-43D5-8CF9-EA1D781110F1}" srcId="{69498BBE-7B56-4CB8-80E7-384634797E82}" destId="{1E47BC3E-22BF-4192-9E04-73D046CFFE98}" srcOrd="0" destOrd="0" parTransId="{B1C5E4AC-668B-44F8-9ECF-8939032687F8}" sibTransId="{8A7FDA2F-60C4-4BC8-AEEF-5DC8F51602DC}"/>
    <dgm:cxn modelId="{1BA2DF68-BE43-4EF5-A122-F4777015600A}" type="presOf" srcId="{BE1345A0-9E86-486F-AA85-02A7C4A30756}" destId="{6D740D78-6533-4EF1-8719-BBE110C7FAA1}" srcOrd="0" destOrd="0" presId="urn:microsoft.com/office/officeart/2005/8/layout/hierarchy2"/>
    <dgm:cxn modelId="{048ACB65-8E07-47A4-AAB4-93218A83DBE6}" type="presOf" srcId="{92011D0D-C816-485C-9FEA-91DD7A21A2C1}" destId="{983B37DF-63B2-4784-B444-C4F5E9B8FFEE}" srcOrd="1" destOrd="0" presId="urn:microsoft.com/office/officeart/2005/8/layout/hierarchy2"/>
    <dgm:cxn modelId="{027E53B9-3FB1-439E-BA67-8A8564BF6E77}" type="presOf" srcId="{693B4621-4744-482E-8A99-59DA930A3629}" destId="{DBD740A0-FCE3-4294-BFEB-8337C79AE62D}" srcOrd="0" destOrd="0" presId="urn:microsoft.com/office/officeart/2005/8/layout/hierarchy2"/>
    <dgm:cxn modelId="{81CF35CE-2D95-419F-AAB7-3E0D8347D052}" type="presOf" srcId="{58127E4E-00CB-4574-80E2-20CFE49D55D2}" destId="{A98AEA71-E866-495C-ADFF-9BBE416C4C98}" srcOrd="0" destOrd="0" presId="urn:microsoft.com/office/officeart/2005/8/layout/hierarchy2"/>
    <dgm:cxn modelId="{1EEC1149-A121-4478-89BC-D7A99ADC606E}" type="presOf" srcId="{46DF31C0-3D27-4803-AD45-716F5A3490DB}" destId="{14363E00-C3F8-4B78-8841-D51BCD448F52}" srcOrd="0" destOrd="0" presId="urn:microsoft.com/office/officeart/2005/8/layout/hierarchy2"/>
    <dgm:cxn modelId="{DB525C97-E2BE-4C9E-B7CA-82CEB43A5112}" type="presOf" srcId="{1E47BC3E-22BF-4192-9E04-73D046CFFE98}" destId="{B4D09A22-83A7-4EA4-BD97-D6847562CECE}" srcOrd="0" destOrd="0" presId="urn:microsoft.com/office/officeart/2005/8/layout/hierarchy2"/>
    <dgm:cxn modelId="{291B39E4-1750-41F0-988C-9429EE24C303}" type="presOf" srcId="{92011D0D-C816-485C-9FEA-91DD7A21A2C1}" destId="{6238712F-65B8-4934-8F39-3B9D829725E0}" srcOrd="0" destOrd="0" presId="urn:microsoft.com/office/officeart/2005/8/layout/hierarchy2"/>
    <dgm:cxn modelId="{B6A649FF-81DD-4BF1-BFBC-143311B5437B}" type="presOf" srcId="{3DDDC089-80E3-4E3B-8CA5-1BF4E1314E79}" destId="{53A6B8FD-D6A5-4800-A03C-81966814298C}" srcOrd="0" destOrd="0" presId="urn:microsoft.com/office/officeart/2005/8/layout/hierarchy2"/>
    <dgm:cxn modelId="{444D84FE-4D87-45F3-9F14-D0D4AE4E6C93}" type="presOf" srcId="{69498BBE-7B56-4CB8-80E7-384634797E82}" destId="{65005568-5A90-47E8-946B-9828975F7F42}" srcOrd="0" destOrd="0" presId="urn:microsoft.com/office/officeart/2005/8/layout/hierarchy2"/>
    <dgm:cxn modelId="{A948AB69-4B19-481D-AF92-FA8A41CF6CB1}" type="presOf" srcId="{5296F938-3B9B-4442-A800-3E63E0932DA9}" destId="{A3870BD2-D9DB-4E22-A8B7-A62E0AC60F73}" srcOrd="1" destOrd="0" presId="urn:microsoft.com/office/officeart/2005/8/layout/hierarchy2"/>
    <dgm:cxn modelId="{5FCAB663-A30B-457F-9EEC-3F16CE588924}" type="presOf" srcId="{3DDDC089-80E3-4E3B-8CA5-1BF4E1314E79}" destId="{D03F69F3-71A7-4171-9CEF-D8490F5F6D7E}" srcOrd="1" destOrd="0" presId="urn:microsoft.com/office/officeart/2005/8/layout/hierarchy2"/>
    <dgm:cxn modelId="{1A318132-8AFF-4201-9C7E-36A44F71529D}" type="presOf" srcId="{5F1EE791-3DA1-4C72-AB64-0122567C6758}" destId="{9D54A9FF-59C8-4EB4-9F77-D2A8D6AE6A0F}" srcOrd="0" destOrd="0" presId="urn:microsoft.com/office/officeart/2005/8/layout/hierarchy2"/>
    <dgm:cxn modelId="{C5E15925-105C-432D-AC42-CACD33DA0D36}" type="presOf" srcId="{9CDCC8CE-CF73-4201-866A-E7CB6E192B75}" destId="{B9EBD6EE-F0F9-4971-B1F0-F3AC67F42B29}" srcOrd="0" destOrd="0" presId="urn:microsoft.com/office/officeart/2005/8/layout/hierarchy2"/>
    <dgm:cxn modelId="{D7062483-D2CD-4383-B025-AECA22A5EE84}" type="presOf" srcId="{B1C5E4AC-668B-44F8-9ECF-8939032687F8}" destId="{6F182D6F-B14B-42BD-BAD7-3904085E6A1D}" srcOrd="0" destOrd="0" presId="urn:microsoft.com/office/officeart/2005/8/layout/hierarchy2"/>
    <dgm:cxn modelId="{DFAB5969-25ED-4D3D-87F4-1BD5DB5C11D6}" type="presOf" srcId="{5B5CCFA9-7A1A-4742-97F5-5E02EC5C264E}" destId="{4393E18B-5897-4DDC-A381-FAD59EA4672E}" srcOrd="1" destOrd="0" presId="urn:microsoft.com/office/officeart/2005/8/layout/hierarchy2"/>
    <dgm:cxn modelId="{D0AB33E0-758A-4C9C-A675-4E11484C9D6E}" srcId="{BE1345A0-9E86-486F-AA85-02A7C4A30756}" destId="{977C7E71-3BD8-4ACD-85EF-E0A31F456AAC}" srcOrd="0" destOrd="0" parTransId="{5B5CCFA9-7A1A-4742-97F5-5E02EC5C264E}" sibTransId="{CD8DA0A0-19CA-4564-A382-C0B5A6D29BDC}"/>
    <dgm:cxn modelId="{E611EF76-1171-46CA-B419-7355FE5CF1F0}" type="presOf" srcId="{B8FDDA11-C90D-45DA-9133-4129A9A2D49E}" destId="{66C8D8DD-9D91-4DE1-8FF6-019A659ED697}" srcOrd="1" destOrd="0" presId="urn:microsoft.com/office/officeart/2005/8/layout/hierarchy2"/>
    <dgm:cxn modelId="{5800AC71-91BB-4B82-A791-172BDF3AC5E9}" srcId="{46DF31C0-3D27-4803-AD45-716F5A3490DB}" destId="{140C41E1-6E6F-43FC-90B0-16AE4F242BB5}" srcOrd="0" destOrd="0" parTransId="{DCA72102-E331-4CF9-90D0-1BB2E489E548}" sibTransId="{4F51A81F-EA4D-4AD7-91A6-7E39B337BECF}"/>
    <dgm:cxn modelId="{89AB4BC9-F924-4D68-A3C6-4D2B027AE5CE}" type="presOf" srcId="{9CDCC8CE-CF73-4201-866A-E7CB6E192B75}" destId="{445B495A-6448-4AB4-87AA-F00C65B36CAC}" srcOrd="1" destOrd="0" presId="urn:microsoft.com/office/officeart/2005/8/layout/hierarchy2"/>
    <dgm:cxn modelId="{E6B8C6DE-5B27-4804-8E87-3D178D45CC58}" type="presOf" srcId="{5B5CCFA9-7A1A-4742-97F5-5E02EC5C264E}" destId="{072847BB-822C-4756-A836-B41021604008}" srcOrd="0" destOrd="0" presId="urn:microsoft.com/office/officeart/2005/8/layout/hierarchy2"/>
    <dgm:cxn modelId="{14A01255-6D2E-48FC-9D37-4BA6FC1738A3}" srcId="{36624080-E8B1-4B92-B7AA-FA177DCA1E20}" destId="{765F04ED-5456-4B9B-8610-2F2DDBABEF7F}" srcOrd="0" destOrd="0" parTransId="{92011D0D-C816-485C-9FEA-91DD7A21A2C1}" sibTransId="{0AD36F21-C363-460E-922F-E893F8E1AA36}"/>
    <dgm:cxn modelId="{0C42CDFD-C08A-4CDB-AA23-138DEA07450D}" srcId="{C40D3C94-F389-4D48-A5CE-11696C2FB519}" destId="{4B36F631-40C9-4BE0-B2E9-32A159661538}" srcOrd="0" destOrd="0" parTransId="{73C6BD47-4B42-4E54-A652-621863CB9D9E}" sibTransId="{FF13E41F-B0EC-4FA2-88BC-B643E76948C2}"/>
    <dgm:cxn modelId="{F8B3D235-E780-49E2-97DC-6DAD8845ED08}" type="presOf" srcId="{C4DA2B55-3E2E-436E-9C4F-822B32CDE780}" destId="{90706529-D6A4-4292-AED5-CBA249D3017B}" srcOrd="1" destOrd="0" presId="urn:microsoft.com/office/officeart/2005/8/layout/hierarchy2"/>
    <dgm:cxn modelId="{A65C1D3A-F2B1-4B1B-872A-DDA7A8B4D97E}" srcId="{140C41E1-6E6F-43FC-90B0-16AE4F242BB5}" destId="{BE1345A0-9E86-486F-AA85-02A7C4A30756}" srcOrd="0" destOrd="0" parTransId="{9CDCC8CE-CF73-4201-866A-E7CB6E192B75}" sibTransId="{E7C25935-309B-4EEE-BA6D-AA1D3903ABD8}"/>
    <dgm:cxn modelId="{738AF52A-B0E5-4FF7-A76B-238B4D8BDCF7}" srcId="{BE1345A0-9E86-486F-AA85-02A7C4A30756}" destId="{69498BBE-7B56-4CB8-80E7-384634797E82}" srcOrd="1" destOrd="0" parTransId="{C4DA2B55-3E2E-436E-9C4F-822B32CDE780}" sibTransId="{38C81D1C-05C5-43B5-8947-105A5AFE134B}"/>
    <dgm:cxn modelId="{960133BB-7D61-4F9F-961A-EC34C5B7FD8B}" srcId="{765F04ED-5456-4B9B-8610-2F2DDBABEF7F}" destId="{58127E4E-00CB-4574-80E2-20CFE49D55D2}" srcOrd="0" destOrd="0" parTransId="{693B4621-4744-482E-8A99-59DA930A3629}" sibTransId="{09691E44-DBAD-4985-8C65-8661CB5ED9F3}"/>
    <dgm:cxn modelId="{F2B89883-FAC6-4236-9E87-0C44E7BD7045}" type="presParOf" srcId="{14363E00-C3F8-4B78-8841-D51BCD448F52}" destId="{33B47B2A-0ED8-49AA-9AFF-33509EB8A19A}" srcOrd="0" destOrd="0" presId="urn:microsoft.com/office/officeart/2005/8/layout/hierarchy2"/>
    <dgm:cxn modelId="{58588FD5-D10A-487A-B825-D3E4A809AE0A}" type="presParOf" srcId="{33B47B2A-0ED8-49AA-9AFF-33509EB8A19A}" destId="{E46E0FA8-69B3-4EAA-BA15-4A6623394070}" srcOrd="0" destOrd="0" presId="urn:microsoft.com/office/officeart/2005/8/layout/hierarchy2"/>
    <dgm:cxn modelId="{C0A6093E-DC2F-4B11-932D-966F73ECFDF8}" type="presParOf" srcId="{33B47B2A-0ED8-49AA-9AFF-33509EB8A19A}" destId="{45E52A56-88FD-4AEF-889C-0180392B4561}" srcOrd="1" destOrd="0" presId="urn:microsoft.com/office/officeart/2005/8/layout/hierarchy2"/>
    <dgm:cxn modelId="{25183764-490D-43CC-932F-F9A45B29F74A}" type="presParOf" srcId="{45E52A56-88FD-4AEF-889C-0180392B4561}" destId="{B9EBD6EE-F0F9-4971-B1F0-F3AC67F42B29}" srcOrd="0" destOrd="0" presId="urn:microsoft.com/office/officeart/2005/8/layout/hierarchy2"/>
    <dgm:cxn modelId="{9F17CDFA-BB3A-4174-B09E-407F5958E5FF}" type="presParOf" srcId="{B9EBD6EE-F0F9-4971-B1F0-F3AC67F42B29}" destId="{445B495A-6448-4AB4-87AA-F00C65B36CAC}" srcOrd="0" destOrd="0" presId="urn:microsoft.com/office/officeart/2005/8/layout/hierarchy2"/>
    <dgm:cxn modelId="{4B9813B0-7D31-4E28-97B9-CB5F6028DE74}" type="presParOf" srcId="{45E52A56-88FD-4AEF-889C-0180392B4561}" destId="{28A7AE5D-8057-44ED-BAC2-886F5ED36DAF}" srcOrd="1" destOrd="0" presId="urn:microsoft.com/office/officeart/2005/8/layout/hierarchy2"/>
    <dgm:cxn modelId="{69DA88E5-3797-459B-A630-12F55C09F4A5}" type="presParOf" srcId="{28A7AE5D-8057-44ED-BAC2-886F5ED36DAF}" destId="{6D740D78-6533-4EF1-8719-BBE110C7FAA1}" srcOrd="0" destOrd="0" presId="urn:microsoft.com/office/officeart/2005/8/layout/hierarchy2"/>
    <dgm:cxn modelId="{3C5FB667-6155-4811-A6D4-08076968F556}" type="presParOf" srcId="{28A7AE5D-8057-44ED-BAC2-886F5ED36DAF}" destId="{25B20EB9-90C6-4E62-B466-9C2F1F857C55}" srcOrd="1" destOrd="0" presId="urn:microsoft.com/office/officeart/2005/8/layout/hierarchy2"/>
    <dgm:cxn modelId="{CADD7B7C-AE66-421D-961E-EE66845E570F}" type="presParOf" srcId="{25B20EB9-90C6-4E62-B466-9C2F1F857C55}" destId="{072847BB-822C-4756-A836-B41021604008}" srcOrd="0" destOrd="0" presId="urn:microsoft.com/office/officeart/2005/8/layout/hierarchy2"/>
    <dgm:cxn modelId="{E9CB9FC4-8C10-4836-BBE9-5C749584DBBC}" type="presParOf" srcId="{072847BB-822C-4756-A836-B41021604008}" destId="{4393E18B-5897-4DDC-A381-FAD59EA4672E}" srcOrd="0" destOrd="0" presId="urn:microsoft.com/office/officeart/2005/8/layout/hierarchy2"/>
    <dgm:cxn modelId="{FEC92B1E-162B-4D17-A4D7-B5DC66937402}" type="presParOf" srcId="{25B20EB9-90C6-4E62-B466-9C2F1F857C55}" destId="{21561AF4-FC2F-488C-B6A9-06651A4D34E9}" srcOrd="1" destOrd="0" presId="urn:microsoft.com/office/officeart/2005/8/layout/hierarchy2"/>
    <dgm:cxn modelId="{65084E57-C137-475A-AFBC-A1E2D7CBCD62}" type="presParOf" srcId="{21561AF4-FC2F-488C-B6A9-06651A4D34E9}" destId="{0CFE31D6-D8ED-435C-BD9E-8BDEB3D8BC30}" srcOrd="0" destOrd="0" presId="urn:microsoft.com/office/officeart/2005/8/layout/hierarchy2"/>
    <dgm:cxn modelId="{A49BB119-FBA1-49AF-9755-6EB953CD1F4C}" type="presParOf" srcId="{21561AF4-FC2F-488C-B6A9-06651A4D34E9}" destId="{D8E49DD9-C98E-4B0F-9D11-C2845F360DEE}" srcOrd="1" destOrd="0" presId="urn:microsoft.com/office/officeart/2005/8/layout/hierarchy2"/>
    <dgm:cxn modelId="{D3A40598-0F46-4048-A615-315315544EC7}" type="presParOf" srcId="{D8E49DD9-C98E-4B0F-9D11-C2845F360DEE}" destId="{53A6B8FD-D6A5-4800-A03C-81966814298C}" srcOrd="0" destOrd="0" presId="urn:microsoft.com/office/officeart/2005/8/layout/hierarchy2"/>
    <dgm:cxn modelId="{F46F367B-8A18-4E5E-B360-1C6DFED641EC}" type="presParOf" srcId="{53A6B8FD-D6A5-4800-A03C-81966814298C}" destId="{D03F69F3-71A7-4171-9CEF-D8490F5F6D7E}" srcOrd="0" destOrd="0" presId="urn:microsoft.com/office/officeart/2005/8/layout/hierarchy2"/>
    <dgm:cxn modelId="{275A3EDD-5172-42BA-BD36-544681D07C03}" type="presParOf" srcId="{D8E49DD9-C98E-4B0F-9D11-C2845F360DEE}" destId="{9684B776-08C0-476C-AB46-4CFA6EA86F37}" srcOrd="1" destOrd="0" presId="urn:microsoft.com/office/officeart/2005/8/layout/hierarchy2"/>
    <dgm:cxn modelId="{BAB99C8A-31A0-43EC-80AF-45577E319D1F}" type="presParOf" srcId="{9684B776-08C0-476C-AB46-4CFA6EA86F37}" destId="{9D54A9FF-59C8-4EB4-9F77-D2A8D6AE6A0F}" srcOrd="0" destOrd="0" presId="urn:microsoft.com/office/officeart/2005/8/layout/hierarchy2"/>
    <dgm:cxn modelId="{810D1DA7-8813-4415-B266-B4834CD6D95E}" type="presParOf" srcId="{9684B776-08C0-476C-AB46-4CFA6EA86F37}" destId="{EA26565B-0358-40E7-8602-5640E2233C60}" srcOrd="1" destOrd="0" presId="urn:microsoft.com/office/officeart/2005/8/layout/hierarchy2"/>
    <dgm:cxn modelId="{1413F0D6-A8DA-4564-903C-5C96A3D18A7A}" type="presParOf" srcId="{25B20EB9-90C6-4E62-B466-9C2F1F857C55}" destId="{B30C94ED-B6A7-4A21-AE4D-9BD7308E42EE}" srcOrd="2" destOrd="0" presId="urn:microsoft.com/office/officeart/2005/8/layout/hierarchy2"/>
    <dgm:cxn modelId="{D1B247BF-31FE-4985-B2AB-66F76134BE25}" type="presParOf" srcId="{B30C94ED-B6A7-4A21-AE4D-9BD7308E42EE}" destId="{90706529-D6A4-4292-AED5-CBA249D3017B}" srcOrd="0" destOrd="0" presId="urn:microsoft.com/office/officeart/2005/8/layout/hierarchy2"/>
    <dgm:cxn modelId="{7E593DDB-4353-4618-A459-F8709450267C}" type="presParOf" srcId="{25B20EB9-90C6-4E62-B466-9C2F1F857C55}" destId="{4E295ED6-323C-4AF5-B7A4-99C2DA17A79E}" srcOrd="3" destOrd="0" presId="urn:microsoft.com/office/officeart/2005/8/layout/hierarchy2"/>
    <dgm:cxn modelId="{44FE0A64-F7BA-4CDB-BD41-2FF4F9297DAA}" type="presParOf" srcId="{4E295ED6-323C-4AF5-B7A4-99C2DA17A79E}" destId="{65005568-5A90-47E8-946B-9828975F7F42}" srcOrd="0" destOrd="0" presId="urn:microsoft.com/office/officeart/2005/8/layout/hierarchy2"/>
    <dgm:cxn modelId="{8277FDCF-EC09-4E16-8DAC-9C0401053150}" type="presParOf" srcId="{4E295ED6-323C-4AF5-B7A4-99C2DA17A79E}" destId="{31CBC8B0-567A-4023-8107-E2F11100C59F}" srcOrd="1" destOrd="0" presId="urn:microsoft.com/office/officeart/2005/8/layout/hierarchy2"/>
    <dgm:cxn modelId="{41692CBC-AC9A-4FD6-8CE2-47A64C2DF948}" type="presParOf" srcId="{31CBC8B0-567A-4023-8107-E2F11100C59F}" destId="{6F182D6F-B14B-42BD-BAD7-3904085E6A1D}" srcOrd="0" destOrd="0" presId="urn:microsoft.com/office/officeart/2005/8/layout/hierarchy2"/>
    <dgm:cxn modelId="{440A4693-A9A3-486C-9C1B-4993D0BB8AA6}" type="presParOf" srcId="{6F182D6F-B14B-42BD-BAD7-3904085E6A1D}" destId="{166249B4-9A84-4412-9F5D-740578DA50F0}" srcOrd="0" destOrd="0" presId="urn:microsoft.com/office/officeart/2005/8/layout/hierarchy2"/>
    <dgm:cxn modelId="{C8D8C1C6-67F3-44CB-ADE3-1DF4BC392887}" type="presParOf" srcId="{31CBC8B0-567A-4023-8107-E2F11100C59F}" destId="{59C60FEB-73A0-4972-A1ED-0779776D1969}" srcOrd="1" destOrd="0" presId="urn:microsoft.com/office/officeart/2005/8/layout/hierarchy2"/>
    <dgm:cxn modelId="{4BAA09B5-2FE1-40FD-B2B8-59B732ACD1B8}" type="presParOf" srcId="{59C60FEB-73A0-4972-A1ED-0779776D1969}" destId="{B4D09A22-83A7-4EA4-BD97-D6847562CECE}" srcOrd="0" destOrd="0" presId="urn:microsoft.com/office/officeart/2005/8/layout/hierarchy2"/>
    <dgm:cxn modelId="{6CE370BF-3AA7-4697-AF5C-D7ED016279D3}" type="presParOf" srcId="{59C60FEB-73A0-4972-A1ED-0779776D1969}" destId="{B9B95BA8-C574-4DB9-ACF7-7F812A910F71}" srcOrd="1" destOrd="0" presId="urn:microsoft.com/office/officeart/2005/8/layout/hierarchy2"/>
    <dgm:cxn modelId="{ED49041C-DDB2-44EE-8E43-747D583F60C6}" type="presParOf" srcId="{45E52A56-88FD-4AEF-889C-0180392B4561}" destId="{4219EDD2-5250-42AA-A5F7-72BAFCCCEC28}" srcOrd="2" destOrd="0" presId="urn:microsoft.com/office/officeart/2005/8/layout/hierarchy2"/>
    <dgm:cxn modelId="{E995C96E-E7BF-4AB4-A2B0-28FF29A3F342}" type="presParOf" srcId="{4219EDD2-5250-42AA-A5F7-72BAFCCCEC28}" destId="{66C8D8DD-9D91-4DE1-8FF6-019A659ED697}" srcOrd="0" destOrd="0" presId="urn:microsoft.com/office/officeart/2005/8/layout/hierarchy2"/>
    <dgm:cxn modelId="{72BAF49F-E183-4DC8-9CC4-FA76C795CCF4}" type="presParOf" srcId="{45E52A56-88FD-4AEF-889C-0180392B4561}" destId="{A96DBA16-4295-4ED6-AF5A-1B743487829F}" srcOrd="3" destOrd="0" presId="urn:microsoft.com/office/officeart/2005/8/layout/hierarchy2"/>
    <dgm:cxn modelId="{B37783DE-EDE6-4462-96AD-1A6DE875F05C}" type="presParOf" srcId="{A96DBA16-4295-4ED6-AF5A-1B743487829F}" destId="{D64D8B6E-75B9-4379-AE6D-0373448A250F}" srcOrd="0" destOrd="0" presId="urn:microsoft.com/office/officeart/2005/8/layout/hierarchy2"/>
    <dgm:cxn modelId="{DCCC5C76-3E6A-4CD3-A9C7-F806DCB8A667}" type="presParOf" srcId="{A96DBA16-4295-4ED6-AF5A-1B743487829F}" destId="{1157D307-AF5E-4988-9D80-FEEC6A1A7692}" srcOrd="1" destOrd="0" presId="urn:microsoft.com/office/officeart/2005/8/layout/hierarchy2"/>
    <dgm:cxn modelId="{2E8C482A-F2C5-4163-963F-25AB7913A00A}" type="presParOf" srcId="{1157D307-AF5E-4988-9D80-FEEC6A1A7692}" destId="{6238712F-65B8-4934-8F39-3B9D829725E0}" srcOrd="0" destOrd="0" presId="urn:microsoft.com/office/officeart/2005/8/layout/hierarchy2"/>
    <dgm:cxn modelId="{9B54B69D-5C84-47AE-A672-02A637D9E8F1}" type="presParOf" srcId="{6238712F-65B8-4934-8F39-3B9D829725E0}" destId="{983B37DF-63B2-4784-B444-C4F5E9B8FFEE}" srcOrd="0" destOrd="0" presId="urn:microsoft.com/office/officeart/2005/8/layout/hierarchy2"/>
    <dgm:cxn modelId="{3717C503-C007-4C28-B389-54C1B307D66D}" type="presParOf" srcId="{1157D307-AF5E-4988-9D80-FEEC6A1A7692}" destId="{DC3987D1-BB00-4547-BB0B-D65786AB6FEE}" srcOrd="1" destOrd="0" presId="urn:microsoft.com/office/officeart/2005/8/layout/hierarchy2"/>
    <dgm:cxn modelId="{0E532BA1-DB88-4C7A-8104-E272F8C20483}" type="presParOf" srcId="{DC3987D1-BB00-4547-BB0B-D65786AB6FEE}" destId="{43B4C9A4-CAEA-42B1-AF79-F7BCA990B70A}" srcOrd="0" destOrd="0" presId="urn:microsoft.com/office/officeart/2005/8/layout/hierarchy2"/>
    <dgm:cxn modelId="{CB713095-36FB-4CC8-8951-F88ED29C63F9}" type="presParOf" srcId="{DC3987D1-BB00-4547-BB0B-D65786AB6FEE}" destId="{82AB3308-8FAA-4081-8588-380976F563DA}" srcOrd="1" destOrd="0" presId="urn:microsoft.com/office/officeart/2005/8/layout/hierarchy2"/>
    <dgm:cxn modelId="{9F34D9BE-6F4C-4918-A4E6-BB842750EF1C}" type="presParOf" srcId="{82AB3308-8FAA-4081-8588-380976F563DA}" destId="{DBD740A0-FCE3-4294-BFEB-8337C79AE62D}" srcOrd="0" destOrd="0" presId="urn:microsoft.com/office/officeart/2005/8/layout/hierarchy2"/>
    <dgm:cxn modelId="{CBCEABD6-EA21-48F6-AEAD-8C9F229B22F4}" type="presParOf" srcId="{DBD740A0-FCE3-4294-BFEB-8337C79AE62D}" destId="{5A18FB36-E262-4F52-97CC-6AD1E41C6E90}" srcOrd="0" destOrd="0" presId="urn:microsoft.com/office/officeart/2005/8/layout/hierarchy2"/>
    <dgm:cxn modelId="{B3054B89-DC97-442E-84DC-40FE0B3F1C3E}" type="presParOf" srcId="{82AB3308-8FAA-4081-8588-380976F563DA}" destId="{7E1A6909-DDF4-4654-A666-1125C7692442}" srcOrd="1" destOrd="0" presId="urn:microsoft.com/office/officeart/2005/8/layout/hierarchy2"/>
    <dgm:cxn modelId="{7DAECF23-95CE-4F65-B540-A6C9990D9DBB}" type="presParOf" srcId="{7E1A6909-DDF4-4654-A666-1125C7692442}" destId="{A98AEA71-E866-495C-ADFF-9BBE416C4C98}" srcOrd="0" destOrd="0" presId="urn:microsoft.com/office/officeart/2005/8/layout/hierarchy2"/>
    <dgm:cxn modelId="{DEBC7B4A-E067-4F6F-AEFE-7AF88CE44552}" type="presParOf" srcId="{7E1A6909-DDF4-4654-A666-1125C7692442}" destId="{F06317B3-4611-4F06-A031-2092F7E33486}" srcOrd="1" destOrd="0" presId="urn:microsoft.com/office/officeart/2005/8/layout/hierarchy2"/>
    <dgm:cxn modelId="{D97412DC-A4D7-4C01-ACC3-981730DA6115}" type="presParOf" srcId="{1157D307-AF5E-4988-9D80-FEEC6A1A7692}" destId="{8D7B1751-E5B0-4C53-9D4F-A8B4A5357F3A}" srcOrd="2" destOrd="0" presId="urn:microsoft.com/office/officeart/2005/8/layout/hierarchy2"/>
    <dgm:cxn modelId="{0CD270C3-BC53-41EC-AC6A-5D30DB405F05}" type="presParOf" srcId="{8D7B1751-E5B0-4C53-9D4F-A8B4A5357F3A}" destId="{A3870BD2-D9DB-4E22-A8B7-A62E0AC60F73}" srcOrd="0" destOrd="0" presId="urn:microsoft.com/office/officeart/2005/8/layout/hierarchy2"/>
    <dgm:cxn modelId="{276DBC7E-A788-4188-A4D8-0B6B4DD3200B}" type="presParOf" srcId="{1157D307-AF5E-4988-9D80-FEEC6A1A7692}" destId="{EE29AF75-CD6C-4721-BF17-73144DE14954}" srcOrd="3" destOrd="0" presId="urn:microsoft.com/office/officeart/2005/8/layout/hierarchy2"/>
    <dgm:cxn modelId="{81043EB8-24A9-460D-9C39-64BC48D17942}" type="presParOf" srcId="{EE29AF75-CD6C-4721-BF17-73144DE14954}" destId="{42197A87-84F2-447A-8729-19E0D86DC404}" srcOrd="0" destOrd="0" presId="urn:microsoft.com/office/officeart/2005/8/layout/hierarchy2"/>
    <dgm:cxn modelId="{41355F23-EF6F-4568-A9D9-7B78942447E0}" type="presParOf" srcId="{EE29AF75-CD6C-4721-BF17-73144DE14954}" destId="{FD268DB6-4CB2-4656-A613-BB71FE025E46}" srcOrd="1" destOrd="0" presId="urn:microsoft.com/office/officeart/2005/8/layout/hierarchy2"/>
    <dgm:cxn modelId="{B1A0B085-B3D5-4CB6-9CCE-47421C0BB321}" type="presParOf" srcId="{FD268DB6-4CB2-4656-A613-BB71FE025E46}" destId="{A1DA6B1C-743A-4856-8AD7-79E0EFA25061}" srcOrd="0" destOrd="0" presId="urn:microsoft.com/office/officeart/2005/8/layout/hierarchy2"/>
    <dgm:cxn modelId="{DAD4C591-EA0A-4CF2-8B3A-B3A7674A96D2}" type="presParOf" srcId="{A1DA6B1C-743A-4856-8AD7-79E0EFA25061}" destId="{73E4A56A-3DF8-4B84-A960-5C764A4C79B4}" srcOrd="0" destOrd="0" presId="urn:microsoft.com/office/officeart/2005/8/layout/hierarchy2"/>
    <dgm:cxn modelId="{E144BB78-2208-4794-997D-D9799D91FF32}" type="presParOf" srcId="{FD268DB6-4CB2-4656-A613-BB71FE025E46}" destId="{908097CE-5E5B-41A4-B7A2-C4CA9CAEA96A}" srcOrd="1" destOrd="0" presId="urn:microsoft.com/office/officeart/2005/8/layout/hierarchy2"/>
    <dgm:cxn modelId="{680E2B57-EBCE-45D4-9F01-96EA011F7AC2}" type="presParOf" srcId="{908097CE-5E5B-41A4-B7A2-C4CA9CAEA96A}" destId="{AF711732-196C-44EC-90A3-24487513AB67}" srcOrd="0" destOrd="0" presId="urn:microsoft.com/office/officeart/2005/8/layout/hierarchy2"/>
    <dgm:cxn modelId="{C186FDC4-50CB-4BF7-B94D-2252C199D133}" type="presParOf" srcId="{908097CE-5E5B-41A4-B7A2-C4CA9CAEA96A}" destId="{1067C611-9966-4288-8217-D472C2DAC039}" srcOrd="1" destOrd="0" presId="urn:microsoft.com/office/officeart/2005/8/layout/hierarchy2"/>
  </dgm:cxnLst>
  <dgm:bg>
    <a:solidFill>
      <a:schemeClr val="bg1"/>
    </a:solidFill>
  </dgm:bg>
  <dgm:whole>
    <a:ln w="38100">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29689"/>
            <a:ext cx="3038785" cy="465136"/>
          </a:xfrm>
          <a:prstGeom prst="rect">
            <a:avLst/>
          </a:prstGeom>
          <a:noFill/>
          <a:ln w="9525">
            <a:noFill/>
            <a:miter lim="800000"/>
            <a:headEnd/>
            <a:tailEnd/>
          </a:ln>
          <a:effectLst/>
        </p:spPr>
        <p:txBody>
          <a:bodyPr vert="horz" wrap="square" lIns="94583" tIns="47291" rIns="94583" bIns="47291" numCol="1" anchor="b" anchorCtr="0" compatLnSpc="1">
            <a:prstTxWarp prst="textNoShape">
              <a:avLst/>
            </a:prstTxWarp>
          </a:bodyPr>
          <a:lstStyle>
            <a:lvl1pPr defTabSz="946057"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3970050" y="8829689"/>
            <a:ext cx="3038785" cy="465136"/>
          </a:xfrm>
          <a:prstGeom prst="rect">
            <a:avLst/>
          </a:prstGeom>
          <a:noFill/>
          <a:ln w="9525">
            <a:noFill/>
            <a:miter lim="800000"/>
            <a:headEnd/>
            <a:tailEnd/>
          </a:ln>
          <a:effectLst/>
        </p:spPr>
        <p:txBody>
          <a:bodyPr vert="horz" wrap="square" lIns="94583" tIns="47291" rIns="94583" bIns="47291" numCol="1" anchor="b" anchorCtr="0" compatLnSpc="1">
            <a:prstTxWarp prst="textNoShape">
              <a:avLst/>
            </a:prstTxWarp>
          </a:bodyPr>
          <a:lstStyle>
            <a:lvl1pPr algn="r" defTabSz="946057"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34408" y="4416425"/>
            <a:ext cx="5141587" cy="4183064"/>
          </a:xfrm>
          <a:prstGeom prst="rect">
            <a:avLst/>
          </a:prstGeom>
          <a:noFill/>
          <a:ln w="9525">
            <a:noFill/>
            <a:miter lim="800000"/>
            <a:headEnd/>
            <a:tailEnd/>
          </a:ln>
          <a:effectLst/>
        </p:spPr>
        <p:txBody>
          <a:bodyPr vert="horz" wrap="square" lIns="94583" tIns="47291" rIns="94583" bIns="4729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31268"/>
            <a:ext cx="3038785" cy="465135"/>
          </a:xfrm>
          <a:prstGeom prst="rect">
            <a:avLst/>
          </a:prstGeom>
          <a:noFill/>
          <a:ln w="9525">
            <a:noFill/>
            <a:miter lim="800000"/>
            <a:headEnd/>
            <a:tailEnd/>
          </a:ln>
          <a:effectLst/>
        </p:spPr>
        <p:txBody>
          <a:bodyPr vert="horz" wrap="square" lIns="94583" tIns="47291" rIns="94583" bIns="47291" numCol="1" anchor="b" anchorCtr="0" compatLnSpc="1">
            <a:prstTxWarp prst="textNoShape">
              <a:avLst/>
            </a:prstTxWarp>
          </a:bodyPr>
          <a:lstStyle>
            <a:lvl1pPr defTabSz="946057"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3970939" y="8829675"/>
            <a:ext cx="3037840" cy="465138"/>
          </a:xfrm>
          <a:prstGeom prst="rect">
            <a:avLst/>
          </a:prstGeom>
        </p:spPr>
        <p:txBody>
          <a:bodyPr vert="horz" lIns="93730" tIns="46863" rIns="93730" bIns="46863" rtlCol="0" anchor="b"/>
          <a:lstStyle>
            <a:lvl1pPr algn="r">
              <a:defRPr sz="13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81100" y="696913"/>
            <a:ext cx="4648200" cy="3486150"/>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509">
              <a:defRPr/>
            </a:pPr>
            <a:r>
              <a:rPr lang="en-US" dirty="0" smtClean="0">
                <a:latin typeface="Arial" pitchFamily="34" charset="0"/>
                <a:cs typeface="Arial" pitchFamily="34" charset="0"/>
              </a:rPr>
              <a:t>As is always the case, the Open Session of this meeting of the National Advisory Council for Human Genome Research is being webcast live. </a:t>
            </a:r>
          </a:p>
          <a:p>
            <a:pPr defTabSz="906509">
              <a:defRPr/>
            </a:pPr>
            <a:endParaRPr lang="en-US" dirty="0" smtClean="0">
              <a:latin typeface="Arial" pitchFamily="34" charset="0"/>
              <a:cs typeface="Arial" pitchFamily="34" charset="0"/>
            </a:endParaRPr>
          </a:p>
          <a:p>
            <a:pPr defTabSz="906509">
              <a:defRPr/>
            </a:pPr>
            <a:r>
              <a:rPr lang="en-US" dirty="0" smtClean="0">
                <a:latin typeface="Arial" pitchFamily="34" charset="0"/>
                <a:cs typeface="Arial" pitchFamily="34" charset="0"/>
              </a:rPr>
              <a:t>It</a:t>
            </a:r>
            <a:r>
              <a:rPr lang="en-US" baseline="0" dirty="0" smtClean="0">
                <a:latin typeface="Arial" pitchFamily="34" charset="0"/>
                <a:cs typeface="Arial" pitchFamily="34" charset="0"/>
              </a:rPr>
              <a:t> is also being v</a:t>
            </a:r>
            <a:r>
              <a:rPr lang="en-US" dirty="0" smtClean="0">
                <a:latin typeface="Arial" pitchFamily="34" charset="0"/>
                <a:cs typeface="Arial" pitchFamily="34" charset="0"/>
              </a:rPr>
              <a:t>ideotaped, and those</a:t>
            </a:r>
            <a:r>
              <a:rPr lang="en-US" baseline="0" dirty="0" smtClean="0">
                <a:latin typeface="Arial" pitchFamily="34" charset="0"/>
                <a:cs typeface="Arial" pitchFamily="34" charset="0"/>
              </a:rPr>
              <a:t> recordings will be m</a:t>
            </a:r>
            <a:r>
              <a:rPr lang="en-US" dirty="0" smtClean="0">
                <a:latin typeface="Arial" pitchFamily="34" charset="0"/>
                <a:cs typeface="Arial" pitchFamily="34" charset="0"/>
              </a:rPr>
              <a:t>ade </a:t>
            </a:r>
            <a:r>
              <a:rPr lang="en-US" dirty="0">
                <a:latin typeface="Arial" pitchFamily="34" charset="0"/>
                <a:cs typeface="Arial" pitchFamily="34" charset="0"/>
              </a:rPr>
              <a:t>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the 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xfrm>
            <a:off x="934408" y="4416426"/>
            <a:ext cx="5141587" cy="43417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14" tIns="46906" rIns="93814" bIns="46906" numCol="1" anchor="t" anchorCtr="0" compatLnSpc="1">
            <a:prstTxWarp prst="textNoShape">
              <a:avLst/>
            </a:prstTxWarp>
          </a:bodyPr>
          <a:lstStyle/>
          <a:p>
            <a:r>
              <a:rPr lang="en-US" kern="1200" dirty="0" smtClean="0">
                <a:effectLst/>
                <a:latin typeface="Arial" pitchFamily="34" charset="0"/>
                <a:cs typeface="Arial" pitchFamily="34" charset="0"/>
              </a:rPr>
              <a:t>There have been several changes with </a:t>
            </a:r>
            <a:r>
              <a:rPr lang="en-US" kern="1200" baseline="0" dirty="0" smtClean="0">
                <a:effectLst/>
                <a:latin typeface="Arial" pitchFamily="34" charset="0"/>
                <a:cs typeface="Arial" pitchFamily="34" charset="0"/>
              </a:rPr>
              <a:t>regard to leadership positions within the Division of Policy, Communications, and Education. </a:t>
            </a:r>
          </a:p>
          <a:p>
            <a:endParaRPr lang="en-US" kern="1200" baseline="0" dirty="0" smtClean="0">
              <a:effectLst/>
              <a:latin typeface="Arial" pitchFamily="34" charset="0"/>
              <a:cs typeface="Arial" pitchFamily="34" charset="0"/>
            </a:endParaRPr>
          </a:p>
          <a:p>
            <a:r>
              <a:rPr lang="en-US" kern="1200" baseline="0" dirty="0" smtClean="0">
                <a:effectLst/>
                <a:latin typeface="Arial" pitchFamily="34" charset="0"/>
                <a:cs typeface="Arial" pitchFamily="34" charset="0"/>
              </a:rPr>
              <a:t>* The first is the appointment of Dr. Bob </a:t>
            </a:r>
            <a:r>
              <a:rPr lang="en-US" kern="1200" baseline="0" dirty="0" err="1" smtClean="0">
                <a:effectLst/>
                <a:latin typeface="Arial" pitchFamily="34" charset="0"/>
                <a:cs typeface="Arial" pitchFamily="34" charset="0"/>
              </a:rPr>
              <a:t>Wildin</a:t>
            </a:r>
            <a:r>
              <a:rPr lang="en-US" kern="1200" baseline="0" dirty="0" smtClean="0">
                <a:effectLst/>
                <a:latin typeface="Arial" pitchFamily="34" charset="0"/>
                <a:cs typeface="Arial" pitchFamily="34" charset="0"/>
              </a:rPr>
              <a:t> as Chief of the Genomic Healthcare Branch. </a:t>
            </a:r>
            <a:r>
              <a:rPr lang="en-US" dirty="0" smtClean="0">
                <a:latin typeface="Arial" panose="020B0604020202020204" pitchFamily="34" charset="0"/>
                <a:cs typeface="Arial" panose="020B0604020202020204" pitchFamily="34" charset="0"/>
              </a:rPr>
              <a:t>Prior </a:t>
            </a:r>
            <a:r>
              <a:rPr lang="en-US" dirty="0">
                <a:latin typeface="Arial" panose="020B0604020202020204" pitchFamily="34" charset="0"/>
                <a:cs typeface="Arial" panose="020B0604020202020204" pitchFamily="34" charset="0"/>
              </a:rPr>
              <a:t>to joining NHGRI, Bob practiced clinical genetics in the Pacific Northwest in both private and hospital-based settings. </a:t>
            </a:r>
            <a:r>
              <a:rPr lang="en-US" dirty="0" smtClean="0">
                <a:latin typeface="Arial" panose="020B0604020202020204" pitchFamily="34" charset="0"/>
                <a:cs typeface="Arial" panose="020B0604020202020204" pitchFamily="34" charset="0"/>
              </a:rPr>
              <a:t>In addition to his tenure </a:t>
            </a:r>
            <a:r>
              <a:rPr lang="en-US" dirty="0">
                <a:latin typeface="Arial" panose="020B0604020202020204" pitchFamily="34" charset="0"/>
                <a:cs typeface="Arial" panose="020B0604020202020204" pitchFamily="34" charset="0"/>
              </a:rPr>
              <a:t>as a medical faculty member at several </a:t>
            </a:r>
            <a:r>
              <a:rPr lang="en-US" dirty="0" smtClean="0">
                <a:latin typeface="Arial" panose="020B0604020202020204" pitchFamily="34" charset="0"/>
                <a:cs typeface="Arial" panose="020B0604020202020204" pitchFamily="34" charset="0"/>
              </a:rPr>
              <a:t>hospitals, Bob has experiences as a consultant </a:t>
            </a:r>
            <a:r>
              <a:rPr lang="en-US" dirty="0">
                <a:latin typeface="Arial" panose="020B0604020202020204" pitchFamily="34" charset="0"/>
                <a:cs typeface="Arial" panose="020B0604020202020204" pitchFamily="34" charset="0"/>
              </a:rPr>
              <a:t>on biomedical informatics </a:t>
            </a:r>
            <a:r>
              <a:rPr lang="en-US" dirty="0" smtClean="0">
                <a:latin typeface="Arial" panose="020B0604020202020204" pitchFamily="34" charset="0"/>
                <a:cs typeface="Arial" panose="020B0604020202020204" pitchFamily="34" charset="0"/>
              </a:rPr>
              <a:t>software and as a medical </a:t>
            </a:r>
            <a:r>
              <a:rPr lang="en-US" dirty="0">
                <a:latin typeface="Arial" panose="020B0604020202020204" pitchFamily="34" charset="0"/>
                <a:cs typeface="Arial" panose="020B0604020202020204" pitchFamily="34" charset="0"/>
              </a:rPr>
              <a:t>director of a clinical molecular diagnostics </a:t>
            </a:r>
            <a:r>
              <a:rPr lang="en-US" dirty="0" smtClean="0">
                <a:latin typeface="Arial" panose="020B0604020202020204" pitchFamily="34" charset="0"/>
                <a:cs typeface="Arial" panose="020B0604020202020204" pitchFamily="34" charset="0"/>
              </a:rPr>
              <a:t>laboratory, which should provide with him a unique </a:t>
            </a:r>
            <a:r>
              <a:rPr lang="en-US" dirty="0">
                <a:latin typeface="Arial" panose="020B0604020202020204" pitchFamily="34" charset="0"/>
                <a:cs typeface="Arial" panose="020B0604020202020204" pitchFamily="34" charset="0"/>
              </a:rPr>
              <a:t>perspective through which to advance the activities of </a:t>
            </a:r>
            <a:r>
              <a:rPr lang="en-US" dirty="0" smtClean="0">
                <a:latin typeface="Arial" panose="020B0604020202020204" pitchFamily="34" charset="0"/>
                <a:cs typeface="Arial" panose="020B0604020202020204" pitchFamily="34" charset="0"/>
              </a:rPr>
              <a:t>the Branch.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look forward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Bob’s leadership in expanding </a:t>
            </a:r>
            <a:r>
              <a:rPr lang="en-US" dirty="0">
                <a:latin typeface="Arial" panose="020B0604020202020204" pitchFamily="34" charset="0"/>
                <a:cs typeface="Arial" panose="020B0604020202020204" pitchFamily="34" charset="0"/>
              </a:rPr>
              <a:t>NHGRI’s support of educational resources and outreach to engage healthcare professionals and the public in genomics.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This was a long </a:t>
            </a:r>
            <a:r>
              <a:rPr lang="en-US" dirty="0">
                <a:latin typeface="Arial" panose="020B0604020202020204" pitchFamily="34" charset="0"/>
                <a:cs typeface="Arial" panose="020B0604020202020204" pitchFamily="34" charset="0"/>
              </a:rPr>
              <a:t>search </a:t>
            </a:r>
            <a:r>
              <a:rPr lang="en-US" dirty="0" smtClean="0">
                <a:latin typeface="Arial" panose="020B0604020202020204" pitchFamily="34" charset="0"/>
                <a:cs typeface="Arial" panose="020B0604020202020204" pitchFamily="34" charset="0"/>
              </a:rPr>
              <a:t>process, </a:t>
            </a:r>
            <a:r>
              <a:rPr lang="en-US" dirty="0">
                <a:latin typeface="Arial" panose="020B0604020202020204" pitchFamily="34" charset="0"/>
                <a:cs typeface="Arial" panose="020B0604020202020204" pitchFamily="34" charset="0"/>
              </a:rPr>
              <a:t>and I want to </a:t>
            </a:r>
            <a:r>
              <a:rPr lang="en-US" dirty="0" smtClean="0">
                <a:latin typeface="Arial" panose="020B0604020202020204" pitchFamily="34" charset="0"/>
                <a:cs typeface="Arial" panose="020B0604020202020204" pitchFamily="34" charset="0"/>
              </a:rPr>
              <a:t>thank </a:t>
            </a:r>
            <a:r>
              <a:rPr lang="en-US" dirty="0">
                <a:latin typeface="Arial" panose="020B0604020202020204" pitchFamily="34" charset="0"/>
                <a:cs typeface="Arial" panose="020B0604020202020204" pitchFamily="34" charset="0"/>
              </a:rPr>
              <a:t>Dr. Jean Jenkins </a:t>
            </a:r>
            <a:r>
              <a:rPr lang="en-US" dirty="0" smtClean="0">
                <a:latin typeface="Arial" panose="020B0604020202020204" pitchFamily="34" charset="0"/>
                <a:cs typeface="Arial" panose="020B0604020202020204" pitchFamily="34" charset="0"/>
              </a:rPr>
              <a:t>for her efforts during this time to ensure that the Branch’s initiatives were not only maintained, but expanded in both scope and visibility. </a:t>
            </a:r>
            <a:endParaRPr lang="en-US" kern="120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7"/>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314" eaLnBrk="0" hangingPunct="0">
              <a:defRPr b="1">
                <a:solidFill>
                  <a:schemeClr val="tx1"/>
                </a:solidFill>
                <a:latin typeface="Arial" pitchFamily="34" charset="0"/>
              </a:defRPr>
            </a:lvl1pPr>
            <a:lvl2pPr marL="741910" indent="-285350" defTabSz="935314" eaLnBrk="0" hangingPunct="0">
              <a:defRPr b="1">
                <a:solidFill>
                  <a:schemeClr val="tx1"/>
                </a:solidFill>
                <a:latin typeface="Arial" pitchFamily="34" charset="0"/>
              </a:defRPr>
            </a:lvl2pPr>
            <a:lvl3pPr marL="1141400" indent="-228280" defTabSz="935314" eaLnBrk="0" hangingPunct="0">
              <a:defRPr b="1">
                <a:solidFill>
                  <a:schemeClr val="tx1"/>
                </a:solidFill>
                <a:latin typeface="Arial" pitchFamily="34" charset="0"/>
              </a:defRPr>
            </a:lvl3pPr>
            <a:lvl4pPr marL="1597961" indent="-228280" defTabSz="935314" eaLnBrk="0" hangingPunct="0">
              <a:defRPr b="1">
                <a:solidFill>
                  <a:schemeClr val="tx1"/>
                </a:solidFill>
                <a:latin typeface="Arial" pitchFamily="34" charset="0"/>
              </a:defRPr>
            </a:lvl4pPr>
            <a:lvl5pPr marL="2054523" indent="-228280" defTabSz="935314" eaLnBrk="0" hangingPunct="0">
              <a:defRPr b="1">
                <a:solidFill>
                  <a:schemeClr val="tx1"/>
                </a:solidFill>
                <a:latin typeface="Arial" pitchFamily="34" charset="0"/>
              </a:defRPr>
            </a:lvl5pPr>
            <a:lvl6pPr marL="2511084" indent="-228280" defTabSz="935314" eaLnBrk="0" fontAlgn="base" hangingPunct="0">
              <a:spcBef>
                <a:spcPct val="0"/>
              </a:spcBef>
              <a:spcAft>
                <a:spcPct val="0"/>
              </a:spcAft>
              <a:defRPr b="1">
                <a:solidFill>
                  <a:schemeClr val="tx1"/>
                </a:solidFill>
                <a:latin typeface="Arial" pitchFamily="34" charset="0"/>
              </a:defRPr>
            </a:lvl6pPr>
            <a:lvl7pPr marL="2967644" indent="-228280" defTabSz="935314" eaLnBrk="0" fontAlgn="base" hangingPunct="0">
              <a:spcBef>
                <a:spcPct val="0"/>
              </a:spcBef>
              <a:spcAft>
                <a:spcPct val="0"/>
              </a:spcAft>
              <a:defRPr b="1">
                <a:solidFill>
                  <a:schemeClr val="tx1"/>
                </a:solidFill>
                <a:latin typeface="Arial" pitchFamily="34" charset="0"/>
              </a:defRPr>
            </a:lvl7pPr>
            <a:lvl8pPr marL="3424203" indent="-228280" defTabSz="935314" eaLnBrk="0" fontAlgn="base" hangingPunct="0">
              <a:spcBef>
                <a:spcPct val="0"/>
              </a:spcBef>
              <a:spcAft>
                <a:spcPct val="0"/>
              </a:spcAft>
              <a:defRPr b="1">
                <a:solidFill>
                  <a:schemeClr val="tx1"/>
                </a:solidFill>
                <a:latin typeface="Arial" pitchFamily="34" charset="0"/>
              </a:defRPr>
            </a:lvl8pPr>
            <a:lvl9pPr marL="3880766" indent="-228280" defTabSz="9353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10</a:t>
            </a:fld>
            <a:endParaRPr lang="en-US" dirty="0" smtClean="0">
              <a:solidFill>
                <a:prstClr val="black"/>
              </a:solidFill>
              <a:cs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ea typeface="Tahoma" panose="020B0604030504040204" pitchFamily="34" charset="0"/>
                <a:cs typeface="Arial" panose="020B0604020202020204" pitchFamily="34" charset="0"/>
              </a:rPr>
              <a:t>On </a:t>
            </a:r>
            <a:r>
              <a:rPr lang="en-US" dirty="0">
                <a:latin typeface="Arial" panose="020B0604020202020204" pitchFamily="34" charset="0"/>
                <a:ea typeface="Tahoma" panose="020B0604030504040204" pitchFamily="34" charset="0"/>
                <a:cs typeface="Arial" panose="020B0604020202020204" pitchFamily="34" charset="0"/>
              </a:rPr>
              <a:t>December </a:t>
            </a:r>
            <a:r>
              <a:rPr lang="en-US" dirty="0" smtClean="0">
                <a:latin typeface="Arial" panose="020B0604020202020204" pitchFamily="34" charset="0"/>
                <a:ea typeface="Tahoma" panose="020B0604030504040204" pitchFamily="34" charset="0"/>
                <a:cs typeface="Arial" panose="020B0604020202020204" pitchFamily="34" charset="0"/>
              </a:rPr>
              <a:t>18</a:t>
            </a:r>
            <a:r>
              <a:rPr lang="en-US" baseline="0" dirty="0" smtClean="0">
                <a:latin typeface="Arial" panose="020B0604020202020204" pitchFamily="34" charset="0"/>
                <a:ea typeface="Tahoma" panose="020B0604030504040204" pitchFamily="34" charset="0"/>
                <a:cs typeface="Arial" panose="020B0604020202020204" pitchFamily="34" charset="0"/>
              </a:rPr>
              <a:t>, </a:t>
            </a:r>
            <a:r>
              <a:rPr lang="en-US" dirty="0" smtClean="0">
                <a:latin typeface="Arial" panose="020B0604020202020204" pitchFamily="34" charset="0"/>
                <a:ea typeface="Tahoma" panose="020B0604030504040204" pitchFamily="34" charset="0"/>
                <a:cs typeface="Arial" panose="020B0604020202020204" pitchFamily="34" charset="0"/>
              </a:rPr>
              <a:t>President Obama </a:t>
            </a:r>
            <a:r>
              <a:rPr lang="en-US" dirty="0">
                <a:latin typeface="Arial" panose="020B0604020202020204" pitchFamily="34" charset="0"/>
                <a:ea typeface="Tahoma" panose="020B0604030504040204" pitchFamily="34" charset="0"/>
                <a:cs typeface="Arial" panose="020B0604020202020204" pitchFamily="34" charset="0"/>
              </a:rPr>
              <a:t>signed into law the Newborn Screening Saves Lives Reauthorization </a:t>
            </a:r>
            <a:r>
              <a:rPr lang="en-US" dirty="0" smtClean="0">
                <a:latin typeface="Arial" panose="020B0604020202020204" pitchFamily="34" charset="0"/>
                <a:ea typeface="Tahoma" panose="020B0604030504040204" pitchFamily="34" charset="0"/>
                <a:cs typeface="Arial" panose="020B0604020202020204" pitchFamily="34" charset="0"/>
              </a:rPr>
              <a:t>Act of 2014, </a:t>
            </a:r>
            <a:r>
              <a:rPr lang="en-US" dirty="0">
                <a:latin typeface="Arial" panose="020B0604020202020204" pitchFamily="34" charset="0"/>
                <a:ea typeface="Tahoma" panose="020B0604030504040204" pitchFamily="34" charset="0"/>
                <a:cs typeface="Arial" panose="020B0604020202020204" pitchFamily="34" charset="0"/>
              </a:rPr>
              <a:t>which extends programs supporting newborn screening activities through </a:t>
            </a:r>
            <a:r>
              <a:rPr lang="en-US" dirty="0" smtClean="0">
                <a:latin typeface="Arial" panose="020B0604020202020204" pitchFamily="34" charset="0"/>
                <a:ea typeface="Tahoma" panose="020B0604030504040204" pitchFamily="34" charset="0"/>
                <a:cs typeface="Arial" panose="020B0604020202020204" pitchFamily="34" charset="0"/>
              </a:rPr>
              <a:t>Fiscal</a:t>
            </a:r>
            <a:r>
              <a:rPr lang="en-US" baseline="0" dirty="0" smtClean="0">
                <a:latin typeface="Arial" panose="020B0604020202020204" pitchFamily="34" charset="0"/>
                <a:ea typeface="Tahoma" panose="020B0604030504040204" pitchFamily="34" charset="0"/>
                <a:cs typeface="Arial" panose="020B0604020202020204" pitchFamily="34" charset="0"/>
              </a:rPr>
              <a:t> Year </a:t>
            </a:r>
            <a:r>
              <a:rPr lang="en-US" dirty="0" smtClean="0">
                <a:latin typeface="Arial" panose="020B0604020202020204" pitchFamily="34" charset="0"/>
                <a:ea typeface="Tahoma" panose="020B0604030504040204" pitchFamily="34" charset="0"/>
                <a:cs typeface="Arial" panose="020B0604020202020204" pitchFamily="34" charset="0"/>
              </a:rPr>
              <a:t>2019</a:t>
            </a:r>
            <a:r>
              <a:rPr lang="en-US" dirty="0">
                <a:latin typeface="Arial" panose="020B0604020202020204" pitchFamily="34" charset="0"/>
                <a:ea typeface="Tahoma" panose="020B0604030504040204" pitchFamily="34" charset="0"/>
                <a:cs typeface="Arial" panose="020B0604020202020204" pitchFamily="34" charset="0"/>
              </a:rPr>
              <a:t>, and reauthorizes the Secretary’s Advisory Committee on Heritable Disorders in Newborns and Children. </a:t>
            </a:r>
            <a:endParaRPr lang="en-US" dirty="0" smtClean="0">
              <a:latin typeface="Arial" panose="020B0604020202020204" pitchFamily="34" charset="0"/>
              <a:ea typeface="Tahoma" panose="020B0604030504040204" pitchFamily="34" charset="0"/>
              <a:cs typeface="Arial" panose="020B0604020202020204" pitchFamily="34" charset="0"/>
            </a:endParaRPr>
          </a:p>
          <a:p>
            <a:endParaRPr lang="en-US" dirty="0">
              <a:latin typeface="Arial" panose="020B0604020202020204" pitchFamily="34" charset="0"/>
              <a:ea typeface="Tahoma" panose="020B0604030504040204" pitchFamily="34" charset="0"/>
              <a:cs typeface="Arial" panose="020B0604020202020204" pitchFamily="34" charset="0"/>
            </a:endParaRPr>
          </a:p>
          <a:p>
            <a:r>
              <a:rPr lang="en-US" dirty="0" smtClean="0">
                <a:latin typeface="Arial" panose="020B0604020202020204" pitchFamily="34" charset="0"/>
                <a:ea typeface="Tahoma" panose="020B0604030504040204" pitchFamily="34" charset="0"/>
                <a:cs typeface="Arial" panose="020B0604020202020204" pitchFamily="34" charset="0"/>
              </a:rPr>
              <a:t>This </a:t>
            </a:r>
            <a:r>
              <a:rPr lang="en-US" dirty="0">
                <a:latin typeface="Arial" panose="020B0604020202020204" pitchFamily="34" charset="0"/>
                <a:ea typeface="Tahoma" panose="020B0604030504040204" pitchFamily="34" charset="0"/>
                <a:cs typeface="Arial" panose="020B0604020202020204" pitchFamily="34" charset="0"/>
              </a:rPr>
              <a:t>reauthorization also directs </a:t>
            </a:r>
            <a:r>
              <a:rPr lang="en-US" dirty="0" smtClean="0">
                <a:latin typeface="Arial" panose="020B0604020202020204" pitchFamily="34" charset="0"/>
                <a:ea typeface="Tahoma" panose="020B0604030504040204" pitchFamily="34" charset="0"/>
                <a:cs typeface="Arial" panose="020B0604020202020204" pitchFamily="34" charset="0"/>
              </a:rPr>
              <a:t>the</a:t>
            </a:r>
            <a:r>
              <a:rPr lang="en-US" baseline="0" dirty="0" smtClean="0">
                <a:latin typeface="Arial" panose="020B0604020202020204" pitchFamily="34" charset="0"/>
                <a:ea typeface="Tahoma" panose="020B0604030504040204" pitchFamily="34" charset="0"/>
                <a:cs typeface="Arial" panose="020B0604020202020204" pitchFamily="34" charset="0"/>
              </a:rPr>
              <a:t> Department of Health and Human Services </a:t>
            </a:r>
            <a:r>
              <a:rPr lang="en-US" dirty="0" smtClean="0">
                <a:latin typeface="Arial" panose="020B0604020202020204" pitchFamily="34" charset="0"/>
                <a:ea typeface="Tahoma" panose="020B0604030504040204" pitchFamily="34" charset="0"/>
                <a:cs typeface="Arial" panose="020B0604020202020204" pitchFamily="34" charset="0"/>
              </a:rPr>
              <a:t>to </a:t>
            </a:r>
            <a:r>
              <a:rPr lang="en-US" dirty="0">
                <a:latin typeface="Arial" panose="020B0604020202020204" pitchFamily="34" charset="0"/>
                <a:ea typeface="Tahoma" panose="020B0604030504040204" pitchFamily="34" charset="0"/>
                <a:cs typeface="Arial" panose="020B0604020202020204" pitchFamily="34" charset="0"/>
              </a:rPr>
              <a:t>update the Common Rule within two years. </a:t>
            </a:r>
            <a:r>
              <a:rPr lang="en-US" dirty="0" smtClean="0">
                <a:latin typeface="Arial" panose="020B0604020202020204" pitchFamily="34" charset="0"/>
                <a:ea typeface="Tahoma" panose="020B0604030504040204" pitchFamily="34" charset="0"/>
                <a:cs typeface="Arial" panose="020B0604020202020204" pitchFamily="34" charset="0"/>
              </a:rPr>
              <a:t>And</a:t>
            </a:r>
            <a:r>
              <a:rPr lang="en-US" baseline="0" dirty="0" smtClean="0">
                <a:latin typeface="Arial" panose="020B0604020202020204" pitchFamily="34" charset="0"/>
                <a:ea typeface="Tahoma" panose="020B0604030504040204" pitchFamily="34" charset="0"/>
                <a:cs typeface="Arial" panose="020B0604020202020204" pitchFamily="34" charset="0"/>
              </a:rPr>
              <a:t> </a:t>
            </a:r>
            <a:r>
              <a:rPr lang="en-US" dirty="0" smtClean="0">
                <a:latin typeface="Arial" panose="020B0604020202020204" pitchFamily="34" charset="0"/>
                <a:ea typeface="Tahoma" panose="020B0604030504040204" pitchFamily="34" charset="0"/>
                <a:cs typeface="Arial" panose="020B0604020202020204" pitchFamily="34" charset="0"/>
              </a:rPr>
              <a:t>importantly</a:t>
            </a:r>
            <a:r>
              <a:rPr lang="en-US" dirty="0">
                <a:latin typeface="Arial" panose="020B0604020202020204" pitchFamily="34" charset="0"/>
                <a:ea typeface="Tahoma" panose="020B0604030504040204" pitchFamily="34" charset="0"/>
                <a:cs typeface="Arial" panose="020B0604020202020204" pitchFamily="34" charset="0"/>
              </a:rPr>
              <a:t>, it requires that, until the Common Rule is updated, parental consent is required for the use of newborn blood spot samples in research. This new consent requirement applies to the research use of blood spots collected after March </a:t>
            </a:r>
            <a:r>
              <a:rPr lang="en-US" dirty="0" smtClean="0">
                <a:latin typeface="Arial" panose="020B0604020202020204" pitchFamily="34" charset="0"/>
                <a:ea typeface="Tahoma" panose="020B0604030504040204" pitchFamily="34" charset="0"/>
                <a:cs typeface="Arial" panose="020B0604020202020204" pitchFamily="34" charset="0"/>
              </a:rPr>
              <a:t>18 of </a:t>
            </a:r>
            <a:r>
              <a:rPr lang="en-US" dirty="0">
                <a:latin typeface="Arial" panose="020B0604020202020204" pitchFamily="34" charset="0"/>
                <a:ea typeface="Tahoma" panose="020B0604030504040204" pitchFamily="34" charset="0"/>
                <a:cs typeface="Arial" panose="020B0604020202020204" pitchFamily="34" charset="0"/>
              </a:rPr>
              <a:t>this year</a:t>
            </a:r>
            <a:r>
              <a:rPr lang="en-US" dirty="0" smtClean="0">
                <a:latin typeface="Arial" panose="020B0604020202020204" pitchFamily="34" charset="0"/>
                <a:ea typeface="Tahoma" panose="020B0604030504040204" pitchFamily="34" charset="0"/>
                <a:cs typeface="Arial" panose="020B0604020202020204" pitchFamily="34" charset="0"/>
              </a:rPr>
              <a:t>.</a:t>
            </a:r>
          </a:p>
        </p:txBody>
      </p:sp>
      <p:sp>
        <p:nvSpPr>
          <p:cNvPr id="5" name="Slide Number Placeholder 3"/>
          <p:cNvSpPr>
            <a:spLocks noGrp="1"/>
          </p:cNvSpPr>
          <p:nvPr>
            <p:ph type="sldNum" sz="quarter" idx="5"/>
          </p:nvPr>
        </p:nvSpPr>
        <p:spPr>
          <a:xfrm>
            <a:off x="3970939" y="8829676"/>
            <a:ext cx="3037840" cy="465138"/>
          </a:xfrm>
        </p:spPr>
        <p:txBody>
          <a:bodyPr/>
          <a:lstStyle/>
          <a:p>
            <a:fld id="{CFDD2888-EA59-4FA6-882F-5E5CD6B79C53}" type="slidenum">
              <a:rPr lang="en-US" smtClean="0"/>
              <a:pPr/>
              <a:t>100</a:t>
            </a:fld>
            <a:endParaRPr lang="en-US" dirty="0"/>
          </a:p>
        </p:txBody>
      </p:sp>
    </p:spTree>
    <p:extLst>
      <p:ext uri="{BB962C8B-B14F-4D97-AF65-F5344CB8AC3E}">
        <p14:creationId xmlns:p14="http://schemas.microsoft.com/office/powerpoint/2010/main" val="6816872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82688" y="698500"/>
            <a:ext cx="4646612" cy="3486150"/>
          </a:xfrm>
          <a:prstGeom prst="rect">
            <a:avLst/>
          </a:prstGeom>
          <a:ln/>
        </p:spPr>
      </p:sp>
      <p:sp>
        <p:nvSpPr>
          <p:cNvPr id="151556" name="Rectangle 3"/>
          <p:cNvSpPr>
            <a:spLocks noGrp="1" noChangeArrowheads="1"/>
          </p:cNvSpPr>
          <p:nvPr>
            <p:ph type="body" idx="1"/>
          </p:nvPr>
        </p:nvSpPr>
        <p:spPr>
          <a:xfrm>
            <a:off x="873014" y="4416423"/>
            <a:ext cx="5295556" cy="418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59" rIns="94559"/>
          <a:lstStyle/>
          <a:p>
            <a:pPr defTabSz="905568">
              <a:defRPr/>
            </a:pPr>
            <a:r>
              <a:rPr lang="en-US" baseline="0" dirty="0" smtClean="0">
                <a:latin typeface="Arial" panose="020B0604020202020204" pitchFamily="34" charset="0"/>
                <a:cs typeface="Arial" panose="020B0604020202020204" pitchFamily="34" charset="0"/>
              </a:rPr>
              <a:t>Over the past year, NIH has rolled out a series of policy changes to enhance stewardship of clinical trial investments. * First, in October 2014, NIH issued a new definition of “clinical trial,” which went into affect on January 25. Under the new definition, a clinical trial is a human subject</a:t>
            </a:r>
            <a:r>
              <a:rPr lang="en-US" dirty="0" smtClean="0">
                <a:latin typeface="Arial" panose="020B0604020202020204" pitchFamily="34" charset="0"/>
                <a:cs typeface="Arial" panose="020B0604020202020204" pitchFamily="34" charset="0"/>
              </a:rPr>
              <a:t>s </a:t>
            </a:r>
            <a:r>
              <a:rPr lang="en-US" baseline="0" dirty="0" smtClean="0">
                <a:latin typeface="Arial" panose="020B0604020202020204" pitchFamily="34" charset="0"/>
                <a:cs typeface="Arial" panose="020B0604020202020204" pitchFamily="34" charset="0"/>
              </a:rPr>
              <a:t>study that is prospective, interventional, and measures health-related outcomes. The definition is significant because it dictates which studies are subject to specific reporting and monitoring requirements. </a:t>
            </a:r>
          </a:p>
          <a:p>
            <a:pPr defTabSz="905568">
              <a:defRPr/>
            </a:pPr>
            <a:endParaRPr lang="en-US" baseline="0" dirty="0" smtClean="0">
              <a:latin typeface="Arial" panose="020B0604020202020204" pitchFamily="34" charset="0"/>
              <a:cs typeface="Arial" panose="020B0604020202020204" pitchFamily="34" charset="0"/>
            </a:endParaRPr>
          </a:p>
          <a:p>
            <a:pPr defTabSz="905568">
              <a:defRPr/>
            </a:pPr>
            <a:r>
              <a:rPr lang="en-US" baseline="0" dirty="0" smtClean="0">
                <a:latin typeface="Arial" panose="020B0604020202020204" pitchFamily="34" charset="0"/>
                <a:cs typeface="Arial" panose="020B0604020202020204" pitchFamily="34" charset="0"/>
              </a:rPr>
              <a:t>* Second, on November 19, NIH proposed changes to </a:t>
            </a:r>
            <a:r>
              <a:rPr lang="en-US" dirty="0" smtClean="0">
                <a:latin typeface="Arial" panose="020B0604020202020204" pitchFamily="34" charset="0"/>
                <a:cs typeface="Arial" panose="020B0604020202020204" pitchFamily="34" charset="0"/>
              </a:rPr>
              <a:t>reporting policies</a:t>
            </a:r>
            <a:r>
              <a:rPr lang="en-US" baseline="0" dirty="0" smtClean="0">
                <a:latin typeface="Arial" panose="020B0604020202020204" pitchFamily="34" charset="0"/>
                <a:cs typeface="Arial" panose="020B0604020202020204" pitchFamily="34" charset="0"/>
              </a:rPr>
              <a:t>. The proposed changes are intended to improve transparency and maximize the utility of research investments by expecting that summary data from NIH-funded clinical trials is reported in ClinicalTrials.gov within 12 months of the study’s completion. Previously, some smaller trials and some trials that were not FDA-regulated did not have reporting requirements. We anticipate that clearer requirements will improve the utility of genomics research data; however, implementation of the policy will require input from the community. NIH is accepting public comments through February 19. </a:t>
            </a:r>
          </a:p>
          <a:p>
            <a:pPr defTabSz="905568">
              <a:defRPr/>
            </a:pPr>
            <a:r>
              <a:rPr lang="en-US" baseline="0" dirty="0" smtClean="0">
                <a:latin typeface="Arial" panose="020B0604020202020204" pitchFamily="34" charset="0"/>
                <a:cs typeface="Arial" panose="020B0604020202020204" pitchFamily="34" charset="0"/>
              </a:rPr>
              <a:t> </a:t>
            </a:r>
          </a:p>
          <a:p>
            <a:pPr defTabSz="905568">
              <a:defRPr/>
            </a:pPr>
            <a:r>
              <a:rPr lang="en-US" baseline="0" dirty="0" smtClean="0">
                <a:latin typeface="Arial" panose="020B0604020202020204" pitchFamily="34" charset="0"/>
                <a:cs typeface="Arial" panose="020B0604020202020204" pitchFamily="34" charset="0"/>
              </a:rPr>
              <a:t>* Finally, on December 3, NIH proposed a new policy promoting a single IRB of record for multi-site studies. Having one IRB for a multi-site study is aimed at streamlining review processes and expediting study launch. The public comment period for this proposal closed January 29.  </a:t>
            </a:r>
          </a:p>
        </p:txBody>
      </p:sp>
      <p:sp>
        <p:nvSpPr>
          <p:cNvPr id="5" name="Slide Number Placeholder 3"/>
          <p:cNvSpPr>
            <a:spLocks noGrp="1"/>
          </p:cNvSpPr>
          <p:nvPr>
            <p:ph type="sldNum" sz="quarter" idx="5"/>
          </p:nvPr>
        </p:nvSpPr>
        <p:spPr>
          <a:xfrm>
            <a:off x="3971624"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10" eaLnBrk="0" hangingPunct="0">
              <a:defRPr b="1">
                <a:solidFill>
                  <a:schemeClr val="tx1"/>
                </a:solidFill>
                <a:latin typeface="Arial" pitchFamily="34" charset="0"/>
              </a:defRPr>
            </a:lvl1pPr>
            <a:lvl2pPr marL="747854" indent="-287638" defTabSz="942810" eaLnBrk="0" hangingPunct="0">
              <a:defRPr b="1">
                <a:solidFill>
                  <a:schemeClr val="tx1"/>
                </a:solidFill>
                <a:latin typeface="Arial" pitchFamily="34" charset="0"/>
              </a:defRPr>
            </a:lvl2pPr>
            <a:lvl3pPr marL="1150548" indent="-230109" defTabSz="942810" eaLnBrk="0" hangingPunct="0">
              <a:defRPr b="1">
                <a:solidFill>
                  <a:schemeClr val="tx1"/>
                </a:solidFill>
                <a:latin typeface="Arial" pitchFamily="34" charset="0"/>
              </a:defRPr>
            </a:lvl3pPr>
            <a:lvl4pPr marL="1610768" indent="-230109" defTabSz="942810" eaLnBrk="0" hangingPunct="0">
              <a:defRPr b="1">
                <a:solidFill>
                  <a:schemeClr val="tx1"/>
                </a:solidFill>
                <a:latin typeface="Arial" pitchFamily="34" charset="0"/>
              </a:defRPr>
            </a:lvl4pPr>
            <a:lvl5pPr marL="2070986" indent="-230109" defTabSz="942810" eaLnBrk="0" hangingPunct="0">
              <a:defRPr b="1">
                <a:solidFill>
                  <a:schemeClr val="tx1"/>
                </a:solidFill>
                <a:latin typeface="Arial" pitchFamily="34" charset="0"/>
              </a:defRPr>
            </a:lvl5pPr>
            <a:lvl6pPr marL="2531207" indent="-230109" defTabSz="942810" eaLnBrk="0" fontAlgn="base" hangingPunct="0">
              <a:spcBef>
                <a:spcPct val="0"/>
              </a:spcBef>
              <a:spcAft>
                <a:spcPct val="0"/>
              </a:spcAft>
              <a:defRPr b="1">
                <a:solidFill>
                  <a:schemeClr val="tx1"/>
                </a:solidFill>
                <a:latin typeface="Arial" pitchFamily="34" charset="0"/>
              </a:defRPr>
            </a:lvl6pPr>
            <a:lvl7pPr marL="2991425" indent="-230109" defTabSz="942810" eaLnBrk="0" fontAlgn="base" hangingPunct="0">
              <a:spcBef>
                <a:spcPct val="0"/>
              </a:spcBef>
              <a:spcAft>
                <a:spcPct val="0"/>
              </a:spcAft>
              <a:defRPr b="1">
                <a:solidFill>
                  <a:schemeClr val="tx1"/>
                </a:solidFill>
                <a:latin typeface="Arial" pitchFamily="34" charset="0"/>
              </a:defRPr>
            </a:lvl7pPr>
            <a:lvl8pPr marL="3451644" indent="-230109" defTabSz="942810" eaLnBrk="0" fontAlgn="base" hangingPunct="0">
              <a:spcBef>
                <a:spcPct val="0"/>
              </a:spcBef>
              <a:spcAft>
                <a:spcPct val="0"/>
              </a:spcAft>
              <a:defRPr b="1">
                <a:solidFill>
                  <a:schemeClr val="tx1"/>
                </a:solidFill>
                <a:latin typeface="Arial" pitchFamily="34" charset="0"/>
              </a:defRPr>
            </a:lvl8pPr>
            <a:lvl9pPr marL="3911866" indent="-230109" defTabSz="9428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101</a:t>
            </a:fld>
            <a:endParaRPr lang="en-US" dirty="0" smtClean="0">
              <a:solidFill>
                <a:srgbClr val="000000"/>
              </a:solidFill>
              <a:cs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a:prstGeom prst="rect">
            <a:avLst/>
          </a:prstGeom>
        </p:spPr>
      </p:sp>
      <p:sp>
        <p:nvSpPr>
          <p:cNvPr id="3" name="Notes Placeholder 2"/>
          <p:cNvSpPr>
            <a:spLocks noGrp="1"/>
          </p:cNvSpPr>
          <p:nvPr>
            <p:ph type="body" idx="1"/>
          </p:nvPr>
        </p:nvSpPr>
        <p:spPr/>
        <p:txBody>
          <a:bodyPr/>
          <a:lstStyle/>
          <a:p>
            <a:pPr defTabSz="921467">
              <a:spcBef>
                <a:spcPct val="30000"/>
              </a:spcBef>
              <a:defRPr/>
            </a:pPr>
            <a:r>
              <a:rPr lang="en-US" dirty="0" smtClean="0">
                <a:latin typeface="Arial" panose="020B0604020202020204" pitchFamily="34" charset="0"/>
                <a:cs typeface="Arial" pitchFamily="34" charset="0"/>
              </a:rPr>
              <a:t>The</a:t>
            </a:r>
            <a:r>
              <a:rPr lang="en-US" baseline="0" dirty="0" smtClean="0">
                <a:latin typeface="Arial" pitchFamily="34" charset="0"/>
                <a:cs typeface="Arial" pitchFamily="34" charset="0"/>
              </a:rPr>
              <a:t> five months since our last Council meeting have seen quite a lot of action with regards to FDA’s decision to exercise oversight over laboratory-developed tests (or LDTs.) Currently, if a molecular diagnostic test is developed and only performed in a single laboratory, it is classified as an LDT and receives no FDA oversight. In contrast, a similar diagnostic test that is marketed as a kit and sold to multiple labs has been subject to FDA oversight for many years. As reported to Council at the September meeting, the FDA recently laid out in draft guidance that aims to level the playing field.</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During the 120-day public comment period on the draft guidance, FDA held a two-day workshop to hear public testimony and stimulate discussion. Several NHGRI staff members acted as moderators for panel discussions, and over the course of those two days, the agency heard a wide range of views and opinions from stakeholders.</a:t>
            </a:r>
          </a:p>
          <a:p>
            <a:endParaRPr lang="en-US" baseline="0" dirty="0" smtClean="0">
              <a:latin typeface="Arial" pitchFamily="34" charset="0"/>
              <a:cs typeface="Arial" pitchFamily="34" charset="0"/>
            </a:endParaRPr>
          </a:p>
          <a:p>
            <a:pPr defTabSz="906509">
              <a:defRPr/>
            </a:pPr>
            <a:r>
              <a:rPr lang="en-US" dirty="0">
                <a:latin typeface="Arial" panose="020B0604020202020204" pitchFamily="34" charset="0"/>
                <a:cs typeface="Arial" panose="020B0604020202020204" pitchFamily="34" charset="0"/>
              </a:rPr>
              <a:t>The debate over the appropriate level of FDA regulation for diagnostics is also being conducted in the literature, including a pair of commentaries published in </a:t>
            </a:r>
            <a:r>
              <a:rPr lang="en-US" i="1" dirty="0">
                <a:latin typeface="Arial" panose="020B0604020202020204" pitchFamily="34" charset="0"/>
                <a:cs typeface="Arial" panose="020B0604020202020204" pitchFamily="34" charset="0"/>
              </a:rPr>
              <a:t>JAMA</a:t>
            </a:r>
            <a:r>
              <a:rPr lang="en-US" dirty="0">
                <a:latin typeface="Arial" panose="020B0604020202020204" pitchFamily="34" charset="0"/>
                <a:cs typeface="Arial" panose="020B0604020202020204" pitchFamily="34" charset="0"/>
              </a:rPr>
              <a:t> at the beginning of January. * One, by Joshua </a:t>
            </a:r>
            <a:r>
              <a:rPr lang="en-US" dirty="0" err="1">
                <a:latin typeface="Arial" panose="020B0604020202020204" pitchFamily="34" charset="0"/>
                <a:cs typeface="Arial" panose="020B0604020202020204" pitchFamily="34" charset="0"/>
              </a:rPr>
              <a:t>Sharfstein</a:t>
            </a:r>
            <a:r>
              <a:rPr lang="en-US" dirty="0">
                <a:latin typeface="Arial" panose="020B0604020202020204" pitchFamily="34" charset="0"/>
                <a:cs typeface="Arial" panose="020B0604020202020204" pitchFamily="34" charset="0"/>
              </a:rPr>
              <a:t>, argues in favor of FDA regulating lab-developed tests, while * a second, written by Council’s own Jim Evans and ACMG’s Mike Watson, argues against such a move.</a:t>
            </a:r>
          </a:p>
          <a:p>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102</a:t>
            </a:fld>
            <a:endParaRPr lang="en-US" dirty="0"/>
          </a:p>
        </p:txBody>
      </p:sp>
    </p:spTree>
    <p:extLst>
      <p:ext uri="{BB962C8B-B14F-4D97-AF65-F5344CB8AC3E}">
        <p14:creationId xmlns:p14="http://schemas.microsoft.com/office/powerpoint/2010/main" val="3741433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Although the public</a:t>
            </a:r>
            <a:r>
              <a:rPr lang="en-US" baseline="0" dirty="0" smtClean="0">
                <a:latin typeface="Arial" panose="020B0604020202020204" pitchFamily="34" charset="0"/>
                <a:cs typeface="Arial" panose="020B0604020202020204" pitchFamily="34" charset="0"/>
              </a:rPr>
              <a:t> comment period for FDA’s LDT guidance is now closed, the community has another opportunity to advise the agency on how best to regulate the use of next-generation DNA sequencing in diagnostic testing. Last year, FDA published a white paper on the challenges of regulating next-generation DNA sequencing assays compared to more traditional in vitro diagnostics that have more clearly defined intended uses. * FDA is now holding a public workshop at NIH on February 20 specifically to explore this topic.</a:t>
            </a:r>
          </a:p>
        </p:txBody>
      </p:sp>
      <p:sp>
        <p:nvSpPr>
          <p:cNvPr id="4" name="Slide Number Placeholder 3"/>
          <p:cNvSpPr>
            <a:spLocks noGrp="1"/>
          </p:cNvSpPr>
          <p:nvPr>
            <p:ph type="sldNum" sz="quarter" idx="10"/>
          </p:nvPr>
        </p:nvSpPr>
        <p:spPr/>
        <p:txBody>
          <a:bodyPr/>
          <a:lstStyle/>
          <a:p>
            <a:fld id="{CFDD2888-EA59-4FA6-882F-5E5CD6B79C53}" type="slidenum">
              <a:rPr lang="en-US" smtClean="0"/>
              <a:pPr/>
              <a:t>103</a:t>
            </a:fld>
            <a:endParaRPr lang="en-US" dirty="0"/>
          </a:p>
        </p:txBody>
      </p:sp>
    </p:spTree>
    <p:extLst>
      <p:ext uri="{BB962C8B-B14F-4D97-AF65-F5344CB8AC3E}">
        <p14:creationId xmlns:p14="http://schemas.microsoft.com/office/powerpoint/2010/main" val="12236597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82688" y="698500"/>
            <a:ext cx="4646612" cy="3486150"/>
          </a:xfrm>
          <a:prstGeom prst="rect">
            <a:avLst/>
          </a:prstGeom>
          <a:ln/>
        </p:spPr>
      </p:sp>
      <p:sp>
        <p:nvSpPr>
          <p:cNvPr id="151556" name="Rectangle 3"/>
          <p:cNvSpPr>
            <a:spLocks noGrp="1" noChangeArrowheads="1"/>
          </p:cNvSpPr>
          <p:nvPr>
            <p:ph type="body" idx="1"/>
          </p:nvPr>
        </p:nvSpPr>
        <p:spPr>
          <a:xfrm>
            <a:off x="873014" y="4416423"/>
            <a:ext cx="5295556" cy="418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59" rIns="94559"/>
          <a:lstStyle/>
          <a:p>
            <a:pPr defTabSz="905568" eaLnBrk="1" fontAlgn="auto" hangingPunct="1">
              <a:spcAft>
                <a:spcPts val="0"/>
              </a:spcAft>
              <a:defRPr/>
            </a:pPr>
            <a:r>
              <a:rPr lang="en-US" b="0" baseline="0" dirty="0" smtClean="0">
                <a:latin typeface="Arial" panose="020B0604020202020204" pitchFamily="34" charset="0"/>
                <a:cs typeface="Arial" panose="020B0604020202020204" pitchFamily="34" charset="0"/>
              </a:rPr>
              <a:t>NHGRI has for many years maintained an online resource for issues pertaining to informed consent processes for genomic research. An update to this Informed Consent Resource went live on genome.gov last week. The webpage is designed to help researchers and IRBs consider informed consent issues that are specific to the context of genomic science. </a:t>
            </a:r>
          </a:p>
          <a:p>
            <a:pPr defTabSz="905568" eaLnBrk="1" fontAlgn="auto" hangingPunct="1">
              <a:spcAft>
                <a:spcPts val="0"/>
              </a:spcAft>
              <a:defRPr/>
            </a:pPr>
            <a:endParaRPr lang="en-US" b="0" baseline="0" dirty="0" smtClean="0">
              <a:latin typeface="Arial" panose="020B0604020202020204" pitchFamily="34" charset="0"/>
              <a:cs typeface="Arial" panose="020B0604020202020204" pitchFamily="34" charset="0"/>
            </a:endParaRPr>
          </a:p>
          <a:p>
            <a:pPr defTabSz="905568" eaLnBrk="1" fontAlgn="auto" hangingPunct="1">
              <a:spcAft>
                <a:spcPts val="0"/>
              </a:spcAft>
              <a:defRPr/>
            </a:pPr>
            <a:r>
              <a:rPr lang="en-US" b="0" baseline="0" dirty="0" smtClean="0">
                <a:latin typeface="Arial" panose="020B0604020202020204" pitchFamily="34" charset="0"/>
                <a:cs typeface="Arial" panose="020B0604020202020204" pitchFamily="34" charset="0"/>
              </a:rPr>
              <a:t>* It includes discussion of topics essential to genomics research, such as considerations for families, studies involving children, and broad versus specific consent. * It also includes sample language and consent forms, * as well as discussion of relevant regulations and policies. Some of the new and updated content relates to data repositories and </a:t>
            </a:r>
            <a:r>
              <a:rPr lang="en-US" b="0" baseline="0" dirty="0" err="1" smtClean="0">
                <a:latin typeface="Arial" panose="020B0604020202020204" pitchFamily="34" charset="0"/>
                <a:cs typeface="Arial" panose="020B0604020202020204" pitchFamily="34" charset="0"/>
              </a:rPr>
              <a:t>biobanking</a:t>
            </a:r>
            <a:r>
              <a:rPr lang="en-US" b="0" baseline="0" dirty="0" smtClean="0">
                <a:latin typeface="Arial" panose="020B0604020202020204" pitchFamily="34" charset="0"/>
                <a:cs typeface="Arial" panose="020B0604020202020204" pitchFamily="34" charset="0"/>
              </a:rPr>
              <a:t>, whole-genome and whole-</a:t>
            </a:r>
            <a:r>
              <a:rPr lang="en-US" b="0" baseline="0" dirty="0" err="1" smtClean="0">
                <a:latin typeface="Arial" panose="020B0604020202020204" pitchFamily="34" charset="0"/>
                <a:cs typeface="Arial" panose="020B0604020202020204" pitchFamily="34" charset="0"/>
              </a:rPr>
              <a:t>exome</a:t>
            </a:r>
            <a:r>
              <a:rPr lang="en-US" b="0" baseline="0" dirty="0" smtClean="0">
                <a:latin typeface="Arial" panose="020B0604020202020204" pitchFamily="34" charset="0"/>
                <a:cs typeface="Arial" panose="020B0604020202020204" pitchFamily="34" charset="0"/>
              </a:rPr>
              <a:t> sequencing, data sharing, and return of results. Thanks to the many reviewers, including some Council members, who provided feedback during development. </a:t>
            </a:r>
          </a:p>
          <a:p>
            <a:pPr defTabSz="905568" eaLnBrk="1" fontAlgn="auto" hangingPunct="1">
              <a:spcAft>
                <a:spcPts val="0"/>
              </a:spcAft>
              <a:defRPr/>
            </a:pPr>
            <a:endParaRPr lang="en-US" b="0" baseline="0" dirty="0" smtClean="0">
              <a:latin typeface="Arial" panose="020B0604020202020204" pitchFamily="34" charset="0"/>
              <a:cs typeface="Arial" panose="020B0604020202020204" pitchFamily="34" charset="0"/>
            </a:endParaRPr>
          </a:p>
          <a:p>
            <a:pPr defTabSz="905568" eaLnBrk="1" fontAlgn="auto" hangingPunct="1">
              <a:spcAft>
                <a:spcPts val="0"/>
              </a:spcAft>
              <a:defRPr/>
            </a:pPr>
            <a:r>
              <a:rPr lang="en-US" b="0" baseline="0" dirty="0" smtClean="0">
                <a:latin typeface="Arial" panose="020B0604020202020204" pitchFamily="34" charset="0"/>
                <a:cs typeface="Arial" panose="020B0604020202020204" pitchFamily="34" charset="0"/>
              </a:rPr>
              <a:t>We hope that this is a valuable reference for the research community, and we are actively encouraging comments or suggestions; * in fact, there is a dedicated email account for this resource, and we hope to see this become a dynamic area for information exchange and sharing of useful consent language.</a:t>
            </a:r>
          </a:p>
        </p:txBody>
      </p:sp>
      <p:sp>
        <p:nvSpPr>
          <p:cNvPr id="5" name="Slide Number Placeholder 3"/>
          <p:cNvSpPr>
            <a:spLocks noGrp="1"/>
          </p:cNvSpPr>
          <p:nvPr>
            <p:ph type="sldNum" sz="quarter" idx="5"/>
          </p:nvPr>
        </p:nvSpPr>
        <p:spPr>
          <a:xfrm>
            <a:off x="3971624"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10" eaLnBrk="0" hangingPunct="0">
              <a:defRPr b="1">
                <a:solidFill>
                  <a:schemeClr val="tx1"/>
                </a:solidFill>
                <a:latin typeface="Arial" pitchFamily="34" charset="0"/>
              </a:defRPr>
            </a:lvl1pPr>
            <a:lvl2pPr marL="747854" indent="-287638" defTabSz="942810" eaLnBrk="0" hangingPunct="0">
              <a:defRPr b="1">
                <a:solidFill>
                  <a:schemeClr val="tx1"/>
                </a:solidFill>
                <a:latin typeface="Arial" pitchFamily="34" charset="0"/>
              </a:defRPr>
            </a:lvl2pPr>
            <a:lvl3pPr marL="1150548" indent="-230109" defTabSz="942810" eaLnBrk="0" hangingPunct="0">
              <a:defRPr b="1">
                <a:solidFill>
                  <a:schemeClr val="tx1"/>
                </a:solidFill>
                <a:latin typeface="Arial" pitchFamily="34" charset="0"/>
              </a:defRPr>
            </a:lvl3pPr>
            <a:lvl4pPr marL="1610768" indent="-230109" defTabSz="942810" eaLnBrk="0" hangingPunct="0">
              <a:defRPr b="1">
                <a:solidFill>
                  <a:schemeClr val="tx1"/>
                </a:solidFill>
                <a:latin typeface="Arial" pitchFamily="34" charset="0"/>
              </a:defRPr>
            </a:lvl4pPr>
            <a:lvl5pPr marL="2070986" indent="-230109" defTabSz="942810" eaLnBrk="0" hangingPunct="0">
              <a:defRPr b="1">
                <a:solidFill>
                  <a:schemeClr val="tx1"/>
                </a:solidFill>
                <a:latin typeface="Arial" pitchFamily="34" charset="0"/>
              </a:defRPr>
            </a:lvl5pPr>
            <a:lvl6pPr marL="2531207" indent="-230109" defTabSz="942810" eaLnBrk="0" fontAlgn="base" hangingPunct="0">
              <a:spcBef>
                <a:spcPct val="0"/>
              </a:spcBef>
              <a:spcAft>
                <a:spcPct val="0"/>
              </a:spcAft>
              <a:defRPr b="1">
                <a:solidFill>
                  <a:schemeClr val="tx1"/>
                </a:solidFill>
                <a:latin typeface="Arial" pitchFamily="34" charset="0"/>
              </a:defRPr>
            </a:lvl6pPr>
            <a:lvl7pPr marL="2991425" indent="-230109" defTabSz="942810" eaLnBrk="0" fontAlgn="base" hangingPunct="0">
              <a:spcBef>
                <a:spcPct val="0"/>
              </a:spcBef>
              <a:spcAft>
                <a:spcPct val="0"/>
              </a:spcAft>
              <a:defRPr b="1">
                <a:solidFill>
                  <a:schemeClr val="tx1"/>
                </a:solidFill>
                <a:latin typeface="Arial" pitchFamily="34" charset="0"/>
              </a:defRPr>
            </a:lvl7pPr>
            <a:lvl8pPr marL="3451644" indent="-230109" defTabSz="942810" eaLnBrk="0" fontAlgn="base" hangingPunct="0">
              <a:spcBef>
                <a:spcPct val="0"/>
              </a:spcBef>
              <a:spcAft>
                <a:spcPct val="0"/>
              </a:spcAft>
              <a:defRPr b="1">
                <a:solidFill>
                  <a:schemeClr val="tx1"/>
                </a:solidFill>
                <a:latin typeface="Arial" pitchFamily="34" charset="0"/>
              </a:defRPr>
            </a:lvl8pPr>
            <a:lvl9pPr marL="3911866" indent="-230109" defTabSz="94281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104</a:t>
            </a:fld>
            <a:endParaRPr lang="en-US" dirty="0" smtClean="0">
              <a:solidFill>
                <a:srgbClr val="000000"/>
              </a:solidFill>
              <a:cs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defTabSz="931620" eaLnBrk="1" fontAlgn="auto" hangingPunct="1">
              <a:spcAft>
                <a:spcPts val="0"/>
              </a:spcAft>
              <a:defRPr/>
            </a:pPr>
            <a:r>
              <a:rPr lang="en-US" dirty="0" smtClean="0">
                <a:latin typeface="Arial" panose="020B0604020202020204" pitchFamily="34" charset="0"/>
                <a:cs typeface="Arial" panose="020B0604020202020204" pitchFamily="34" charset="0"/>
              </a:rPr>
              <a:t>As the </a:t>
            </a:r>
            <a:r>
              <a:rPr lang="en-US" i="1" dirty="0" smtClean="0">
                <a:latin typeface="Arial" panose="020B0604020202020204" pitchFamily="34" charset="0"/>
                <a:cs typeface="Arial" panose="020B0604020202020204" pitchFamily="34" charset="0"/>
              </a:rPr>
              <a:t>Genome: Unlocking Life's Code </a:t>
            </a:r>
            <a:r>
              <a:rPr lang="en-US" dirty="0" smtClean="0">
                <a:latin typeface="Arial" panose="020B0604020202020204" pitchFamily="34" charset="0"/>
                <a:cs typeface="Arial" panose="020B0604020202020204" pitchFamily="34" charset="0"/>
              </a:rPr>
              <a:t>exhibition ended its tenure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the National Museum of Natural History and began its North American tour, a closing symposium was held in September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explore the importance of genomic medicine and what the next decade holds for genomic advances. </a:t>
            </a:r>
            <a:r>
              <a:rPr lang="en-US" baseline="0" dirty="0" smtClean="0">
                <a:latin typeface="Arial" panose="020B0604020202020204" pitchFamily="34" charset="0"/>
                <a:cs typeface="Arial" panose="020B0604020202020204" pitchFamily="34" charset="0"/>
              </a:rPr>
              <a:t> </a:t>
            </a:r>
          </a:p>
          <a:p>
            <a:pPr defTabSz="931620" eaLnBrk="1" fontAlgn="auto" hangingPunct="1">
              <a:spcAft>
                <a:spcPts val="0"/>
              </a:spcAft>
              <a:defRPr/>
            </a:pPr>
            <a:endParaRPr lang="en-US" dirty="0">
              <a:latin typeface="Arial" panose="020B0604020202020204" pitchFamily="34" charset="0"/>
              <a:cs typeface="Arial" panose="020B0604020202020204" pitchFamily="34" charset="0"/>
            </a:endParaRPr>
          </a:p>
          <a:p>
            <a:pPr defTabSz="931620" eaLnBrk="1" fontAlgn="auto" hangingPunct="1">
              <a:spcAft>
                <a:spcPts val="0"/>
              </a:spcAft>
              <a:defRPr/>
            </a:pPr>
            <a:r>
              <a:rPr lang="en-US" dirty="0" smtClean="0">
                <a:latin typeface="Arial" panose="020B0604020202020204" pitchFamily="34" charset="0"/>
                <a:cs typeface="Arial" panose="020B0604020202020204" pitchFamily="34" charset="0"/>
              </a:rPr>
              <a:t>More than 300</a:t>
            </a:r>
            <a:r>
              <a:rPr lang="en-US" baseline="0" dirty="0" smtClean="0">
                <a:latin typeface="Arial" panose="020B0604020202020204" pitchFamily="34" charset="0"/>
                <a:cs typeface="Arial" panose="020B0604020202020204" pitchFamily="34" charset="0"/>
              </a:rPr>
              <a:t> people filled the Baird Auditorium at the museum to hear a series of panels. * One included me, Anne </a:t>
            </a:r>
            <a:r>
              <a:rPr lang="en-US" baseline="0" dirty="0" err="1" smtClean="0">
                <a:latin typeface="Arial" panose="020B0604020202020204" pitchFamily="34" charset="0"/>
                <a:cs typeface="Arial" panose="020B0604020202020204" pitchFamily="34" charset="0"/>
              </a:rPr>
              <a:t>Wojcicki</a:t>
            </a:r>
            <a:r>
              <a:rPr lang="en-US" baseline="0" dirty="0" smtClean="0">
                <a:latin typeface="Arial" panose="020B0604020202020204" pitchFamily="34" charset="0"/>
                <a:cs typeface="Arial" panose="020B0604020202020204" pitchFamily="34" charset="0"/>
              </a:rPr>
              <a:t> from 23andMe, and Rick </a:t>
            </a:r>
            <a:r>
              <a:rPr lang="en-US" baseline="0" dirty="0" err="1" smtClean="0">
                <a:latin typeface="Arial" panose="020B0604020202020204" pitchFamily="34" charset="0"/>
                <a:cs typeface="Arial" panose="020B0604020202020204" pitchFamily="34" charset="0"/>
              </a:rPr>
              <a:t>Lifton</a:t>
            </a:r>
            <a:r>
              <a:rPr lang="en-US" baseline="0" dirty="0" smtClean="0">
                <a:latin typeface="Arial" panose="020B0604020202020204" pitchFamily="34" charset="0"/>
                <a:cs typeface="Arial" panose="020B0604020202020204" pitchFamily="34" charset="0"/>
              </a:rPr>
              <a:t> from Yale; * while another featured </a:t>
            </a:r>
            <a:r>
              <a:rPr lang="en-US" baseline="0" dirty="0" err="1" smtClean="0">
                <a:latin typeface="Arial" panose="020B0604020202020204" pitchFamily="34" charset="0"/>
                <a:cs typeface="Arial" panose="020B0604020202020204" pitchFamily="34" charset="0"/>
              </a:rPr>
              <a:t>Pardis</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Sabeti</a:t>
            </a:r>
            <a:r>
              <a:rPr lang="en-US" baseline="0" dirty="0" smtClean="0">
                <a:latin typeface="Arial" panose="020B0604020202020204" pitchFamily="34" charset="0"/>
                <a:cs typeface="Arial" panose="020B0604020202020204" pitchFamily="34" charset="0"/>
              </a:rPr>
              <a:t> from the Broad and Harvard, Charles Rotimi from NHGRI, and </a:t>
            </a:r>
            <a:r>
              <a:rPr lang="en-US" baseline="0" dirty="0" err="1" smtClean="0">
                <a:latin typeface="Arial" panose="020B0604020202020204" pitchFamily="34" charset="0"/>
                <a:cs typeface="Arial" panose="020B0604020202020204" pitchFamily="34" charset="0"/>
              </a:rPr>
              <a:t>Seema</a:t>
            </a:r>
            <a:r>
              <a:rPr lang="en-US" baseline="0" dirty="0" smtClean="0">
                <a:latin typeface="Arial" panose="020B0604020202020204" pitchFamily="34" charset="0"/>
                <a:cs typeface="Arial" panose="020B0604020202020204" pitchFamily="34" charset="0"/>
              </a:rPr>
              <a:t> Kumar from Johnson and Johnson. Panelists discussed the future of human genomics: where research is headed, the role of the private citizen in genomic testing and research, access to genomic testing, and genomics and global health.  </a:t>
            </a:r>
          </a:p>
          <a:p>
            <a:pPr defTabSz="931620"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defTabSz="931620" eaLnBrk="1" fontAlgn="auto" hangingPunct="1">
              <a:spcAft>
                <a:spcPts val="0"/>
              </a:spcAft>
              <a:defRPr/>
            </a:pPr>
            <a:r>
              <a:rPr lang="en-US" baseline="0" dirty="0" smtClean="0">
                <a:latin typeface="Arial" panose="020B0604020202020204" pitchFamily="34" charset="0"/>
                <a:cs typeface="Arial" panose="020B0604020202020204" pitchFamily="34" charset="0"/>
              </a:rPr>
              <a:t>* In the evening, the public was treated to a conversation featuring Washington Post Advice Columnist Carolyn </a:t>
            </a:r>
            <a:r>
              <a:rPr lang="en-US" baseline="0" dirty="0" err="1" smtClean="0">
                <a:latin typeface="Arial" panose="020B0604020202020204" pitchFamily="34" charset="0"/>
                <a:cs typeface="Arial" panose="020B0604020202020204" pitchFamily="34" charset="0"/>
              </a:rPr>
              <a:t>Hax</a:t>
            </a:r>
            <a:r>
              <a:rPr lang="en-US" baseline="0" dirty="0" smtClean="0">
                <a:latin typeface="Arial" panose="020B0604020202020204" pitchFamily="34" charset="0"/>
                <a:cs typeface="Arial" panose="020B0604020202020204" pitchFamily="34" charset="0"/>
              </a:rPr>
              <a:t> and Barbara Biesecker from NHGRI and David Valle from Johns Hopkins. The panelists answered audience questions </a:t>
            </a:r>
            <a:r>
              <a:rPr lang="en-US" dirty="0" smtClean="0">
                <a:latin typeface="Arial" panose="020B0604020202020204" pitchFamily="34" charset="0"/>
                <a:cs typeface="Arial" panose="020B0604020202020204" pitchFamily="34" charset="0"/>
              </a:rPr>
              <a:t>about </a:t>
            </a:r>
            <a:r>
              <a:rPr lang="en-US" dirty="0">
                <a:latin typeface="Arial" panose="020B0604020202020204" pitchFamily="34" charset="0"/>
                <a:cs typeface="Arial" panose="020B0604020202020204" pitchFamily="34" charset="0"/>
              </a:rPr>
              <a:t>health issues, genetics, and dealing with disease</a:t>
            </a:r>
            <a:r>
              <a:rPr lang="en-US" baseline="0" dirty="0" smtClean="0">
                <a:latin typeface="Arial" panose="020B0604020202020204" pitchFamily="34" charset="0"/>
                <a:cs typeface="Arial" panose="020B0604020202020204" pitchFamily="34" charset="0"/>
              </a:rPr>
              <a:t> in their personal lives.</a:t>
            </a:r>
          </a:p>
        </p:txBody>
      </p:sp>
      <p:sp>
        <p:nvSpPr>
          <p:cNvPr id="4" name="Slide Number Placeholder 3"/>
          <p:cNvSpPr>
            <a:spLocks noGrp="1"/>
          </p:cNvSpPr>
          <p:nvPr>
            <p:ph type="sldNum" sz="quarter" idx="10"/>
          </p:nvPr>
        </p:nvSpPr>
        <p:spPr/>
        <p:txBody>
          <a:bodyPr/>
          <a:lstStyle/>
          <a:p>
            <a:fld id="{9E32D9B9-D369-4A2B-ADA9-F7DA3955DC26}" type="slidenum">
              <a:rPr lang="en-US" smtClean="0"/>
              <a:t>105</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defTabSz="931620" eaLnBrk="1" fontAlgn="auto" hangingPunct="1">
              <a:spcAft>
                <a:spcPts val="0"/>
              </a:spcAft>
              <a:defRPr/>
            </a:pPr>
            <a:r>
              <a:rPr lang="en-US" kern="1200" dirty="0" smtClean="0">
                <a:latin typeface="Arial" panose="020B0604020202020204" pitchFamily="34" charset="0"/>
                <a:cs typeface="Arial" panose="020B0604020202020204" pitchFamily="34" charset="0"/>
              </a:rPr>
              <a:t>Realizing that the </a:t>
            </a:r>
            <a:r>
              <a:rPr lang="en-US" i="1" kern="1200" dirty="0" smtClean="0">
                <a:latin typeface="Arial" panose="020B0604020202020204" pitchFamily="34" charset="0"/>
                <a:cs typeface="Arial" panose="020B0604020202020204" pitchFamily="34" charset="0"/>
              </a:rPr>
              <a:t>Genome: Unlocking Life’s Code</a:t>
            </a:r>
            <a:r>
              <a:rPr lang="en-US" kern="1200" dirty="0" smtClean="0">
                <a:latin typeface="Arial" panose="020B0604020202020204" pitchFamily="34" charset="0"/>
                <a:cs typeface="Arial" panose="020B0604020202020204" pitchFamily="34" charset="0"/>
              </a:rPr>
              <a:t> traveling exhibition would make its first stop in San Diego at the Reuben H. Fleet Science Center, NHGRI was presented with a wonderful opportunity to highlight the exhibition and to work with some of the local organizations that provide on-the-ground support for military families in the San Diego area. </a:t>
            </a:r>
          </a:p>
          <a:p>
            <a:pPr defTabSz="931620" eaLnBrk="1" fontAlgn="auto" hangingPunct="1">
              <a:spcAft>
                <a:spcPts val="0"/>
              </a:spcAft>
              <a:defRPr/>
            </a:pPr>
            <a:endParaRPr lang="en-US" dirty="0">
              <a:latin typeface="Arial" panose="020B0604020202020204" pitchFamily="34" charset="0"/>
              <a:cs typeface="Arial" panose="020B0604020202020204" pitchFamily="34" charset="0"/>
            </a:endParaRPr>
          </a:p>
          <a:p>
            <a:pPr defTabSz="931620" eaLnBrk="1" fontAlgn="auto" hangingPunct="1">
              <a:spcAft>
                <a:spcPts val="0"/>
              </a:spcAft>
              <a:defRPr/>
            </a:pPr>
            <a:r>
              <a:rPr lang="en-US" kern="1200" dirty="0" smtClean="0">
                <a:latin typeface="Arial" panose="020B0604020202020204" pitchFamily="34" charset="0"/>
                <a:cs typeface="Arial" panose="020B0604020202020204" pitchFamily="34" charset="0"/>
              </a:rPr>
              <a:t>In</a:t>
            </a:r>
            <a:r>
              <a:rPr lang="en-US" kern="1200" baseline="0" dirty="0" smtClean="0">
                <a:latin typeface="Arial" panose="020B0604020202020204" pitchFamily="34" charset="0"/>
                <a:cs typeface="Arial" panose="020B0604020202020204" pitchFamily="34" charset="0"/>
              </a:rPr>
              <a:t> November</a:t>
            </a:r>
            <a:r>
              <a:rPr lang="en-US" kern="1200" dirty="0" smtClean="0">
                <a:latin typeface="Arial" panose="020B0604020202020204" pitchFamily="34" charset="0"/>
                <a:cs typeface="Arial" panose="020B0604020202020204" pitchFamily="34" charset="0"/>
              </a:rPr>
              <a:t>, NHGRI partnered with the San Diego Military Family Collaborative to host a Military Family Day at the Fleet Science Center. More than 700 people from military families (ranging</a:t>
            </a:r>
            <a:r>
              <a:rPr lang="en-US" kern="1200" baseline="0" dirty="0" smtClean="0">
                <a:latin typeface="Arial" panose="020B0604020202020204" pitchFamily="34" charset="0"/>
                <a:cs typeface="Arial" panose="020B0604020202020204" pitchFamily="34" charset="0"/>
              </a:rPr>
              <a:t> from </a:t>
            </a:r>
            <a:r>
              <a:rPr lang="en-US" kern="1200" dirty="0" smtClean="0">
                <a:latin typeface="Arial" panose="020B0604020202020204" pitchFamily="34" charset="0"/>
                <a:cs typeface="Arial" panose="020B0604020202020204" pitchFamily="34" charset="0"/>
              </a:rPr>
              <a:t>infants in arms to retired military) attended the event. Military families were able to visit the Fleet Science Center at no charge, participate in genomics-focused, hands-on activities with scientists from local universities and organizations, see the </a:t>
            </a:r>
            <a:r>
              <a:rPr lang="en-US" i="1" kern="1200" dirty="0" smtClean="0">
                <a:latin typeface="Arial" panose="020B0604020202020204" pitchFamily="34" charset="0"/>
                <a:cs typeface="Arial" panose="020B0604020202020204" pitchFamily="34" charset="0"/>
              </a:rPr>
              <a:t>Genome: Unlocking Life’s Code</a:t>
            </a:r>
            <a:r>
              <a:rPr lang="en-US" kern="1200" dirty="0" smtClean="0">
                <a:latin typeface="Arial" panose="020B0604020202020204" pitchFamily="34" charset="0"/>
                <a:cs typeface="Arial" panose="020B0604020202020204" pitchFamily="34" charset="0"/>
              </a:rPr>
              <a:t> exhibition, enjoy complimentary lunch, and receive information from more than 30 San Diego area resource providers.  </a:t>
            </a:r>
          </a:p>
        </p:txBody>
      </p:sp>
      <p:sp>
        <p:nvSpPr>
          <p:cNvPr id="4" name="Slide Number Placeholder 3"/>
          <p:cNvSpPr>
            <a:spLocks noGrp="1"/>
          </p:cNvSpPr>
          <p:nvPr>
            <p:ph type="sldNum" sz="quarter" idx="10"/>
          </p:nvPr>
        </p:nvSpPr>
        <p:spPr/>
        <p:txBody>
          <a:bodyPr/>
          <a:lstStyle/>
          <a:p>
            <a:fld id="{9E32D9B9-D369-4A2B-ADA9-F7DA3955DC26}" type="slidenum">
              <a:rPr lang="en-US" smtClean="0"/>
              <a:t>106</a:t>
            </a:fld>
            <a:endParaRPr lang="en-US"/>
          </a:p>
        </p:txBody>
      </p:sp>
    </p:spTree>
    <p:extLst>
      <p:ext uri="{BB962C8B-B14F-4D97-AF65-F5344CB8AC3E}">
        <p14:creationId xmlns:p14="http://schemas.microsoft.com/office/powerpoint/2010/main" val="28730614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i="0" dirty="0" smtClean="0">
                <a:latin typeface="Arial" panose="020B0604020202020204" pitchFamily="34" charset="0"/>
                <a:cs typeface="Arial" panose="020B0604020202020204" pitchFamily="34" charset="0"/>
              </a:rPr>
              <a:t>The</a:t>
            </a:r>
            <a:r>
              <a:rPr lang="en-US" i="0" baseline="0"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Genome:</a:t>
            </a:r>
            <a:r>
              <a:rPr lang="en-US" i="1" baseline="0" dirty="0" smtClean="0">
                <a:latin typeface="Arial" panose="020B0604020202020204" pitchFamily="34" charset="0"/>
                <a:cs typeface="Arial" panose="020B0604020202020204" pitchFamily="34" charset="0"/>
              </a:rPr>
              <a:t> Unlocking Life’s Code </a:t>
            </a:r>
            <a:r>
              <a:rPr lang="en-US" baseline="0" dirty="0" smtClean="0">
                <a:latin typeface="Arial" panose="020B0604020202020204" pitchFamily="34" charset="0"/>
                <a:cs typeface="Arial" panose="020B0604020202020204" pitchFamily="34" charset="0"/>
              </a:rPr>
              <a:t>exhibition now has a busy travel schedule around North America. The first stop at the Reuben H. Fleet Science Center in San Diego concluded on January 2. More than 50,000 people visited the exhibition during its 3-month stay in San Diego. * The exhibition has now traveled north to The Tech Museum of Innovation in San Jose, where it will reside until the end of April. * After San Jose, the exhibition will travel to St. Louis until mid-September, and then on to * Portland, Oregon until early in 2016. * The first destination for the exhibition in 2016 will be Milwaukee.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In each of the locations where the exhibition is headed, NHGRI is working in partnership with science centers, universities, community organizations, and our grantees to develop programs for targeted populations as well as reaching out to local health professionals. As always, check the exhibition’s web site at unlockinglifescode.org for the most up-to-date information on the exhibition as it travels.</a:t>
            </a:r>
          </a:p>
        </p:txBody>
      </p:sp>
      <p:sp>
        <p:nvSpPr>
          <p:cNvPr id="4" name="Slide Number Placeholder 3"/>
          <p:cNvSpPr>
            <a:spLocks noGrp="1"/>
          </p:cNvSpPr>
          <p:nvPr>
            <p:ph type="sldNum" sz="quarter" idx="10"/>
          </p:nvPr>
        </p:nvSpPr>
        <p:spPr/>
        <p:txBody>
          <a:bodyPr/>
          <a:lstStyle/>
          <a:p>
            <a:fld id="{9E32D9B9-D369-4A2B-ADA9-F7DA3955DC26}" type="slidenum">
              <a:rPr lang="en-US" smtClean="0"/>
              <a:t>107</a:t>
            </a:fld>
            <a:endParaRPr lang="en-US"/>
          </a:p>
        </p:txBody>
      </p:sp>
    </p:spTree>
    <p:extLst>
      <p:ext uri="{BB962C8B-B14F-4D97-AF65-F5344CB8AC3E}">
        <p14:creationId xmlns:p14="http://schemas.microsoft.com/office/powerpoint/2010/main" val="32552245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108</a:t>
            </a:fld>
            <a:endParaRPr lang="en-US" dirty="0" smtClean="0">
              <a:cs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r>
              <a:rPr lang="en-US" dirty="0">
                <a:latin typeface="Arial" panose="020B0604020202020204" pitchFamily="34" charset="0"/>
                <a:cs typeface="Arial" panose="020B0604020202020204" pitchFamily="34" charset="0"/>
              </a:rPr>
              <a:t>In the middle of 2014, Francis Collins established a working group of the NIH Advisory Committee to the Director focused on long-term strategic planning for the broader NIH Intramural Research Program (IRP). The working group was charged with identifying new areas of opportunity for the Intramural Research Program, approaches to capitalize on its uniqueness, and ways to ensure its healthy and productive future. Council member Bob Nussbaum served on this working group.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December, the working group delivered its report, which contains recommendations for a number of structural and strategic changes, including the creation of a trans-NIH intramural 'innovation fund' and modifications to the external review process. The NIH leadership, including Institute Directors and Scientific Directors, are now working to decide which of the recommended elements will be implemented.</a:t>
            </a: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109</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xfrm>
            <a:off x="934408" y="4416426"/>
            <a:ext cx="5141587" cy="43417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14" tIns="46906" rIns="93814" bIns="46906" numCol="1" anchor="t" anchorCtr="0" compatLnSpc="1">
            <a:prstTxWarp prst="textNoShape">
              <a:avLst/>
            </a:prstTxWarp>
          </a:bodyPr>
          <a:lstStyle/>
          <a:p>
            <a:pPr defTabSz="931620" eaLnBrk="1" fontAlgn="auto" hangingPunct="1">
              <a:spcAft>
                <a:spcPts val="0"/>
              </a:spcAft>
              <a:defRPr/>
            </a:pPr>
            <a:r>
              <a:rPr lang="en-US" dirty="0" smtClean="0">
                <a:latin typeface="Arial" panose="020B0604020202020204" pitchFamily="34" charset="0"/>
                <a:cs typeface="Arial" panose="020B0604020202020204" pitchFamily="34" charset="0"/>
              </a:rPr>
              <a:t>Meanwhile, a valuable</a:t>
            </a:r>
            <a:r>
              <a:rPr lang="en-US" baseline="0" dirty="0" smtClean="0">
                <a:latin typeface="Arial" panose="020B0604020202020204" pitchFamily="34" charset="0"/>
                <a:cs typeface="Arial" panose="020B0604020202020204" pitchFamily="34" charset="0"/>
              </a:rPr>
              <a:t> member of my leadership team has changed his role slightly. </a:t>
            </a:r>
            <a:r>
              <a:rPr lang="en-US" baseline="0" dirty="0" err="1" smtClean="0">
                <a:latin typeface="Arial" panose="020B0604020202020204" pitchFamily="34" charset="0"/>
                <a:cs typeface="Arial" panose="020B0604020202020204" pitchFamily="34" charset="0"/>
              </a:rPr>
              <a:t>Vence</a:t>
            </a:r>
            <a:r>
              <a:rPr lang="en-US" baseline="0" dirty="0" smtClean="0">
                <a:latin typeface="Arial" panose="020B0604020202020204" pitchFamily="34" charset="0"/>
                <a:cs typeface="Arial" panose="020B0604020202020204" pitchFamily="34" charset="0"/>
              </a:rPr>
              <a:t> Bonham was the Founding Chief of the </a:t>
            </a:r>
            <a:r>
              <a:rPr lang="en-US" dirty="0" smtClean="0">
                <a:latin typeface="Arial" panose="020B0604020202020204" pitchFamily="34" charset="0"/>
                <a:cs typeface="Arial" panose="020B0604020202020204" pitchFamily="34" charset="0"/>
              </a:rPr>
              <a:t>Education </a:t>
            </a:r>
            <a:r>
              <a:rPr lang="en-US" dirty="0">
                <a:latin typeface="Arial" panose="020B0604020202020204" pitchFamily="34" charset="0"/>
                <a:cs typeface="Arial" panose="020B0604020202020204" pitchFamily="34" charset="0"/>
              </a:rPr>
              <a:t>and Community Involvement </a:t>
            </a:r>
            <a:r>
              <a:rPr lang="en-US" dirty="0" smtClean="0">
                <a:latin typeface="Arial" panose="020B0604020202020204" pitchFamily="34" charset="0"/>
                <a:cs typeface="Arial" panose="020B0604020202020204" pitchFamily="34" charset="0"/>
              </a:rPr>
              <a:t>Branch, a role in which he brilliantly led the Branch for 10 years. But </a:t>
            </a:r>
            <a:r>
              <a:rPr lang="en-US" dirty="0" err="1" smtClean="0">
                <a:latin typeface="Arial" panose="020B0604020202020204" pitchFamily="34" charset="0"/>
                <a:cs typeface="Arial" panose="020B0604020202020204" pitchFamily="34" charset="0"/>
              </a:rPr>
              <a:t>Vence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recently stepped down as Chief of this Branch so that he could focus more of his time on two other major roles at the Institute.</a:t>
            </a:r>
          </a:p>
          <a:p>
            <a:pPr defTabSz="931620"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Specifically, for the next phase of his </a:t>
            </a:r>
            <a:r>
              <a:rPr lang="en-US" dirty="0">
                <a:latin typeface="Arial" panose="020B0604020202020204" pitchFamily="34" charset="0"/>
                <a:cs typeface="Arial" panose="020B0604020202020204" pitchFamily="34" charset="0"/>
              </a:rPr>
              <a:t>NHGRI career, </a:t>
            </a:r>
            <a:r>
              <a:rPr lang="en-US" dirty="0" err="1">
                <a:latin typeface="Arial" panose="020B0604020202020204" pitchFamily="34" charset="0"/>
                <a:cs typeface="Arial" panose="020B0604020202020204" pitchFamily="34" charset="0"/>
              </a:rPr>
              <a:t>Vence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will spend</a:t>
            </a:r>
            <a:r>
              <a:rPr lang="en-US" baseline="0" dirty="0" smtClean="0">
                <a:latin typeface="Arial" panose="020B0604020202020204" pitchFamily="34" charset="0"/>
                <a:cs typeface="Arial" panose="020B0604020202020204" pitchFamily="34" charset="0"/>
              </a:rPr>
              <a:t> more time </a:t>
            </a:r>
            <a:r>
              <a:rPr lang="en-US" dirty="0" smtClean="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his own </a:t>
            </a:r>
            <a:r>
              <a:rPr lang="en-US" dirty="0" smtClean="0">
                <a:latin typeface="Arial" panose="020B0604020202020204" pitchFamily="34" charset="0"/>
                <a:cs typeface="Arial" panose="020B0604020202020204" pitchFamily="34" charset="0"/>
              </a:rPr>
              <a:t>research with the Intramural Research Program’s Social and Behavioral Research Branch as well</a:t>
            </a:r>
            <a:r>
              <a:rPr lang="en-US" baseline="0" dirty="0" smtClean="0">
                <a:latin typeface="Arial" panose="020B0604020202020204" pitchFamily="34" charset="0"/>
                <a:cs typeface="Arial" panose="020B0604020202020204" pitchFamily="34" charset="0"/>
              </a:rPr>
              <a:t> as devote more attention to his role as my </a:t>
            </a:r>
            <a:r>
              <a:rPr lang="en-US" dirty="0" smtClean="0">
                <a:latin typeface="Arial" panose="020B0604020202020204" pitchFamily="34" charset="0"/>
                <a:cs typeface="Arial" panose="020B0604020202020204" pitchFamily="34" charset="0"/>
              </a:rPr>
              <a:t>Senior Advisor for Genomics and Health Disparities. For</a:t>
            </a:r>
            <a:r>
              <a:rPr lang="en-US" baseline="0" dirty="0" smtClean="0">
                <a:latin typeface="Arial" panose="020B0604020202020204" pitchFamily="34" charset="0"/>
                <a:cs typeface="Arial" panose="020B0604020202020204" pitchFamily="34" charset="0"/>
              </a:rPr>
              <a:t> the latter responsibility, he will </a:t>
            </a:r>
            <a:r>
              <a:rPr lang="en-US" dirty="0" smtClean="0">
                <a:latin typeface="Arial" panose="020B0604020202020204" pitchFamily="34" charset="0"/>
                <a:cs typeface="Arial" panose="020B0604020202020204" pitchFamily="34" charset="0"/>
              </a:rPr>
              <a:t>assist </a:t>
            </a:r>
            <a:r>
              <a:rPr lang="en-US" dirty="0">
                <a:latin typeface="Arial" panose="020B0604020202020204" pitchFamily="34" charset="0"/>
                <a:cs typeface="Arial" panose="020B0604020202020204" pitchFamily="34" charset="0"/>
              </a:rPr>
              <a:t>me in steering NHGRI’s research in the areas of health disparities and minority </a:t>
            </a:r>
            <a:r>
              <a:rPr lang="en-US" dirty="0" smtClean="0">
                <a:latin typeface="Arial" panose="020B0604020202020204" pitchFamily="34" charset="0"/>
                <a:cs typeface="Arial" panose="020B0604020202020204" pitchFamily="34" charset="0"/>
              </a:rPr>
              <a:t>health,</a:t>
            </a:r>
            <a:r>
              <a:rPr lang="en-US" baseline="0" dirty="0" smtClean="0">
                <a:latin typeface="Arial" panose="020B0604020202020204" pitchFamily="34" charset="0"/>
                <a:cs typeface="Arial" panose="020B0604020202020204" pitchFamily="34" charset="0"/>
              </a:rPr>
              <a:t> in particular by </a:t>
            </a:r>
            <a:r>
              <a:rPr lang="en-US" dirty="0" smtClean="0">
                <a:latin typeface="Arial" panose="020B0604020202020204" pitchFamily="34" charset="0"/>
                <a:cs typeface="Arial" panose="020B0604020202020204" pitchFamily="34" charset="0"/>
              </a:rPr>
              <a:t>building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bridges </a:t>
            </a:r>
            <a:r>
              <a:rPr lang="en-US" dirty="0">
                <a:latin typeface="Arial" panose="020B0604020202020204" pitchFamily="34" charset="0"/>
                <a:cs typeface="Arial" panose="020B0604020202020204" pitchFamily="34" charset="0"/>
              </a:rPr>
              <a:t>with other </a:t>
            </a:r>
            <a:r>
              <a:rPr lang="en-US" dirty="0" smtClean="0">
                <a:latin typeface="Arial" panose="020B0604020202020204" pitchFamily="34" charset="0"/>
                <a:cs typeface="Arial" panose="020B0604020202020204" pitchFamily="34" charset="0"/>
              </a:rPr>
              <a:t>NIH Institutes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 </a:t>
            </a:r>
            <a:r>
              <a:rPr lang="en-US" dirty="0">
                <a:latin typeface="Arial" panose="020B0604020202020204" pitchFamily="34" charset="0"/>
                <a:cs typeface="Arial" panose="020B0604020202020204" pitchFamily="34" charset="0"/>
              </a:rPr>
              <a:t>well as the extramural and intramural </a:t>
            </a:r>
            <a:r>
              <a:rPr lang="en-US" dirty="0" smtClean="0">
                <a:latin typeface="Arial" panose="020B0604020202020204" pitchFamily="34" charset="0"/>
                <a:cs typeface="Arial" panose="020B0604020202020204" pitchFamily="34" charset="0"/>
              </a:rPr>
              <a:t>research communities),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by promoting genomics </a:t>
            </a:r>
            <a:r>
              <a:rPr lang="en-US" dirty="0">
                <a:latin typeface="Arial" panose="020B0604020202020204" pitchFamily="34" charset="0"/>
                <a:cs typeface="Arial" panose="020B0604020202020204" pitchFamily="34" charset="0"/>
              </a:rPr>
              <a:t>and ELSI research in the study of issues </a:t>
            </a:r>
            <a:r>
              <a:rPr lang="en-US" dirty="0" smtClean="0">
                <a:latin typeface="Arial" panose="020B0604020202020204" pitchFamily="34" charset="0"/>
                <a:cs typeface="Arial" panose="020B0604020202020204" pitchFamily="34" charset="0"/>
              </a:rPr>
              <a:t>that are important to </a:t>
            </a:r>
            <a:r>
              <a:rPr lang="en-US" dirty="0">
                <a:latin typeface="Arial" panose="020B0604020202020204" pitchFamily="34" charset="0"/>
                <a:cs typeface="Arial" panose="020B0604020202020204" pitchFamily="34" charset="0"/>
              </a:rPr>
              <a:t>health disparities and minority health. </a:t>
            </a:r>
            <a:endParaRPr lang="en-US" strike="sngStrike"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1" y="8831267"/>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314" eaLnBrk="0" hangingPunct="0">
              <a:defRPr b="1">
                <a:solidFill>
                  <a:schemeClr val="tx1"/>
                </a:solidFill>
                <a:latin typeface="Arial" pitchFamily="34" charset="0"/>
              </a:defRPr>
            </a:lvl1pPr>
            <a:lvl2pPr marL="741910" indent="-285350" defTabSz="935314" eaLnBrk="0" hangingPunct="0">
              <a:defRPr b="1">
                <a:solidFill>
                  <a:schemeClr val="tx1"/>
                </a:solidFill>
                <a:latin typeface="Arial" pitchFamily="34" charset="0"/>
              </a:defRPr>
            </a:lvl2pPr>
            <a:lvl3pPr marL="1141400" indent="-228280" defTabSz="935314" eaLnBrk="0" hangingPunct="0">
              <a:defRPr b="1">
                <a:solidFill>
                  <a:schemeClr val="tx1"/>
                </a:solidFill>
                <a:latin typeface="Arial" pitchFamily="34" charset="0"/>
              </a:defRPr>
            </a:lvl3pPr>
            <a:lvl4pPr marL="1597961" indent="-228280" defTabSz="935314" eaLnBrk="0" hangingPunct="0">
              <a:defRPr b="1">
                <a:solidFill>
                  <a:schemeClr val="tx1"/>
                </a:solidFill>
                <a:latin typeface="Arial" pitchFamily="34" charset="0"/>
              </a:defRPr>
            </a:lvl4pPr>
            <a:lvl5pPr marL="2054523" indent="-228280" defTabSz="935314" eaLnBrk="0" hangingPunct="0">
              <a:defRPr b="1">
                <a:solidFill>
                  <a:schemeClr val="tx1"/>
                </a:solidFill>
                <a:latin typeface="Arial" pitchFamily="34" charset="0"/>
              </a:defRPr>
            </a:lvl5pPr>
            <a:lvl6pPr marL="2511084" indent="-228280" defTabSz="935314" eaLnBrk="0" fontAlgn="base" hangingPunct="0">
              <a:spcBef>
                <a:spcPct val="0"/>
              </a:spcBef>
              <a:spcAft>
                <a:spcPct val="0"/>
              </a:spcAft>
              <a:defRPr b="1">
                <a:solidFill>
                  <a:schemeClr val="tx1"/>
                </a:solidFill>
                <a:latin typeface="Arial" pitchFamily="34" charset="0"/>
              </a:defRPr>
            </a:lvl6pPr>
            <a:lvl7pPr marL="2967644" indent="-228280" defTabSz="935314" eaLnBrk="0" fontAlgn="base" hangingPunct="0">
              <a:spcBef>
                <a:spcPct val="0"/>
              </a:spcBef>
              <a:spcAft>
                <a:spcPct val="0"/>
              </a:spcAft>
              <a:defRPr b="1">
                <a:solidFill>
                  <a:schemeClr val="tx1"/>
                </a:solidFill>
                <a:latin typeface="Arial" pitchFamily="34" charset="0"/>
              </a:defRPr>
            </a:lvl7pPr>
            <a:lvl8pPr marL="3424203" indent="-228280" defTabSz="935314" eaLnBrk="0" fontAlgn="base" hangingPunct="0">
              <a:spcBef>
                <a:spcPct val="0"/>
              </a:spcBef>
              <a:spcAft>
                <a:spcPct val="0"/>
              </a:spcAft>
              <a:defRPr b="1">
                <a:solidFill>
                  <a:schemeClr val="tx1"/>
                </a:solidFill>
                <a:latin typeface="Arial" pitchFamily="34" charset="0"/>
              </a:defRPr>
            </a:lvl8pPr>
            <a:lvl9pPr marL="3880766" indent="-228280" defTabSz="9353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11</a:t>
            </a:fld>
            <a:endParaRPr lang="en-US" dirty="0" smtClean="0">
              <a:solidFill>
                <a:prstClr val="black"/>
              </a:solidFill>
              <a:cs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4" tIns="46912" rIns="93824" bIns="46912" numCol="1" anchor="t" anchorCtr="0" compatLnSpc="1">
            <a:prstTxWarp prst="textNoShape">
              <a:avLst/>
            </a:prstTxWarp>
          </a:bodyPr>
          <a:lstStyle/>
          <a:p>
            <a:r>
              <a:rPr lang="en-US" dirty="0">
                <a:latin typeface="Arial" panose="020B0604020202020204" pitchFamily="34" charset="0"/>
                <a:cs typeface="Arial" panose="020B0604020202020204" pitchFamily="34" charset="0"/>
              </a:rPr>
              <a:t>Julie Segre, </a:t>
            </a:r>
            <a:r>
              <a:rPr lang="en-US" dirty="0" smtClean="0">
                <a:latin typeface="Arial" panose="020B0604020202020204" pitchFamily="34" charset="0"/>
                <a:cs typeface="Arial" panose="020B0604020202020204" pitchFamily="34" charset="0"/>
              </a:rPr>
              <a:t>Senior Investigator and Chief of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NHGRI Translational </a:t>
            </a:r>
            <a:r>
              <a:rPr lang="en-US" dirty="0">
                <a:latin typeface="Arial" panose="020B0604020202020204" pitchFamily="34" charset="0"/>
                <a:cs typeface="Arial" panose="020B0604020202020204" pitchFamily="34" charset="0"/>
              </a:rPr>
              <a:t>and Functional Genomics Branch, </a:t>
            </a:r>
            <a:r>
              <a:rPr lang="en-US" dirty="0" smtClean="0">
                <a:latin typeface="Arial" panose="020B0604020202020204" pitchFamily="34" charset="0"/>
                <a:cs typeface="Arial" panose="020B0604020202020204" pitchFamily="34" charset="0"/>
              </a:rPr>
              <a:t>was selected for the </a:t>
            </a:r>
            <a:r>
              <a:rPr lang="en-US" dirty="0">
                <a:latin typeface="Arial" panose="020B0604020202020204" pitchFamily="34" charset="0"/>
                <a:cs typeface="Arial" panose="020B0604020202020204" pitchFamily="34" charset="0"/>
              </a:rPr>
              <a:t>2014 CHANEL-CERIES Research Award. </a:t>
            </a:r>
            <a:r>
              <a:rPr lang="en-US" dirty="0" smtClean="0">
                <a:latin typeface="Arial" panose="020B0604020202020204" pitchFamily="34" charset="0"/>
                <a:cs typeface="Arial" panose="020B0604020202020204" pitchFamily="34" charset="0"/>
              </a:rPr>
              <a:t>She</a:t>
            </a:r>
            <a:r>
              <a:rPr lang="en-US" baseline="0" dirty="0" smtClean="0">
                <a:latin typeface="Arial" panose="020B0604020202020204" pitchFamily="34" charset="0"/>
                <a:cs typeface="Arial" panose="020B0604020202020204" pitchFamily="34" charset="0"/>
              </a:rPr>
              <a:t> received this honor in recognition of her research on the microbiome of human </a:t>
            </a:r>
            <a:r>
              <a:rPr lang="en-US" dirty="0" smtClean="0">
                <a:latin typeface="Arial" panose="020B0604020202020204" pitchFamily="34" charset="0"/>
                <a:cs typeface="Arial" panose="020B0604020202020204" pitchFamily="34" charset="0"/>
              </a:rPr>
              <a:t>skin.</a:t>
            </a:r>
            <a:endParaRPr 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110</a:t>
            </a:fld>
            <a:endParaRPr lang="en-US" dirty="0" smtClean="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4" tIns="46912" rIns="93824" bIns="46912"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Bill Gahl, NHGRI </a:t>
            </a:r>
            <a:r>
              <a:rPr lang="en-US" dirty="0">
                <a:latin typeface="Arial" panose="020B0604020202020204" pitchFamily="34" charset="0"/>
                <a:cs typeface="Arial" panose="020B0604020202020204" pitchFamily="34" charset="0"/>
              </a:rPr>
              <a:t>Clinical Director and Director of the NIH Undiagnosed Diseases Program</a:t>
            </a:r>
            <a:r>
              <a:rPr lang="en-US" dirty="0" smtClean="0">
                <a:latin typeface="Arial" panose="020B0604020202020204" pitchFamily="34" charset="0"/>
                <a:cs typeface="Arial" panose="020B0604020202020204" pitchFamily="34" charset="0"/>
              </a:rPr>
              <a:t>, received</a:t>
            </a:r>
            <a:r>
              <a:rPr lang="en-US" baseline="0" dirty="0" smtClean="0">
                <a:latin typeface="Arial" panose="020B0604020202020204" pitchFamily="34" charset="0"/>
                <a:cs typeface="Arial" panose="020B0604020202020204" pitchFamily="34" charset="0"/>
              </a:rPr>
              <a:t> a 2014 Rare Voice Award in the Government Agency category. This </a:t>
            </a:r>
            <a:r>
              <a:rPr lang="en-US" dirty="0" smtClean="0">
                <a:latin typeface="Arial" pitchFamily="34" charset="0"/>
                <a:cs typeface="Arial" pitchFamily="34" charset="0"/>
              </a:rPr>
              <a:t>award recognizes organizations and individuals who go above and beyond to become policy leaders and political advocates in their state and nation.</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111</a:t>
            </a:fld>
            <a:endParaRPr lang="en-US" dirty="0" smtClean="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4" tIns="46912" rIns="93824" bIns="46912" numCol="1" anchor="t" anchorCtr="0" compatLnSpc="1">
            <a:prstTxWarp prst="textNoShape">
              <a:avLst/>
            </a:prstTxWarp>
          </a:bodyPr>
          <a:lstStyle/>
          <a:p>
            <a:pPr fontAlgn="base"/>
            <a:r>
              <a:rPr lang="en-US" dirty="0" smtClean="0">
                <a:latin typeface="Arial" panose="020B0604020202020204" pitchFamily="34" charset="0"/>
                <a:cs typeface="Arial" panose="020B0604020202020204" pitchFamily="34" charset="0"/>
              </a:rPr>
              <a:t>Barb</a:t>
            </a:r>
            <a:r>
              <a:rPr lang="en-US" baseline="0" dirty="0" smtClean="0">
                <a:latin typeface="Arial" panose="020B0604020202020204" pitchFamily="34" charset="0"/>
                <a:cs typeface="Arial" panose="020B0604020202020204" pitchFamily="34" charset="0"/>
              </a:rPr>
              <a:t> Biesecker, Associate Investigator in the NHGRI Social and Behavioral Research Branch, received the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Natalie </a:t>
            </a:r>
            <a:r>
              <a:rPr lang="en-US" dirty="0" err="1">
                <a:latin typeface="Arial" panose="020B0604020202020204" pitchFamily="34" charset="0"/>
                <a:cs typeface="Arial" panose="020B0604020202020204" pitchFamily="34" charset="0"/>
              </a:rPr>
              <a:t>Weissberger</a:t>
            </a:r>
            <a:r>
              <a:rPr lang="en-US" dirty="0">
                <a:latin typeface="Arial" panose="020B0604020202020204" pitchFamily="34" charset="0"/>
                <a:cs typeface="Arial" panose="020B0604020202020204" pitchFamily="34" charset="0"/>
              </a:rPr>
              <a:t> Paul National Achievement </a:t>
            </a:r>
            <a:r>
              <a:rPr lang="en-US" dirty="0" smtClean="0">
                <a:latin typeface="Arial" panose="020B0604020202020204" pitchFamily="34" charset="0"/>
                <a:cs typeface="Arial" panose="020B0604020202020204" pitchFamily="34" charset="0"/>
              </a:rPr>
              <a:t>Award. This annual</a:t>
            </a:r>
            <a:r>
              <a:rPr lang="en-US" baseline="0" dirty="0" smtClean="0">
                <a:latin typeface="Arial" panose="020B0604020202020204" pitchFamily="34" charset="0"/>
                <a:cs typeface="Arial" panose="020B0604020202020204" pitchFamily="34" charset="0"/>
              </a:rPr>
              <a:t> award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the most distinguished </a:t>
            </a:r>
            <a:r>
              <a:rPr lang="en-US" dirty="0" smtClean="0">
                <a:latin typeface="Arial" panose="020B0604020202020204" pitchFamily="34" charset="0"/>
                <a:cs typeface="Arial" panose="020B0604020202020204" pitchFamily="34" charset="0"/>
              </a:rPr>
              <a:t>award given by the </a:t>
            </a:r>
            <a:r>
              <a:rPr lang="en-US" dirty="0">
                <a:latin typeface="Arial" panose="020B0604020202020204" pitchFamily="34" charset="0"/>
                <a:cs typeface="Arial" panose="020B0604020202020204" pitchFamily="34" charset="0"/>
              </a:rPr>
              <a:t>National Society of Genetic </a:t>
            </a:r>
            <a:r>
              <a:rPr lang="en-US" dirty="0" smtClean="0">
                <a:latin typeface="Arial" panose="020B0604020202020204" pitchFamily="34" charset="0"/>
                <a:cs typeface="Arial" panose="020B0604020202020204" pitchFamily="34" charset="0"/>
              </a:rPr>
              <a:t>Counselors, </a:t>
            </a:r>
            <a:r>
              <a:rPr lang="en-US" baseline="0" dirty="0" smtClean="0">
                <a:latin typeface="Arial" panose="020B0604020202020204" pitchFamily="34" charset="0"/>
                <a:cs typeface="Arial" panose="020B0604020202020204" pitchFamily="34" charset="0"/>
              </a:rPr>
              <a:t>and</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honors </a:t>
            </a:r>
            <a:r>
              <a:rPr lang="en-US" dirty="0" smtClean="0">
                <a:latin typeface="Arial" panose="020B0604020202020204" pitchFamily="34" charset="0"/>
                <a:cs typeface="Arial" panose="020B0604020202020204" pitchFamily="34" charset="0"/>
              </a:rPr>
              <a:t>an </a:t>
            </a:r>
            <a:r>
              <a:rPr lang="en-US" dirty="0">
                <a:latin typeface="Arial" panose="020B0604020202020204" pitchFamily="34" charset="0"/>
                <a:cs typeface="Arial" panose="020B0604020202020204" pitchFamily="34" charset="0"/>
              </a:rPr>
              <a:t>outstanding </a:t>
            </a:r>
            <a:r>
              <a:rPr lang="en-US" dirty="0" smtClean="0">
                <a:latin typeface="Arial" panose="020B0604020202020204" pitchFamily="34" charset="0"/>
                <a:cs typeface="Arial" panose="020B0604020202020204" pitchFamily="34" charset="0"/>
              </a:rPr>
              <a:t>individual whose exemplary </a:t>
            </a:r>
            <a:r>
              <a:rPr lang="en-US" dirty="0">
                <a:latin typeface="Arial" panose="020B0604020202020204" pitchFamily="34" charset="0"/>
                <a:cs typeface="Arial" panose="020B0604020202020204" pitchFamily="34" charset="0"/>
              </a:rPr>
              <a:t>national achievements and volunteer activities </a:t>
            </a:r>
            <a:r>
              <a:rPr lang="en-US" dirty="0" smtClean="0">
                <a:latin typeface="Arial" panose="020B0604020202020204" pitchFamily="34" charset="0"/>
                <a:cs typeface="Arial" panose="020B0604020202020204" pitchFamily="34" charset="0"/>
              </a:rPr>
              <a:t>have served the society and </a:t>
            </a:r>
            <a:r>
              <a:rPr lang="en-US" dirty="0">
                <a:latin typeface="Arial" panose="020B0604020202020204" pitchFamily="34" charset="0"/>
                <a:cs typeface="Arial" panose="020B0604020202020204" pitchFamily="34" charset="0"/>
              </a:rPr>
              <a:t>the profession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112</a:t>
            </a:fld>
            <a:endParaRPr lang="en-US" dirty="0" smtClean="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4" tIns="46912" rIns="93824" bIns="46912"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Charles Rotimi,</a:t>
            </a:r>
            <a:r>
              <a:rPr lang="en-US" baseline="0" dirty="0" smtClean="0">
                <a:latin typeface="Arial" panose="020B0604020202020204" pitchFamily="34" charset="0"/>
                <a:cs typeface="Arial" panose="020B0604020202020204" pitchFamily="34" charset="0"/>
              </a:rPr>
              <a:t> C</a:t>
            </a:r>
            <a:r>
              <a:rPr lang="en-US" dirty="0" smtClean="0">
                <a:latin typeface="Arial" panose="020B0604020202020204" pitchFamily="34" charset="0"/>
                <a:cs typeface="Arial" panose="020B0604020202020204" pitchFamily="34" charset="0"/>
              </a:rPr>
              <a:t>hief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NHGRI Metabolic</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Cardiovascular, </a:t>
            </a:r>
            <a:r>
              <a:rPr lang="en-US" dirty="0">
                <a:latin typeface="Arial" panose="020B0604020202020204" pitchFamily="34" charset="0"/>
                <a:cs typeface="Arial" panose="020B0604020202020204" pitchFamily="34" charset="0"/>
              </a:rPr>
              <a:t>and Inflammatory Disease Genomics Branch and </a:t>
            </a:r>
            <a:r>
              <a:rPr lang="en-US" dirty="0" smtClean="0">
                <a:latin typeface="Arial" panose="020B0604020202020204" pitchFamily="34" charset="0"/>
                <a:cs typeface="Arial" panose="020B0604020202020204" pitchFamily="34" charset="0"/>
              </a:rPr>
              <a:t>Director </a:t>
            </a:r>
            <a:r>
              <a:rPr lang="en-US" dirty="0">
                <a:latin typeface="Arial" panose="020B0604020202020204" pitchFamily="34" charset="0"/>
                <a:cs typeface="Arial" panose="020B0604020202020204" pitchFamily="34" charset="0"/>
              </a:rPr>
              <a:t>of the </a:t>
            </a:r>
            <a:r>
              <a:rPr lang="en-US" dirty="0" smtClean="0">
                <a:latin typeface="Arial" panose="020B0604020202020204" pitchFamily="34" charset="0"/>
                <a:cs typeface="Arial" panose="020B0604020202020204" pitchFamily="34" charset="0"/>
              </a:rPr>
              <a:t>NIH Center </a:t>
            </a:r>
            <a:r>
              <a:rPr lang="en-US" dirty="0">
                <a:latin typeface="Arial" panose="020B0604020202020204" pitchFamily="34" charset="0"/>
                <a:cs typeface="Arial" panose="020B0604020202020204" pitchFamily="34" charset="0"/>
              </a:rPr>
              <a:t>for Research on Genomics and Global </a:t>
            </a:r>
            <a:r>
              <a:rPr lang="en-US" dirty="0" smtClean="0">
                <a:latin typeface="Arial" panose="020B0604020202020204" pitchFamily="34" charset="0"/>
                <a:cs typeface="Arial" panose="020B0604020202020204" pitchFamily="34" charset="0"/>
              </a:rPr>
              <a:t>Health, received the 2014 South African Medical Research Council Scientific Merit Award for his</a:t>
            </a:r>
            <a:r>
              <a:rPr lang="en-US" baseline="0" dirty="0" smtClean="0">
                <a:latin typeface="Arial" panose="020B0604020202020204" pitchFamily="34" charset="0"/>
                <a:cs typeface="Arial" panose="020B0604020202020204" pitchFamily="34" charset="0"/>
              </a:rPr>
              <a:t> seminal scientific contributions. This award reflects his long-standing record of important genetics and genomics research. </a:t>
            </a:r>
            <a:endParaRPr lang="en-US"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113</a:t>
            </a:fld>
            <a:endParaRPr lang="en-US" dirty="0" smtClean="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4" tIns="46912" rIns="93824" bIns="46912" numCol="1" anchor="t" anchorCtr="0" compatLnSpc="1">
            <a:prstTxWarp prst="textNoShape">
              <a:avLst/>
            </a:prstTxWarp>
          </a:bodyPr>
          <a:lstStyle/>
          <a:p>
            <a:pPr defTabSz="906509">
              <a:defRPr/>
            </a:pPr>
            <a:r>
              <a:rPr lang="en-US" b="0" i="0" kern="1200" dirty="0" err="1" smtClean="0">
                <a:effectLst/>
                <a:latin typeface="Arial" panose="020B0604020202020204" pitchFamily="34" charset="0"/>
                <a:cs typeface="Arial" pitchFamily="34" charset="0"/>
              </a:rPr>
              <a:t>Shurjo</a:t>
            </a:r>
            <a:r>
              <a:rPr lang="en-US" b="0" i="0" kern="1200" dirty="0" smtClean="0">
                <a:effectLst/>
                <a:latin typeface="Arial" panose="020B0604020202020204" pitchFamily="34" charset="0"/>
                <a:cs typeface="Arial" pitchFamily="34" charset="0"/>
              </a:rPr>
              <a:t> </a:t>
            </a:r>
            <a:r>
              <a:rPr lang="en-US" b="0" i="0" kern="1200" baseline="0" dirty="0" smtClean="0">
                <a:effectLst/>
                <a:latin typeface="Arial" pitchFamily="34" charset="0"/>
                <a:cs typeface="Arial" pitchFamily="34" charset="0"/>
              </a:rPr>
              <a:t>Sen, formerly a </a:t>
            </a:r>
            <a:r>
              <a:rPr lang="en-US" dirty="0" smtClean="0">
                <a:latin typeface="Arial" panose="020B0604020202020204" pitchFamily="34" charset="0"/>
                <a:cs typeface="Arial" panose="020B0604020202020204" pitchFamily="34" charset="0"/>
              </a:rPr>
              <a:t>postdoctoral research fellow who was until recently tri-mentored by Les Biesecker,</a:t>
            </a:r>
            <a:r>
              <a:rPr lang="en-US" baseline="0" dirty="0" smtClean="0">
                <a:latin typeface="Arial" panose="020B0604020202020204" pitchFamily="34" charset="0"/>
                <a:cs typeface="Arial" panose="020B0604020202020204" pitchFamily="34" charset="0"/>
              </a:rPr>
              <a:t> Jim </a:t>
            </a:r>
            <a:r>
              <a:rPr lang="en-US" baseline="0" dirty="0" err="1" smtClean="0">
                <a:latin typeface="Arial" panose="020B0604020202020204" pitchFamily="34" charset="0"/>
                <a:cs typeface="Arial" panose="020B0604020202020204" pitchFamily="34" charset="0"/>
              </a:rPr>
              <a:t>Mullikin</a:t>
            </a:r>
            <a:r>
              <a:rPr lang="en-US" baseline="0" dirty="0" smtClean="0">
                <a:latin typeface="Arial" panose="020B0604020202020204" pitchFamily="34" charset="0"/>
                <a:cs typeface="Arial" panose="020B0604020202020204" pitchFamily="34" charset="0"/>
              </a:rPr>
              <a:t>, and me</a:t>
            </a:r>
            <a:r>
              <a:rPr lang="en-US" dirty="0" smtClean="0">
                <a:latin typeface="Arial" panose="020B0604020202020204" pitchFamily="34" charset="0"/>
                <a:cs typeface="Arial" panose="020B0604020202020204" pitchFamily="34" charset="0"/>
              </a:rPr>
              <a:t>, received a 2014 C.W. </a:t>
            </a:r>
            <a:r>
              <a:rPr lang="en-US" dirty="0" err="1" smtClean="0">
                <a:latin typeface="Arial" panose="020B0604020202020204" pitchFamily="34" charset="0"/>
                <a:cs typeface="Arial" panose="020B0604020202020204" pitchFamily="34" charset="0"/>
              </a:rPr>
              <a:t>Cotterman</a:t>
            </a:r>
            <a:r>
              <a:rPr lang="en-US" dirty="0" smtClean="0">
                <a:latin typeface="Arial" panose="020B0604020202020204" pitchFamily="34" charset="0"/>
                <a:cs typeface="Arial" panose="020B0604020202020204" pitchFamily="34" charset="0"/>
              </a:rPr>
              <a:t> Award from the American Society for Human Genetics. </a:t>
            </a:r>
            <a:r>
              <a:rPr lang="en-US" i="0" dirty="0" err="1" smtClean="0">
                <a:latin typeface="Arial" panose="020B0604020202020204" pitchFamily="34" charset="0"/>
                <a:cs typeface="Arial" panose="020B0604020202020204" pitchFamily="34" charset="0"/>
              </a:rPr>
              <a:t>Shurjo’s</a:t>
            </a:r>
            <a:r>
              <a:rPr lang="en-US" i="0" dirty="0" smtClean="0">
                <a:latin typeface="Arial" panose="020B0604020202020204" pitchFamily="34" charset="0"/>
                <a:cs typeface="Arial" panose="020B0604020202020204" pitchFamily="34" charset="0"/>
              </a:rPr>
              <a:t> paper entitled “Integrative DNA, RNA, and Protein Evidence Connects </a:t>
            </a:r>
            <a:r>
              <a:rPr lang="en-US" i="1" dirty="0" smtClean="0">
                <a:latin typeface="Arial" panose="020B0604020202020204" pitchFamily="34" charset="0"/>
                <a:cs typeface="Arial" panose="020B0604020202020204" pitchFamily="34" charset="0"/>
              </a:rPr>
              <a:t>TREML4</a:t>
            </a:r>
            <a:r>
              <a:rPr lang="en-US" i="0" dirty="0" smtClean="0">
                <a:latin typeface="Arial" panose="020B0604020202020204" pitchFamily="34" charset="0"/>
                <a:cs typeface="Arial" panose="020B0604020202020204" pitchFamily="34" charset="0"/>
              </a:rPr>
              <a:t> to Coronary Artery Calcification” was </a:t>
            </a:r>
            <a:r>
              <a:rPr lang="en-US" i="0" baseline="0" dirty="0" smtClean="0">
                <a:latin typeface="Arial" panose="020B0604020202020204" pitchFamily="34" charset="0"/>
                <a:cs typeface="Arial" panose="020B0604020202020204" pitchFamily="34" charset="0"/>
              </a:rPr>
              <a:t>published</a:t>
            </a:r>
            <a:r>
              <a:rPr lang="en-US" i="0" dirty="0" smtClean="0">
                <a:latin typeface="Arial" panose="020B0604020202020204" pitchFamily="34" charset="0"/>
                <a:cs typeface="Arial" panose="020B0604020202020204" pitchFamily="34" charset="0"/>
              </a:rPr>
              <a:t> in the July 2014 issue of the </a:t>
            </a:r>
            <a:r>
              <a:rPr lang="en-US" i="1" dirty="0" smtClean="0">
                <a:latin typeface="Arial" panose="020B0604020202020204" pitchFamily="34" charset="0"/>
                <a:cs typeface="Arial" panose="020B0604020202020204" pitchFamily="34" charset="0"/>
              </a:rPr>
              <a:t>American Journal of Human Genetics</a:t>
            </a:r>
            <a:r>
              <a:rPr lang="en-US" i="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This paper was selected as one of two publications within the previous year that represent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outstanding contributions to the field of genetics, earning </a:t>
            </a:r>
            <a:r>
              <a:rPr lang="en-US" dirty="0" err="1" smtClean="0">
                <a:latin typeface="Arial" panose="020B0604020202020204" pitchFamily="34" charset="0"/>
                <a:cs typeface="Arial" panose="020B0604020202020204" pitchFamily="34" charset="0"/>
              </a:rPr>
              <a:t>Shurjo</a:t>
            </a:r>
            <a:r>
              <a:rPr lang="en-US" dirty="0" smtClean="0">
                <a:latin typeface="Arial" panose="020B0604020202020204" pitchFamily="34" charset="0"/>
                <a:cs typeface="Arial" panose="020B0604020202020204" pitchFamily="34" charset="0"/>
              </a:rPr>
              <a:t> a 2014 C.W.</a:t>
            </a:r>
            <a:r>
              <a:rPr lang="en-US" baseline="0" dirty="0" smtClean="0">
                <a:latin typeface="Arial" panose="020B0604020202020204" pitchFamily="34" charset="0"/>
                <a:cs typeface="Arial" panose="020B0604020202020204" pitchFamily="34" charset="0"/>
              </a:rPr>
              <a:t> </a:t>
            </a:r>
            <a:r>
              <a:rPr lang="en-US" i="0" dirty="0" err="1" smtClean="0">
                <a:latin typeface="Arial" panose="020B0604020202020204" pitchFamily="34" charset="0"/>
                <a:cs typeface="Arial" panose="020B0604020202020204" pitchFamily="34" charset="0"/>
              </a:rPr>
              <a:t>Cotterman</a:t>
            </a:r>
            <a:r>
              <a:rPr lang="en-US" i="0" dirty="0" smtClean="0">
                <a:latin typeface="Arial" panose="020B0604020202020204" pitchFamily="34" charset="0"/>
                <a:cs typeface="Arial" panose="020B0604020202020204" pitchFamily="34" charset="0"/>
              </a:rPr>
              <a:t> Award.</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114</a:t>
            </a:fld>
            <a:endParaRPr lang="en-US" dirty="0" smtClean="0">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Autofit/>
          </a:bodyPr>
          <a:lstStyle/>
          <a:p>
            <a:pPr lvl="1">
              <a:defRPr/>
            </a:pPr>
            <a:r>
              <a:rPr lang="en-US" baseline="0" dirty="0" smtClean="0">
                <a:latin typeface="Arial" pitchFamily="34" charset="0"/>
                <a:cs typeface="Arial" pitchFamily="34" charset="0"/>
              </a:rPr>
              <a:t>Highlights from the NHGRI Intramural Research Program since the last Council meeting include:</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Charles Rotimi and colleagues involved in the African Genome Variation Project published the first comprehensive characterization of genomic diversity across sub-Saharan Africa. Their research article was published in </a:t>
            </a:r>
            <a:r>
              <a:rPr lang="en-US" i="1" baseline="0" dirty="0" smtClean="0">
                <a:latin typeface="Arial" pitchFamily="34" charset="0"/>
                <a:cs typeface="Arial" pitchFamily="34" charset="0"/>
              </a:rPr>
              <a:t>Nature</a:t>
            </a:r>
            <a:r>
              <a:rPr lang="en-US" baseline="0" dirty="0" smtClean="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Julie Segre and her NCI collaborators </a:t>
            </a:r>
            <a:r>
              <a:rPr lang="en-US" dirty="0" smtClean="0">
                <a:latin typeface="Arial" panose="020B0604020202020204" pitchFamily="34" charset="0"/>
                <a:cs typeface="Arial" panose="020B0604020202020204" pitchFamily="34" charset="0"/>
              </a:rPr>
              <a:t>published their genomic study of the </a:t>
            </a:r>
            <a:r>
              <a:rPr lang="en-US" dirty="0" err="1" smtClean="0">
                <a:latin typeface="Arial" panose="020B0604020202020204" pitchFamily="34" charset="0"/>
                <a:cs typeface="Arial" panose="020B0604020202020204" pitchFamily="34" charset="0"/>
              </a:rPr>
              <a:t>metagenome</a:t>
            </a:r>
            <a:r>
              <a:rPr lang="en-US" dirty="0" smtClean="0">
                <a:latin typeface="Arial" panose="020B0604020202020204" pitchFamily="34" charset="0"/>
                <a:cs typeface="Arial" panose="020B0604020202020204" pitchFamily="34" charset="0"/>
              </a:rPr>
              <a:t> of 18 skin sites, revealing the unique microbiota of each.</a:t>
            </a:r>
            <a:r>
              <a:rPr lang="en-US" baseline="0" dirty="0" smtClean="0">
                <a:latin typeface="Arial" pitchFamily="34" charset="0"/>
                <a:cs typeface="Arial" pitchFamily="34" charset="0"/>
              </a:rPr>
              <a:t> Their research article was also published in </a:t>
            </a:r>
            <a:r>
              <a:rPr lang="en-US" i="1" baseline="0" dirty="0" smtClean="0">
                <a:latin typeface="Arial" pitchFamily="34" charset="0"/>
                <a:cs typeface="Arial" pitchFamily="34" charset="0"/>
              </a:rPr>
              <a:t>Nature</a:t>
            </a:r>
            <a:r>
              <a:rPr lang="en-US" baseline="0" dirty="0" smtClean="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And </a:t>
            </a:r>
            <a:r>
              <a:rPr lang="en-US" kern="1200" dirty="0" smtClean="0">
                <a:effectLst/>
                <a:latin typeface="Arial" panose="020B0604020202020204" pitchFamily="34" charset="0"/>
                <a:cs typeface="Arial" panose="020B0604020202020204" pitchFamily="34" charset="0"/>
              </a:rPr>
              <a:t>Charles Venditti</a:t>
            </a:r>
            <a:r>
              <a:rPr lang="en-US" kern="1200" baseline="0" dirty="0" smtClean="0">
                <a:effectLst/>
                <a:latin typeface="Arial" panose="020B0604020202020204" pitchFamily="34" charset="0"/>
                <a:cs typeface="Arial" panose="020B0604020202020204" pitchFamily="34" charset="0"/>
              </a:rPr>
              <a:t> and colleagues published the results of their study of </a:t>
            </a:r>
            <a:r>
              <a:rPr lang="en-US" kern="1200" baseline="0" dirty="0" err="1" smtClean="0">
                <a:effectLst/>
                <a:latin typeface="Arial" panose="020B0604020202020204" pitchFamily="34" charset="0"/>
                <a:cs typeface="Arial" panose="020B0604020202020204" pitchFamily="34" charset="0"/>
              </a:rPr>
              <a:t>adeno</a:t>
            </a:r>
            <a:r>
              <a:rPr lang="en-US" kern="1200" baseline="0" dirty="0" smtClean="0">
                <a:effectLst/>
                <a:latin typeface="Arial" panose="020B0604020202020204" pitchFamily="34" charset="0"/>
                <a:cs typeface="Arial" panose="020B0604020202020204" pitchFamily="34" charset="0"/>
              </a:rPr>
              <a:t>-associated viral vectors for gene therapy in mouse models of </a:t>
            </a:r>
            <a:r>
              <a:rPr lang="en-US" kern="1200" baseline="0" dirty="0" err="1" smtClean="0">
                <a:effectLst/>
                <a:latin typeface="Arial" panose="020B0604020202020204" pitchFamily="34" charset="0"/>
                <a:cs typeface="Arial" panose="020B0604020202020204" pitchFamily="34" charset="0"/>
              </a:rPr>
              <a:t>methylmalonic</a:t>
            </a:r>
            <a:r>
              <a:rPr lang="en-US" kern="1200" baseline="0" dirty="0" smtClean="0">
                <a:effectLst/>
                <a:latin typeface="Arial" panose="020B0604020202020204" pitchFamily="34" charset="0"/>
                <a:cs typeface="Arial" panose="020B0604020202020204" pitchFamily="34" charset="0"/>
              </a:rPr>
              <a:t> acidemia, describing important factors in gene delivery that are critical to the subsequent development of hepatic cancer. </a:t>
            </a:r>
            <a:r>
              <a:rPr lang="en-US" kern="1200" dirty="0" smtClean="0">
                <a:effectLst/>
                <a:latin typeface="Arial" panose="020B0604020202020204" pitchFamily="34" charset="0"/>
                <a:cs typeface="Arial" panose="020B0604020202020204" pitchFamily="34" charset="0"/>
              </a:rPr>
              <a:t>Their paper </a:t>
            </a:r>
            <a:r>
              <a:rPr lang="en-US" b="0" kern="1200" dirty="0" smtClean="0">
                <a:effectLst/>
                <a:latin typeface="Arial" panose="020B0604020202020204" pitchFamily="34" charset="0"/>
                <a:cs typeface="Arial" panose="020B0604020202020204" pitchFamily="34" charset="0"/>
              </a:rPr>
              <a:t>was published in the </a:t>
            </a:r>
            <a:r>
              <a:rPr lang="en-US" b="0" i="1" kern="1200" dirty="0" smtClean="0">
                <a:effectLst/>
                <a:latin typeface="Arial" panose="020B0604020202020204" pitchFamily="34" charset="0"/>
                <a:cs typeface="Arial" panose="020B0604020202020204" pitchFamily="34" charset="0"/>
              </a:rPr>
              <a:t>Journal of Clinical Investigation</a:t>
            </a:r>
            <a:r>
              <a:rPr lang="en-US" b="0" kern="1200" dirty="0" smtClean="0">
                <a:effectLst/>
                <a:latin typeface="Arial" panose="020B0604020202020204" pitchFamily="34" charset="0"/>
                <a:cs typeface="Arial" panose="020B0604020202020204" pitchFamily="34" charset="0"/>
              </a:rPr>
              <a:t>.</a:t>
            </a:r>
            <a:endParaRPr lang="en-US"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xfrm>
            <a:off x="934410" y="4416426"/>
            <a:ext cx="5141586" cy="43417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66" tIns="47282" rIns="94566" bIns="47282"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a:t>
            </a: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116</a:t>
            </a:fld>
            <a:endParaRPr lang="en-US" dirty="0" smtClean="0">
              <a:solidFill>
                <a:prstClr val="black"/>
              </a:solidFill>
              <a:cs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81100" y="696913"/>
            <a:ext cx="4648200" cy="3486150"/>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of the various NHGRI staff (probably over 50-60 of you) who helped pull together the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13635">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117</a:t>
            </a:fld>
            <a:endParaRPr lang="en-US" dirty="0" smtClean="0">
              <a:solidFill>
                <a:prstClr val="black"/>
              </a:solidFill>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xfrm>
            <a:off x="934408" y="4416426"/>
            <a:ext cx="5141587" cy="43417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14" tIns="46906" rIns="93814" bIns="46906" numCol="1" anchor="t" anchorCtr="0" compatLnSpc="1">
            <a:prstTxWarp prst="textNoShape">
              <a:avLst/>
            </a:prstTxWarp>
          </a:bodyPr>
          <a:lstStyle/>
          <a:p>
            <a:r>
              <a:rPr lang="en-US" kern="1200" dirty="0" smtClean="0">
                <a:effectLst/>
                <a:latin typeface="Arial" pitchFamily="34" charset="0"/>
                <a:cs typeface="Arial" pitchFamily="34" charset="0"/>
              </a:rPr>
              <a:t>With the shift</a:t>
            </a:r>
            <a:r>
              <a:rPr lang="en-US" kern="1200" baseline="0" dirty="0" smtClean="0">
                <a:effectLst/>
                <a:latin typeface="Arial" pitchFamily="34" charset="0"/>
                <a:cs typeface="Arial" pitchFamily="34" charset="0"/>
              </a:rPr>
              <a:t> in Vence Bonham’s role at NHGRI, we quickly launched a search for a successor to oversee the vibrant portfolio of activities underway in our Education and Community Involvement Branch. </a:t>
            </a:r>
          </a:p>
          <a:p>
            <a:endParaRPr lang="en-US" kern="1200" baseline="0" dirty="0" smtClean="0">
              <a:effectLst/>
              <a:latin typeface="Arial" pitchFamily="34" charset="0"/>
              <a:cs typeface="Arial" pitchFamily="34" charset="0"/>
            </a:endParaRPr>
          </a:p>
          <a:p>
            <a:r>
              <a:rPr lang="en-US" kern="1200" baseline="0" dirty="0" smtClean="0">
                <a:effectLst/>
                <a:latin typeface="Arial" pitchFamily="34" charset="0"/>
                <a:cs typeface="Arial" pitchFamily="34" charset="0"/>
              </a:rPr>
              <a:t>I am very pleased to report that last month, we announced the selection of Dr. Carla Easter as the new Chief of this Branch. Carla served as the Deputy Chief of the Branch for the last two years, and has had an impressive career working with schools and teachers in developing science outreach programs for many years. As Deputy Chief, Carla was instrumental to the successful development, launch, and ongoing tour of the </a:t>
            </a:r>
            <a:r>
              <a:rPr lang="en-US" i="1" kern="1200" baseline="0" dirty="0" smtClean="0">
                <a:effectLst/>
                <a:latin typeface="Arial" pitchFamily="34" charset="0"/>
                <a:cs typeface="Arial" pitchFamily="34" charset="0"/>
              </a:rPr>
              <a:t>Genome: Unlocking Life’s Code </a:t>
            </a:r>
            <a:r>
              <a:rPr lang="en-US" kern="1200" baseline="0" dirty="0" smtClean="0">
                <a:effectLst/>
                <a:latin typeface="Arial" pitchFamily="34" charset="0"/>
                <a:cs typeface="Arial" pitchFamily="34" charset="0"/>
              </a:rPr>
              <a:t>exhibition with the S</a:t>
            </a:r>
            <a:r>
              <a:rPr lang="en-US" dirty="0">
                <a:latin typeface="Arial" panose="020B0604020202020204" pitchFamily="34" charset="0"/>
                <a:cs typeface="Arial" panose="020B0604020202020204" pitchFamily="34" charset="0"/>
              </a:rPr>
              <a:t>mithsonian's National Museum of Natural History. </a:t>
            </a:r>
            <a:r>
              <a:rPr lang="en-US" dirty="0" smtClean="0">
                <a:latin typeface="Arial" panose="020B0604020202020204" pitchFamily="34" charset="0"/>
                <a:cs typeface="Arial" panose="020B0604020202020204" pitchFamily="34" charset="0"/>
              </a:rPr>
              <a:t>We</a:t>
            </a:r>
            <a:r>
              <a:rPr lang="en-US" baseline="0" dirty="0" smtClean="0">
                <a:latin typeface="Arial" panose="020B0604020202020204" pitchFamily="34" charset="0"/>
                <a:cs typeface="Arial" panose="020B0604020202020204" pitchFamily="34" charset="0"/>
              </a:rPr>
              <a:t> are delighted to have Carla now leading this important Branch of the Institute, and are confident that she will simply ‘rock’ in this leadership role. </a:t>
            </a:r>
            <a:r>
              <a:rPr lang="en-US" dirty="0" smtClean="0">
                <a:latin typeface="Arial" panose="020B0604020202020204" pitchFamily="34" charset="0"/>
                <a:cs typeface="Arial" panose="020B0604020202020204" pitchFamily="34" charset="0"/>
              </a:rPr>
              <a:t> </a:t>
            </a:r>
          </a:p>
          <a:p>
            <a:endParaRPr lang="en-US" kern="1200" baseline="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7"/>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314" eaLnBrk="0" hangingPunct="0">
              <a:defRPr b="1">
                <a:solidFill>
                  <a:schemeClr val="tx1"/>
                </a:solidFill>
                <a:latin typeface="Arial" pitchFamily="34" charset="0"/>
              </a:defRPr>
            </a:lvl1pPr>
            <a:lvl2pPr marL="741910" indent="-285350" defTabSz="935314" eaLnBrk="0" hangingPunct="0">
              <a:defRPr b="1">
                <a:solidFill>
                  <a:schemeClr val="tx1"/>
                </a:solidFill>
                <a:latin typeface="Arial" pitchFamily="34" charset="0"/>
              </a:defRPr>
            </a:lvl2pPr>
            <a:lvl3pPr marL="1141400" indent="-228280" defTabSz="935314" eaLnBrk="0" hangingPunct="0">
              <a:defRPr b="1">
                <a:solidFill>
                  <a:schemeClr val="tx1"/>
                </a:solidFill>
                <a:latin typeface="Arial" pitchFamily="34" charset="0"/>
              </a:defRPr>
            </a:lvl3pPr>
            <a:lvl4pPr marL="1597961" indent="-228280" defTabSz="935314" eaLnBrk="0" hangingPunct="0">
              <a:defRPr b="1">
                <a:solidFill>
                  <a:schemeClr val="tx1"/>
                </a:solidFill>
                <a:latin typeface="Arial" pitchFamily="34" charset="0"/>
              </a:defRPr>
            </a:lvl4pPr>
            <a:lvl5pPr marL="2054523" indent="-228280" defTabSz="935314" eaLnBrk="0" hangingPunct="0">
              <a:defRPr b="1">
                <a:solidFill>
                  <a:schemeClr val="tx1"/>
                </a:solidFill>
                <a:latin typeface="Arial" pitchFamily="34" charset="0"/>
              </a:defRPr>
            </a:lvl5pPr>
            <a:lvl6pPr marL="2511084" indent="-228280" defTabSz="935314" eaLnBrk="0" fontAlgn="base" hangingPunct="0">
              <a:spcBef>
                <a:spcPct val="0"/>
              </a:spcBef>
              <a:spcAft>
                <a:spcPct val="0"/>
              </a:spcAft>
              <a:defRPr b="1">
                <a:solidFill>
                  <a:schemeClr val="tx1"/>
                </a:solidFill>
                <a:latin typeface="Arial" pitchFamily="34" charset="0"/>
              </a:defRPr>
            </a:lvl6pPr>
            <a:lvl7pPr marL="2967644" indent="-228280" defTabSz="935314" eaLnBrk="0" fontAlgn="base" hangingPunct="0">
              <a:spcBef>
                <a:spcPct val="0"/>
              </a:spcBef>
              <a:spcAft>
                <a:spcPct val="0"/>
              </a:spcAft>
              <a:defRPr b="1">
                <a:solidFill>
                  <a:schemeClr val="tx1"/>
                </a:solidFill>
                <a:latin typeface="Arial" pitchFamily="34" charset="0"/>
              </a:defRPr>
            </a:lvl7pPr>
            <a:lvl8pPr marL="3424203" indent="-228280" defTabSz="935314" eaLnBrk="0" fontAlgn="base" hangingPunct="0">
              <a:spcBef>
                <a:spcPct val="0"/>
              </a:spcBef>
              <a:spcAft>
                <a:spcPct val="0"/>
              </a:spcAft>
              <a:defRPr b="1">
                <a:solidFill>
                  <a:schemeClr val="tx1"/>
                </a:solidFill>
                <a:latin typeface="Arial" pitchFamily="34" charset="0"/>
              </a:defRPr>
            </a:lvl8pPr>
            <a:lvl9pPr marL="3880766" indent="-228280" defTabSz="9353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smtClean="0">
              <a:solidFill>
                <a:prstClr val="black"/>
              </a:solidFill>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Finally in terms of</a:t>
            </a:r>
            <a:r>
              <a:rPr lang="en-US" baseline="0" dirty="0" smtClean="0">
                <a:latin typeface="Arial" panose="020B0604020202020204" pitchFamily="34" charset="0"/>
                <a:cs typeface="Arial" panose="020B0604020202020204" pitchFamily="34" charset="0"/>
              </a:rPr>
              <a:t> major NHGRI leadership positions, </a:t>
            </a:r>
            <a:r>
              <a:rPr lang="en-US" dirty="0" smtClean="0">
                <a:latin typeface="Arial" panose="020B0604020202020204" pitchFamily="34" charset="0"/>
                <a:cs typeface="Arial" panose="020B0604020202020204" pitchFamily="34" charset="0"/>
              </a:rPr>
              <a:t>I </a:t>
            </a:r>
            <a:r>
              <a:rPr lang="en-US" dirty="0">
                <a:latin typeface="Arial" panose="020B0604020202020204" pitchFamily="34" charset="0"/>
                <a:cs typeface="Arial" panose="020B0604020202020204" pitchFamily="34" charset="0"/>
              </a:rPr>
              <a:t>want to make you aware of an important ongoing NHGRI recruitment— specifically, </a:t>
            </a:r>
            <a:r>
              <a:rPr lang="en-US" dirty="0" smtClean="0">
                <a:latin typeface="Arial" panose="020B0604020202020204" pitchFamily="34" charset="0"/>
                <a:cs typeface="Arial" panose="020B0604020202020204" pitchFamily="34" charset="0"/>
              </a:rPr>
              <a:t>for the Chief </a:t>
            </a:r>
            <a:r>
              <a:rPr lang="en-US" dirty="0">
                <a:latin typeface="Arial" panose="020B0604020202020204" pitchFamily="34" charset="0"/>
                <a:cs typeface="Arial" panose="020B0604020202020204" pitchFamily="34" charset="0"/>
              </a:rPr>
              <a:t>of the Communications and Public Liaison Branch, also part of our Division of Policy, Communications, and Education.</a:t>
            </a:r>
          </a:p>
          <a:p>
            <a:r>
              <a:rPr lang="en-US" dirty="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This Branch Chief </a:t>
            </a:r>
            <a:r>
              <a:rPr lang="en-US" dirty="0">
                <a:latin typeface="Arial" panose="020B0604020202020204" pitchFamily="34" charset="0"/>
                <a:cs typeface="Arial" panose="020B0604020202020204" pitchFamily="34" charset="0"/>
              </a:rPr>
              <a:t>serves as the overall ‘communications director’ for NHGRI, working closely with Laura Rodriguez and myself in dealing with all aspects of the Institute’s communications programs. The </a:t>
            </a:r>
            <a:r>
              <a:rPr lang="en-US" dirty="0" smtClean="0">
                <a:latin typeface="Arial" panose="020B0604020202020204" pitchFamily="34" charset="0"/>
                <a:cs typeface="Arial" panose="020B0604020202020204" pitchFamily="34" charset="0"/>
              </a:rPr>
              <a:t>Chief manages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leads </a:t>
            </a:r>
            <a:r>
              <a:rPr lang="en-US" dirty="0">
                <a:latin typeface="Arial" panose="020B0604020202020204" pitchFamily="34" charset="0"/>
                <a:cs typeface="Arial" panose="020B0604020202020204" pitchFamily="34" charset="0"/>
              </a:rPr>
              <a:t>communications and media relations activities across the institute, as well as </a:t>
            </a:r>
            <a:r>
              <a:rPr lang="en-US" dirty="0" smtClean="0">
                <a:latin typeface="Arial" panose="020B0604020202020204" pitchFamily="34" charset="0"/>
                <a:cs typeface="Arial" panose="020B0604020202020204" pitchFamily="34" charset="0"/>
              </a:rPr>
              <a:t>contributes </a:t>
            </a:r>
            <a:r>
              <a:rPr lang="en-US" dirty="0">
                <a:latin typeface="Arial" panose="020B0604020202020204" pitchFamily="34" charset="0"/>
                <a:cs typeface="Arial" panose="020B0604020202020204" pitchFamily="34" charset="0"/>
              </a:rPr>
              <a:t>to trans-NIH communications initiatives.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position is critical to achieving the </a:t>
            </a:r>
            <a:r>
              <a:rPr lang="en-US" dirty="0" smtClean="0">
                <a:latin typeface="Arial" panose="020B0604020202020204" pitchFamily="34" charset="0"/>
                <a:cs typeface="Arial" panose="020B0604020202020204" pitchFamily="34" charset="0"/>
              </a:rPr>
              <a:t>Institute’s </a:t>
            </a:r>
            <a:r>
              <a:rPr lang="en-US" dirty="0">
                <a:latin typeface="Arial" panose="020B0604020202020204" pitchFamily="34" charset="0"/>
                <a:cs typeface="Arial" panose="020B0604020202020204" pitchFamily="34" charset="0"/>
              </a:rPr>
              <a:t>aim to disseminate, explain, and highlight </a:t>
            </a:r>
            <a:r>
              <a:rPr lang="en-US" dirty="0" smtClean="0">
                <a:latin typeface="Arial" panose="020B0604020202020204" pitchFamily="34" charset="0"/>
                <a:cs typeface="Arial" panose="020B0604020202020204" pitchFamily="34" charset="0"/>
              </a:rPr>
              <a:t>genomics </a:t>
            </a:r>
            <a:r>
              <a:rPr lang="en-US" dirty="0">
                <a:latin typeface="Arial" panose="020B0604020202020204" pitchFamily="34" charset="0"/>
                <a:cs typeface="Arial" panose="020B0604020202020204" pitchFamily="34" charset="0"/>
              </a:rPr>
              <a:t>research </a:t>
            </a:r>
            <a:r>
              <a:rPr lang="en-US" dirty="0" smtClean="0">
                <a:latin typeface="Arial" panose="020B0604020202020204" pitchFamily="34" charset="0"/>
                <a:cs typeface="Arial" panose="020B0604020202020204" pitchFamily="34" charset="0"/>
              </a:rPr>
              <a:t>to the </a:t>
            </a:r>
            <a:r>
              <a:rPr lang="en-US" dirty="0">
                <a:latin typeface="Arial" panose="020B0604020202020204" pitchFamily="34" charset="0"/>
                <a:cs typeface="Arial" panose="020B0604020202020204" pitchFamily="34" charset="0"/>
              </a:rPr>
              <a:t>broader research community and to the </a:t>
            </a:r>
            <a:r>
              <a:rPr lang="en-US" dirty="0" smtClean="0">
                <a:latin typeface="Arial" panose="020B0604020202020204" pitchFamily="34" charset="0"/>
                <a:cs typeface="Arial" panose="020B0604020202020204" pitchFamily="34" charset="0"/>
              </a:rPr>
              <a:t>public. With </a:t>
            </a:r>
            <a:r>
              <a:rPr lang="en-US" dirty="0">
                <a:latin typeface="Arial" panose="020B0604020202020204" pitchFamily="34" charset="0"/>
                <a:cs typeface="Arial" panose="020B0604020202020204" pitchFamily="34" charset="0"/>
              </a:rPr>
              <a:t>this mandate, this </a:t>
            </a:r>
            <a:r>
              <a:rPr lang="en-US" dirty="0" smtClean="0">
                <a:latin typeface="Arial" panose="020B0604020202020204" pitchFamily="34" charset="0"/>
                <a:cs typeface="Arial" panose="020B0604020202020204" pitchFamily="34" charset="0"/>
              </a:rPr>
              <a:t>individual works </a:t>
            </a:r>
            <a:r>
              <a:rPr lang="en-US" dirty="0">
                <a:latin typeface="Arial" panose="020B0604020202020204" pitchFamily="34" charset="0"/>
                <a:cs typeface="Arial" panose="020B0604020202020204" pitchFamily="34" charset="0"/>
              </a:rPr>
              <a:t>in close collaboration with almost all other parts of NHGRI and across NIH and the Department of Health and Human Services.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This is a very important recruitment for</a:t>
            </a:r>
            <a:r>
              <a:rPr lang="en-US" baseline="0" dirty="0" smtClean="0">
                <a:latin typeface="Arial" panose="020B0604020202020204" pitchFamily="34" charset="0"/>
                <a:cs typeface="Arial" panose="020B0604020202020204" pitchFamily="34" charset="0"/>
              </a:rPr>
              <a:t> me and for the Institute, so if</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have suggestions for outstanding </a:t>
            </a:r>
            <a:r>
              <a:rPr lang="en-US" dirty="0" smtClean="0">
                <a:latin typeface="Arial" panose="020B0604020202020204" pitchFamily="34" charset="0"/>
                <a:cs typeface="Arial" panose="020B0604020202020204" pitchFamily="34" charset="0"/>
              </a:rPr>
              <a:t>candidates </a:t>
            </a:r>
            <a:r>
              <a:rPr lang="en-US" dirty="0">
                <a:latin typeface="Arial" panose="020B0604020202020204" pitchFamily="34" charset="0"/>
                <a:cs typeface="Arial" panose="020B0604020202020204" pitchFamily="34" charset="0"/>
              </a:rPr>
              <a:t>or wish to provide more information to colleagues, please let me or Laura </a:t>
            </a:r>
            <a:r>
              <a:rPr lang="en-US" dirty="0" smtClean="0">
                <a:latin typeface="Arial" panose="020B0604020202020204" pitchFamily="34" charset="0"/>
                <a:cs typeface="Arial" panose="020B0604020202020204" pitchFamily="34" charset="0"/>
              </a:rPr>
              <a:t>know as soon</a:t>
            </a:r>
            <a:r>
              <a:rPr lang="en-US" baseline="0" dirty="0" smtClean="0">
                <a:latin typeface="Arial" panose="020B0604020202020204" pitchFamily="34" charset="0"/>
                <a:cs typeface="Arial" panose="020B0604020202020204" pitchFamily="34" charset="0"/>
              </a:rPr>
              <a:t> as possible (and here is the relevant contact information for Laura)</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7B8739-DD8F-4D55-91C8-79756B0BAADB}" type="slidenum">
              <a:rPr lang="en-US" smtClean="0"/>
              <a:t>13</a:t>
            </a:fld>
            <a:endParaRPr lang="en-US"/>
          </a:p>
        </p:txBody>
      </p:sp>
    </p:spTree>
    <p:extLst>
      <p:ext uri="{BB962C8B-B14F-4D97-AF65-F5344CB8AC3E}">
        <p14:creationId xmlns:p14="http://schemas.microsoft.com/office/powerpoint/2010/main" val="80629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Another important ongoing NHGRI recruitment— specifically, for a Medical Officer in the Division of Genomic Medicine—</a:t>
            </a:r>
            <a:r>
              <a:rPr lang="en-US" baseline="0" dirty="0" smtClean="0">
                <a:latin typeface="Arial" panose="020B0604020202020204" pitchFamily="34" charset="0"/>
                <a:cs typeface="Arial" panose="020B0604020202020204" pitchFamily="34" charset="0"/>
              </a:rPr>
              <a:t> aims to help the Institute foster the application of genomics for clinical care.</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This Medical Officer will work closely with Teri Manolio,</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Director of the Division</a:t>
            </a:r>
            <a:r>
              <a:rPr lang="en-US" baseline="0" dirty="0" smtClean="0">
                <a:latin typeface="Arial" panose="020B0604020202020204" pitchFamily="34" charset="0"/>
                <a:cs typeface="Arial" panose="020B0604020202020204" pitchFamily="34" charset="0"/>
              </a:rPr>
              <a:t> of Genomic Medicine,</a:t>
            </a:r>
            <a:r>
              <a:rPr lang="en-US" dirty="0" smtClean="0">
                <a:latin typeface="Arial" panose="020B0604020202020204" pitchFamily="34" charset="0"/>
                <a:cs typeface="Arial" panose="020B0604020202020204" pitchFamily="34" charset="0"/>
              </a:rPr>
              <a:t> to identify evidence gaps and research needs critical to the integration and application of genomic information to clinical care. Current programs</a:t>
            </a:r>
            <a:r>
              <a:rPr lang="en-US" baseline="0" dirty="0" smtClean="0">
                <a:latin typeface="Arial" panose="020B0604020202020204" pitchFamily="34" charset="0"/>
                <a:cs typeface="Arial" panose="020B0604020202020204" pitchFamily="34" charset="0"/>
              </a:rPr>
              <a:t> closely associated with this Division are familiar to this Council, and include the </a:t>
            </a:r>
            <a:r>
              <a:rPr lang="en-US" dirty="0" err="1" smtClean="0">
                <a:latin typeface="Arial" panose="020B0604020202020204" pitchFamily="34" charset="0"/>
                <a:cs typeface="Arial" panose="020B0604020202020204" pitchFamily="34" charset="0"/>
              </a:rPr>
              <a:t>eMERGE</a:t>
            </a:r>
            <a:r>
              <a:rPr lang="en-US" dirty="0" smtClean="0">
                <a:latin typeface="Arial" panose="020B0604020202020204" pitchFamily="34" charset="0"/>
                <a:cs typeface="Arial" panose="020B0604020202020204" pitchFamily="34" charset="0"/>
              </a:rPr>
              <a:t> network, the CSER Consortium, the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Resource, the Undiagnosed</a:t>
            </a:r>
            <a:r>
              <a:rPr lang="en-US" baseline="0" dirty="0" smtClean="0">
                <a:latin typeface="Arial" panose="020B0604020202020204" pitchFamily="34" charset="0"/>
                <a:cs typeface="Arial" panose="020B0604020202020204" pitchFamily="34" charset="0"/>
              </a:rPr>
              <a:t> Diseases Network</a:t>
            </a:r>
            <a:r>
              <a:rPr lang="en-US" dirty="0" smtClean="0">
                <a:latin typeface="Arial" panose="020B0604020202020204" pitchFamily="34" charset="0"/>
                <a:cs typeface="Arial" panose="020B0604020202020204" pitchFamily="34" charset="0"/>
              </a:rPr>
              <a:t>, and the IGNITE Consortium. Upcoming opportunities are being identified in collaboration with the NHGRI Genomic Medicine Working Group</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Future programs are under development in areas such as pharmacogenomics and evidence generation.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job ad will hit our website and USA Jobs on February 16, but you</a:t>
            </a:r>
            <a:r>
              <a:rPr lang="en-US" baseline="0" dirty="0" smtClean="0">
                <a:latin typeface="Arial" panose="020B0604020202020204" pitchFamily="34" charset="0"/>
                <a:cs typeface="Arial" panose="020B0604020202020204" pitchFamily="34" charset="0"/>
              </a:rPr>
              <a:t> can already view ads in * the </a:t>
            </a:r>
            <a:r>
              <a:rPr lang="en-US" i="1" baseline="0" dirty="0" smtClean="0">
                <a:latin typeface="Arial" panose="020B0604020202020204" pitchFamily="34" charset="0"/>
                <a:cs typeface="Arial" panose="020B0604020202020204" pitchFamily="34" charset="0"/>
              </a:rPr>
              <a:t>New England Journal of Medicine</a:t>
            </a:r>
            <a:r>
              <a:rPr lang="en-US" baseline="0" dirty="0" smtClean="0">
                <a:latin typeface="Arial" panose="020B0604020202020204" pitchFamily="34" charset="0"/>
                <a:cs typeface="Arial" panose="020B0604020202020204" pitchFamily="34" charset="0"/>
              </a:rPr>
              <a:t>, * </a:t>
            </a:r>
            <a:r>
              <a:rPr lang="en-US" i="1" baseline="0" dirty="0" smtClean="0">
                <a:latin typeface="Arial" panose="020B0604020202020204" pitchFamily="34" charset="0"/>
                <a:cs typeface="Arial" panose="020B0604020202020204" pitchFamily="34" charset="0"/>
              </a:rPr>
              <a:t>Cell</a:t>
            </a:r>
            <a:r>
              <a:rPr lang="en-US" baseline="0" dirty="0" smtClean="0">
                <a:latin typeface="Arial" panose="020B0604020202020204" pitchFamily="34" charset="0"/>
                <a:cs typeface="Arial" panose="020B0604020202020204" pitchFamily="34" charset="0"/>
              </a:rPr>
              <a:t>, * </a:t>
            </a:r>
            <a:r>
              <a:rPr lang="en-US" i="1" baseline="0" dirty="0" smtClean="0">
                <a:latin typeface="Arial" panose="020B0604020202020204" pitchFamily="34" charset="0"/>
                <a:cs typeface="Arial" panose="020B0604020202020204" pitchFamily="34" charset="0"/>
              </a:rPr>
              <a:t>JAMA</a:t>
            </a:r>
            <a:r>
              <a:rPr lang="en-US" baseline="0" dirty="0" smtClean="0">
                <a:latin typeface="Arial" panose="020B0604020202020204" pitchFamily="34" charset="0"/>
                <a:cs typeface="Arial" panose="020B0604020202020204" pitchFamily="34" charset="0"/>
              </a:rPr>
              <a:t>, and the * </a:t>
            </a:r>
            <a:r>
              <a:rPr lang="en-US" i="1" baseline="0" dirty="0" smtClean="0">
                <a:latin typeface="Arial" panose="020B0604020202020204" pitchFamily="34" charset="0"/>
                <a:cs typeface="Arial" panose="020B0604020202020204" pitchFamily="34" charset="0"/>
              </a:rPr>
              <a:t>American Journal of Medical Genetics</a:t>
            </a:r>
            <a:r>
              <a:rPr lang="en-US" baseline="0" dirty="0" smtClean="0">
                <a:latin typeface="Arial" panose="020B0604020202020204" pitchFamily="34" charset="0"/>
                <a:cs typeface="Arial" panose="020B0604020202020204" pitchFamily="34" charset="0"/>
              </a:rPr>
              <a:t>. * If</a:t>
            </a:r>
            <a:r>
              <a:rPr lang="en-US" dirty="0" smtClean="0">
                <a:latin typeface="Arial" panose="020B0604020202020204" pitchFamily="34" charset="0"/>
                <a:cs typeface="Arial" panose="020B0604020202020204" pitchFamily="34" charset="0"/>
              </a:rPr>
              <a:t> you have suggestions for outstanding candidates or need more information, please let me or Teri know as soon</a:t>
            </a:r>
            <a:r>
              <a:rPr lang="en-US" baseline="0" dirty="0" smtClean="0">
                <a:latin typeface="Arial" panose="020B0604020202020204" pitchFamily="34" charset="0"/>
                <a:cs typeface="Arial" panose="020B0604020202020204" pitchFamily="34" charset="0"/>
              </a:rPr>
              <a:t> as possible (and here is the relevant contact information for Teri)</a:t>
            </a:r>
            <a:r>
              <a:rPr lang="en-US" dirty="0" smtClean="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FA7B8739-DD8F-4D55-91C8-79756B0BAAD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0629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1100" y="696913"/>
            <a:ext cx="4648200" cy="3486150"/>
          </a:xfrm>
          <a:prstGeom prst="rect">
            <a:avLst/>
          </a:prstGeom>
          <a:ln/>
        </p:spPr>
      </p:sp>
      <p:sp>
        <p:nvSpPr>
          <p:cNvPr id="119811" name="Notes Placeholder 2"/>
          <p:cNvSpPr>
            <a:spLocks noGrp="1"/>
          </p:cNvSpPr>
          <p:nvPr>
            <p:ph type="body" idx="1"/>
          </p:nvPr>
        </p:nvSpPr>
        <p:spPr>
          <a:xfrm>
            <a:off x="859341" y="4430928"/>
            <a:ext cx="5291721" cy="4382872"/>
          </a:xfrm>
          <a:noFill/>
          <a:ln w="9525">
            <a:noFill/>
            <a:miter lim="800000"/>
            <a:headEnd/>
            <a:tailEnd/>
          </a:ln>
          <a:effectLst/>
        </p:spPr>
        <p:txBody>
          <a:bodyPr vert="horz" wrap="square" lIns="93802" tIns="46900" rIns="93802" bIns="46900" numCol="1" anchor="t" anchorCtr="0" compatLnSpc="1">
            <a:prstTxWarp prst="textNoShape">
              <a:avLst/>
            </a:prstTxWarp>
            <a:noAutofit/>
          </a:bodyPr>
          <a:lstStyle/>
          <a:p>
            <a:pPr lvl="1">
              <a:defRPr/>
            </a:pPr>
            <a:r>
              <a:rPr lang="en-US" dirty="0" smtClean="0">
                <a:latin typeface="Arial" pitchFamily="34" charset="0"/>
                <a:cs typeface="Arial" pitchFamily="34" charset="0"/>
              </a:rPr>
              <a:t>For</a:t>
            </a:r>
            <a:r>
              <a:rPr lang="en-US" baseline="0" dirty="0" smtClean="0">
                <a:latin typeface="Arial" pitchFamily="34" charset="0"/>
                <a:cs typeface="Arial" pitchFamily="34" charset="0"/>
              </a:rPr>
              <a:t> the last general NHGRI update, I want to remind you that </a:t>
            </a:r>
            <a:r>
              <a:rPr lang="en-US" dirty="0" smtClean="0">
                <a:latin typeface="Arial" pitchFamily="34" charset="0"/>
                <a:cs typeface="Arial" pitchFamily="34" charset="0"/>
              </a:rPr>
              <a:t>at the September Council meeting, I pointed</a:t>
            </a:r>
            <a:r>
              <a:rPr lang="en-US" baseline="0" dirty="0" smtClean="0">
                <a:latin typeface="Arial" pitchFamily="34" charset="0"/>
                <a:cs typeface="Arial" pitchFamily="34" charset="0"/>
              </a:rPr>
              <a:t> out that the </a:t>
            </a:r>
            <a:r>
              <a:rPr lang="en-US" dirty="0" smtClean="0">
                <a:latin typeface="Arial" pitchFamily="34" charset="0"/>
                <a:cs typeface="Arial" pitchFamily="34" charset="0"/>
              </a:rPr>
              <a:t>final </a:t>
            </a:r>
            <a:r>
              <a:rPr lang="en-US" dirty="0">
                <a:latin typeface="Arial" pitchFamily="34" charset="0"/>
                <a:cs typeface="Arial" pitchFamily="34" charset="0"/>
              </a:rPr>
              <a:t>NIH Genomic Data Sharing Policy was published </a:t>
            </a:r>
            <a:r>
              <a:rPr lang="en-US" dirty="0" smtClean="0">
                <a:latin typeface="Arial" pitchFamily="34" charset="0"/>
                <a:cs typeface="Arial" pitchFamily="34" charset="0"/>
              </a:rPr>
              <a:t>on August 26,</a:t>
            </a:r>
            <a:r>
              <a:rPr lang="en-US" baseline="0" dirty="0" smtClean="0">
                <a:latin typeface="Arial" pitchFamily="34" charset="0"/>
                <a:cs typeface="Arial" pitchFamily="34" charset="0"/>
              </a:rPr>
              <a:t> 2014</a:t>
            </a:r>
            <a:r>
              <a:rPr lang="en-US" dirty="0" smtClean="0">
                <a:latin typeface="Arial" pitchFamily="34" charset="0"/>
                <a:cs typeface="Arial" pitchFamily="34" charset="0"/>
              </a:rPr>
              <a:t>. * As </a:t>
            </a:r>
            <a:r>
              <a:rPr lang="en-US" dirty="0">
                <a:latin typeface="Arial" pitchFamily="34" charset="0"/>
                <a:cs typeface="Arial" pitchFamily="34" charset="0"/>
              </a:rPr>
              <a:t>of January </a:t>
            </a:r>
            <a:r>
              <a:rPr lang="en-US" dirty="0" smtClean="0">
                <a:latin typeface="Arial" pitchFamily="34" charset="0"/>
                <a:cs typeface="Arial" pitchFamily="34" charset="0"/>
              </a:rPr>
              <a:t>25, just two weeks ago, all </a:t>
            </a:r>
            <a:r>
              <a:rPr lang="en-US" dirty="0">
                <a:latin typeface="Arial" pitchFamily="34" charset="0"/>
                <a:cs typeface="Arial" pitchFamily="34" charset="0"/>
              </a:rPr>
              <a:t>NIH </a:t>
            </a:r>
            <a:r>
              <a:rPr lang="en-US" dirty="0" smtClean="0">
                <a:latin typeface="Arial" pitchFamily="34" charset="0"/>
                <a:cs typeface="Arial" pitchFamily="34" charset="0"/>
              </a:rPr>
              <a:t>intramural research projects as well as grant or contract applications that include funding for the generation of genomic data are </a:t>
            </a:r>
            <a:r>
              <a:rPr lang="en-US" dirty="0">
                <a:latin typeface="Arial" pitchFamily="34" charset="0"/>
                <a:cs typeface="Arial" pitchFamily="34" charset="0"/>
              </a:rPr>
              <a:t>expected to </a:t>
            </a:r>
            <a:r>
              <a:rPr lang="en-US" dirty="0" smtClean="0">
                <a:latin typeface="Arial" pitchFamily="34" charset="0"/>
                <a:cs typeface="Arial" pitchFamily="34" charset="0"/>
              </a:rPr>
              <a:t>meet the expectations within the policy</a:t>
            </a:r>
            <a:r>
              <a:rPr lang="en-US" dirty="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defTabSz="938801">
              <a:defRPr/>
            </a:pPr>
            <a:r>
              <a:rPr lang="en-US" dirty="0" smtClean="0">
                <a:latin typeface="Arial" pitchFamily="34" charset="0"/>
                <a:cs typeface="Arial" pitchFamily="34" charset="0"/>
              </a:rPr>
              <a:t>As the Chair of the internal NIH oversight committee for this policy and as the Director of the institute that has been a leader in data sharing since the earliest days of the Human Genome Project, I am committed to ensuring that NHGRI is a </a:t>
            </a:r>
            <a:r>
              <a:rPr lang="en-US" u="sng" dirty="0" smtClean="0">
                <a:latin typeface="Arial" pitchFamily="34" charset="0"/>
                <a:cs typeface="Arial" pitchFamily="34" charset="0"/>
              </a:rPr>
              <a:t>leader</a:t>
            </a:r>
            <a:r>
              <a:rPr lang="en-US" dirty="0" smtClean="0">
                <a:latin typeface="Arial" pitchFamily="34" charset="0"/>
                <a:cs typeface="Arial" pitchFamily="34" charset="0"/>
              </a:rPr>
              <a:t> in implementing</a:t>
            </a:r>
            <a:r>
              <a:rPr lang="en-US" baseline="0" dirty="0" smtClean="0">
                <a:latin typeface="Arial" pitchFamily="34" charset="0"/>
                <a:cs typeface="Arial" pitchFamily="34" charset="0"/>
              </a:rPr>
              <a:t> the Genomic Data Sharing Policy. * So, over a year ago, </a:t>
            </a:r>
            <a:r>
              <a:rPr lang="en-US" dirty="0" smtClean="0">
                <a:latin typeface="Arial" pitchFamily="34" charset="0"/>
                <a:cs typeface="Arial" pitchFamily="34" charset="0"/>
              </a:rPr>
              <a:t>I asked my</a:t>
            </a:r>
            <a:r>
              <a:rPr lang="en-US" baseline="0" dirty="0" smtClean="0">
                <a:latin typeface="Arial" pitchFamily="34" charset="0"/>
                <a:cs typeface="Arial" pitchFamily="34" charset="0"/>
              </a:rPr>
              <a:t> staff and </a:t>
            </a:r>
            <a:r>
              <a:rPr lang="en-US" dirty="0" smtClean="0">
                <a:latin typeface="Arial" pitchFamily="34" charset="0"/>
                <a:cs typeface="Arial" pitchFamily="34" charset="0"/>
              </a:rPr>
              <a:t>senior leadership team to </a:t>
            </a:r>
            <a:r>
              <a:rPr lang="en-US" baseline="0" dirty="0" smtClean="0">
                <a:latin typeface="Arial" pitchFamily="34" charset="0"/>
                <a:cs typeface="Arial" pitchFamily="34" charset="0"/>
              </a:rPr>
              <a:t>begin </a:t>
            </a:r>
            <a:r>
              <a:rPr lang="en-US" dirty="0" smtClean="0">
                <a:latin typeface="Arial" pitchFamily="34" charset="0"/>
                <a:cs typeface="Arial" pitchFamily="34" charset="0"/>
              </a:rPr>
              <a:t>planning and preparing for the </a:t>
            </a:r>
            <a:r>
              <a:rPr lang="en-US" baseline="0" dirty="0" smtClean="0">
                <a:latin typeface="Arial" pitchFamily="34" charset="0"/>
                <a:cs typeface="Arial" pitchFamily="34" charset="0"/>
              </a:rPr>
              <a:t>consistent and fair implementation of the p</a:t>
            </a:r>
            <a:r>
              <a:rPr lang="en-US" dirty="0" smtClean="0">
                <a:latin typeface="Arial" pitchFamily="34" charset="0"/>
                <a:cs typeface="Arial" pitchFamily="34" charset="0"/>
              </a:rPr>
              <a:t>olicy </a:t>
            </a:r>
            <a:r>
              <a:rPr lang="en-US" baseline="0" dirty="0" smtClean="0">
                <a:latin typeface="Arial" pitchFamily="34" charset="0"/>
                <a:cs typeface="Arial" pitchFamily="34" charset="0"/>
              </a:rPr>
              <a:t>across our Extramural Research Program and our Intramural Research Program. </a:t>
            </a:r>
          </a:p>
          <a:p>
            <a:pPr lvl="1" defTabSz="938801">
              <a:defRPr/>
            </a:pPr>
            <a:endParaRPr lang="en-US" dirty="0">
              <a:latin typeface="Arial" pitchFamily="34" charset="0"/>
              <a:cs typeface="Arial" pitchFamily="34" charset="0"/>
            </a:endParaRPr>
          </a:p>
          <a:p>
            <a:pPr lvl="1" defTabSz="938801">
              <a:defRPr/>
            </a:pPr>
            <a:r>
              <a:rPr lang="en-US" baseline="0" dirty="0" smtClean="0">
                <a:latin typeface="Arial" pitchFamily="34" charset="0"/>
                <a:cs typeface="Arial" pitchFamily="34" charset="0"/>
              </a:rPr>
              <a:t>* In addition to working on implementation of the policy within NHGRI, our Institute staff members are coordinating with other NIH Institutes and Centers and participating in NIH-wide implementation activities, so as to share our experiences in establishing processes</a:t>
            </a:r>
            <a:r>
              <a:rPr lang="en-US" dirty="0" smtClean="0">
                <a:latin typeface="Arial" pitchFamily="34" charset="0"/>
                <a:cs typeface="Arial" pitchFamily="34" charset="0"/>
              </a:rPr>
              <a:t>, to learn from others, and to leverage agency-wide developments</a:t>
            </a:r>
            <a:r>
              <a:rPr lang="en-US" baseline="0" dirty="0" smtClean="0">
                <a:latin typeface="Arial" pitchFamily="34" charset="0"/>
                <a:cs typeface="Arial" pitchFamily="34" charset="0"/>
              </a:rPr>
              <a:t>. This will be an ongoing and, at times, challenging process, but one that I regard as a very high priority for the Institute. </a:t>
            </a:r>
            <a:endParaRPr lang="en-US"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3722"/>
            <a:fld id="{3F3096A7-7907-4AE4-8BBC-4643BE8BB0EA}" type="slidenum">
              <a:rPr lang="en-US" smtClean="0">
                <a:solidFill>
                  <a:srgbClr val="000000"/>
                </a:solidFill>
              </a:rPr>
              <a:pPr defTabSz="933722"/>
              <a:t>15</a:t>
            </a:fld>
            <a:endParaRPr lang="en-US" dirty="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16</a:t>
            </a:fld>
            <a:endParaRPr lang="en-US" dirty="0" smtClean="0">
              <a:solidFill>
                <a:prstClr val="black"/>
              </a:solidFill>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dirty="0">
                <a:latin typeface="Arial" pitchFamily="34" charset="0"/>
                <a:cs typeface="Arial" pitchFamily="34" charset="0"/>
              </a:rPr>
              <a:t>It has been a very busy and exciting few months since the last Council meeting with respect to the attention paid to NIH by high-level government leaders. </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In December, President Obama visited NIH for the second time during his presidency, * touring the NIH Vaccine Research Center and * giving a speech to a packed audience. In his remarks, the President praised the contributions of NIH staff in dealing with the ongoing Ebola crisis, including the care of Ebola-infected patients at the NIH Clinical Center.</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Unlike his previous speech at the NIH, the President ‘worked the front of the room’ after his remarks concluded. </a:t>
            </a:r>
            <a:r>
              <a:rPr lang="en-US" dirty="0" smtClean="0">
                <a:latin typeface="Arial" pitchFamily="34" charset="0"/>
                <a:cs typeface="Arial" pitchFamily="34" charset="0"/>
              </a:rPr>
              <a:t>* </a:t>
            </a:r>
            <a:r>
              <a:rPr lang="en-US" dirty="0">
                <a:latin typeface="Arial" pitchFamily="34" charset="0"/>
                <a:cs typeface="Arial" pitchFamily="34" charset="0"/>
              </a:rPr>
              <a:t>While I was sitting in the second row, there was no way I was going to miss the opportunity to shake his hand. Fortunately, what I lack in a truly athletic build, I make up for with really long arms– which really helps in situations like this. </a:t>
            </a:r>
          </a:p>
          <a:p>
            <a:pPr>
              <a:defRPr/>
            </a:pPr>
            <a:endParaRPr lang="en-US" dirty="0">
              <a:latin typeface="Arial" pitchFamily="34" charset="0"/>
              <a:cs typeface="Arial" pitchFamily="34" charset="0"/>
            </a:endParaRPr>
          </a:p>
          <a:p>
            <a:pPr>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dirty="0">
                <a:latin typeface="Arial" panose="020B0604020202020204" pitchFamily="34" charset="0"/>
                <a:cs typeface="Arial" pitchFamily="34" charset="0"/>
              </a:rPr>
              <a:t>Then, just two weeks ago, </a:t>
            </a:r>
            <a:r>
              <a:rPr lang="en-US" dirty="0" smtClean="0">
                <a:latin typeface="Arial" panose="020B0604020202020204" pitchFamily="34" charset="0"/>
                <a:cs typeface="Arial" pitchFamily="34" charset="0"/>
              </a:rPr>
              <a:t>Department of Health and Human Services Secretary </a:t>
            </a:r>
            <a:r>
              <a:rPr lang="en-US" dirty="0">
                <a:latin typeface="Arial" panose="020B0604020202020204" pitchFamily="34" charset="0"/>
                <a:cs typeface="Arial" pitchFamily="34" charset="0"/>
              </a:rPr>
              <a:t>Sylvia Burwell came to NIH to meet with a small group of NIH leaders (including me, as shown here) to discuss a few particular topics of interest, including clinical applications of genomics. While at NIH, the Secretary also toured the NIH Clinical Center, met with patients, and participated in a Town Hall meeting with NIH staff. </a:t>
            </a:r>
          </a:p>
          <a:p>
            <a:pPr>
              <a:defRPr/>
            </a:pPr>
            <a:endParaRPr lang="en-US" dirty="0">
              <a:latin typeface="Arial" panose="020B0604020202020204" pitchFamily="34" charset="0"/>
              <a:cs typeface="Arial" pitchFamily="34" charset="0"/>
            </a:endParaRPr>
          </a:p>
          <a:p>
            <a:pPr>
              <a:defRPr/>
            </a:pPr>
            <a:r>
              <a:rPr lang="en-US" dirty="0" smtClean="0">
                <a:latin typeface="Arial" panose="020B0604020202020204" pitchFamily="34" charset="0"/>
                <a:cs typeface="Arial" pitchFamily="34" charset="0"/>
              </a:rPr>
              <a:t>But, by far, </a:t>
            </a:r>
            <a:r>
              <a:rPr lang="en-US" dirty="0">
                <a:latin typeface="Arial" panose="020B0604020202020204" pitchFamily="34" charset="0"/>
                <a:cs typeface="Arial" pitchFamily="34" charset="0"/>
              </a:rPr>
              <a:t>the most </a:t>
            </a:r>
            <a:r>
              <a:rPr lang="en-US" dirty="0" smtClean="0">
                <a:latin typeface="Arial" panose="020B0604020202020204" pitchFamily="34" charset="0"/>
                <a:cs typeface="Arial" pitchFamily="34" charset="0"/>
              </a:rPr>
              <a:t>exciting development </a:t>
            </a:r>
            <a:r>
              <a:rPr lang="en-US" dirty="0">
                <a:latin typeface="Arial" panose="020B0604020202020204" pitchFamily="34" charset="0"/>
                <a:cs typeface="Arial" pitchFamily="34" charset="0"/>
              </a:rPr>
              <a:t>relating to high-level government leaders and the NIH </a:t>
            </a:r>
            <a:r>
              <a:rPr lang="en-US" dirty="0" smtClean="0">
                <a:latin typeface="Arial" panose="020B0604020202020204" pitchFamily="34" charset="0"/>
                <a:cs typeface="Arial" pitchFamily="34" charset="0"/>
              </a:rPr>
              <a:t>relates </a:t>
            </a:r>
            <a:r>
              <a:rPr lang="en-US" dirty="0">
                <a:latin typeface="Arial" panose="020B0604020202020204" pitchFamily="34" charset="0"/>
                <a:cs typeface="Arial" pitchFamily="34" charset="0"/>
              </a:rPr>
              <a:t>to a major new initiative </a:t>
            </a:r>
            <a:r>
              <a:rPr lang="en-US" dirty="0" smtClean="0">
                <a:latin typeface="Arial" panose="020B0604020202020204" pitchFamily="34" charset="0"/>
                <a:cs typeface="Arial" pitchFamily="34" charset="0"/>
              </a:rPr>
              <a:t>recently announced </a:t>
            </a:r>
            <a:r>
              <a:rPr lang="en-US" dirty="0">
                <a:latin typeface="Arial" panose="020B0604020202020204" pitchFamily="34" charset="0"/>
                <a:cs typeface="Arial" pitchFamily="34" charset="0"/>
              </a:rPr>
              <a:t>by President </a:t>
            </a:r>
            <a:r>
              <a:rPr lang="en-US" dirty="0" smtClean="0">
                <a:latin typeface="Arial" panose="020B0604020202020204" pitchFamily="34" charset="0"/>
                <a:cs typeface="Arial" pitchFamily="34" charset="0"/>
              </a:rPr>
              <a:t>Obama. Because of the importance of this initiative (especially for NHGRI),</a:t>
            </a:r>
            <a:r>
              <a:rPr lang="en-US" baseline="0" dirty="0" smtClean="0">
                <a:latin typeface="Arial" panose="020B0604020202020204" pitchFamily="34" charset="0"/>
                <a:cs typeface="Arial" pitchFamily="34" charset="0"/>
              </a:rPr>
              <a:t> I thought that it was worth dedicating some my Director’s Report to describing the story behind the announcement and the current plans for this effort.</a:t>
            </a:r>
            <a:endParaRPr lang="en-US" dirty="0">
              <a:latin typeface="Arial" panose="020B0604020202020204" pitchFamily="34" charset="0"/>
              <a:cs typeface="Arial"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a:spcBef>
                <a:spcPct val="0"/>
              </a:spcBef>
            </a:pPr>
            <a:r>
              <a:rPr lang="en-US" dirty="0" smtClean="0">
                <a:latin typeface="Arial" panose="020B0604020202020204" pitchFamily="34" charset="0"/>
                <a:cs typeface="Arial" panose="020B0604020202020204" pitchFamily="34" charset="0"/>
              </a:rPr>
              <a:t>To begin</a:t>
            </a:r>
            <a:r>
              <a:rPr lang="en-US" baseline="0" dirty="0" smtClean="0">
                <a:latin typeface="Arial" panose="020B0604020202020204" pitchFamily="34" charset="0"/>
                <a:cs typeface="Arial" panose="020B0604020202020204" pitchFamily="34" charset="0"/>
              </a:rPr>
              <a:t> with, it is important to remind you that President Obama has a long-standing interest in biomedical research, but, in particular, genomics. </a:t>
            </a:r>
            <a:r>
              <a:rPr lang="en-US" dirty="0" smtClean="0">
                <a:latin typeface="Arial" panose="020B0604020202020204" pitchFamily="34" charset="0"/>
                <a:cs typeface="Arial" panose="020B0604020202020204" pitchFamily="34" charset="0"/>
              </a:rPr>
              <a:t>* For example, in 2006, then Senator Obama introduced a piece of legislation in the Senate</a:t>
            </a:r>
            <a:r>
              <a:rPr lang="en-US" baseline="0" dirty="0" smtClean="0">
                <a:latin typeface="Arial" panose="020B0604020202020204" pitchFamily="34" charset="0"/>
                <a:cs typeface="Arial" panose="020B0604020202020204" pitchFamily="34" charset="0"/>
              </a:rPr>
              <a:t> entitled the “</a:t>
            </a:r>
            <a:r>
              <a:rPr lang="en-US" dirty="0" smtClean="0">
                <a:latin typeface="Arial" panose="020B0604020202020204" pitchFamily="34" charset="0"/>
                <a:cs typeface="Arial" panose="020B0604020202020204" pitchFamily="34" charset="0"/>
              </a:rPr>
              <a:t>Genomics </a:t>
            </a:r>
            <a:r>
              <a:rPr lang="en-US" dirty="0">
                <a:latin typeface="Arial" panose="020B0604020202020204" pitchFamily="34" charset="0"/>
                <a:cs typeface="Arial" panose="020B0604020202020204" pitchFamily="34" charset="0"/>
              </a:rPr>
              <a:t>and Personalized Medicine </a:t>
            </a:r>
            <a:r>
              <a:rPr lang="en-US" dirty="0" smtClean="0">
                <a:latin typeface="Arial" panose="020B0604020202020204" pitchFamily="34" charset="0"/>
                <a:cs typeface="Arial" panose="020B0604020202020204" pitchFamily="34" charset="0"/>
              </a:rPr>
              <a:t>Act.” While this</a:t>
            </a:r>
            <a:r>
              <a:rPr lang="en-US" baseline="0" dirty="0" smtClean="0">
                <a:latin typeface="Arial" panose="020B0604020202020204" pitchFamily="34" charset="0"/>
                <a:cs typeface="Arial" panose="020B0604020202020204" pitchFamily="34" charset="0"/>
              </a:rPr>
              <a:t> bill was never passed, it in many ways is emblematic of a genuine interest that the President has in genomics and the opportunities to individualize approaches to medicine. </a:t>
            </a:r>
          </a:p>
          <a:p>
            <a:pPr>
              <a:spcBef>
                <a:spcPct val="0"/>
              </a:spcBef>
            </a:pPr>
            <a:endParaRPr lang="en-US" baseline="0" dirty="0" smtClean="0">
              <a:latin typeface="Arial" panose="020B0604020202020204" pitchFamily="34" charset="0"/>
              <a:cs typeface="Arial" panose="020B0604020202020204" pitchFamily="34" charset="0"/>
            </a:endParaRPr>
          </a:p>
          <a:p>
            <a:pPr defTabSz="881390">
              <a:spcBef>
                <a:spcPct val="0"/>
              </a:spcBef>
            </a:pPr>
            <a:r>
              <a:rPr lang="en-US" baseline="0" dirty="0" smtClean="0">
                <a:latin typeface="Arial" panose="020B0604020202020204" pitchFamily="34" charset="0"/>
                <a:cs typeface="Arial" panose="020B0604020202020204" pitchFamily="34" charset="0"/>
              </a:rPr>
              <a:t>Throughout his Presidency, his interest in genomics has grown. This, of course, has been nurtured by people that he interacts with on scientific topics, such as NIH Director Francis Collins and Eric Lander, a Co-Chair of the </a:t>
            </a:r>
            <a:r>
              <a:rPr lang="en-US" dirty="0">
                <a:latin typeface="Arial" panose="020B0604020202020204" pitchFamily="34" charset="0"/>
                <a:cs typeface="Arial" panose="020B0604020202020204" pitchFamily="34" charset="0"/>
              </a:rPr>
              <a:t>President's Council of Advisors on Science and Technology. For a number of reasons, this greatly intensified early last summer, eventually leading to a request from the President to bring to him a plan for a bold, new initiative that he could launch during the remaining two years of his Presidency. </a:t>
            </a:r>
          </a:p>
          <a:p>
            <a:pPr marL="339942" indent="-339942">
              <a:spcBef>
                <a:spcPct val="0"/>
              </a:spcBef>
              <a:buFont typeface="Arial"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59361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81100" y="696913"/>
            <a:ext cx="4648200" cy="3486150"/>
          </a:xfrm>
          <a:prstGeom prst="rect">
            <a:avLst/>
          </a:prstGeom>
          <a:ln/>
        </p:spPr>
      </p:sp>
      <p:sp>
        <p:nvSpPr>
          <p:cNvPr id="98307" name="Notes Placeholder 2"/>
          <p:cNvSpPr>
            <a:spLocks noGrp="1"/>
          </p:cNvSpPr>
          <p:nvPr>
            <p:ph type="body" idx="1"/>
          </p:nvPr>
        </p:nvSpPr>
        <p:spPr>
          <a:xfrm>
            <a:off x="934408" y="4416426"/>
            <a:ext cx="5141587" cy="31818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a:t>
            </a:r>
            <a:r>
              <a:rPr lang="en-US" dirty="0" smtClean="0">
                <a:latin typeface="Arial" pitchFamily="34" charset="0"/>
                <a:cs typeface="Arial" pitchFamily="34" charset="0"/>
              </a:rPr>
              <a:t>you should be aware </a:t>
            </a:r>
            <a:r>
              <a:rPr lang="en-US" dirty="0">
                <a:latin typeface="Arial" pitchFamily="34" charset="0"/>
                <a:cs typeface="Arial" pitchFamily="34" charset="0"/>
              </a:rPr>
              <a:t>that there is 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a:t>
            </a:r>
            <a:r>
              <a:rPr lang="en-US" dirty="0" smtClean="0">
                <a:latin typeface="Arial" pitchFamily="34" charset="0"/>
                <a:cs typeface="Arial" pitchFamily="34" charset="0"/>
              </a:rPr>
              <a:t>supplemental </a:t>
            </a:r>
            <a:r>
              <a:rPr lang="en-US" dirty="0">
                <a:latin typeface="Arial" pitchFamily="34" charset="0"/>
                <a:cs typeface="Arial" pitchFamily="34" charset="0"/>
              </a:rPr>
              <a:t>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will show </a:t>
            </a:r>
            <a:r>
              <a:rPr lang="en-US" dirty="0">
                <a:latin typeface="Arial" pitchFamily="34" charset="0"/>
                <a:cs typeface="Arial" pitchFamily="34" charset="0"/>
              </a:rPr>
              <a:t>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website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a:t>
            </a:r>
            <a:r>
              <a:rPr lang="en-US" dirty="0" smtClean="0">
                <a:latin typeface="Arial" pitchFamily="34" charset="0"/>
                <a:cs typeface="Arial" pitchFamily="34" charset="0"/>
              </a:rPr>
              <a:t>record of this meeting.</a:t>
            </a:r>
            <a:endParaRPr lang="en-US" dirty="0">
              <a:latin typeface="Arial" pitchFamily="34" charset="0"/>
              <a:cs typeface="Arial" pitchFamily="34" charset="0"/>
            </a:endParaRPr>
          </a:p>
        </p:txBody>
      </p:sp>
      <p:sp>
        <p:nvSpPr>
          <p:cNvPr id="6"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181100" y="696913"/>
            <a:ext cx="4648200" cy="3486150"/>
          </a:xfrm>
          <a:prstGeom prst="rect">
            <a:avLst/>
          </a:prstGeom>
          <a:ln/>
        </p:spPr>
      </p:sp>
      <p:sp>
        <p:nvSpPr>
          <p:cNvPr id="227331" name="Notes Placeholder 2"/>
          <p:cNvSpPr>
            <a:spLocks noGrp="1"/>
          </p:cNvSpPr>
          <p:nvPr>
            <p:ph type="body" idx="1"/>
          </p:nvPr>
        </p:nvSpPr>
        <p:spPr>
          <a:noFill/>
          <a:ln/>
        </p:spPr>
        <p:txBody>
          <a:bodyPr/>
          <a:lstStyle/>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President’s interests have, in fact, broadened beyond genomics, and so we were asked to formulate our plan around the notion of </a:t>
            </a:r>
            <a:r>
              <a:rPr lang="en-US" dirty="0" smtClean="0">
                <a:latin typeface="Arial" panose="020B0604020202020204" pitchFamily="34" charset="0"/>
                <a:cs typeface="Arial" panose="020B0604020202020204" pitchFamily="34" charset="0"/>
              </a:rPr>
              <a:t>precision medicine. * This broader context aimed to consider </a:t>
            </a:r>
            <a:r>
              <a:rPr lang="en-US" baseline="0" dirty="0" smtClean="0">
                <a:latin typeface="Arial" panose="020B0604020202020204" pitchFamily="34" charset="0"/>
                <a:cs typeface="Arial" panose="020B0604020202020204" pitchFamily="34" charset="0"/>
              </a:rPr>
              <a:t>all elements that are relevant for ‘individualizing’ medical care, with the goal of advancing human health. </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As you will see, NIH was not alone among federal agencies</a:t>
            </a:r>
            <a:r>
              <a:rPr lang="en-US" baseline="0" dirty="0" smtClean="0">
                <a:latin typeface="Arial" panose="020B0604020202020204" pitchFamily="34" charset="0"/>
                <a:cs typeface="Arial" panose="020B0604020202020204" pitchFamily="34" charset="0"/>
              </a:rPr>
              <a:t> in developing such a plan. That said, a modest number of us from NIH worked quietly and diligently throughout the summer and into the early fall developing a scientific plan for a possible Presidential initiative in precision medicine. </a:t>
            </a:r>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Our</a:t>
            </a:r>
            <a:r>
              <a:rPr lang="en-US" baseline="0" dirty="0" smtClean="0">
                <a:latin typeface="Arial" panose="020B0604020202020204" pitchFamily="34" charset="0"/>
                <a:cs typeface="Arial" panose="020B0604020202020204" pitchFamily="34" charset="0"/>
              </a:rPr>
              <a:t> fundamental thinking about precision medicine was fairly simple– and familiar to many of you. * </a:t>
            </a:r>
            <a:r>
              <a:rPr lang="en-US" u="sng" baseline="0" dirty="0" smtClean="0">
                <a:latin typeface="Arial" panose="020B0604020202020204" pitchFamily="34" charset="0"/>
                <a:cs typeface="Arial" panose="020B0604020202020204" pitchFamily="34" charset="0"/>
              </a:rPr>
              <a:t>Today</a:t>
            </a:r>
            <a:r>
              <a:rPr lang="en-US" baseline="0" dirty="0" smtClean="0">
                <a:latin typeface="Arial" panose="020B0604020202020204" pitchFamily="34" charset="0"/>
                <a:cs typeface="Arial" panose="020B0604020202020204" pitchFamily="34" charset="0"/>
              </a:rPr>
              <a:t>, we tend to deliver medical care based on the expected response of the average patient, and yet we know that this is far from perfect. * Eventually, meaning </a:t>
            </a:r>
            <a:r>
              <a:rPr lang="en-US" u="sng" baseline="0" dirty="0" smtClean="0">
                <a:latin typeface="Arial" panose="020B0604020202020204" pitchFamily="34" charset="0"/>
                <a:cs typeface="Arial" panose="020B0604020202020204" pitchFamily="34" charset="0"/>
              </a:rPr>
              <a:t>tomorrow</a:t>
            </a:r>
            <a:r>
              <a:rPr lang="en-US" baseline="0" dirty="0" smtClean="0">
                <a:latin typeface="Arial" panose="020B0604020202020204" pitchFamily="34" charset="0"/>
                <a:cs typeface="Arial" panose="020B0604020202020204" pitchFamily="34" charset="0"/>
              </a:rPr>
              <a:t>, we want to deliver medical care based on individual genomic, environmental, and lifestyle differences that enable more precise ways to prevent and treat disease.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In developing a plan for a ambitious initiative in precision medicine, we focused on research areas that needed to be accelerated * to help get us from </a:t>
            </a:r>
            <a:r>
              <a:rPr lang="en-US" u="sng" baseline="0" dirty="0" smtClean="0">
                <a:latin typeface="Arial" panose="020B0604020202020204" pitchFamily="34" charset="0"/>
                <a:cs typeface="Arial" panose="020B0604020202020204" pitchFamily="34" charset="0"/>
              </a:rPr>
              <a:t>today</a:t>
            </a:r>
            <a:r>
              <a:rPr lang="en-US" baseline="0" dirty="0" smtClean="0">
                <a:latin typeface="Arial" panose="020B0604020202020204" pitchFamily="34" charset="0"/>
                <a:cs typeface="Arial" panose="020B0604020202020204" pitchFamily="34" charset="0"/>
              </a:rPr>
              <a:t> to this new </a:t>
            </a:r>
            <a:r>
              <a:rPr lang="en-US" u="sng" baseline="0" dirty="0" smtClean="0">
                <a:latin typeface="Arial" panose="020B0604020202020204" pitchFamily="34" charset="0"/>
                <a:cs typeface="Arial" panose="020B0604020202020204" pitchFamily="34" charset="0"/>
              </a:rPr>
              <a:t>tomorrow</a:t>
            </a:r>
            <a:r>
              <a:rPr lang="en-US" baseline="0" dirty="0" smtClean="0">
                <a:latin typeface="Arial" panose="020B0604020202020204" pitchFamily="34" charset="0"/>
                <a:cs typeface="Arial" panose="020B0604020202020204" pitchFamily="34" charset="0"/>
              </a:rPr>
              <a:t>. </a:t>
            </a:r>
          </a:p>
          <a:p>
            <a:endParaRPr lang="en-US" baseline="0" dirty="0" smtClean="0">
              <a:latin typeface="Arial" panose="020B0604020202020204" pitchFamily="34" charset="0"/>
              <a:cs typeface="Arial" panose="020B0604020202020204" pitchFamily="34" charset="0"/>
            </a:endParaRPr>
          </a:p>
          <a:p>
            <a:pPr defTabSz="881390"/>
            <a:r>
              <a:rPr lang="en-US" baseline="0" dirty="0" smtClean="0">
                <a:latin typeface="Arial" panose="020B0604020202020204" pitchFamily="34" charset="0"/>
                <a:cs typeface="Arial" panose="020B0604020202020204" pitchFamily="34" charset="0"/>
              </a:rPr>
              <a:t>And so a number of us developed such a plan by the early fall, and it was presented to the President– who very much embraced it. It then went into the process of being readied for inclusion in the President’s Fiscal Year 2016 budget and for its announcement by the President. </a:t>
            </a:r>
            <a:r>
              <a:rPr lang="en-US" dirty="0">
                <a:latin typeface="Arial" panose="020B0604020202020204" pitchFamily="34" charset="0"/>
                <a:cs typeface="Arial" panose="020B0604020202020204" pitchFamily="34" charset="0"/>
              </a:rPr>
              <a:t>We were told to expect some mention of the initiative by the President in his January 20 State of the Union Address, but we had no idea exactly what he would say. We were delighted to hear more than we had anticipated...</a:t>
            </a:r>
          </a:p>
          <a:p>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extLst>
      <p:ext uri="{BB962C8B-B14F-4D97-AF65-F5344CB8AC3E}">
        <p14:creationId xmlns:p14="http://schemas.microsoft.com/office/powerpoint/2010/main" val="3132753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181100" y="696913"/>
            <a:ext cx="4648200" cy="3486150"/>
          </a:xfrm>
          <a:prstGeom prst="rect">
            <a:avLst/>
          </a:prstGeom>
          <a:ln/>
        </p:spPr>
      </p:sp>
      <p:sp>
        <p:nvSpPr>
          <p:cNvPr id="168964" name="Rectangle 3"/>
          <p:cNvSpPr>
            <a:spLocks noGrp="1" noChangeArrowheads="1"/>
          </p:cNvSpPr>
          <p:nvPr>
            <p:ph type="body" idx="1"/>
          </p:nvPr>
        </p:nvSpPr>
        <p:spPr>
          <a:noFill/>
          <a:ln/>
        </p:spPr>
        <p:txBody>
          <a:bodyPr/>
          <a:lstStyle/>
          <a:p>
            <a:pPr>
              <a:spcBef>
                <a:spcPct val="0"/>
              </a:spcBef>
            </a:pPr>
            <a:r>
              <a:rPr lang="en-US" sz="2400" dirty="0">
                <a:latin typeface="Times" charset="0"/>
              </a:rPr>
              <a:t> </a:t>
            </a: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22</a:t>
            </a:fld>
            <a:endParaRPr lang="en-US" dirty="0" smtClean="0">
              <a:solidFill>
                <a:prstClr val="black"/>
              </a:solidFill>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i="0" dirty="0" smtClean="0">
                <a:latin typeface="Arial" panose="020B0604020202020204" pitchFamily="34" charset="0"/>
                <a:cs typeface="Arial" panose="020B0604020202020204" pitchFamily="34" charset="0"/>
              </a:rPr>
              <a:t>Then,</a:t>
            </a:r>
            <a:r>
              <a:rPr lang="en-US" i="0" baseline="0" dirty="0" smtClean="0">
                <a:latin typeface="Arial" panose="020B0604020202020204" pitchFamily="34" charset="0"/>
                <a:cs typeface="Arial" panose="020B0604020202020204" pitchFamily="34" charset="0"/>
              </a:rPr>
              <a:t> 10 days later (on January 30), a couple hundred guests were invited to the East Room of the White House for the formal announcement by President Obama.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4505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Just as the President was announcing plans for the</a:t>
            </a:r>
            <a:r>
              <a:rPr lang="en-US" baseline="0" dirty="0" smtClean="0">
                <a:latin typeface="Arial" panose="020B0604020202020204" pitchFamily="34" charset="0"/>
                <a:cs typeface="Arial" panose="020B0604020202020204" pitchFamily="34" charset="0"/>
              </a:rPr>
              <a:t> Precision Medicine Initiative on January 30, * the </a:t>
            </a:r>
            <a:r>
              <a:rPr lang="en-US" i="1" baseline="0" dirty="0" smtClean="0">
                <a:latin typeface="Arial" panose="020B0604020202020204" pitchFamily="34" charset="0"/>
                <a:cs typeface="Arial" panose="020B0604020202020204" pitchFamily="34" charset="0"/>
              </a:rPr>
              <a:t>New England Journal of Medicine </a:t>
            </a:r>
            <a:r>
              <a:rPr lang="en-US" baseline="0" dirty="0" smtClean="0">
                <a:latin typeface="Arial" panose="020B0604020202020204" pitchFamily="34" charset="0"/>
                <a:cs typeface="Arial" panose="020B0604020202020204" pitchFamily="34" charset="0"/>
              </a:rPr>
              <a:t>published online this perspective, co-authored by Francis Collins and Harold Varmus. This paper provides an excellent summary of the scientific rationale and the initial plans for the Initiative.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3C1343-7100-43A4-B50A-683CACBC026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9899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defTabSz="881390"/>
            <a:r>
              <a:rPr lang="en-US" dirty="0" smtClean="0">
                <a:latin typeface="Arial" panose="020B0604020202020204" pitchFamily="34" charset="0"/>
                <a:cs typeface="Arial" panose="020B0604020202020204" pitchFamily="34" charset="0"/>
              </a:rPr>
              <a:t>It is worth stressing that the Precision Medicine Initiative largely </a:t>
            </a:r>
            <a:r>
              <a:rPr lang="en-US" baseline="0" dirty="0" smtClean="0">
                <a:latin typeface="Arial" panose="020B0604020202020204" pitchFamily="34" charset="0"/>
                <a:cs typeface="Arial" panose="020B0604020202020204" pitchFamily="34" charset="0"/>
              </a:rPr>
              <a:t>reflects ideas that have been considered before; however, it frames them in a new light due to some key developments that have occurred over the last decade. </a:t>
            </a:r>
          </a:p>
          <a:p>
            <a:pPr defTabSz="881390"/>
            <a:endParaRPr lang="en-US" baseline="0" dirty="0" smtClean="0">
              <a:latin typeface="Arial" panose="020B0604020202020204" pitchFamily="34" charset="0"/>
              <a:cs typeface="Arial" panose="020B0604020202020204" pitchFamily="34" charset="0"/>
            </a:endParaRPr>
          </a:p>
          <a:p>
            <a:pPr defTabSz="881390"/>
            <a:r>
              <a:rPr lang="en-US" baseline="0" dirty="0" smtClean="0">
                <a:latin typeface="Arial" panose="020B0604020202020204" pitchFamily="34" charset="0"/>
                <a:cs typeface="Arial" panose="020B0604020202020204" pitchFamily="34" charset="0"/>
              </a:rPr>
              <a:t>In my thinking, there are five major areas where significant advances and changes have been realized in the past roughly decade, and together these provide the underpinnings for the early plans of the Initiative. Those five areas include: * (1) genomics; * (2) electronic health records (and notably, the increase in EHR usage by healthcare providers in the United States over the past decade); * (3) technologies (e.g., </a:t>
            </a:r>
            <a:r>
              <a:rPr lang="en-US" baseline="0" dirty="0" err="1" smtClean="0">
                <a:latin typeface="Arial" panose="020B0604020202020204" pitchFamily="34" charset="0"/>
                <a:cs typeface="Arial" panose="020B0604020202020204" pitchFamily="34" charset="0"/>
              </a:rPr>
              <a:t>mHealth</a:t>
            </a:r>
            <a:r>
              <a:rPr lang="en-US" baseline="0" dirty="0" smtClean="0">
                <a:latin typeface="Arial" panose="020B0604020202020204" pitchFamily="34" charset="0"/>
                <a:cs typeface="Arial" panose="020B0604020202020204" pitchFamily="34" charset="0"/>
              </a:rPr>
              <a:t> devices and smartphones); * (4) data science; and * (5) patient partnerships (e.g., existing cohorts, citizen science movement, and crowdsourcing efforts).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3C1343-7100-43A4-B50A-683CACBC026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68891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Precision Medicine Initiative is currently</a:t>
            </a:r>
            <a:r>
              <a:rPr lang="en-US" baseline="0" dirty="0" smtClean="0">
                <a:latin typeface="Arial" panose="020B0604020202020204" pitchFamily="34" charset="0"/>
                <a:cs typeface="Arial" panose="020B0604020202020204" pitchFamily="34" charset="0"/>
              </a:rPr>
              <a:t> envisioned as having three major areas of focus.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First, a near-term effort in cancer. * Second, a longer-term effort that expands beyond cancer and involves the creation of a U.S. national research cohort. And * third, some policy changes needed to remove barriers to precision medicine implementation.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598758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lvl="1"/>
            <a:r>
              <a:rPr lang="en-US" dirty="0" smtClean="0">
                <a:latin typeface="Arial" panose="020B0604020202020204" pitchFamily="34" charset="0"/>
                <a:cs typeface="Arial" panose="020B0604020202020204" pitchFamily="34" charset="0"/>
              </a:rPr>
              <a:t>As</a:t>
            </a:r>
            <a:r>
              <a:rPr lang="en-US" baseline="0" dirty="0" smtClean="0">
                <a:latin typeface="Arial" panose="020B0604020202020204" pitchFamily="34" charset="0"/>
                <a:cs typeface="Arial" panose="020B0604020202020204" pitchFamily="34" charset="0"/>
              </a:rPr>
              <a:t> I mentioned earlier, the timing of the President’s announcement was tied to the roll out of his Fiscal Year 2016 budget, which includes $215M of new funding for the Initiative. The proposed amounts for the relevant three federal agencies are shown here. </a:t>
            </a:r>
          </a:p>
          <a:p>
            <a:pPr lvl="1"/>
            <a:endParaRPr lang="en-US" baseline="0" dirty="0" smtClean="0">
              <a:latin typeface="Arial" panose="020B0604020202020204" pitchFamily="34" charset="0"/>
              <a:cs typeface="Arial" panose="020B0604020202020204" pitchFamily="34" charset="0"/>
            </a:endParaRPr>
          </a:p>
          <a:p>
            <a:pPr lvl="1" defTabSz="881390"/>
            <a:r>
              <a:rPr lang="en-US" dirty="0" smtClean="0">
                <a:latin typeface="Arial" panose="020B0604020202020204" pitchFamily="34" charset="0"/>
                <a:cs typeface="Arial" panose="020B0604020202020204" pitchFamily="34" charset="0"/>
              </a:rPr>
              <a:t>One of the most gratifying and motivating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aspects of the Precision Medicine Initiative, which was told to those of us involved in planning it for the past 6-8 months over and over again, is President Obama’s strong and personal interest in the Initiative and the fields of study that it represents. We</a:t>
            </a:r>
            <a:r>
              <a:rPr lang="en-US" baseline="0" dirty="0" smtClean="0">
                <a:latin typeface="Arial" panose="020B0604020202020204" pitchFamily="34" charset="0"/>
                <a:cs typeface="Arial" panose="020B0604020202020204" pitchFamily="34" charset="0"/>
              </a:rPr>
              <a:t> had </a:t>
            </a:r>
            <a:r>
              <a:rPr lang="en-US" dirty="0" smtClean="0">
                <a:latin typeface="Arial" panose="020B0604020202020204" pitchFamily="34" charset="0"/>
                <a:cs typeface="Arial" panose="020B0604020202020204" pitchFamily="34" charset="0"/>
              </a:rPr>
              <a:t>heard about this directly from Francis Collins on multiple occasions, but it was particularly interesting to hear Secretary Burwell describe this during her recent visit to NIH. Specifically, at her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Town Meeting that day, she was asked, based on her close working relationship with President Obama, to describe a couple of things about the President that would be of particular interest to the NIH staff.</a:t>
            </a:r>
            <a:r>
              <a:rPr lang="en-US" baseline="0"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874388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181100" y="696913"/>
            <a:ext cx="4648200" cy="3486150"/>
          </a:xfrm>
          <a:prstGeom prst="rect">
            <a:avLst/>
          </a:prstGeom>
          <a:ln/>
        </p:spPr>
      </p:sp>
      <p:sp>
        <p:nvSpPr>
          <p:cNvPr id="168964" name="Rectangle 3"/>
          <p:cNvSpPr>
            <a:spLocks noGrp="1" noChangeArrowheads="1"/>
          </p:cNvSpPr>
          <p:nvPr>
            <p:ph type="body" idx="1"/>
          </p:nvPr>
        </p:nvSpPr>
        <p:spPr>
          <a:noFill/>
          <a:ln/>
        </p:spPr>
        <p:txBody>
          <a:bodyPr/>
          <a:lstStyle/>
          <a:p>
            <a:pPr>
              <a:spcBef>
                <a:spcPct val="0"/>
              </a:spcBef>
            </a:pP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28</a:t>
            </a:fld>
            <a:endParaRPr lang="en-US" dirty="0" smtClean="0">
              <a:solidFill>
                <a:prstClr val="black"/>
              </a:solidFill>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Not surprisingly, there has been considerable </a:t>
            </a:r>
            <a:r>
              <a:rPr lang="en-US" baseline="0" dirty="0" smtClean="0">
                <a:latin typeface="Arial" panose="020B0604020202020204" pitchFamily="34" charset="0"/>
                <a:cs typeface="Arial" panose="020B0604020202020204" pitchFamily="34" charset="0"/>
              </a:rPr>
              <a:t>press coverage about the President’s announcement, with examples from the popular press shown here.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29</a:t>
            </a:fld>
            <a:endParaRPr lang="en-US" dirty="0"/>
          </a:p>
        </p:txBody>
      </p:sp>
    </p:spTree>
    <p:extLst>
      <p:ext uri="{BB962C8B-B14F-4D97-AF65-F5344CB8AC3E}">
        <p14:creationId xmlns:p14="http://schemas.microsoft.com/office/powerpoint/2010/main" val="183204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a:t>
            </a:r>
            <a:r>
              <a:rPr lang="en-US" dirty="0" smtClean="0">
                <a:latin typeface="Arial" pitchFamily="34" charset="0"/>
                <a:cs typeface="Arial" pitchFamily="34" charset="0"/>
              </a:rPr>
              <a:t>cover. </a:t>
            </a:r>
            <a:endParaRPr lang="en-US" dirty="0">
              <a:latin typeface="Arial" pitchFamily="34" charset="0"/>
              <a:cs typeface="Arial" pitchFamily="34" charset="0"/>
            </a:endParaRPr>
          </a:p>
          <a:p>
            <a:endParaRPr lang="en-US" dirty="0">
              <a:latin typeface="Arial" pitchFamily="34" charset="0"/>
              <a:cs typeface="Arial" pitchFamily="34" charset="0"/>
            </a:endParaRPr>
          </a:p>
          <a:p>
            <a:pPr lvl="1" defTabSz="913635">
              <a:defRPr/>
            </a:pPr>
            <a:r>
              <a:rPr lang="en-US" dirty="0">
                <a:latin typeface="Arial" pitchFamily="34" charset="0"/>
                <a:cs typeface="Arial" pitchFamily="34" charset="0"/>
              </a:rPr>
              <a:t>* To begin with, later this morning, </a:t>
            </a:r>
            <a:r>
              <a:rPr lang="en-US" dirty="0" smtClean="0">
                <a:latin typeface="Arial" pitchFamily="34" charset="0"/>
                <a:cs typeface="Arial" pitchFamily="34" charset="0"/>
              </a:rPr>
              <a:t>Dr. Teri Manolio will present an update on the Genomic Medicine Working Group of this Council. </a:t>
            </a:r>
            <a:endParaRPr lang="en-US" dirty="0">
              <a:latin typeface="Arial" pitchFamily="34" charset="0"/>
              <a:cs typeface="Arial" pitchFamily="34" charset="0"/>
            </a:endParaRPr>
          </a:p>
          <a:p>
            <a:pPr marL="171307" indent="-171307">
              <a:buFont typeface="Arial" charset="0"/>
              <a:buChar char="•"/>
            </a:pPr>
            <a:endParaRPr lang="en-US" dirty="0">
              <a:latin typeface="Arial" pitchFamily="34" charset="0"/>
              <a:cs typeface="Arial" pitchFamily="34" charset="0"/>
            </a:endParaRPr>
          </a:p>
          <a:p>
            <a:r>
              <a:rPr lang="en-US" dirty="0">
                <a:latin typeface="Arial" pitchFamily="34" charset="0"/>
                <a:cs typeface="Arial" pitchFamily="34" charset="0"/>
              </a:rPr>
              <a:t>* After lunch, </a:t>
            </a:r>
            <a:r>
              <a:rPr lang="en-US" dirty="0" smtClean="0">
                <a:latin typeface="Arial" pitchFamily="34" charset="0"/>
                <a:cs typeface="Arial" pitchFamily="34" charset="0"/>
              </a:rPr>
              <a:t>Dr.</a:t>
            </a:r>
            <a:r>
              <a:rPr lang="en-US" baseline="0" dirty="0" smtClean="0">
                <a:latin typeface="Arial" pitchFamily="34" charset="0"/>
                <a:cs typeface="Arial" pitchFamily="34" charset="0"/>
              </a:rPr>
              <a:t> Eric Boerwinkle </a:t>
            </a:r>
            <a:r>
              <a:rPr lang="en-US" dirty="0" smtClean="0">
                <a:latin typeface="Arial" pitchFamily="34" charset="0"/>
                <a:cs typeface="Arial" pitchFamily="34" charset="0"/>
              </a:rPr>
              <a:t>will </a:t>
            </a:r>
            <a:r>
              <a:rPr lang="en-US" dirty="0">
                <a:latin typeface="Arial" pitchFamily="34" charset="0"/>
                <a:cs typeface="Arial" pitchFamily="34" charset="0"/>
              </a:rPr>
              <a:t>give a </a:t>
            </a:r>
            <a:r>
              <a:rPr lang="en-US" dirty="0" smtClean="0">
                <a:latin typeface="Arial" pitchFamily="34" charset="0"/>
                <a:cs typeface="Arial" pitchFamily="34" charset="0"/>
              </a:rPr>
              <a:t>presentation</a:t>
            </a:r>
            <a:r>
              <a:rPr lang="en-US" baseline="0" dirty="0" smtClean="0">
                <a:latin typeface="Arial" pitchFamily="34" charset="0"/>
                <a:cs typeface="Arial" pitchFamily="34" charset="0"/>
              </a:rPr>
              <a:t> </a:t>
            </a:r>
            <a:r>
              <a:rPr lang="en-US" dirty="0" smtClean="0">
                <a:latin typeface="Arial" pitchFamily="34" charset="0"/>
                <a:cs typeface="Arial" pitchFamily="34" charset="0"/>
              </a:rPr>
              <a:t>on </a:t>
            </a:r>
            <a:r>
              <a:rPr lang="en-US" dirty="0">
                <a:latin typeface="Arial" pitchFamily="34" charset="0"/>
                <a:cs typeface="Arial" pitchFamily="34" charset="0"/>
              </a:rPr>
              <a:t>the </a:t>
            </a:r>
            <a:r>
              <a:rPr lang="en-US" dirty="0" smtClean="0">
                <a:latin typeface="Arial" pitchFamily="34" charset="0"/>
                <a:cs typeface="Arial" pitchFamily="34" charset="0"/>
              </a:rPr>
              <a:t>Alzheimer’s Disease Sequencing Project. </a:t>
            </a:r>
            <a:endParaRPr lang="en-US" dirty="0">
              <a:latin typeface="Arial" pitchFamily="34" charset="0"/>
              <a:cs typeface="Arial" pitchFamily="34" charset="0"/>
            </a:endParaRPr>
          </a:p>
          <a:p>
            <a:endParaRPr lang="en-US" dirty="0">
              <a:latin typeface="Arial" pitchFamily="34" charset="0"/>
              <a:cs typeface="Arial" pitchFamily="34" charset="0"/>
            </a:endParaRPr>
          </a:p>
          <a:p>
            <a:pPr defTabSz="906509">
              <a:defRPr/>
            </a:pPr>
            <a:r>
              <a:rPr lang="en-US" dirty="0" smtClean="0">
                <a:latin typeface="Arial" pitchFamily="34" charset="0"/>
                <a:cs typeface="Arial" pitchFamily="34" charset="0"/>
              </a:rPr>
              <a:t>We will then shift our attention to a number of Concept</a:t>
            </a:r>
            <a:r>
              <a:rPr lang="en-US" baseline="0" dirty="0" smtClean="0">
                <a:latin typeface="Arial" pitchFamily="34" charset="0"/>
                <a:cs typeface="Arial" pitchFamily="34" charset="0"/>
              </a:rPr>
              <a:t> Clearances. * First, Joy Boyer </a:t>
            </a:r>
            <a:r>
              <a:rPr lang="en-US" dirty="0" smtClean="0">
                <a:latin typeface="Arial" pitchFamily="34" charset="0"/>
                <a:cs typeface="Arial" pitchFamily="34" charset="0"/>
              </a:rPr>
              <a:t>will present a Concept Clearance for the renewal of the Centers of Excellence in ELSI Research program.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Similarly, there have already been multiple stories published </a:t>
            </a:r>
            <a:r>
              <a:rPr lang="en-US" baseline="0" dirty="0" smtClean="0">
                <a:latin typeface="Arial" panose="020B0604020202020204" pitchFamily="34" charset="0"/>
                <a:cs typeface="Arial" panose="020B0604020202020204" pitchFamily="34" charset="0"/>
              </a:rPr>
              <a:t>about the Initiative in </a:t>
            </a:r>
            <a:r>
              <a:rPr lang="en-US" dirty="0" smtClean="0">
                <a:latin typeface="Arial" panose="020B0604020202020204" pitchFamily="34" charset="0"/>
                <a:cs typeface="Arial" panose="020B0604020202020204" pitchFamily="34" charset="0"/>
              </a:rPr>
              <a:t>the scientific press.</a:t>
            </a:r>
            <a:r>
              <a:rPr lang="en-US" baseline="0"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30</a:t>
            </a:fld>
            <a:endParaRPr lang="en-US" dirty="0"/>
          </a:p>
        </p:txBody>
      </p:sp>
    </p:spTree>
    <p:extLst>
      <p:ext uri="{BB962C8B-B14F-4D97-AF65-F5344CB8AC3E}">
        <p14:creationId xmlns:p14="http://schemas.microsoft.com/office/powerpoint/2010/main" val="3291745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It has also been important and gratifying</a:t>
            </a:r>
            <a:r>
              <a:rPr lang="en-US" baseline="0" dirty="0" smtClean="0">
                <a:latin typeface="Arial" panose="020B0604020202020204" pitchFamily="34" charset="0"/>
                <a:cs typeface="Arial" panose="020B0604020202020204" pitchFamily="34" charset="0"/>
              </a:rPr>
              <a:t> to see early evidence that the Precision Medicine Initiative, while announced by the President, will hopefully engender bipartisan support. For example, Senator Cassidy, a republican from Louisiana, was quoted in the </a:t>
            </a:r>
            <a:r>
              <a:rPr lang="en-US" i="1" baseline="0" dirty="0" smtClean="0">
                <a:latin typeface="Arial" panose="020B0604020202020204" pitchFamily="34" charset="0"/>
                <a:cs typeface="Arial" panose="020B0604020202020204" pitchFamily="34" charset="0"/>
              </a:rPr>
              <a:t>New York Times </a:t>
            </a:r>
            <a:r>
              <a:rPr lang="en-US" baseline="0" dirty="0" smtClean="0">
                <a:latin typeface="Arial" panose="020B0604020202020204" pitchFamily="34" charset="0"/>
                <a:cs typeface="Arial" panose="020B0604020202020204" pitchFamily="34" charset="0"/>
              </a:rPr>
              <a:t>in a fashion that signals bipartisan support.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31</a:t>
            </a:fld>
            <a:endParaRPr lang="en-US" dirty="0"/>
          </a:p>
        </p:txBody>
      </p:sp>
    </p:spTree>
    <p:extLst>
      <p:ext uri="{BB962C8B-B14F-4D97-AF65-F5344CB8AC3E}">
        <p14:creationId xmlns:p14="http://schemas.microsoft.com/office/powerpoint/2010/main" val="256414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Among the major elements of the Initiative, * NHGRI expects to be directly involved in this second area.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598758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Precision Medicine Initiative’s national</a:t>
            </a:r>
            <a:r>
              <a:rPr lang="en-US" baseline="0" dirty="0" smtClean="0">
                <a:latin typeface="Arial" panose="020B0604020202020204" pitchFamily="34" charset="0"/>
                <a:cs typeface="Arial" panose="020B0604020202020204" pitchFamily="34" charset="0"/>
              </a:rPr>
              <a:t> research cohort is currently envisioned as having the following characteristics.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DA7586D-47BE-41BE-9BA8-DE8ECC10DB15}"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732429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From the earliest discussions in planning for developing such a research cohort,</a:t>
            </a:r>
            <a:r>
              <a:rPr lang="en-US" baseline="0" dirty="0" smtClean="0">
                <a:latin typeface="Arial" panose="020B0604020202020204" pitchFamily="34" charset="0"/>
                <a:cs typeface="Arial" panose="020B0604020202020204" pitchFamily="34" charset="0"/>
              </a:rPr>
              <a:t> it was recognized that new thinking and new ideas would be needed with respect to the participants, the data, and the research itself.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For the participants, the Initiative will aim to develop new models for consent and for recruitment of participants. With respect to data, the data science opportunities created by the establishment of such a centralized database with the cohort (especially in areas like data integration) will be spectacular, albeit also challenging. And finally for the research itself, one can readily envision building a new multidisciplinary scientific community centered on the cohort (including both basic-oriented disease discovery research and more medically-oriented studies related to clinical management).</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 would also point out that in each of these areas, we are well-aware of significant private sector interest in the Initiative. Hopefully, this will become a fertile area for new public-private partnerships and collaborations as well. </a:t>
            </a:r>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1945854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6" name="Rectangle 3"/>
          <p:cNvSpPr>
            <a:spLocks noGrp="1" noChangeArrowheads="1"/>
          </p:cNvSpPr>
          <p:nvPr>
            <p:ph type="body" idx="1"/>
          </p:nvPr>
        </p:nvSpPr>
        <p:spPr>
          <a:xfrm>
            <a:off x="856827" y="4415795"/>
            <a:ext cx="5296747" cy="43508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11638" eaLnBrk="1" fontAlgn="auto" hangingPunct="1">
              <a:spcBef>
                <a:spcPct val="0"/>
              </a:spcBef>
              <a:spcAft>
                <a:spcPts val="0"/>
              </a:spcAft>
              <a:defRPr/>
            </a:pPr>
            <a:r>
              <a:rPr lang="en-US" b="0" dirty="0" smtClean="0">
                <a:latin typeface="Arial" panose="020B0604020202020204" pitchFamily="34" charset="0"/>
                <a:cs typeface="Arial" pitchFamily="34" charset="0"/>
              </a:rPr>
              <a:t>With the Precision Medicine Initiative now announced, the real work begins.</a:t>
            </a:r>
            <a:r>
              <a:rPr lang="en-US" b="0" baseline="0" dirty="0" smtClean="0">
                <a:latin typeface="Arial" panose="020B0604020202020204" pitchFamily="34" charset="0"/>
                <a:cs typeface="Arial" pitchFamily="34" charset="0"/>
              </a:rPr>
              <a:t> NHGRI staff will be directly involved in the research cohort component of the Initiative. In fact, a number of us have been involved for many weeks behind the scenes organizing an important NIH workshop on this topic. </a:t>
            </a:r>
          </a:p>
          <a:p>
            <a:pPr lvl="1" defTabSz="911638" eaLnBrk="1" fontAlgn="auto" hangingPunct="1">
              <a:spcBef>
                <a:spcPct val="0"/>
              </a:spcBef>
              <a:spcAft>
                <a:spcPts val="0"/>
              </a:spcAft>
              <a:defRPr/>
            </a:pPr>
            <a:endParaRPr lang="en-US" b="0" dirty="0" smtClean="0">
              <a:latin typeface="Arial" panose="020B0604020202020204" pitchFamily="34" charset="0"/>
              <a:cs typeface="Arial" pitchFamily="34" charset="0"/>
            </a:endParaRPr>
          </a:p>
          <a:p>
            <a:pPr lvl="1" defTabSz="911638" eaLnBrk="1" fontAlgn="auto" hangingPunct="1">
              <a:spcBef>
                <a:spcPct val="0"/>
              </a:spcBef>
              <a:spcAft>
                <a:spcPts val="0"/>
              </a:spcAft>
              <a:defRPr/>
            </a:pPr>
            <a:r>
              <a:rPr lang="en-US" b="0" dirty="0" smtClean="0">
                <a:latin typeface="Arial" panose="020B0604020202020204" pitchFamily="34" charset="0"/>
                <a:cs typeface="Arial" pitchFamily="34" charset="0"/>
              </a:rPr>
              <a:t>* Specifically, on February 11 and 12, NIH will hold</a:t>
            </a:r>
            <a:r>
              <a:rPr lang="en-US" b="0" baseline="0" dirty="0" smtClean="0">
                <a:latin typeface="Arial" pitchFamily="34" charset="0"/>
                <a:cs typeface="Arial" pitchFamily="34" charset="0"/>
              </a:rPr>
              <a:t> a workshop focused on bu</a:t>
            </a:r>
            <a:r>
              <a:rPr lang="en-US" b="0" kern="1200" dirty="0" smtClean="0">
                <a:solidFill>
                  <a:schemeClr val="tx1"/>
                </a:solidFill>
                <a:effectLst/>
                <a:latin typeface="Arial" panose="020B0604020202020204" pitchFamily="34" charset="0"/>
                <a:cs typeface="Arial" panose="020B0604020202020204" pitchFamily="34" charset="0"/>
              </a:rPr>
              <a:t>ilding a large U.S. cohort for precision medicine research.  * The workshop will </a:t>
            </a:r>
            <a:r>
              <a:rPr lang="en-US" b="0" kern="1200" baseline="0" dirty="0" smtClean="0">
                <a:solidFill>
                  <a:schemeClr val="tx1"/>
                </a:solidFill>
                <a:effectLst/>
                <a:latin typeface="Arial" panose="020B0604020202020204" pitchFamily="34" charset="0"/>
                <a:cs typeface="Arial" panose="020B0604020202020204" pitchFamily="34" charset="0"/>
              </a:rPr>
              <a:t>involve representatives from a wide variety of fields and domains, including genomics, data science, electronic health records, mobile technologies, policy, ethics, law, epidemiology, patient groups, industry, government, and healthcare.  </a:t>
            </a:r>
          </a:p>
          <a:p>
            <a:pPr lvl="1" defTabSz="911638" eaLnBrk="1" fontAlgn="auto" hangingPunct="1">
              <a:spcBef>
                <a:spcPct val="0"/>
              </a:spcBef>
              <a:spcAft>
                <a:spcPts val="0"/>
              </a:spcAft>
              <a:defRPr/>
            </a:pPr>
            <a:endParaRPr lang="en-US" b="0" kern="1200" baseline="0" dirty="0" smtClean="0">
              <a:solidFill>
                <a:schemeClr val="tx1"/>
              </a:solidFill>
              <a:effectLst/>
              <a:latin typeface="Arial" panose="020B0604020202020204" pitchFamily="34" charset="0"/>
              <a:cs typeface="Arial" panose="020B0604020202020204" pitchFamily="34" charset="0"/>
            </a:endParaRPr>
          </a:p>
          <a:p>
            <a:pPr lvl="1" defTabSz="911638" eaLnBrk="1" fontAlgn="auto" hangingPunct="1">
              <a:spcBef>
                <a:spcPct val="0"/>
              </a:spcBef>
              <a:spcAft>
                <a:spcPts val="0"/>
              </a:spcAft>
              <a:defRPr/>
            </a:pPr>
            <a:r>
              <a:rPr lang="en-US" dirty="0" smtClean="0">
                <a:latin typeface="Arial" panose="020B0604020202020204" pitchFamily="34" charset="0"/>
                <a:cs typeface="Arial" panose="020B0604020202020204" pitchFamily="34" charset="0"/>
              </a:rPr>
              <a:t>Discussions will aim to elicit strategic thinking about a number of major areas</a:t>
            </a:r>
            <a:r>
              <a:rPr lang="en-US" baseline="0" dirty="0" smtClean="0">
                <a:latin typeface="Arial" panose="020B0604020202020204" pitchFamily="34" charset="0"/>
                <a:cs typeface="Arial" panose="020B0604020202020204" pitchFamily="34" charset="0"/>
              </a:rPr>
              <a:t>, including </a:t>
            </a:r>
            <a:r>
              <a:rPr lang="en-US" dirty="0" smtClean="0">
                <a:latin typeface="Arial" panose="020B0604020202020204" pitchFamily="34" charset="0"/>
                <a:cs typeface="Arial" panose="020B0604020202020204" pitchFamily="34" charset="0"/>
              </a:rPr>
              <a:t>* cohort identification and participant recruitment; * participant engagement, data privacy, and novel ways of returning information to participants; * data collection, including mobile health technologies; and * informatics and electronic health records.</a:t>
            </a:r>
          </a:p>
          <a:p>
            <a:pPr lvl="1" defTabSz="911638" eaLnBrk="1" fontAlgn="auto" hangingPunct="1">
              <a:spcBef>
                <a:spcPct val="0"/>
              </a:spcBef>
              <a:spcAft>
                <a:spcPts val="0"/>
              </a:spcAft>
              <a:defRPr/>
            </a:pPr>
            <a:endParaRPr lang="en-US" b="0" kern="1200" baseline="0" dirty="0" smtClean="0">
              <a:solidFill>
                <a:schemeClr val="tx1"/>
              </a:solidFill>
              <a:effectLst/>
              <a:latin typeface="Arial" panose="020B0604020202020204" pitchFamily="34" charset="0"/>
              <a:cs typeface="Arial" panose="020B0604020202020204" pitchFamily="34" charset="0"/>
            </a:endParaRPr>
          </a:p>
          <a:p>
            <a:pPr lvl="1" defTabSz="911638" eaLnBrk="1" fontAlgn="auto" hangingPunct="1">
              <a:spcBef>
                <a:spcPct val="0"/>
              </a:spcBef>
              <a:spcAft>
                <a:spcPts val="0"/>
              </a:spcAft>
              <a:defRPr/>
            </a:pPr>
            <a:r>
              <a:rPr lang="en-US" b="0" kern="1200" baseline="0" dirty="0" smtClean="0">
                <a:solidFill>
                  <a:schemeClr val="tx1"/>
                </a:solidFill>
                <a:effectLst/>
                <a:latin typeface="Arial" panose="020B0604020202020204" pitchFamily="34" charset="0"/>
                <a:cs typeface="Arial" panose="020B0604020202020204" pitchFamily="34" charset="0"/>
              </a:rPr>
              <a:t>For those interested, t</a:t>
            </a:r>
            <a:r>
              <a:rPr lang="en-US" dirty="0" smtClean="0">
                <a:latin typeface="Arial" pitchFamily="34" charset="0"/>
                <a:cs typeface="Arial" pitchFamily="34" charset="0"/>
              </a:rPr>
              <a:t>he</a:t>
            </a:r>
            <a:r>
              <a:rPr lang="en-US" baseline="0" dirty="0" smtClean="0">
                <a:latin typeface="Arial" pitchFamily="34" charset="0"/>
                <a:cs typeface="Arial" pitchFamily="34" charset="0"/>
              </a:rPr>
              <a:t> workshop will be </a:t>
            </a:r>
            <a:r>
              <a:rPr lang="en-US" baseline="0" dirty="0" err="1" smtClean="0">
                <a:latin typeface="Arial" pitchFamily="34" charset="0"/>
                <a:cs typeface="Arial" pitchFamily="34" charset="0"/>
              </a:rPr>
              <a:t>videocast</a:t>
            </a:r>
            <a:r>
              <a:rPr lang="en-US" baseline="0" dirty="0" smtClean="0">
                <a:latin typeface="Arial" pitchFamily="34" charset="0"/>
                <a:cs typeface="Arial" pitchFamily="34" charset="0"/>
              </a:rPr>
              <a:t> live and also </a:t>
            </a:r>
            <a:r>
              <a:rPr lang="en-US" baseline="0" dirty="0" err="1" smtClean="0">
                <a:latin typeface="Arial" pitchFamily="34" charset="0"/>
                <a:cs typeface="Arial" pitchFamily="34" charset="0"/>
              </a:rPr>
              <a:t>videoarchived</a:t>
            </a:r>
            <a:r>
              <a:rPr lang="en-US" baseline="0" dirty="0" smtClean="0">
                <a:latin typeface="Arial" pitchFamily="34" charset="0"/>
                <a:cs typeface="Arial" pitchFamily="34" charset="0"/>
              </a:rPr>
              <a:t> for future viewing. Starting with this workshop, I can assure you that I will be providing this Council regular updates about the Precision Medicine Initiative and its various developments in the months to come. </a:t>
            </a:r>
          </a:p>
          <a:p>
            <a:pPr lvl="1" defTabSz="911638" eaLnBrk="1" fontAlgn="auto" hangingPunct="1">
              <a:spcBef>
                <a:spcPct val="0"/>
              </a:spcBef>
              <a:spcAft>
                <a:spcPts val="0"/>
              </a:spcAft>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3" y="8831268"/>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95" eaLnBrk="0" hangingPunct="0">
              <a:defRPr b="1">
                <a:solidFill>
                  <a:schemeClr val="tx1"/>
                </a:solidFill>
                <a:latin typeface="Arial" pitchFamily="34" charset="0"/>
              </a:defRPr>
            </a:lvl1pPr>
            <a:lvl2pPr marL="740706" indent="-284886" defTabSz="933795" eaLnBrk="0" hangingPunct="0">
              <a:defRPr b="1">
                <a:solidFill>
                  <a:schemeClr val="tx1"/>
                </a:solidFill>
                <a:latin typeface="Arial" pitchFamily="34" charset="0"/>
              </a:defRPr>
            </a:lvl2pPr>
            <a:lvl3pPr marL="1139550" indent="-227910" defTabSz="933795" eaLnBrk="0" hangingPunct="0">
              <a:defRPr b="1">
                <a:solidFill>
                  <a:schemeClr val="tx1"/>
                </a:solidFill>
                <a:latin typeface="Arial" pitchFamily="34" charset="0"/>
              </a:defRPr>
            </a:lvl3pPr>
            <a:lvl4pPr marL="1595368" indent="-227910" defTabSz="933795" eaLnBrk="0" hangingPunct="0">
              <a:defRPr b="1">
                <a:solidFill>
                  <a:schemeClr val="tx1"/>
                </a:solidFill>
                <a:latin typeface="Arial" pitchFamily="34" charset="0"/>
              </a:defRPr>
            </a:lvl4pPr>
            <a:lvl5pPr marL="2051188" indent="-227910" defTabSz="933795" eaLnBrk="0" hangingPunct="0">
              <a:defRPr b="1">
                <a:solidFill>
                  <a:schemeClr val="tx1"/>
                </a:solidFill>
                <a:latin typeface="Arial" pitchFamily="34" charset="0"/>
              </a:defRPr>
            </a:lvl5pPr>
            <a:lvl6pPr marL="2507006" indent="-227910" defTabSz="933795" eaLnBrk="0" fontAlgn="base" hangingPunct="0">
              <a:spcBef>
                <a:spcPct val="0"/>
              </a:spcBef>
              <a:spcAft>
                <a:spcPct val="0"/>
              </a:spcAft>
              <a:defRPr b="1">
                <a:solidFill>
                  <a:schemeClr val="tx1"/>
                </a:solidFill>
                <a:latin typeface="Arial" pitchFamily="34" charset="0"/>
              </a:defRPr>
            </a:lvl6pPr>
            <a:lvl7pPr marL="2962824" indent="-227910" defTabSz="933795" eaLnBrk="0" fontAlgn="base" hangingPunct="0">
              <a:spcBef>
                <a:spcPct val="0"/>
              </a:spcBef>
              <a:spcAft>
                <a:spcPct val="0"/>
              </a:spcAft>
              <a:defRPr b="1">
                <a:solidFill>
                  <a:schemeClr val="tx1"/>
                </a:solidFill>
                <a:latin typeface="Arial" pitchFamily="34" charset="0"/>
              </a:defRPr>
            </a:lvl7pPr>
            <a:lvl8pPr marL="3418643" indent="-227910" defTabSz="933795" eaLnBrk="0" fontAlgn="base" hangingPunct="0">
              <a:spcBef>
                <a:spcPct val="0"/>
              </a:spcBef>
              <a:spcAft>
                <a:spcPct val="0"/>
              </a:spcAft>
              <a:defRPr b="1">
                <a:solidFill>
                  <a:schemeClr val="tx1"/>
                </a:solidFill>
                <a:latin typeface="Arial" pitchFamily="34" charset="0"/>
              </a:defRPr>
            </a:lvl8pPr>
            <a:lvl9pPr marL="3874461" indent="-227910" defTabSz="93379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35</a:t>
            </a:fld>
            <a:endParaRPr lang="en-US" dirty="0" smtClean="0">
              <a:solidFill>
                <a:prstClr val="black"/>
              </a:solidFill>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defTabSz="881390">
              <a:defRPr/>
            </a:pPr>
            <a:r>
              <a:rPr lang="en-US" i="0" dirty="0" smtClean="0">
                <a:latin typeface="Arial" pitchFamily="34" charset="0"/>
                <a:cs typeface="Arial" pitchFamily="34" charset="0"/>
              </a:rPr>
              <a:t>There</a:t>
            </a:r>
            <a:r>
              <a:rPr lang="en-US" i="0" baseline="0" dirty="0" smtClean="0">
                <a:latin typeface="Arial" pitchFamily="34" charset="0"/>
                <a:cs typeface="Arial" pitchFamily="34" charset="0"/>
              </a:rPr>
              <a:t> is now a dedicated website for the Precision Medicine Initiative at the White House. </a:t>
            </a:r>
          </a:p>
          <a:p>
            <a:pPr>
              <a:defRPr/>
            </a:pPr>
            <a:endParaRPr lang="en-US" i="1"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36</a:t>
            </a:fld>
            <a:endParaRPr lang="en-US" dirty="0" smtClean="0">
              <a:solidFill>
                <a:prstClr val="black"/>
              </a:solidFill>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i="0" dirty="0" smtClean="0">
                <a:latin typeface="Arial" panose="020B0604020202020204" pitchFamily="34" charset="0"/>
                <a:cs typeface="Arial" pitchFamily="34" charset="0"/>
              </a:rPr>
              <a:t>And there</a:t>
            </a:r>
            <a:r>
              <a:rPr lang="en-US" i="0" baseline="0" dirty="0" smtClean="0">
                <a:latin typeface="Arial" pitchFamily="34" charset="0"/>
                <a:cs typeface="Arial" pitchFamily="34" charset="0"/>
              </a:rPr>
              <a:t> is also a dedicated NIH website for the Precision Medicine Initiative. </a:t>
            </a:r>
          </a:p>
          <a:p>
            <a:pPr>
              <a:defRPr/>
            </a:pPr>
            <a:endParaRPr lang="en-US" dirty="0" smtClean="0">
              <a:latin typeface="Arial" panose="020B0604020202020204" pitchFamily="34" charset="0"/>
              <a:cs typeface="Arial" panose="020B0604020202020204" pitchFamily="34" charset="0"/>
            </a:endParaRPr>
          </a:p>
          <a:p>
            <a:pPr>
              <a:defRPr/>
            </a:pPr>
            <a:r>
              <a:rPr lang="en-US" i="0" dirty="0" smtClean="0">
                <a:latin typeface="Arial" pitchFamily="34" charset="0"/>
                <a:cs typeface="Arial" pitchFamily="34" charset="0"/>
              </a:rPr>
              <a:t>* That</a:t>
            </a:r>
            <a:r>
              <a:rPr lang="en-US" i="0" baseline="0" dirty="0" smtClean="0">
                <a:latin typeface="Arial" pitchFamily="34" charset="0"/>
                <a:cs typeface="Arial" pitchFamily="34" charset="0"/>
              </a:rPr>
              <a:t> page now has a link for this week’s workshop on building a precision medicine research cohort, * with that linking taking you to a page that provides all sorts of information about the workshop (including details about accessing the proceedings through the planned </a:t>
            </a:r>
            <a:r>
              <a:rPr lang="en-US" i="0" baseline="0" dirty="0" err="1" smtClean="0">
                <a:latin typeface="Arial" pitchFamily="34" charset="0"/>
                <a:cs typeface="Arial" pitchFamily="34" charset="0"/>
              </a:rPr>
              <a:t>videocast</a:t>
            </a:r>
            <a:r>
              <a:rPr lang="en-US" i="0" baseline="0" dirty="0" smtClean="0">
                <a:latin typeface="Arial" pitchFamily="34" charset="0"/>
                <a:cs typeface="Arial" pitchFamily="34" charset="0"/>
              </a:rPr>
              <a:t> and posted white papers that will be discussed during the workshop). </a:t>
            </a:r>
            <a:endParaRPr lang="en-US" i="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37</a:t>
            </a:fld>
            <a:endParaRPr lang="en-US" dirty="0" smtClean="0">
              <a:solidFill>
                <a:prstClr val="black"/>
              </a:solidFill>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81100" y="696913"/>
            <a:ext cx="4648200" cy="3486150"/>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45" tIns="46922" rIns="93845" bIns="46922" numCol="1" anchor="t" anchorCtr="0" compatLnSpc="1">
            <a:prstTxWarp prst="textNoShape">
              <a:avLst/>
            </a:prstTxWarp>
          </a:bodyPr>
          <a:lstStyle/>
          <a:p>
            <a:r>
              <a:rPr lang="en-US" dirty="0" smtClean="0">
                <a:latin typeface="Arial" pitchFamily="34" charset="0"/>
                <a:cs typeface="Arial" pitchFamily="34" charset="0"/>
              </a:rPr>
              <a:t>Dr. </a:t>
            </a:r>
            <a:r>
              <a:rPr lang="en-US" dirty="0" err="1" smtClean="0">
                <a:latin typeface="Arial" pitchFamily="34" charset="0"/>
                <a:cs typeface="Arial" pitchFamily="34" charset="0"/>
              </a:rPr>
              <a:t>Vivek</a:t>
            </a:r>
            <a:r>
              <a:rPr lang="en-US" dirty="0" smtClean="0">
                <a:latin typeface="Arial" pitchFamily="34" charset="0"/>
                <a:cs typeface="Arial" pitchFamily="34" charset="0"/>
              </a:rPr>
              <a:t> Murthy has been confirmed and is now serving as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Surgeon General of the United States. Dr. Murthy was co-founder of Doctors for America, which focuses on advocating for affordable healthcare for all Americans. He succeeds the current Acting Surgeon General, Dr. Boris </a:t>
            </a:r>
            <a:r>
              <a:rPr lang="en-US" dirty="0" err="1" smtClean="0">
                <a:latin typeface="Arial" pitchFamily="34" charset="0"/>
                <a:cs typeface="Arial" pitchFamily="34" charset="0"/>
              </a:rPr>
              <a:t>Lushniak</a:t>
            </a:r>
            <a:r>
              <a:rPr lang="en-US" dirty="0" smtClean="0">
                <a:latin typeface="Arial" pitchFamily="34" charset="0"/>
                <a:cs typeface="Arial" pitchFamily="34" charset="0"/>
              </a:rPr>
              <a:t>.</a:t>
            </a:r>
          </a:p>
        </p:txBody>
      </p:sp>
      <p:sp>
        <p:nvSpPr>
          <p:cNvPr id="5" name="Slide Number Placeholder 3"/>
          <p:cNvSpPr>
            <a:spLocks noGrp="1"/>
          </p:cNvSpPr>
          <p:nvPr>
            <p:ph type="sldNum" sz="quarter" idx="5"/>
          </p:nvPr>
        </p:nvSpPr>
        <p:spPr>
          <a:xfrm>
            <a:off x="3971620" y="8831267"/>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615" eaLnBrk="0" hangingPunct="0">
              <a:defRPr b="1">
                <a:solidFill>
                  <a:schemeClr val="tx1"/>
                </a:solidFill>
                <a:latin typeface="Arial" pitchFamily="34" charset="0"/>
              </a:defRPr>
            </a:lvl1pPr>
            <a:lvl2pPr marL="742148" indent="-285443" defTabSz="935615" eaLnBrk="0" hangingPunct="0">
              <a:defRPr b="1">
                <a:solidFill>
                  <a:schemeClr val="tx1"/>
                </a:solidFill>
                <a:latin typeface="Arial" pitchFamily="34" charset="0"/>
              </a:defRPr>
            </a:lvl2pPr>
            <a:lvl3pPr marL="1141769" indent="-228354" defTabSz="935615" eaLnBrk="0" hangingPunct="0">
              <a:defRPr b="1">
                <a:solidFill>
                  <a:schemeClr val="tx1"/>
                </a:solidFill>
                <a:latin typeface="Arial" pitchFamily="34" charset="0"/>
              </a:defRPr>
            </a:lvl3pPr>
            <a:lvl4pPr marL="1598476" indent="-228354" defTabSz="935615" eaLnBrk="0" hangingPunct="0">
              <a:defRPr b="1">
                <a:solidFill>
                  <a:schemeClr val="tx1"/>
                </a:solidFill>
                <a:latin typeface="Arial" pitchFamily="34" charset="0"/>
              </a:defRPr>
            </a:lvl4pPr>
            <a:lvl5pPr marL="2055183" indent="-228354" defTabSz="935615" eaLnBrk="0" hangingPunct="0">
              <a:defRPr b="1">
                <a:solidFill>
                  <a:schemeClr val="tx1"/>
                </a:solidFill>
                <a:latin typeface="Arial" pitchFamily="34" charset="0"/>
              </a:defRPr>
            </a:lvl5pPr>
            <a:lvl6pPr marL="2511891" indent="-228354" defTabSz="935615" eaLnBrk="0" fontAlgn="base" hangingPunct="0">
              <a:spcBef>
                <a:spcPct val="0"/>
              </a:spcBef>
              <a:spcAft>
                <a:spcPct val="0"/>
              </a:spcAft>
              <a:defRPr b="1">
                <a:solidFill>
                  <a:schemeClr val="tx1"/>
                </a:solidFill>
                <a:latin typeface="Arial" pitchFamily="34" charset="0"/>
              </a:defRPr>
            </a:lvl6pPr>
            <a:lvl7pPr marL="2968597" indent="-228354" defTabSz="935615" eaLnBrk="0" fontAlgn="base" hangingPunct="0">
              <a:spcBef>
                <a:spcPct val="0"/>
              </a:spcBef>
              <a:spcAft>
                <a:spcPct val="0"/>
              </a:spcAft>
              <a:defRPr b="1">
                <a:solidFill>
                  <a:schemeClr val="tx1"/>
                </a:solidFill>
                <a:latin typeface="Arial" pitchFamily="34" charset="0"/>
              </a:defRPr>
            </a:lvl7pPr>
            <a:lvl8pPr marL="3425305" indent="-228354" defTabSz="935615" eaLnBrk="0" fontAlgn="base" hangingPunct="0">
              <a:spcBef>
                <a:spcPct val="0"/>
              </a:spcBef>
              <a:spcAft>
                <a:spcPct val="0"/>
              </a:spcAft>
              <a:defRPr b="1">
                <a:solidFill>
                  <a:schemeClr val="tx1"/>
                </a:solidFill>
                <a:latin typeface="Arial" pitchFamily="34" charset="0"/>
              </a:defRPr>
            </a:lvl8pPr>
            <a:lvl9pPr marL="3882012" indent="-228354" defTabSz="93561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38</a:t>
            </a:fld>
            <a:endParaRPr lang="en-US" dirty="0" smtClean="0">
              <a:solidFill>
                <a:prstClr val="black"/>
              </a:solidFill>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Last</a:t>
            </a:r>
            <a:r>
              <a:rPr lang="en-US" baseline="0" dirty="0" smtClean="0">
                <a:latin typeface="Arial" panose="020B0604020202020204" pitchFamily="34" charset="0"/>
                <a:cs typeface="Arial" panose="020B0604020202020204" pitchFamily="34" charset="0"/>
              </a:rPr>
              <a:t> week</a:t>
            </a:r>
            <a:r>
              <a:rPr lang="en-US" dirty="0" smtClean="0">
                <a:latin typeface="Arial" panose="020B0604020202020204" pitchFamily="34" charset="0"/>
                <a:cs typeface="Arial" panose="020B0604020202020204" pitchFamily="34" charset="0"/>
              </a:rPr>
              <a:t>, the FDA announced that Dr.</a:t>
            </a:r>
            <a:r>
              <a:rPr lang="en-US" baseline="0" dirty="0" smtClean="0">
                <a:latin typeface="Arial" panose="020B0604020202020204" pitchFamily="34" charset="0"/>
                <a:cs typeface="Arial" panose="020B0604020202020204" pitchFamily="34" charset="0"/>
              </a:rPr>
              <a:t> Margaret Hamburg, the </a:t>
            </a:r>
            <a:r>
              <a:rPr lang="en-US" dirty="0" smtClean="0">
                <a:latin typeface="Arial" panose="020B0604020202020204" pitchFamily="34" charset="0"/>
                <a:cs typeface="Arial" panose="020B0604020202020204" pitchFamily="34" charset="0"/>
              </a:rPr>
              <a:t>U.S.</a:t>
            </a:r>
            <a:r>
              <a:rPr lang="en-US" baseline="0" dirty="0" smtClean="0">
                <a:latin typeface="Arial" panose="020B0604020202020204" pitchFamily="34" charset="0"/>
                <a:cs typeface="Arial" panose="020B0604020202020204" pitchFamily="34" charset="0"/>
              </a:rPr>
              <a:t> FDA Commissioner, is stepping down at the end of March after six years of heading the FDA and overseeing public health initiatives ranging from tobacco control and food safety to personalized medicine and drug approvals.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Dr. Hamburg’s public health focus has been a hallmark of her career, a constant champion for patients’ health. During her time as FDA Commissioner, Dr. Hamburg was committed to fostering the growth of science and innovation across the agency, and changing how the FDA and industry collaborate. Dr. Hamburg leaves a strong legacy of accomplishment at the FDA.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Dr.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Stephen </a:t>
            </a:r>
            <a:r>
              <a:rPr lang="en-US" dirty="0" err="1" smtClean="0">
                <a:latin typeface="Arial" panose="020B0604020202020204" pitchFamily="34" charset="0"/>
                <a:cs typeface="Arial" panose="020B0604020202020204" pitchFamily="34" charset="0"/>
              </a:rPr>
              <a:t>Ostroff</a:t>
            </a:r>
            <a:r>
              <a:rPr lang="en-US" dirty="0" smtClean="0">
                <a:latin typeface="Arial" panose="020B0604020202020204" pitchFamily="34" charset="0"/>
                <a:cs typeface="Arial" panose="020B0604020202020204" pitchFamily="34" charset="0"/>
              </a:rPr>
              <a:t>, the FDA’s Chief Scientist, will </a:t>
            </a:r>
            <a:r>
              <a:rPr lang="en-US" dirty="0">
                <a:latin typeface="Arial" panose="020B0604020202020204" pitchFamily="34" charset="0"/>
                <a:cs typeface="Arial" panose="020B0604020202020204" pitchFamily="34" charset="0"/>
              </a:rPr>
              <a:t>serve as Acting FDA Commissioner. </a:t>
            </a:r>
            <a:r>
              <a:rPr lang="en-US" baseline="0" dirty="0" smtClean="0">
                <a:latin typeface="Arial" panose="020B0604020202020204" pitchFamily="34" charset="0"/>
                <a:cs typeface="Arial" panose="020B0604020202020204" pitchFamily="34" charset="0"/>
              </a:rPr>
              <a:t>NHGRI will continue watching with keen interest FDA’s involvement in genomics and its movement into the clinical sphere.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8AE7395-8CC2-44A3-9117-0CE757AAAF1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1273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 This will then be followed by the presentation of four Concept Clearances by Dr. Adam Felsenfeld, all relating to the renewal of the NHGRI Genome Sequencing Program and collectively representing a continuation of the discussion of this renewal from the September 2014 Council meeting.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Specifically,</a:t>
            </a:r>
            <a:r>
              <a:rPr lang="en-US" baseline="0" dirty="0" smtClean="0">
                <a:latin typeface="Arial" panose="020B0604020202020204" pitchFamily="34" charset="0"/>
                <a:cs typeface="Arial" panose="020B0604020202020204" pitchFamily="34" charset="0"/>
              </a:rPr>
              <a:t> these concepts will relate to: Genome Sequencing Program Analysis Satellites, a Genome Sequencing Program Coordinating Center, High-Quality Human and Primate Genomes as Foundational Resources, and Comparative and Evolutionary Genomics.</a:t>
            </a:r>
          </a:p>
          <a:p>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30" tIns="46915" rIns="93830" bIns="46915" numCol="1" anchor="t" anchorCtr="0" compatLnSpc="1">
            <a:prstTxWarp prst="textNoShape">
              <a:avLst/>
            </a:prstTxWarp>
          </a:bodyPr>
          <a:lstStyle/>
          <a:p>
            <a:r>
              <a:rPr lang="en-US" dirty="0" smtClean="0">
                <a:latin typeface="Arial" panose="020B0604020202020204" pitchFamily="34" charset="0"/>
                <a:cs typeface="Arial" pitchFamily="34" charset="0"/>
              </a:rPr>
              <a:t>Late</a:t>
            </a:r>
            <a:r>
              <a:rPr lang="en-US" baseline="0" dirty="0" smtClean="0">
                <a:latin typeface="Arial" panose="020B0604020202020204" pitchFamily="34" charset="0"/>
                <a:cs typeface="Arial" pitchFamily="34" charset="0"/>
              </a:rPr>
              <a:t> last year</a:t>
            </a:r>
            <a:r>
              <a:rPr lang="en-US" dirty="0" smtClean="0">
                <a:latin typeface="Arial" panose="020B0604020202020204" pitchFamily="34" charset="0"/>
                <a:cs typeface="Arial" pitchFamily="34" charset="0"/>
              </a:rPr>
              <a:t>, Don</a:t>
            </a:r>
            <a:r>
              <a:rPr lang="en-US" baseline="0" dirty="0" smtClean="0">
                <a:latin typeface="Arial" panose="020B0604020202020204" pitchFamily="34" charset="0"/>
                <a:cs typeface="Arial" pitchFamily="34" charset="0"/>
              </a:rPr>
              <a:t> Lindberg announced that he would be retiring from federal service at the end of March 2015. Don has served as Director of the National Library of Medicine for more than 30 years. During his tenure, he led the Library’s transition into the electronic informatics age and oversaw </a:t>
            </a:r>
            <a:r>
              <a:rPr lang="en-US" dirty="0" smtClean="0">
                <a:latin typeface="Arial" panose="020B0604020202020204" pitchFamily="34" charset="0"/>
                <a:cs typeface="Arial" panose="020B0604020202020204" pitchFamily="34" charset="0"/>
              </a:rPr>
              <a:t>numerous landmark projects</a:t>
            </a:r>
            <a:r>
              <a:rPr lang="en-US" baseline="0" dirty="0" smtClean="0">
                <a:latin typeface="Arial" panose="020B0604020202020204" pitchFamily="34" charset="0"/>
                <a:cs typeface="Arial" panose="020B0604020202020204" pitchFamily="34" charset="0"/>
              </a:rPr>
              <a:t>, including the launching of the </a:t>
            </a:r>
            <a:r>
              <a:rPr lang="en-US" dirty="0">
                <a:latin typeface="Arial" panose="020B0604020202020204" pitchFamily="34" charset="0"/>
                <a:cs typeface="Arial" panose="020B0604020202020204" pitchFamily="34" charset="0"/>
              </a:rPr>
              <a:t>MEDLINE database via PubMed, ClinicalTrials.gov, the Unified Medical Language Systems, and, of particular relevance to the field of genomics and NHGRI, the National Center for Biotechnology Information.</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When Don </a:t>
            </a:r>
            <a:r>
              <a:rPr lang="en-US" baseline="0" dirty="0" smtClean="0">
                <a:latin typeface="Arial" pitchFamily="34" charset="0"/>
                <a:cs typeface="Arial" pitchFamily="34" charset="0"/>
              </a:rPr>
              <a:t>departs NIH, </a:t>
            </a:r>
            <a:r>
              <a:rPr lang="en-US" dirty="0" smtClean="0">
                <a:latin typeface="Arial" pitchFamily="34" charset="0"/>
                <a:cs typeface="Arial" pitchFamily="34" charset="0"/>
              </a:rPr>
              <a:t>Deputy Director Betsy Humphries will step up to serve as Acting Director of the National Library of Medicine</a:t>
            </a:r>
            <a:r>
              <a:rPr lang="en-US" baseline="0" dirty="0" smtClean="0">
                <a:latin typeface="Arial" pitchFamily="34" charset="0"/>
                <a:cs typeface="Arial" pitchFamily="34" charset="0"/>
              </a:rPr>
              <a:t>.</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pPr defTabSz="906509">
              <a:defRPr/>
            </a:pPr>
            <a:r>
              <a:rPr lang="en-US" dirty="0">
                <a:latin typeface="Arial" panose="020B0604020202020204" pitchFamily="34" charset="0"/>
                <a:cs typeface="Arial" panose="020B0604020202020204" pitchFamily="34" charset="0"/>
              </a:rPr>
              <a:t>Meanwhile, Don Lindberg leaves behind an icon of an organization at NIH. The National Library of Medicine (or NLM) has been a center of information innovation since its founding in 1836, and has been at the forefront of how biomedical and health information is collected, shared, and analyzed. However, as information resources shift from print to digital media and biomedical research transitions to a data-intensive era, NLM’s role needs to evolve to continue meeting the many challenges in information and data science. </a:t>
            </a:r>
          </a:p>
          <a:p>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96">
              <a:defRPr/>
            </a:pPr>
            <a:fld id="{EF1538E9-0E3C-4F99-854D-827A84D0C00A}" type="slidenum">
              <a:rPr lang="en-US" smtClean="0">
                <a:solidFill>
                  <a:srgbClr val="000000"/>
                </a:solidFill>
              </a:rPr>
              <a:pPr defTabSz="925096">
                <a:defRPr/>
              </a:pPr>
              <a:t>40</a:t>
            </a:fld>
            <a:endParaRPr lang="en-US" dirty="0"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934408" y="4416425"/>
            <a:ext cx="5141587" cy="4552015"/>
          </a:xfrm>
        </p:spPr>
        <p:txBody>
          <a:bodyPr/>
          <a:lstStyle/>
          <a:p>
            <a:r>
              <a:rPr lang="en-US" dirty="0">
                <a:latin typeface="Arial" panose="020B0604020202020204" pitchFamily="34" charset="0"/>
                <a:cs typeface="Arial" panose="020B0604020202020204" pitchFamily="34" charset="0"/>
              </a:rPr>
              <a:t>Rather than </a:t>
            </a:r>
            <a:r>
              <a:rPr lang="en-US" u="sng" dirty="0">
                <a:latin typeface="Arial" panose="020B0604020202020204" pitchFamily="34" charset="0"/>
                <a:cs typeface="Arial" panose="020B0604020202020204" pitchFamily="34" charset="0"/>
              </a:rPr>
              <a:t>immediately</a:t>
            </a:r>
            <a:r>
              <a:rPr lang="en-US" dirty="0">
                <a:latin typeface="Arial" panose="020B0604020202020204" pitchFamily="34" charset="0"/>
                <a:cs typeface="Arial" panose="020B0604020202020204" pitchFamily="34" charset="0"/>
              </a:rPr>
              <a:t> launch a search for a new Director of NLM, NIH Director Francis Collins has decided to first pause and strategically consider the role that NLM should play in the current and future biomedical research enterprise. To carry out such a renewed visioning process, he has established a working group of his Advisory Committee to the Director (or ACD).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 was asked to co-chair this working group along with ACD member Harlan </a:t>
            </a:r>
            <a:r>
              <a:rPr lang="en-US" dirty="0" err="1">
                <a:latin typeface="Arial" panose="020B0604020202020204" pitchFamily="34" charset="0"/>
                <a:cs typeface="Arial" panose="020B0604020202020204" pitchFamily="34" charset="0"/>
              </a:rPr>
              <a:t>Krumholz</a:t>
            </a:r>
            <a:r>
              <a:rPr lang="en-US" dirty="0">
                <a:latin typeface="Arial" panose="020B0604020202020204" pitchFamily="34" charset="0"/>
                <a:cs typeface="Arial" panose="020B0604020202020204" pitchFamily="34" charset="0"/>
              </a:rPr>
              <a:t> of Yale University. * The working group is charged with reviewing the mission, organization, and programmatic priorities of the NLM, and articulating a strategic vision for the NLM in order to ensure its continued leadership in the field of biomedical and health information. Specifically, the working group will address how the NLM should continue to meet the rapidly evolving scientific and technological needs of the biomedical community by developing and adopting information technologies, promoting open access models, maximizing usefulness and cost-efficiency of NLM archival resources, and interfacing with NIH’s broader efforts to address major data science challenges facing the biomedical research enterprise.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The working group will present its final report for consideration at the June meeting of the ACD. * A website has been established that will contain all the relevant information about the efforts and products of this Working Group. </a:t>
            </a:r>
          </a:p>
        </p:txBody>
      </p:sp>
      <p:sp>
        <p:nvSpPr>
          <p:cNvPr id="5" name="Slide Number Placeholder 3"/>
          <p:cNvSpPr>
            <a:spLocks noGrp="1"/>
          </p:cNvSpPr>
          <p:nvPr>
            <p:ph type="sldNum" sz="quarter" idx="5"/>
          </p:nvPr>
        </p:nvSpPr>
        <p:spPr>
          <a:xfrm>
            <a:off x="3970938" y="8829676"/>
            <a:ext cx="3037840" cy="465138"/>
          </a:xfrm>
        </p:spPr>
        <p:txBody>
          <a:bodyPr/>
          <a:lstStyle/>
          <a:p>
            <a:fld id="{CFDD2888-EA59-4FA6-882F-5E5CD6B79C5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681687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b="0" i="0" kern="1200" dirty="0" smtClean="0">
                <a:effectLst/>
                <a:latin typeface="Arial" panose="020B0604020202020204" pitchFamily="34" charset="0"/>
                <a:cs typeface="Arial" panose="020B0604020202020204" pitchFamily="34" charset="0"/>
              </a:rPr>
              <a:t>Another</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working group of the Advisory Committee to the NIH Director recently</a:t>
            </a:r>
            <a:r>
              <a:rPr lang="en-US" b="0" i="0" kern="1200" baseline="0" dirty="0" smtClean="0">
                <a:effectLst/>
                <a:latin typeface="Arial" panose="020B0604020202020204" pitchFamily="34" charset="0"/>
                <a:cs typeface="Arial" panose="020B0604020202020204" pitchFamily="34" charset="0"/>
              </a:rPr>
              <a:t> finished its evaluation of </a:t>
            </a:r>
            <a:r>
              <a:rPr lang="en-US" b="0" i="0" kern="1200" dirty="0" smtClean="0">
                <a:effectLst/>
                <a:latin typeface="Arial" panose="020B0604020202020204" pitchFamily="34" charset="0"/>
                <a:cs typeface="Arial" panose="020B0604020202020204" pitchFamily="34" charset="0"/>
              </a:rPr>
              <a:t>the National Children’s Study— a </a:t>
            </a:r>
            <a:r>
              <a:rPr lang="en-US" dirty="0" smtClean="0">
                <a:latin typeface="Arial" panose="020B0604020202020204" pitchFamily="34" charset="0"/>
                <a:cs typeface="Arial" panose="020B0604020202020204" pitchFamily="34" charset="0"/>
              </a:rPr>
              <a:t>longitudinal</a:t>
            </a:r>
            <a:r>
              <a:rPr lang="en-US" dirty="0">
                <a:latin typeface="Arial" panose="020B0604020202020204" pitchFamily="34" charset="0"/>
                <a:cs typeface="Arial" panose="020B0604020202020204" pitchFamily="34" charset="0"/>
              </a:rPr>
              <a:t>, observational study examining the effects of a broad range of environmental and biological factors on children’s health and </a:t>
            </a:r>
            <a:r>
              <a:rPr lang="en-US" dirty="0" smtClean="0">
                <a:latin typeface="Arial" panose="020B0604020202020204" pitchFamily="34" charset="0"/>
                <a:cs typeface="Arial" panose="020B0604020202020204" pitchFamily="34" charset="0"/>
              </a:rPr>
              <a:t>development. The study was envisioned</a:t>
            </a:r>
            <a:r>
              <a:rPr lang="en-US" baseline="0" dirty="0" smtClean="0">
                <a:latin typeface="Arial" panose="020B0604020202020204" pitchFamily="34" charset="0"/>
                <a:cs typeface="Arial" panose="020B0604020202020204" pitchFamily="34" charset="0"/>
              </a:rPr>
              <a:t> to follow </a:t>
            </a:r>
            <a:r>
              <a:rPr lang="en-US" dirty="0" smtClean="0">
                <a:latin typeface="Arial" panose="020B0604020202020204" pitchFamily="34" charset="0"/>
                <a:cs typeface="Arial" panose="020B0604020202020204" pitchFamily="34" charset="0"/>
              </a:rPr>
              <a:t>100,000 </a:t>
            </a:r>
            <a:r>
              <a:rPr lang="en-US" dirty="0">
                <a:latin typeface="Arial" panose="020B0604020202020204" pitchFamily="34" charset="0"/>
                <a:cs typeface="Arial" panose="020B0604020202020204" pitchFamily="34" charset="0"/>
              </a:rPr>
              <a:t>children from the womb to age </a:t>
            </a:r>
            <a:r>
              <a:rPr lang="en-US" dirty="0" smtClean="0">
                <a:latin typeface="Arial" panose="020B0604020202020204" pitchFamily="34" charset="0"/>
                <a:cs typeface="Arial" panose="020B0604020202020204" pitchFamily="34" charset="0"/>
              </a:rPr>
              <a:t>21</a:t>
            </a:r>
            <a:r>
              <a:rPr lang="en-US" b="0" i="0" kern="1200" dirty="0" smtClean="0">
                <a:effectLst/>
                <a:latin typeface="Arial" panose="020B0604020202020204" pitchFamily="34" charset="0"/>
                <a:cs typeface="Arial" panose="020B0604020202020204" pitchFamily="34" charset="0"/>
              </a:rPr>
              <a:t>. </a:t>
            </a:r>
          </a:p>
          <a:p>
            <a:pPr>
              <a:defRPr/>
            </a:pPr>
            <a:endParaRPr lang="en-US" b="0" i="0" kern="1200" dirty="0" smtClean="0">
              <a:effectLst/>
              <a:latin typeface="Arial" panose="020B0604020202020204" pitchFamily="34" charset="0"/>
              <a:cs typeface="Arial" panose="020B0604020202020204" pitchFamily="34" charset="0"/>
            </a:endParaRPr>
          </a:p>
          <a:p>
            <a:pPr>
              <a:defRPr/>
            </a:pPr>
            <a:r>
              <a:rPr lang="en-US" b="0" i="0" kern="1200" dirty="0" smtClean="0">
                <a:effectLst/>
                <a:latin typeface="Arial" panose="020B0604020202020204" pitchFamily="34" charset="0"/>
                <a:cs typeface="Arial" panose="020B0604020202020204" pitchFamily="34" charset="0"/>
              </a:rPr>
              <a:t>The working group concluded that “the overall goals of examining how environmental factors influence child health and development are meritorious and should continue to be a priority for future scientific support, but the National Children’s Study</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as currently designed is not feasible.” The NIH Director has agreed</a:t>
            </a:r>
            <a:r>
              <a:rPr lang="en-US" b="0" i="0" kern="1200" baseline="0" dirty="0" smtClean="0">
                <a:effectLst/>
                <a:latin typeface="Arial" panose="020B0604020202020204" pitchFamily="34" charset="0"/>
                <a:cs typeface="Arial" panose="020B0604020202020204" pitchFamily="34" charset="0"/>
              </a:rPr>
              <a:t> with this assessment, and had moved forward with the cessation of the National Children’s Study. Data and resources produced from early pilot efforts will be made available to the research community. </a:t>
            </a:r>
            <a:endParaRPr lang="en-US" b="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defTabSz="906509">
              <a:defRPr/>
            </a:pPr>
            <a:r>
              <a:rPr lang="en-US" dirty="0">
                <a:latin typeface="Arial" panose="020B0604020202020204" pitchFamily="34" charset="0"/>
                <a:cs typeface="Arial" panose="020B0604020202020204" pitchFamily="34" charset="0"/>
              </a:rPr>
              <a:t>One of the 27 NIH Institutes and Centers recently underwent a name change. Per language included in the Fiscal Year 2015 budget, the National Center for Complementary and Alternative Medicine (NCCAM) was changed to the National Center for Complementary and Integrative Health (NCCIH). The new name more accurately reflects the Center’s mission and research agenda. </a:t>
            </a:r>
          </a:p>
          <a:p>
            <a:pPr defTabSz="906509">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30" tIns="46915" rIns="93830" bIns="46915" numCol="1" anchor="t" anchorCtr="0" compatLnSpc="1">
            <a:prstTxWarp prst="textNoShape">
              <a:avLst/>
            </a:prstTxWarp>
          </a:bodyPr>
          <a:lstStyle/>
          <a:p>
            <a:pPr defTabSz="906509">
              <a:defRPr/>
            </a:pPr>
            <a:r>
              <a:rPr lang="en-US" dirty="0">
                <a:latin typeface="Arial" panose="020B0604020202020204" pitchFamily="34" charset="0"/>
                <a:cs typeface="Arial" panose="020B0604020202020204" pitchFamily="34" charset="0"/>
              </a:rPr>
              <a:t>Dr. Carrie </a:t>
            </a:r>
            <a:r>
              <a:rPr lang="en-US" dirty="0" err="1">
                <a:latin typeface="Arial" panose="020B0604020202020204" pitchFamily="34" charset="0"/>
                <a:cs typeface="Arial" panose="020B0604020202020204" pitchFamily="34" charset="0"/>
              </a:rPr>
              <a:t>Wolinetz</a:t>
            </a:r>
            <a:r>
              <a:rPr lang="en-US" dirty="0">
                <a:latin typeface="Arial" panose="020B0604020202020204" pitchFamily="34" charset="0"/>
                <a:cs typeface="Arial" panose="020B0604020202020204" pitchFamily="34" charset="0"/>
              </a:rPr>
              <a:t> has been appointed the new NIH Associate Director for Science Policy and Director of the NIH Office of Science Policy. Dr. </a:t>
            </a:r>
            <a:r>
              <a:rPr lang="en-US" dirty="0" err="1">
                <a:latin typeface="Arial" panose="020B0604020202020204" pitchFamily="34" charset="0"/>
                <a:cs typeface="Arial" panose="020B0604020202020204" pitchFamily="34" charset="0"/>
              </a:rPr>
              <a:t>Wolinetz</a:t>
            </a:r>
            <a:r>
              <a:rPr lang="en-US" dirty="0">
                <a:latin typeface="Arial" panose="020B0604020202020204" pitchFamily="34" charset="0"/>
                <a:cs typeface="Arial" panose="020B0604020202020204" pitchFamily="34" charset="0"/>
              </a:rPr>
              <a:t> comes to NIH from the Association of American Universities, where she served as Deputy Vice President for Federal Relations— primarily working to coordinate advocacy on funding and policy issues relating to NIH and biomedical research. She also serves as the current President of United for Medical Research and is an Adjunct Assistant Professor at Georgetown University.</a:t>
            </a:r>
          </a:p>
          <a:p>
            <a:endParaRPr lang="en-US" dirty="0">
              <a:latin typeface="Arial" panose="020B0604020202020204" pitchFamily="34" charset="0"/>
              <a:cs typeface="Arial" panose="020B0604020202020204" pitchFamily="34" charset="0"/>
            </a:endParaRPr>
          </a:p>
          <a:p>
            <a:pPr defTabSz="906509">
              <a:defRPr/>
            </a:pPr>
            <a:r>
              <a:rPr lang="en-US" dirty="0">
                <a:latin typeface="Arial" panose="020B0604020202020204" pitchFamily="34" charset="0"/>
                <a:cs typeface="Arial" panose="020B0604020202020204" pitchFamily="34" charset="0"/>
              </a:rPr>
              <a:t>Carrie takes over from Dr. David Shurtleff, who took on the role of the acting Associate Director for Science Policy after Dr. Amy Patterson became the Associate Director for Biosecurity and Biosafety Policy. Dr. </a:t>
            </a:r>
            <a:r>
              <a:rPr lang="en-US" dirty="0" err="1">
                <a:latin typeface="Arial" panose="020B0604020202020204" pitchFamily="34" charset="0"/>
                <a:cs typeface="Arial" panose="020B0604020202020204" pitchFamily="34" charset="0"/>
              </a:rPr>
              <a:t>Wolinetz</a:t>
            </a:r>
            <a:r>
              <a:rPr lang="en-US" dirty="0">
                <a:latin typeface="Arial" panose="020B0604020202020204" pitchFamily="34" charset="0"/>
                <a:cs typeface="Arial" panose="020B0604020202020204" pitchFamily="34" charset="0"/>
              </a:rPr>
              <a:t> will start her new position later this month. </a:t>
            </a:r>
          </a:p>
          <a:p>
            <a:pPr defTabSz="906509">
              <a:defRPr/>
            </a:pPr>
            <a:endParaRPr lang="en-US" dirty="0">
              <a:latin typeface="Arial" panose="020B0604020202020204" pitchFamily="34" charset="0"/>
              <a:cs typeface="Arial" panose="020B0604020202020204" pitchFamily="34" charset="0"/>
            </a:endParaRPr>
          </a:p>
          <a:p>
            <a:pPr defTabSz="906509">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44</a:t>
            </a:fld>
            <a:endParaRPr lang="en-US" dirty="0" smtClean="0">
              <a:solidFill>
                <a:prstClr val="black"/>
              </a:solidFill>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i="0" dirty="0" smtClean="0">
                <a:latin typeface="Arial" pitchFamily="34" charset="0"/>
                <a:cs typeface="Arial" pitchFamily="34" charset="0"/>
              </a:rPr>
              <a:t>A good friend of NHGRI’s, Judith Greenberg,</a:t>
            </a:r>
            <a:r>
              <a:rPr lang="en-US" i="0" baseline="0" dirty="0" smtClean="0">
                <a:latin typeface="Arial" pitchFamily="34" charset="0"/>
                <a:cs typeface="Arial" pitchFamily="34" charset="0"/>
              </a:rPr>
              <a:t> was recently appointed the Deputy Director of the </a:t>
            </a:r>
            <a:r>
              <a:rPr lang="en-US" i="0" dirty="0" smtClean="0">
                <a:latin typeface="Arial" pitchFamily="34" charset="0"/>
                <a:cs typeface="Arial" pitchFamily="34" charset="0"/>
              </a:rPr>
              <a:t>National Institute of General Medical Sciences (NIGMS). Judith has a long record of dedicated service to NIGMS and NIH, including two extended stints as Acting Director of NIGMS. </a:t>
            </a: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In my September Director’s Report,</a:t>
            </a:r>
            <a:r>
              <a:rPr lang="en-US" baseline="0" dirty="0" smtClean="0">
                <a:latin typeface="Arial" pitchFamily="34" charset="0"/>
                <a:cs typeface="Arial" pitchFamily="34" charset="0"/>
              </a:rPr>
              <a:t> I described how the Energy and Commerce Committee of the House of Representatives, led by Chairman Fred Upton and Rep. Diana DeGette, had launched the </a:t>
            </a:r>
            <a:r>
              <a:rPr lang="en-US" dirty="0" smtClean="0">
                <a:latin typeface="Arial" pitchFamily="34" charset="0"/>
                <a:cs typeface="Arial" pitchFamily="34" charset="0"/>
              </a:rPr>
              <a:t>21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Century Cures initiative in June 2014.</a:t>
            </a:r>
            <a:r>
              <a:rPr lang="en-US" baseline="0" dirty="0" smtClean="0">
                <a:latin typeface="Arial" pitchFamily="34" charset="0"/>
                <a:cs typeface="Arial" pitchFamily="34" charset="0"/>
              </a:rPr>
              <a:t> I also noted that the </a:t>
            </a:r>
            <a:r>
              <a:rPr lang="en-US" dirty="0" smtClean="0">
                <a:latin typeface="Arial" pitchFamily="34" charset="0"/>
                <a:cs typeface="Arial" pitchFamily="34" charset="0"/>
              </a:rPr>
              <a:t>Committee held multiple</a:t>
            </a:r>
            <a:r>
              <a:rPr lang="en-US" baseline="0" dirty="0" smtClean="0">
                <a:latin typeface="Arial" pitchFamily="34" charset="0"/>
                <a:cs typeface="Arial" pitchFamily="34" charset="0"/>
              </a:rPr>
              <a:t> roundtables and hearings</a:t>
            </a:r>
            <a:r>
              <a:rPr lang="en-US" dirty="0" smtClean="0">
                <a:latin typeface="Arial" pitchFamily="34" charset="0"/>
                <a:cs typeface="Arial" pitchFamily="34" charset="0"/>
              </a:rPr>
              <a:t>, one</a:t>
            </a:r>
            <a:r>
              <a:rPr lang="en-US" baseline="0" dirty="0" smtClean="0">
                <a:latin typeface="Arial" pitchFamily="34" charset="0"/>
                <a:cs typeface="Arial" pitchFamily="34" charset="0"/>
              </a:rPr>
              <a:t> of which I participated in in Colorado, to solicit suggestions about the role that Congress could play in </a:t>
            </a:r>
            <a:r>
              <a:rPr lang="en-US" dirty="0" smtClean="0">
                <a:latin typeface="Arial" pitchFamily="34" charset="0"/>
                <a:cs typeface="Arial" pitchFamily="34" charset="0"/>
              </a:rPr>
              <a:t>accelerating the pace of scientific discoveries and their translation to treatments and cures. </a:t>
            </a:r>
          </a:p>
          <a:p>
            <a:endParaRPr lang="en-US" dirty="0">
              <a:latin typeface="Arial" pitchFamily="34" charset="0"/>
              <a:cs typeface="Arial" pitchFamily="34" charset="0"/>
            </a:endParaRPr>
          </a:p>
          <a:p>
            <a:r>
              <a:rPr lang="en-US" dirty="0" smtClean="0">
                <a:latin typeface="Arial" pitchFamily="34" charset="0"/>
                <a:cs typeface="Arial" pitchFamily="34" charset="0"/>
              </a:rPr>
              <a:t>The</a:t>
            </a:r>
            <a:r>
              <a:rPr lang="en-US" baseline="0" dirty="0" smtClean="0">
                <a:latin typeface="Arial" pitchFamily="34" charset="0"/>
                <a:cs typeface="Arial" pitchFamily="34" charset="0"/>
              </a:rPr>
              <a:t> Committee had previously indicated it would introduce legislation based on the feedback received and, accordingly, o</a:t>
            </a:r>
            <a:r>
              <a:rPr lang="en-US" dirty="0" smtClean="0">
                <a:latin typeface="Arial" pitchFamily="34" charset="0"/>
                <a:cs typeface="Arial" pitchFamily="34" charset="0"/>
              </a:rPr>
              <a:t>n</a:t>
            </a:r>
            <a:r>
              <a:rPr lang="en-US" baseline="0" dirty="0" smtClean="0">
                <a:latin typeface="Arial" pitchFamily="34" charset="0"/>
                <a:cs typeface="Arial" pitchFamily="34" charset="0"/>
              </a:rPr>
              <a:t> January 27, it released a discussion draft of legislation entitled “The </a:t>
            </a:r>
            <a:r>
              <a:rPr lang="en-US" dirty="0" smtClean="0">
                <a:latin typeface="Arial" panose="020B0604020202020204" pitchFamily="34" charset="0"/>
                <a:cs typeface="Arial" panose="020B0604020202020204" pitchFamily="34" charset="0"/>
              </a:rPr>
              <a:t>21st Century Cures Act.”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draft bill, at nearly 400 pages, contains numerous provisions affecting NIH. Specific to genomics, there are placeholder sections called “precision medicine” and “modernizing regulation of diagnostics,” but no proposed bill language. While the draft bill was released by Chairman Upton, it does not yet appear to have bipartisan support based on a number of news stories. Nonetheless, committee Democrats continue to express their hope for a bipartisan consensus on the bill.  </a:t>
            </a:r>
          </a:p>
        </p:txBody>
      </p:sp>
      <p:sp>
        <p:nvSpPr>
          <p:cNvPr id="5" name="Slide Number Placeholder 3"/>
          <p:cNvSpPr>
            <a:spLocks noGrp="1"/>
          </p:cNvSpPr>
          <p:nvPr>
            <p:ph type="sldNum" sz="quarter" idx="5"/>
          </p:nvPr>
        </p:nvSpPr>
        <p:spPr>
          <a:xfrm>
            <a:off x="3970938" y="8829676"/>
            <a:ext cx="3037840" cy="465138"/>
          </a:xfrm>
        </p:spPr>
        <p:txBody>
          <a:bodyPr/>
          <a:lstStyle/>
          <a:p>
            <a:fld id="{CFDD2888-EA59-4FA6-882F-5E5CD6B79C53}" type="slidenum">
              <a:rPr lang="en-US" smtClean="0"/>
              <a:pPr/>
              <a:t>46</a:t>
            </a:fld>
            <a:endParaRPr lang="en-US" dirty="0"/>
          </a:p>
        </p:txBody>
      </p:sp>
    </p:spTree>
    <p:extLst>
      <p:ext uri="{BB962C8B-B14F-4D97-AF65-F5344CB8AC3E}">
        <p14:creationId xmlns:p14="http://schemas.microsoft.com/office/powerpoint/2010/main" val="681687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934408" y="4416425"/>
            <a:ext cx="5479092" cy="4539401"/>
          </a:xfrm>
        </p:spPr>
        <p:txBody>
          <a:bodyPr/>
          <a:lstStyle/>
          <a:p>
            <a:r>
              <a:rPr lang="en-US" dirty="0" smtClean="0">
                <a:latin typeface="Arial" panose="020B0604020202020204" pitchFamily="34" charset="0"/>
                <a:ea typeface="Tahoma" panose="020B0604030504040204" pitchFamily="34" charset="0"/>
                <a:cs typeface="Arial" panose="020B0604020202020204" pitchFamily="34" charset="0"/>
              </a:rPr>
              <a:t>On the Senate side of </a:t>
            </a:r>
            <a:r>
              <a:rPr lang="en-US" baseline="0" dirty="0" smtClean="0">
                <a:latin typeface="Arial" panose="020B0604020202020204" pitchFamily="34" charset="0"/>
                <a:ea typeface="Tahoma" panose="020B0604030504040204" pitchFamily="34" charset="0"/>
                <a:cs typeface="Arial" panose="020B0604020202020204" pitchFamily="34" charset="0"/>
              </a:rPr>
              <a:t>Congress</a:t>
            </a:r>
            <a:r>
              <a:rPr lang="en-US" dirty="0" smtClean="0">
                <a:latin typeface="Arial" panose="020B0604020202020204" pitchFamily="34" charset="0"/>
                <a:ea typeface="Tahoma" panose="020B0604030504040204" pitchFamily="34" charset="0"/>
                <a:cs typeface="Arial" panose="020B0604020202020204" pitchFamily="34" charset="0"/>
              </a:rPr>
              <a:t>, the Senate </a:t>
            </a:r>
            <a:r>
              <a:rPr lang="en-US" dirty="0">
                <a:latin typeface="Arial" panose="020B0604020202020204" pitchFamily="34" charset="0"/>
                <a:ea typeface="Tahoma" panose="020B0604030504040204" pitchFamily="34" charset="0"/>
                <a:cs typeface="Arial" panose="020B0604020202020204" pitchFamily="34" charset="0"/>
              </a:rPr>
              <a:t>Health, Education, </a:t>
            </a:r>
            <a:r>
              <a:rPr lang="en-US" dirty="0" smtClean="0">
                <a:latin typeface="Arial" panose="020B0604020202020204" pitchFamily="34" charset="0"/>
                <a:ea typeface="Tahoma" panose="020B0604030504040204" pitchFamily="34" charset="0"/>
                <a:cs typeface="Arial" panose="020B0604020202020204" pitchFamily="34" charset="0"/>
              </a:rPr>
              <a:t>Labor, </a:t>
            </a:r>
            <a:r>
              <a:rPr lang="en-US" dirty="0">
                <a:latin typeface="Arial" panose="020B0604020202020204" pitchFamily="34" charset="0"/>
                <a:ea typeface="Tahoma" panose="020B0604030504040204" pitchFamily="34" charset="0"/>
                <a:cs typeface="Arial" panose="020B0604020202020204" pitchFamily="34" charset="0"/>
              </a:rPr>
              <a:t>and Pensions (HELP) Committee </a:t>
            </a:r>
            <a:r>
              <a:rPr lang="en-US" dirty="0" smtClean="0">
                <a:latin typeface="Arial" panose="020B0604020202020204" pitchFamily="34" charset="0"/>
                <a:ea typeface="Tahoma" panose="020B0604030504040204" pitchFamily="34" charset="0"/>
                <a:cs typeface="Arial" panose="020B0604020202020204" pitchFamily="34" charset="0"/>
              </a:rPr>
              <a:t>Chairman </a:t>
            </a:r>
            <a:r>
              <a:rPr lang="en-US" dirty="0">
                <a:latin typeface="Arial" panose="020B0604020202020204" pitchFamily="34" charset="0"/>
                <a:ea typeface="Tahoma" panose="020B0604030504040204" pitchFamily="34" charset="0"/>
                <a:cs typeface="Arial" panose="020B0604020202020204" pitchFamily="34" charset="0"/>
              </a:rPr>
              <a:t>Lamar Alexander </a:t>
            </a:r>
            <a:r>
              <a:rPr lang="en-US" dirty="0" smtClean="0">
                <a:latin typeface="Arial" panose="020B0604020202020204" pitchFamily="34" charset="0"/>
                <a:ea typeface="Tahoma" panose="020B0604030504040204" pitchFamily="34" charset="0"/>
                <a:cs typeface="Arial" panose="020B0604020202020204" pitchFamily="34" charset="0"/>
              </a:rPr>
              <a:t>and Senator </a:t>
            </a:r>
            <a:r>
              <a:rPr lang="en-US" dirty="0">
                <a:latin typeface="Arial" panose="020B0604020202020204" pitchFamily="34" charset="0"/>
                <a:ea typeface="Tahoma" panose="020B0604030504040204" pitchFamily="34" charset="0"/>
                <a:cs typeface="Arial" panose="020B0604020202020204" pitchFamily="34" charset="0"/>
              </a:rPr>
              <a:t>Richard </a:t>
            </a:r>
            <a:r>
              <a:rPr lang="en-US" dirty="0" smtClean="0">
                <a:latin typeface="Arial" panose="020B0604020202020204" pitchFamily="34" charset="0"/>
                <a:ea typeface="Tahoma" panose="020B0604030504040204" pitchFamily="34" charset="0"/>
                <a:cs typeface="Arial" panose="020B0604020202020204" pitchFamily="34" charset="0"/>
              </a:rPr>
              <a:t>Burr recently  released </a:t>
            </a:r>
            <a:r>
              <a:rPr lang="en-US" dirty="0">
                <a:latin typeface="Arial" panose="020B0604020202020204" pitchFamily="34" charset="0"/>
                <a:ea typeface="Tahoma" panose="020B0604030504040204" pitchFamily="34" charset="0"/>
                <a:cs typeface="Arial" panose="020B0604020202020204" pitchFamily="34" charset="0"/>
              </a:rPr>
              <a:t>a report </a:t>
            </a:r>
            <a:r>
              <a:rPr lang="en-US" dirty="0" smtClean="0">
                <a:latin typeface="Arial" panose="020B0604020202020204" pitchFamily="34" charset="0"/>
                <a:ea typeface="Tahoma" panose="020B0604030504040204" pitchFamily="34" charset="0"/>
                <a:cs typeface="Arial" panose="020B0604020202020204" pitchFamily="34" charset="0"/>
              </a:rPr>
              <a:t>detailing </a:t>
            </a:r>
            <a:r>
              <a:rPr lang="en-US" dirty="0">
                <a:latin typeface="Arial" panose="020B0604020202020204" pitchFamily="34" charset="0"/>
                <a:ea typeface="Tahoma" panose="020B0604030504040204" pitchFamily="34" charset="0"/>
                <a:cs typeface="Arial" panose="020B0604020202020204" pitchFamily="34" charset="0"/>
              </a:rPr>
              <a:t>their plans to assess the impact and efficiency of the FDA and NIH. </a:t>
            </a:r>
            <a:r>
              <a:rPr lang="en-US" dirty="0" smtClean="0">
                <a:latin typeface="Arial" panose="020B0604020202020204" pitchFamily="34" charset="0"/>
                <a:ea typeface="Tahoma" panose="020B0604030504040204" pitchFamily="34" charset="0"/>
                <a:cs typeface="Arial" panose="020B0604020202020204" pitchFamily="34" charset="0"/>
              </a:rPr>
              <a:t>Entitled</a:t>
            </a:r>
            <a:r>
              <a:rPr lang="en-US" baseline="0" dirty="0" smtClean="0">
                <a:latin typeface="Arial" panose="020B0604020202020204" pitchFamily="34" charset="0"/>
                <a:ea typeface="Tahoma" panose="020B0604030504040204" pitchFamily="34" charset="0"/>
                <a:cs typeface="Arial" panose="020B0604020202020204" pitchFamily="34" charset="0"/>
              </a:rPr>
              <a:t> “Innovation for Healthier Americans,” t</a:t>
            </a:r>
            <a:r>
              <a:rPr lang="en-US" dirty="0" smtClean="0">
                <a:latin typeface="Arial" panose="020B0604020202020204" pitchFamily="34" charset="0"/>
                <a:ea typeface="Tahoma" panose="020B0604030504040204" pitchFamily="34" charset="0"/>
                <a:cs typeface="Arial" panose="020B0604020202020204" pitchFamily="34" charset="0"/>
              </a:rPr>
              <a:t>he </a:t>
            </a:r>
            <a:r>
              <a:rPr lang="en-US" dirty="0">
                <a:latin typeface="Arial" panose="020B0604020202020204" pitchFamily="34" charset="0"/>
                <a:ea typeface="Tahoma" panose="020B0604030504040204" pitchFamily="34" charset="0"/>
                <a:cs typeface="Arial" panose="020B0604020202020204" pitchFamily="34" charset="0"/>
              </a:rPr>
              <a:t>report </a:t>
            </a:r>
            <a:r>
              <a:rPr lang="en-US" dirty="0" smtClean="0">
                <a:latin typeface="Arial" panose="020B0604020202020204" pitchFamily="34" charset="0"/>
                <a:ea typeface="Tahoma" panose="020B0604030504040204" pitchFamily="34" charset="0"/>
                <a:cs typeface="Arial" panose="020B0604020202020204" pitchFamily="34" charset="0"/>
              </a:rPr>
              <a:t>details</a:t>
            </a:r>
            <a:r>
              <a:rPr lang="en-US" baseline="0" dirty="0" smtClean="0">
                <a:latin typeface="Arial" panose="020B0604020202020204" pitchFamily="34" charset="0"/>
                <a:ea typeface="Tahoma" panose="020B0604030504040204" pitchFamily="34" charset="0"/>
                <a:cs typeface="Arial" panose="020B0604020202020204" pitchFamily="34" charset="0"/>
              </a:rPr>
              <a:t> </a:t>
            </a:r>
            <a:r>
              <a:rPr lang="en-US" dirty="0" smtClean="0">
                <a:latin typeface="Arial" panose="020B0604020202020204" pitchFamily="34" charset="0"/>
                <a:ea typeface="Tahoma" panose="020B0604030504040204" pitchFamily="34" charset="0"/>
                <a:cs typeface="Arial" panose="020B0604020202020204" pitchFamily="34" charset="0"/>
              </a:rPr>
              <a:t>their perceptions of the </a:t>
            </a:r>
            <a:r>
              <a:rPr lang="en-US" dirty="0">
                <a:latin typeface="Arial" panose="020B0604020202020204" pitchFamily="34" charset="0"/>
                <a:ea typeface="Tahoma" panose="020B0604030504040204" pitchFamily="34" charset="0"/>
                <a:cs typeface="Arial" panose="020B0604020202020204" pitchFamily="34" charset="0"/>
              </a:rPr>
              <a:t>inefficiencies of </a:t>
            </a:r>
            <a:r>
              <a:rPr lang="en-US" dirty="0" smtClean="0">
                <a:latin typeface="Arial" panose="020B0604020202020204" pitchFamily="34" charset="0"/>
                <a:ea typeface="Tahoma" panose="020B0604030504040204" pitchFamily="34" charset="0"/>
                <a:cs typeface="Arial" panose="020B0604020202020204" pitchFamily="34" charset="0"/>
              </a:rPr>
              <a:t>the </a:t>
            </a:r>
            <a:r>
              <a:rPr lang="en-US" baseline="0" dirty="0" smtClean="0">
                <a:latin typeface="Arial" panose="020B0604020202020204" pitchFamily="34" charset="0"/>
                <a:ea typeface="Tahoma" panose="020B0604030504040204" pitchFamily="34" charset="0"/>
                <a:cs typeface="Arial" panose="020B0604020202020204" pitchFamily="34" charset="0"/>
              </a:rPr>
              <a:t>integration of </a:t>
            </a:r>
            <a:r>
              <a:rPr lang="en-US" dirty="0" smtClean="0">
                <a:latin typeface="Arial" panose="020B0604020202020204" pitchFamily="34" charset="0"/>
                <a:ea typeface="Tahoma" panose="020B0604030504040204" pitchFamily="34" charset="0"/>
                <a:cs typeface="Arial" panose="020B0604020202020204" pitchFamily="34" charset="0"/>
              </a:rPr>
              <a:t>new</a:t>
            </a:r>
            <a:r>
              <a:rPr lang="en-US" baseline="0" dirty="0" smtClean="0">
                <a:latin typeface="Arial" panose="020B0604020202020204" pitchFamily="34" charset="0"/>
                <a:ea typeface="Tahoma" panose="020B0604030504040204" pitchFamily="34" charset="0"/>
                <a:cs typeface="Arial" panose="020B0604020202020204" pitchFamily="34" charset="0"/>
              </a:rPr>
              <a:t> </a:t>
            </a:r>
            <a:r>
              <a:rPr lang="en-US" dirty="0" smtClean="0">
                <a:latin typeface="Arial" panose="020B0604020202020204" pitchFamily="34" charset="0"/>
                <a:ea typeface="Tahoma" panose="020B0604030504040204" pitchFamily="34" charset="0"/>
                <a:cs typeface="Arial" panose="020B0604020202020204" pitchFamily="34" charset="0"/>
              </a:rPr>
              <a:t>medical discoveries </a:t>
            </a:r>
            <a:r>
              <a:rPr lang="en-US" baseline="0" dirty="0" smtClean="0">
                <a:latin typeface="Arial" panose="020B0604020202020204" pitchFamily="34" charset="0"/>
                <a:ea typeface="Tahoma" panose="020B0604030504040204" pitchFamily="34" charset="0"/>
                <a:cs typeface="Arial" panose="020B0604020202020204" pitchFamily="34" charset="0"/>
              </a:rPr>
              <a:t>into patient care</a:t>
            </a:r>
            <a:r>
              <a:rPr lang="en-US" dirty="0" smtClean="0">
                <a:latin typeface="Arial" panose="020B0604020202020204" pitchFamily="34" charset="0"/>
                <a:ea typeface="Tahoma" panose="020B0604030504040204" pitchFamily="34" charset="0"/>
                <a:cs typeface="Arial" panose="020B0604020202020204" pitchFamily="34" charset="0"/>
              </a:rPr>
              <a:t>.</a:t>
            </a:r>
            <a:r>
              <a:rPr lang="en-US" baseline="0" dirty="0" smtClean="0">
                <a:latin typeface="Arial" panose="020B0604020202020204" pitchFamily="34" charset="0"/>
                <a:ea typeface="Tahoma" panose="020B0604030504040204" pitchFamily="34" charset="0"/>
                <a:cs typeface="Arial" panose="020B0604020202020204" pitchFamily="34" charset="0"/>
              </a:rPr>
              <a:t> Th</a:t>
            </a:r>
            <a:r>
              <a:rPr lang="en-US" dirty="0" smtClean="0">
                <a:latin typeface="Arial" panose="020B0604020202020204" pitchFamily="34" charset="0"/>
                <a:cs typeface="Arial" panose="020B0604020202020204" pitchFamily="34" charset="0"/>
              </a:rPr>
              <a:t>e </a:t>
            </a:r>
            <a:r>
              <a:rPr lang="en-US" dirty="0">
                <a:latin typeface="Arial" panose="020B0604020202020204" pitchFamily="34" charset="0"/>
                <a:cs typeface="Arial" panose="020B0604020202020204" pitchFamily="34" charset="0"/>
              </a:rPr>
              <a:t>senators </a:t>
            </a:r>
            <a:r>
              <a:rPr lang="en-US" dirty="0" smtClean="0">
                <a:latin typeface="Arial" panose="020B0604020202020204" pitchFamily="34" charset="0"/>
                <a:cs typeface="Arial" panose="020B0604020202020204" pitchFamily="34" charset="0"/>
              </a:rPr>
              <a:t>will be soliciting </a:t>
            </a:r>
            <a:r>
              <a:rPr lang="en-US" dirty="0">
                <a:latin typeface="Arial" panose="020B0604020202020204" pitchFamily="34" charset="0"/>
                <a:cs typeface="Arial" panose="020B0604020202020204" pitchFamily="34" charset="0"/>
              </a:rPr>
              <a:t>feedback on the report, including </a:t>
            </a:r>
            <a:r>
              <a:rPr lang="en-US" dirty="0" smtClean="0">
                <a:latin typeface="Arial" panose="020B0604020202020204" pitchFamily="34" charset="0"/>
                <a:cs typeface="Arial" panose="020B0604020202020204" pitchFamily="34" charset="0"/>
              </a:rPr>
              <a:t>through a </a:t>
            </a:r>
            <a:r>
              <a:rPr lang="en-US" dirty="0">
                <a:latin typeface="Arial" panose="020B0604020202020204" pitchFamily="34" charset="0"/>
                <a:cs typeface="Arial" panose="020B0604020202020204" pitchFamily="34" charset="0"/>
              </a:rPr>
              <a:t>series of </a:t>
            </a:r>
            <a:r>
              <a:rPr lang="en-US" dirty="0" smtClean="0">
                <a:latin typeface="Arial" panose="020B0604020202020204" pitchFamily="34" charset="0"/>
                <a:cs typeface="Arial" panose="020B0604020202020204" pitchFamily="34" charset="0"/>
              </a:rPr>
              <a:t>hearings, </a:t>
            </a:r>
            <a:r>
              <a:rPr lang="en-US" dirty="0">
                <a:latin typeface="Arial" panose="020B0604020202020204" pitchFamily="34" charset="0"/>
                <a:cs typeface="Arial" panose="020B0604020202020204" pitchFamily="34" charset="0"/>
              </a:rPr>
              <a:t>as they begin to examine the time and cost currently involved with the drug and medical device discovery and development </a:t>
            </a:r>
            <a:r>
              <a:rPr lang="en-US" dirty="0" smtClean="0">
                <a:latin typeface="Arial" panose="020B0604020202020204" pitchFamily="34" charset="0"/>
                <a:cs typeface="Arial" panose="020B0604020202020204" pitchFamily="34" charset="0"/>
              </a:rPr>
              <a:t>processes</a:t>
            </a:r>
            <a:r>
              <a:rPr lang="en-US" baseline="0" dirty="0" smtClean="0">
                <a:latin typeface="Arial" panose="020B0604020202020204" pitchFamily="34" charset="0"/>
                <a:cs typeface="Arial" panose="020B0604020202020204" pitchFamily="34" charset="0"/>
              </a:rPr>
              <a:t> as well as </a:t>
            </a:r>
            <a:r>
              <a:rPr lang="en-US" dirty="0" smtClean="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public policies could be better aligned to support medical innovation.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jurisdiction of the Senate HELP committee is similar to that of the House Energy and Commerce Committee, and there are many similarities between this report and the issues that the 21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Century Cures Initiative is seeking to address. </a:t>
            </a:r>
            <a:r>
              <a:rPr lang="en-US" dirty="0" smtClean="0">
                <a:latin typeface="Arial" panose="020B0604020202020204" pitchFamily="34" charset="0"/>
                <a:cs typeface="Arial" panose="020B0604020202020204" pitchFamily="34" charset="0"/>
              </a:rPr>
              <a:t>To become law, the </a:t>
            </a:r>
            <a:r>
              <a:rPr lang="en-US" dirty="0">
                <a:latin typeface="Arial" panose="020B0604020202020204" pitchFamily="34" charset="0"/>
                <a:cs typeface="Arial" panose="020B0604020202020204" pitchFamily="34" charset="0"/>
              </a:rPr>
              <a:t>21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Century Cures </a:t>
            </a:r>
            <a:r>
              <a:rPr lang="en-US" dirty="0" smtClean="0">
                <a:latin typeface="Arial" panose="020B0604020202020204" pitchFamily="34" charset="0"/>
                <a:cs typeface="Arial" panose="020B0604020202020204" pitchFamily="34" charset="0"/>
              </a:rPr>
              <a:t>Act will </a:t>
            </a:r>
            <a:r>
              <a:rPr lang="en-US" dirty="0">
                <a:latin typeface="Arial" panose="020B0604020202020204" pitchFamily="34" charset="0"/>
                <a:cs typeface="Arial" panose="020B0604020202020204" pitchFamily="34" charset="0"/>
              </a:rPr>
              <a:t>have to be approved by both </a:t>
            </a:r>
            <a:r>
              <a:rPr lang="en-US" dirty="0" smtClean="0">
                <a:latin typeface="Arial" panose="020B0604020202020204" pitchFamily="34" charset="0"/>
                <a:cs typeface="Arial" panose="020B0604020202020204" pitchFamily="34" charset="0"/>
              </a:rPr>
              <a:t>chambers of Congress. This report from the </a:t>
            </a:r>
            <a:r>
              <a:rPr lang="en-US" dirty="0">
                <a:latin typeface="Arial" panose="020B0604020202020204" pitchFamily="34" charset="0"/>
                <a:cs typeface="Arial" panose="020B0604020202020204" pitchFamily="34" charset="0"/>
              </a:rPr>
              <a:t>HELP Committee is a way for the Senate to contribute its own proposals to the discussion.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Representative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Upton has </a:t>
            </a:r>
            <a:r>
              <a:rPr lang="en-US" dirty="0">
                <a:latin typeface="Arial" panose="020B0604020202020204" pitchFamily="34" charset="0"/>
                <a:cs typeface="Arial" panose="020B0604020202020204" pitchFamily="34" charset="0"/>
              </a:rPr>
              <a:t>set the goal of Congress sending a bill to the President by the end of 2015; however, </a:t>
            </a:r>
            <a:r>
              <a:rPr lang="en-US" dirty="0" smtClean="0">
                <a:latin typeface="Arial" panose="020B0604020202020204" pitchFamily="34" charset="0"/>
                <a:cs typeface="Arial" panose="020B0604020202020204" pitchFamily="34" charset="0"/>
              </a:rPr>
              <a:t>Senator Alexander </a:t>
            </a:r>
            <a:r>
              <a:rPr lang="en-US" dirty="0">
                <a:latin typeface="Arial" panose="020B0604020202020204" pitchFamily="34" charset="0"/>
                <a:cs typeface="Arial" panose="020B0604020202020204" pitchFamily="34" charset="0"/>
              </a:rPr>
              <a:t>has not indicated whether he shares this </a:t>
            </a:r>
            <a:r>
              <a:rPr lang="en-US" dirty="0" smtClean="0">
                <a:latin typeface="Arial" panose="020B0604020202020204" pitchFamily="34" charset="0"/>
                <a:cs typeface="Arial" panose="020B0604020202020204" pitchFamily="34" charset="0"/>
              </a:rPr>
              <a:t>goal or not. We are obviously watching all of this very closely because of it obvious potential</a:t>
            </a:r>
            <a:r>
              <a:rPr lang="en-US" baseline="0" dirty="0" smtClean="0">
                <a:latin typeface="Arial" panose="020B0604020202020204" pitchFamily="34" charset="0"/>
                <a:cs typeface="Arial" panose="020B0604020202020204" pitchFamily="34" charset="0"/>
              </a:rPr>
              <a:t> impact on the Precision Medicine Initiative specifically and the NIH more generally. </a:t>
            </a:r>
            <a:r>
              <a:rPr lang="en-US" dirty="0">
                <a:latin typeface="Arial" panose="020B0604020202020204" pitchFamily="34" charset="0"/>
                <a:ea typeface="Tahoma" panose="020B0604030504040204" pitchFamily="34" charset="0"/>
                <a:cs typeface="Arial" panose="020B0604020202020204" pitchFamily="34" charset="0"/>
              </a:rPr>
              <a:t/>
            </a:r>
            <a:br>
              <a:rPr lang="en-US" dirty="0">
                <a:latin typeface="Arial" panose="020B0604020202020204" pitchFamily="34" charset="0"/>
                <a:ea typeface="Tahoma" panose="020B0604030504040204" pitchFamily="34" charset="0"/>
                <a:cs typeface="Arial" panose="020B0604020202020204" pitchFamily="34" charset="0"/>
              </a:rPr>
            </a:br>
            <a:endParaRPr lang="en-US" dirty="0">
              <a:latin typeface="Arial" panose="020B0604020202020204" pitchFamily="34" charset="0"/>
              <a:ea typeface="Tahoma" panose="020B060403050404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0939" y="8829676"/>
            <a:ext cx="3037840" cy="465138"/>
          </a:xfrm>
        </p:spPr>
        <p:txBody>
          <a:bodyPr/>
          <a:lstStyle/>
          <a:p>
            <a:fld id="{CFDD2888-EA59-4FA6-882F-5E5CD6B79C53}"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681687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a:prstGeom prst="rect">
            <a:avLst/>
          </a:prstGeom>
        </p:spPr>
      </p:sp>
      <p:sp>
        <p:nvSpPr>
          <p:cNvPr id="3" name="Notes Placeholder 2"/>
          <p:cNvSpPr>
            <a:spLocks noGrp="1"/>
          </p:cNvSpPr>
          <p:nvPr>
            <p:ph type="body" idx="1"/>
          </p:nvPr>
        </p:nvSpPr>
        <p:spPr>
          <a:xfrm>
            <a:off x="934407" y="4416426"/>
            <a:ext cx="5586018" cy="4436515"/>
          </a:xfrm>
        </p:spPr>
        <p:txBody>
          <a:bodyPr>
            <a:noAutofit/>
          </a:bodyPr>
          <a:lstStyle/>
          <a:p>
            <a:pPr defTabSz="921467">
              <a:defRPr/>
            </a:pPr>
            <a:r>
              <a:rPr lang="en-US" dirty="0" smtClean="0">
                <a:latin typeface="Arial" pitchFamily="34" charset="0"/>
                <a:cs typeface="Arial" pitchFamily="34" charset="0"/>
              </a:rPr>
              <a:t>Moving </a:t>
            </a:r>
            <a:r>
              <a:rPr lang="en-US" dirty="0">
                <a:latin typeface="Arial" pitchFamily="34" charset="0"/>
                <a:cs typeface="Arial" pitchFamily="34" charset="0"/>
              </a:rPr>
              <a:t>on to budget matters, </a:t>
            </a:r>
            <a:r>
              <a:rPr lang="en-US" dirty="0" smtClean="0">
                <a:latin typeface="Arial" pitchFamily="34" charset="0"/>
                <a:cs typeface="Arial" pitchFamily="34" charset="0"/>
              </a:rPr>
              <a:t>* with </a:t>
            </a:r>
            <a:r>
              <a:rPr lang="en-US" dirty="0">
                <a:latin typeface="Arial" pitchFamily="34" charset="0"/>
                <a:cs typeface="Arial" pitchFamily="34" charset="0"/>
              </a:rPr>
              <a:t>the passage of an appropriations package dubbed the “</a:t>
            </a:r>
            <a:r>
              <a:rPr lang="en-US" dirty="0" err="1">
                <a:latin typeface="Arial" panose="020B0604020202020204" pitchFamily="34" charset="0"/>
                <a:cs typeface="Arial" panose="020B0604020202020204" pitchFamily="34" charset="0"/>
              </a:rPr>
              <a:t>CRomnibus</a:t>
            </a:r>
            <a:r>
              <a:rPr lang="en-US" dirty="0">
                <a:latin typeface="Arial" panose="020B0604020202020204" pitchFamily="34" charset="0"/>
                <a:cs typeface="Arial" panose="020B0604020202020204" pitchFamily="34" charset="0"/>
              </a:rPr>
              <a:t>” bill in December, we now know </a:t>
            </a:r>
            <a:r>
              <a:rPr lang="en-US" dirty="0" smtClean="0">
                <a:latin typeface="Arial" panose="020B0604020202020204" pitchFamily="34" charset="0"/>
                <a:cs typeface="Arial" panose="020B0604020202020204" pitchFamily="34" charset="0"/>
              </a:rPr>
              <a:t>NIH’s and NHGRI’s </a:t>
            </a:r>
            <a:r>
              <a:rPr lang="en-US" dirty="0">
                <a:latin typeface="Arial" panose="020B0604020202020204" pitchFamily="34" charset="0"/>
                <a:cs typeface="Arial" panose="020B0604020202020204" pitchFamily="34" charset="0"/>
              </a:rPr>
              <a:t>Fiscal Year 2015 </a:t>
            </a:r>
            <a:r>
              <a:rPr lang="en-US" dirty="0" smtClean="0">
                <a:latin typeface="Arial" panose="020B0604020202020204" pitchFamily="34" charset="0"/>
                <a:cs typeface="Arial" panose="020B0604020202020204" pitchFamily="34" charset="0"/>
              </a:rPr>
              <a:t>budget (shown</a:t>
            </a:r>
            <a:r>
              <a:rPr lang="en-US" baseline="0" dirty="0" smtClean="0">
                <a:latin typeface="Arial" panose="020B0604020202020204" pitchFamily="34" charset="0"/>
                <a:cs typeface="Arial" panose="020B0604020202020204" pitchFamily="34" charset="0"/>
              </a:rPr>
              <a:t> in the middle column)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Out </a:t>
            </a:r>
            <a:r>
              <a:rPr lang="en-US" dirty="0" smtClean="0">
                <a:latin typeface="Arial" panose="020B0604020202020204" pitchFamily="34" charset="0"/>
                <a:cs typeface="Arial" panose="020B0604020202020204" pitchFamily="34" charset="0"/>
              </a:rPr>
              <a:t>of NIH’s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30.3 billion, </a:t>
            </a:r>
            <a:r>
              <a:rPr lang="en-US" dirty="0">
                <a:latin typeface="Arial" panose="020B0604020202020204" pitchFamily="34" charset="0"/>
                <a:cs typeface="Arial" panose="020B0604020202020204" pitchFamily="34" charset="0"/>
              </a:rPr>
              <a:t>NHGRI </a:t>
            </a:r>
            <a:r>
              <a:rPr lang="en-US" dirty="0" smtClean="0">
                <a:latin typeface="Arial" panose="020B0604020202020204" pitchFamily="34" charset="0"/>
                <a:cs typeface="Arial" panose="020B0604020202020204" pitchFamily="34" charset="0"/>
              </a:rPr>
              <a:t>has a </a:t>
            </a:r>
            <a:r>
              <a:rPr lang="en-US" dirty="0">
                <a:latin typeface="Arial" panose="020B0604020202020204" pitchFamily="34" charset="0"/>
                <a:cs typeface="Arial" panose="020B0604020202020204" pitchFamily="34" charset="0"/>
              </a:rPr>
              <a:t>little over $499 million, an increase of 0.3% over Fiscal Year </a:t>
            </a:r>
            <a:r>
              <a:rPr lang="en-US" dirty="0" smtClean="0">
                <a:latin typeface="Arial" panose="020B0604020202020204" pitchFamily="34" charset="0"/>
                <a:cs typeface="Arial" panose="020B0604020202020204" pitchFamily="34" charset="0"/>
              </a:rPr>
              <a:t>2014 (shown in the left column). </a:t>
            </a:r>
            <a:endParaRPr lang="en-US" dirty="0">
              <a:latin typeface="Arial" panose="020B0604020202020204" pitchFamily="34" charset="0"/>
              <a:cs typeface="Arial" panose="020B0604020202020204" pitchFamily="34" charset="0"/>
            </a:endParaRPr>
          </a:p>
          <a:p>
            <a:pPr defTabSz="921467">
              <a:defRPr/>
            </a:pPr>
            <a:endParaRPr lang="en-US" dirty="0">
              <a:latin typeface="Arial" panose="020B0604020202020204" pitchFamily="34" charset="0"/>
              <a:cs typeface="Arial" panose="020B0604020202020204" pitchFamily="34" charset="0"/>
            </a:endParaRPr>
          </a:p>
          <a:p>
            <a:pPr defTabSz="921467">
              <a:defRPr/>
            </a:pP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focus </a:t>
            </a:r>
            <a:r>
              <a:rPr lang="en-US" dirty="0" smtClean="0">
                <a:latin typeface="Arial" panose="020B0604020202020204" pitchFamily="34" charset="0"/>
                <a:cs typeface="Arial" panose="020B0604020202020204" pitchFamily="34" charset="0"/>
              </a:rPr>
              <a:t>now</a:t>
            </a:r>
            <a:r>
              <a:rPr lang="en-US" baseline="0" dirty="0" smtClean="0">
                <a:latin typeface="Arial" panose="020B0604020202020204" pitchFamily="34" charset="0"/>
                <a:cs typeface="Arial" panose="020B0604020202020204" pitchFamily="34" charset="0"/>
              </a:rPr>
              <a:t> turns to </a:t>
            </a:r>
            <a:r>
              <a:rPr lang="en-US" dirty="0" smtClean="0">
                <a:latin typeface="Arial" panose="020B0604020202020204" pitchFamily="34" charset="0"/>
                <a:cs typeface="Arial" panose="020B0604020202020204" pitchFamily="34" charset="0"/>
              </a:rPr>
              <a:t>establishing </a:t>
            </a:r>
            <a:r>
              <a:rPr lang="en-US" dirty="0">
                <a:latin typeface="Arial" panose="020B0604020202020204" pitchFamily="34" charset="0"/>
                <a:cs typeface="Arial" panose="020B0604020202020204" pitchFamily="34" charset="0"/>
              </a:rPr>
              <a:t>funding for </a:t>
            </a:r>
            <a:r>
              <a:rPr lang="en-US" dirty="0" smtClean="0">
                <a:latin typeface="Arial" panose="020B0604020202020204" pitchFamily="34" charset="0"/>
                <a:cs typeface="Arial" panose="020B0604020202020204" pitchFamily="34" charset="0"/>
              </a:rPr>
              <a:t>next </a:t>
            </a:r>
            <a:r>
              <a:rPr lang="en-US" dirty="0">
                <a:latin typeface="Arial" panose="020B0604020202020204" pitchFamily="34" charset="0"/>
                <a:cs typeface="Arial" panose="020B0604020202020204" pitchFamily="34" charset="0"/>
              </a:rPr>
              <a:t>fiscal year</a:t>
            </a:r>
            <a:r>
              <a:rPr lang="en-US" dirty="0" smtClean="0">
                <a:latin typeface="Arial" panose="020B0604020202020204" pitchFamily="34" charset="0"/>
                <a:cs typeface="Arial" panose="020B0604020202020204" pitchFamily="34" charset="0"/>
              </a:rPr>
              <a:t>. Accordingly</a:t>
            </a:r>
            <a:r>
              <a:rPr lang="en-US" dirty="0">
                <a:latin typeface="Arial" panose="020B0604020202020204" pitchFamily="34" charset="0"/>
                <a:cs typeface="Arial" panose="020B0604020202020204" pitchFamily="34" charset="0"/>
              </a:rPr>
              <a:t>, last </a:t>
            </a:r>
            <a:r>
              <a:rPr lang="en-US" dirty="0" smtClean="0">
                <a:latin typeface="Arial" panose="020B0604020202020204" pitchFamily="34" charset="0"/>
                <a:cs typeface="Arial" panose="020B0604020202020204" pitchFamily="34" charset="0"/>
              </a:rPr>
              <a:t>week, </a:t>
            </a:r>
            <a:r>
              <a:rPr lang="en-US" dirty="0">
                <a:latin typeface="Arial" panose="020B0604020202020204" pitchFamily="34" charset="0"/>
                <a:cs typeface="Arial" panose="020B0604020202020204" pitchFamily="34" charset="0"/>
              </a:rPr>
              <a:t>the President </a:t>
            </a:r>
            <a:r>
              <a:rPr lang="en-US" dirty="0" smtClean="0">
                <a:latin typeface="Arial" panose="020B0604020202020204" pitchFamily="34" charset="0"/>
                <a:cs typeface="Arial" panose="020B0604020202020204" pitchFamily="34" charset="0"/>
              </a:rPr>
              <a:t>sent </a:t>
            </a:r>
            <a:r>
              <a:rPr lang="en-US" dirty="0">
                <a:latin typeface="Arial" panose="020B0604020202020204" pitchFamily="34" charset="0"/>
                <a:cs typeface="Arial" panose="020B0604020202020204" pitchFamily="34" charset="0"/>
              </a:rPr>
              <a:t>his Fiscal Year 2016 budget proposal </a:t>
            </a:r>
            <a:r>
              <a:rPr lang="en-US" dirty="0" smtClean="0">
                <a:latin typeface="Arial" panose="020B0604020202020204" pitchFamily="34" charset="0"/>
                <a:cs typeface="Arial" panose="020B0604020202020204" pitchFamily="34" charset="0"/>
              </a:rPr>
              <a:t>to Congress.</a:t>
            </a:r>
            <a:r>
              <a:rPr lang="en-US" baseline="0" dirty="0" smtClean="0">
                <a:latin typeface="Arial" panose="020B0604020202020204" pitchFamily="34" charset="0"/>
                <a:cs typeface="Arial" panose="020B0604020202020204" pitchFamily="34" charset="0"/>
              </a:rPr>
              <a:t> As shown in the right column, the President’s budget </a:t>
            </a:r>
            <a:r>
              <a:rPr lang="en-US" dirty="0" smtClean="0">
                <a:latin typeface="Arial" panose="020B0604020202020204" pitchFamily="34" charset="0"/>
                <a:cs typeface="Arial" panose="020B0604020202020204" pitchFamily="34" charset="0"/>
              </a:rPr>
              <a:t>requests $31.1 billion for NIH,</a:t>
            </a:r>
            <a:r>
              <a:rPr lang="en-US" baseline="0" dirty="0" smtClean="0">
                <a:latin typeface="Arial" panose="020B0604020202020204" pitchFamily="34" charset="0"/>
                <a:cs typeface="Arial" panose="020B0604020202020204" pitchFamily="34" charset="0"/>
              </a:rPr>
              <a:t> including $200 million for the Precision Medicine Initiative. NHGRI would receive </a:t>
            </a:r>
            <a:r>
              <a:rPr lang="en-US" dirty="0" smtClean="0">
                <a:latin typeface="Arial" panose="020B0604020202020204" pitchFamily="34" charset="0"/>
                <a:cs typeface="Arial" panose="020B0604020202020204" pitchFamily="34" charset="0"/>
              </a:rPr>
              <a:t>$515 million,</a:t>
            </a:r>
            <a:r>
              <a:rPr lang="en-US" baseline="0" dirty="0" smtClean="0">
                <a:latin typeface="Arial" panose="020B0604020202020204" pitchFamily="34" charset="0"/>
                <a:cs typeface="Arial" panose="020B0604020202020204" pitchFamily="34" charset="0"/>
              </a:rPr>
              <a:t> which would reflect a 3.2% increase over the current year. Of note, NHGRI’s Congressional Justification (or CJ as we wonks refer to it) is available on genome.gov, with the direct link provided under Document 17. Within the CJ, you can find both a narrative explanation for the major NHGRI programs as well as a break down of how the Institute anticipates allocating the dollars requested by the President, if received.</a:t>
            </a:r>
          </a:p>
          <a:p>
            <a:pPr defTabSz="921467">
              <a:defRPr/>
            </a:pPr>
            <a:endParaRPr lang="en-US" baseline="0" dirty="0" smtClean="0">
              <a:latin typeface="Arial" panose="020B0604020202020204" pitchFamily="34" charset="0"/>
              <a:cs typeface="Arial" panose="020B0604020202020204" pitchFamily="34" charset="0"/>
            </a:endParaRPr>
          </a:p>
          <a:p>
            <a:pPr defTabSz="921467">
              <a:defRPr/>
            </a:pPr>
            <a:r>
              <a:rPr lang="en-US" dirty="0" smtClean="0">
                <a:latin typeface="Arial" panose="020B0604020202020204" pitchFamily="34" charset="0"/>
                <a:cs typeface="Arial" panose="020B0604020202020204" pitchFamily="34" charset="0"/>
              </a:rPr>
              <a:t>Congressional groups will now examine </a:t>
            </a:r>
            <a:r>
              <a:rPr lang="en-US" dirty="0">
                <a:latin typeface="Arial" panose="020B0604020202020204" pitchFamily="34" charset="0"/>
                <a:cs typeface="Arial" panose="020B0604020202020204" pitchFamily="34" charset="0"/>
              </a:rPr>
              <a:t>this proposal through </a:t>
            </a:r>
            <a:r>
              <a:rPr lang="en-US" dirty="0" smtClean="0">
                <a:latin typeface="Arial" panose="020B0604020202020204" pitchFamily="34" charset="0"/>
                <a:cs typeface="Arial" panose="020B0604020202020204" pitchFamily="34" charset="0"/>
              </a:rPr>
              <a:t>hearings,</a:t>
            </a:r>
            <a:r>
              <a:rPr lang="en-US" baseline="0" dirty="0" smtClean="0">
                <a:latin typeface="Arial" panose="020B0604020202020204" pitchFamily="34" charset="0"/>
                <a:cs typeface="Arial" panose="020B0604020202020204" pitchFamily="34" charset="0"/>
              </a:rPr>
              <a:t> but it will be some time before we know NIH’s or NHGRI’s final Fiscal Year 2016 budget. However, looking at all the recent attention and interest at the highest levels of the Administration and in both chambers of Congress about the opportunities for genomics to improve health, it is clear that genomics will be a significant part of the conversation in Washington this year. </a:t>
            </a:r>
          </a:p>
          <a:p>
            <a:pPr defTabSz="921467">
              <a:defRPr/>
            </a:pPr>
            <a:endParaRPr lang="en-US" baseline="0" dirty="0" smtClean="0">
              <a:solidFill>
                <a:schemeClr val="bg1"/>
              </a:solidFill>
              <a:latin typeface="Arial" pitchFamily="34" charset="0"/>
              <a:ea typeface="Calibri"/>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kern="1200" dirty="0" smtClean="0">
                <a:effectLst/>
                <a:latin typeface="Arial" panose="020B0604020202020204" pitchFamily="34" charset="0"/>
                <a:cs typeface="Arial" panose="020B0604020202020204" pitchFamily="34" charset="0"/>
              </a:rPr>
              <a:t>We will then have two final presentations.</a:t>
            </a:r>
            <a:r>
              <a:rPr lang="en-US" kern="1200" baseline="0" dirty="0" smtClean="0">
                <a:effectLst/>
                <a:latin typeface="Arial" panose="020B0604020202020204" pitchFamily="34" charset="0"/>
                <a:cs typeface="Arial" panose="020B0604020202020204" pitchFamily="34" charset="0"/>
              </a:rPr>
              <a:t> </a:t>
            </a:r>
            <a:r>
              <a:rPr lang="en-US" kern="1200" dirty="0" smtClean="0">
                <a:effectLst/>
                <a:latin typeface="Arial" panose="020B0604020202020204" pitchFamily="34" charset="0"/>
                <a:cs typeface="Arial" panose="020B0604020202020204" pitchFamily="34" charset="0"/>
              </a:rPr>
              <a:t>* </a:t>
            </a:r>
            <a:r>
              <a:rPr lang="en-US" kern="1200" baseline="0" dirty="0" smtClean="0">
                <a:effectLst/>
                <a:latin typeface="Arial" panose="020B0604020202020204" pitchFamily="34" charset="0"/>
                <a:cs typeface="Arial" panose="020B0604020202020204" pitchFamily="34" charset="0"/>
              </a:rPr>
              <a:t>Dr. Rongling Li and Jacqueline Odgis will give a Biennial Report on the Inclusion of Women and Minorities in NHGRI-Supported Research.  </a:t>
            </a:r>
          </a:p>
          <a:p>
            <a:endParaRPr lang="en-US" dirty="0">
              <a:latin typeface="Arial" panose="020B0604020202020204" pitchFamily="34" charset="0"/>
              <a:cs typeface="Arial" panose="020B0604020202020204" pitchFamily="34" charset="0"/>
            </a:endParaRPr>
          </a:p>
          <a:p>
            <a:r>
              <a:rPr lang="en-US" kern="1200" baseline="0" dirty="0" smtClean="0">
                <a:effectLst/>
                <a:latin typeface="Arial" panose="020B0604020202020204" pitchFamily="34" charset="0"/>
                <a:cs typeface="Arial" panose="020B0604020202020204" pitchFamily="34" charset="0"/>
              </a:rPr>
              <a:t>* And then Rudy Pozzatti will go over the </a:t>
            </a:r>
            <a:r>
              <a:rPr lang="en-US" dirty="0" smtClean="0">
                <a:latin typeface="Arial" panose="020B0604020202020204" pitchFamily="34" charset="0"/>
                <a:cs typeface="Arial" panose="020B0604020202020204" pitchFamily="34" charset="0"/>
              </a:rPr>
              <a:t>Review of the Statement of Understanding between NACHGR and NHGRI.</a:t>
            </a:r>
            <a:endParaRPr lang="en-US" kern="1200" dirty="0" smtClean="0">
              <a:effectLst/>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a:t>
            </a:fld>
            <a:endParaRPr lang="en-US" dirty="0" smtClean="0">
              <a:solidFill>
                <a:prstClr val="black"/>
              </a:solidFill>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defTabSz="906509">
              <a:defRPr/>
            </a:pPr>
            <a:r>
              <a:rPr lang="en-US" dirty="0">
                <a:latin typeface="Arial" panose="020B0604020202020204" pitchFamily="34" charset="0"/>
                <a:cs typeface="Arial" panose="020B0604020202020204" pitchFamily="34" charset="0"/>
              </a:rPr>
              <a:t>A genetics legend, Mary Lyon, passed away in December. Mary developed the idea of X-chromosome inactivation, a process that came to be known as “</a:t>
            </a:r>
            <a:r>
              <a:rPr lang="en-US" dirty="0" err="1">
                <a:latin typeface="Arial" panose="020B0604020202020204" pitchFamily="34" charset="0"/>
                <a:cs typeface="Arial" panose="020B0604020202020204" pitchFamily="34" charset="0"/>
              </a:rPr>
              <a:t>lyonization</a:t>
            </a:r>
            <a:r>
              <a:rPr lang="en-US" dirty="0">
                <a:latin typeface="Arial" panose="020B0604020202020204" pitchFamily="34" charset="0"/>
                <a:cs typeface="Arial" panose="020B0604020202020204" pitchFamily="34" charset="0"/>
              </a:rPr>
              <a:t>” in honor of her theory.</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50</a:t>
            </a:fld>
            <a:endParaRPr lang="en-US" dirty="0"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a:defRPr/>
            </a:pPr>
            <a:r>
              <a:rPr lang="en-US" i="0" dirty="0" smtClean="0">
                <a:latin typeface="Arial" pitchFamily="34" charset="0"/>
                <a:cs typeface="Arial" pitchFamily="34" charset="0"/>
              </a:rPr>
              <a:t>Late</a:t>
            </a:r>
            <a:r>
              <a:rPr lang="en-US" i="0" baseline="0" dirty="0" smtClean="0">
                <a:latin typeface="Arial" pitchFamily="34" charset="0"/>
                <a:cs typeface="Arial" pitchFamily="34" charset="0"/>
              </a:rPr>
              <a:t> last year, </a:t>
            </a:r>
            <a:r>
              <a:rPr lang="en-US" i="0" dirty="0" smtClean="0">
                <a:latin typeface="Arial" pitchFamily="34" charset="0"/>
                <a:cs typeface="Arial" pitchFamily="34" charset="0"/>
              </a:rPr>
              <a:t>President Obama awarded the * National Medal of Science to Bruce </a:t>
            </a:r>
            <a:r>
              <a:rPr lang="en-US" i="0" dirty="0" err="1" smtClean="0">
                <a:latin typeface="Arial" pitchFamily="34" charset="0"/>
                <a:cs typeface="Arial" pitchFamily="34" charset="0"/>
              </a:rPr>
              <a:t>Alberts</a:t>
            </a:r>
            <a:r>
              <a:rPr lang="en-US" i="0" baseline="0" dirty="0" smtClean="0">
                <a:latin typeface="Arial" pitchFamily="34" charset="0"/>
                <a:cs typeface="Arial" pitchFamily="34" charset="0"/>
              </a:rPr>
              <a:t> and </a:t>
            </a:r>
            <a:r>
              <a:rPr lang="en-US" i="0" dirty="0" smtClean="0">
                <a:latin typeface="Arial" pitchFamily="34" charset="0"/>
                <a:cs typeface="Arial" pitchFamily="34" charset="0"/>
              </a:rPr>
              <a:t>the * National Medal of Technology and Innovation to NCI’s own Douglas Lowy and John Schiller. These</a:t>
            </a:r>
            <a:r>
              <a:rPr lang="en-US" i="0" baseline="0" dirty="0" smtClean="0">
                <a:latin typeface="Arial" pitchFamily="34" charset="0"/>
                <a:cs typeface="Arial" pitchFamily="34" charset="0"/>
              </a:rPr>
              <a:t> awards are </a:t>
            </a:r>
            <a:r>
              <a:rPr lang="en-US" i="0" dirty="0" smtClean="0">
                <a:latin typeface="Arial" pitchFamily="34" charset="0"/>
                <a:cs typeface="Arial" pitchFamily="34" charset="0"/>
              </a:rPr>
              <a:t>our Nation’s highest honors for achievement and leadership in advancing the fields of science and technology,</a:t>
            </a:r>
            <a:r>
              <a:rPr lang="en-US" i="0" baseline="0" dirty="0" smtClean="0">
                <a:latin typeface="Arial" pitchFamily="34" charset="0"/>
                <a:cs typeface="Arial" pitchFamily="34" charset="0"/>
              </a:rPr>
              <a:t> and these honorees are good friends of NHGRI’s. </a:t>
            </a:r>
            <a:r>
              <a:rPr lang="en-US" i="0" dirty="0" smtClean="0">
                <a:latin typeface="Arial" pitchFamily="34" charset="0"/>
                <a:cs typeface="Arial"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51</a:t>
            </a:fld>
            <a:endParaRPr lang="en-US" dirty="0"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a:defRPr/>
            </a:pPr>
            <a:r>
              <a:rPr lang="en-US" i="0" dirty="0" smtClean="0">
                <a:latin typeface="Arial" pitchFamily="34" charset="0"/>
                <a:cs typeface="Arial" pitchFamily="34" charset="0"/>
              </a:rPr>
              <a:t>Another good NHGRI friend</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Mary-Claire King, was recently awarded the </a:t>
            </a:r>
            <a:r>
              <a:rPr lang="en-US" i="0" dirty="0" err="1" smtClean="0">
                <a:latin typeface="Arial" pitchFamily="34" charset="0"/>
                <a:cs typeface="Arial" pitchFamily="34" charset="0"/>
              </a:rPr>
              <a:t>Lasker~Koshland</a:t>
            </a:r>
            <a:r>
              <a:rPr lang="en-US" i="0" dirty="0" smtClean="0">
                <a:latin typeface="Arial" pitchFamily="34" charset="0"/>
                <a:cs typeface="Arial" pitchFamily="34" charset="0"/>
              </a:rPr>
              <a:t> Special Achievement Award in Medical Science</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for “bold, imaginative, and diverse contributions to medical science and human rights.” Mary-Claire played an instrumental</a:t>
            </a:r>
            <a:r>
              <a:rPr lang="en-US" i="0" baseline="0" dirty="0" smtClean="0">
                <a:latin typeface="Arial" pitchFamily="34" charset="0"/>
                <a:cs typeface="Arial" pitchFamily="34" charset="0"/>
              </a:rPr>
              <a:t> role in the discovery of the </a:t>
            </a:r>
            <a:r>
              <a:rPr lang="en-US" i="1" dirty="0" smtClean="0">
                <a:latin typeface="Arial" pitchFamily="34" charset="0"/>
                <a:cs typeface="Arial" pitchFamily="34" charset="0"/>
              </a:rPr>
              <a:t>BRCA1</a:t>
            </a:r>
            <a:r>
              <a:rPr lang="en-US" i="0" dirty="0" smtClean="0">
                <a:latin typeface="Arial" pitchFamily="34" charset="0"/>
                <a:cs typeface="Arial" pitchFamily="34" charset="0"/>
              </a:rPr>
              <a:t> gene associated</a:t>
            </a:r>
            <a:r>
              <a:rPr lang="en-US" i="0" baseline="0" dirty="0" smtClean="0">
                <a:latin typeface="Arial" pitchFamily="34" charset="0"/>
                <a:cs typeface="Arial" pitchFamily="34" charset="0"/>
              </a:rPr>
              <a:t> with </a:t>
            </a:r>
            <a:r>
              <a:rPr lang="en-US" i="0" dirty="0" smtClean="0">
                <a:latin typeface="Arial" pitchFamily="34" charset="0"/>
                <a:cs typeface="Arial" pitchFamily="34" charset="0"/>
              </a:rPr>
              <a:t>hereditary breast and ovarian cancer and deployed DNA strategies to reunite missing persons or their remains with their families.</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52</a:t>
            </a:fld>
            <a:endParaRPr lang="en-US" dirty="0"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lvl="1">
              <a:defRPr/>
            </a:pPr>
            <a:r>
              <a:rPr lang="en-US" dirty="0">
                <a:latin typeface="Arial" pitchFamily="34" charset="0"/>
                <a:cs typeface="Arial" pitchFamily="34" charset="0"/>
              </a:rPr>
              <a:t>The American Society of Human Genetics (ASHG) gave awards to three members of our community at their 2014 annual meeting in San Diego.</a:t>
            </a:r>
          </a:p>
          <a:p>
            <a:pPr lvl="1">
              <a:defRPr/>
            </a:pPr>
            <a:endParaRPr lang="en-US" dirty="0">
              <a:latin typeface="Arial" pitchFamily="34" charset="0"/>
              <a:cs typeface="Arial" pitchFamily="34" charset="0"/>
            </a:endParaRPr>
          </a:p>
          <a:p>
            <a:pPr lvl="1">
              <a:defRPr/>
            </a:pPr>
            <a:r>
              <a:rPr lang="en-US" dirty="0">
                <a:latin typeface="Arial" pitchFamily="34" charset="0"/>
                <a:cs typeface="Arial" pitchFamily="34" charset="0"/>
              </a:rPr>
              <a:t>* First, David Valle was the 2014 recipient of the Victor A. </a:t>
            </a:r>
            <a:r>
              <a:rPr lang="en-US" dirty="0" err="1">
                <a:latin typeface="Arial" panose="020B0604020202020204" pitchFamily="34" charset="0"/>
                <a:cs typeface="Arial" pitchFamily="34" charset="0"/>
              </a:rPr>
              <a:t>McKusick</a:t>
            </a:r>
            <a:r>
              <a:rPr lang="en-US" dirty="0">
                <a:latin typeface="Arial" panose="020B0604020202020204" pitchFamily="34" charset="0"/>
                <a:cs typeface="Arial" pitchFamily="34" charset="0"/>
              </a:rPr>
              <a:t> Leadership Award for professional achievements that have fostered and enriched the development of human genetics as well as its assimilation into the broader context of science, medicine, and health.</a:t>
            </a:r>
          </a:p>
          <a:p>
            <a:pPr lvl="1">
              <a:defRPr/>
            </a:pPr>
            <a:endParaRPr lang="en-US" dirty="0">
              <a:latin typeface="Arial" panose="020B0604020202020204" pitchFamily="34" charset="0"/>
              <a:cs typeface="Arial" pitchFamily="34" charset="0"/>
            </a:endParaRPr>
          </a:p>
          <a:p>
            <a:pPr lvl="1">
              <a:defRPr/>
            </a:pPr>
            <a:r>
              <a:rPr lang="en-US" dirty="0">
                <a:latin typeface="Arial" panose="020B0604020202020204" pitchFamily="34" charset="0"/>
                <a:cs typeface="Arial" pitchFamily="34" charset="0"/>
              </a:rPr>
              <a:t>* Second, Goncalo </a:t>
            </a:r>
            <a:r>
              <a:rPr lang="en-US" dirty="0" err="1">
                <a:latin typeface="Arial" pitchFamily="34" charset="0"/>
                <a:cs typeface="Arial" pitchFamily="34" charset="0"/>
              </a:rPr>
              <a:t>Abecasis</a:t>
            </a:r>
            <a:r>
              <a:rPr lang="en-US" dirty="0">
                <a:latin typeface="Arial" pitchFamily="34" charset="0"/>
                <a:cs typeface="Arial" pitchFamily="34" charset="0"/>
              </a:rPr>
              <a:t> and Mark Daly were 2014 recipients of the Curt Stern Award for significant genetics and genomics scientific contributions during the past decade.</a:t>
            </a:r>
          </a:p>
          <a:p>
            <a:pPr lvl="1">
              <a:defRPr/>
            </a:pPr>
            <a:endParaRPr lang="en-US"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53</a:t>
            </a:fld>
            <a:endParaRPr lang="en-US" dirty="0"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defTabSz="906509">
              <a:defRPr/>
            </a:pPr>
            <a:r>
              <a:rPr lang="en-US" b="0" i="0" kern="1200" dirty="0" smtClean="0">
                <a:effectLst/>
                <a:latin typeface="Arial" panose="020B0604020202020204" pitchFamily="34" charset="0"/>
                <a:cs typeface="Arial" pitchFamily="34" charset="0"/>
              </a:rPr>
              <a:t>The Breakthrough Prize in Life Sciences recognizes excellence in research aimed at curing intractable diseases and extending human life. Of relevance</a:t>
            </a:r>
            <a:r>
              <a:rPr lang="en-US" b="0" i="0" kern="1200" baseline="0" dirty="0" smtClean="0">
                <a:effectLst/>
                <a:latin typeface="Arial" panose="020B0604020202020204" pitchFamily="34" charset="0"/>
                <a:cs typeface="Arial" pitchFamily="34" charset="0"/>
              </a:rPr>
              <a:t> to genetics and genomics, t</a:t>
            </a:r>
            <a:r>
              <a:rPr lang="en-US" b="0" i="0" kern="1200" dirty="0" smtClean="0">
                <a:effectLst/>
                <a:latin typeface="Arial" panose="020B0604020202020204" pitchFamily="34" charset="0"/>
                <a:cs typeface="Arial" pitchFamily="34" charset="0"/>
              </a:rPr>
              <a:t>he 2015 Breakthrough Prize in Life Sciences was awarded to * Jennifer </a:t>
            </a:r>
            <a:r>
              <a:rPr lang="en-US" b="0" i="0" kern="1200" dirty="0" err="1" smtClean="0">
                <a:effectLst/>
                <a:latin typeface="Arial" panose="020B0604020202020204" pitchFamily="34" charset="0"/>
                <a:cs typeface="Arial" panose="020B0604020202020204" pitchFamily="34" charset="0"/>
              </a:rPr>
              <a:t>Doudna</a:t>
            </a:r>
            <a:r>
              <a:rPr lang="en-US" b="0" i="0" kern="1200" dirty="0" smtClean="0">
                <a:effectLst/>
                <a:latin typeface="Arial" panose="020B0604020202020204" pitchFamily="34" charset="0"/>
                <a:cs typeface="Arial" panose="020B0604020202020204" pitchFamily="34" charset="0"/>
              </a:rPr>
              <a:t> and Emmanuelle </a:t>
            </a:r>
            <a:r>
              <a:rPr lang="en-US" b="0" i="0" kern="1200" dirty="0" err="1" smtClean="0">
                <a:effectLst/>
                <a:latin typeface="Arial" panose="020B0604020202020204" pitchFamily="34" charset="0"/>
                <a:cs typeface="Arial" panose="020B0604020202020204" pitchFamily="34" charset="0"/>
              </a:rPr>
              <a:t>Charpentier</a:t>
            </a:r>
            <a:r>
              <a:rPr lang="en-US" b="0" i="0" kern="1200" dirty="0" smtClean="0">
                <a:effectLst/>
                <a:latin typeface="Arial" panose="020B0604020202020204" pitchFamily="34" charset="0"/>
                <a:cs typeface="Arial" panose="020B0604020202020204" pitchFamily="34" charset="0"/>
              </a:rPr>
              <a:t> for their work on CRISPR/Cas9. In addition, * Gary </a:t>
            </a:r>
            <a:r>
              <a:rPr lang="en-US" b="0" i="0" kern="1200" dirty="0" err="1" smtClean="0">
                <a:effectLst/>
                <a:latin typeface="Arial" panose="020B0604020202020204" pitchFamily="34" charset="0"/>
                <a:cs typeface="Arial" panose="020B0604020202020204" pitchFamily="34" charset="0"/>
              </a:rPr>
              <a:t>Ruvkun</a:t>
            </a:r>
            <a:r>
              <a:rPr lang="en-US" b="0" i="0" kern="1200" dirty="0" smtClean="0">
                <a:effectLst/>
                <a:latin typeface="Arial" panose="020B0604020202020204" pitchFamily="34" charset="0"/>
                <a:cs typeface="Arial" panose="020B0604020202020204" pitchFamily="34" charset="0"/>
              </a:rPr>
              <a:t> and Victor</a:t>
            </a:r>
            <a:r>
              <a:rPr lang="en-US" b="0" i="0" kern="1200" baseline="0" dirty="0" smtClean="0">
                <a:effectLst/>
                <a:latin typeface="Arial" panose="020B0604020202020204" pitchFamily="34" charset="0"/>
                <a:cs typeface="Arial" panose="020B0604020202020204" pitchFamily="34" charset="0"/>
              </a:rPr>
              <a:t> </a:t>
            </a:r>
            <a:r>
              <a:rPr lang="en-US" b="0" i="0" kern="1200" baseline="0" dirty="0" err="1" smtClean="0">
                <a:effectLst/>
                <a:latin typeface="Arial" panose="020B0604020202020204" pitchFamily="34" charset="0"/>
                <a:cs typeface="Arial" panose="020B0604020202020204" pitchFamily="34" charset="0"/>
              </a:rPr>
              <a:t>Ambros</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were honored for their exploration of microRNA-based gene regulation.</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54</a:t>
            </a:fld>
            <a:endParaRPr lang="en-US" dirty="0"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06509">
              <a:defRPr/>
            </a:pPr>
            <a:r>
              <a:rPr lang="en-US" dirty="0" smtClean="0">
                <a:latin typeface="Arial" pitchFamily="34" charset="0"/>
                <a:cs typeface="Arial" pitchFamily="34" charset="0"/>
              </a:rPr>
              <a:t>The Institute</a:t>
            </a:r>
            <a:r>
              <a:rPr lang="en-US" baseline="0" dirty="0" smtClean="0">
                <a:latin typeface="Arial" pitchFamily="34" charset="0"/>
                <a:cs typeface="Arial" pitchFamily="34" charset="0"/>
              </a:rPr>
              <a:t> of Medicine recently announced their newly elected members. Of relevance to our community, the new members include </a:t>
            </a:r>
            <a:r>
              <a:rPr lang="en-US" dirty="0">
                <a:latin typeface="Arial" panose="020B0604020202020204" pitchFamily="34" charset="0"/>
                <a:cs typeface="Arial" panose="020B0604020202020204" pitchFamily="34" charset="0"/>
              </a:rPr>
              <a:t>Goncalo </a:t>
            </a:r>
            <a:r>
              <a:rPr lang="en-US" dirty="0" err="1">
                <a:latin typeface="Arial" panose="020B0604020202020204" pitchFamily="34" charset="0"/>
                <a:cs typeface="Arial" panose="020B0604020202020204" pitchFamily="34" charset="0"/>
              </a:rPr>
              <a:t>Abecasis</a:t>
            </a:r>
            <a:r>
              <a:rPr lang="en-US" dirty="0">
                <a:latin typeface="Arial" panose="020B0604020202020204" pitchFamily="34" charset="0"/>
                <a:cs typeface="Arial" panose="020B0604020202020204" pitchFamily="34" charset="0"/>
              </a:rPr>
              <a:t>, Todd </a:t>
            </a:r>
            <a:r>
              <a:rPr lang="en-US" dirty="0" err="1">
                <a:latin typeface="Arial" panose="020B0604020202020204" pitchFamily="34" charset="0"/>
                <a:cs typeface="Arial" panose="020B0604020202020204" pitchFamily="34" charset="0"/>
              </a:rPr>
              <a:t>Golub</a:t>
            </a:r>
            <a:r>
              <a:rPr lang="en-US" dirty="0">
                <a:latin typeface="Arial" panose="020B0604020202020204" pitchFamily="34" charset="0"/>
                <a:cs typeface="Arial" panose="020B0604020202020204" pitchFamily="34" charset="0"/>
              </a:rPr>
              <a:t>, Julie Johnson, Harry Orr, and Joe Takahashi.</a:t>
            </a:r>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19" eaLnBrk="0" hangingPunct="0">
              <a:defRPr b="1">
                <a:solidFill>
                  <a:schemeClr val="tx1"/>
                </a:solidFill>
                <a:latin typeface="Arial" pitchFamily="34" charset="0"/>
              </a:defRPr>
            </a:lvl1pPr>
            <a:lvl2pPr marL="736361" indent="-283216" defTabSz="928319" eaLnBrk="0" hangingPunct="0">
              <a:defRPr b="1">
                <a:solidFill>
                  <a:schemeClr val="tx1"/>
                </a:solidFill>
                <a:latin typeface="Arial" pitchFamily="34" charset="0"/>
              </a:defRPr>
            </a:lvl2pPr>
            <a:lvl3pPr marL="1132865" indent="-226573" defTabSz="928319" eaLnBrk="0" hangingPunct="0">
              <a:defRPr b="1">
                <a:solidFill>
                  <a:schemeClr val="tx1"/>
                </a:solidFill>
                <a:latin typeface="Arial" pitchFamily="34" charset="0"/>
              </a:defRPr>
            </a:lvl3pPr>
            <a:lvl4pPr marL="1586010" indent="-226573" defTabSz="928319" eaLnBrk="0" hangingPunct="0">
              <a:defRPr b="1">
                <a:solidFill>
                  <a:schemeClr val="tx1"/>
                </a:solidFill>
                <a:latin typeface="Arial" pitchFamily="34" charset="0"/>
              </a:defRPr>
            </a:lvl4pPr>
            <a:lvl5pPr marL="2039156" indent="-226573" defTabSz="928319" eaLnBrk="0" hangingPunct="0">
              <a:defRPr b="1">
                <a:solidFill>
                  <a:schemeClr val="tx1"/>
                </a:solidFill>
                <a:latin typeface="Arial" pitchFamily="34" charset="0"/>
              </a:defRPr>
            </a:lvl5pPr>
            <a:lvl6pPr marL="2492302" indent="-226573" defTabSz="928319" eaLnBrk="0" fontAlgn="base" hangingPunct="0">
              <a:spcBef>
                <a:spcPct val="0"/>
              </a:spcBef>
              <a:spcAft>
                <a:spcPct val="0"/>
              </a:spcAft>
              <a:defRPr b="1">
                <a:solidFill>
                  <a:schemeClr val="tx1"/>
                </a:solidFill>
                <a:latin typeface="Arial" pitchFamily="34" charset="0"/>
              </a:defRPr>
            </a:lvl6pPr>
            <a:lvl7pPr marL="2945447" indent="-226573" defTabSz="928319" eaLnBrk="0" fontAlgn="base" hangingPunct="0">
              <a:spcBef>
                <a:spcPct val="0"/>
              </a:spcBef>
              <a:spcAft>
                <a:spcPct val="0"/>
              </a:spcAft>
              <a:defRPr b="1">
                <a:solidFill>
                  <a:schemeClr val="tx1"/>
                </a:solidFill>
                <a:latin typeface="Arial" pitchFamily="34" charset="0"/>
              </a:defRPr>
            </a:lvl7pPr>
            <a:lvl8pPr marL="3398593" indent="-226573" defTabSz="928319" eaLnBrk="0" fontAlgn="base" hangingPunct="0">
              <a:spcBef>
                <a:spcPct val="0"/>
              </a:spcBef>
              <a:spcAft>
                <a:spcPct val="0"/>
              </a:spcAft>
              <a:defRPr b="1">
                <a:solidFill>
                  <a:schemeClr val="tx1"/>
                </a:solidFill>
                <a:latin typeface="Arial" pitchFamily="34" charset="0"/>
              </a:defRPr>
            </a:lvl8pPr>
            <a:lvl9pPr marL="3851739" indent="-226573" defTabSz="9283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55</a:t>
            </a:fld>
            <a:endParaRPr lang="en-US" dirty="0" smtClean="0">
              <a:solidFill>
                <a:prstClr val="black"/>
              </a:solidFill>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81100" y="696913"/>
            <a:ext cx="4648200" cy="3486150"/>
          </a:xfrm>
          <a:prstGeom prst="rect">
            <a:avLst/>
          </a:prstGeom>
          <a:ln/>
        </p:spPr>
      </p:sp>
      <p:sp>
        <p:nvSpPr>
          <p:cNvPr id="123907" name="Notes Placeholder 2"/>
          <p:cNvSpPr>
            <a:spLocks noGrp="1"/>
          </p:cNvSpPr>
          <p:nvPr>
            <p:ph type="body" idx="1"/>
          </p:nvPr>
        </p:nvSpPr>
        <p:spPr>
          <a:noFill/>
          <a:ln/>
        </p:spPr>
        <p:txBody>
          <a:bodyPr/>
          <a:lstStyle/>
          <a:p>
            <a:pPr lvl="1">
              <a:defRPr/>
            </a:pPr>
            <a:r>
              <a:rPr lang="en-US" dirty="0" smtClean="0">
                <a:latin typeface="Arial" panose="020B0604020202020204" pitchFamily="34" charset="0"/>
                <a:cs typeface="Arial" pitchFamily="34" charset="0"/>
              </a:rPr>
              <a:t>Similarly, a</a:t>
            </a:r>
            <a:r>
              <a:rPr lang="en-US" baseline="0" dirty="0" smtClean="0">
                <a:latin typeface="Arial" pitchFamily="34" charset="0"/>
                <a:cs typeface="Arial" pitchFamily="34" charset="0"/>
              </a:rPr>
              <a:t>n impressive number of genetics and genomics researchers were recently </a:t>
            </a:r>
            <a:r>
              <a:rPr lang="en-US" dirty="0" smtClean="0">
                <a:latin typeface="Arial" pitchFamily="34" charset="0"/>
                <a:cs typeface="Arial" pitchFamily="34" charset="0"/>
              </a:rPr>
              <a:t>elected to be Fellows of the </a:t>
            </a:r>
            <a:r>
              <a:rPr lang="en-US" dirty="0">
                <a:latin typeface="Arial" panose="020B0604020202020204" pitchFamily="34" charset="0"/>
                <a:cs typeface="Arial" panose="020B0604020202020204" pitchFamily="34" charset="0"/>
              </a:rPr>
              <a:t>American Association for the Advancement of Science (or </a:t>
            </a:r>
            <a:r>
              <a:rPr lang="en-US" dirty="0" smtClean="0">
                <a:latin typeface="Arial" pitchFamily="34" charset="0"/>
                <a:cs typeface="Arial" pitchFamily="34" charset="0"/>
              </a:rPr>
              <a:t>AAAS),</a:t>
            </a:r>
            <a:r>
              <a:rPr lang="en-US" baseline="0" dirty="0" smtClean="0">
                <a:latin typeface="Arial" pitchFamily="34" charset="0"/>
                <a:cs typeface="Arial" pitchFamily="34" charset="0"/>
              </a:rPr>
              <a:t> with their names listed here. Congratulations to these colleagues as well as those elected to the Institute of Medicine. </a:t>
            </a:r>
          </a:p>
        </p:txBody>
      </p:sp>
      <p:sp>
        <p:nvSpPr>
          <p:cNvPr id="5" name="Slide Number Placeholder 3"/>
          <p:cNvSpPr>
            <a:spLocks noGrp="1"/>
          </p:cNvSpPr>
          <p:nvPr>
            <p:ph type="sldNum" sz="quarter" idx="5"/>
          </p:nvPr>
        </p:nvSpPr>
        <p:spPr>
          <a:xfrm>
            <a:off x="3971620" y="883126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19" eaLnBrk="0" hangingPunct="0">
              <a:defRPr b="1">
                <a:solidFill>
                  <a:schemeClr val="tx1"/>
                </a:solidFill>
                <a:latin typeface="Arial" pitchFamily="34" charset="0"/>
              </a:defRPr>
            </a:lvl1pPr>
            <a:lvl2pPr marL="736361" indent="-283216" defTabSz="928319" eaLnBrk="0" hangingPunct="0">
              <a:defRPr b="1">
                <a:solidFill>
                  <a:schemeClr val="tx1"/>
                </a:solidFill>
                <a:latin typeface="Arial" pitchFamily="34" charset="0"/>
              </a:defRPr>
            </a:lvl2pPr>
            <a:lvl3pPr marL="1132865" indent="-226573" defTabSz="928319" eaLnBrk="0" hangingPunct="0">
              <a:defRPr b="1">
                <a:solidFill>
                  <a:schemeClr val="tx1"/>
                </a:solidFill>
                <a:latin typeface="Arial" pitchFamily="34" charset="0"/>
              </a:defRPr>
            </a:lvl3pPr>
            <a:lvl4pPr marL="1586010" indent="-226573" defTabSz="928319" eaLnBrk="0" hangingPunct="0">
              <a:defRPr b="1">
                <a:solidFill>
                  <a:schemeClr val="tx1"/>
                </a:solidFill>
                <a:latin typeface="Arial" pitchFamily="34" charset="0"/>
              </a:defRPr>
            </a:lvl4pPr>
            <a:lvl5pPr marL="2039156" indent="-226573" defTabSz="928319" eaLnBrk="0" hangingPunct="0">
              <a:defRPr b="1">
                <a:solidFill>
                  <a:schemeClr val="tx1"/>
                </a:solidFill>
                <a:latin typeface="Arial" pitchFamily="34" charset="0"/>
              </a:defRPr>
            </a:lvl5pPr>
            <a:lvl6pPr marL="2492302" indent="-226573" defTabSz="928319" eaLnBrk="0" fontAlgn="base" hangingPunct="0">
              <a:spcBef>
                <a:spcPct val="0"/>
              </a:spcBef>
              <a:spcAft>
                <a:spcPct val="0"/>
              </a:spcAft>
              <a:defRPr b="1">
                <a:solidFill>
                  <a:schemeClr val="tx1"/>
                </a:solidFill>
                <a:latin typeface="Arial" pitchFamily="34" charset="0"/>
              </a:defRPr>
            </a:lvl6pPr>
            <a:lvl7pPr marL="2945447" indent="-226573" defTabSz="928319" eaLnBrk="0" fontAlgn="base" hangingPunct="0">
              <a:spcBef>
                <a:spcPct val="0"/>
              </a:spcBef>
              <a:spcAft>
                <a:spcPct val="0"/>
              </a:spcAft>
              <a:defRPr b="1">
                <a:solidFill>
                  <a:schemeClr val="tx1"/>
                </a:solidFill>
                <a:latin typeface="Arial" pitchFamily="34" charset="0"/>
              </a:defRPr>
            </a:lvl7pPr>
            <a:lvl8pPr marL="3398593" indent="-226573" defTabSz="928319" eaLnBrk="0" fontAlgn="base" hangingPunct="0">
              <a:spcBef>
                <a:spcPct val="0"/>
              </a:spcBef>
              <a:spcAft>
                <a:spcPct val="0"/>
              </a:spcAft>
              <a:defRPr b="1">
                <a:solidFill>
                  <a:schemeClr val="tx1"/>
                </a:solidFill>
                <a:latin typeface="Arial" pitchFamily="34" charset="0"/>
              </a:defRPr>
            </a:lvl8pPr>
            <a:lvl9pPr marL="3851739" indent="-226573" defTabSz="9283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defTabSz="906509">
              <a:defRPr/>
            </a:pPr>
            <a:r>
              <a:rPr lang="en-US" kern="1200" dirty="0" smtClean="0">
                <a:effectLst/>
                <a:latin typeface="Arial" panose="020B0604020202020204" pitchFamily="34" charset="0"/>
                <a:cs typeface="Arial" panose="020B0604020202020204" pitchFamily="34" charset="0"/>
              </a:rPr>
              <a:t>Tracking</a:t>
            </a:r>
            <a:r>
              <a:rPr lang="en-US" kern="1200" baseline="0" dirty="0" smtClean="0">
                <a:effectLst/>
                <a:latin typeface="Arial" panose="020B0604020202020204" pitchFamily="34" charset="0"/>
                <a:cs typeface="Arial" panose="020B0604020202020204" pitchFamily="34" charset="0"/>
              </a:rPr>
              <a:t> the movements of genomics notables…</a:t>
            </a:r>
          </a:p>
          <a:p>
            <a:pPr defTabSz="906509">
              <a:defRPr/>
            </a:pPr>
            <a:endParaRPr lang="en-US" kern="1200" baseline="0" dirty="0" smtClean="0">
              <a:effectLst/>
              <a:latin typeface="Arial" panose="020B0604020202020204" pitchFamily="34" charset="0"/>
              <a:cs typeface="Arial" panose="020B0604020202020204" pitchFamily="34" charset="0"/>
            </a:endParaRPr>
          </a:p>
          <a:p>
            <a:pPr defTabSz="906509">
              <a:defRPr/>
            </a:pPr>
            <a:r>
              <a:rPr lang="en-US" kern="1200" baseline="0" dirty="0" smtClean="0">
                <a:effectLst/>
                <a:latin typeface="Arial" panose="020B0604020202020204" pitchFamily="34" charset="0"/>
                <a:cs typeface="Arial" panose="020B0604020202020204" pitchFamily="34" charset="0"/>
              </a:rPr>
              <a:t>Hunt Willard was recently appointed the new Director of the University of Chicago Woods Hole Marine Biological Laboratory.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57</a:t>
            </a:fld>
            <a:endParaRPr lang="en-US" dirty="0" smtClean="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defTabSz="906509">
              <a:defRPr/>
            </a:pPr>
            <a:r>
              <a:rPr lang="en-US" b="0" i="0" kern="1200" dirty="0" smtClean="0">
                <a:effectLst/>
                <a:latin typeface="Arial" panose="020B0604020202020204" pitchFamily="34" charset="0"/>
                <a:cs typeface="Arial" panose="020B0604020202020204" pitchFamily="34" charset="0"/>
              </a:rPr>
              <a:t>And David </a:t>
            </a:r>
            <a:r>
              <a:rPr lang="en-US" b="0" i="0" kern="1200" dirty="0" err="1" smtClean="0">
                <a:effectLst/>
                <a:latin typeface="Arial" panose="020B0604020202020204" pitchFamily="34" charset="0"/>
                <a:cs typeface="Arial" panose="020B0604020202020204" pitchFamily="34" charset="0"/>
              </a:rPr>
              <a:t>Altshuler</a:t>
            </a:r>
            <a:r>
              <a:rPr lang="en-US" b="0" i="0" kern="1200" dirty="0" smtClean="0">
                <a:effectLst/>
                <a:latin typeface="Arial" panose="020B0604020202020204" pitchFamily="34" charset="0"/>
                <a:cs typeface="Arial" panose="020B0604020202020204" pitchFamily="34" charset="0"/>
              </a:rPr>
              <a:t> has joined Vertex Pharmaceuticals as Executive Vice President of Global Research and Chief Scientific Officer.</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58</a:t>
            </a:fld>
            <a:endParaRPr lang="en-US" dirty="0" smtClean="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a:defRPr/>
            </a:pPr>
            <a:r>
              <a:rPr lang="en-US" i="0" dirty="0" smtClean="0">
                <a:latin typeface="Arial" panose="020B0604020202020204" pitchFamily="34" charset="0"/>
                <a:cs typeface="Arial" pitchFamily="34" charset="0"/>
              </a:rPr>
              <a:t>Moving from people to institutions,</a:t>
            </a:r>
            <a:r>
              <a:rPr lang="en-US" i="0" baseline="0" dirty="0" smtClean="0">
                <a:latin typeface="Arial" panose="020B0604020202020204" pitchFamily="34" charset="0"/>
                <a:cs typeface="Arial" pitchFamily="34" charset="0"/>
              </a:rPr>
              <a:t> l</a:t>
            </a:r>
            <a:r>
              <a:rPr lang="en-US" i="0" dirty="0" smtClean="0">
                <a:latin typeface="Arial" panose="020B0604020202020204" pitchFamily="34" charset="0"/>
                <a:cs typeface="Arial" pitchFamily="34" charset="0"/>
              </a:rPr>
              <a:t>ast October, I was invited by Ed Liu</a:t>
            </a:r>
            <a:r>
              <a:rPr lang="en-US" i="0" baseline="0" dirty="0" smtClean="0">
                <a:latin typeface="Arial" panose="020B0604020202020204" pitchFamily="34" charset="0"/>
                <a:cs typeface="Arial" pitchFamily="34" charset="0"/>
              </a:rPr>
              <a:t> and Charles Lee to participate in the </a:t>
            </a:r>
            <a:r>
              <a:rPr lang="en-US" i="0" dirty="0" smtClean="0">
                <a:latin typeface="Arial" panose="020B0604020202020204" pitchFamily="34" charset="0"/>
                <a:cs typeface="Arial" pitchFamily="34" charset="0"/>
              </a:rPr>
              <a:t>ceremonial opening and ribbon</a:t>
            </a:r>
            <a:r>
              <a:rPr lang="en-US" i="0" baseline="0" dirty="0" smtClean="0">
                <a:latin typeface="Arial" pitchFamily="34" charset="0"/>
                <a:cs typeface="Arial" pitchFamily="34" charset="0"/>
              </a:rPr>
              <a:t> cutting for the Jackson Laboratory of Genomic Medicine. I also spoke at their </a:t>
            </a:r>
            <a:r>
              <a:rPr lang="en-US" i="0" dirty="0" smtClean="0">
                <a:latin typeface="Arial" pitchFamily="34" charset="0"/>
                <a:cs typeface="Arial" pitchFamily="34" charset="0"/>
              </a:rPr>
              <a:t>opening scientific symposium</a:t>
            </a:r>
            <a:r>
              <a:rPr lang="en-US" b="0" i="0" kern="1200" dirty="0" smtClean="0">
                <a:effectLst/>
                <a:latin typeface="Arial" panose="020B0604020202020204" pitchFamily="34" charset="0"/>
                <a:cs typeface="Arial" panose="020B0604020202020204" pitchFamily="34" charset="0"/>
              </a:rPr>
              <a:t>.</a:t>
            </a:r>
            <a:endParaRPr lang="en-US" i="0" dirty="0" smtClean="0">
              <a:latin typeface="Arial" pitchFamily="34" charset="0"/>
              <a:cs typeface="Arial" pitchFamily="34" charset="0"/>
            </a:endParaRPr>
          </a:p>
          <a:p>
            <a:pPr>
              <a:defRPr/>
            </a:pPr>
            <a:endParaRPr lang="en-US" i="0" dirty="0" smtClean="0">
              <a:latin typeface="Arial" pitchFamily="34" charset="0"/>
              <a:cs typeface="Arial" pitchFamily="34" charset="0"/>
            </a:endParaRPr>
          </a:p>
          <a:p>
            <a:r>
              <a:rPr lang="en-US" b="0" i="0" kern="1200" dirty="0" smtClean="0">
                <a:effectLst/>
                <a:latin typeface="Arial" panose="020B0604020202020204" pitchFamily="34" charset="0"/>
                <a:cs typeface="Arial" panose="020B0604020202020204" pitchFamily="34" charset="0"/>
              </a:rPr>
              <a:t>The Jackson Laboratory for Genomic Medicine</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is a nonprofit research center that identifies the precise genetic causes of diseases and spurs the development of individualized plans of treatment and prevention. With 150 employees hired to date, the 183,500-square-foot facility expects</a:t>
            </a:r>
            <a:r>
              <a:rPr lang="en-US" b="0" i="0" kern="1200" baseline="0" dirty="0" smtClean="0">
                <a:effectLst/>
                <a:latin typeface="Arial" panose="020B0604020202020204" pitchFamily="34" charset="0"/>
                <a:cs typeface="Arial" panose="020B0604020202020204" pitchFamily="34" charset="0"/>
              </a:rPr>
              <a:t> to </a:t>
            </a:r>
            <a:r>
              <a:rPr lang="en-US" b="0" i="0" kern="1200" dirty="0" smtClean="0">
                <a:effectLst/>
                <a:latin typeface="Arial" panose="020B0604020202020204" pitchFamily="34" charset="0"/>
                <a:cs typeface="Arial" panose="020B0604020202020204" pitchFamily="34" charset="0"/>
              </a:rPr>
              <a:t>house 300 biomedical researchers, technicians, and support staff within 10 years. It is an impressive</a:t>
            </a:r>
            <a:r>
              <a:rPr lang="en-US" b="0" i="0" kern="1200" baseline="0" dirty="0" smtClean="0">
                <a:effectLst/>
                <a:latin typeface="Arial" panose="020B0604020202020204" pitchFamily="34" charset="0"/>
                <a:cs typeface="Arial" panose="020B0604020202020204" pitchFamily="34" charset="0"/>
              </a:rPr>
              <a:t> facility, and it was fun to participate in their opening events.</a:t>
            </a:r>
            <a:endParaRPr lang="en-US" b="0" i="0" kern="1200" dirty="0" smtClean="0">
              <a:effectLst/>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59</a:t>
            </a:fld>
            <a:endParaRPr lang="en-US" dirty="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together provide an</a:t>
            </a:r>
            <a:r>
              <a:rPr lang="en-US" baseline="0" dirty="0" smtClean="0">
                <a:latin typeface="Arial" pitchFamily="34" charset="0"/>
                <a:cs typeface="Arial" pitchFamily="34" charset="0"/>
              </a:rPr>
              <a:t> excellent </a:t>
            </a:r>
            <a:r>
              <a:rPr lang="en-US" dirty="0" smtClean="0">
                <a:latin typeface="Arial" pitchFamily="34" charset="0"/>
                <a:cs typeface="Arial" pitchFamily="34" charset="0"/>
              </a:rPr>
              <a:t>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98" tIns="46549" rIns="93098" bIns="46549" numCol="1" anchor="t" anchorCtr="0" compatLnSpc="1">
            <a:prstTxWarp prst="textNoShape">
              <a:avLst/>
            </a:prstTxWarp>
          </a:bodyPr>
          <a:lstStyle/>
          <a:p>
            <a:pPr defTabSz="906509">
              <a:defRPr/>
            </a:pPr>
            <a:r>
              <a:rPr lang="en-US" i="0" dirty="0" smtClean="0">
                <a:latin typeface="Arial" pitchFamily="34" charset="0"/>
                <a:cs typeface="Arial" pitchFamily="34" charset="0"/>
              </a:rPr>
              <a:t>When The</a:t>
            </a:r>
            <a:r>
              <a:rPr lang="en-US" i="0" baseline="0" dirty="0" smtClean="0">
                <a:latin typeface="Arial" pitchFamily="34" charset="0"/>
                <a:cs typeface="Arial" pitchFamily="34" charset="0"/>
              </a:rPr>
              <a:t> Scientist came out with its Top Ten Innovations of 2014, genomic technologies dominated the list. In fact, each of the top five innovations on their list </a:t>
            </a:r>
            <a:r>
              <a:rPr lang="en-US" b="0" i="0" kern="1200" dirty="0" smtClean="0">
                <a:effectLst/>
                <a:latin typeface="Arial" panose="020B0604020202020204" pitchFamily="34" charset="0"/>
                <a:cs typeface="Arial" panose="020B0604020202020204" pitchFamily="34" charset="0"/>
              </a:rPr>
              <a:t>involve some aspect of the process of genome sequencing. </a:t>
            </a:r>
          </a:p>
          <a:p>
            <a:pPr defTabSz="906509">
              <a:defRPr/>
            </a:pPr>
            <a:endParaRPr lang="en-US" b="0" i="0" kern="1200" dirty="0" smtClean="0">
              <a:effectLst/>
              <a:latin typeface="Arial" panose="020B0604020202020204" pitchFamily="34" charset="0"/>
              <a:cs typeface="Arial" panose="020B0604020202020204" pitchFamily="34" charset="0"/>
            </a:endParaRPr>
          </a:p>
          <a:p>
            <a:pPr defTabSz="906509">
              <a:defRPr/>
            </a:pPr>
            <a:r>
              <a:rPr lang="en-US" b="0" i="0" kern="1200" dirty="0" smtClean="0">
                <a:effectLst/>
                <a:latin typeface="Arial" panose="020B0604020202020204" pitchFamily="34" charset="0"/>
                <a:cs typeface="Arial" panose="020B0604020202020204" pitchFamily="34" charset="0"/>
              </a:rPr>
              <a:t>These include</a:t>
            </a:r>
            <a:r>
              <a:rPr lang="en-US" b="0" i="0" kern="1200" baseline="0" dirty="0" smtClean="0">
                <a:effectLst/>
                <a:latin typeface="Arial" panose="020B0604020202020204" pitchFamily="34" charset="0"/>
                <a:cs typeface="Arial" panose="020B0604020202020204" pitchFamily="34" charset="0"/>
              </a:rPr>
              <a:t> * the </a:t>
            </a:r>
            <a:r>
              <a:rPr lang="en-US" dirty="0" smtClean="0">
                <a:latin typeface="Arial" panose="020B0604020202020204" pitchFamily="34" charset="0"/>
                <a:cs typeface="Arial" panose="020B0604020202020204" pitchFamily="34" charset="0"/>
              </a:rPr>
              <a:t>DRAGEN Bio-IT Processor by </a:t>
            </a:r>
            <a:r>
              <a:rPr lang="en-US" dirty="0" err="1" smtClean="0">
                <a:latin typeface="Arial" panose="020B0604020202020204" pitchFamily="34" charset="0"/>
                <a:cs typeface="Arial" panose="020B0604020202020204" pitchFamily="34" charset="0"/>
              </a:rPr>
              <a:t>Edico</a:t>
            </a:r>
            <a:r>
              <a:rPr lang="en-US" dirty="0" smtClean="0">
                <a:latin typeface="Arial" panose="020B0604020202020204" pitchFamily="34" charset="0"/>
                <a:cs typeface="Arial" panose="020B0604020202020204" pitchFamily="34" charset="0"/>
              </a:rPr>
              <a:t> Genome, * </a:t>
            </a:r>
            <a:r>
              <a:rPr lang="en-US" dirty="0" err="1" smtClean="0">
                <a:latin typeface="Arial" panose="020B0604020202020204" pitchFamily="34" charset="0"/>
                <a:cs typeface="Arial" panose="020B0604020202020204" pitchFamily="34" charset="0"/>
              </a:rPr>
              <a:t>Illumina’s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MiSeqDx</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 </a:t>
            </a:r>
            <a:r>
              <a:rPr lang="en-US" baseline="0" dirty="0" err="1" smtClean="0">
                <a:latin typeface="Arial" panose="020B0604020202020204" pitchFamily="34" charset="0"/>
                <a:cs typeface="Arial" panose="020B0604020202020204" pitchFamily="34" charset="0"/>
              </a:rPr>
              <a:t>Illumina’s</a:t>
            </a:r>
            <a:r>
              <a:rPr lang="en-US" baseline="0"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HiSeq</a:t>
            </a:r>
            <a:r>
              <a:rPr lang="en-US" dirty="0" smtClean="0">
                <a:latin typeface="Arial" panose="020B0604020202020204" pitchFamily="34" charset="0"/>
                <a:cs typeface="Arial" panose="020B0604020202020204" pitchFamily="34" charset="0"/>
              </a:rPr>
              <a:t> X Ten,</a:t>
            </a:r>
            <a:r>
              <a:rPr lang="en-US" baseline="0" dirty="0" smtClean="0">
                <a:latin typeface="Arial" panose="020B0604020202020204" pitchFamily="34" charset="0"/>
                <a:cs typeface="Arial" panose="020B0604020202020204" pitchFamily="34" charset="0"/>
              </a:rPr>
              <a:t> the</a:t>
            </a:r>
            <a:r>
              <a:rPr lang="en-US" i="0" baseline="0" dirty="0" smtClean="0">
                <a:latin typeface="Arial" pitchFamily="34" charset="0"/>
                <a:cs typeface="Arial" pitchFamily="34" charset="0"/>
              </a:rPr>
              <a:t> * </a:t>
            </a:r>
            <a:r>
              <a:rPr lang="en-US" dirty="0" err="1" smtClean="0">
                <a:latin typeface="Arial" panose="020B0604020202020204" pitchFamily="34" charset="0"/>
                <a:cs typeface="Arial" panose="020B0604020202020204" pitchFamily="34" charset="0"/>
              </a:rPr>
              <a:t>IrysChip</a:t>
            </a:r>
            <a:r>
              <a:rPr lang="en-US" dirty="0" smtClean="0">
                <a:latin typeface="Arial" panose="020B0604020202020204" pitchFamily="34" charset="0"/>
                <a:cs typeface="Arial" panose="020B0604020202020204" pitchFamily="34" charset="0"/>
              </a:rPr>
              <a:t> V2 by </a:t>
            </a:r>
            <a:r>
              <a:rPr lang="en-US" dirty="0" err="1" smtClean="0">
                <a:latin typeface="Arial" panose="020B0604020202020204" pitchFamily="34" charset="0"/>
                <a:cs typeface="Arial" panose="020B0604020202020204" pitchFamily="34" charset="0"/>
              </a:rPr>
              <a:t>BioNano</a:t>
            </a:r>
            <a:r>
              <a:rPr lang="en-US" dirty="0" smtClean="0">
                <a:latin typeface="Arial" panose="020B0604020202020204" pitchFamily="34" charset="0"/>
                <a:cs typeface="Arial" panose="020B0604020202020204" pitchFamily="34" charset="0"/>
              </a:rPr>
              <a:t> Genomics, and * the </a:t>
            </a:r>
            <a:r>
              <a:rPr lang="fr-FR" dirty="0" err="1" smtClean="0">
                <a:latin typeface="Arial" panose="020B0604020202020204" pitchFamily="34" charset="0"/>
                <a:cs typeface="Arial" panose="020B0604020202020204" pitchFamily="34" charset="0"/>
              </a:rPr>
              <a:t>RainDrop</a:t>
            </a:r>
            <a:r>
              <a:rPr lang="fr-FR" dirty="0" smtClean="0">
                <a:latin typeface="Arial" panose="020B0604020202020204" pitchFamily="34" charset="0"/>
                <a:cs typeface="Arial" panose="020B0604020202020204" pitchFamily="34" charset="0"/>
              </a:rPr>
              <a:t> Digital PCR System by </a:t>
            </a:r>
            <a:r>
              <a:rPr lang="fr-FR" dirty="0" err="1" smtClean="0">
                <a:latin typeface="Arial" panose="020B0604020202020204" pitchFamily="34" charset="0"/>
                <a:cs typeface="Arial" panose="020B0604020202020204" pitchFamily="34" charset="0"/>
              </a:rPr>
              <a:t>RainDance</a:t>
            </a:r>
            <a:r>
              <a:rPr lang="fr-FR" dirty="0" smtClean="0">
                <a:latin typeface="Arial" panose="020B0604020202020204" pitchFamily="34" charset="0"/>
                <a:cs typeface="Arial" panose="020B0604020202020204" pitchFamily="34" charset="0"/>
              </a:rPr>
              <a:t> Technologies.</a:t>
            </a:r>
            <a:endParaRPr lang="en-US" dirty="0" smtClean="0">
              <a:latin typeface="Arial" panose="020B0604020202020204" pitchFamily="34" charset="0"/>
              <a:cs typeface="Arial" panose="020B0604020202020204" pitchFamily="34" charset="0"/>
            </a:endParaRPr>
          </a:p>
          <a:p>
            <a:pPr>
              <a:defRPr/>
            </a:pPr>
            <a:endParaRPr lang="en-US" i="0"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881">
              <a:defRPr/>
            </a:pPr>
            <a:fld id="{EF1538E9-0E3C-4F99-854D-827A84D0C00A}" type="slidenum">
              <a:rPr lang="en-US" smtClean="0">
                <a:solidFill>
                  <a:srgbClr val="000000"/>
                </a:solidFill>
              </a:rPr>
              <a:pPr defTabSz="917881">
                <a:defRPr/>
              </a:pPr>
              <a:t>60</a:t>
            </a:fld>
            <a:endParaRPr lang="en-US" dirty="0"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181100" y="696913"/>
            <a:ext cx="4648200" cy="3486150"/>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3" tIns="47291" rIns="94583" bIns="47291" numCol="1" anchor="t" anchorCtr="0" compatLnSpc="1">
            <a:prstTxWarp prst="textNoShape">
              <a:avLst/>
            </a:prstTxWarp>
          </a:bodyPr>
          <a:lstStyle/>
          <a:p>
            <a:pPr lvl="1" defTabSz="997568">
              <a:defRPr/>
            </a:pPr>
            <a:r>
              <a:rPr lang="en-US" dirty="0">
                <a:latin typeface="Arial" panose="020B0604020202020204" pitchFamily="34" charset="0"/>
                <a:cs typeface="Arial" pitchFamily="34" charset="0"/>
              </a:rPr>
              <a:t>Featured as an NHGRI Genome Advance of the Month since the last Council meeting have been publications describing * the genomic origins of the 2014 Ebola outbreak, * artificial sweeteners and the gut microbiome, * genetic adaptation of the human circadian clock, * supercentenarian genomics, and * DNA testing </a:t>
            </a:r>
            <a:r>
              <a:rPr lang="en-US">
                <a:latin typeface="Arial" panose="020B0604020202020204" pitchFamily="34" charset="0"/>
                <a:cs typeface="Arial" panose="020B0604020202020204" pitchFamily="34" charset="0"/>
              </a:rPr>
              <a:t>to detect cancer precursors in blood.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81100" y="696913"/>
            <a:ext cx="4648200" cy="34861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3" tIns="47291" rIns="94583" bIns="47291" numCol="1" anchor="t" anchorCtr="0" compatLnSpc="1">
            <a:prstTxWarp prst="textNoShape">
              <a:avLst/>
            </a:prstTxWarp>
          </a:bodyPr>
          <a:lstStyle/>
          <a:p>
            <a:pPr defTabSz="913635">
              <a:defRPr/>
            </a:pPr>
            <a:r>
              <a:rPr lang="en-US" b="0" dirty="0" smtClean="0">
                <a:latin typeface="Arial" pitchFamily="34" charset="0"/>
                <a:cs typeface="Arial" pitchFamily="34" charset="0"/>
              </a:rPr>
              <a:t>Recent prominent genomics news stories include</a:t>
            </a:r>
            <a:r>
              <a:rPr lang="en-US" b="0" baseline="0" dirty="0" smtClean="0">
                <a:latin typeface="Arial" pitchFamily="34" charset="0"/>
                <a:cs typeface="Arial" pitchFamily="34" charset="0"/>
              </a:rPr>
              <a:t> * a </a:t>
            </a:r>
            <a:r>
              <a:rPr lang="en-US" b="0" i="1" baseline="0" dirty="0" smtClean="0">
                <a:latin typeface="Arial" pitchFamily="34" charset="0"/>
                <a:cs typeface="Arial" pitchFamily="34" charset="0"/>
              </a:rPr>
              <a:t>Forbes </a:t>
            </a:r>
            <a:r>
              <a:rPr lang="en-US" b="0" i="0" baseline="0" dirty="0" smtClean="0">
                <a:latin typeface="Arial" pitchFamily="34" charset="0"/>
                <a:cs typeface="Arial" pitchFamily="34" charset="0"/>
              </a:rPr>
              <a:t>article </a:t>
            </a:r>
            <a:r>
              <a:rPr lang="en-US" b="0" baseline="0" dirty="0" smtClean="0">
                <a:latin typeface="Arial" pitchFamily="34" charset="0"/>
                <a:cs typeface="Arial" pitchFamily="34" charset="0"/>
              </a:rPr>
              <a:t>about </a:t>
            </a:r>
            <a:r>
              <a:rPr lang="en-US" b="0" i="0" baseline="0" dirty="0" smtClean="0">
                <a:latin typeface="Arial" pitchFamily="34" charset="0"/>
                <a:cs typeface="Arial" pitchFamily="34" charset="0"/>
              </a:rPr>
              <a:t>cancer genome testing</a:t>
            </a:r>
            <a:r>
              <a:rPr lang="en-US" b="0" baseline="0" dirty="0" smtClean="0">
                <a:latin typeface="Arial" pitchFamily="34" charset="0"/>
                <a:cs typeface="Arial" pitchFamily="34" charset="0"/>
              </a:rPr>
              <a:t>, * an article in the </a:t>
            </a:r>
            <a:r>
              <a:rPr lang="en-US" b="0" i="1" baseline="0" dirty="0" smtClean="0">
                <a:latin typeface="Arial" pitchFamily="34" charset="0"/>
                <a:cs typeface="Arial" pitchFamily="34" charset="0"/>
              </a:rPr>
              <a:t>New York Times </a:t>
            </a:r>
            <a:r>
              <a:rPr lang="en-US" b="0" i="0" baseline="0" dirty="0" smtClean="0">
                <a:latin typeface="Arial" pitchFamily="34" charset="0"/>
                <a:cs typeface="Arial" pitchFamily="34" charset="0"/>
              </a:rPr>
              <a:t>about the funding climate for young scientists</a:t>
            </a:r>
            <a:r>
              <a:rPr lang="en-US" b="0" baseline="0" dirty="0" smtClean="0">
                <a:latin typeface="Arial" pitchFamily="34" charset="0"/>
                <a:cs typeface="Arial" pitchFamily="34" charset="0"/>
              </a:rPr>
              <a:t>, * a </a:t>
            </a:r>
            <a:r>
              <a:rPr lang="en-US" b="0" i="1" baseline="0" dirty="0" smtClean="0">
                <a:latin typeface="Arial" pitchFamily="34" charset="0"/>
                <a:cs typeface="Arial" pitchFamily="34" charset="0"/>
              </a:rPr>
              <a:t>Wall Street Journal </a:t>
            </a:r>
            <a:r>
              <a:rPr lang="en-US" b="0" baseline="0" dirty="0" smtClean="0">
                <a:latin typeface="Arial" pitchFamily="34" charset="0"/>
                <a:cs typeface="Arial" pitchFamily="34" charset="0"/>
              </a:rPr>
              <a:t>piece on newborn genome sequencing, * a report at </a:t>
            </a:r>
            <a:r>
              <a:rPr lang="en-US" b="0" i="1" baseline="0" dirty="0" smtClean="0">
                <a:latin typeface="Arial" pitchFamily="34" charset="0"/>
                <a:cs typeface="Arial" pitchFamily="34" charset="0"/>
              </a:rPr>
              <a:t>Genome Web </a:t>
            </a:r>
            <a:r>
              <a:rPr lang="en-US" b="0" i="0" baseline="0" dirty="0" smtClean="0">
                <a:latin typeface="Arial" pitchFamily="34" charset="0"/>
                <a:cs typeface="Arial" pitchFamily="34" charset="0"/>
              </a:rPr>
              <a:t>regarding Google’s plans to cover cancer genome testing for its employees,</a:t>
            </a:r>
            <a:r>
              <a:rPr lang="en-US" b="0" i="1" baseline="0" dirty="0" smtClean="0">
                <a:latin typeface="Arial" pitchFamily="34" charset="0"/>
                <a:cs typeface="Arial" pitchFamily="34" charset="0"/>
              </a:rPr>
              <a:t> </a:t>
            </a:r>
            <a:r>
              <a:rPr lang="en-US" b="0" baseline="0" dirty="0" smtClean="0">
                <a:latin typeface="Arial" pitchFamily="34" charset="0"/>
                <a:cs typeface="Arial" pitchFamily="34" charset="0"/>
              </a:rPr>
              <a:t>and, lastly, * an </a:t>
            </a:r>
            <a:r>
              <a:rPr lang="en-US" b="0" i="0" baseline="0" dirty="0" smtClean="0">
                <a:latin typeface="Arial" pitchFamily="34" charset="0"/>
                <a:cs typeface="Arial" pitchFamily="34" charset="0"/>
              </a:rPr>
              <a:t>article</a:t>
            </a:r>
            <a:r>
              <a:rPr lang="en-US" b="0" i="1" baseline="0" dirty="0" smtClean="0">
                <a:latin typeface="Arial" pitchFamily="34" charset="0"/>
                <a:cs typeface="Arial" pitchFamily="34" charset="0"/>
              </a:rPr>
              <a:t> </a:t>
            </a:r>
            <a:r>
              <a:rPr lang="en-US" b="0" baseline="0" dirty="0" smtClean="0">
                <a:latin typeface="Arial" pitchFamily="34" charset="0"/>
                <a:cs typeface="Arial" pitchFamily="34" charset="0"/>
              </a:rPr>
              <a:t>in </a:t>
            </a:r>
            <a:r>
              <a:rPr lang="en-US" b="0" i="1" baseline="0" dirty="0" smtClean="0">
                <a:latin typeface="Arial" pitchFamily="34" charset="0"/>
                <a:cs typeface="Arial" pitchFamily="34" charset="0"/>
              </a:rPr>
              <a:t>The Scientist </a:t>
            </a:r>
            <a:r>
              <a:rPr lang="en-US" b="0" baseline="0" dirty="0" smtClean="0">
                <a:latin typeface="Arial" pitchFamily="34" charset="0"/>
                <a:cs typeface="Arial" pitchFamily="34" charset="0"/>
              </a:rPr>
              <a:t>about council member David Page and his remarkable research career studying the Y chromosome.</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62</a:t>
            </a:fld>
            <a:endParaRPr lang="en-US" dirty="0" smtClean="0">
              <a:solidFill>
                <a:prstClr val="black"/>
              </a:solidFill>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81100" y="696913"/>
            <a:ext cx="4648200" cy="34861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3" tIns="47291" rIns="94583" bIns="47291" numCol="1" anchor="t" anchorCtr="0" compatLnSpc="1">
            <a:prstTxWarp prst="textNoShape">
              <a:avLst/>
            </a:prstTxWarp>
          </a:bodyPr>
          <a:lstStyle/>
          <a:p>
            <a:pPr defTabSz="913635">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newly generated genome sequences reported since the last Council meeting, including: * the </a:t>
            </a:r>
            <a:r>
              <a:rPr lang="en-US" b="0" i="0" u="none" strike="noStrike" kern="1200" baseline="0" dirty="0" err="1" smtClean="0">
                <a:effectLst/>
                <a:latin typeface="Arial" panose="020B0604020202020204" pitchFamily="34" charset="0"/>
                <a:cs typeface="Arial" panose="020B0604020202020204" pitchFamily="34" charset="0"/>
              </a:rPr>
              <a:t>o</a:t>
            </a:r>
            <a:r>
              <a:rPr lang="en-US" b="0" i="0" u="none" strike="noStrike" kern="1200" dirty="0" err="1" smtClean="0">
                <a:effectLst/>
                <a:latin typeface="Arial" panose="020B0604020202020204" pitchFamily="34" charset="0"/>
                <a:cs typeface="Arial" panose="020B0604020202020204" pitchFamily="34" charset="0"/>
              </a:rPr>
              <a:t>xytricha</a:t>
            </a:r>
            <a:r>
              <a:rPr lang="en-US" b="0" i="0" u="none" strike="noStrike" kern="1200" dirty="0" smtClean="0">
                <a:effectLst/>
                <a:latin typeface="Arial" panose="020B0604020202020204" pitchFamily="34" charset="0"/>
                <a:cs typeface="Arial" panose="020B0604020202020204" pitchFamily="34" charset="0"/>
              </a:rPr>
              <a:t> germline genome, * Glanville fritillary butterfly, * gibbon, * 16 </a:t>
            </a:r>
            <a:r>
              <a:rPr lang="en-US" b="0" i="1" u="none" strike="noStrike" kern="1200" dirty="0" smtClean="0">
                <a:effectLst/>
                <a:latin typeface="Arial" panose="020B0604020202020204" pitchFamily="34" charset="0"/>
                <a:cs typeface="Arial" panose="020B0604020202020204" pitchFamily="34" charset="0"/>
              </a:rPr>
              <a:t>Anopheles species</a:t>
            </a:r>
            <a:r>
              <a:rPr lang="en-US" b="0" i="0" u="none" strike="noStrike" kern="1200" dirty="0" smtClean="0">
                <a:effectLst/>
                <a:latin typeface="Arial" panose="020B0604020202020204" pitchFamily="34" charset="0"/>
                <a:cs typeface="Arial" panose="020B0604020202020204" pitchFamily="34" charset="0"/>
              </a:rPr>
              <a:t>, * house fly, * a modern human man who lived in Siberia 45,000 years ago, * snub-nosed monkey, * koala, * ferret, * orchid, * centipede, * four species of mudskippers, bowhead whale, multiple cat genomes, and a literal flock of different birds.</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63</a:t>
            </a:fld>
            <a:endParaRPr lang="en-US" dirty="0" smtClean="0">
              <a:solidFill>
                <a:prstClr val="black"/>
              </a:solidFill>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799" tIns="46900" rIns="93799" bIns="46900" numCol="1" anchor="t" anchorCtr="0" compatLnSpc="1">
            <a:prstTxWarp prst="textNoShape">
              <a:avLst/>
            </a:prstTxWarp>
          </a:bodyPr>
          <a:lstStyle/>
          <a:p>
            <a:r>
              <a:rPr lang="en-US" baseline="0" dirty="0" smtClean="0">
                <a:latin typeface="Arial" panose="020B0604020202020204" pitchFamily="34" charset="0"/>
                <a:cs typeface="Arial" panose="020B0604020202020204" pitchFamily="34" charset="0"/>
              </a:rPr>
              <a:t>Following the discussion at the September Council meeting about renewal of the NHGRI Genome Sequencing Program and the approval of two initial concepts, * NHGRI released two RFAs in mid-December. One RFA is for the new Centers for Common Disease Genomics program, while the other is for a continuation of the Centers for Mendelian Genomics program. These are the first two RFAs associated with what will be the new NHGRI Genome Sequencing Program. </a:t>
            </a:r>
          </a:p>
          <a:p>
            <a:pPr defTabSz="913497">
              <a:defRPr/>
            </a:pPr>
            <a:endParaRPr lang="en-US" baseline="0" dirty="0" smtClean="0">
              <a:latin typeface="Arial" panose="020B0604020202020204" pitchFamily="34" charset="0"/>
              <a:cs typeface="Arial" panose="020B0604020202020204" pitchFamily="34" charset="0"/>
            </a:endParaRPr>
          </a:p>
          <a:p>
            <a:pPr defTabSz="913497">
              <a:defRPr/>
            </a:pPr>
            <a:r>
              <a:rPr lang="en-US" baseline="0" dirty="0" smtClean="0">
                <a:latin typeface="Arial" panose="020B0604020202020204" pitchFamily="34" charset="0"/>
                <a:cs typeface="Arial" panose="020B0604020202020204" pitchFamily="34" charset="0"/>
              </a:rPr>
              <a:t>* For these two published RFAs, NHGRI will host an applicant information webinar on February 18, and then * the submission deadline for both RFAs is April 7. </a:t>
            </a:r>
          </a:p>
          <a:p>
            <a:pPr marL="169970" indent="-169970" defTabSz="913497">
              <a:buFont typeface="Arial" charset="0"/>
              <a:buChar char="•"/>
              <a:defRPr/>
            </a:pPr>
            <a:endParaRPr lang="en-US" baseline="0" dirty="0" smtClean="0">
              <a:latin typeface="Arial" panose="020B0604020202020204" pitchFamily="34" charset="0"/>
              <a:cs typeface="Arial" panose="020B0604020202020204" pitchFamily="34" charset="0"/>
            </a:endParaRPr>
          </a:p>
          <a:p>
            <a:pPr defTabSz="913497">
              <a:defRPr/>
            </a:pPr>
            <a:r>
              <a:rPr lang="en-US" baseline="0" dirty="0" smtClean="0">
                <a:latin typeface="Arial" panose="020B0604020202020204" pitchFamily="34" charset="0"/>
                <a:cs typeface="Arial" panose="020B0604020202020204" pitchFamily="34" charset="0"/>
              </a:rPr>
              <a:t>Later in this Open Session, you will be hearing additional concepts presented that reflect several additional proposed components of the new NHGRI Genome Sequencing Program.</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4783">
              <a:defRPr/>
            </a:pPr>
            <a:fld id="{EF1538E9-0E3C-4F99-854D-827A84D0C00A}" type="slidenum">
              <a:rPr lang="en-US" smtClean="0">
                <a:solidFill>
                  <a:srgbClr val="000000"/>
                </a:solidFill>
              </a:rPr>
              <a:pPr defTabSz="924783">
                <a:defRPr/>
              </a:pPr>
              <a:t>65</a:t>
            </a:fld>
            <a:endParaRPr lang="en-US" dirty="0"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xfrm>
            <a:off x="1181100" y="696913"/>
            <a:ext cx="4648200" cy="3486150"/>
          </a:xfrm>
          <a:prstGeom prst="rect">
            <a:avLst/>
          </a:prstGeom>
          <a:ln/>
        </p:spPr>
      </p:sp>
      <p:sp>
        <p:nvSpPr>
          <p:cNvPr id="11268" name="Rectangle 3"/>
          <p:cNvSpPr>
            <a:spLocks noGrp="1" noChangeArrowheads="1"/>
          </p:cNvSpPr>
          <p:nvPr>
            <p:ph type="body" idx="1"/>
          </p:nvPr>
        </p:nvSpPr>
        <p:spPr>
          <a:xfrm>
            <a:off x="934418" y="4416431"/>
            <a:ext cx="5322178" cy="418306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12" tIns="46903" rIns="93812" bIns="46903" numCol="1" anchor="t" anchorCtr="0" compatLnSpc="1">
            <a:prstTxWarp prst="textNoShape">
              <a:avLst/>
            </a:prstTxWarp>
          </a:bodyPr>
          <a:lstStyle/>
          <a:p>
            <a:r>
              <a:rPr lang="en-US" dirty="0" smtClean="0">
                <a:latin typeface="Arial" pitchFamily="34" charset="0"/>
                <a:cs typeface="Arial" pitchFamily="34" charset="0"/>
              </a:rPr>
              <a:t>In terms</a:t>
            </a:r>
            <a:r>
              <a:rPr lang="en-US" baseline="0" dirty="0" smtClean="0">
                <a:latin typeface="Arial" pitchFamily="34" charset="0"/>
                <a:cs typeface="Arial" pitchFamily="34" charset="0"/>
              </a:rPr>
              <a:t> of recent developments with our current program, the </a:t>
            </a:r>
            <a:r>
              <a:rPr lang="en-US" dirty="0" smtClean="0">
                <a:latin typeface="Arial" pitchFamily="34" charset="0"/>
                <a:cs typeface="Arial" pitchFamily="34" charset="0"/>
              </a:rPr>
              <a:t>Large-Scale Sequencing and Analysis Centers (the largest component of the current NHGRI Genome Sequencing Program) seek to address major biomedical questions by conducting</a:t>
            </a:r>
            <a:r>
              <a:rPr lang="en-US" baseline="0" dirty="0" smtClean="0">
                <a:latin typeface="Arial" pitchFamily="34" charset="0"/>
                <a:cs typeface="Arial" pitchFamily="34" charset="0"/>
              </a:rPr>
              <a:t> </a:t>
            </a:r>
            <a:r>
              <a:rPr lang="en-US" dirty="0" smtClean="0">
                <a:latin typeface="Arial" pitchFamily="34" charset="0"/>
                <a:cs typeface="Arial" pitchFamily="34" charset="0"/>
              </a:rPr>
              <a:t>very large </a:t>
            </a:r>
            <a:r>
              <a:rPr lang="en-US" baseline="0" dirty="0" smtClean="0">
                <a:latin typeface="Arial" pitchFamily="34" charset="0"/>
                <a:cs typeface="Arial" pitchFamily="34" charset="0"/>
              </a:rPr>
              <a:t>genome-sequencing projects.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Centers published</a:t>
            </a:r>
            <a:r>
              <a:rPr lang="en-US" baseline="0" dirty="0" smtClean="0">
                <a:latin typeface="Arial" pitchFamily="34" charset="0"/>
                <a:cs typeface="Arial" pitchFamily="34" charset="0"/>
              </a:rPr>
              <a:t> or submitted 54 new papers in the most recent quarter reflecting projects across a range of areas, including the * microbiome, * comparative genomics, * inherited disease, * cancer, and * technology development.</a:t>
            </a:r>
            <a:endParaRPr lang="en-US" b="1" baseline="0" dirty="0" smtClean="0">
              <a:latin typeface="Arial" pitchFamily="34" charset="0"/>
              <a:cs typeface="Arial" pitchFamily="34" charset="0"/>
            </a:endParaRP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One of their larger recent projects is the Alzheimer's Disease Sequencing Project, which Council member Eric </a:t>
            </a:r>
            <a:r>
              <a:rPr lang="en-US" baseline="0" dirty="0" err="1" smtClean="0">
                <a:latin typeface="Arial" pitchFamily="34" charset="0"/>
                <a:cs typeface="Arial" pitchFamily="34" charset="0"/>
              </a:rPr>
              <a:t>Boerwinkle</a:t>
            </a:r>
            <a:r>
              <a:rPr lang="en-US" baseline="0" dirty="0" smtClean="0">
                <a:latin typeface="Arial" pitchFamily="34" charset="0"/>
                <a:cs typeface="Arial" pitchFamily="34" charset="0"/>
              </a:rPr>
              <a:t> will be making a presentation about later in this Open Session.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6" y="8831271"/>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6" eaLnBrk="0" hangingPunct="0">
              <a:defRPr b="1">
                <a:solidFill>
                  <a:schemeClr val="tx1"/>
                </a:solidFill>
                <a:latin typeface="Arial" pitchFamily="34" charset="0"/>
              </a:defRPr>
            </a:lvl1pPr>
            <a:lvl2pPr marL="741553" indent="-285212" defTabSz="934866" eaLnBrk="0" hangingPunct="0">
              <a:defRPr b="1">
                <a:solidFill>
                  <a:schemeClr val="tx1"/>
                </a:solidFill>
                <a:latin typeface="Arial" pitchFamily="34" charset="0"/>
              </a:defRPr>
            </a:lvl2pPr>
            <a:lvl3pPr marL="1140852" indent="-228169" defTabSz="934866" eaLnBrk="0" hangingPunct="0">
              <a:defRPr b="1">
                <a:solidFill>
                  <a:schemeClr val="tx1"/>
                </a:solidFill>
                <a:latin typeface="Arial" pitchFamily="34" charset="0"/>
              </a:defRPr>
            </a:lvl3pPr>
            <a:lvl4pPr marL="1597193" indent="-228169" defTabSz="934866" eaLnBrk="0" hangingPunct="0">
              <a:defRPr b="1">
                <a:solidFill>
                  <a:schemeClr val="tx1"/>
                </a:solidFill>
                <a:latin typeface="Arial" pitchFamily="34" charset="0"/>
              </a:defRPr>
            </a:lvl4pPr>
            <a:lvl5pPr marL="2053536" indent="-228169" defTabSz="934866" eaLnBrk="0" hangingPunct="0">
              <a:defRPr b="1">
                <a:solidFill>
                  <a:schemeClr val="tx1"/>
                </a:solidFill>
                <a:latin typeface="Arial" pitchFamily="34" charset="0"/>
              </a:defRPr>
            </a:lvl5pPr>
            <a:lvl6pPr marL="2509878" indent="-228169" defTabSz="934866" eaLnBrk="0" fontAlgn="base" hangingPunct="0">
              <a:spcBef>
                <a:spcPct val="0"/>
              </a:spcBef>
              <a:spcAft>
                <a:spcPct val="0"/>
              </a:spcAft>
              <a:defRPr b="1">
                <a:solidFill>
                  <a:schemeClr val="tx1"/>
                </a:solidFill>
                <a:latin typeface="Arial" pitchFamily="34" charset="0"/>
              </a:defRPr>
            </a:lvl6pPr>
            <a:lvl7pPr marL="2966219" indent="-228169" defTabSz="934866" eaLnBrk="0" fontAlgn="base" hangingPunct="0">
              <a:spcBef>
                <a:spcPct val="0"/>
              </a:spcBef>
              <a:spcAft>
                <a:spcPct val="0"/>
              </a:spcAft>
              <a:defRPr b="1">
                <a:solidFill>
                  <a:schemeClr val="tx1"/>
                </a:solidFill>
                <a:latin typeface="Arial" pitchFamily="34" charset="0"/>
              </a:defRPr>
            </a:lvl7pPr>
            <a:lvl8pPr marL="3422558" indent="-228169" defTabSz="934866" eaLnBrk="0" fontAlgn="base" hangingPunct="0">
              <a:spcBef>
                <a:spcPct val="0"/>
              </a:spcBef>
              <a:spcAft>
                <a:spcPct val="0"/>
              </a:spcAft>
              <a:defRPr b="1">
                <a:solidFill>
                  <a:schemeClr val="tx1"/>
                </a:solidFill>
                <a:latin typeface="Arial" pitchFamily="34" charset="0"/>
              </a:defRPr>
            </a:lvl8pPr>
            <a:lvl9pPr marL="3878898" indent="-228169" defTabSz="93486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66</a:t>
            </a:fld>
            <a:endParaRPr lang="en-US" dirty="0" smtClean="0">
              <a:solidFill>
                <a:prstClr val="black"/>
              </a:solidFill>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81100" y="696913"/>
            <a:ext cx="4648200" cy="3486150"/>
          </a:xfrm>
          <a:prstGeom prst="rect">
            <a:avLst/>
          </a:prstGeom>
          <a:ln/>
        </p:spPr>
      </p:sp>
      <p:sp>
        <p:nvSpPr>
          <p:cNvPr id="97283" name="Rectangle 3"/>
          <p:cNvSpPr>
            <a:spLocks noGrp="1" noChangeArrowheads="1"/>
          </p:cNvSpPr>
          <p:nvPr>
            <p:ph type="body" idx="1"/>
          </p:nvPr>
        </p:nvSpPr>
        <p:spPr>
          <a:xfrm>
            <a:off x="910903" y="4371415"/>
            <a:ext cx="5314336" cy="4415788"/>
          </a:xfrm>
          <a:noFill/>
          <a:ln/>
        </p:spPr>
        <p:txBody>
          <a:bodyPr/>
          <a:lstStyle/>
          <a:p>
            <a:pPr lvl="1" defTabSz="946992">
              <a:spcBef>
                <a:spcPct val="30000"/>
              </a:spcBef>
              <a:spcAft>
                <a:spcPts val="1222"/>
              </a:spcAft>
            </a:pPr>
            <a:r>
              <a:rPr lang="en-US" dirty="0" smtClean="0">
                <a:latin typeface="Arial" pitchFamily="34" charset="0"/>
                <a:cs typeface="Arial" pitchFamily="34" charset="0"/>
              </a:rPr>
              <a:t>Another major focus of these large Centers’ attention has been finishing up the </a:t>
            </a:r>
            <a:r>
              <a:rPr lang="en-US" dirty="0" err="1" smtClean="0">
                <a:latin typeface="Arial" pitchFamily="34" charset="0"/>
                <a:cs typeface="Arial" pitchFamily="34" charset="0"/>
              </a:rPr>
              <a:t>The</a:t>
            </a:r>
            <a:r>
              <a:rPr lang="en-US" dirty="0" smtClean="0">
                <a:latin typeface="Arial" pitchFamily="34" charset="0"/>
                <a:cs typeface="Arial" pitchFamily="34" charset="0"/>
              </a:rPr>
              <a:t> Cancer Genome Atlas (TCGA).</a:t>
            </a:r>
            <a:r>
              <a:rPr lang="en-US" baseline="0" dirty="0" smtClean="0">
                <a:latin typeface="Arial" pitchFamily="34" charset="0"/>
                <a:cs typeface="Arial" pitchFamily="34" charset="0"/>
              </a:rPr>
              <a:t> </a:t>
            </a:r>
            <a:r>
              <a:rPr lang="en-US" dirty="0" smtClean="0">
                <a:latin typeface="Arial" pitchFamily="34" charset="0"/>
                <a:cs typeface="Arial" pitchFamily="34" charset="0"/>
              </a:rPr>
              <a:t>* </a:t>
            </a:r>
            <a:r>
              <a:rPr lang="en-US" dirty="0" err="1" smtClean="0">
                <a:latin typeface="Arial" pitchFamily="34" charset="0"/>
                <a:cs typeface="Arial" pitchFamily="34" charset="0"/>
              </a:rPr>
              <a:t>Exome</a:t>
            </a:r>
            <a:r>
              <a:rPr lang="en-US" dirty="0" smtClean="0">
                <a:latin typeface="Arial" pitchFamily="34" charset="0"/>
                <a:cs typeface="Arial" pitchFamily="34" charset="0"/>
              </a:rPr>
              <a:t>-sequence</a:t>
            </a:r>
            <a:r>
              <a:rPr lang="en-US" baseline="0" dirty="0" smtClean="0">
                <a:latin typeface="Arial" pitchFamily="34" charset="0"/>
                <a:cs typeface="Arial" pitchFamily="34" charset="0"/>
              </a:rPr>
              <a:t> d</a:t>
            </a:r>
            <a:r>
              <a:rPr lang="en-US" dirty="0" smtClean="0">
                <a:latin typeface="Arial" pitchFamily="34" charset="0"/>
                <a:cs typeface="Arial" pitchFamily="34" charset="0"/>
              </a:rPr>
              <a:t>ata</a:t>
            </a:r>
            <a:r>
              <a:rPr lang="en-US" baseline="0" dirty="0" smtClean="0">
                <a:latin typeface="Arial" pitchFamily="34" charset="0"/>
                <a:cs typeface="Arial" pitchFamily="34" charset="0"/>
              </a:rPr>
              <a:t> production was completed in January 2015;</a:t>
            </a:r>
            <a:r>
              <a:rPr lang="en-US" dirty="0" smtClean="0">
                <a:latin typeface="Arial" pitchFamily="34" charset="0"/>
                <a:cs typeface="Arial" pitchFamily="34" charset="0"/>
              </a:rPr>
              <a:t> however analysis continues, and the project is scheduled to officially end in Spring 2016</a:t>
            </a:r>
            <a:r>
              <a:rPr lang="en-US" baseline="0" dirty="0" smtClean="0">
                <a:latin typeface="Arial" pitchFamily="34" charset="0"/>
                <a:cs typeface="Arial" pitchFamily="34" charset="0"/>
              </a:rPr>
              <a:t>. The graph on the left shows the number of tumor/normal</a:t>
            </a:r>
            <a:r>
              <a:rPr lang="en-US" dirty="0" smtClean="0">
                <a:latin typeface="Arial" pitchFamily="34" charset="0"/>
                <a:cs typeface="Arial" pitchFamily="34" charset="0"/>
              </a:rPr>
              <a:t> pairs with </a:t>
            </a:r>
            <a:r>
              <a:rPr lang="en-US" dirty="0" err="1" smtClean="0">
                <a:latin typeface="Arial" pitchFamily="34" charset="0"/>
                <a:cs typeface="Arial" pitchFamily="34" charset="0"/>
              </a:rPr>
              <a:t>exome</a:t>
            </a:r>
            <a:r>
              <a:rPr lang="en-US" dirty="0" smtClean="0">
                <a:latin typeface="Arial" pitchFamily="34" charset="0"/>
                <a:cs typeface="Arial" pitchFamily="34" charset="0"/>
              </a:rPr>
              <a:t>-</a:t>
            </a:r>
            <a:r>
              <a:rPr lang="en-US" baseline="0" dirty="0" smtClean="0">
                <a:latin typeface="Arial" pitchFamily="34" charset="0"/>
                <a:cs typeface="Arial" pitchFamily="34" charset="0"/>
              </a:rPr>
              <a:t>sequencing data, broken down by</a:t>
            </a:r>
            <a:r>
              <a:rPr lang="en-US" dirty="0" smtClean="0">
                <a:latin typeface="Arial" pitchFamily="34" charset="0"/>
                <a:cs typeface="Arial" pitchFamily="34" charset="0"/>
              </a:rPr>
              <a:t> cancer type. This </a:t>
            </a:r>
            <a:r>
              <a:rPr lang="en-US" baseline="0" dirty="0" smtClean="0">
                <a:latin typeface="Arial" pitchFamily="34" charset="0"/>
                <a:cs typeface="Arial" pitchFamily="34" charset="0"/>
              </a:rPr>
              <a:t>sequencing data was generated with over 10,000 tumor/normal pairs, and is publically available at the Cancer Genomics Hub (</a:t>
            </a:r>
            <a:r>
              <a:rPr lang="en-US" baseline="0" dirty="0" err="1" smtClean="0">
                <a:latin typeface="Arial" pitchFamily="34" charset="0"/>
                <a:cs typeface="Arial" pitchFamily="34" charset="0"/>
              </a:rPr>
              <a:t>CGHub</a:t>
            </a:r>
            <a:r>
              <a:rPr lang="en-US" baseline="0" dirty="0" smtClean="0">
                <a:latin typeface="Arial" pitchFamily="34" charset="0"/>
                <a:cs typeface="Arial" pitchFamily="34" charset="0"/>
              </a:rPr>
              <a:t>). The other genomic characterization data is available through the TCGA Data Coordinating Center.</a:t>
            </a:r>
            <a:r>
              <a:rPr lang="en-US" dirty="0">
                <a:latin typeface="Arial" pitchFamily="34" charset="0"/>
                <a:cs typeface="Arial" pitchFamily="34" charset="0"/>
              </a:rPr>
              <a:t> </a:t>
            </a:r>
            <a:r>
              <a:rPr lang="en-US" dirty="0" smtClean="0">
                <a:latin typeface="Arial" pitchFamily="34" charset="0"/>
                <a:cs typeface="Arial" pitchFamily="34" charset="0"/>
              </a:rPr>
              <a:t> </a:t>
            </a:r>
          </a:p>
          <a:p>
            <a:pPr lvl="1" defTabSz="946992">
              <a:spcBef>
                <a:spcPct val="30000"/>
              </a:spcBef>
              <a:spcAft>
                <a:spcPts val="1222"/>
              </a:spcAft>
            </a:pPr>
            <a:r>
              <a:rPr lang="en-US" dirty="0" smtClean="0">
                <a:latin typeface="Arial" pitchFamily="34" charset="0"/>
                <a:cs typeface="Arial" pitchFamily="34" charset="0"/>
              </a:rPr>
              <a:t>* Tumor-specific analyses remain a major TCGA focus. For each of over 30 cancer types, the TCGA Network’s plan is to publish a comprehensive, integrated analysis of genome-sequence and mutation data, copy-number variation, gene and miRNA expression, and promoter methylation. </a:t>
            </a:r>
            <a:r>
              <a:rPr lang="en-US" i="0" baseline="0" dirty="0" smtClean="0">
                <a:latin typeface="Arial" pitchFamily="34" charset="0"/>
                <a:cs typeface="Arial" pitchFamily="34" charset="0"/>
              </a:rPr>
              <a:t>The table on the right shows the status of TCGA publications. There are currently an additional 15 Analysis Working Groups actively involved in preparing publications. </a:t>
            </a:r>
            <a:r>
              <a:rPr lang="en-US" dirty="0" smtClean="0">
                <a:latin typeface="Arial" pitchFamily="34" charset="0"/>
                <a:cs typeface="Arial" pitchFamily="34" charset="0"/>
              </a:rPr>
              <a:t>The TCGA paper on papillary</a:t>
            </a:r>
            <a:r>
              <a:rPr lang="en-US" baseline="0" dirty="0" smtClean="0">
                <a:latin typeface="Arial" pitchFamily="34" charset="0"/>
                <a:cs typeface="Arial" pitchFamily="34" charset="0"/>
              </a:rPr>
              <a:t> thyroid carcinoma was published in </a:t>
            </a:r>
            <a:r>
              <a:rPr lang="en-US" i="1" baseline="0" dirty="0" smtClean="0">
                <a:latin typeface="Arial" pitchFamily="34" charset="0"/>
                <a:cs typeface="Arial" pitchFamily="34" charset="0"/>
              </a:rPr>
              <a:t>Cell </a:t>
            </a:r>
            <a:r>
              <a:rPr lang="en-US" i="0" baseline="0" dirty="0" smtClean="0">
                <a:latin typeface="Arial" pitchFamily="34" charset="0"/>
                <a:cs typeface="Arial" pitchFamily="34" charset="0"/>
              </a:rPr>
              <a:t> in October, and the * h</a:t>
            </a:r>
            <a:r>
              <a:rPr lang="en-US" dirty="0" smtClean="0">
                <a:latin typeface="Arial" pitchFamily="34" charset="0"/>
                <a:cs typeface="Arial" pitchFamily="34" charset="0"/>
              </a:rPr>
              <a:t>ead and neck squamous</a:t>
            </a:r>
            <a:r>
              <a:rPr lang="en-US" baseline="0" dirty="0" smtClean="0">
                <a:latin typeface="Arial" pitchFamily="34" charset="0"/>
                <a:cs typeface="Arial" pitchFamily="34" charset="0"/>
              </a:rPr>
              <a:t> cell carcinoma</a:t>
            </a:r>
            <a:r>
              <a:rPr lang="en-US" dirty="0" smtClean="0">
                <a:latin typeface="Arial" pitchFamily="34" charset="0"/>
                <a:cs typeface="Arial" pitchFamily="34" charset="0"/>
              </a:rPr>
              <a:t> manuscript was published and featured on the cover of </a:t>
            </a:r>
            <a:r>
              <a:rPr lang="en-US" i="1" baseline="0" dirty="0" smtClean="0">
                <a:latin typeface="Arial" pitchFamily="34" charset="0"/>
                <a:cs typeface="Arial" pitchFamily="34" charset="0"/>
              </a:rPr>
              <a:t>Nature </a:t>
            </a:r>
            <a:r>
              <a:rPr lang="en-US" i="0" baseline="0" dirty="0" smtClean="0">
                <a:latin typeface="Arial" pitchFamily="34" charset="0"/>
                <a:cs typeface="Arial" pitchFamily="34" charset="0"/>
              </a:rPr>
              <a:t>in January. </a:t>
            </a:r>
          </a:p>
        </p:txBody>
      </p:sp>
      <p:sp>
        <p:nvSpPr>
          <p:cNvPr id="4" name="Slide Number Placeholder 3"/>
          <p:cNvSpPr>
            <a:spLocks noGrp="1"/>
          </p:cNvSpPr>
          <p:nvPr>
            <p:ph type="sldNum" sz="quarter" idx="5"/>
          </p:nvPr>
        </p:nvSpPr>
        <p:spPr>
          <a:xfrm>
            <a:off x="3971627" y="8839736"/>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688" eaLnBrk="0" hangingPunct="0">
              <a:defRPr b="1">
                <a:solidFill>
                  <a:schemeClr val="tx1"/>
                </a:solidFill>
                <a:latin typeface="Arial" pitchFamily="34" charset="0"/>
              </a:defRPr>
            </a:lvl1pPr>
            <a:lvl2pPr marL="740619" indent="-284854" defTabSz="933688" eaLnBrk="0" hangingPunct="0">
              <a:defRPr b="1">
                <a:solidFill>
                  <a:schemeClr val="tx1"/>
                </a:solidFill>
                <a:latin typeface="Arial" pitchFamily="34" charset="0"/>
              </a:defRPr>
            </a:lvl2pPr>
            <a:lvl3pPr marL="1139418" indent="-227884" defTabSz="933688" eaLnBrk="0" hangingPunct="0">
              <a:defRPr b="1">
                <a:solidFill>
                  <a:schemeClr val="tx1"/>
                </a:solidFill>
                <a:latin typeface="Arial" pitchFamily="34" charset="0"/>
              </a:defRPr>
            </a:lvl3pPr>
            <a:lvl4pPr marL="1595183" indent="-227884" defTabSz="933688" eaLnBrk="0" hangingPunct="0">
              <a:defRPr b="1">
                <a:solidFill>
                  <a:schemeClr val="tx1"/>
                </a:solidFill>
                <a:latin typeface="Arial" pitchFamily="34" charset="0"/>
              </a:defRPr>
            </a:lvl4pPr>
            <a:lvl5pPr marL="2050950" indent="-227884" defTabSz="933688" eaLnBrk="0" hangingPunct="0">
              <a:defRPr b="1">
                <a:solidFill>
                  <a:schemeClr val="tx1"/>
                </a:solidFill>
                <a:latin typeface="Arial" pitchFamily="34" charset="0"/>
              </a:defRPr>
            </a:lvl5pPr>
            <a:lvl6pPr marL="2506714" indent="-227884" defTabSz="933688" eaLnBrk="0" fontAlgn="base" hangingPunct="0">
              <a:spcBef>
                <a:spcPct val="0"/>
              </a:spcBef>
              <a:spcAft>
                <a:spcPct val="0"/>
              </a:spcAft>
              <a:defRPr b="1">
                <a:solidFill>
                  <a:schemeClr val="tx1"/>
                </a:solidFill>
                <a:latin typeface="Arial" pitchFamily="34" charset="0"/>
              </a:defRPr>
            </a:lvl6pPr>
            <a:lvl7pPr marL="2962481" indent="-227884" defTabSz="933688" eaLnBrk="0" fontAlgn="base" hangingPunct="0">
              <a:spcBef>
                <a:spcPct val="0"/>
              </a:spcBef>
              <a:spcAft>
                <a:spcPct val="0"/>
              </a:spcAft>
              <a:defRPr b="1">
                <a:solidFill>
                  <a:schemeClr val="tx1"/>
                </a:solidFill>
                <a:latin typeface="Arial" pitchFamily="34" charset="0"/>
              </a:defRPr>
            </a:lvl7pPr>
            <a:lvl8pPr marL="3418247" indent="-227884" defTabSz="933688" eaLnBrk="0" fontAlgn="base" hangingPunct="0">
              <a:spcBef>
                <a:spcPct val="0"/>
              </a:spcBef>
              <a:spcAft>
                <a:spcPct val="0"/>
              </a:spcAft>
              <a:defRPr b="1">
                <a:solidFill>
                  <a:schemeClr val="tx1"/>
                </a:solidFill>
                <a:latin typeface="Arial" pitchFamily="34" charset="0"/>
              </a:defRPr>
            </a:lvl8pPr>
            <a:lvl9pPr marL="3874013" indent="-227884" defTabSz="93368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67</a:t>
            </a:fld>
            <a:endParaRPr lang="en-US" dirty="0" smtClean="0">
              <a:solidFill>
                <a:prstClr val="black"/>
              </a:solidFill>
              <a:cs typeface="Arial" pitchFamily="34" charset="0"/>
            </a:endParaRPr>
          </a:p>
        </p:txBody>
      </p:sp>
    </p:spTree>
    <p:extLst>
      <p:ext uri="{BB962C8B-B14F-4D97-AF65-F5344CB8AC3E}">
        <p14:creationId xmlns:p14="http://schemas.microsoft.com/office/powerpoint/2010/main" val="40331889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1106238" y="4305228"/>
            <a:ext cx="5090706" cy="4183380"/>
          </a:xfrm>
        </p:spPr>
        <p:txBody>
          <a:bodyPr/>
          <a:lstStyle/>
          <a:p>
            <a:pPr lvl="1" defTabSz="921328" eaLnBrk="1" fontAlgn="auto" hangingPunct="1">
              <a:spcAft>
                <a:spcPts val="0"/>
              </a:spcAft>
              <a:defRPr/>
            </a:pPr>
            <a:r>
              <a:rPr lang="en-US" kern="1200" dirty="0" smtClean="0">
                <a:solidFill>
                  <a:schemeClr val="tx1"/>
                </a:solidFill>
                <a:effectLst/>
                <a:latin typeface="Arial" panose="020B0604020202020204" pitchFamily="34" charset="0"/>
                <a:cs typeface="Arial" panose="020B0604020202020204" pitchFamily="34" charset="0"/>
              </a:rPr>
              <a:t>Another major component of our Genome Sequencing</a:t>
            </a:r>
            <a:r>
              <a:rPr lang="en-US" kern="1200" baseline="0" dirty="0" smtClean="0">
                <a:solidFill>
                  <a:schemeClr val="tx1"/>
                </a:solidFill>
                <a:effectLst/>
                <a:latin typeface="Arial" panose="020B0604020202020204" pitchFamily="34" charset="0"/>
                <a:cs typeface="Arial" panose="020B0604020202020204" pitchFamily="34" charset="0"/>
              </a:rPr>
              <a:t> Program, t</a:t>
            </a:r>
            <a:r>
              <a:rPr lang="en-US" kern="1200" dirty="0" smtClean="0">
                <a:solidFill>
                  <a:schemeClr val="tx1"/>
                </a:solidFill>
                <a:effectLst/>
                <a:latin typeface="Arial" panose="020B0604020202020204" pitchFamily="34" charset="0"/>
                <a:cs typeface="Arial" panose="020B0604020202020204" pitchFamily="34" charset="0"/>
              </a:rPr>
              <a:t>he Centers for Mendelian Genomics, was established </a:t>
            </a:r>
            <a:r>
              <a:rPr lang="en-US" dirty="0" smtClean="0">
                <a:latin typeface="Arial" panose="020B0604020202020204" pitchFamily="34" charset="0"/>
                <a:cs typeface="Arial" panose="020B0604020202020204" pitchFamily="34" charset="0"/>
              </a:rPr>
              <a:t>3 years </a:t>
            </a:r>
            <a:r>
              <a:rPr lang="en-US" dirty="0">
                <a:latin typeface="Arial" panose="020B0604020202020204" pitchFamily="34" charset="0"/>
                <a:cs typeface="Arial" panose="020B0604020202020204" pitchFamily="34" charset="0"/>
              </a:rPr>
              <a:t>ago </a:t>
            </a:r>
            <a:r>
              <a:rPr lang="en-US" kern="1200" dirty="0" smtClean="0">
                <a:solidFill>
                  <a:schemeClr val="tx1"/>
                </a:solidFill>
                <a:effectLst/>
                <a:latin typeface="Arial" panose="020B0604020202020204" pitchFamily="34" charset="0"/>
                <a:cs typeface="Arial" panose="020B0604020202020204" pitchFamily="34" charset="0"/>
              </a:rPr>
              <a:t>with the aim of finding the genomic cause of as many Mendelian conditions</a:t>
            </a:r>
            <a:r>
              <a:rPr lang="en-US" kern="1200" baseline="0" dirty="0" smtClean="0">
                <a:solidFill>
                  <a:schemeClr val="tx1"/>
                </a:solidFill>
                <a:effectLst/>
                <a:latin typeface="Arial" panose="020B0604020202020204" pitchFamily="34" charset="0"/>
                <a:cs typeface="Arial" panose="020B0604020202020204" pitchFamily="34" charset="0"/>
              </a:rPr>
              <a:t> as possible. </a:t>
            </a:r>
          </a:p>
          <a:p>
            <a:pPr lvl="1" defTabSz="921328" eaLnBrk="1" fontAlgn="auto" hangingPunct="1">
              <a:spcAft>
                <a:spcPts val="0"/>
              </a:spcAft>
              <a:defRPr/>
            </a:pPr>
            <a:r>
              <a:rPr lang="en-US" kern="1200" baseline="0" dirty="0" smtClean="0">
                <a:solidFill>
                  <a:schemeClr val="tx1"/>
                </a:solidFill>
                <a:effectLst/>
                <a:latin typeface="Arial" panose="020B0604020202020204" pitchFamily="34" charset="0"/>
                <a:cs typeface="Arial" panose="020B0604020202020204" pitchFamily="34" charset="0"/>
              </a:rPr>
              <a:t> </a:t>
            </a:r>
          </a:p>
          <a:p>
            <a:pPr lvl="1" defTabSz="921328" eaLnBrk="1" fontAlgn="auto" hangingPunct="1">
              <a:spcAft>
                <a:spcPts val="0"/>
              </a:spcAft>
              <a:defRPr/>
            </a:pPr>
            <a:r>
              <a:rPr lang="en-US" kern="1200" baseline="0" dirty="0" smtClean="0">
                <a:solidFill>
                  <a:schemeClr val="tx1"/>
                </a:solidFill>
                <a:effectLst/>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To date, these Centers have been responsible for the d</a:t>
            </a:r>
            <a:r>
              <a:rPr lang="en-US" dirty="0" smtClean="0">
                <a:latin typeface="Arial" panose="020B0604020202020204" pitchFamily="34" charset="0"/>
                <a:cs typeface="Arial" panose="020B0604020202020204" pitchFamily="34" charset="0"/>
              </a:rPr>
              <a:t>iscovery of over 600 causal genes for Mendelian conditions</a:t>
            </a:r>
            <a:r>
              <a:rPr lang="en-US" baseline="0" dirty="0" smtClean="0">
                <a:latin typeface="Arial" panose="020B0604020202020204" pitchFamily="34" charset="0"/>
                <a:cs typeface="Arial" panose="020B0604020202020204" pitchFamily="34" charset="0"/>
              </a:rPr>
              <a:t>, with * some of those discoveries reported in over 125 publications.  </a:t>
            </a:r>
          </a:p>
          <a:p>
            <a:pPr lvl="1" defTabSz="921328" eaLnBrk="1" fontAlgn="auto" hangingPunct="1">
              <a:spcAft>
                <a:spcPts val="0"/>
              </a:spcAft>
              <a:defRPr/>
            </a:pPr>
            <a:endParaRPr lang="en-US" b="1" dirty="0">
              <a:solidFill>
                <a:prstClr val="white"/>
              </a:solidFill>
              <a:latin typeface="Arial" pitchFamily="34" charset="0"/>
              <a:cs typeface="Arial" pitchFamily="34" charset="0"/>
            </a:endParaRPr>
          </a:p>
          <a:p>
            <a:pPr defTabSz="579028" eaLnBrk="1" hangingPunct="1">
              <a:spcAft>
                <a:spcPts val="0"/>
              </a:spcAft>
              <a:defRPr/>
            </a:pPr>
            <a:r>
              <a:rPr lang="en-US" dirty="0" smtClean="0">
                <a:latin typeface="Arial" panose="020B0604020202020204" pitchFamily="34" charset="0"/>
                <a:cs typeface="Arial" panose="020B0604020202020204" pitchFamily="34" charset="0"/>
              </a:rPr>
              <a:t>* T</a:t>
            </a:r>
            <a:r>
              <a:rPr lang="en-US" baseline="0" dirty="0" smtClean="0">
                <a:latin typeface="Arial" panose="020B0604020202020204" pitchFamily="34" charset="0"/>
                <a:cs typeface="Arial" panose="020B0604020202020204" pitchFamily="34" charset="0"/>
              </a:rPr>
              <a:t>hese Centers also undertake a number of activities to facilitate project coordination and collaboration, and to avoid unnecessary duplication of efforts. For example, </a:t>
            </a:r>
            <a:r>
              <a:rPr lang="en-US" dirty="0" smtClean="0">
                <a:latin typeface="Arial" panose="020B0604020202020204" pitchFamily="34" charset="0"/>
                <a:cs typeface="Arial" panose="020B0604020202020204" pitchFamily="34" charset="0"/>
              </a:rPr>
              <a:t>they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publically </a:t>
            </a:r>
            <a:r>
              <a:rPr lang="en-US" dirty="0">
                <a:latin typeface="Arial" panose="020B0604020202020204" pitchFamily="34" charset="0"/>
                <a:cs typeface="Arial" panose="020B0604020202020204" pitchFamily="34" charset="0"/>
              </a:rPr>
              <a:t>post their joint project list at the program’s website </a:t>
            </a:r>
            <a:r>
              <a:rPr lang="en-US" dirty="0" smtClean="0">
                <a:latin typeface="Arial" panose="020B0604020202020204" pitchFamily="34" charset="0"/>
                <a:cs typeface="Arial" panose="020B0604020202020204" pitchFamily="34" charset="0"/>
              </a:rPr>
              <a:t>(an</a:t>
            </a:r>
            <a:r>
              <a:rPr lang="en-US" baseline="0" dirty="0" smtClean="0">
                <a:latin typeface="Arial" panose="020B0604020202020204" pitchFamily="34" charset="0"/>
                <a:cs typeface="Arial" panose="020B0604020202020204" pitchFamily="34" charset="0"/>
              </a:rPr>
              <a:t> example of which is shown on the right)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update </a:t>
            </a:r>
            <a:r>
              <a:rPr lang="en-US" dirty="0" smtClean="0">
                <a:latin typeface="Arial" panose="020B0604020202020204" pitchFamily="34" charset="0"/>
                <a:cs typeface="Arial" panose="020B0604020202020204" pitchFamily="34" charset="0"/>
              </a:rPr>
              <a:t>that list </a:t>
            </a:r>
            <a:r>
              <a:rPr lang="en-US" dirty="0">
                <a:latin typeface="Arial" panose="020B0604020202020204" pitchFamily="34" charset="0"/>
                <a:cs typeface="Arial" panose="020B0604020202020204" pitchFamily="34" charset="0"/>
              </a:rPr>
              <a:t>regularly.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list is </a:t>
            </a:r>
            <a:r>
              <a:rPr lang="en-US" dirty="0" smtClean="0">
                <a:latin typeface="Arial" panose="020B0604020202020204" pitchFamily="34" charset="0"/>
                <a:cs typeface="Arial" panose="020B0604020202020204" pitchFamily="34" charset="0"/>
              </a:rPr>
              <a:t>downloadable, and </a:t>
            </a:r>
            <a:r>
              <a:rPr lang="en-US" dirty="0">
                <a:latin typeface="Arial" panose="020B0604020202020204" pitchFamily="34" charset="0"/>
                <a:cs typeface="Arial" panose="020B0604020202020204" pitchFamily="34" charset="0"/>
              </a:rPr>
              <a:t>includes the Mendelian conditions that have been investigated and the conditions that are being investigated by the </a:t>
            </a:r>
            <a:r>
              <a:rPr lang="en-US" dirty="0" smtClean="0">
                <a:latin typeface="Arial" panose="020B0604020202020204" pitchFamily="34" charset="0"/>
                <a:cs typeface="Arial" panose="020B0604020202020204" pitchFamily="34" charset="0"/>
              </a:rPr>
              <a:t>Centers and </a:t>
            </a:r>
            <a:r>
              <a:rPr lang="en-US" dirty="0">
                <a:latin typeface="Arial" panose="020B0604020202020204" pitchFamily="34" charset="0"/>
                <a:cs typeface="Arial" panose="020B0604020202020204" pitchFamily="34" charset="0"/>
              </a:rPr>
              <a:t>their collaborators.  </a:t>
            </a:r>
            <a:r>
              <a:rPr lang="en-US" dirty="0" smtClean="0">
                <a:latin typeface="Arial" panose="020B0604020202020204" pitchFamily="34" charset="0"/>
                <a:cs typeface="Arial" panose="020B0604020202020204" pitchFamily="34" charset="0"/>
              </a:rPr>
              <a:t>* It </a:t>
            </a:r>
            <a:r>
              <a:rPr lang="en-US" dirty="0">
                <a:latin typeface="Arial" panose="020B0604020202020204" pitchFamily="34" charset="0"/>
                <a:cs typeface="Arial" panose="020B0604020202020204" pitchFamily="34" charset="0"/>
              </a:rPr>
              <a:t>is annotated with OMIM numbers, </a:t>
            </a: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Center site at which the </a:t>
            </a:r>
            <a:r>
              <a:rPr lang="en-US" dirty="0" smtClean="0">
                <a:latin typeface="Arial" panose="020B0604020202020204" pitchFamily="34" charset="0"/>
                <a:cs typeface="Arial" panose="020B0604020202020204" pitchFamily="34" charset="0"/>
              </a:rPr>
              <a:t>project is being performed, </a:t>
            </a:r>
            <a:r>
              <a:rPr lang="en-US" dirty="0">
                <a:latin typeface="Arial" panose="020B0604020202020204" pitchFamily="34" charset="0"/>
                <a:cs typeface="Arial" panose="020B0604020202020204" pitchFamily="34" charset="0"/>
              </a:rPr>
              <a:t>and whether or not </a:t>
            </a:r>
            <a:r>
              <a:rPr lang="en-US" dirty="0" smtClean="0">
                <a:latin typeface="Arial" panose="020B0604020202020204" pitchFamily="34" charset="0"/>
                <a:cs typeface="Arial" panose="020B0604020202020204" pitchFamily="34" charset="0"/>
              </a:rPr>
              <a:t>the Center is interested in getting additional </a:t>
            </a:r>
            <a:r>
              <a:rPr lang="en-US" dirty="0">
                <a:latin typeface="Arial" panose="020B0604020202020204" pitchFamily="34" charset="0"/>
                <a:cs typeface="Arial" panose="020B0604020202020204" pitchFamily="34" charset="0"/>
              </a:rPr>
              <a:t>cases </a:t>
            </a:r>
            <a:r>
              <a:rPr lang="en-US" dirty="0" smtClean="0">
                <a:latin typeface="Arial" panose="020B0604020202020204" pitchFamily="34" charset="0"/>
                <a:cs typeface="Arial" panose="020B0604020202020204" pitchFamily="34" charset="0"/>
              </a:rPr>
              <a:t>or not. * The </a:t>
            </a:r>
            <a:r>
              <a:rPr lang="en-US" dirty="0">
                <a:latin typeface="Arial" panose="020B0604020202020204" pitchFamily="34" charset="0"/>
                <a:cs typeface="Arial" panose="020B0604020202020204" pitchFamily="34" charset="0"/>
              </a:rPr>
              <a:t>list </a:t>
            </a:r>
            <a:r>
              <a:rPr lang="en-US" dirty="0" smtClean="0">
                <a:latin typeface="Arial" panose="020B0604020202020204" pitchFamily="34" charset="0"/>
                <a:cs typeface="Arial" panose="020B0604020202020204" pitchFamily="34" charset="0"/>
              </a:rPr>
              <a:t>currently includes </a:t>
            </a:r>
            <a:r>
              <a:rPr lang="en-US" dirty="0">
                <a:latin typeface="Arial" panose="020B0604020202020204" pitchFamily="34" charset="0"/>
                <a:cs typeface="Arial" panose="020B0604020202020204" pitchFamily="34" charset="0"/>
              </a:rPr>
              <a:t>close to 1,000 Mendelian </a:t>
            </a:r>
            <a:r>
              <a:rPr lang="en-US" dirty="0" smtClean="0">
                <a:latin typeface="Arial" panose="020B0604020202020204" pitchFamily="34" charset="0"/>
                <a:cs typeface="Arial" panose="020B0604020202020204" pitchFamily="34" charset="0"/>
              </a:rPr>
              <a:t>conditions.</a:t>
            </a:r>
            <a:endParaRPr lang="en-US"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F125CC9-880A-409B-972C-C1759D7A769E}" type="slidenum">
              <a:rPr lang="en-US" smtClean="0"/>
              <a:t>68</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Another service offered by the Centers for Mendelian Genomics program aims to e</a:t>
            </a:r>
            <a:r>
              <a:rPr lang="en-US" dirty="0" smtClean="0">
                <a:latin typeface="Arial" panose="020B0604020202020204" pitchFamily="34" charset="0"/>
                <a:cs typeface="Arial" panose="020B0604020202020204" pitchFamily="34" charset="0"/>
              </a:rPr>
              <a:t>nable connections between clinicians and researchers from around the world who share an interest in the same gene(s), particularly</a:t>
            </a:r>
            <a:r>
              <a:rPr lang="en-US" baseline="0" dirty="0" smtClean="0">
                <a:latin typeface="Arial" panose="020B0604020202020204" pitchFamily="34" charset="0"/>
                <a:cs typeface="Arial" panose="020B0604020202020204" pitchFamily="34" charset="0"/>
              </a:rPr>
              <a:t> when a gene-phenotype relationship is not yet completely established. Towards that end, the Baylor-Hopkins Center has developed the software tool </a:t>
            </a:r>
            <a:r>
              <a:rPr lang="en-US" baseline="0" dirty="0" err="1" smtClean="0">
                <a:latin typeface="Arial" panose="020B0604020202020204" pitchFamily="34" charset="0"/>
                <a:cs typeface="Arial" panose="020B0604020202020204" pitchFamily="34" charset="0"/>
              </a:rPr>
              <a:t>GeneMatcher</a:t>
            </a:r>
            <a:r>
              <a:rPr lang="en-US" baseline="0" dirty="0" smtClean="0">
                <a:latin typeface="Arial" panose="020B0604020202020204" pitchFamily="34" charset="0"/>
                <a:cs typeface="Arial" panose="020B0604020202020204" pitchFamily="34" charset="0"/>
              </a:rPr>
              <a:t>, which has been freely available since December 2013. At this site, </a:t>
            </a:r>
            <a:r>
              <a:rPr lang="en-US" dirty="0" smtClean="0">
                <a:latin typeface="Arial" panose="020B0604020202020204" pitchFamily="34" charset="0"/>
                <a:cs typeface="Arial" panose="020B0604020202020204" pitchFamily="34" charset="0"/>
              </a:rPr>
              <a:t>investigators can post information about genes of interest, and in turn be connected with</a:t>
            </a:r>
            <a:r>
              <a:rPr lang="en-US" baseline="0" dirty="0" smtClean="0">
                <a:latin typeface="Arial" panose="020B0604020202020204" pitchFamily="34" charset="0"/>
                <a:cs typeface="Arial" panose="020B0604020202020204" pitchFamily="34" charset="0"/>
              </a:rPr>
              <a:t> other </a:t>
            </a:r>
            <a:r>
              <a:rPr lang="en-US" dirty="0" smtClean="0">
                <a:latin typeface="Arial" panose="020B0604020202020204" pitchFamily="34" charset="0"/>
                <a:cs typeface="Arial" panose="020B0604020202020204" pitchFamily="34" charset="0"/>
              </a:rPr>
              <a:t>investigators who post information about the same gene. </a:t>
            </a:r>
          </a:p>
          <a:p>
            <a:endParaRPr lang="en-US" dirty="0" smtClean="0">
              <a:latin typeface="Arial" panose="020B0604020202020204" pitchFamily="34" charset="0"/>
              <a:cs typeface="Arial" panose="020B0604020202020204" pitchFamily="34" charset="0"/>
            </a:endParaRPr>
          </a:p>
          <a:p>
            <a:pPr defTabSz="931620" eaLnBrk="1" fontAlgn="auto" hangingPunct="1">
              <a:spcAft>
                <a:spcPts val="0"/>
              </a:spcAft>
              <a:defRPr/>
            </a:pPr>
            <a:r>
              <a:rPr lang="en-US" baseline="0" dirty="0" smtClean="0">
                <a:latin typeface="Arial" panose="020B0604020202020204" pitchFamily="34" charset="0"/>
                <a:cs typeface="Arial" panose="020B0604020202020204" pitchFamily="34" charset="0"/>
              </a:rPr>
              <a:t>GeneMatcher has been used by a rapidly growing community of researchers since its launch. * </a:t>
            </a:r>
            <a:r>
              <a:rPr lang="en-US" dirty="0" smtClean="0">
                <a:latin typeface="Arial" panose="020B0604020202020204" pitchFamily="34" charset="0"/>
                <a:cs typeface="Arial" panose="020B0604020202020204" pitchFamily="34" charset="0"/>
              </a:rPr>
              <a:t>This bar graph shows the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numbers of submitted genes, submitting</a:t>
            </a:r>
            <a:r>
              <a:rPr lang="en-US" baseline="0" dirty="0" smtClean="0">
                <a:latin typeface="Arial" panose="020B0604020202020204" pitchFamily="34" charset="0"/>
                <a:cs typeface="Arial" panose="020B0604020202020204" pitchFamily="34" charset="0"/>
              </a:rPr>
              <a:t> investigators, submitting countries, </a:t>
            </a:r>
            <a:r>
              <a:rPr lang="en-US" dirty="0" smtClean="0">
                <a:latin typeface="Arial" panose="020B0604020202020204" pitchFamily="34" charset="0"/>
                <a:cs typeface="Arial" panose="020B0604020202020204" pitchFamily="34" charset="0"/>
              </a:rPr>
              <a:t>and successful matches made by last</a:t>
            </a:r>
            <a:r>
              <a:rPr lang="en-US" baseline="0" dirty="0" smtClean="0">
                <a:latin typeface="Arial" panose="020B0604020202020204" pitchFamily="34" charset="0"/>
                <a:cs typeface="Arial" panose="020B0604020202020204" pitchFamily="34" charset="0"/>
              </a:rPr>
              <a:t> August 2014 (in the darker color) and also by January 2015 (in the lighter color). For example, by January, 108 matches have been made out of the 1,493 genes that were submitted by 251 investigators from 29 countries. It is expected that many of these matches will lead to productive collaborations on finding causal genes for Mendelian conditions.   </a:t>
            </a:r>
            <a:endParaRPr lang="en-US" dirty="0"/>
          </a:p>
        </p:txBody>
      </p:sp>
      <p:sp>
        <p:nvSpPr>
          <p:cNvPr id="4" name="Slide Number Placeholder 3"/>
          <p:cNvSpPr>
            <a:spLocks noGrp="1"/>
          </p:cNvSpPr>
          <p:nvPr>
            <p:ph type="sldNum" sz="quarter" idx="10"/>
          </p:nvPr>
        </p:nvSpPr>
        <p:spPr/>
        <p:txBody>
          <a:bodyPr/>
          <a:lstStyle/>
          <a:p>
            <a:fld id="{DF125CC9-880A-409B-972C-C1759D7A769E}" type="slidenum">
              <a:rPr lang="en-US" smtClean="0"/>
              <a:t>69</a:t>
            </a:fld>
            <a:endParaRPr lang="en-US" dirty="0"/>
          </a:p>
        </p:txBody>
      </p:sp>
    </p:spTree>
    <p:extLst>
      <p:ext uri="{BB962C8B-B14F-4D97-AF65-F5344CB8AC3E}">
        <p14:creationId xmlns:p14="http://schemas.microsoft.com/office/powerpoint/2010/main" val="359770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811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smtClean="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6" name="Rectangle 3"/>
          <p:cNvSpPr>
            <a:spLocks noGrp="1" noChangeArrowheads="1"/>
          </p:cNvSpPr>
          <p:nvPr>
            <p:ph type="body" idx="1"/>
          </p:nvPr>
        </p:nvSpPr>
        <p:spPr>
          <a:xfrm>
            <a:off x="934416" y="4416427"/>
            <a:ext cx="5248674" cy="44100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8834">
              <a:spcBef>
                <a:spcPct val="0"/>
              </a:spcBef>
              <a:defRPr/>
            </a:pPr>
            <a:r>
              <a:rPr lang="en-US" b="0" dirty="0" smtClean="0">
                <a:latin typeface="Arial" pitchFamily="34" charset="0"/>
                <a:cs typeface="Arial" pitchFamily="34" charset="0"/>
              </a:rPr>
              <a:t>And yet another major component</a:t>
            </a:r>
            <a:r>
              <a:rPr lang="en-US" b="0" baseline="0" dirty="0" smtClean="0">
                <a:latin typeface="Arial" pitchFamily="34" charset="0"/>
                <a:cs typeface="Arial" pitchFamily="34" charset="0"/>
              </a:rPr>
              <a:t> of our Genome Sequencing Program, t</a:t>
            </a:r>
            <a:r>
              <a:rPr lang="en-US" b="0" dirty="0" smtClean="0">
                <a:latin typeface="Arial" pitchFamily="34" charset="0"/>
                <a:cs typeface="Arial" pitchFamily="34" charset="0"/>
              </a:rPr>
              <a:t>he Clinical Sequencing Exploratory Research (or CSER) Program, focuses on the integration of genome sequencing into the clinical workflow, including the generation, interpretation, and reporting of genomic information. * CSER has enrolled over 3000 adult and over 700 children</a:t>
            </a:r>
            <a:r>
              <a:rPr lang="en-US" b="0" baseline="0" dirty="0" smtClean="0">
                <a:latin typeface="Arial" pitchFamily="34" charset="0"/>
                <a:cs typeface="Arial" pitchFamily="34" charset="0"/>
              </a:rPr>
              <a:t> as </a:t>
            </a:r>
            <a:r>
              <a:rPr lang="en-US" b="0" dirty="0" smtClean="0">
                <a:latin typeface="Arial" pitchFamily="34" charset="0"/>
                <a:cs typeface="Arial" pitchFamily="34" charset="0"/>
              </a:rPr>
              <a:t>participants, over 2,600 of whom have had </a:t>
            </a:r>
            <a:r>
              <a:rPr lang="en-US" b="0" dirty="0" err="1" smtClean="0">
                <a:latin typeface="Arial" pitchFamily="34" charset="0"/>
                <a:cs typeface="Arial" pitchFamily="34" charset="0"/>
              </a:rPr>
              <a:t>germline</a:t>
            </a:r>
            <a:r>
              <a:rPr lang="en-US" b="0" dirty="0" smtClean="0">
                <a:latin typeface="Arial" pitchFamily="34" charset="0"/>
                <a:cs typeface="Arial" pitchFamily="34" charset="0"/>
              </a:rPr>
              <a:t> genome sequence data generated and over 500 of whom</a:t>
            </a:r>
            <a:r>
              <a:rPr lang="en-US" b="0" baseline="0" dirty="0" smtClean="0">
                <a:latin typeface="Arial" pitchFamily="34" charset="0"/>
                <a:cs typeface="Arial" pitchFamily="34" charset="0"/>
              </a:rPr>
              <a:t> have had </a:t>
            </a:r>
            <a:r>
              <a:rPr lang="en-US" b="0" dirty="0" smtClean="0">
                <a:latin typeface="Arial" pitchFamily="34" charset="0"/>
                <a:cs typeface="Arial" pitchFamily="34" charset="0"/>
              </a:rPr>
              <a:t>tumor genome sequence data generated. </a:t>
            </a:r>
          </a:p>
          <a:p>
            <a:pPr defTabSz="938834">
              <a:spcBef>
                <a:spcPct val="0"/>
              </a:spcBef>
              <a:defRPr/>
            </a:pPr>
            <a:endParaRPr lang="en-US" b="0" dirty="0" smtClean="0">
              <a:latin typeface="Arial" pitchFamily="34" charset="0"/>
              <a:cs typeface="Arial" pitchFamily="34" charset="0"/>
            </a:endParaRPr>
          </a:p>
          <a:p>
            <a:pPr defTabSz="938834">
              <a:spcBef>
                <a:spcPct val="0"/>
              </a:spcBef>
              <a:defRPr/>
            </a:pPr>
            <a:r>
              <a:rPr lang="en-US" b="0" dirty="0" smtClean="0">
                <a:latin typeface="Arial" pitchFamily="34" charset="0"/>
                <a:cs typeface="Arial" pitchFamily="34" charset="0"/>
              </a:rPr>
              <a:t>Two recent papers highlight the diversity of data being generated by CSER investigators. * In a </a:t>
            </a:r>
            <a:r>
              <a:rPr lang="en-US" b="0" i="1" dirty="0" smtClean="0">
                <a:latin typeface="Arial" pitchFamily="34" charset="0"/>
                <a:cs typeface="Arial" pitchFamily="34" charset="0"/>
              </a:rPr>
              <a:t>Genome Research </a:t>
            </a:r>
            <a:r>
              <a:rPr lang="en-US" b="0" dirty="0" smtClean="0">
                <a:latin typeface="Arial" pitchFamily="34" charset="0"/>
                <a:cs typeface="Arial" pitchFamily="34" charset="0"/>
              </a:rPr>
              <a:t>paper that is just out online,</a:t>
            </a:r>
            <a:r>
              <a:rPr lang="en-US" b="0" baseline="0" dirty="0" smtClean="0">
                <a:latin typeface="Arial" pitchFamily="34" charset="0"/>
                <a:cs typeface="Arial" pitchFamily="34" charset="0"/>
              </a:rPr>
              <a:t> C</a:t>
            </a:r>
            <a:r>
              <a:rPr lang="en-US" b="0" dirty="0" smtClean="0">
                <a:latin typeface="Arial" pitchFamily="34" charset="0"/>
                <a:cs typeface="Arial" pitchFamily="34" charset="0"/>
              </a:rPr>
              <a:t>SER’s </a:t>
            </a:r>
            <a:r>
              <a:rPr lang="en-US" b="0" dirty="0" err="1" smtClean="0">
                <a:latin typeface="Arial" pitchFamily="34" charset="0"/>
                <a:cs typeface="Arial" pitchFamily="34" charset="0"/>
              </a:rPr>
              <a:t>Actionability</a:t>
            </a:r>
            <a:r>
              <a:rPr lang="en-US" b="0" dirty="0" smtClean="0">
                <a:latin typeface="Arial" pitchFamily="34" charset="0"/>
                <a:cs typeface="Arial" pitchFamily="34" charset="0"/>
              </a:rPr>
              <a:t>-Return of Results Working Group</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reviewed the interpretations of 663 genomic variants from 6,503 individuals and concluded that the rate of secondary findings in individuals is about 1-2%, depending on ancestry. </a:t>
            </a:r>
            <a:r>
              <a:rPr lang="en-US" dirty="0" smtClean="0">
                <a:latin typeface="Arial" pitchFamily="34" charset="0"/>
                <a:cs typeface="Arial" pitchFamily="34" charset="0"/>
              </a:rPr>
              <a:t>This </a:t>
            </a:r>
            <a:r>
              <a:rPr lang="en-US" dirty="0">
                <a:latin typeface="Arial" pitchFamily="34" charset="0"/>
                <a:cs typeface="Arial" pitchFamily="34" charset="0"/>
              </a:rPr>
              <a:t>work highlights </a:t>
            </a:r>
            <a:r>
              <a:rPr lang="en-US" dirty="0" smtClean="0">
                <a:latin typeface="Arial" pitchFamily="34" charset="0"/>
                <a:cs typeface="Arial" pitchFamily="34" charset="0"/>
              </a:rPr>
              <a:t>future </a:t>
            </a:r>
            <a:r>
              <a:rPr lang="en-US" dirty="0">
                <a:latin typeface="Arial" pitchFamily="34" charset="0"/>
                <a:cs typeface="Arial" pitchFamily="34" charset="0"/>
              </a:rPr>
              <a:t>opportunities to improve </a:t>
            </a:r>
            <a:r>
              <a:rPr lang="en-US" dirty="0" smtClean="0">
                <a:latin typeface="Arial" pitchFamily="34" charset="0"/>
                <a:cs typeface="Arial" pitchFamily="34" charset="0"/>
              </a:rPr>
              <a:t>genomic variant interpretation. In a second paper, * investigators at </a:t>
            </a:r>
            <a:r>
              <a:rPr lang="en-US" dirty="0">
                <a:latin typeface="Arial" pitchFamily="34" charset="0"/>
                <a:cs typeface="Arial" pitchFamily="34" charset="0"/>
              </a:rPr>
              <a:t>the University of </a:t>
            </a:r>
            <a:r>
              <a:rPr lang="en-US" dirty="0" smtClean="0">
                <a:latin typeface="Arial" pitchFamily="34" charset="0"/>
                <a:cs typeface="Arial" pitchFamily="34" charset="0"/>
              </a:rPr>
              <a:t>Washington developed </a:t>
            </a:r>
            <a:r>
              <a:rPr lang="en-US" b="0" dirty="0" smtClean="0">
                <a:latin typeface="Arial" pitchFamily="34" charset="0"/>
                <a:cs typeface="Arial" pitchFamily="34" charset="0"/>
              </a:rPr>
              <a:t>a decision-modeling framework</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shown here)</a:t>
            </a:r>
            <a:r>
              <a:rPr lang="en-US" b="0" baseline="0" dirty="0" smtClean="0">
                <a:latin typeface="Arial" pitchFamily="34" charset="0"/>
                <a:cs typeface="Arial" pitchFamily="34" charset="0"/>
              </a:rPr>
              <a:t> for assessing </a:t>
            </a:r>
            <a:r>
              <a:rPr lang="en-US" b="0" dirty="0" smtClean="0">
                <a:latin typeface="Arial" pitchFamily="34" charset="0"/>
                <a:cs typeface="Arial" pitchFamily="34" charset="0"/>
              </a:rPr>
              <a:t>the clinical and economic impact of returning secondary findings. </a:t>
            </a:r>
            <a:r>
              <a:rPr lang="en-US" dirty="0">
                <a:latin typeface="Arial" pitchFamily="34" charset="0"/>
                <a:cs typeface="Arial" pitchFamily="34" charset="0"/>
              </a:rPr>
              <a:t>I</a:t>
            </a:r>
            <a:r>
              <a:rPr lang="en-US" dirty="0" smtClean="0">
                <a:latin typeface="Arial" pitchFamily="34" charset="0"/>
                <a:cs typeface="Arial" pitchFamily="34" charset="0"/>
              </a:rPr>
              <a:t>ncremental </a:t>
            </a:r>
            <a:r>
              <a:rPr lang="en-US" dirty="0">
                <a:latin typeface="Arial" pitchFamily="34" charset="0"/>
                <a:cs typeface="Arial" pitchFamily="34" charset="0"/>
              </a:rPr>
              <a:t>cost-effectiveness ratios ranged from $45,000 to $115,000 per quality-adjusted life year gained depending on the clinical </a:t>
            </a:r>
            <a:r>
              <a:rPr lang="en-US" dirty="0" smtClean="0">
                <a:latin typeface="Arial" pitchFamily="34" charset="0"/>
                <a:cs typeface="Arial" pitchFamily="34" charset="0"/>
              </a:rPr>
              <a:t>context</a:t>
            </a:r>
            <a:r>
              <a:rPr lang="en-US" dirty="0">
                <a:latin typeface="Arial" pitchFamily="34" charset="0"/>
                <a:cs typeface="Arial" pitchFamily="34" charset="0"/>
              </a:rPr>
              <a:t>. The </a:t>
            </a:r>
            <a:r>
              <a:rPr lang="en-US" dirty="0" smtClean="0">
                <a:latin typeface="Arial" pitchFamily="34" charset="0"/>
                <a:cs typeface="Arial" pitchFamily="34" charset="0"/>
              </a:rPr>
              <a:t>CSER Outcomes </a:t>
            </a:r>
            <a:r>
              <a:rPr lang="en-US" dirty="0">
                <a:latin typeface="Arial" pitchFamily="34" charset="0"/>
                <a:cs typeface="Arial" pitchFamily="34" charset="0"/>
              </a:rPr>
              <a:t>and Measures </a:t>
            </a:r>
            <a:r>
              <a:rPr lang="en-US" dirty="0" smtClean="0">
                <a:latin typeface="Arial" pitchFamily="34" charset="0"/>
                <a:cs typeface="Arial" pitchFamily="34" charset="0"/>
              </a:rPr>
              <a:t>Working Group is </a:t>
            </a:r>
            <a:r>
              <a:rPr lang="en-US" dirty="0">
                <a:latin typeface="Arial" pitchFamily="34" charset="0"/>
                <a:cs typeface="Arial" pitchFamily="34" charset="0"/>
              </a:rPr>
              <a:t>expanding </a:t>
            </a:r>
            <a:r>
              <a:rPr lang="en-US" dirty="0" smtClean="0">
                <a:latin typeface="Arial" pitchFamily="34" charset="0"/>
                <a:cs typeface="Arial" pitchFamily="34" charset="0"/>
              </a:rPr>
              <a:t>work </a:t>
            </a:r>
            <a:r>
              <a:rPr lang="en-US" dirty="0">
                <a:latin typeface="Arial" pitchFamily="34" charset="0"/>
                <a:cs typeface="Arial" pitchFamily="34" charset="0"/>
              </a:rPr>
              <a:t>on the cost-effectiveness of clinical sequencing and organizing </a:t>
            </a:r>
            <a:r>
              <a:rPr lang="en-US" dirty="0" smtClean="0">
                <a:latin typeface="Arial" pitchFamily="34" charset="0"/>
                <a:cs typeface="Arial" pitchFamily="34" charset="0"/>
              </a:rPr>
              <a:t>cross-site analyses</a:t>
            </a:r>
            <a:r>
              <a:rPr lang="en-US" dirty="0">
                <a:latin typeface="Arial" pitchFamily="34" charset="0"/>
                <a:cs typeface="Arial" pitchFamily="34" charset="0"/>
              </a:rPr>
              <a:t>.</a:t>
            </a:r>
            <a:r>
              <a:rPr lang="en-US" b="0" baseline="0" dirty="0" smtClean="0">
                <a:latin typeface="Arial" pitchFamily="34" charset="0"/>
                <a:cs typeface="Arial" pitchFamily="34" charset="0"/>
              </a:rPr>
              <a:t>  </a:t>
            </a:r>
          </a:p>
          <a:p>
            <a:pPr defTabSz="938834">
              <a:spcBef>
                <a:spcPct val="0"/>
              </a:spcBef>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4" y="8831267"/>
            <a:ext cx="3038782" cy="4651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52" eaLnBrk="0" hangingPunct="0">
              <a:defRPr b="1">
                <a:solidFill>
                  <a:schemeClr val="tx1"/>
                </a:solidFill>
                <a:latin typeface="Arial" pitchFamily="34" charset="0"/>
              </a:defRPr>
            </a:lvl1pPr>
            <a:lvl2pPr marL="740671" indent="-284874" defTabSz="933752" eaLnBrk="0" hangingPunct="0">
              <a:defRPr b="1">
                <a:solidFill>
                  <a:schemeClr val="tx1"/>
                </a:solidFill>
                <a:latin typeface="Arial" pitchFamily="34" charset="0"/>
              </a:defRPr>
            </a:lvl2pPr>
            <a:lvl3pPr marL="1139495" indent="-227899" defTabSz="933752" eaLnBrk="0" hangingPunct="0">
              <a:defRPr b="1">
                <a:solidFill>
                  <a:schemeClr val="tx1"/>
                </a:solidFill>
                <a:latin typeface="Arial" pitchFamily="34" charset="0"/>
              </a:defRPr>
            </a:lvl3pPr>
            <a:lvl4pPr marL="1595292" indent="-227899" defTabSz="933752" eaLnBrk="0" hangingPunct="0">
              <a:defRPr b="1">
                <a:solidFill>
                  <a:schemeClr val="tx1"/>
                </a:solidFill>
                <a:latin typeface="Arial" pitchFamily="34" charset="0"/>
              </a:defRPr>
            </a:lvl4pPr>
            <a:lvl5pPr marL="2051088" indent="-227899" defTabSz="933752" eaLnBrk="0" hangingPunct="0">
              <a:defRPr b="1">
                <a:solidFill>
                  <a:schemeClr val="tx1"/>
                </a:solidFill>
                <a:latin typeface="Arial" pitchFamily="34" charset="0"/>
              </a:defRPr>
            </a:lvl5pPr>
            <a:lvl6pPr marL="2506885" indent="-227899" defTabSz="933752" eaLnBrk="0" fontAlgn="base" hangingPunct="0">
              <a:spcBef>
                <a:spcPct val="0"/>
              </a:spcBef>
              <a:spcAft>
                <a:spcPct val="0"/>
              </a:spcAft>
              <a:defRPr b="1">
                <a:solidFill>
                  <a:schemeClr val="tx1"/>
                </a:solidFill>
                <a:latin typeface="Arial" pitchFamily="34" charset="0"/>
              </a:defRPr>
            </a:lvl6pPr>
            <a:lvl7pPr marL="2962682" indent="-227899" defTabSz="933752" eaLnBrk="0" fontAlgn="base" hangingPunct="0">
              <a:spcBef>
                <a:spcPct val="0"/>
              </a:spcBef>
              <a:spcAft>
                <a:spcPct val="0"/>
              </a:spcAft>
              <a:defRPr b="1">
                <a:solidFill>
                  <a:schemeClr val="tx1"/>
                </a:solidFill>
                <a:latin typeface="Arial" pitchFamily="34" charset="0"/>
              </a:defRPr>
            </a:lvl7pPr>
            <a:lvl8pPr marL="3418481" indent="-227899" defTabSz="933752" eaLnBrk="0" fontAlgn="base" hangingPunct="0">
              <a:spcBef>
                <a:spcPct val="0"/>
              </a:spcBef>
              <a:spcAft>
                <a:spcPct val="0"/>
              </a:spcAft>
              <a:defRPr b="1">
                <a:solidFill>
                  <a:schemeClr val="tx1"/>
                </a:solidFill>
                <a:latin typeface="Arial" pitchFamily="34" charset="0"/>
              </a:defRPr>
            </a:lvl8pPr>
            <a:lvl9pPr marL="3874277" indent="-227899" defTabSz="93375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70</a:t>
            </a:fld>
            <a:endParaRPr lang="en-US" dirty="0" smtClean="0">
              <a:solidFill>
                <a:prstClr val="black"/>
              </a:solidFill>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pPr defTabSz="931620" eaLnBrk="1" fontAlgn="auto" hangingPunct="1">
              <a:spcAft>
                <a:spcPts val="0"/>
              </a:spcAft>
              <a:defRPr/>
            </a:pPr>
            <a:r>
              <a:rPr lang="en-US" b="0" dirty="0" smtClean="0">
                <a:latin typeface="Arial" pitchFamily="34" charset="0"/>
                <a:cs typeface="Arial" pitchFamily="34" charset="0"/>
              </a:rPr>
              <a:t>As</a:t>
            </a:r>
            <a:r>
              <a:rPr lang="en-US" b="0" baseline="0" dirty="0" smtClean="0">
                <a:latin typeface="Arial" pitchFamily="34" charset="0"/>
                <a:cs typeface="Arial" pitchFamily="34" charset="0"/>
              </a:rPr>
              <a:t> one measure of </a:t>
            </a:r>
            <a:r>
              <a:rPr lang="en-US" b="0" dirty="0" smtClean="0">
                <a:latin typeface="Arial" pitchFamily="34" charset="0"/>
                <a:cs typeface="Arial" pitchFamily="34" charset="0"/>
              </a:rPr>
              <a:t>overall impact, * CSER has generated over 130 publications,</a:t>
            </a:r>
            <a:r>
              <a:rPr lang="en-US" b="0" baseline="0" dirty="0" smtClean="0">
                <a:latin typeface="Arial" pitchFamily="34" charset="0"/>
                <a:cs typeface="Arial" pitchFamily="34" charset="0"/>
              </a:rPr>
              <a:t> including </a:t>
            </a:r>
            <a:r>
              <a:rPr lang="en-US" b="0" dirty="0" smtClean="0">
                <a:latin typeface="Arial" pitchFamily="34" charset="0"/>
                <a:cs typeface="Arial" pitchFamily="34" charset="0"/>
              </a:rPr>
              <a:t>9 working group publications. To</a:t>
            </a:r>
            <a:r>
              <a:rPr lang="en-US" b="0" baseline="0" dirty="0" smtClean="0">
                <a:latin typeface="Arial" pitchFamily="34" charset="0"/>
                <a:cs typeface="Arial" pitchFamily="34" charset="0"/>
              </a:rPr>
              <a:t> date, </a:t>
            </a:r>
            <a:r>
              <a:rPr lang="en-US" dirty="0">
                <a:latin typeface="Arial" panose="020B0604020202020204" pitchFamily="34" charset="0"/>
              </a:rPr>
              <a:t>CSER </a:t>
            </a:r>
            <a:r>
              <a:rPr lang="en-US" dirty="0" smtClean="0">
                <a:latin typeface="Arial" panose="020B0604020202020204" pitchFamily="34" charset="0"/>
              </a:rPr>
              <a:t>work has </a:t>
            </a:r>
            <a:r>
              <a:rPr lang="en-US" dirty="0">
                <a:latin typeface="Arial" panose="020B0604020202020204" pitchFamily="34" charset="0"/>
              </a:rPr>
              <a:t>been featured in over 200 presentations and posters, including </a:t>
            </a:r>
            <a:r>
              <a:rPr lang="en-US" dirty="0" smtClean="0">
                <a:latin typeface="Arial" panose="020B0604020202020204" pitchFamily="34" charset="0"/>
              </a:rPr>
              <a:t>at several </a:t>
            </a:r>
            <a:r>
              <a:rPr lang="en-US" dirty="0">
                <a:latin typeface="Arial" panose="020B0604020202020204" pitchFamily="34" charset="0"/>
              </a:rPr>
              <a:t>recent national meetings and roundtables. </a:t>
            </a:r>
            <a:endParaRPr lang="en-US" dirty="0" smtClean="0">
              <a:latin typeface="Arial" panose="020B0604020202020204" pitchFamily="34" charset="0"/>
            </a:endParaRPr>
          </a:p>
          <a:p>
            <a:pPr defTabSz="931620" eaLnBrk="1" fontAlgn="auto" hangingPunct="1">
              <a:spcAft>
                <a:spcPts val="0"/>
              </a:spcAft>
              <a:defRPr/>
            </a:pPr>
            <a:endParaRPr lang="en-US" dirty="0" smtClean="0">
              <a:latin typeface="Arial" panose="020B0604020202020204" pitchFamily="34" charset="0"/>
            </a:endParaRPr>
          </a:p>
          <a:p>
            <a:pPr defTabSz="931620" eaLnBrk="1" fontAlgn="auto" hangingPunct="1">
              <a:spcAft>
                <a:spcPts val="0"/>
              </a:spcAft>
              <a:defRPr/>
            </a:pPr>
            <a:r>
              <a:rPr lang="en-US" dirty="0" smtClean="0">
                <a:latin typeface="Arial" panose="020B0604020202020204" pitchFamily="34" charset="0"/>
              </a:rPr>
              <a:t>* CSER was prominently featured at both the </a:t>
            </a:r>
            <a:r>
              <a:rPr lang="en-US" dirty="0">
                <a:latin typeface="Arial" panose="020B0604020202020204" pitchFamily="34" charset="0"/>
              </a:rPr>
              <a:t>American Society of Human </a:t>
            </a:r>
            <a:r>
              <a:rPr lang="en-US" dirty="0" smtClean="0">
                <a:latin typeface="Arial" panose="020B0604020202020204" pitchFamily="34" charset="0"/>
              </a:rPr>
              <a:t>Genetics and * the </a:t>
            </a:r>
            <a:r>
              <a:rPr lang="en-US" dirty="0">
                <a:latin typeface="Arial" panose="020B0604020202020204" pitchFamily="34" charset="0"/>
              </a:rPr>
              <a:t>American Society of Bioethics and </a:t>
            </a:r>
            <a:r>
              <a:rPr lang="en-US" dirty="0" smtClean="0">
                <a:latin typeface="Arial" panose="020B0604020202020204" pitchFamily="34" charset="0"/>
              </a:rPr>
              <a:t>Humanities in </a:t>
            </a:r>
            <a:r>
              <a:rPr lang="en-US" dirty="0">
                <a:latin typeface="Arial" panose="020B0604020202020204" pitchFamily="34" charset="0"/>
              </a:rPr>
              <a:t>October in San </a:t>
            </a:r>
            <a:r>
              <a:rPr lang="en-US" dirty="0" smtClean="0">
                <a:latin typeface="Arial" panose="020B0604020202020204" pitchFamily="34" charset="0"/>
              </a:rPr>
              <a:t>Diego. In</a:t>
            </a:r>
            <a:r>
              <a:rPr lang="en-US" baseline="0" dirty="0" smtClean="0">
                <a:latin typeface="Arial" panose="020B0604020202020204" pitchFamily="34" charset="0"/>
              </a:rPr>
              <a:t> total, t</a:t>
            </a:r>
            <a:r>
              <a:rPr lang="en-US" dirty="0" smtClean="0">
                <a:latin typeface="Arial" panose="020B0604020202020204" pitchFamily="34" charset="0"/>
              </a:rPr>
              <a:t>here were 30 CSER posters </a:t>
            </a:r>
            <a:r>
              <a:rPr lang="en-US" dirty="0">
                <a:latin typeface="Arial" panose="020B0604020202020204" pitchFamily="34" charset="0"/>
              </a:rPr>
              <a:t>and </a:t>
            </a:r>
            <a:r>
              <a:rPr lang="en-US" dirty="0" smtClean="0">
                <a:latin typeface="Arial" panose="020B0604020202020204" pitchFamily="34" charset="0"/>
              </a:rPr>
              <a:t>19 CSER talks at these</a:t>
            </a:r>
            <a:r>
              <a:rPr lang="en-US" baseline="0" dirty="0" smtClean="0">
                <a:latin typeface="Arial" panose="020B0604020202020204" pitchFamily="34" charset="0"/>
              </a:rPr>
              <a:t> two meetings. </a:t>
            </a:r>
            <a:endParaRPr lang="en-US" dirty="0">
              <a:latin typeface="Arial" panose="020B0604020202020204" pitchFamily="34" charset="0"/>
            </a:endParaRPr>
          </a:p>
          <a:p>
            <a:pPr>
              <a:spcAft>
                <a:spcPts val="0"/>
              </a:spcAft>
            </a:pPr>
            <a:endParaRPr lang="en-US" dirty="0">
              <a:latin typeface="Arial" panose="020B0604020202020204" pitchFamily="34" charset="0"/>
            </a:endParaRPr>
          </a:p>
          <a:p>
            <a:pPr>
              <a:spcAft>
                <a:spcPts val="0"/>
              </a:spcAft>
            </a:pPr>
            <a:r>
              <a:rPr lang="en-US" dirty="0" smtClean="0">
                <a:latin typeface="Arial" panose="020B0604020202020204" pitchFamily="34" charset="0"/>
              </a:rPr>
              <a:t>* In addition, the </a:t>
            </a:r>
            <a:r>
              <a:rPr lang="en-US" dirty="0">
                <a:latin typeface="Arial" panose="020B0604020202020204" pitchFamily="34" charset="0"/>
              </a:rPr>
              <a:t>Institute of Medicine held </a:t>
            </a:r>
            <a:r>
              <a:rPr lang="en-US" dirty="0" smtClean="0">
                <a:latin typeface="Arial" panose="020B0604020202020204" pitchFamily="34" charset="0"/>
              </a:rPr>
              <a:t>their 20</a:t>
            </a:r>
            <a:r>
              <a:rPr lang="en-US" baseline="30000" dirty="0" smtClean="0">
                <a:latin typeface="Arial" panose="020B0604020202020204" pitchFamily="34" charset="0"/>
              </a:rPr>
              <a:t>th</a:t>
            </a:r>
            <a:r>
              <a:rPr lang="en-US" dirty="0" smtClean="0">
                <a:latin typeface="Arial" panose="020B0604020202020204" pitchFamily="34" charset="0"/>
              </a:rPr>
              <a:t> </a:t>
            </a:r>
            <a:r>
              <a:rPr lang="en-US" dirty="0">
                <a:latin typeface="Arial" panose="020B0604020202020204" pitchFamily="34" charset="0"/>
              </a:rPr>
              <a:t>roundtable meeting on Translating Genomic-based </a:t>
            </a:r>
            <a:r>
              <a:rPr lang="en-US" dirty="0" smtClean="0">
                <a:latin typeface="Arial" panose="020B0604020202020204" pitchFamily="34" charset="0"/>
              </a:rPr>
              <a:t>Research </a:t>
            </a:r>
            <a:r>
              <a:rPr lang="en-US" dirty="0">
                <a:latin typeface="Arial" panose="020B0604020202020204" pitchFamily="34" charset="0"/>
              </a:rPr>
              <a:t>for </a:t>
            </a:r>
            <a:r>
              <a:rPr lang="en-US" dirty="0" smtClean="0">
                <a:latin typeface="Arial" panose="020B0604020202020204" pitchFamily="34" charset="0"/>
              </a:rPr>
              <a:t>Health </a:t>
            </a:r>
            <a:r>
              <a:rPr lang="en-US" dirty="0">
                <a:latin typeface="Arial" panose="020B0604020202020204" pitchFamily="34" charset="0"/>
              </a:rPr>
              <a:t>in January </a:t>
            </a:r>
            <a:r>
              <a:rPr lang="en-US" dirty="0" smtClean="0">
                <a:latin typeface="Arial" panose="020B0604020202020204" pitchFamily="34" charset="0"/>
              </a:rPr>
              <a:t>in </a:t>
            </a:r>
            <a:r>
              <a:rPr lang="en-US" dirty="0">
                <a:latin typeface="Arial" panose="020B0604020202020204" pitchFamily="34" charset="0"/>
              </a:rPr>
              <a:t>Washington, DC. </a:t>
            </a:r>
            <a:r>
              <a:rPr lang="en-US" dirty="0" smtClean="0">
                <a:latin typeface="Arial" panose="020B0604020202020204" pitchFamily="34" charset="0"/>
              </a:rPr>
              <a:t>At that meeting, CSER </a:t>
            </a:r>
            <a:r>
              <a:rPr lang="en-US" dirty="0">
                <a:latin typeface="Arial" panose="020B0604020202020204" pitchFamily="34" charset="0"/>
              </a:rPr>
              <a:t>investigators reported on incidental findings and evidence assessments for returning results from genome sequencing. </a:t>
            </a:r>
            <a:endParaRPr lang="en-US" b="1" u="sng"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149B14D7-BFA7-4E8F-B273-8A9C3FB6E081}"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9006690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6" name="Rectangle 3"/>
          <p:cNvSpPr>
            <a:spLocks noGrp="1" noChangeArrowheads="1"/>
          </p:cNvSpPr>
          <p:nvPr>
            <p:ph type="body" idx="1"/>
          </p:nvPr>
        </p:nvSpPr>
        <p:spPr>
          <a:xfrm>
            <a:off x="856827" y="4415793"/>
            <a:ext cx="5563091" cy="4318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528">
              <a:spcBef>
                <a:spcPct val="0"/>
              </a:spcBef>
              <a:spcAft>
                <a:spcPts val="0"/>
              </a:spcAft>
              <a:defRPr/>
            </a:pPr>
            <a:r>
              <a:rPr lang="en-US" u="none" dirty="0" smtClean="0">
                <a:latin typeface="Arial" pitchFamily="34" charset="0"/>
                <a:cs typeface="Arial" pitchFamily="34" charset="0"/>
              </a:rPr>
              <a:t>The </a:t>
            </a:r>
            <a:r>
              <a:rPr lang="en-US" u="none" baseline="0" dirty="0" smtClean="0">
                <a:latin typeface="Arial" pitchFamily="34" charset="0"/>
                <a:cs typeface="Arial" pitchFamily="34" charset="0"/>
              </a:rPr>
              <a:t>final component of the current Genome Sequencing Program, t</a:t>
            </a:r>
            <a:r>
              <a:rPr lang="en-US" u="none" dirty="0" smtClean="0">
                <a:latin typeface="Arial" pitchFamily="34" charset="0"/>
                <a:cs typeface="Arial" pitchFamily="34" charset="0"/>
              </a:rPr>
              <a:t>he Genome Sequencing</a:t>
            </a:r>
            <a:r>
              <a:rPr lang="en-US" u="none" baseline="0" dirty="0" smtClean="0">
                <a:latin typeface="Arial" pitchFamily="34" charset="0"/>
                <a:cs typeface="Arial" pitchFamily="34" charset="0"/>
              </a:rPr>
              <a:t> Informatics Tools (GS-IT) Program, is known publicly by the name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The program is comprised of six projects that develop approaches to provide ‘researcher friendly’ sequence analysis tools.</a:t>
            </a:r>
          </a:p>
          <a:p>
            <a:pPr defTabSz="904528">
              <a:spcBef>
                <a:spcPct val="0"/>
              </a:spcBef>
              <a:spcAft>
                <a:spcPts val="0"/>
              </a:spcAft>
              <a:defRPr/>
            </a:pPr>
            <a:endParaRPr lang="en-US" u="none" baseline="0" dirty="0" smtClean="0">
              <a:latin typeface="Arial" pitchFamily="34" charset="0"/>
              <a:cs typeface="Arial" pitchFamily="34" charset="0"/>
            </a:endParaRPr>
          </a:p>
          <a:p>
            <a:pPr defTabSz="904528" eaLnBrk="1" fontAlgn="auto" hangingPunct="1">
              <a:spcBef>
                <a:spcPct val="0"/>
              </a:spcBef>
              <a:spcAft>
                <a:spcPts val="0"/>
              </a:spcAft>
              <a:defRPr/>
            </a:pPr>
            <a:r>
              <a:rPr lang="en-US" dirty="0" smtClean="0">
                <a:latin typeface="Arial" pitchFamily="34" charset="0"/>
                <a:cs typeface="Arial" pitchFamily="34" charset="0"/>
              </a:rPr>
              <a:t>The program has </a:t>
            </a:r>
            <a:r>
              <a:rPr lang="en-US" dirty="0">
                <a:latin typeface="Arial" pitchFamily="34" charset="0"/>
                <a:cs typeface="Arial" pitchFamily="34" charset="0"/>
              </a:rPr>
              <a:t>developed a method to combine and evaluate multiple variant calls produced by different prediction tools, making this challenging task easy and reliable for users. </a:t>
            </a:r>
            <a:r>
              <a:rPr lang="en-US" dirty="0" smtClean="0">
                <a:latin typeface="Arial" pitchFamily="34" charset="0"/>
                <a:cs typeface="Arial" pitchFamily="34" charset="0"/>
              </a:rPr>
              <a:t>Specifically, * </a:t>
            </a:r>
            <a:r>
              <a:rPr lang="en-US" dirty="0" err="1" smtClean="0">
                <a:latin typeface="Arial" pitchFamily="34" charset="0"/>
                <a:cs typeface="Arial" pitchFamily="34" charset="0"/>
              </a:rPr>
              <a:t>iSeqTools</a:t>
            </a:r>
            <a:r>
              <a:rPr lang="en-US" baseline="0" dirty="0" smtClean="0">
                <a:latin typeface="Arial" pitchFamily="34" charset="0"/>
                <a:cs typeface="Arial" pitchFamily="34" charset="0"/>
              </a:rPr>
              <a:t> provides </a:t>
            </a:r>
            <a:r>
              <a:rPr lang="en-US" dirty="0" smtClean="0">
                <a:latin typeface="Arial" pitchFamily="34" charset="0"/>
                <a:cs typeface="Arial" pitchFamily="34" charset="0"/>
              </a:rPr>
              <a:t>GKNO </a:t>
            </a:r>
            <a:r>
              <a:rPr lang="en-US" dirty="0">
                <a:latin typeface="Arial" pitchFamily="34" charset="0"/>
                <a:cs typeface="Arial" pitchFamily="34" charset="0"/>
              </a:rPr>
              <a:t>(pronounced “know”) </a:t>
            </a:r>
            <a:r>
              <a:rPr lang="en-US" dirty="0" smtClean="0">
                <a:latin typeface="Arial" pitchFamily="34" charset="0"/>
                <a:cs typeface="Arial" pitchFamily="34" charset="0"/>
              </a:rPr>
              <a:t>pipelines that integrate</a:t>
            </a:r>
            <a:r>
              <a:rPr lang="en-US" baseline="0" dirty="0" smtClean="0">
                <a:latin typeface="Arial" pitchFamily="34" charset="0"/>
                <a:cs typeface="Arial" pitchFamily="34" charset="0"/>
              </a:rPr>
              <a:t> results from multiple variant or mutation callers, * specifically by</a:t>
            </a:r>
            <a:r>
              <a:rPr lang="en-US" dirty="0" smtClean="0">
                <a:latin typeface="Arial" pitchFamily="34" charset="0"/>
                <a:cs typeface="Arial" pitchFamily="34" charset="0"/>
              </a:rPr>
              <a:t> performing </a:t>
            </a:r>
            <a:r>
              <a:rPr lang="en-US" dirty="0">
                <a:latin typeface="Arial" pitchFamily="34" charset="0"/>
                <a:cs typeface="Arial" pitchFamily="34" charset="0"/>
              </a:rPr>
              <a:t>graph realignment of the various calls to resolve the different predictions. </a:t>
            </a:r>
            <a:r>
              <a:rPr lang="en-US" dirty="0" smtClean="0">
                <a:latin typeface="Arial" pitchFamily="34" charset="0"/>
                <a:cs typeface="Arial" pitchFamily="34" charset="0"/>
              </a:rPr>
              <a:t>This </a:t>
            </a:r>
            <a:r>
              <a:rPr lang="en-US" dirty="0">
                <a:latin typeface="Arial" pitchFamily="34" charset="0"/>
                <a:cs typeface="Arial" pitchFamily="34" charset="0"/>
              </a:rPr>
              <a:t>allows users to take advantage of the strengths of multiple variant prediction methods and converge on the most reliable results. In this </a:t>
            </a:r>
            <a:r>
              <a:rPr lang="en-US" dirty="0" smtClean="0">
                <a:latin typeface="Arial" pitchFamily="34" charset="0"/>
                <a:cs typeface="Arial" pitchFamily="34" charset="0"/>
              </a:rPr>
              <a:t>example, </a:t>
            </a:r>
            <a:r>
              <a:rPr lang="en-US" dirty="0">
                <a:latin typeface="Arial" pitchFamily="34" charset="0"/>
                <a:cs typeface="Arial" pitchFamily="34" charset="0"/>
              </a:rPr>
              <a:t>a unified prediction is made from Washington University, Broad, University of Utah, and University of Michigan </a:t>
            </a:r>
            <a:r>
              <a:rPr lang="en-US" dirty="0" smtClean="0">
                <a:latin typeface="Arial" pitchFamily="34" charset="0"/>
                <a:cs typeface="Arial" pitchFamily="34" charset="0"/>
              </a:rPr>
              <a:t>variant callers</a:t>
            </a:r>
            <a:r>
              <a:rPr lang="en-US" dirty="0">
                <a:latin typeface="Arial" pitchFamily="34" charset="0"/>
                <a:cs typeface="Arial" pitchFamily="34" charset="0"/>
              </a:rPr>
              <a:t>. Variant calls from </a:t>
            </a:r>
            <a:r>
              <a:rPr lang="en-US" dirty="0" err="1">
                <a:latin typeface="Arial" pitchFamily="34" charset="0"/>
                <a:cs typeface="Arial" pitchFamily="34" charset="0"/>
              </a:rPr>
              <a:t>Pindel</a:t>
            </a:r>
            <a:r>
              <a:rPr lang="en-US" dirty="0">
                <a:latin typeface="Arial" pitchFamily="34" charset="0"/>
                <a:cs typeface="Arial" pitchFamily="34" charset="0"/>
              </a:rPr>
              <a:t>, GATK, and </a:t>
            </a:r>
            <a:r>
              <a:rPr lang="en-US" dirty="0" err="1">
                <a:latin typeface="Arial" pitchFamily="34" charset="0"/>
                <a:cs typeface="Arial" pitchFamily="34" charset="0"/>
              </a:rPr>
              <a:t>Freebayes</a:t>
            </a:r>
            <a:r>
              <a:rPr lang="en-US" dirty="0">
                <a:latin typeface="Arial" pitchFamily="34" charset="0"/>
                <a:cs typeface="Arial" pitchFamily="34" charset="0"/>
              </a:rPr>
              <a:t> are (1) combined, (2) realigned to a graph reference, and (3) recalled more robustly. The same approach can be applied to mutation calls. </a:t>
            </a:r>
            <a:endParaRPr lang="en-US" dirty="0" smtClean="0">
              <a:latin typeface="Arial" pitchFamily="34" charset="0"/>
              <a:cs typeface="Arial" pitchFamily="34" charset="0"/>
            </a:endParaRPr>
          </a:p>
          <a:p>
            <a:pPr defTabSz="904528" eaLnBrk="1" fontAlgn="auto" hangingPunct="1">
              <a:spcBef>
                <a:spcPct val="0"/>
              </a:spcBef>
              <a:spcAft>
                <a:spcPts val="0"/>
              </a:spcAft>
              <a:defRPr/>
            </a:pPr>
            <a:endParaRPr lang="en-US" dirty="0" smtClean="0">
              <a:latin typeface="Arial" pitchFamily="34" charset="0"/>
              <a:cs typeface="Arial" pitchFamily="34" charset="0"/>
            </a:endParaRPr>
          </a:p>
          <a:p>
            <a:pPr defTabSz="904528" eaLnBrk="1" fontAlgn="auto" hangingPunct="1">
              <a:spcBef>
                <a:spcPct val="0"/>
              </a:spcBef>
              <a:spcAft>
                <a:spcPts val="0"/>
              </a:spcAft>
              <a:defRPr/>
            </a:pPr>
            <a:r>
              <a:rPr lang="en-US" dirty="0">
                <a:latin typeface="Arial" panose="020B0604020202020204" pitchFamily="34" charset="0"/>
                <a:cs typeface="Arial" panose="020B0604020202020204" pitchFamily="34" charset="0"/>
              </a:rPr>
              <a:t>* Easy-to-use genome analysis tools are also being provided as visualization ’apps’ on the web, similar to apps on a smartphone. A growing collection of these apps (called “IOBIO apps”) are available for easy, real-time visual analysis of genomic data. </a:t>
            </a:r>
          </a:p>
        </p:txBody>
      </p:sp>
      <p:sp>
        <p:nvSpPr>
          <p:cNvPr id="5" name="Slide Number Placeholder 3"/>
          <p:cNvSpPr>
            <a:spLocks noGrp="1"/>
          </p:cNvSpPr>
          <p:nvPr>
            <p:ph type="sldNum" sz="quarter" idx="5"/>
          </p:nvPr>
        </p:nvSpPr>
        <p:spPr>
          <a:xfrm>
            <a:off x="3971623" y="8831267"/>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513" eaLnBrk="0" hangingPunct="0">
              <a:defRPr b="1">
                <a:solidFill>
                  <a:schemeClr val="tx1"/>
                </a:solidFill>
                <a:latin typeface="Arial" pitchFamily="34" charset="0"/>
              </a:defRPr>
            </a:lvl1pPr>
            <a:lvl2pPr marL="734929" indent="-282665" defTabSz="926513" eaLnBrk="0" hangingPunct="0">
              <a:defRPr b="1">
                <a:solidFill>
                  <a:schemeClr val="tx1"/>
                </a:solidFill>
                <a:latin typeface="Arial" pitchFamily="34" charset="0"/>
              </a:defRPr>
            </a:lvl2pPr>
            <a:lvl3pPr marL="1130662" indent="-226133" defTabSz="926513" eaLnBrk="0" hangingPunct="0">
              <a:defRPr b="1">
                <a:solidFill>
                  <a:schemeClr val="tx1"/>
                </a:solidFill>
                <a:latin typeface="Arial" pitchFamily="34" charset="0"/>
              </a:defRPr>
            </a:lvl3pPr>
            <a:lvl4pPr marL="1582926" indent="-226133" defTabSz="926513" eaLnBrk="0" hangingPunct="0">
              <a:defRPr b="1">
                <a:solidFill>
                  <a:schemeClr val="tx1"/>
                </a:solidFill>
                <a:latin typeface="Arial" pitchFamily="34" charset="0"/>
              </a:defRPr>
            </a:lvl4pPr>
            <a:lvl5pPr marL="2035192" indent="-226133" defTabSz="926513" eaLnBrk="0" hangingPunct="0">
              <a:defRPr b="1">
                <a:solidFill>
                  <a:schemeClr val="tx1"/>
                </a:solidFill>
                <a:latin typeface="Arial" pitchFamily="34" charset="0"/>
              </a:defRPr>
            </a:lvl5pPr>
            <a:lvl6pPr marL="2487454" indent="-226133" defTabSz="926513" eaLnBrk="0" fontAlgn="base" hangingPunct="0">
              <a:spcBef>
                <a:spcPct val="0"/>
              </a:spcBef>
              <a:spcAft>
                <a:spcPct val="0"/>
              </a:spcAft>
              <a:defRPr b="1">
                <a:solidFill>
                  <a:schemeClr val="tx1"/>
                </a:solidFill>
                <a:latin typeface="Arial" pitchFamily="34" charset="0"/>
              </a:defRPr>
            </a:lvl6pPr>
            <a:lvl7pPr marL="2939719" indent="-226133" defTabSz="926513" eaLnBrk="0" fontAlgn="base" hangingPunct="0">
              <a:spcBef>
                <a:spcPct val="0"/>
              </a:spcBef>
              <a:spcAft>
                <a:spcPct val="0"/>
              </a:spcAft>
              <a:defRPr b="1">
                <a:solidFill>
                  <a:schemeClr val="tx1"/>
                </a:solidFill>
                <a:latin typeface="Arial" pitchFamily="34" charset="0"/>
              </a:defRPr>
            </a:lvl7pPr>
            <a:lvl8pPr marL="3391983" indent="-226133" defTabSz="926513" eaLnBrk="0" fontAlgn="base" hangingPunct="0">
              <a:spcBef>
                <a:spcPct val="0"/>
              </a:spcBef>
              <a:spcAft>
                <a:spcPct val="0"/>
              </a:spcAft>
              <a:defRPr b="1">
                <a:solidFill>
                  <a:schemeClr val="tx1"/>
                </a:solidFill>
                <a:latin typeface="Arial" pitchFamily="34" charset="0"/>
              </a:defRPr>
            </a:lvl8pPr>
            <a:lvl9pPr marL="3844247" indent="-226133" defTabSz="92651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72</a:t>
            </a:fld>
            <a:endParaRPr lang="en-US" dirty="0" smtClean="0">
              <a:solidFill>
                <a:prstClr val="black"/>
              </a:solidFill>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81100" y="696913"/>
            <a:ext cx="4648200" cy="3486150"/>
          </a:xfrm>
          <a:prstGeom prst="rect">
            <a:avLst/>
          </a:prstGeom>
          <a:ln/>
        </p:spPr>
      </p:sp>
      <p:sp>
        <p:nvSpPr>
          <p:cNvPr id="164867" name="Notes Placeholder 2"/>
          <p:cNvSpPr>
            <a:spLocks noGrp="1"/>
          </p:cNvSpPr>
          <p:nvPr>
            <p:ph type="body" idx="1"/>
          </p:nvPr>
        </p:nvSpPr>
        <p:spPr>
          <a:xfrm>
            <a:off x="934408" y="4416426"/>
            <a:ext cx="5141587" cy="4302262"/>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34" tIns="47266" rIns="94534" bIns="47266" numCol="1" anchor="t" anchorCtr="0" compatLnSpc="1">
            <a:prstTxWarp prst="textNoShape">
              <a:avLst/>
            </a:prstTxWarp>
          </a:bodyPr>
          <a:lstStyle/>
          <a:p>
            <a:r>
              <a:rPr lang="en-US" dirty="0" smtClean="0">
                <a:latin typeface="Arial" panose="020B0604020202020204" pitchFamily="34" charset="0"/>
                <a:cs typeface="Arial" pitchFamily="34" charset="0"/>
              </a:rPr>
              <a:t>Following a one-year</a:t>
            </a:r>
            <a:r>
              <a:rPr lang="en-US" baseline="0" dirty="0" smtClean="0">
                <a:latin typeface="Arial" panose="020B0604020202020204" pitchFamily="34" charset="0"/>
                <a:cs typeface="Arial" pitchFamily="34" charset="0"/>
              </a:rPr>
              <a:t> break from an annual gathering, * the </a:t>
            </a:r>
            <a:r>
              <a:rPr lang="en-US" dirty="0" smtClean="0">
                <a:latin typeface="Arial" panose="020B0604020202020204" pitchFamily="34" charset="0"/>
                <a:cs typeface="Arial" pitchFamily="34" charset="0"/>
              </a:rPr>
              <a:t>Advanced</a:t>
            </a:r>
            <a:r>
              <a:rPr lang="en-US" baseline="0" dirty="0" smtClean="0">
                <a:latin typeface="Arial" panose="020B0604020202020204" pitchFamily="34" charset="0"/>
                <a:cs typeface="Arial" panose="020B0604020202020204" pitchFamily="34" charset="0"/>
              </a:rPr>
              <a:t> DNA Sequencing Technology Development Program will hold a grantee meeting in San Diego in May. After the one-day grantee meeting, there will be a meeting open to the public. Participants will share their latest progress in DNA sequencing technology development and ongoing challenges to further reduce the time and cost of sequencing whole genomes while improving data quality.  </a:t>
            </a:r>
          </a:p>
        </p:txBody>
      </p:sp>
      <p:sp>
        <p:nvSpPr>
          <p:cNvPr id="5" name="Slide Number Placeholder 3"/>
          <p:cNvSpPr>
            <a:spLocks noGrp="1"/>
          </p:cNvSpPr>
          <p:nvPr>
            <p:ph type="sldNum" sz="quarter" idx="5"/>
          </p:nvPr>
        </p:nvSpPr>
        <p:spPr>
          <a:xfrm>
            <a:off x="3971624" y="8831270"/>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489" eaLnBrk="0" hangingPunct="0">
              <a:defRPr b="1">
                <a:solidFill>
                  <a:schemeClr val="tx1"/>
                </a:solidFill>
                <a:latin typeface="Arial" pitchFamily="34" charset="0"/>
              </a:defRPr>
            </a:lvl1pPr>
            <a:lvl2pPr marL="747602" indent="-287540" defTabSz="942489" eaLnBrk="0" hangingPunct="0">
              <a:defRPr b="1">
                <a:solidFill>
                  <a:schemeClr val="tx1"/>
                </a:solidFill>
                <a:latin typeface="Arial" pitchFamily="34" charset="0"/>
              </a:defRPr>
            </a:lvl2pPr>
            <a:lvl3pPr marL="1150160" indent="-230032" defTabSz="942489" eaLnBrk="0" hangingPunct="0">
              <a:defRPr b="1">
                <a:solidFill>
                  <a:schemeClr val="tx1"/>
                </a:solidFill>
                <a:latin typeface="Arial" pitchFamily="34" charset="0"/>
              </a:defRPr>
            </a:lvl3pPr>
            <a:lvl4pPr marL="1610224" indent="-230032" defTabSz="942489" eaLnBrk="0" hangingPunct="0">
              <a:defRPr b="1">
                <a:solidFill>
                  <a:schemeClr val="tx1"/>
                </a:solidFill>
                <a:latin typeface="Arial" pitchFamily="34" charset="0"/>
              </a:defRPr>
            </a:lvl4pPr>
            <a:lvl5pPr marL="2070286" indent="-230032" defTabSz="942489" eaLnBrk="0" hangingPunct="0">
              <a:defRPr b="1">
                <a:solidFill>
                  <a:schemeClr val="tx1"/>
                </a:solidFill>
                <a:latin typeface="Arial" pitchFamily="34" charset="0"/>
              </a:defRPr>
            </a:lvl5pPr>
            <a:lvl6pPr marL="2530349" indent="-230032" defTabSz="942489" eaLnBrk="0" fontAlgn="base" hangingPunct="0">
              <a:spcBef>
                <a:spcPct val="0"/>
              </a:spcBef>
              <a:spcAft>
                <a:spcPct val="0"/>
              </a:spcAft>
              <a:defRPr b="1">
                <a:solidFill>
                  <a:schemeClr val="tx1"/>
                </a:solidFill>
                <a:latin typeface="Arial" pitchFamily="34" charset="0"/>
              </a:defRPr>
            </a:lvl6pPr>
            <a:lvl7pPr marL="2990412" indent="-230032" defTabSz="942489" eaLnBrk="0" fontAlgn="base" hangingPunct="0">
              <a:spcBef>
                <a:spcPct val="0"/>
              </a:spcBef>
              <a:spcAft>
                <a:spcPct val="0"/>
              </a:spcAft>
              <a:defRPr b="1">
                <a:solidFill>
                  <a:schemeClr val="tx1"/>
                </a:solidFill>
                <a:latin typeface="Arial" pitchFamily="34" charset="0"/>
              </a:defRPr>
            </a:lvl7pPr>
            <a:lvl8pPr marL="3450478" indent="-230032" defTabSz="942489" eaLnBrk="0" fontAlgn="base" hangingPunct="0">
              <a:spcBef>
                <a:spcPct val="0"/>
              </a:spcBef>
              <a:spcAft>
                <a:spcPct val="0"/>
              </a:spcAft>
              <a:defRPr b="1">
                <a:solidFill>
                  <a:schemeClr val="tx1"/>
                </a:solidFill>
                <a:latin typeface="Arial" pitchFamily="34" charset="0"/>
              </a:defRPr>
            </a:lvl8pPr>
            <a:lvl9pPr marL="3910539" indent="-230032" defTabSz="94248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73</a:t>
            </a:fld>
            <a:endParaRPr lang="en-US" dirty="0" smtClean="0">
              <a:solidFill>
                <a:prstClr val="black"/>
              </a:solidFill>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17132" y="4320035"/>
            <a:ext cx="5201264" cy="4400218"/>
          </a:xfrm>
          <a:noFill/>
        </p:spPr>
        <p:txBody>
          <a:bodyPr wrap="square" numCol="1" anchor="t" anchorCtr="0" compatLnSpc="1">
            <a:prstTxWarp prst="textNoShape">
              <a:avLst/>
            </a:prstTxWarp>
          </a:bodyPr>
          <a:lstStyle/>
          <a:p>
            <a:pPr eaLnBrk="0" fontAlgn="base" hangingPunct="0"/>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goal of the Encyclopedia of DNA </a:t>
            </a:r>
            <a:r>
              <a:rPr lang="en-US" dirty="0" smtClean="0">
                <a:latin typeface="Arial" panose="020B0604020202020204" pitchFamily="34" charset="0"/>
                <a:cs typeface="Arial" panose="020B0604020202020204" pitchFamily="34" charset="0"/>
              </a:rPr>
              <a:t>Elements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or ENCODE) </a:t>
            </a:r>
            <a:r>
              <a:rPr lang="en-US" dirty="0">
                <a:latin typeface="Arial" panose="020B0604020202020204" pitchFamily="34" charset="0"/>
                <a:cs typeface="Arial" panose="020B0604020202020204" pitchFamily="34" charset="0"/>
              </a:rPr>
              <a:t>project is to create a catalog of all functional elements in the human and mouse genomes, and to make those catalogs available as a resource to the biomedical community. </a:t>
            </a:r>
            <a:r>
              <a:rPr lang="en-US" dirty="0" smtClean="0">
                <a:latin typeface="Arial" panose="020B0604020202020204" pitchFamily="34" charset="0"/>
                <a:cs typeface="Arial" panose="020B0604020202020204" pitchFamily="34" charset="0"/>
              </a:rPr>
              <a:t>* NHGRI </a:t>
            </a:r>
            <a:r>
              <a:rPr lang="en-US" dirty="0">
                <a:latin typeface="Arial" panose="020B0604020202020204" pitchFamily="34" charset="0"/>
                <a:cs typeface="Arial" panose="020B0604020202020204" pitchFamily="34" charset="0"/>
              </a:rPr>
              <a:t>will be holding a small planning workshop entitled “From Genome Function to Biomedical Insight: </a:t>
            </a:r>
            <a:r>
              <a:rPr lang="en-US" dirty="0" smtClean="0">
                <a:latin typeface="Arial" panose="020B0604020202020204" pitchFamily="34" charset="0"/>
                <a:cs typeface="Arial" panose="020B0604020202020204" pitchFamily="34" charset="0"/>
              </a:rPr>
              <a:t>ENCODE </a:t>
            </a:r>
            <a:r>
              <a:rPr lang="en-US" dirty="0">
                <a:latin typeface="Arial" panose="020B0604020202020204" pitchFamily="34" charset="0"/>
                <a:cs typeface="Arial" panose="020B0604020202020204" pitchFamily="34" charset="0"/>
              </a:rPr>
              <a:t>and Beyond” </a:t>
            </a:r>
            <a:r>
              <a:rPr lang="en-US" dirty="0" smtClean="0">
                <a:latin typeface="Arial" panose="020B0604020202020204" pitchFamily="34" charset="0"/>
                <a:cs typeface="Arial" panose="020B0604020202020204" pitchFamily="34" charset="0"/>
              </a:rPr>
              <a:t>in March. </a:t>
            </a:r>
            <a:r>
              <a:rPr lang="en-US" dirty="0">
                <a:latin typeface="Arial" panose="020B0604020202020204" pitchFamily="34" charset="0"/>
                <a:cs typeface="Arial" panose="020B0604020202020204" pitchFamily="34" charset="0"/>
              </a:rPr>
              <a:t>The goal of this workshop is to obtain community input on possible future scientific directions in the area of genome function following the conclusion of the current phase of ENCODE in 2016.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outcomes of this workshop will be discussed at the May </a:t>
            </a:r>
            <a:r>
              <a:rPr lang="en-US" dirty="0" smtClean="0">
                <a:latin typeface="Arial" panose="020B0604020202020204" pitchFamily="34" charset="0"/>
                <a:cs typeface="Arial" panose="020B0604020202020204" pitchFamily="34" charset="0"/>
              </a:rPr>
              <a:t>meeting </a:t>
            </a:r>
            <a:r>
              <a:rPr lang="en-US" dirty="0">
                <a:latin typeface="Arial" panose="020B0604020202020204" pitchFamily="34" charset="0"/>
                <a:cs typeface="Arial" panose="020B0604020202020204" pitchFamily="34" charset="0"/>
              </a:rPr>
              <a:t>of this Council. </a:t>
            </a:r>
            <a:endParaRPr lang="en-US" dirty="0" smtClean="0">
              <a:latin typeface="Arial" panose="020B0604020202020204" pitchFamily="34" charset="0"/>
              <a:cs typeface="Arial" panose="020B0604020202020204" pitchFamily="34" charset="0"/>
            </a:endParaRPr>
          </a:p>
          <a:p>
            <a:pPr eaLnBrk="0" fontAlgn="base" hangingPunct="0"/>
            <a:endParaRPr lang="en-US" dirty="0">
              <a:latin typeface="Arial" panose="020B0604020202020204" pitchFamily="34" charset="0"/>
              <a:cs typeface="Arial" panose="020B0604020202020204" pitchFamily="34" charset="0"/>
            </a:endParaRPr>
          </a:p>
          <a:p>
            <a:pPr eaLnBrk="0" fontAlgn="base" hangingPunct="0"/>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annual ENCODE Consortium Meeting will </a:t>
            </a:r>
            <a:r>
              <a:rPr lang="en-US" dirty="0" smtClean="0">
                <a:latin typeface="Arial" panose="020B0604020202020204" pitchFamily="34" charset="0"/>
                <a:cs typeface="Arial" panose="020B0604020202020204" pitchFamily="34" charset="0"/>
              </a:rPr>
              <a:t>also</a:t>
            </a:r>
            <a:r>
              <a:rPr lang="en-US" baseline="0" dirty="0" smtClean="0">
                <a:latin typeface="Arial" panose="020B0604020202020204" pitchFamily="34" charset="0"/>
                <a:cs typeface="Arial" panose="020B0604020202020204" pitchFamily="34" charset="0"/>
              </a:rPr>
              <a:t> be held in March</a:t>
            </a:r>
            <a:r>
              <a:rPr lang="en-US" dirty="0" smtClean="0">
                <a:latin typeface="Arial" panose="020B0604020202020204" pitchFamily="34" charset="0"/>
                <a:cs typeface="Arial" panose="020B0604020202020204" pitchFamily="34" charset="0"/>
              </a:rPr>
              <a:t>. At</a:t>
            </a:r>
            <a:r>
              <a:rPr lang="en-US" baseline="0" dirty="0" smtClean="0">
                <a:latin typeface="Arial" panose="020B0604020202020204" pitchFamily="34" charset="0"/>
                <a:cs typeface="Arial" panose="020B0604020202020204" pitchFamily="34" charset="0"/>
              </a:rPr>
              <a:t> that gathering, </a:t>
            </a:r>
            <a:r>
              <a:rPr lang="en-US" dirty="0" smtClean="0">
                <a:latin typeface="Arial" panose="020B0604020202020204" pitchFamily="34" charset="0"/>
                <a:cs typeface="Arial" panose="020B0604020202020204" pitchFamily="34" charset="0"/>
              </a:rPr>
              <a:t>consortium </a:t>
            </a:r>
            <a:r>
              <a:rPr lang="en-US" dirty="0">
                <a:latin typeface="Arial" panose="020B0604020202020204" pitchFamily="34" charset="0"/>
                <a:cs typeface="Arial" panose="020B0604020202020204" pitchFamily="34" charset="0"/>
              </a:rPr>
              <a:t>members will present updates on their projects and discuss ENCODE publication plans, emphasizing the importance of releasing </a:t>
            </a:r>
            <a:r>
              <a:rPr lang="en-US" dirty="0" smtClean="0">
                <a:latin typeface="Arial" panose="020B0604020202020204" pitchFamily="34" charset="0"/>
                <a:cs typeface="Arial" panose="020B0604020202020204" pitchFamily="34" charset="0"/>
              </a:rPr>
              <a:t>high-quality </a:t>
            </a:r>
            <a:r>
              <a:rPr lang="en-US" dirty="0">
                <a:latin typeface="Arial" panose="020B0604020202020204" pitchFamily="34" charset="0"/>
                <a:cs typeface="Arial" panose="020B0604020202020204" pitchFamily="34" charset="0"/>
              </a:rPr>
              <a:t>data to the community in the form of an </a:t>
            </a:r>
            <a:r>
              <a:rPr lang="en-US" dirty="0" smtClean="0">
                <a:latin typeface="Arial" panose="020B0604020202020204" pitchFamily="34" charset="0"/>
                <a:cs typeface="Arial" panose="020B0604020202020204" pitchFamily="34" charset="0"/>
              </a:rPr>
              <a:t>‘encyclopedia’ </a:t>
            </a:r>
            <a:r>
              <a:rPr lang="en-US" dirty="0">
                <a:latin typeface="Arial" panose="020B0604020202020204" pitchFamily="34" charset="0"/>
                <a:cs typeface="Arial" panose="020B0604020202020204" pitchFamily="34" charset="0"/>
              </a:rPr>
              <a:t>of candidate functional elements. </a:t>
            </a:r>
            <a:r>
              <a:rPr lang="en-US" dirty="0" smtClean="0">
                <a:latin typeface="Arial" panose="020B0604020202020204" pitchFamily="34" charset="0"/>
                <a:cs typeface="Arial" panose="020B0604020202020204" pitchFamily="34" charset="0"/>
              </a:rPr>
              <a:t>And * ENCODE </a:t>
            </a:r>
            <a:r>
              <a:rPr lang="en-US" dirty="0">
                <a:latin typeface="Arial" panose="020B0604020202020204" pitchFamily="34" charset="0"/>
                <a:cs typeface="Arial" panose="020B0604020202020204" pitchFamily="34" charset="0"/>
              </a:rPr>
              <a:t>is planning a community User’s Meeting, </a:t>
            </a:r>
            <a:r>
              <a:rPr lang="en-US" dirty="0" smtClean="0">
                <a:latin typeface="Arial" panose="020B0604020202020204" pitchFamily="34" charset="0"/>
                <a:cs typeface="Arial" panose="020B0604020202020204" pitchFamily="34" charset="0"/>
              </a:rPr>
              <a:t>which will take </a:t>
            </a:r>
            <a:r>
              <a:rPr lang="en-US" dirty="0">
                <a:latin typeface="Arial" panose="020B0604020202020204" pitchFamily="34" charset="0"/>
                <a:cs typeface="Arial" panose="020B0604020202020204" pitchFamily="34" charset="0"/>
              </a:rPr>
              <a:t>place </a:t>
            </a:r>
            <a:r>
              <a:rPr lang="en-US" dirty="0" smtClean="0">
                <a:latin typeface="Arial" panose="020B0604020202020204" pitchFamily="34" charset="0"/>
                <a:cs typeface="Arial" panose="020B0604020202020204" pitchFamily="34" charset="0"/>
              </a:rPr>
              <a:t>in late June. Consortium members will </a:t>
            </a:r>
            <a:r>
              <a:rPr lang="en-US" dirty="0">
                <a:latin typeface="Arial" panose="020B0604020202020204" pitchFamily="34" charset="0"/>
                <a:cs typeface="Arial" panose="020B0604020202020204" pitchFamily="34" charset="0"/>
              </a:rPr>
              <a:t>lead </a:t>
            </a:r>
            <a:r>
              <a:rPr lang="en-US" dirty="0" smtClean="0">
                <a:latin typeface="Arial" panose="020B0604020202020204" pitchFamily="34" charset="0"/>
                <a:cs typeface="Arial" panose="020B0604020202020204" pitchFamily="34" charset="0"/>
              </a:rPr>
              <a:t>hands-on </a:t>
            </a:r>
            <a:r>
              <a:rPr lang="en-US" dirty="0">
                <a:latin typeface="Arial" panose="020B0604020202020204" pitchFamily="34" charset="0"/>
                <a:cs typeface="Arial" panose="020B0604020202020204" pitchFamily="34" charset="0"/>
              </a:rPr>
              <a:t>workshops on how to use ENCODE data, while community members will be invited to make presentations on how they are using </a:t>
            </a:r>
            <a:r>
              <a:rPr lang="en-US" dirty="0" smtClean="0">
                <a:latin typeface="Arial" panose="020B0604020202020204" pitchFamily="34" charset="0"/>
                <a:cs typeface="Arial" panose="020B0604020202020204" pitchFamily="34" charset="0"/>
              </a:rPr>
              <a:t>ENCODE data</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User’s Meeting is open to any scientists interested in using ENCODE </a:t>
            </a:r>
            <a:r>
              <a:rPr lang="en-US" dirty="0" smtClean="0">
                <a:latin typeface="Arial" panose="020B0604020202020204" pitchFamily="34" charset="0"/>
                <a:cs typeface="Arial" panose="020B0604020202020204" pitchFamily="34" charset="0"/>
              </a:rPr>
              <a:t>data,</a:t>
            </a:r>
            <a:r>
              <a:rPr lang="en-US" baseline="0" dirty="0" smtClean="0">
                <a:latin typeface="Arial" panose="020B0604020202020204" pitchFamily="34" charset="0"/>
                <a:cs typeface="Arial" panose="020B0604020202020204" pitchFamily="34" charset="0"/>
              </a:rPr>
              <a:t> although registration is not yet open. </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74</a:t>
            </a:fld>
            <a:endParaRPr lang="en-US" dirty="0" smtClean="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8500"/>
            <a:ext cx="4648200" cy="3486150"/>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79441" y="4343132"/>
            <a:ext cx="5264082" cy="4387604"/>
          </a:xfrm>
          <a:noFill/>
        </p:spPr>
        <p:txBody>
          <a:bodyPr wrap="square" numCol="1" anchor="t" anchorCtr="0" compatLnSpc="1">
            <a:prstTxWarp prst="textNoShape">
              <a:avLst/>
            </a:prstTxWarp>
          </a:bodyPr>
          <a:lstStyle/>
          <a:p>
            <a:pPr eaLnBrk="0" fontAlgn="base" hangingPunct="0"/>
            <a:r>
              <a:rPr lang="en-US" dirty="0" smtClean="0">
                <a:latin typeface="Arial" panose="020B0604020202020204" pitchFamily="34" charset="0"/>
                <a:cs typeface="Arial" panose="020B0604020202020204" pitchFamily="34" charset="0"/>
              </a:rPr>
              <a:t>To date, the * ENCODE-funded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publications </a:t>
            </a:r>
            <a:r>
              <a:rPr lang="en-US" dirty="0">
                <a:latin typeface="Arial" panose="020B0604020202020204" pitchFamily="34" charset="0"/>
                <a:cs typeface="Arial" panose="020B0604020202020204" pitchFamily="34" charset="0"/>
              </a:rPr>
              <a:t>include over 370 </a:t>
            </a:r>
            <a:r>
              <a:rPr lang="en-US" dirty="0" smtClean="0">
                <a:latin typeface="Arial" panose="020B0604020202020204" pitchFamily="34" charset="0"/>
                <a:cs typeface="Arial" panose="020B0604020202020204" pitchFamily="34" charset="0"/>
              </a:rPr>
              <a:t>papers by </a:t>
            </a:r>
            <a:r>
              <a:rPr lang="en-US" dirty="0">
                <a:latin typeface="Arial" panose="020B0604020202020204" pitchFamily="34" charset="0"/>
                <a:cs typeface="Arial" panose="020B0604020202020204" pitchFamily="34" charset="0"/>
              </a:rPr>
              <a:t>the ENCODE Consortium </a:t>
            </a:r>
            <a:r>
              <a:rPr lang="en-US" dirty="0" smtClean="0">
                <a:latin typeface="Arial" panose="020B0604020202020204" pitchFamily="34" charset="0"/>
                <a:cs typeface="Arial" panose="020B0604020202020204" pitchFamily="34" charset="0"/>
              </a:rPr>
              <a:t>participants </a:t>
            </a:r>
            <a:r>
              <a:rPr lang="en-US" dirty="0">
                <a:latin typeface="Arial" panose="020B0604020202020204" pitchFamily="34" charset="0"/>
                <a:cs typeface="Arial" panose="020B0604020202020204" pitchFamily="34" charset="0"/>
              </a:rPr>
              <a:t>and over 148 publications by the </a:t>
            </a:r>
            <a:r>
              <a:rPr lang="en-US" dirty="0" err="1">
                <a:latin typeface="Arial" panose="020B0604020202020204" pitchFamily="34" charset="0"/>
                <a:cs typeface="Arial" panose="020B0604020202020204" pitchFamily="34" charset="0"/>
              </a:rPr>
              <a:t>modENCODE</a:t>
            </a:r>
            <a:r>
              <a:rPr lang="en-US" dirty="0">
                <a:latin typeface="Arial" panose="020B0604020202020204" pitchFamily="34" charset="0"/>
                <a:cs typeface="Arial" panose="020B0604020202020204" pitchFamily="34" charset="0"/>
              </a:rPr>
              <a:t> Consortium </a:t>
            </a:r>
            <a:r>
              <a:rPr lang="en-US" dirty="0" smtClean="0">
                <a:latin typeface="Arial" panose="020B0604020202020204" pitchFamily="34" charset="0"/>
                <a:cs typeface="Arial" panose="020B0604020202020204" pitchFamily="34" charset="0"/>
              </a:rPr>
              <a:t>participants (collectively depicted</a:t>
            </a:r>
            <a:r>
              <a:rPr lang="en-US" baseline="0" dirty="0" smtClean="0">
                <a:latin typeface="Arial" panose="020B0604020202020204" pitchFamily="34" charset="0"/>
                <a:cs typeface="Arial" panose="020B0604020202020204" pitchFamily="34" charset="0"/>
              </a:rPr>
              <a:t> by the purple part of these bars)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There are at least 686</a:t>
            </a:r>
            <a:r>
              <a:rPr lang="en-US" b="1" dirty="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ommunity’ </a:t>
            </a:r>
            <a:r>
              <a:rPr lang="en-US" dirty="0">
                <a:latin typeface="Arial" panose="020B0604020202020204" pitchFamily="34" charset="0"/>
                <a:cs typeface="Arial" panose="020B0604020202020204" pitchFamily="34" charset="0"/>
              </a:rPr>
              <a:t>publications from groups </a:t>
            </a:r>
            <a:r>
              <a:rPr lang="en-US" dirty="0" smtClean="0">
                <a:latin typeface="Arial" panose="020B0604020202020204" pitchFamily="34" charset="0"/>
                <a:cs typeface="Arial" panose="020B0604020202020204" pitchFamily="34" charset="0"/>
              </a:rPr>
              <a:t>using ENCODE data but without </a:t>
            </a:r>
            <a:r>
              <a:rPr lang="en-US" dirty="0">
                <a:latin typeface="Arial" panose="020B0604020202020204" pitchFamily="34" charset="0"/>
                <a:cs typeface="Arial" panose="020B0604020202020204" pitchFamily="34" charset="0"/>
              </a:rPr>
              <a:t>ENCODE </a:t>
            </a:r>
            <a:r>
              <a:rPr lang="en-US" dirty="0" smtClean="0">
                <a:latin typeface="Arial" panose="020B0604020202020204" pitchFamily="34" charset="0"/>
                <a:cs typeface="Arial" panose="020B0604020202020204" pitchFamily="34" charset="0"/>
              </a:rPr>
              <a:t>funding and </a:t>
            </a:r>
            <a:r>
              <a:rPr lang="en-US" dirty="0">
                <a:latin typeface="Arial" panose="020B0604020202020204" pitchFamily="34" charset="0"/>
                <a:cs typeface="Arial" panose="020B0604020202020204" pitchFamily="34" charset="0"/>
              </a:rPr>
              <a:t>at least 165 </a:t>
            </a:r>
            <a:r>
              <a:rPr lang="en-US" dirty="0" smtClean="0">
                <a:latin typeface="Arial" panose="020B0604020202020204" pitchFamily="34" charset="0"/>
                <a:cs typeface="Arial" panose="020B0604020202020204" pitchFamily="34" charset="0"/>
              </a:rPr>
              <a:t>‘community’ </a:t>
            </a:r>
            <a:r>
              <a:rPr lang="en-US" dirty="0">
                <a:latin typeface="Arial" panose="020B0604020202020204" pitchFamily="34" charset="0"/>
                <a:cs typeface="Arial" panose="020B0604020202020204" pitchFamily="34" charset="0"/>
              </a:rPr>
              <a:t>publications from groups </a:t>
            </a:r>
            <a:r>
              <a:rPr lang="en-US" dirty="0" smtClean="0">
                <a:latin typeface="Arial" panose="020B0604020202020204" pitchFamily="34" charset="0"/>
                <a:cs typeface="Arial" panose="020B0604020202020204" pitchFamily="34" charset="0"/>
              </a:rPr>
              <a:t>using </a:t>
            </a:r>
            <a:r>
              <a:rPr lang="en-US" dirty="0" err="1" smtClean="0">
                <a:latin typeface="Arial" panose="020B0604020202020204" pitchFamily="34" charset="0"/>
                <a:cs typeface="Arial" panose="020B0604020202020204" pitchFamily="34" charset="0"/>
              </a:rPr>
              <a:t>modENCODE</a:t>
            </a:r>
            <a:r>
              <a:rPr lang="en-US" dirty="0" smtClean="0">
                <a:latin typeface="Arial" panose="020B0604020202020204" pitchFamily="34" charset="0"/>
                <a:cs typeface="Arial" panose="020B0604020202020204" pitchFamily="34" charset="0"/>
              </a:rPr>
              <a:t> data but without </a:t>
            </a:r>
            <a:r>
              <a:rPr lang="en-US" dirty="0" err="1">
                <a:latin typeface="Arial" panose="020B0604020202020204" pitchFamily="34" charset="0"/>
                <a:cs typeface="Arial" panose="020B0604020202020204" pitchFamily="34" charset="0"/>
              </a:rPr>
              <a:t>modENCODE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funding</a:t>
            </a:r>
            <a:r>
              <a:rPr lang="en-US" baseline="0" dirty="0" smtClean="0">
                <a:latin typeface="Arial" panose="020B0604020202020204" pitchFamily="34" charset="0"/>
                <a:cs typeface="Arial" panose="020B0604020202020204" pitchFamily="34" charset="0"/>
              </a:rPr>
              <a:t> (collectively depicted by the blue part of these bars). </a:t>
            </a:r>
          </a:p>
          <a:p>
            <a:pPr eaLnBrk="0" fontAlgn="base" hangingPunct="0"/>
            <a:endParaRPr lang="en-US" dirty="0">
              <a:latin typeface="Arial" panose="020B0604020202020204" pitchFamily="34" charset="0"/>
              <a:cs typeface="Arial" panose="020B0604020202020204" pitchFamily="34" charset="0"/>
            </a:endParaRPr>
          </a:p>
          <a:p>
            <a:pPr eaLnBrk="0" fontAlgn="base" hangingPunct="0"/>
            <a:r>
              <a:rPr lang="en-US" dirty="0" smtClean="0">
                <a:latin typeface="Arial" panose="020B0604020202020204" pitchFamily="34" charset="0"/>
                <a:cs typeface="Arial" panose="020B0604020202020204" pitchFamily="34" charset="0"/>
              </a:rPr>
              <a:t>* Mouse </a:t>
            </a:r>
            <a:r>
              <a:rPr lang="en-US" dirty="0">
                <a:latin typeface="Arial" panose="020B0604020202020204" pitchFamily="34" charset="0"/>
                <a:cs typeface="Arial" panose="020B0604020202020204" pitchFamily="34" charset="0"/>
              </a:rPr>
              <a:t>ENCODE </a:t>
            </a:r>
            <a:r>
              <a:rPr lang="en-US" dirty="0" smtClean="0">
                <a:latin typeface="Arial" panose="020B0604020202020204" pitchFamily="34" charset="0"/>
                <a:cs typeface="Arial" panose="020B0604020202020204" pitchFamily="34" charset="0"/>
              </a:rPr>
              <a:t>was </a:t>
            </a:r>
            <a:r>
              <a:rPr lang="en-US" dirty="0">
                <a:latin typeface="Arial" panose="020B0604020202020204" pitchFamily="34" charset="0"/>
                <a:cs typeface="Arial" panose="020B0604020202020204" pitchFamily="34" charset="0"/>
              </a:rPr>
              <a:t>funded as a separate </a:t>
            </a:r>
            <a:r>
              <a:rPr lang="en-US" dirty="0" smtClean="0">
                <a:latin typeface="Arial" panose="020B0604020202020204" pitchFamily="34" charset="0"/>
                <a:cs typeface="Arial" panose="020B0604020202020204" pitchFamily="34" charset="0"/>
              </a:rPr>
              <a:t>entity, </a:t>
            </a:r>
            <a:r>
              <a:rPr lang="en-US" dirty="0">
                <a:latin typeface="Arial" panose="020B0604020202020204" pitchFamily="34" charset="0"/>
                <a:cs typeface="Arial" panose="020B0604020202020204" pitchFamily="34" charset="0"/>
              </a:rPr>
              <a:t>initially with ARRA </a:t>
            </a:r>
            <a:r>
              <a:rPr lang="en-US" dirty="0" smtClean="0">
                <a:latin typeface="Arial" panose="020B0604020202020204" pitchFamily="34" charset="0"/>
                <a:cs typeface="Arial" panose="020B0604020202020204" pitchFamily="34" charset="0"/>
              </a:rPr>
              <a:t>funds, </a:t>
            </a:r>
            <a:r>
              <a:rPr lang="en-US" dirty="0">
                <a:latin typeface="Arial" panose="020B0604020202020204" pitchFamily="34" charset="0"/>
                <a:cs typeface="Arial" panose="020B0604020202020204" pitchFamily="34" charset="0"/>
              </a:rPr>
              <a:t>from 2009-2012.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group published an integrative paper in </a:t>
            </a:r>
            <a:r>
              <a:rPr lang="en-US" i="1" dirty="0">
                <a:latin typeface="Arial" panose="020B0604020202020204" pitchFamily="34" charset="0"/>
                <a:cs typeface="Arial" panose="020B0604020202020204" pitchFamily="34" charset="0"/>
              </a:rPr>
              <a:t>Nature </a:t>
            </a:r>
            <a:r>
              <a:rPr lang="en-US" dirty="0" smtClean="0">
                <a:latin typeface="Arial" panose="020B0604020202020204" pitchFamily="34" charset="0"/>
                <a:cs typeface="Arial" panose="020B0604020202020204" pitchFamily="34" charset="0"/>
              </a:rPr>
              <a:t>in November comparing </a:t>
            </a:r>
            <a:r>
              <a:rPr lang="en-US" dirty="0">
                <a:latin typeface="Arial" panose="020B0604020202020204" pitchFamily="34" charset="0"/>
                <a:cs typeface="Arial" panose="020B0604020202020204" pitchFamily="34" charset="0"/>
              </a:rPr>
              <a:t>DNA elements in the mouse and human genomes. An additional </a:t>
            </a:r>
            <a:r>
              <a:rPr lang="en-US" dirty="0" smtClean="0">
                <a:latin typeface="Arial" panose="020B0604020202020204" pitchFamily="34" charset="0"/>
                <a:cs typeface="Arial" panose="020B0604020202020204" pitchFamily="34" charset="0"/>
              </a:rPr>
              <a:t>9 </a:t>
            </a:r>
            <a:r>
              <a:rPr lang="en-US" dirty="0">
                <a:latin typeface="Arial" panose="020B0604020202020204" pitchFamily="34" charset="0"/>
                <a:cs typeface="Arial" panose="020B0604020202020204" pitchFamily="34" charset="0"/>
              </a:rPr>
              <a:t>companion papers have </a:t>
            </a:r>
            <a:r>
              <a:rPr lang="en-US" dirty="0" smtClean="0">
                <a:latin typeface="Arial" panose="020B0604020202020204" pitchFamily="34" charset="0"/>
                <a:cs typeface="Arial" panose="020B0604020202020204" pitchFamily="34" charset="0"/>
              </a:rPr>
              <a:t>also been </a:t>
            </a:r>
            <a:r>
              <a:rPr lang="en-US" dirty="0">
                <a:latin typeface="Arial" panose="020B0604020202020204" pitchFamily="34" charset="0"/>
                <a:cs typeface="Arial" panose="020B0604020202020204" pitchFamily="34" charset="0"/>
              </a:rPr>
              <a:t>published in a number of </a:t>
            </a:r>
            <a:r>
              <a:rPr lang="en-US" dirty="0" smtClean="0">
                <a:latin typeface="Arial" panose="020B0604020202020204" pitchFamily="34" charset="0"/>
                <a:cs typeface="Arial" panose="020B0604020202020204" pitchFamily="34" charset="0"/>
              </a:rPr>
              <a:t>journals, including</a:t>
            </a:r>
            <a:r>
              <a:rPr lang="en-US" baseline="0"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Nature</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Genome Research</a:t>
            </a:r>
            <a:r>
              <a:rPr lang="en-US"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PNAS</a:t>
            </a:r>
            <a:r>
              <a:rPr lang="en-US" i="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Science</a:t>
            </a:r>
            <a:r>
              <a:rPr lang="en-US" dirty="0" smtClean="0">
                <a:latin typeface="Arial" panose="020B0604020202020204" pitchFamily="34" charset="0"/>
                <a:cs typeface="Arial" panose="020B0604020202020204" pitchFamily="34" charset="0"/>
              </a:rPr>
              <a:t>.   </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75</a:t>
            </a:fld>
            <a:endParaRPr lang="en-US" dirty="0" smtClean="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879441" y="4320038"/>
            <a:ext cx="5213829" cy="4387603"/>
          </a:xfrm>
          <a:noFill/>
        </p:spPr>
        <p:txBody>
          <a:bodyPr wrap="square"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goal of the </a:t>
            </a:r>
            <a:r>
              <a:rPr lang="en-US" dirty="0" smtClean="0">
                <a:latin typeface="Arial" panose="020B0604020202020204" pitchFamily="34" charset="0"/>
                <a:cs typeface="Arial" panose="020B0604020202020204" pitchFamily="34" charset="0"/>
              </a:rPr>
              <a:t>* Genomics </a:t>
            </a:r>
            <a:r>
              <a:rPr lang="en-US" dirty="0">
                <a:latin typeface="Arial" panose="020B0604020202020204" pitchFamily="34" charset="0"/>
                <a:cs typeface="Arial" panose="020B0604020202020204" pitchFamily="34" charset="0"/>
              </a:rPr>
              <a:t>of Gene Regulation </a:t>
            </a:r>
            <a:r>
              <a:rPr lang="en-US" dirty="0" smtClean="0">
                <a:latin typeface="Arial" panose="020B0604020202020204" pitchFamily="34" charset="0"/>
                <a:cs typeface="Arial" panose="020B0604020202020204" pitchFamily="34" charset="0"/>
              </a:rPr>
              <a:t>(or GGR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project is </a:t>
            </a:r>
            <a:r>
              <a:rPr lang="en-US" dirty="0">
                <a:latin typeface="Arial" panose="020B0604020202020204" pitchFamily="34" charset="0"/>
                <a:cs typeface="Arial" panose="020B0604020202020204" pitchFamily="34" charset="0"/>
              </a:rPr>
              <a:t>to learn how to </a:t>
            </a:r>
            <a:r>
              <a:rPr lang="en-US" dirty="0" smtClean="0">
                <a:latin typeface="Arial" panose="020B0604020202020204" pitchFamily="34" charset="0"/>
                <a:cs typeface="Arial" panose="020B0604020202020204" pitchFamily="34" charset="0"/>
              </a:rPr>
              <a:t>derive predictive gene regulatory networks starting </a:t>
            </a:r>
            <a:r>
              <a:rPr lang="en-US" dirty="0">
                <a:latin typeface="Arial" panose="020B0604020202020204" pitchFamily="34" charset="0"/>
                <a:cs typeface="Arial" panose="020B0604020202020204" pitchFamily="34" charset="0"/>
              </a:rPr>
              <a:t>from genomic data.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In January,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NHGRI </a:t>
            </a:r>
            <a:r>
              <a:rPr lang="en-US" dirty="0">
                <a:latin typeface="Arial" panose="020B0604020202020204" pitchFamily="34" charset="0"/>
                <a:cs typeface="Arial" panose="020B0604020202020204" pitchFamily="34" charset="0"/>
              </a:rPr>
              <a:t>issued 5 awards totaling more than $28 million </a:t>
            </a:r>
            <a:r>
              <a:rPr lang="en-US" dirty="0" smtClean="0">
                <a:latin typeface="Arial" panose="020B0604020202020204" pitchFamily="34" charset="0"/>
                <a:cs typeface="Arial" panose="020B0604020202020204" pitchFamily="34" charset="0"/>
              </a:rPr>
              <a:t>over </a:t>
            </a:r>
            <a:r>
              <a:rPr lang="en-US" dirty="0">
                <a:latin typeface="Arial" panose="020B0604020202020204" pitchFamily="34" charset="0"/>
                <a:cs typeface="Arial" panose="020B0604020202020204" pitchFamily="34" charset="0"/>
              </a:rPr>
              <a:t>3 years.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With </a:t>
            </a:r>
            <a:r>
              <a:rPr lang="en-US" dirty="0">
                <a:latin typeface="Arial" panose="020B0604020202020204" pitchFamily="34" charset="0"/>
                <a:cs typeface="Arial" panose="020B0604020202020204" pitchFamily="34" charset="0"/>
              </a:rPr>
              <a:t>these new grants, researchers will study gene networks and pathways in different biological systems, including the </a:t>
            </a:r>
            <a:r>
              <a:rPr lang="en-US" dirty="0" smtClean="0">
                <a:latin typeface="Arial" panose="020B0604020202020204" pitchFamily="34" charset="0"/>
                <a:cs typeface="Arial" panose="020B0604020202020204" pitchFamily="34" charset="0"/>
              </a:rPr>
              <a:t>immune </a:t>
            </a:r>
            <a:r>
              <a:rPr lang="en-US" dirty="0">
                <a:latin typeface="Arial" panose="020B0604020202020204" pitchFamily="34" charset="0"/>
                <a:cs typeface="Arial" panose="020B0604020202020204" pitchFamily="34" charset="0"/>
              </a:rPr>
              <a:t>system, </a:t>
            </a:r>
            <a:r>
              <a:rPr lang="en-US" dirty="0" smtClean="0">
                <a:latin typeface="Arial" panose="020B0604020202020204" pitchFamily="34" charset="0"/>
                <a:cs typeface="Arial" panose="020B0604020202020204" pitchFamily="34" charset="0"/>
              </a:rPr>
              <a:t>skin</a:t>
            </a:r>
            <a:r>
              <a:rPr lang="en-US" dirty="0">
                <a:latin typeface="Arial" panose="020B0604020202020204" pitchFamily="34" charset="0"/>
                <a:cs typeface="Arial" panose="020B0604020202020204" pitchFamily="34" charset="0"/>
              </a:rPr>
              <a:t>, and nuclear hormone receptor response. The resulting insights into the mechanisms controlling gene expression may ultimately lead to new avenues for developing treatments for diseases affected by faulty gene regulation</a:t>
            </a:r>
            <a:r>
              <a:rPr lang="en-US" dirty="0" smtClean="0">
                <a:latin typeface="Arial" panose="020B0604020202020204" pitchFamily="34" charset="0"/>
                <a:cs typeface="Arial" panose="020B0604020202020204" pitchFamily="34" charset="0"/>
              </a:rPr>
              <a:t>.</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53FD193-93B0-42DA-9DF8-1E13C0095197}" type="slidenum">
              <a:rPr lang="en-US" smtClean="0">
                <a:solidFill>
                  <a:prstClr val="black"/>
                </a:solidFill>
              </a:rPr>
              <a:pPr>
                <a:defRPr/>
              </a:pPr>
              <a:t>76</a:t>
            </a:fld>
            <a:endParaRPr lang="en-US" dirty="0" smtClean="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81100" y="696913"/>
            <a:ext cx="4648200" cy="3486150"/>
          </a:xfrm>
          <a:prstGeom prst="rect">
            <a:avLst/>
          </a:prstGeom>
          <a:ln/>
        </p:spPr>
      </p:sp>
      <p:sp>
        <p:nvSpPr>
          <p:cNvPr id="164867" name="Notes Placeholder 2"/>
          <p:cNvSpPr>
            <a:spLocks noGrp="1"/>
          </p:cNvSpPr>
          <p:nvPr>
            <p:ph type="body" idx="1"/>
          </p:nvPr>
        </p:nvSpPr>
        <p:spPr>
          <a:xfrm>
            <a:off x="934408" y="4416425"/>
            <a:ext cx="5297058" cy="418306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797" tIns="46897" rIns="93797" bIns="46897"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Moving on to our </a:t>
            </a:r>
            <a:r>
              <a:rPr lang="en-US" dirty="0">
                <a:latin typeface="Arial" charset="0"/>
                <a:cs typeface="Arial" charset="0"/>
              </a:rPr>
              <a:t>Centers of Excellence in Genomic Science (or CEGS) Program, * t</a:t>
            </a:r>
            <a:r>
              <a:rPr lang="en-US" b="0" dirty="0" smtClean="0">
                <a:latin typeface="Arial" panose="020B0604020202020204" pitchFamily="34" charset="0"/>
                <a:cs typeface="Arial" panose="020B0604020202020204" pitchFamily="34" charset="0"/>
              </a:rPr>
              <a:t>wo </a:t>
            </a:r>
            <a:r>
              <a:rPr lang="en-US" dirty="0" smtClean="0">
                <a:latin typeface="Arial" panose="020B0604020202020204" pitchFamily="34" charset="0"/>
                <a:cs typeface="Arial" panose="020B0604020202020204" pitchFamily="34" charset="0"/>
              </a:rPr>
              <a:t>new</a:t>
            </a:r>
            <a:r>
              <a:rPr lang="en-US" baseline="0" dirty="0" smtClean="0">
                <a:latin typeface="Arial" panose="020B0604020202020204" pitchFamily="34" charset="0"/>
                <a:cs typeface="Arial" panose="020B0604020202020204" pitchFamily="34" charset="0"/>
              </a:rPr>
              <a:t> CEGS awards have been made. * The goal of the</a:t>
            </a:r>
            <a:r>
              <a:rPr lang="en-US" dirty="0" smtClean="0">
                <a:latin typeface="Arial" panose="020B0604020202020204" pitchFamily="34" charset="0"/>
                <a:cs typeface="Arial" panose="020B0604020202020204" pitchFamily="34" charset="0"/>
              </a:rPr>
              <a:t> CEGS at Stanford University</a:t>
            </a:r>
            <a:r>
              <a:rPr lang="en-US" baseline="0" dirty="0" smtClean="0">
                <a:latin typeface="Arial" panose="020B0604020202020204" pitchFamily="34" charset="0"/>
                <a:cs typeface="Arial" panose="020B0604020202020204" pitchFamily="34" charset="0"/>
              </a:rPr>
              <a:t> is to develop technologies to interrogate interactions of the genome with its regulatory proteins and noncoding RNAs, integrating variations in DNA sequences and chromatin states over time and across individuals, and using small samples to capture genome-wide information in a clinical workflow.</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new CEGS at Harvard Medical School will build from an existing neuropsychiatric </a:t>
            </a:r>
            <a:r>
              <a:rPr lang="en-US" baseline="0" dirty="0" err="1" smtClean="0">
                <a:latin typeface="Arial" panose="020B0604020202020204" pitchFamily="34" charset="0"/>
                <a:cs typeface="Arial" panose="020B0604020202020204" pitchFamily="34" charset="0"/>
              </a:rPr>
              <a:t>biobank</a:t>
            </a:r>
            <a:r>
              <a:rPr lang="en-US" baseline="0" dirty="0" smtClean="0">
                <a:latin typeface="Arial" panose="020B0604020202020204" pitchFamily="34" charset="0"/>
                <a:cs typeface="Arial" panose="020B0604020202020204" pitchFamily="34" charset="0"/>
              </a:rPr>
              <a:t> to develop and use </a:t>
            </a:r>
            <a:r>
              <a:rPr lang="en-US" baseline="0" dirty="0" err="1" smtClean="0">
                <a:latin typeface="Arial" panose="020B0604020202020204" pitchFamily="34" charset="0"/>
                <a:cs typeface="Arial" panose="020B0604020202020204" pitchFamily="34" charset="0"/>
              </a:rPr>
              <a:t>bioinformatic</a:t>
            </a:r>
            <a:r>
              <a:rPr lang="en-US" baseline="0" dirty="0" smtClean="0">
                <a:latin typeface="Arial" panose="020B0604020202020204" pitchFamily="34" charset="0"/>
                <a:cs typeface="Arial" panose="020B0604020202020204" pitchFamily="34" charset="0"/>
              </a:rPr>
              <a:t> and cellular neurobiology tools, along with assessment of cognition and other phenotypes, t</a:t>
            </a:r>
            <a:r>
              <a:rPr lang="en-US" b="0" i="0" u="none" strike="noStrike" kern="1200" baseline="0" dirty="0" smtClean="0">
                <a:latin typeface="Arial" panose="020B0604020202020204" pitchFamily="34" charset="0"/>
                <a:cs typeface="Arial" panose="020B0604020202020204" pitchFamily="34" charset="0"/>
              </a:rPr>
              <a:t>o understand the cross-disorder mechanism of action of disease liability genes. </a:t>
            </a:r>
            <a:r>
              <a:rPr lang="en-US" baseline="0" dirty="0" smtClean="0">
                <a:latin typeface="Arial" panose="020B0604020202020204" pitchFamily="34" charset="0"/>
                <a:cs typeface="Arial" panose="020B0604020202020204" pitchFamily="34" charset="0"/>
              </a:rPr>
              <a:t>This CEGS is being largely funded </a:t>
            </a:r>
            <a:r>
              <a:rPr lang="en-US" dirty="0" smtClean="0">
                <a:latin typeface="Arial" panose="020B0604020202020204" pitchFamily="34" charset="0"/>
                <a:cs typeface="Arial" panose="020B0604020202020204" pitchFamily="34" charset="0"/>
              </a:rPr>
              <a:t>by our CEGS partner, </a:t>
            </a:r>
            <a:r>
              <a:rPr lang="en-US" baseline="0" dirty="0" smtClean="0">
                <a:latin typeface="Arial" panose="020B0604020202020204" pitchFamily="34" charset="0"/>
                <a:cs typeface="Arial" panose="020B0604020202020204" pitchFamily="34" charset="0"/>
              </a:rPr>
              <a:t>the National Institute of Mental Health.</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CEGS annual grantee meeting was hosted in October by Aviv Regev and colleagues at the Broad Institute; this was another productive gathering of CEGS grantees.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Finally, recent CEGS grant applications </a:t>
            </a:r>
            <a:r>
              <a:rPr lang="en-US" b="0" baseline="0" dirty="0" smtClean="0">
                <a:latin typeface="Arial" panose="020B0604020202020204" pitchFamily="34" charset="0"/>
                <a:cs typeface="Arial" panose="020B0604020202020204" pitchFamily="34" charset="0"/>
              </a:rPr>
              <a:t>will be </a:t>
            </a:r>
            <a:r>
              <a:rPr lang="en-US" baseline="0" dirty="0" smtClean="0">
                <a:latin typeface="Arial" panose="020B0604020202020204" pitchFamily="34" charset="0"/>
                <a:cs typeface="Arial" panose="020B0604020202020204" pitchFamily="34" charset="0"/>
              </a:rPr>
              <a:t>discussed later during the Closed Session of this Council meeting. New CEGS applications are due in May, and it is not too early for potential applicants to contact program staff.</a:t>
            </a:r>
          </a:p>
          <a:p>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2" y="8831269"/>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139" eaLnBrk="0" hangingPunct="0">
              <a:defRPr b="1">
                <a:solidFill>
                  <a:schemeClr val="tx1"/>
                </a:solidFill>
                <a:latin typeface="Arial" pitchFamily="34" charset="0"/>
              </a:defRPr>
            </a:lvl1pPr>
            <a:lvl2pPr marL="741770" indent="-285298" defTabSz="935139" eaLnBrk="0" hangingPunct="0">
              <a:defRPr b="1">
                <a:solidFill>
                  <a:schemeClr val="tx1"/>
                </a:solidFill>
                <a:latin typeface="Arial" pitchFamily="34" charset="0"/>
              </a:defRPr>
            </a:lvl2pPr>
            <a:lvl3pPr marL="1141190" indent="-228237" defTabSz="935139" eaLnBrk="0" hangingPunct="0">
              <a:defRPr b="1">
                <a:solidFill>
                  <a:schemeClr val="tx1"/>
                </a:solidFill>
                <a:latin typeface="Arial" pitchFamily="34" charset="0"/>
              </a:defRPr>
            </a:lvl3pPr>
            <a:lvl4pPr marL="1597665" indent="-228237" defTabSz="935139" eaLnBrk="0" hangingPunct="0">
              <a:defRPr b="1">
                <a:solidFill>
                  <a:schemeClr val="tx1"/>
                </a:solidFill>
                <a:latin typeface="Arial" pitchFamily="34" charset="0"/>
              </a:defRPr>
            </a:lvl4pPr>
            <a:lvl5pPr marL="2054141" indent="-228237" defTabSz="935139" eaLnBrk="0" hangingPunct="0">
              <a:defRPr b="1">
                <a:solidFill>
                  <a:schemeClr val="tx1"/>
                </a:solidFill>
                <a:latin typeface="Arial" pitchFamily="34" charset="0"/>
              </a:defRPr>
            </a:lvl5pPr>
            <a:lvl6pPr marL="2510616" indent="-228237" defTabSz="935139" eaLnBrk="0" fontAlgn="base" hangingPunct="0">
              <a:spcBef>
                <a:spcPct val="0"/>
              </a:spcBef>
              <a:spcAft>
                <a:spcPct val="0"/>
              </a:spcAft>
              <a:defRPr b="1">
                <a:solidFill>
                  <a:schemeClr val="tx1"/>
                </a:solidFill>
                <a:latin typeface="Arial" pitchFamily="34" charset="0"/>
              </a:defRPr>
            </a:lvl6pPr>
            <a:lvl7pPr marL="2967091" indent="-228237" defTabSz="935139" eaLnBrk="0" fontAlgn="base" hangingPunct="0">
              <a:spcBef>
                <a:spcPct val="0"/>
              </a:spcBef>
              <a:spcAft>
                <a:spcPct val="0"/>
              </a:spcAft>
              <a:defRPr b="1">
                <a:solidFill>
                  <a:schemeClr val="tx1"/>
                </a:solidFill>
                <a:latin typeface="Arial" pitchFamily="34" charset="0"/>
              </a:defRPr>
            </a:lvl7pPr>
            <a:lvl8pPr marL="3423568" indent="-228237" defTabSz="935139" eaLnBrk="0" fontAlgn="base" hangingPunct="0">
              <a:spcBef>
                <a:spcPct val="0"/>
              </a:spcBef>
              <a:spcAft>
                <a:spcPct val="0"/>
              </a:spcAft>
              <a:defRPr b="1">
                <a:solidFill>
                  <a:schemeClr val="tx1"/>
                </a:solidFill>
                <a:latin typeface="Arial" pitchFamily="34" charset="0"/>
              </a:defRPr>
            </a:lvl8pPr>
            <a:lvl9pPr marL="3880044" indent="-228237" defTabSz="9351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77</a:t>
            </a:fld>
            <a:endParaRPr lang="en-US" dirty="0" smtClean="0">
              <a:solidFill>
                <a:prstClr val="black"/>
              </a:solidFill>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085" tIns="46542" rIns="93085" bIns="46542"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After </a:t>
            </a:r>
            <a:r>
              <a:rPr lang="en-US" dirty="0">
                <a:latin typeface="Arial" panose="020B0604020202020204" pitchFamily="34" charset="0"/>
                <a:cs typeface="Arial" panose="020B0604020202020204" pitchFamily="34" charset="0"/>
              </a:rPr>
              <a:t>nearly 8 years of service, </a:t>
            </a: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trans-NIH Genetic Association Information Network </a:t>
            </a:r>
            <a:r>
              <a:rPr lang="en-US" dirty="0" smtClean="0">
                <a:latin typeface="Arial" panose="020B0604020202020204" pitchFamily="34" charset="0"/>
                <a:cs typeface="Arial" panose="020B0604020202020204" pitchFamily="34" charset="0"/>
              </a:rPr>
              <a:t>Data </a:t>
            </a:r>
            <a:r>
              <a:rPr lang="en-US" dirty="0">
                <a:latin typeface="Arial" panose="020B0604020202020204" pitchFamily="34" charset="0"/>
                <a:cs typeface="Arial" panose="020B0604020202020204" pitchFamily="34" charset="0"/>
              </a:rPr>
              <a:t>Access Committee </a:t>
            </a:r>
            <a:r>
              <a:rPr lang="en-US" dirty="0" smtClean="0">
                <a:latin typeface="Arial" panose="020B0604020202020204" pitchFamily="34" charset="0"/>
                <a:cs typeface="Arial" panose="020B0604020202020204" pitchFamily="34" charset="0"/>
              </a:rPr>
              <a:t>(called the GAIN DAC)</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has </a:t>
            </a:r>
            <a:r>
              <a:rPr lang="en-US" dirty="0">
                <a:latin typeface="Arial" panose="020B0604020202020204" pitchFamily="34" charset="0"/>
                <a:cs typeface="Arial" panose="020B0604020202020204" pitchFamily="34" charset="0"/>
              </a:rPr>
              <a:t>been retired, and the 10 datasets </a:t>
            </a:r>
            <a:r>
              <a:rPr lang="en-US" dirty="0" smtClean="0">
                <a:latin typeface="Arial" panose="020B0604020202020204" pitchFamily="34" charset="0"/>
                <a:cs typeface="Arial" panose="020B0604020202020204" pitchFamily="34" charset="0"/>
              </a:rPr>
              <a:t>have been moved </a:t>
            </a:r>
            <a:r>
              <a:rPr lang="en-US" dirty="0">
                <a:latin typeface="Arial" panose="020B0604020202020204" pitchFamily="34" charset="0"/>
                <a:cs typeface="Arial" panose="020B0604020202020204" pitchFamily="34" charset="0"/>
              </a:rPr>
              <a:t>to the relevant </a:t>
            </a:r>
            <a:r>
              <a:rPr lang="en-US" dirty="0" smtClean="0">
                <a:latin typeface="Arial" panose="020B0604020202020204" pitchFamily="34" charset="0"/>
                <a:cs typeface="Arial" panose="020B0604020202020204" pitchFamily="34" charset="0"/>
              </a:rPr>
              <a:t>other NIH </a:t>
            </a:r>
            <a:r>
              <a:rPr lang="en-US" dirty="0">
                <a:latin typeface="Arial" panose="020B0604020202020204" pitchFamily="34" charset="0"/>
                <a:cs typeface="Arial" panose="020B0604020202020204" pitchFamily="34" charset="0"/>
              </a:rPr>
              <a:t>DACs.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GAIN DAC was one of the first NIH Data Access </a:t>
            </a:r>
            <a:r>
              <a:rPr lang="en-US" dirty="0" smtClean="0">
                <a:latin typeface="Arial" panose="020B0604020202020204" pitchFamily="34" charset="0"/>
                <a:cs typeface="Arial" panose="020B0604020202020204" pitchFamily="34" charset="0"/>
              </a:rPr>
              <a:t>Committees established,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it played </a:t>
            </a:r>
            <a:r>
              <a:rPr lang="en-US" dirty="0">
                <a:latin typeface="Arial" panose="020B0604020202020204" pitchFamily="34" charset="0"/>
                <a:cs typeface="Arial" panose="020B0604020202020204" pitchFamily="34" charset="0"/>
              </a:rPr>
              <a:t>a significant role in helping to shape the implementation of the GWAS </a:t>
            </a:r>
            <a:r>
              <a:rPr lang="en-US" dirty="0" smtClean="0">
                <a:latin typeface="Arial" panose="020B0604020202020204" pitchFamily="34" charset="0"/>
                <a:cs typeface="Arial" panose="020B0604020202020204" pitchFamily="34" charset="0"/>
              </a:rPr>
              <a:t>Data </a:t>
            </a: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haring </a:t>
            </a: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olicy </a:t>
            </a:r>
            <a:r>
              <a:rPr lang="en-US" dirty="0">
                <a:latin typeface="Arial" panose="020B0604020202020204" pitchFamily="34" charset="0"/>
                <a:cs typeface="Arial" panose="020B0604020202020204" pitchFamily="34" charset="0"/>
              </a:rPr>
              <a:t>and the dbGaP access process.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During </a:t>
            </a:r>
            <a:r>
              <a:rPr lang="en-US" dirty="0">
                <a:latin typeface="Arial" panose="020B0604020202020204" pitchFamily="34" charset="0"/>
                <a:cs typeface="Arial" panose="020B0604020202020204" pitchFamily="34" charset="0"/>
              </a:rPr>
              <a:t>its </a:t>
            </a:r>
            <a:r>
              <a:rPr lang="en-US" dirty="0" smtClean="0">
                <a:latin typeface="Arial" panose="020B0604020202020204" pitchFamily="34" charset="0"/>
                <a:cs typeface="Arial" panose="020B0604020202020204" pitchFamily="34" charset="0"/>
              </a:rPr>
              <a:t>8 years </a:t>
            </a:r>
            <a:r>
              <a:rPr lang="en-US" dirty="0">
                <a:latin typeface="Arial" panose="020B0604020202020204" pitchFamily="34" charset="0"/>
                <a:cs typeface="Arial" panose="020B0604020202020204" pitchFamily="34" charset="0"/>
              </a:rPr>
              <a:t>of service, the GAIN DAC </a:t>
            </a:r>
            <a:r>
              <a:rPr lang="en-US" dirty="0" smtClean="0">
                <a:latin typeface="Arial" panose="020B0604020202020204" pitchFamily="34" charset="0"/>
                <a:cs typeface="Arial" panose="020B0604020202020204" pitchFamily="34" charset="0"/>
              </a:rPr>
              <a:t>received </a:t>
            </a:r>
            <a:r>
              <a:rPr lang="en-US" dirty="0">
                <a:latin typeface="Arial" panose="020B0604020202020204" pitchFamily="34" charset="0"/>
                <a:cs typeface="Arial" panose="020B0604020202020204" pitchFamily="34" charset="0"/>
              </a:rPr>
              <a:t>nearly </a:t>
            </a:r>
            <a:r>
              <a:rPr lang="en-US" dirty="0" smtClean="0">
                <a:latin typeface="Arial" panose="020B0604020202020204" pitchFamily="34" charset="0"/>
                <a:cs typeface="Arial" panose="020B0604020202020204" pitchFamily="34" charset="0"/>
              </a:rPr>
              <a:t>1700</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project </a:t>
            </a:r>
            <a:r>
              <a:rPr lang="en-US" dirty="0">
                <a:latin typeface="Arial" panose="020B0604020202020204" pitchFamily="34" charset="0"/>
                <a:cs typeface="Arial" panose="020B0604020202020204" pitchFamily="34" charset="0"/>
              </a:rPr>
              <a:t>requests from 878 </a:t>
            </a:r>
            <a:r>
              <a:rPr lang="en-US" dirty="0" smtClean="0">
                <a:latin typeface="Arial" panose="020B0604020202020204" pitchFamily="34" charset="0"/>
                <a:cs typeface="Arial" panose="020B0604020202020204" pitchFamily="34" charset="0"/>
              </a:rPr>
              <a:t>U.S. </a:t>
            </a:r>
            <a:r>
              <a:rPr lang="en-US" dirty="0">
                <a:latin typeface="Arial" panose="020B0604020202020204" pitchFamily="34" charset="0"/>
                <a:cs typeface="Arial" panose="020B0604020202020204" pitchFamily="34" charset="0"/>
              </a:rPr>
              <a:t>and international investigators from academic institutions, non-for profit organizations, and companies. </a:t>
            </a:r>
            <a:r>
              <a:rPr lang="en-US" dirty="0" smtClean="0">
                <a:latin typeface="Arial" panose="020B0604020202020204" pitchFamily="34" charset="0"/>
                <a:cs typeface="Arial" panose="020B0604020202020204" pitchFamily="34" charset="0"/>
              </a:rPr>
              <a:t>The cumulative pace</a:t>
            </a:r>
            <a:r>
              <a:rPr lang="en-US" baseline="0" dirty="0" smtClean="0">
                <a:latin typeface="Arial" panose="020B0604020202020204" pitchFamily="34" charset="0"/>
                <a:cs typeface="Arial" panose="020B0604020202020204" pitchFamily="34" charset="0"/>
              </a:rPr>
              <a:t> of such requests since 2007 is shown in this bar graph.</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endParaRPr>
          </a:p>
          <a:p>
            <a:r>
              <a:rPr lang="en-US" dirty="0" smtClean="0">
                <a:latin typeface="Arial" panose="020B0604020202020204" pitchFamily="34" charset="0"/>
              </a:rPr>
              <a:t>For all of their hard work, we are </a:t>
            </a:r>
            <a:r>
              <a:rPr lang="en-US" dirty="0">
                <a:latin typeface="Arial" panose="020B0604020202020204" pitchFamily="34" charset="0"/>
              </a:rPr>
              <a:t>extremely grateful to the members to the GAIN DAC </a:t>
            </a:r>
            <a:r>
              <a:rPr lang="en-US" dirty="0" smtClean="0">
                <a:latin typeface="Arial" panose="020B0604020202020204" pitchFamily="34" charset="0"/>
              </a:rPr>
              <a:t>team, </a:t>
            </a:r>
            <a:r>
              <a:rPr lang="en-US" dirty="0">
                <a:latin typeface="Arial" panose="020B0604020202020204" pitchFamily="34" charset="0"/>
              </a:rPr>
              <a:t>including the Chair for the past 6 </a:t>
            </a:r>
            <a:r>
              <a:rPr lang="en-US" dirty="0" smtClean="0">
                <a:latin typeface="Arial" panose="020B0604020202020204" pitchFamily="34" charset="0"/>
              </a:rPr>
              <a:t>years,</a:t>
            </a:r>
            <a:r>
              <a:rPr lang="en-US" baseline="0" dirty="0" smtClean="0">
                <a:latin typeface="Arial" panose="020B0604020202020204" pitchFamily="34" charset="0"/>
              </a:rPr>
              <a:t> </a:t>
            </a:r>
            <a:r>
              <a:rPr lang="en-US" dirty="0" smtClean="0">
                <a:latin typeface="Arial" panose="020B0604020202020204" pitchFamily="34" charset="0"/>
              </a:rPr>
              <a:t>Erin Ramos, </a:t>
            </a:r>
            <a:r>
              <a:rPr lang="en-US" dirty="0">
                <a:latin typeface="Arial" panose="020B0604020202020204" pitchFamily="34" charset="0"/>
              </a:rPr>
              <a:t>all former and current committee members, Katya Vaydylevich for serving as the program analyst, and the entire dbGaP team</a:t>
            </a:r>
            <a:r>
              <a:rPr lang="en-US" dirty="0" smtClean="0">
                <a:latin typeface="Arial" panose="020B0604020202020204" pitchFamily="34" charset="0"/>
              </a:rPr>
              <a:t>.</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7744">
              <a:defRPr/>
            </a:pPr>
            <a:fld id="{EF1538E9-0E3C-4F99-854D-827A84D0C00A}" type="slidenum">
              <a:rPr lang="en-US">
                <a:solidFill>
                  <a:srgbClr val="000000"/>
                </a:solidFill>
              </a:rPr>
              <a:pPr defTabSz="917744">
                <a:defRPr/>
              </a:pPr>
              <a:t>78</a:t>
            </a:fld>
            <a:endParaRPr lang="en-US" dirty="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r>
              <a:rPr lang="en-US" dirty="0" smtClean="0">
                <a:effectLst/>
                <a:latin typeface="Arial" panose="020B0604020202020204" pitchFamily="34" charset="0"/>
                <a:ea typeface="Times New Roman"/>
                <a:cs typeface="Arial" panose="020B0604020202020204" pitchFamily="34" charset="0"/>
              </a:rPr>
              <a:t>The NHGRI GWAS Catalog</a:t>
            </a:r>
            <a:r>
              <a:rPr lang="en-US" baseline="0" dirty="0" smtClean="0">
                <a:effectLst/>
                <a:latin typeface="Arial" panose="020B0604020202020204" pitchFamily="34" charset="0"/>
                <a:ea typeface="Times New Roman"/>
                <a:cs typeface="Arial" panose="020B0604020202020204" pitchFamily="34" charset="0"/>
              </a:rPr>
              <a:t> is a curated, downloadable, user-friendly resource that catalogs the findings from published genome-wide association studies. Produced in collaboration with the European Bioinformatics Institute, th</a:t>
            </a:r>
            <a:r>
              <a:rPr lang="en-US" dirty="0" smtClean="0">
                <a:effectLst/>
                <a:latin typeface="Arial" panose="020B0604020202020204" pitchFamily="34" charset="0"/>
                <a:ea typeface="Times New Roman"/>
                <a:cs typeface="Arial" panose="020B0604020202020204" pitchFamily="34" charset="0"/>
              </a:rPr>
              <a:t>is</a:t>
            </a:r>
            <a:r>
              <a:rPr lang="en-US" baseline="0" dirty="0" smtClean="0">
                <a:effectLst/>
                <a:latin typeface="Arial" panose="020B0604020202020204" pitchFamily="34" charset="0"/>
                <a:ea typeface="Times New Roman"/>
                <a:cs typeface="Arial" panose="020B0604020202020204" pitchFamily="34" charset="0"/>
              </a:rPr>
              <a:t> past quarter the GWAS Catalog team catalogued its * 15,000</a:t>
            </a:r>
            <a:r>
              <a:rPr lang="en-US" baseline="30000" dirty="0" smtClean="0">
                <a:effectLst/>
                <a:latin typeface="Arial" panose="020B0604020202020204" pitchFamily="34" charset="0"/>
                <a:ea typeface="Times New Roman"/>
                <a:cs typeface="Arial" panose="020B0604020202020204" pitchFamily="34" charset="0"/>
              </a:rPr>
              <a:t>th</a:t>
            </a:r>
            <a:r>
              <a:rPr lang="en-US" baseline="0" dirty="0" smtClean="0">
                <a:effectLst/>
                <a:latin typeface="Arial" panose="020B0604020202020204" pitchFamily="34" charset="0"/>
                <a:ea typeface="Times New Roman"/>
                <a:cs typeface="Arial" panose="020B0604020202020204" pitchFamily="34" charset="0"/>
              </a:rPr>
              <a:t> variant and 2,100</a:t>
            </a:r>
            <a:r>
              <a:rPr lang="en-US" baseline="30000" dirty="0" smtClean="0">
                <a:effectLst/>
                <a:latin typeface="Arial" panose="020B0604020202020204" pitchFamily="34" charset="0"/>
                <a:ea typeface="Times New Roman"/>
                <a:cs typeface="Arial" panose="020B0604020202020204" pitchFamily="34" charset="0"/>
              </a:rPr>
              <a:t>th</a:t>
            </a:r>
            <a:r>
              <a:rPr lang="en-US" baseline="0" dirty="0" smtClean="0">
                <a:effectLst/>
                <a:latin typeface="Arial" panose="020B0604020202020204" pitchFamily="34" charset="0"/>
                <a:ea typeface="Times New Roman"/>
                <a:cs typeface="Arial" panose="020B0604020202020204" pitchFamily="34" charset="0"/>
              </a:rPr>
              <a:t> paper. Beginning in March, the GWAS Catalog content and search interface will migrate to the European Bioinformatics Institute under the leadership of Helen Parkinson and Paul </a:t>
            </a:r>
            <a:r>
              <a:rPr lang="en-US" baseline="0" dirty="0" err="1" smtClean="0">
                <a:effectLst/>
                <a:latin typeface="Arial" panose="020B0604020202020204" pitchFamily="34" charset="0"/>
                <a:ea typeface="Times New Roman"/>
                <a:cs typeface="Arial" panose="020B0604020202020204" pitchFamily="34" charset="0"/>
              </a:rPr>
              <a:t>Flicek</a:t>
            </a:r>
            <a:r>
              <a:rPr lang="en-US" baseline="0" dirty="0" smtClean="0">
                <a:effectLst/>
                <a:latin typeface="Arial" panose="020B0604020202020204" pitchFamily="34" charset="0"/>
                <a:ea typeface="Times New Roman"/>
                <a:cs typeface="Arial" panose="020B0604020202020204" pitchFamily="34" charset="0"/>
              </a:rPr>
              <a:t>, recipients of a recent U41 grant to make further informatics and curation improvements to this widely used resource.  </a:t>
            </a:r>
          </a:p>
          <a:p>
            <a:endParaRPr lang="en-US" baseline="0" dirty="0" smtClean="0">
              <a:effectLst/>
              <a:latin typeface="Arial" panose="020B0604020202020204" pitchFamily="34" charset="0"/>
              <a:ea typeface="Times New Roman"/>
              <a:cs typeface="Arial" panose="020B0604020202020204" pitchFamily="34" charset="0"/>
            </a:endParaRPr>
          </a:p>
          <a:p>
            <a:r>
              <a:rPr lang="en-US" baseline="0" dirty="0" smtClean="0">
                <a:effectLst/>
                <a:latin typeface="Arial" panose="020B0604020202020204" pitchFamily="34" charset="0"/>
                <a:ea typeface="Times New Roman"/>
                <a:cs typeface="Arial" panose="020B0604020202020204" pitchFamily="34" charset="0"/>
              </a:rPr>
              <a:t>* Catalog users are being alerted to this transition on the NHGRI GWAS Catalog homepage, and can sign up to receive email updates about the transition.  </a:t>
            </a:r>
          </a:p>
          <a:p>
            <a:endParaRPr lang="en-US" baseline="0" dirty="0" smtClean="0">
              <a:effectLst/>
              <a:latin typeface="Arial" panose="020B0604020202020204" pitchFamily="34" charset="0"/>
              <a:ea typeface="Times New Roman"/>
              <a:cs typeface="Arial" panose="020B0604020202020204" pitchFamily="34" charset="0"/>
            </a:endParaRPr>
          </a:p>
          <a:p>
            <a:r>
              <a:rPr lang="en-US" baseline="0" dirty="0" smtClean="0">
                <a:effectLst/>
                <a:latin typeface="Arial" panose="020B0604020202020204" pitchFamily="34" charset="0"/>
                <a:ea typeface="Times New Roman"/>
                <a:cs typeface="Arial" panose="020B0604020202020204" pitchFamily="34" charset="0"/>
              </a:rPr>
              <a:t>* The EBI GWAS Catalog page is currently under development, and will be linked to the NHGRI GWAS Catalog homepage as soon as it is available.</a:t>
            </a:r>
          </a:p>
        </p:txBody>
      </p:sp>
      <p:sp>
        <p:nvSpPr>
          <p:cNvPr id="4" name="Slide Number Placeholder 3"/>
          <p:cNvSpPr>
            <a:spLocks noGrp="1"/>
          </p:cNvSpPr>
          <p:nvPr>
            <p:ph type="sldNum" sz="quarter" idx="10"/>
          </p:nvPr>
        </p:nvSpPr>
        <p:spPr/>
        <p:txBody>
          <a:bodyPr/>
          <a:lstStyle/>
          <a:p>
            <a:fld id="{DDFC3902-002F-4425-AF5D-0FFF949F015C}"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127814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934408" y="4416426"/>
            <a:ext cx="5141587" cy="4388035"/>
          </a:xfrm>
          <a:noFill/>
          <a:ln w="9525">
            <a:noFill/>
            <a:miter lim="800000"/>
            <a:headEnd/>
            <a:tailEnd/>
          </a:ln>
          <a:effectLst/>
        </p:spPr>
        <p:txBody>
          <a:bodyPr vert="horz" wrap="square" lIns="93824" tIns="46912" rIns="93824" bIns="46912"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I would like to call your attention to a new feature on NHGRI’s website</a:t>
            </a:r>
            <a:r>
              <a:rPr lang="en-US" baseline="0" dirty="0" smtClean="0">
                <a:latin typeface="Arial" panose="020B0604020202020204" pitchFamily="34" charset="0"/>
                <a:cs typeface="Arial" panose="020B0604020202020204" pitchFamily="34" charset="0"/>
              </a:rPr>
              <a:t>, genome.gov. As you know, we have a very talented communications group at the Institute, and a priority area for them is the use of video for telling NHGRI’s story to the public and to the research community. One example of that is the routine </a:t>
            </a:r>
            <a:r>
              <a:rPr lang="en-US" baseline="0" dirty="0" err="1" smtClean="0">
                <a:latin typeface="Arial" panose="020B0604020202020204" pitchFamily="34" charset="0"/>
                <a:cs typeface="Arial" panose="020B0604020202020204" pitchFamily="34" charset="0"/>
              </a:rPr>
              <a:t>videocasting</a:t>
            </a:r>
            <a:r>
              <a:rPr lang="en-US" baseline="0" dirty="0" smtClean="0">
                <a:latin typeface="Arial" panose="020B0604020202020204" pitchFamily="34" charset="0"/>
                <a:cs typeface="Arial" panose="020B0604020202020204" pitchFamily="34" charset="0"/>
              </a:rPr>
              <a:t> and </a:t>
            </a:r>
            <a:r>
              <a:rPr lang="en-US" baseline="0" dirty="0" err="1" smtClean="0">
                <a:latin typeface="Arial" panose="020B0604020202020204" pitchFamily="34" charset="0"/>
                <a:cs typeface="Arial" panose="020B0604020202020204" pitchFamily="34" charset="0"/>
              </a:rPr>
              <a:t>videoarchiving</a:t>
            </a:r>
            <a:r>
              <a:rPr lang="en-US" baseline="0" dirty="0" smtClean="0">
                <a:latin typeface="Arial" panose="020B0604020202020204" pitchFamily="34" charset="0"/>
                <a:cs typeface="Arial" panose="020B0604020202020204" pitchFamily="34" charset="0"/>
              </a:rPr>
              <a:t> of the Open Session of these Council meetings.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But another important project that they recently completed was debuted at this past fall’s American Society of Human Genetics Meeting. Specifically, it is </a:t>
            </a:r>
            <a:r>
              <a:rPr lang="en-US" dirty="0" smtClean="0">
                <a:latin typeface="Arial" panose="020B0604020202020204" pitchFamily="34" charset="0"/>
                <a:cs typeface="Arial" panose="020B0604020202020204" pitchFamily="34" charset="0"/>
              </a:rPr>
              <a:t>a slick new 15-minute video </a:t>
            </a:r>
            <a:r>
              <a:rPr lang="en-US" baseline="0" dirty="0" smtClean="0">
                <a:latin typeface="Arial" panose="020B0604020202020204" pitchFamily="34" charset="0"/>
                <a:cs typeface="Arial" panose="020B0604020202020204" pitchFamily="34" charset="0"/>
              </a:rPr>
              <a:t>that </a:t>
            </a:r>
            <a:r>
              <a:rPr lang="en-US" dirty="0" smtClean="0">
                <a:latin typeface="Arial" panose="020B0604020202020204" pitchFamily="34" charset="0"/>
                <a:cs typeface="Arial" panose="020B0604020202020204" pitchFamily="34" charset="0"/>
              </a:rPr>
              <a:t>tells NHGRI’s story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from the beginning through today. In</a:t>
            </a:r>
            <a:r>
              <a:rPr lang="en-US" baseline="0" dirty="0" smtClean="0">
                <a:latin typeface="Arial" panose="020B0604020202020204" pitchFamily="34" charset="0"/>
                <a:cs typeface="Arial" panose="020B0604020202020204" pitchFamily="34" charset="0"/>
              </a:rPr>
              <a:t> silent form, it </a:t>
            </a:r>
            <a:r>
              <a:rPr lang="en-US" dirty="0" smtClean="0">
                <a:latin typeface="Arial" panose="020B0604020202020204" pitchFamily="34" charset="0"/>
                <a:cs typeface="Arial" panose="020B0604020202020204" pitchFamily="34" charset="0"/>
              </a:rPr>
              <a:t>spotlights the Institute’s major programs and</a:t>
            </a:r>
            <a:r>
              <a:rPr lang="en-US" baseline="0" dirty="0" smtClean="0">
                <a:latin typeface="Arial" panose="020B0604020202020204" pitchFamily="34" charset="0"/>
                <a:cs typeface="Arial" panose="020B0604020202020204" pitchFamily="34" charset="0"/>
              </a:rPr>
              <a:t> research areas across all divisions, and introduces the various components of the Institute. </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This fast-paced video incorporates rarely seen archival videos and photographs, and honors the pioneers</a:t>
            </a:r>
            <a:r>
              <a:rPr lang="en-US" baseline="0" dirty="0" smtClean="0">
                <a:latin typeface="Arial" panose="020B0604020202020204" pitchFamily="34" charset="0"/>
                <a:cs typeface="Arial" panose="020B0604020202020204" pitchFamily="34" charset="0"/>
              </a:rPr>
              <a:t> and leaders that have contributed to the development and growth of our Institute. It is readily updateable, which is something that we plan do as major programs end and new ones launch. I encourage you to view this video when you have some time.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 would also like to give a special shout out and thanks to Alvaro Encinas (our Institute’s videographer), who led a team of individuals to create this video-based story about NHGRI.  </a:t>
            </a:r>
            <a:endParaRPr lang="en-US"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029">
              <a:defRPr/>
            </a:pPr>
            <a:fld id="{EF1538E9-0E3C-4F99-854D-827A84D0C00A}" type="slidenum">
              <a:rPr lang="en-US" smtClean="0">
                <a:solidFill>
                  <a:srgbClr val="000000"/>
                </a:solidFill>
              </a:rPr>
              <a:pPr defTabSz="925029">
                <a:defRPr/>
              </a:pPr>
              <a:t>8</a:t>
            </a:fld>
            <a:endParaRPr lang="en-US" dirty="0" smtClean="0">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6" name="Rectangle 3"/>
          <p:cNvSpPr>
            <a:spLocks noGrp="1" noChangeArrowheads="1"/>
          </p:cNvSpPr>
          <p:nvPr>
            <p:ph type="body" idx="1"/>
          </p:nvPr>
        </p:nvSpPr>
        <p:spPr>
          <a:xfrm>
            <a:off x="856827" y="4415795"/>
            <a:ext cx="5296747" cy="3985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393">
              <a:spcBef>
                <a:spcPct val="0"/>
              </a:spcBef>
              <a:defRPr/>
            </a:pPr>
            <a:r>
              <a:rPr lang="en-US" dirty="0" smtClean="0">
                <a:latin typeface="Arial" panose="020B0604020202020204" pitchFamily="34" charset="0"/>
                <a:cs typeface="Arial" panose="020B0604020202020204" pitchFamily="34" charset="0"/>
              </a:rPr>
              <a:t>Investigators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the </a:t>
            </a:r>
            <a:r>
              <a:rPr lang="en-US" dirty="0" err="1" smtClean="0">
                <a:latin typeface="Arial" panose="020B0604020202020204" pitchFamily="34" charset="0"/>
                <a:cs typeface="Arial" panose="020B0604020202020204" pitchFamily="34" charset="0"/>
              </a:rPr>
              <a:t>eMERGE</a:t>
            </a:r>
            <a:r>
              <a:rPr lang="en-US" dirty="0" smtClean="0">
                <a:latin typeface="Arial" panose="020B0604020202020204" pitchFamily="34" charset="0"/>
                <a:cs typeface="Arial" panose="020B0604020202020204" pitchFamily="34" charset="0"/>
              </a:rPr>
              <a:t> Network leverage </a:t>
            </a:r>
            <a:r>
              <a:rPr lang="en-US" dirty="0">
                <a:latin typeface="Arial" panose="020B0604020202020204" pitchFamily="34" charset="0"/>
                <a:cs typeface="Arial" panose="020B0604020202020204" pitchFamily="34" charset="0"/>
              </a:rPr>
              <a:t>data from large biorepositories linked to electronic medical records to conduct genomic discovery and clinical </a:t>
            </a:r>
            <a:r>
              <a:rPr lang="en-US" dirty="0" smtClean="0">
                <a:latin typeface="Arial" panose="020B0604020202020204" pitchFamily="34" charset="0"/>
                <a:cs typeface="Arial" panose="020B0604020202020204" pitchFamily="34" charset="0"/>
              </a:rPr>
              <a:t>implementation research</a:t>
            </a:r>
            <a:r>
              <a:rPr lang="en-US" dirty="0">
                <a:latin typeface="Arial" panose="020B0604020202020204" pitchFamily="34" charset="0"/>
                <a:cs typeface="Arial" panose="020B0604020202020204" pitchFamily="34" charset="0"/>
              </a:rPr>
              <a:t>. In the final year of its second phase, the Network is actively disseminating its products and best practices among the broader scientific community.</a:t>
            </a:r>
          </a:p>
          <a:p>
            <a:pPr defTabSz="904393">
              <a:spcBef>
                <a:spcPct val="0"/>
              </a:spcBef>
              <a:defRPr/>
            </a:pPr>
            <a:endParaRPr lang="en-US" dirty="0">
              <a:latin typeface="Arial" panose="020B0604020202020204" pitchFamily="34" charset="0"/>
              <a:cs typeface="Arial" panose="020B0604020202020204" pitchFamily="34" charset="0"/>
            </a:endParaRPr>
          </a:p>
          <a:p>
            <a:pPr defTabSz="904393">
              <a:spcBef>
                <a:spcPct val="0"/>
              </a:spcBef>
              <a:defRPr/>
            </a:pPr>
            <a:r>
              <a:rPr lang="en-US" dirty="0" smtClean="0">
                <a:latin typeface="Arial" panose="020B0604020202020204" pitchFamily="34" charset="0"/>
                <a:cs typeface="Arial" panose="020B0604020202020204" pitchFamily="34" charset="0"/>
              </a:rPr>
              <a:t>* As </a:t>
            </a:r>
            <a:r>
              <a:rPr lang="en-US" dirty="0">
                <a:latin typeface="Arial" panose="020B0604020202020204" pitchFamily="34" charset="0"/>
                <a:cs typeface="Arial" panose="020B0604020202020204" pitchFamily="34" charset="0"/>
              </a:rPr>
              <a:t>part of the eMERGE-PGx project, investigators are collecting sequence data </a:t>
            </a:r>
            <a:r>
              <a:rPr lang="en-US" dirty="0" smtClean="0">
                <a:latin typeface="Arial" panose="020B0604020202020204" pitchFamily="34" charset="0"/>
                <a:cs typeface="Arial" panose="020B0604020202020204" pitchFamily="34" charset="0"/>
              </a:rPr>
              <a:t>for 82 </a:t>
            </a:r>
            <a:r>
              <a:rPr lang="en-US" dirty="0" err="1" smtClean="0">
                <a:latin typeface="Arial" panose="020B0604020202020204" pitchFamily="34" charset="0"/>
                <a:cs typeface="Arial" panose="020B0604020202020204" pitchFamily="34" charset="0"/>
              </a:rPr>
              <a:t>pharmacogenomic</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genes from a target cohort of 9,000 subjects.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Network has been cataloguing variants and their related information </a:t>
            </a:r>
            <a:r>
              <a:rPr lang="en-US" dirty="0" smtClean="0">
                <a:latin typeface="Arial" panose="020B0604020202020204" pitchFamily="34" charset="0"/>
                <a:cs typeface="Arial" panose="020B0604020202020204" pitchFamily="34" charset="0"/>
              </a:rPr>
              <a:t>on</a:t>
            </a:r>
            <a:r>
              <a:rPr lang="en-US" baseline="0" dirty="0" smtClean="0">
                <a:latin typeface="Arial" panose="020B0604020202020204" pitchFamily="34" charset="0"/>
                <a:cs typeface="Arial" panose="020B0604020202020204" pitchFamily="34" charset="0"/>
              </a:rPr>
              <a:t> its </a:t>
            </a:r>
            <a:r>
              <a:rPr lang="en-US" dirty="0" smtClean="0">
                <a:latin typeface="Arial" panose="020B0604020202020204" pitchFamily="34" charset="0"/>
                <a:cs typeface="Arial" panose="020B0604020202020204" pitchFamily="34" charset="0"/>
              </a:rPr>
              <a:t>publically </a:t>
            </a:r>
            <a:r>
              <a:rPr lang="en-US" dirty="0">
                <a:latin typeface="Arial" panose="020B0604020202020204" pitchFamily="34" charset="0"/>
                <a:cs typeface="Arial" panose="020B0604020202020204" pitchFamily="34" charset="0"/>
              </a:rPr>
              <a:t>available </a:t>
            </a:r>
            <a:r>
              <a:rPr lang="en-US" dirty="0" smtClean="0">
                <a:latin typeface="Arial" panose="020B0604020202020204" pitchFamily="34" charset="0"/>
                <a:cs typeface="Arial" panose="020B0604020202020204" pitchFamily="34" charset="0"/>
              </a:rPr>
              <a:t>web-based </a:t>
            </a:r>
            <a:r>
              <a:rPr lang="en-US" dirty="0">
                <a:latin typeface="Arial" panose="020B0604020202020204" pitchFamily="34" charset="0"/>
                <a:cs typeface="Arial" panose="020B0604020202020204" pitchFamily="34" charset="0"/>
              </a:rPr>
              <a:t>resource, SPHINX.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date, SPHINX includes </a:t>
            </a:r>
            <a:r>
              <a:rPr lang="en-US" dirty="0" smtClean="0">
                <a:latin typeface="Arial" panose="020B0604020202020204" pitchFamily="34" charset="0"/>
                <a:cs typeface="Arial" panose="020B0604020202020204" pitchFamily="34" charset="0"/>
              </a:rPr>
              <a:t>information about nearly </a:t>
            </a:r>
            <a:r>
              <a:rPr lang="en-US" dirty="0">
                <a:latin typeface="Arial" panose="020B0604020202020204" pitchFamily="34" charset="0"/>
                <a:cs typeface="Arial" panose="020B0604020202020204" pitchFamily="34" charset="0"/>
              </a:rPr>
              <a:t>5,000 unique samples and nearly 26,000 variants associated with 60 pathways and </a:t>
            </a:r>
            <a:r>
              <a:rPr lang="en-US" dirty="0" smtClean="0">
                <a:latin typeface="Arial" panose="020B0604020202020204" pitchFamily="34" charset="0"/>
                <a:cs typeface="Arial" panose="020B0604020202020204" pitchFamily="34" charset="0"/>
              </a:rPr>
              <a:t>relevant for </a:t>
            </a:r>
            <a:r>
              <a:rPr lang="en-US" dirty="0">
                <a:latin typeface="Arial" panose="020B0604020202020204" pitchFamily="34" charset="0"/>
                <a:cs typeface="Arial" panose="020B0604020202020204" pitchFamily="34" charset="0"/>
              </a:rPr>
              <a:t>515 drugs.  </a:t>
            </a:r>
          </a:p>
          <a:p>
            <a:pPr defTabSz="904393">
              <a:spcBef>
                <a:spcPct val="0"/>
              </a:spcBef>
              <a:defRPr/>
            </a:pPr>
            <a:endParaRPr lang="en-US" dirty="0">
              <a:latin typeface="Arial" panose="020B0604020202020204" pitchFamily="34" charset="0"/>
              <a:cs typeface="Arial" panose="020B0604020202020204" pitchFamily="34" charset="0"/>
            </a:endParaRPr>
          </a:p>
          <a:p>
            <a:pPr defTabSz="904393">
              <a:spcBef>
                <a:spcPct val="0"/>
              </a:spcBef>
              <a:defRPr/>
            </a:pP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t>
            </a:r>
            <a:r>
              <a:rPr lang="en-US" dirty="0">
                <a:latin typeface="Arial" panose="020B0604020202020204" pitchFamily="34" charset="0"/>
                <a:cs typeface="Arial" panose="020B0604020202020204" pitchFamily="34" charset="0"/>
              </a:rPr>
              <a:t>the American Medical Informatics Association (AMIA) Symposium in </a:t>
            </a:r>
            <a:r>
              <a:rPr lang="en-US" dirty="0" smtClean="0">
                <a:latin typeface="Arial" panose="020B0604020202020204" pitchFamily="34" charset="0"/>
                <a:cs typeface="Arial" panose="020B0604020202020204" pitchFamily="34" charset="0"/>
              </a:rPr>
              <a:t>November, </a:t>
            </a:r>
            <a:r>
              <a:rPr lang="en-US" dirty="0">
                <a:latin typeface="Arial" panose="020B0604020202020204" pitchFamily="34" charset="0"/>
                <a:cs typeface="Arial" panose="020B0604020202020204" pitchFamily="34" charset="0"/>
              </a:rPr>
              <a:t>eMERGE investigators received a Distinguished Paper Award for electronic phenotyping and the Homer R. Warner Award for their exportable software </a:t>
            </a:r>
            <a:r>
              <a:rPr lang="en-US" dirty="0" smtClean="0">
                <a:latin typeface="Arial" panose="020B0604020202020204" pitchFamily="34" charset="0"/>
                <a:cs typeface="Arial" panose="020B0604020202020204" pitchFamily="34" charset="0"/>
              </a:rPr>
              <a:t>that protects </a:t>
            </a:r>
            <a:r>
              <a:rPr lang="en-US" dirty="0">
                <a:latin typeface="Arial" panose="020B0604020202020204" pitchFamily="34" charset="0"/>
                <a:cs typeface="Arial" panose="020B0604020202020204" pitchFamily="34" charset="0"/>
              </a:rPr>
              <a:t>biobank participant privacy. eMERGE will also </a:t>
            </a:r>
            <a:r>
              <a:rPr lang="en-US" dirty="0" smtClean="0">
                <a:latin typeface="Arial" panose="020B0604020202020204" pitchFamily="34" charset="0"/>
                <a:cs typeface="Arial" panose="020B0604020202020204" pitchFamily="34" charset="0"/>
              </a:rPr>
              <a:t>lead </a:t>
            </a:r>
            <a:r>
              <a:rPr lang="en-US" dirty="0">
                <a:latin typeface="Arial" panose="020B0604020202020204" pitchFamily="34" charset="0"/>
                <a:cs typeface="Arial" panose="020B0604020202020204" pitchFamily="34" charset="0"/>
              </a:rPr>
              <a:t>two panel discussions and three </a:t>
            </a:r>
            <a:r>
              <a:rPr lang="en-US" dirty="0" smtClean="0">
                <a:latin typeface="Arial" panose="020B0604020202020204" pitchFamily="34" charset="0"/>
                <a:cs typeface="Arial" panose="020B0604020202020204" pitchFamily="34" charset="0"/>
              </a:rPr>
              <a:t>workshops </a:t>
            </a:r>
            <a:r>
              <a:rPr lang="en-US" dirty="0">
                <a:latin typeface="Arial" panose="020B0604020202020204" pitchFamily="34" charset="0"/>
                <a:cs typeface="Arial" panose="020B0604020202020204" pitchFamily="34" charset="0"/>
              </a:rPr>
              <a:t>at the upcoming AMIA Translational Bioinformatics and Clinical Research Informatics Summit to be held in March 2015</a:t>
            </a:r>
            <a:r>
              <a:rPr lang="en-US" dirty="0" smtClean="0">
                <a:latin typeface="Arial" panose="020B0604020202020204" pitchFamily="34" charset="0"/>
                <a:cs typeface="Arial" panose="020B0604020202020204" pitchFamily="34" charset="0"/>
              </a:rPr>
              <a:t>.</a:t>
            </a:r>
          </a:p>
        </p:txBody>
      </p:sp>
      <p:sp>
        <p:nvSpPr>
          <p:cNvPr id="5" name="Slide Number Placeholder 3"/>
          <p:cNvSpPr>
            <a:spLocks noGrp="1"/>
          </p:cNvSpPr>
          <p:nvPr>
            <p:ph type="sldNum" sz="quarter" idx="5"/>
          </p:nvPr>
        </p:nvSpPr>
        <p:spPr>
          <a:xfrm>
            <a:off x="3971624" y="8831267"/>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73" eaLnBrk="0" hangingPunct="0">
              <a:defRPr b="1">
                <a:solidFill>
                  <a:schemeClr val="tx1"/>
                </a:solidFill>
                <a:latin typeface="Arial" pitchFamily="34" charset="0"/>
              </a:defRPr>
            </a:lvl1pPr>
            <a:lvl2pPr marL="734819" indent="-282622" defTabSz="926373" eaLnBrk="0" hangingPunct="0">
              <a:defRPr b="1">
                <a:solidFill>
                  <a:schemeClr val="tx1"/>
                </a:solidFill>
                <a:latin typeface="Arial" pitchFamily="34" charset="0"/>
              </a:defRPr>
            </a:lvl2pPr>
            <a:lvl3pPr marL="1130492" indent="-226098" defTabSz="926373" eaLnBrk="0" hangingPunct="0">
              <a:defRPr b="1">
                <a:solidFill>
                  <a:schemeClr val="tx1"/>
                </a:solidFill>
                <a:latin typeface="Arial" pitchFamily="34" charset="0"/>
              </a:defRPr>
            </a:lvl3pPr>
            <a:lvl4pPr marL="1582687" indent="-226098" defTabSz="926373" eaLnBrk="0" hangingPunct="0">
              <a:defRPr b="1">
                <a:solidFill>
                  <a:schemeClr val="tx1"/>
                </a:solidFill>
                <a:latin typeface="Arial" pitchFamily="34" charset="0"/>
              </a:defRPr>
            </a:lvl4pPr>
            <a:lvl5pPr marL="2034884" indent="-226098" defTabSz="926373" eaLnBrk="0" hangingPunct="0">
              <a:defRPr b="1">
                <a:solidFill>
                  <a:schemeClr val="tx1"/>
                </a:solidFill>
                <a:latin typeface="Arial" pitchFamily="34" charset="0"/>
              </a:defRPr>
            </a:lvl5pPr>
            <a:lvl6pPr marL="2487080" indent="-226098" defTabSz="926373" eaLnBrk="0" fontAlgn="base" hangingPunct="0">
              <a:spcBef>
                <a:spcPct val="0"/>
              </a:spcBef>
              <a:spcAft>
                <a:spcPct val="0"/>
              </a:spcAft>
              <a:defRPr b="1">
                <a:solidFill>
                  <a:schemeClr val="tx1"/>
                </a:solidFill>
                <a:latin typeface="Arial" pitchFamily="34" charset="0"/>
              </a:defRPr>
            </a:lvl6pPr>
            <a:lvl7pPr marL="2939275" indent="-226098" defTabSz="926373" eaLnBrk="0" fontAlgn="base" hangingPunct="0">
              <a:spcBef>
                <a:spcPct val="0"/>
              </a:spcBef>
              <a:spcAft>
                <a:spcPct val="0"/>
              </a:spcAft>
              <a:defRPr b="1">
                <a:solidFill>
                  <a:schemeClr val="tx1"/>
                </a:solidFill>
                <a:latin typeface="Arial" pitchFamily="34" charset="0"/>
              </a:defRPr>
            </a:lvl7pPr>
            <a:lvl8pPr marL="3391472" indent="-226098" defTabSz="926373" eaLnBrk="0" fontAlgn="base" hangingPunct="0">
              <a:spcBef>
                <a:spcPct val="0"/>
              </a:spcBef>
              <a:spcAft>
                <a:spcPct val="0"/>
              </a:spcAft>
              <a:defRPr b="1">
                <a:solidFill>
                  <a:schemeClr val="tx1"/>
                </a:solidFill>
                <a:latin typeface="Arial" pitchFamily="34" charset="0"/>
              </a:defRPr>
            </a:lvl8pPr>
            <a:lvl9pPr marL="3843668" indent="-226098" defTabSz="92637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80</a:t>
            </a:fld>
            <a:endParaRPr lang="en-US" dirty="0" smtClean="0">
              <a:solidFill>
                <a:prstClr val="black"/>
              </a:solidFill>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181100" y="698500"/>
            <a:ext cx="4648200" cy="3486150"/>
          </a:xfrm>
          <a:prstGeom prst="rect">
            <a:avLst/>
          </a:prstGeom>
          <a:ln/>
        </p:spPr>
      </p:sp>
      <p:sp>
        <p:nvSpPr>
          <p:cNvPr id="154627" name="Notes Placeholder 2"/>
          <p:cNvSpPr>
            <a:spLocks noGrp="1"/>
          </p:cNvSpPr>
          <p:nvPr>
            <p:ph type="body" idx="1"/>
          </p:nvPr>
        </p:nvSpPr>
        <p:spPr>
          <a:xfrm>
            <a:off x="934721" y="4338320"/>
            <a:ext cx="5238011" cy="4337688"/>
          </a:xfrm>
          <a:noFill/>
          <a:ln/>
        </p:spPr>
        <p:txBody>
          <a:bodyPr lIns="94694" rIns="94694"/>
          <a:lstStyle/>
          <a:p>
            <a:pPr defTabSz="938390">
              <a:defRPr/>
            </a:pPr>
            <a:r>
              <a:rPr lang="en-US" dirty="0" smtClean="0">
                <a:latin typeface="Arial" pitchFamily="34" charset="0"/>
                <a:cs typeface="Arial" pitchFamily="34" charset="0"/>
              </a:rPr>
              <a:t>The </a:t>
            </a:r>
            <a:r>
              <a:rPr lang="en-US" dirty="0">
                <a:latin typeface="Arial" pitchFamily="34" charset="0"/>
                <a:cs typeface="Arial" pitchFamily="34" charset="0"/>
              </a:rPr>
              <a:t>consensus measures of Phenotypes and eXposures (PhenX) project has produced an online resource of standard measures related to common diseases, phenotypic </a:t>
            </a:r>
            <a:r>
              <a:rPr lang="en-US" dirty="0" smtClean="0">
                <a:latin typeface="Arial" pitchFamily="34" charset="0"/>
                <a:cs typeface="Arial" pitchFamily="34" charset="0"/>
              </a:rPr>
              <a:t>traits, </a:t>
            </a:r>
            <a:r>
              <a:rPr lang="en-US" dirty="0">
                <a:latin typeface="Arial" pitchFamily="34" charset="0"/>
                <a:cs typeface="Arial" pitchFamily="34" charset="0"/>
              </a:rPr>
              <a:t>and environmental exposures. </a:t>
            </a:r>
            <a:r>
              <a:rPr lang="en-US" dirty="0" smtClean="0">
                <a:latin typeface="Arial" pitchFamily="34" charset="0"/>
                <a:cs typeface="Arial" pitchFamily="34" charset="0"/>
              </a:rPr>
              <a:t>Use </a:t>
            </a:r>
            <a:r>
              <a:rPr lang="en-US" dirty="0">
                <a:latin typeface="Arial" pitchFamily="34" charset="0"/>
                <a:cs typeface="Arial" pitchFamily="34" charset="0"/>
              </a:rPr>
              <a:t>of PhenX measures facilitates combining data from a variety of studies, and makes it easy for investigators to expand a study design beyond the primary research focus. </a:t>
            </a:r>
            <a:endParaRPr lang="en-US" dirty="0" smtClean="0">
              <a:latin typeface="Arial" pitchFamily="34" charset="0"/>
              <a:cs typeface="Arial" pitchFamily="34" charset="0"/>
            </a:endParaRPr>
          </a:p>
          <a:p>
            <a:pPr defTabSz="938390">
              <a:defRPr/>
            </a:pPr>
            <a:endParaRPr lang="en-US" dirty="0">
              <a:latin typeface="Arial" pitchFamily="34" charset="0"/>
              <a:cs typeface="Arial" pitchFamily="34" charset="0"/>
            </a:endParaRPr>
          </a:p>
          <a:p>
            <a:pPr defTabSz="938390">
              <a:defRPr/>
            </a:pPr>
            <a:r>
              <a:rPr lang="en-US" dirty="0" smtClean="0">
                <a:latin typeface="Arial" pitchFamily="34" charset="0"/>
                <a:cs typeface="Arial" pitchFamily="34" charset="0"/>
              </a:rPr>
              <a:t>* As</a:t>
            </a:r>
            <a:r>
              <a:rPr lang="en-US" baseline="0" dirty="0" smtClean="0">
                <a:latin typeface="Arial" panose="020B0604020202020204" pitchFamily="34" charset="0"/>
                <a:cs typeface="Arial" panose="020B0604020202020204" pitchFamily="34" charset="0"/>
              </a:rPr>
              <a:t> a result of an NIMH-funded supplement to this U41 cooperative agreement, PhenX developed a new collection of measures focused on suicide and post-traumatic stress disorder.  These measures were released in the Toolkit in December 2014.</a:t>
            </a:r>
            <a:endParaRPr lang="en-US" dirty="0">
              <a:latin typeface="Arial" panose="020B0604020202020204" pitchFamily="34" charset="0"/>
              <a:cs typeface="Arial" panose="020B0604020202020204" pitchFamily="34" charset="0"/>
            </a:endParaRPr>
          </a:p>
          <a:p>
            <a:pPr defTabSz="938390">
              <a:defRPr/>
            </a:pPr>
            <a:endParaRPr lang="en-US" dirty="0">
              <a:latin typeface="Arial" panose="020B0604020202020204" pitchFamily="34" charset="0"/>
              <a:cs typeface="Arial" panose="020B0604020202020204" pitchFamily="34" charset="0"/>
            </a:endParaRPr>
          </a:p>
          <a:p>
            <a:pPr defTabSz="938390">
              <a:defRPr/>
            </a:pPr>
            <a:r>
              <a:rPr lang="en-US" dirty="0" smtClean="0">
                <a:latin typeface="Arial" panose="020B0604020202020204" pitchFamily="34" charset="0"/>
                <a:cs typeface="Arial" panose="020B0604020202020204" pitchFamily="34" charset="0"/>
              </a:rPr>
              <a:t>The interest</a:t>
            </a:r>
            <a:r>
              <a:rPr lang="en-US" baseline="0" dirty="0" smtClean="0">
                <a:latin typeface="Arial" panose="020B0604020202020204" pitchFamily="34" charset="0"/>
                <a:cs typeface="Arial" panose="020B0604020202020204" pitchFamily="34" charset="0"/>
              </a:rPr>
              <a:t> in the PhenX process and Toolkit continues to grow. * NHLBI has provided funds to launch a new sickle cell disease working group; the working group is just getting off the ground, and measures will be developed over the next year.</a:t>
            </a:r>
            <a:endParaRPr lang="en-US" dirty="0">
              <a:latin typeface="Arial" panose="020B0604020202020204" pitchFamily="34" charset="0"/>
              <a:cs typeface="Arial" panose="020B0604020202020204" pitchFamily="34" charset="0"/>
            </a:endParaRPr>
          </a:p>
          <a:p>
            <a:pPr defTabSz="938390">
              <a:defRPr/>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Lastly, PhenX has worked closely</a:t>
            </a:r>
            <a:r>
              <a:rPr lang="en-US" baseline="0" dirty="0" smtClean="0">
                <a:latin typeface="Arial" panose="020B0604020202020204" pitchFamily="34" charset="0"/>
                <a:cs typeface="Arial" panose="020B0604020202020204" pitchFamily="34" charset="0"/>
              </a:rPr>
              <a:t> with Vanderbilt’s REDCap database team to make the standard protocols from three PhenX domains available in RedCap. </a:t>
            </a:r>
            <a:r>
              <a:rPr lang="en-US" dirty="0">
                <a:latin typeface="Arial" panose="020B0604020202020204" pitchFamily="34" charset="0"/>
              </a:rPr>
              <a:t>The group plans to make five monthly releases in 2015 for the remaining 18 domains. The PhenX library will have a total of 429 </a:t>
            </a:r>
            <a:r>
              <a:rPr lang="en-US" dirty="0" smtClean="0">
                <a:latin typeface="Arial" panose="020B0604020202020204" pitchFamily="34" charset="0"/>
              </a:rPr>
              <a:t>protocols, </a:t>
            </a:r>
            <a:r>
              <a:rPr lang="en-US" dirty="0">
                <a:latin typeface="Arial" panose="020B0604020202020204" pitchFamily="34" charset="0"/>
              </a:rPr>
              <a:t>and is expected to become the biggest library in </a:t>
            </a:r>
            <a:r>
              <a:rPr lang="en-US" dirty="0" err="1">
                <a:latin typeface="Arial" panose="020B0604020202020204" pitchFamily="34" charset="0"/>
              </a:rPr>
              <a:t>REDCap</a:t>
            </a:r>
            <a:r>
              <a:rPr lang="en-US" dirty="0" smtClean="0">
                <a:latin typeface="Arial" panose="020B0604020202020204" pitchFamily="34" charset="0"/>
              </a:rPr>
              <a:t>.</a:t>
            </a:r>
          </a:p>
          <a:p>
            <a:pPr defTabSz="938390">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5" y="8831267"/>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64" eaLnBrk="0" hangingPunct="0">
              <a:defRPr b="1">
                <a:solidFill>
                  <a:schemeClr val="tx1"/>
                </a:solidFill>
                <a:latin typeface="Arial" pitchFamily="34" charset="0"/>
              </a:defRPr>
            </a:lvl1pPr>
            <a:lvl2pPr marL="741714" indent="-285273" defTabSz="935064" eaLnBrk="0" hangingPunct="0">
              <a:defRPr b="1">
                <a:solidFill>
                  <a:schemeClr val="tx1"/>
                </a:solidFill>
                <a:latin typeface="Arial" pitchFamily="34" charset="0"/>
              </a:defRPr>
            </a:lvl2pPr>
            <a:lvl3pPr marL="1141097" indent="-228220" defTabSz="935064" eaLnBrk="0" hangingPunct="0">
              <a:defRPr b="1">
                <a:solidFill>
                  <a:schemeClr val="tx1"/>
                </a:solidFill>
                <a:latin typeface="Arial" pitchFamily="34" charset="0"/>
              </a:defRPr>
            </a:lvl3pPr>
            <a:lvl4pPr marL="1597535" indent="-228220" defTabSz="935064" eaLnBrk="0" hangingPunct="0">
              <a:defRPr b="1">
                <a:solidFill>
                  <a:schemeClr val="tx1"/>
                </a:solidFill>
                <a:latin typeface="Arial" pitchFamily="34" charset="0"/>
              </a:defRPr>
            </a:lvl4pPr>
            <a:lvl5pPr marL="2053975" indent="-228220" defTabSz="935064" eaLnBrk="0" hangingPunct="0">
              <a:defRPr b="1">
                <a:solidFill>
                  <a:schemeClr val="tx1"/>
                </a:solidFill>
                <a:latin typeface="Arial" pitchFamily="34" charset="0"/>
              </a:defRPr>
            </a:lvl5pPr>
            <a:lvl6pPr marL="2510415" indent="-228220" defTabSz="935064" eaLnBrk="0" fontAlgn="base" hangingPunct="0">
              <a:spcBef>
                <a:spcPct val="0"/>
              </a:spcBef>
              <a:spcAft>
                <a:spcPct val="0"/>
              </a:spcAft>
              <a:defRPr b="1">
                <a:solidFill>
                  <a:schemeClr val="tx1"/>
                </a:solidFill>
                <a:latin typeface="Arial" pitchFamily="34" charset="0"/>
              </a:defRPr>
            </a:lvl6pPr>
            <a:lvl7pPr marL="2966851" indent="-228220" defTabSz="935064" eaLnBrk="0" fontAlgn="base" hangingPunct="0">
              <a:spcBef>
                <a:spcPct val="0"/>
              </a:spcBef>
              <a:spcAft>
                <a:spcPct val="0"/>
              </a:spcAft>
              <a:defRPr b="1">
                <a:solidFill>
                  <a:schemeClr val="tx1"/>
                </a:solidFill>
                <a:latin typeface="Arial" pitchFamily="34" charset="0"/>
              </a:defRPr>
            </a:lvl7pPr>
            <a:lvl8pPr marL="3423290" indent="-228220" defTabSz="935064" eaLnBrk="0" fontAlgn="base" hangingPunct="0">
              <a:spcBef>
                <a:spcPct val="0"/>
              </a:spcBef>
              <a:spcAft>
                <a:spcPct val="0"/>
              </a:spcAft>
              <a:defRPr b="1">
                <a:solidFill>
                  <a:schemeClr val="tx1"/>
                </a:solidFill>
                <a:latin typeface="Arial" pitchFamily="34" charset="0"/>
              </a:defRPr>
            </a:lvl8pPr>
            <a:lvl9pPr marL="3879731" indent="-228220" defTabSz="9350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81</a:t>
            </a:fld>
            <a:endParaRPr lang="en-US" dirty="0" smtClean="0">
              <a:solidFill>
                <a:prstClr val="black"/>
              </a:solidFill>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81100" y="696913"/>
            <a:ext cx="4648200" cy="3486150"/>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20" tIns="47259" rIns="94520" bIns="47259" numCol="1" anchor="t" anchorCtr="0" compatLnSpc="1">
            <a:prstTxWarp prst="textNoShape">
              <a:avLst/>
            </a:prstTxWarp>
          </a:bodyPr>
          <a:lstStyle/>
          <a:p>
            <a:pPr defTabSz="938659">
              <a:defRPr/>
            </a:pPr>
            <a:r>
              <a:rPr lang="en-US" strike="noStrike" baseline="0" dirty="0" smtClean="0">
                <a:latin typeface="Arial" pitchFamily="34" charset="0"/>
                <a:cs typeface="Arial" pitchFamily="34" charset="0"/>
              </a:rPr>
              <a:t>The Population Architecture using Genomics and Epidemiology (PAGE) program focuses on identifying and characterizing genomic variants associated with common disease in ancestrally diverse populations.  </a:t>
            </a:r>
          </a:p>
          <a:p>
            <a:pPr defTabSz="938659">
              <a:defRPr/>
            </a:pPr>
            <a:endParaRPr lang="en-US" strike="noStrike" baseline="0" dirty="0" smtClean="0">
              <a:latin typeface="Arial" pitchFamily="34" charset="0"/>
              <a:cs typeface="Arial" pitchFamily="34" charset="0"/>
            </a:endParaRPr>
          </a:p>
          <a:p>
            <a:pPr defTabSz="938659">
              <a:defRPr/>
            </a:pPr>
            <a:r>
              <a:rPr lang="en-US" strike="noStrike" baseline="0" dirty="0" smtClean="0">
                <a:latin typeface="Arial" pitchFamily="34" charset="0"/>
                <a:cs typeface="Arial" pitchFamily="34" charset="0"/>
              </a:rPr>
              <a:t>PAGE investigators, in collaboration with Illumina and the Consortium on Asthma in African-Ancestry Populations in the Americas Consortium, recently designed a large-scale, 1.7-million marker Multi-Ethnic Genotyping (or ‘MEGA’) array that facilitates discovery of genomic variants in multiethnic populations. * Building upon existing resources (such as the African Diaspora Power Chip and previous Human Core and Human </a:t>
            </a:r>
            <a:r>
              <a:rPr lang="en-US" strike="noStrike" baseline="0" dirty="0" err="1" smtClean="0">
                <a:latin typeface="Arial" pitchFamily="34" charset="0"/>
                <a:cs typeface="Arial" pitchFamily="34" charset="0"/>
              </a:rPr>
              <a:t>Exome</a:t>
            </a:r>
            <a:r>
              <a:rPr lang="en-US" strike="noStrike" baseline="0" dirty="0" smtClean="0">
                <a:latin typeface="Arial" pitchFamily="34" charset="0"/>
                <a:cs typeface="Arial" pitchFamily="34" charset="0"/>
              </a:rPr>
              <a:t> Arrays), PAGE investigators added * a more robust multiethnic GWAS scaffold based on the 1000 Genomes Project data, * functional variants drawn from databases such as </a:t>
            </a:r>
            <a:r>
              <a:rPr lang="en-US" strike="noStrike" baseline="0" dirty="0" err="1" smtClean="0">
                <a:latin typeface="Arial" pitchFamily="34" charset="0"/>
                <a:cs typeface="Arial" pitchFamily="34" charset="0"/>
              </a:rPr>
              <a:t>ClinVar</a:t>
            </a:r>
            <a:r>
              <a:rPr lang="en-US" strike="noStrike" baseline="0" dirty="0" smtClean="0">
                <a:latin typeface="Arial" pitchFamily="34" charset="0"/>
                <a:cs typeface="Arial" pitchFamily="34" charset="0"/>
              </a:rPr>
              <a:t> and OMIM, * new </a:t>
            </a:r>
            <a:r>
              <a:rPr lang="en-US" strike="noStrike" baseline="0" dirty="0" err="1" smtClean="0">
                <a:latin typeface="Arial" pitchFamily="34" charset="0"/>
                <a:cs typeface="Arial" pitchFamily="34" charset="0"/>
              </a:rPr>
              <a:t>exomic</a:t>
            </a:r>
            <a:r>
              <a:rPr lang="en-US" strike="noStrike" baseline="0" dirty="0" smtClean="0">
                <a:latin typeface="Arial" pitchFamily="34" charset="0"/>
                <a:cs typeface="Arial" pitchFamily="34" charset="0"/>
              </a:rPr>
              <a:t> variants based on 36,000 multiethnic </a:t>
            </a:r>
            <a:r>
              <a:rPr lang="en-US" strike="noStrike" baseline="0" dirty="0" err="1" smtClean="0">
                <a:latin typeface="Arial" pitchFamily="34" charset="0"/>
                <a:cs typeface="Arial" pitchFamily="34" charset="0"/>
              </a:rPr>
              <a:t>exome</a:t>
            </a:r>
            <a:r>
              <a:rPr lang="en-US" strike="noStrike" baseline="0" dirty="0" smtClean="0">
                <a:latin typeface="Arial" pitchFamily="34" charset="0"/>
                <a:cs typeface="Arial" pitchFamily="34" charset="0"/>
              </a:rPr>
              <a:t> sequences, as well as * additional custom content around loci relevant to PAGE-related traits. </a:t>
            </a:r>
          </a:p>
          <a:p>
            <a:pPr defTabSz="938659">
              <a:defRPr/>
            </a:pPr>
            <a:endParaRPr lang="en-US" dirty="0">
              <a:latin typeface="Arial" pitchFamily="34" charset="0"/>
              <a:cs typeface="Arial" pitchFamily="34" charset="0"/>
            </a:endParaRPr>
          </a:p>
          <a:p>
            <a:pPr defTabSz="938659">
              <a:defRPr/>
            </a:pPr>
            <a:r>
              <a:rPr lang="en-US" dirty="0" smtClean="0">
                <a:latin typeface="Arial" pitchFamily="34" charset="0"/>
                <a:cs typeface="Arial" pitchFamily="34" charset="0"/>
              </a:rPr>
              <a:t>The </a:t>
            </a:r>
            <a:r>
              <a:rPr lang="en-US" dirty="0">
                <a:latin typeface="Arial" pitchFamily="34" charset="0"/>
                <a:cs typeface="Arial" pitchFamily="34" charset="0"/>
              </a:rPr>
              <a:t>array is being made available to the scientific community for improved characterization of </a:t>
            </a:r>
            <a:r>
              <a:rPr lang="en-US" dirty="0" smtClean="0">
                <a:latin typeface="Arial" pitchFamily="34" charset="0"/>
                <a:cs typeface="Arial" pitchFamily="34" charset="0"/>
              </a:rPr>
              <a:t>non-European ancestry samples </a:t>
            </a:r>
            <a:r>
              <a:rPr lang="en-US" dirty="0">
                <a:latin typeface="Arial" pitchFamily="34" charset="0"/>
                <a:cs typeface="Arial" pitchFamily="34" charset="0"/>
              </a:rPr>
              <a:t>at a cost of about $75 apiece</a:t>
            </a:r>
            <a:r>
              <a:rPr lang="en-US" dirty="0" smtClean="0">
                <a:latin typeface="Arial" pitchFamily="34" charset="0"/>
                <a:cs typeface="Arial" pitchFamily="34" charset="0"/>
              </a:rPr>
              <a:t>.</a:t>
            </a:r>
          </a:p>
          <a:p>
            <a:pPr defTabSz="938659">
              <a:defRPr/>
            </a:pPr>
            <a:endParaRPr lang="en-US" strike="noStrike"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5" y="8831270"/>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7" eaLnBrk="0" hangingPunct="0">
              <a:defRPr b="1">
                <a:solidFill>
                  <a:schemeClr val="tx1"/>
                </a:solidFill>
                <a:latin typeface="Arial" pitchFamily="34" charset="0"/>
              </a:defRPr>
            </a:lvl1pPr>
            <a:lvl2pPr marL="747490" indent="-287497" defTabSz="942347" eaLnBrk="0" hangingPunct="0">
              <a:defRPr b="1">
                <a:solidFill>
                  <a:schemeClr val="tx1"/>
                </a:solidFill>
                <a:latin typeface="Arial" pitchFamily="34" charset="0"/>
              </a:defRPr>
            </a:lvl2pPr>
            <a:lvl3pPr marL="1149987" indent="-229997" defTabSz="942347" eaLnBrk="0" hangingPunct="0">
              <a:defRPr b="1">
                <a:solidFill>
                  <a:schemeClr val="tx1"/>
                </a:solidFill>
                <a:latin typeface="Arial" pitchFamily="34" charset="0"/>
              </a:defRPr>
            </a:lvl3pPr>
            <a:lvl4pPr marL="1609981" indent="-229997" defTabSz="942347" eaLnBrk="0" hangingPunct="0">
              <a:defRPr b="1">
                <a:solidFill>
                  <a:schemeClr val="tx1"/>
                </a:solidFill>
                <a:latin typeface="Arial" pitchFamily="34" charset="0"/>
              </a:defRPr>
            </a:lvl4pPr>
            <a:lvl5pPr marL="2069973" indent="-229997" defTabSz="942347" eaLnBrk="0" hangingPunct="0">
              <a:defRPr b="1">
                <a:solidFill>
                  <a:schemeClr val="tx1"/>
                </a:solidFill>
                <a:latin typeface="Arial" pitchFamily="34" charset="0"/>
              </a:defRPr>
            </a:lvl5pPr>
            <a:lvl6pPr marL="2529969" indent="-229997" defTabSz="942347" eaLnBrk="0" fontAlgn="base" hangingPunct="0">
              <a:spcBef>
                <a:spcPct val="0"/>
              </a:spcBef>
              <a:spcAft>
                <a:spcPct val="0"/>
              </a:spcAft>
              <a:defRPr b="1">
                <a:solidFill>
                  <a:schemeClr val="tx1"/>
                </a:solidFill>
                <a:latin typeface="Arial" pitchFamily="34" charset="0"/>
              </a:defRPr>
            </a:lvl6pPr>
            <a:lvl7pPr marL="2989961" indent="-229997" defTabSz="942347" eaLnBrk="0" fontAlgn="base" hangingPunct="0">
              <a:spcBef>
                <a:spcPct val="0"/>
              </a:spcBef>
              <a:spcAft>
                <a:spcPct val="0"/>
              </a:spcAft>
              <a:defRPr b="1">
                <a:solidFill>
                  <a:schemeClr val="tx1"/>
                </a:solidFill>
                <a:latin typeface="Arial" pitchFamily="34" charset="0"/>
              </a:defRPr>
            </a:lvl7pPr>
            <a:lvl8pPr marL="3449957" indent="-229997" defTabSz="942347" eaLnBrk="0" fontAlgn="base" hangingPunct="0">
              <a:spcBef>
                <a:spcPct val="0"/>
              </a:spcBef>
              <a:spcAft>
                <a:spcPct val="0"/>
              </a:spcAft>
              <a:defRPr b="1">
                <a:solidFill>
                  <a:schemeClr val="tx1"/>
                </a:solidFill>
                <a:latin typeface="Arial" pitchFamily="34" charset="0"/>
              </a:defRPr>
            </a:lvl8pPr>
            <a:lvl9pPr marL="3909951" indent="-229997" defTabSz="94234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82</a:t>
            </a:fld>
            <a:endParaRPr lang="en-US" dirty="0" smtClean="0">
              <a:solidFill>
                <a:prstClr val="black"/>
              </a:solidFill>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181100" y="698500"/>
            <a:ext cx="4648200" cy="3486150"/>
          </a:xfrm>
          <a:prstGeom prst="rect">
            <a:avLst/>
          </a:prstGeom>
          <a:ln/>
        </p:spPr>
      </p:sp>
      <p:sp>
        <p:nvSpPr>
          <p:cNvPr id="154627" name="Notes Placeholder 2"/>
          <p:cNvSpPr>
            <a:spLocks noGrp="1"/>
          </p:cNvSpPr>
          <p:nvPr>
            <p:ph type="body" idx="1"/>
          </p:nvPr>
        </p:nvSpPr>
        <p:spPr>
          <a:xfrm>
            <a:off x="949796" y="4353981"/>
            <a:ext cx="5367102" cy="4167720"/>
          </a:xfrm>
          <a:noFill/>
          <a:ln/>
        </p:spPr>
        <p:txBody>
          <a:bodyPr lIns="95423" rIns="95423"/>
          <a:lstStyle/>
          <a:p>
            <a:pPr defTabSz="945623">
              <a:defRPr/>
            </a:pPr>
            <a:r>
              <a:rPr lang="en-US" dirty="0" smtClean="0">
                <a:latin typeface="Arial"/>
                <a:cs typeface="Arial"/>
              </a:rPr>
              <a:t>The </a:t>
            </a:r>
            <a:r>
              <a:rPr lang="en-US" dirty="0">
                <a:latin typeface="Arial"/>
                <a:cs typeface="Arial"/>
              </a:rPr>
              <a:t>purpose of the Clinical Genome Resource (ClinGen) is to create a centralized repository and interconnected resource of clinically relevant </a:t>
            </a:r>
            <a:r>
              <a:rPr lang="en-US" dirty="0" smtClean="0">
                <a:latin typeface="Arial"/>
                <a:cs typeface="Arial"/>
              </a:rPr>
              <a:t>genomic variants </a:t>
            </a:r>
            <a:r>
              <a:rPr lang="en-US" dirty="0">
                <a:latin typeface="Arial"/>
                <a:cs typeface="Arial"/>
              </a:rPr>
              <a:t>for both the clinical and research </a:t>
            </a:r>
            <a:r>
              <a:rPr lang="en-US" dirty="0" smtClean="0">
                <a:latin typeface="Arial"/>
                <a:cs typeface="Arial"/>
              </a:rPr>
              <a:t>communities.</a:t>
            </a:r>
            <a:r>
              <a:rPr lang="en-US" baseline="0" dirty="0" smtClean="0">
                <a:latin typeface="Arial"/>
                <a:cs typeface="Arial"/>
              </a:rPr>
              <a:t> </a:t>
            </a:r>
          </a:p>
          <a:p>
            <a:pPr defTabSz="945623">
              <a:defRPr/>
            </a:pPr>
            <a:endParaRPr lang="en-US" dirty="0">
              <a:latin typeface="Arial"/>
              <a:cs typeface="Arial"/>
            </a:endParaRPr>
          </a:p>
          <a:p>
            <a:pPr defTabSz="945623">
              <a:defRPr/>
            </a:pPr>
            <a:r>
              <a:rPr lang="en-US" dirty="0" err="1" smtClean="0">
                <a:latin typeface="Arial"/>
                <a:cs typeface="Arial"/>
              </a:rPr>
              <a:t>ClinGen</a:t>
            </a:r>
            <a:r>
              <a:rPr lang="en-US" dirty="0" smtClean="0">
                <a:latin typeface="Arial"/>
                <a:cs typeface="Arial"/>
              </a:rPr>
              <a:t> </a:t>
            </a:r>
            <a:r>
              <a:rPr lang="en-US" dirty="0">
                <a:latin typeface="Arial"/>
                <a:cs typeface="Arial"/>
              </a:rPr>
              <a:t>investigators are working closely with </a:t>
            </a:r>
            <a:r>
              <a:rPr lang="en-US" dirty="0" smtClean="0">
                <a:latin typeface="Arial"/>
                <a:cs typeface="Arial"/>
              </a:rPr>
              <a:t>NCBI </a:t>
            </a:r>
            <a:r>
              <a:rPr lang="en-US" dirty="0">
                <a:latin typeface="Arial"/>
                <a:cs typeface="Arial"/>
              </a:rPr>
              <a:t>and clinical </a:t>
            </a:r>
            <a:r>
              <a:rPr lang="en-US" dirty="0" smtClean="0">
                <a:latin typeface="Arial"/>
                <a:cs typeface="Arial"/>
              </a:rPr>
              <a:t>laboratories </a:t>
            </a:r>
            <a:r>
              <a:rPr lang="en-US" dirty="0">
                <a:latin typeface="Arial"/>
                <a:cs typeface="Arial"/>
              </a:rPr>
              <a:t>to </a:t>
            </a:r>
            <a:r>
              <a:rPr lang="en-US" dirty="0" smtClean="0">
                <a:latin typeface="Arial"/>
                <a:cs typeface="Arial"/>
              </a:rPr>
              <a:t>* standardize the clinical assessment of genomic variants and the process of submitting them into </a:t>
            </a:r>
            <a:r>
              <a:rPr lang="en-US" dirty="0">
                <a:latin typeface="Arial"/>
                <a:cs typeface="Arial"/>
              </a:rPr>
              <a:t>the ClinVar database</a:t>
            </a:r>
            <a:r>
              <a:rPr lang="en-US" dirty="0" smtClean="0">
                <a:latin typeface="Arial"/>
                <a:cs typeface="Arial"/>
              </a:rPr>
              <a:t>. As</a:t>
            </a:r>
            <a:r>
              <a:rPr lang="en-US" baseline="0" dirty="0" smtClean="0">
                <a:latin typeface="Arial"/>
                <a:cs typeface="Arial"/>
              </a:rPr>
              <a:t> shown here, there has been a steady increase in submissions to </a:t>
            </a:r>
            <a:r>
              <a:rPr lang="en-US" baseline="0" dirty="0" err="1" smtClean="0">
                <a:latin typeface="Arial"/>
                <a:cs typeface="Arial"/>
              </a:rPr>
              <a:t>ClinVar</a:t>
            </a:r>
            <a:r>
              <a:rPr lang="en-US" baseline="0" dirty="0" smtClean="0">
                <a:latin typeface="Arial"/>
                <a:cs typeface="Arial"/>
              </a:rPr>
              <a:t>; in fact, a</a:t>
            </a:r>
            <a:r>
              <a:rPr lang="en-US" dirty="0" smtClean="0">
                <a:latin typeface="Arial"/>
                <a:cs typeface="Arial"/>
              </a:rPr>
              <a:t>s </a:t>
            </a:r>
            <a:r>
              <a:rPr lang="en-US" dirty="0">
                <a:latin typeface="Arial"/>
                <a:cs typeface="Arial"/>
              </a:rPr>
              <a:t>of </a:t>
            </a:r>
            <a:r>
              <a:rPr lang="en-US" dirty="0" smtClean="0">
                <a:latin typeface="Arial"/>
                <a:cs typeface="Arial"/>
              </a:rPr>
              <a:t>January</a:t>
            </a:r>
            <a:r>
              <a:rPr lang="en-US" baseline="0" dirty="0" smtClean="0">
                <a:latin typeface="Arial"/>
                <a:cs typeface="Arial"/>
              </a:rPr>
              <a:t> 2015, </a:t>
            </a:r>
            <a:r>
              <a:rPr lang="en-US" b="0" u="none" baseline="0" dirty="0" smtClean="0">
                <a:latin typeface="Arial"/>
                <a:cs typeface="Arial"/>
              </a:rPr>
              <a:t>there are over </a:t>
            </a:r>
            <a:r>
              <a:rPr lang="en-US" baseline="0" dirty="0" smtClean="0">
                <a:latin typeface="Arial"/>
                <a:cs typeface="Arial"/>
              </a:rPr>
              <a:t>&gt;129,000 genomic variants represented in </a:t>
            </a:r>
            <a:r>
              <a:rPr lang="en-US" baseline="0" dirty="0" err="1" smtClean="0">
                <a:latin typeface="Arial"/>
                <a:cs typeface="Arial"/>
              </a:rPr>
              <a:t>ClinVar</a:t>
            </a:r>
            <a:r>
              <a:rPr lang="en-US" baseline="0" dirty="0" smtClean="0">
                <a:latin typeface="Arial"/>
                <a:cs typeface="Arial"/>
              </a:rPr>
              <a:t>.  </a:t>
            </a:r>
            <a:endParaRPr lang="en-US" dirty="0" smtClean="0">
              <a:latin typeface="Arial"/>
              <a:cs typeface="Arial"/>
            </a:endParaRPr>
          </a:p>
          <a:p>
            <a:pPr defTabSz="945623">
              <a:defRPr/>
            </a:pPr>
            <a:endParaRPr lang="en-US" dirty="0">
              <a:latin typeface="Arial"/>
              <a:cs typeface="Arial"/>
            </a:endParaRPr>
          </a:p>
          <a:p>
            <a:pPr>
              <a:buClr>
                <a:srgbClr val="002060"/>
              </a:buClr>
            </a:pPr>
            <a:r>
              <a:rPr lang="en-US" dirty="0" smtClean="0">
                <a:latin typeface="Arial"/>
                <a:cs typeface="Arial"/>
              </a:rPr>
              <a:t>* </a:t>
            </a:r>
            <a:r>
              <a:rPr lang="en-US" dirty="0" err="1" smtClean="0">
                <a:latin typeface="Arial"/>
                <a:cs typeface="Arial"/>
              </a:rPr>
              <a:t>ClinGen</a:t>
            </a:r>
            <a:r>
              <a:rPr lang="en-US" baseline="0" dirty="0" smtClean="0">
                <a:latin typeface="Arial"/>
                <a:cs typeface="Arial"/>
              </a:rPr>
              <a:t> recently launched a patient portal, called </a:t>
            </a:r>
            <a:r>
              <a:rPr lang="en-US" baseline="0" dirty="0" err="1" smtClean="0">
                <a:latin typeface="Arial"/>
                <a:cs typeface="Arial"/>
              </a:rPr>
              <a:t>GenomeConnect</a:t>
            </a:r>
            <a:r>
              <a:rPr lang="en-US" baseline="0" dirty="0" smtClean="0">
                <a:latin typeface="Arial"/>
                <a:cs typeface="Arial"/>
              </a:rPr>
              <a:t>. Patients enter </a:t>
            </a:r>
            <a:r>
              <a:rPr lang="en-US" dirty="0">
                <a:latin typeface="Arial"/>
                <a:cs typeface="Arial"/>
              </a:rPr>
              <a:t>phenotypic information and genetic testing reports to </a:t>
            </a:r>
            <a:r>
              <a:rPr lang="en-US" dirty="0" err="1">
                <a:latin typeface="Arial"/>
                <a:cs typeface="Arial"/>
              </a:rPr>
              <a:t>GenomeConnect</a:t>
            </a:r>
            <a:r>
              <a:rPr lang="en-US" dirty="0">
                <a:latin typeface="Arial"/>
                <a:cs typeface="Arial"/>
              </a:rPr>
              <a:t> through the </a:t>
            </a:r>
            <a:r>
              <a:rPr lang="en-US" dirty="0" err="1">
                <a:latin typeface="Arial"/>
                <a:cs typeface="Arial"/>
              </a:rPr>
              <a:t>PatientCrossroads</a:t>
            </a:r>
            <a:r>
              <a:rPr lang="en-US" dirty="0">
                <a:latin typeface="Arial"/>
                <a:cs typeface="Arial"/>
              </a:rPr>
              <a:t> registry </a:t>
            </a:r>
            <a:r>
              <a:rPr lang="en-US" dirty="0" smtClean="0">
                <a:latin typeface="Arial"/>
                <a:cs typeface="Arial"/>
              </a:rPr>
              <a:t>platform, </a:t>
            </a:r>
            <a:r>
              <a:rPr lang="en-US" dirty="0">
                <a:latin typeface="Arial"/>
                <a:cs typeface="Arial"/>
              </a:rPr>
              <a:t>and have the option to connect with researchers and other families/individuals with same </a:t>
            </a:r>
            <a:r>
              <a:rPr lang="en-US" dirty="0" smtClean="0">
                <a:latin typeface="Arial"/>
                <a:cs typeface="Arial"/>
              </a:rPr>
              <a:t>genomic variant(s</a:t>
            </a:r>
            <a:r>
              <a:rPr lang="en-US" dirty="0">
                <a:latin typeface="Arial"/>
                <a:cs typeface="Arial"/>
              </a:rPr>
              <a:t>).</a:t>
            </a:r>
            <a:endParaRPr lang="en-US" dirty="0" smtClean="0">
              <a:latin typeface="Arial"/>
              <a:cs typeface="Arial"/>
            </a:endParaRPr>
          </a:p>
          <a:p>
            <a:pPr defTabSz="945623">
              <a:defRPr/>
            </a:pPr>
            <a:endParaRPr lang="en-US" dirty="0" smtClean="0">
              <a:latin typeface="Arial"/>
              <a:cs typeface="Arial"/>
            </a:endParaRPr>
          </a:p>
          <a:p>
            <a:pPr defTabSz="945623">
              <a:defRPr/>
            </a:pPr>
            <a:r>
              <a:rPr lang="en-US" dirty="0" smtClean="0">
                <a:latin typeface="Arial"/>
                <a:cs typeface="Arial"/>
              </a:rPr>
              <a:t>* In May 2015, ClinGen will co-host a large public meeting with the Sanger</a:t>
            </a:r>
            <a:r>
              <a:rPr lang="en-US" baseline="0" dirty="0" smtClean="0">
                <a:latin typeface="Arial"/>
                <a:cs typeface="Arial"/>
              </a:rPr>
              <a:t> Institute’s</a:t>
            </a:r>
            <a:r>
              <a:rPr lang="en-US" dirty="0" smtClean="0">
                <a:latin typeface="Arial"/>
                <a:cs typeface="Arial"/>
              </a:rPr>
              <a:t> group that oversees DECIPHER (</a:t>
            </a:r>
            <a:r>
              <a:rPr lang="en-US" dirty="0">
                <a:latin typeface="Arial"/>
                <a:cs typeface="Arial"/>
              </a:rPr>
              <a:t>Database of Chromosomal Imbalance and Phenotype in Humans using Ensembl Resources). </a:t>
            </a:r>
            <a:r>
              <a:rPr lang="en-US" dirty="0" err="1" smtClean="0">
                <a:latin typeface="Arial"/>
                <a:cs typeface="Arial"/>
              </a:rPr>
              <a:t>ClinGen</a:t>
            </a:r>
            <a:r>
              <a:rPr lang="en-US" dirty="0" smtClean="0">
                <a:latin typeface="Arial"/>
                <a:cs typeface="Arial"/>
              </a:rPr>
              <a:t> </a:t>
            </a:r>
            <a:r>
              <a:rPr lang="en-US" dirty="0">
                <a:latin typeface="Arial"/>
                <a:cs typeface="Arial"/>
              </a:rPr>
              <a:t>is looking forward to forging an international collaboration focused on </a:t>
            </a:r>
            <a:r>
              <a:rPr lang="en-US" dirty="0" smtClean="0">
                <a:latin typeface="Arial"/>
                <a:cs typeface="Arial"/>
              </a:rPr>
              <a:t>the curation of genomic variants.</a:t>
            </a:r>
          </a:p>
        </p:txBody>
      </p:sp>
      <p:sp>
        <p:nvSpPr>
          <p:cNvPr id="5" name="Slide Number Placeholder 3"/>
          <p:cNvSpPr>
            <a:spLocks noGrp="1"/>
          </p:cNvSpPr>
          <p:nvPr>
            <p:ph type="sldNum" sz="quarter" idx="5"/>
          </p:nvPr>
        </p:nvSpPr>
        <p:spPr>
          <a:xfrm>
            <a:off x="3971625" y="8831268"/>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71" eaLnBrk="0" hangingPunct="0">
              <a:defRPr b="1">
                <a:solidFill>
                  <a:schemeClr val="tx1"/>
                </a:solidFill>
                <a:latin typeface="Arial" pitchFamily="34" charset="0"/>
              </a:defRPr>
            </a:lvl1pPr>
            <a:lvl2pPr marL="747431" indent="-287473" defTabSz="942271" eaLnBrk="0" hangingPunct="0">
              <a:defRPr b="1">
                <a:solidFill>
                  <a:schemeClr val="tx1"/>
                </a:solidFill>
                <a:latin typeface="Arial" pitchFamily="34" charset="0"/>
              </a:defRPr>
            </a:lvl2pPr>
            <a:lvl3pPr marL="1149892" indent="-229978" defTabSz="942271" eaLnBrk="0" hangingPunct="0">
              <a:defRPr b="1">
                <a:solidFill>
                  <a:schemeClr val="tx1"/>
                </a:solidFill>
                <a:latin typeface="Arial" pitchFamily="34" charset="0"/>
              </a:defRPr>
            </a:lvl3pPr>
            <a:lvl4pPr marL="1609850" indent="-229978" defTabSz="942271" eaLnBrk="0" hangingPunct="0">
              <a:defRPr b="1">
                <a:solidFill>
                  <a:schemeClr val="tx1"/>
                </a:solidFill>
                <a:latin typeface="Arial" pitchFamily="34" charset="0"/>
              </a:defRPr>
            </a:lvl4pPr>
            <a:lvl5pPr marL="2069807" indent="-229978" defTabSz="942271" eaLnBrk="0" hangingPunct="0">
              <a:defRPr b="1">
                <a:solidFill>
                  <a:schemeClr val="tx1"/>
                </a:solidFill>
                <a:latin typeface="Arial" pitchFamily="34" charset="0"/>
              </a:defRPr>
            </a:lvl5pPr>
            <a:lvl6pPr marL="2529764" indent="-229978" defTabSz="942271" eaLnBrk="0" fontAlgn="base" hangingPunct="0">
              <a:spcBef>
                <a:spcPct val="0"/>
              </a:spcBef>
              <a:spcAft>
                <a:spcPct val="0"/>
              </a:spcAft>
              <a:defRPr b="1">
                <a:solidFill>
                  <a:schemeClr val="tx1"/>
                </a:solidFill>
                <a:latin typeface="Arial" pitchFamily="34" charset="0"/>
              </a:defRPr>
            </a:lvl6pPr>
            <a:lvl7pPr marL="2989719" indent="-229978" defTabSz="942271" eaLnBrk="0" fontAlgn="base" hangingPunct="0">
              <a:spcBef>
                <a:spcPct val="0"/>
              </a:spcBef>
              <a:spcAft>
                <a:spcPct val="0"/>
              </a:spcAft>
              <a:defRPr b="1">
                <a:solidFill>
                  <a:schemeClr val="tx1"/>
                </a:solidFill>
                <a:latin typeface="Arial" pitchFamily="34" charset="0"/>
              </a:defRPr>
            </a:lvl7pPr>
            <a:lvl8pPr marL="3449678" indent="-229978" defTabSz="942271" eaLnBrk="0" fontAlgn="base" hangingPunct="0">
              <a:spcBef>
                <a:spcPct val="0"/>
              </a:spcBef>
              <a:spcAft>
                <a:spcPct val="0"/>
              </a:spcAft>
              <a:defRPr b="1">
                <a:solidFill>
                  <a:schemeClr val="tx1"/>
                </a:solidFill>
                <a:latin typeface="Arial" pitchFamily="34" charset="0"/>
              </a:defRPr>
            </a:lvl8pPr>
            <a:lvl9pPr marL="3909635" indent="-229978" defTabSz="94227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83</a:t>
            </a:fld>
            <a:endParaRPr lang="en-US" dirty="0" smtClean="0">
              <a:solidFill>
                <a:prstClr val="black"/>
              </a:solidFill>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068" tIns="46534" rIns="93068" bIns="46534" numCol="1" anchor="t" anchorCtr="0" compatLnSpc="1">
            <a:prstTxWarp prst="textNoShape">
              <a:avLst/>
            </a:prstTxWarp>
          </a:bodyPr>
          <a:lstStyle/>
          <a:p>
            <a:pPr defTabSz="898232" eaLnBrk="1" fontAlgn="auto" hangingPunct="1">
              <a:spcAft>
                <a:spcPts val="0"/>
              </a:spcAft>
              <a:defRPr/>
            </a:pPr>
            <a:r>
              <a:rPr lang="en-US" b="0" dirty="0" smtClean="0">
                <a:effectLst/>
                <a:latin typeface="Arial" panose="020B0604020202020204" pitchFamily="34" charset="0"/>
                <a:cs typeface="Arial" panose="020B0604020202020204" pitchFamily="34" charset="0"/>
              </a:rPr>
              <a:t>The Newborn Sequencing in Genomic Medicine and Public Health (NSIGHT) </a:t>
            </a:r>
            <a:r>
              <a:rPr lang="en-US" dirty="0" smtClean="0">
                <a:effectLst/>
                <a:latin typeface="Arial" panose="020B0604020202020204" pitchFamily="34" charset="0"/>
                <a:cs typeface="Arial" panose="020B0604020202020204" pitchFamily="34" charset="0"/>
              </a:rPr>
              <a:t>program </a:t>
            </a:r>
            <a:r>
              <a:rPr lang="en-US" dirty="0">
                <a:latin typeface="Arial" pitchFamily="34" charset="0"/>
                <a:cs typeface="Arial" pitchFamily="34" charset="0"/>
              </a:rPr>
              <a:t>will explore</a:t>
            </a:r>
            <a:r>
              <a:rPr lang="en-US" dirty="0" smtClean="0">
                <a:effectLst/>
                <a:latin typeface="Arial" panose="020B0604020202020204" pitchFamily="34" charset="0"/>
                <a:cs typeface="Arial" panose="020B0604020202020204" pitchFamily="34" charset="0"/>
              </a:rPr>
              <a:t>, in a limited but deliberate manner, </a:t>
            </a:r>
            <a:r>
              <a:rPr lang="en-US" dirty="0">
                <a:latin typeface="Arial" pitchFamily="34" charset="0"/>
                <a:cs typeface="Arial" pitchFamily="34" charset="0"/>
              </a:rPr>
              <a:t>the implications, </a:t>
            </a:r>
            <a:r>
              <a:rPr lang="en-US" dirty="0" smtClean="0">
                <a:latin typeface="Arial" pitchFamily="34" charset="0"/>
                <a:cs typeface="Arial" pitchFamily="34" charset="0"/>
              </a:rPr>
              <a:t>challenges, </a:t>
            </a:r>
            <a:r>
              <a:rPr lang="en-US" dirty="0">
                <a:latin typeface="Arial" pitchFamily="34" charset="0"/>
                <a:cs typeface="Arial" pitchFamily="34" charset="0"/>
              </a:rPr>
              <a:t>and opportunities associated with the possible use of </a:t>
            </a:r>
            <a:r>
              <a:rPr lang="en-US" dirty="0" smtClean="0">
                <a:latin typeface="Arial" pitchFamily="34" charset="0"/>
                <a:cs typeface="Arial" pitchFamily="34" charset="0"/>
              </a:rPr>
              <a:t>genomic </a:t>
            </a:r>
            <a:r>
              <a:rPr lang="en-US" dirty="0">
                <a:latin typeface="Arial" pitchFamily="34" charset="0"/>
                <a:cs typeface="Arial" pitchFamily="34" charset="0"/>
              </a:rPr>
              <a:t>sequence </a:t>
            </a:r>
            <a:r>
              <a:rPr lang="en-US" dirty="0" smtClean="0">
                <a:latin typeface="Arial" pitchFamily="34" charset="0"/>
                <a:cs typeface="Arial" pitchFamily="34" charset="0"/>
              </a:rPr>
              <a:t>information for the care of newborns. </a:t>
            </a:r>
          </a:p>
          <a:p>
            <a:pPr defTabSz="898232" eaLnBrk="1" fontAlgn="auto" hangingPunct="1">
              <a:spcAft>
                <a:spcPts val="0"/>
              </a:spcAft>
              <a:defRPr/>
            </a:pPr>
            <a:endParaRPr lang="en-US" dirty="0">
              <a:effectLst/>
              <a:latin typeface="Arial" pitchFamily="34" charset="0"/>
              <a:cs typeface="Arial" pitchFamily="34" charset="0"/>
            </a:endParaRPr>
          </a:p>
          <a:p>
            <a:pPr defTabSz="898232" eaLnBrk="1" fontAlgn="auto" hangingPunct="1">
              <a:spcAft>
                <a:spcPts val="0"/>
              </a:spcAft>
              <a:defRPr/>
            </a:pPr>
            <a:r>
              <a:rPr lang="en-US" dirty="0" smtClean="0">
                <a:effectLst/>
                <a:latin typeface="Arial" panose="020B0604020202020204" pitchFamily="34" charset="0"/>
                <a:cs typeface="Arial" panose="020B0604020202020204" pitchFamily="34" charset="0"/>
              </a:rPr>
              <a:t>The</a:t>
            </a:r>
            <a:r>
              <a:rPr lang="en-US" baseline="0" dirty="0" smtClean="0">
                <a:effectLst/>
                <a:latin typeface="Arial" panose="020B0604020202020204" pitchFamily="34" charset="0"/>
                <a:cs typeface="Arial" panose="020B0604020202020204" pitchFamily="34" charset="0"/>
              </a:rPr>
              <a:t> four sites held the inaugural NSIGHT</a:t>
            </a:r>
            <a:r>
              <a:rPr lang="en-US" dirty="0" smtClean="0">
                <a:latin typeface="Arial" panose="020B0604020202020204" pitchFamily="34" charset="0"/>
                <a:cs typeface="Arial" panose="020B0604020202020204" pitchFamily="34" charset="0"/>
              </a:rPr>
              <a:t> Steering Committee Meeting in September, at</a:t>
            </a:r>
            <a:r>
              <a:rPr lang="en-US" baseline="0" dirty="0" smtClean="0">
                <a:latin typeface="Arial" panose="020B0604020202020204" pitchFamily="34" charset="0"/>
                <a:cs typeface="Arial" panose="020B0604020202020204" pitchFamily="34" charset="0"/>
              </a:rPr>
              <a:t> which k</a:t>
            </a:r>
            <a:r>
              <a:rPr lang="en-US" dirty="0" smtClean="0">
                <a:latin typeface="Arial" panose="020B0604020202020204" pitchFamily="34" charset="0"/>
                <a:cs typeface="Arial" panose="020B0604020202020204" pitchFamily="34" charset="0"/>
              </a:rPr>
              <a:t>ey personnel from each of the sites discussed progress and network</a:t>
            </a:r>
            <a:r>
              <a:rPr lang="en-US" baseline="0" dirty="0" smtClean="0">
                <a:latin typeface="Arial" panose="020B0604020202020204" pitchFamily="34" charset="0"/>
                <a:cs typeface="Arial" panose="020B0604020202020204" pitchFamily="34" charset="0"/>
              </a:rPr>
              <a:t>-wide projects</a:t>
            </a:r>
            <a:r>
              <a:rPr lang="en-US" dirty="0" smtClean="0">
                <a:latin typeface="Arial" panose="020B0604020202020204" pitchFamily="34" charset="0"/>
                <a:cs typeface="Arial" panose="020B0604020202020204" pitchFamily="34" charset="0"/>
              </a:rPr>
              <a:t>. </a:t>
            </a:r>
          </a:p>
          <a:p>
            <a:pPr defTabSz="898232" eaLnBrk="1" fontAlgn="auto" hangingPunct="1">
              <a:spcAft>
                <a:spcPts val="0"/>
              </a:spcAft>
              <a:defRPr/>
            </a:pPr>
            <a:endParaRPr lang="en-US" dirty="0" smtClean="0">
              <a:latin typeface="Arial" panose="020B0604020202020204" pitchFamily="34" charset="0"/>
              <a:cs typeface="Arial" panose="020B0604020202020204" pitchFamily="34" charset="0"/>
            </a:endParaRPr>
          </a:p>
          <a:p>
            <a:pPr defTabSz="930402">
              <a:defRPr/>
            </a:pPr>
            <a:r>
              <a:rPr lang="en-US" baseline="0" dirty="0" smtClean="0">
                <a:latin typeface="Arial" pitchFamily="34" charset="0"/>
                <a:cs typeface="Arial" pitchFamily="34" charset="0"/>
              </a:rPr>
              <a:t>* Additionally, in December, investigators from the Children’s Mercy Hospital site published a paper in </a:t>
            </a:r>
            <a:r>
              <a:rPr lang="en-US" i="1" baseline="0" dirty="0" smtClean="0">
                <a:latin typeface="Arial" pitchFamily="34" charset="0"/>
                <a:cs typeface="Arial" pitchFamily="34" charset="0"/>
              </a:rPr>
              <a:t>Science Translational Medicine </a:t>
            </a:r>
            <a:r>
              <a:rPr lang="en-US" baseline="0" dirty="0" smtClean="0">
                <a:latin typeface="Arial" pitchFamily="34" charset="0"/>
                <a:cs typeface="Arial" pitchFamily="34" charset="0"/>
              </a:rPr>
              <a:t>describing their experience in using exome and genome sequencing to diagnose neurodevelopmental disorders in children, including newborns within their Neonatal Intensive Care Unit. In nearly 50% of the cases, a change in clinical care or impression of the pathophysiology was reported.</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84</a:t>
            </a:fld>
            <a:endParaRPr lang="en-US" dirty="0">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82688" y="698500"/>
            <a:ext cx="4646612" cy="3486150"/>
          </a:xfrm>
          <a:prstGeom prst="rect">
            <a:avLst/>
          </a:prstGeom>
          <a:ln/>
        </p:spPr>
      </p:sp>
      <p:sp>
        <p:nvSpPr>
          <p:cNvPr id="153604" name="Rectangle 3"/>
          <p:cNvSpPr>
            <a:spLocks noGrp="1" noChangeArrowheads="1"/>
          </p:cNvSpPr>
          <p:nvPr>
            <p:ph type="body" idx="1"/>
          </p:nvPr>
        </p:nvSpPr>
        <p:spPr>
          <a:xfrm>
            <a:off x="978201" y="4416421"/>
            <a:ext cx="5330224" cy="418148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45" tIns="46922" rIns="93845" bIns="46922" numCol="1" anchor="t" anchorCtr="0" compatLnSpc="1">
            <a:prstTxWarp prst="textNoShape">
              <a:avLst/>
            </a:prstTxWarp>
            <a:normAutofit/>
          </a:bodyPr>
          <a:lstStyle/>
          <a:p>
            <a:r>
              <a:rPr lang="en-US" dirty="0" smtClean="0">
                <a:effectLst/>
                <a:latin typeface="Arial" panose="020B0604020202020204" pitchFamily="34" charset="0"/>
                <a:cs typeface="Arial" pitchFamily="34" charset="0"/>
              </a:rPr>
              <a:t>The Genomics</a:t>
            </a:r>
            <a:r>
              <a:rPr lang="en-US" baseline="0" dirty="0" smtClean="0">
                <a:effectLst/>
                <a:latin typeface="Arial" pitchFamily="34" charset="0"/>
                <a:cs typeface="Arial" pitchFamily="34" charset="0"/>
              </a:rPr>
              <a:t> and Society Working Group of this Council is charged with </a:t>
            </a:r>
            <a:r>
              <a:rPr lang="en-US" dirty="0">
                <a:latin typeface="Arial" panose="020B0604020202020204" pitchFamily="34" charset="0"/>
                <a:cs typeface="Arial" panose="020B0604020202020204" pitchFamily="34" charset="0"/>
              </a:rPr>
              <a:t>providing advice on short- and long-range planning and priority setting for the genomics and society activities at the Institute. * The Working Group will </a:t>
            </a:r>
            <a:r>
              <a:rPr lang="en-US" baseline="0" dirty="0" smtClean="0">
                <a:effectLst/>
                <a:latin typeface="Arial" pitchFamily="34" charset="0"/>
                <a:cs typeface="Arial" pitchFamily="34" charset="0"/>
              </a:rPr>
              <a:t>hold its next in-person meeting in April. </a:t>
            </a:r>
          </a:p>
          <a:p>
            <a:endParaRPr lang="en-US" baseline="0" dirty="0" smtClean="0">
              <a:effectLst/>
              <a:latin typeface="Arial" pitchFamily="34" charset="0"/>
              <a:cs typeface="Arial" pitchFamily="34" charset="0"/>
            </a:endParaRPr>
          </a:p>
          <a:p>
            <a:pPr defTabSz="906509">
              <a:defRPr/>
            </a:pPr>
            <a:r>
              <a:rPr lang="en-US" baseline="0" dirty="0" smtClean="0">
                <a:effectLst/>
                <a:latin typeface="Arial" pitchFamily="34" charset="0"/>
                <a:cs typeface="Arial" pitchFamily="34" charset="0"/>
              </a:rPr>
              <a:t>* As the </a:t>
            </a:r>
            <a:r>
              <a:rPr lang="en-US" dirty="0">
                <a:latin typeface="Arial" panose="020B0604020202020204" pitchFamily="34" charset="0"/>
                <a:cs typeface="Arial" panose="020B0604020202020204" pitchFamily="34" charset="0"/>
              </a:rPr>
              <a:t>Working Group </a:t>
            </a:r>
            <a:r>
              <a:rPr lang="en-US" baseline="0" dirty="0" smtClean="0">
                <a:effectLst/>
                <a:latin typeface="Arial" pitchFamily="34" charset="0"/>
                <a:cs typeface="Arial" pitchFamily="34" charset="0"/>
              </a:rPr>
              <a:t>enters its third year, the founding members are starting to reach the end of their terms. I would like to thank outgoing members Tim Caulfield, Jeff Long, Andrea </a:t>
            </a:r>
            <a:r>
              <a:rPr lang="en-US" baseline="0" dirty="0" err="1" smtClean="0">
                <a:effectLst/>
                <a:latin typeface="Arial" pitchFamily="34" charset="0"/>
                <a:cs typeface="Arial" pitchFamily="34" charset="0"/>
              </a:rPr>
              <a:t>Patenaude</a:t>
            </a:r>
            <a:r>
              <a:rPr lang="en-US" baseline="0" dirty="0" smtClean="0">
                <a:effectLst/>
                <a:latin typeface="Arial" pitchFamily="34" charset="0"/>
                <a:cs typeface="Arial" pitchFamily="34" charset="0"/>
              </a:rPr>
              <a:t>, and David Williams. I greatly appreciate their service to the Institute.</a:t>
            </a:r>
          </a:p>
          <a:p>
            <a:pPr defTabSz="906509">
              <a:defRPr/>
            </a:pPr>
            <a:endParaRPr lang="en-US" baseline="0" dirty="0" smtClean="0">
              <a:effectLst/>
              <a:latin typeface="Arial" pitchFamily="34" charset="0"/>
              <a:cs typeface="Arial" pitchFamily="34" charset="0"/>
            </a:endParaRPr>
          </a:p>
          <a:p>
            <a:pPr defTabSz="906509">
              <a:defRPr/>
            </a:pPr>
            <a:r>
              <a:rPr lang="en-US" baseline="0" dirty="0" smtClean="0">
                <a:effectLst/>
                <a:latin typeface="Arial" pitchFamily="34" charset="0"/>
                <a:cs typeface="Arial" pitchFamily="34" charset="0"/>
              </a:rPr>
              <a:t>* And I would also like to thank and welcome Council member </a:t>
            </a:r>
            <a:r>
              <a:rPr lang="en-US" baseline="0" dirty="0" err="1" smtClean="0">
                <a:effectLst/>
                <a:latin typeface="Arial" pitchFamily="34" charset="0"/>
                <a:cs typeface="Arial" pitchFamily="34" charset="0"/>
              </a:rPr>
              <a:t>Chanita</a:t>
            </a:r>
            <a:r>
              <a:rPr lang="en-US" baseline="0" dirty="0" smtClean="0">
                <a:effectLst/>
                <a:latin typeface="Arial" pitchFamily="34" charset="0"/>
                <a:cs typeface="Arial" pitchFamily="34" charset="0"/>
              </a:rPr>
              <a:t> Hughes-</a:t>
            </a:r>
            <a:r>
              <a:rPr lang="en-US" baseline="0" dirty="0" err="1" smtClean="0">
                <a:effectLst/>
                <a:latin typeface="Arial" pitchFamily="34" charset="0"/>
                <a:cs typeface="Arial" pitchFamily="34" charset="0"/>
              </a:rPr>
              <a:t>Halbert</a:t>
            </a:r>
            <a:r>
              <a:rPr lang="en-US" baseline="0" dirty="0" smtClean="0">
                <a:effectLst/>
                <a:latin typeface="Arial" pitchFamily="34" charset="0"/>
                <a:cs typeface="Arial" pitchFamily="34" charset="0"/>
              </a:rPr>
              <a:t>, Barbara Bernhardt of the University of Pennsylvania, and David </a:t>
            </a:r>
            <a:r>
              <a:rPr lang="en-US" baseline="0" dirty="0" err="1" smtClean="0">
                <a:effectLst/>
                <a:latin typeface="Arial" pitchFamily="34" charset="0"/>
                <a:cs typeface="Arial" pitchFamily="34" charset="0"/>
              </a:rPr>
              <a:t>Veenstra</a:t>
            </a:r>
            <a:r>
              <a:rPr lang="en-US" baseline="0" dirty="0" smtClean="0">
                <a:effectLst/>
                <a:latin typeface="Arial" pitchFamily="34" charset="0"/>
                <a:cs typeface="Arial" pitchFamily="34" charset="0"/>
              </a:rPr>
              <a:t> of the University of Washington, all of whom will be joining the </a:t>
            </a:r>
            <a:r>
              <a:rPr lang="en-US" dirty="0">
                <a:latin typeface="Arial" panose="020B0604020202020204" pitchFamily="34" charset="0"/>
                <a:cs typeface="Arial" panose="020B0604020202020204" pitchFamily="34" charset="0"/>
              </a:rPr>
              <a:t>Working Group</a:t>
            </a:r>
            <a:r>
              <a:rPr lang="en-US" baseline="0" dirty="0" smtClean="0">
                <a:effectLst/>
                <a:latin typeface="Arial" pitchFamily="34" charset="0"/>
                <a:cs typeface="Arial" pitchFamily="34" charset="0"/>
              </a:rPr>
              <a:t>. </a:t>
            </a:r>
          </a:p>
          <a:p>
            <a:pPr defTabSz="906509">
              <a:defRPr/>
            </a:pPr>
            <a:endParaRPr lang="en-US" baseline="0" dirty="0" smtClean="0">
              <a:effectLst/>
              <a:latin typeface="Arial" pitchFamily="34" charset="0"/>
              <a:cs typeface="Arial" pitchFamily="34" charset="0"/>
            </a:endParaRPr>
          </a:p>
          <a:p>
            <a:pPr defTabSz="906509">
              <a:defRPr/>
            </a:pPr>
            <a:r>
              <a:rPr lang="en-US" baseline="0" dirty="0" smtClean="0">
                <a:effectLst/>
                <a:latin typeface="Arial" pitchFamily="34" charset="0"/>
                <a:cs typeface="Arial" pitchFamily="34" charset="0"/>
              </a:rPr>
              <a:t>* Finally, after successfully leading the </a:t>
            </a:r>
            <a:r>
              <a:rPr lang="en-US" dirty="0">
                <a:latin typeface="Arial" panose="020B0604020202020204" pitchFamily="34" charset="0"/>
                <a:cs typeface="Arial" panose="020B0604020202020204" pitchFamily="34" charset="0"/>
              </a:rPr>
              <a:t>Working Group </a:t>
            </a:r>
            <a:r>
              <a:rPr lang="en-US" baseline="0" dirty="0" smtClean="0">
                <a:effectLst/>
                <a:latin typeface="Arial" pitchFamily="34" charset="0"/>
                <a:cs typeface="Arial" pitchFamily="34" charset="0"/>
              </a:rPr>
              <a:t>since its inception in 2012, Pamela Sankar will be stepping down from her role as Chair, and current </a:t>
            </a:r>
            <a:r>
              <a:rPr lang="en-US" dirty="0">
                <a:latin typeface="Arial" panose="020B0604020202020204" pitchFamily="34" charset="0"/>
                <a:cs typeface="Arial" panose="020B0604020202020204" pitchFamily="34" charset="0"/>
              </a:rPr>
              <a:t>Working Group </a:t>
            </a:r>
            <a:r>
              <a:rPr lang="en-US" baseline="0" dirty="0" smtClean="0">
                <a:effectLst/>
                <a:latin typeface="Arial" pitchFamily="34" charset="0"/>
                <a:cs typeface="Arial" pitchFamily="34" charset="0"/>
              </a:rPr>
              <a:t>member Lisa Parker has agreed to serve as the next Chair. My thanks to both Pamela and Lisa for their continued contributions to this important </a:t>
            </a:r>
            <a:r>
              <a:rPr lang="en-US" dirty="0">
                <a:latin typeface="Arial" panose="020B0604020202020204" pitchFamily="34" charset="0"/>
                <a:cs typeface="Arial" panose="020B0604020202020204" pitchFamily="34" charset="0"/>
              </a:rPr>
              <a:t>Working Group</a:t>
            </a:r>
            <a:r>
              <a:rPr lang="en-US" baseline="0" dirty="0" smtClean="0">
                <a:effectLst/>
                <a:latin typeface="Arial" pitchFamily="34" charset="0"/>
                <a:cs typeface="Arial" pitchFamily="34" charset="0"/>
              </a:rPr>
              <a:t>. </a:t>
            </a:r>
          </a:p>
          <a:p>
            <a:pPr marL="169970" indent="-169970" defTabSz="906509">
              <a:buFont typeface="Arial" panose="020B0604020202020204" pitchFamily="34" charset="0"/>
              <a:buChar char="•"/>
              <a:defRPr/>
            </a:pPr>
            <a:endParaRPr lang="en-US" baseline="0" dirty="0" smtClean="0">
              <a:effectLst/>
              <a:latin typeface="Arial" pitchFamily="34" charset="0"/>
              <a:cs typeface="Arial" pitchFamily="34" charset="0"/>
            </a:endParaRPr>
          </a:p>
          <a:p>
            <a:pPr marL="169970" indent="-169970" defTabSz="906509">
              <a:buFont typeface="Arial" panose="020B0604020202020204" pitchFamily="34" charset="0"/>
              <a:buChar char="•"/>
              <a:defRPr/>
            </a:pPr>
            <a:endParaRPr lang="en-US" baseline="0" dirty="0" smtClean="0">
              <a:effectLst/>
              <a:latin typeface="Arial" pitchFamily="34" charset="0"/>
              <a:cs typeface="Arial" pitchFamily="34" charset="0"/>
            </a:endParaRPr>
          </a:p>
          <a:p>
            <a:pPr marL="169970" indent="-169970">
              <a:buFont typeface="Arial" panose="020B0604020202020204" pitchFamily="34" charset="0"/>
              <a:buChar char="•"/>
            </a:pPr>
            <a:endParaRPr lang="en-US" baseline="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3971623" y="8831270"/>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340" eaLnBrk="0" hangingPunct="0">
              <a:defRPr b="1">
                <a:solidFill>
                  <a:schemeClr val="tx1"/>
                </a:solidFill>
                <a:latin typeface="Arial" pitchFamily="34" charset="0"/>
              </a:defRPr>
            </a:lvl1pPr>
            <a:lvl2pPr marL="741930" indent="-285357" defTabSz="935340" eaLnBrk="0" hangingPunct="0">
              <a:defRPr b="1">
                <a:solidFill>
                  <a:schemeClr val="tx1"/>
                </a:solidFill>
                <a:latin typeface="Arial" pitchFamily="34" charset="0"/>
              </a:defRPr>
            </a:lvl2pPr>
            <a:lvl3pPr marL="1141433" indent="-228286" defTabSz="935340" eaLnBrk="0" hangingPunct="0">
              <a:defRPr b="1">
                <a:solidFill>
                  <a:schemeClr val="tx1"/>
                </a:solidFill>
                <a:latin typeface="Arial" pitchFamily="34" charset="0"/>
              </a:defRPr>
            </a:lvl3pPr>
            <a:lvl4pPr marL="1598005" indent="-228286" defTabSz="935340" eaLnBrk="0" hangingPunct="0">
              <a:defRPr b="1">
                <a:solidFill>
                  <a:schemeClr val="tx1"/>
                </a:solidFill>
                <a:latin typeface="Arial" pitchFamily="34" charset="0"/>
              </a:defRPr>
            </a:lvl4pPr>
            <a:lvl5pPr marL="2054577" indent="-228286" defTabSz="935340" eaLnBrk="0" hangingPunct="0">
              <a:defRPr b="1">
                <a:solidFill>
                  <a:schemeClr val="tx1"/>
                </a:solidFill>
                <a:latin typeface="Arial" pitchFamily="34" charset="0"/>
              </a:defRPr>
            </a:lvl5pPr>
            <a:lvl6pPr marL="2511150" indent="-228286" defTabSz="935340" eaLnBrk="0" fontAlgn="base" hangingPunct="0">
              <a:spcBef>
                <a:spcPct val="0"/>
              </a:spcBef>
              <a:spcAft>
                <a:spcPct val="0"/>
              </a:spcAft>
              <a:defRPr b="1">
                <a:solidFill>
                  <a:schemeClr val="tx1"/>
                </a:solidFill>
                <a:latin typeface="Arial" pitchFamily="34" charset="0"/>
              </a:defRPr>
            </a:lvl6pPr>
            <a:lvl7pPr marL="2967721" indent="-228286" defTabSz="935340" eaLnBrk="0" fontAlgn="base" hangingPunct="0">
              <a:spcBef>
                <a:spcPct val="0"/>
              </a:spcBef>
              <a:spcAft>
                <a:spcPct val="0"/>
              </a:spcAft>
              <a:defRPr b="1">
                <a:solidFill>
                  <a:schemeClr val="tx1"/>
                </a:solidFill>
                <a:latin typeface="Arial" pitchFamily="34" charset="0"/>
              </a:defRPr>
            </a:lvl7pPr>
            <a:lvl8pPr marL="3424296" indent="-228286" defTabSz="935340" eaLnBrk="0" fontAlgn="base" hangingPunct="0">
              <a:spcBef>
                <a:spcPct val="0"/>
              </a:spcBef>
              <a:spcAft>
                <a:spcPct val="0"/>
              </a:spcAft>
              <a:defRPr b="1">
                <a:solidFill>
                  <a:schemeClr val="tx1"/>
                </a:solidFill>
                <a:latin typeface="Arial" pitchFamily="34" charset="0"/>
              </a:defRPr>
            </a:lvl8pPr>
            <a:lvl9pPr marL="3880868" indent="-228286" defTabSz="93534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85</a:t>
            </a:fld>
            <a:endParaRPr lang="en-US" dirty="0" smtClean="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82688" y="698500"/>
            <a:ext cx="4646612" cy="3486150"/>
          </a:xfrm>
          <a:prstGeom prst="rect">
            <a:avLst/>
          </a:prstGeom>
          <a:ln/>
        </p:spPr>
      </p:sp>
      <p:sp>
        <p:nvSpPr>
          <p:cNvPr id="153604" name="Rectangle 3"/>
          <p:cNvSpPr>
            <a:spLocks noGrp="1" noChangeArrowheads="1"/>
          </p:cNvSpPr>
          <p:nvPr>
            <p:ph type="body" idx="1"/>
          </p:nvPr>
        </p:nvSpPr>
        <p:spPr>
          <a:xfrm>
            <a:off x="962470" y="4321653"/>
            <a:ext cx="5330224" cy="418148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45" tIns="46922" rIns="93845" bIns="46922" numCol="1" anchor="t" anchorCtr="0" compatLnSpc="1">
            <a:prstTxWarp prst="textNoShape">
              <a:avLst/>
            </a:prstTxWarp>
            <a:noAutofit/>
          </a:bodyPr>
          <a:lstStyle/>
          <a:p>
            <a:r>
              <a:rPr lang="en-US" dirty="0" smtClean="0">
                <a:effectLst/>
                <a:latin typeface="Arial" panose="020B0604020202020204" pitchFamily="34" charset="0"/>
                <a:cs typeface="Arial" pitchFamily="34" charset="0"/>
              </a:rPr>
              <a:t>In December</a:t>
            </a:r>
            <a:r>
              <a:rPr lang="en-US" baseline="0" dirty="0" smtClean="0">
                <a:effectLst/>
                <a:latin typeface="Arial" pitchFamily="34" charset="0"/>
                <a:cs typeface="Arial" pitchFamily="34" charset="0"/>
              </a:rPr>
              <a:t>, * NHGRI issued a notice announcing an expansion of its participation in the Ruth L. </a:t>
            </a:r>
            <a:r>
              <a:rPr lang="en-US" baseline="0" dirty="0" err="1" smtClean="0">
                <a:effectLst/>
                <a:latin typeface="Arial" pitchFamily="34" charset="0"/>
                <a:cs typeface="Arial" pitchFamily="34" charset="0"/>
              </a:rPr>
              <a:t>Kirschstein</a:t>
            </a:r>
            <a:r>
              <a:rPr lang="en-US" baseline="0" dirty="0" smtClean="0">
                <a:effectLst/>
                <a:latin typeface="Arial" pitchFamily="34" charset="0"/>
                <a:cs typeface="Arial" pitchFamily="34" charset="0"/>
              </a:rPr>
              <a:t> National Research Service Award (NRSA) Institutional Training Grant program, so as to accept applications focused on training the next generation of ELSI Researchers. The goal of this initiative is to </a:t>
            </a:r>
            <a:r>
              <a:rPr lang="en-US" dirty="0" smtClean="0">
                <a:latin typeface="Arial" panose="020B0604020202020204" pitchFamily="34" charset="0"/>
                <a:cs typeface="Arial" panose="020B0604020202020204" pitchFamily="34" charset="0"/>
              </a:rPr>
              <a:t>support training experiences that provide an opportunity for </a:t>
            </a:r>
            <a:r>
              <a:rPr lang="en-US" dirty="0" err="1" smtClean="0">
                <a:latin typeface="Arial" panose="020B0604020202020204" pitchFamily="34" charset="0"/>
                <a:cs typeface="Arial" panose="020B0604020202020204" pitchFamily="34" charset="0"/>
              </a:rPr>
              <a:t>predoctoral</a:t>
            </a:r>
            <a:r>
              <a:rPr lang="en-US" dirty="0" smtClean="0">
                <a:latin typeface="Arial" panose="020B0604020202020204" pitchFamily="34" charset="0"/>
                <a:cs typeface="Arial" panose="020B0604020202020204" pitchFamily="34" charset="0"/>
              </a:rPr>
              <a:t> and postdoctoral trainees to develop the multi-disciplinary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conceptual and methodological skills necessary to pursue independent careers as ELSI researchers. The first applications for this are</a:t>
            </a:r>
            <a:r>
              <a:rPr lang="en-US" baseline="0" dirty="0" smtClean="0">
                <a:latin typeface="Arial" panose="020B0604020202020204" pitchFamily="34" charset="0"/>
                <a:cs typeface="Arial" panose="020B0604020202020204" pitchFamily="34" charset="0"/>
              </a:rPr>
              <a:t> due in late May</a:t>
            </a:r>
            <a:r>
              <a:rPr lang="en-US" dirty="0" smtClean="0">
                <a:latin typeface="Arial" panose="020B0604020202020204" pitchFamily="34" charset="0"/>
                <a:cs typeface="Arial" panose="020B0604020202020204" pitchFamily="34" charset="0"/>
              </a:rPr>
              <a:t> f</a:t>
            </a:r>
            <a:r>
              <a:rPr lang="en-US" baseline="0" dirty="0" smtClean="0">
                <a:latin typeface="Arial" panose="020B0604020202020204" pitchFamily="34" charset="0"/>
                <a:cs typeface="Arial" panose="020B0604020202020204" pitchFamily="34" charset="0"/>
              </a:rPr>
              <a:t>or possible funding in the Spring 2016.</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In terms of our Centers of Excellence in ELSI Research (or CEER) program, * the First Regional CEER Networking Meeting for trainees and investigators is being held at the University of Washington in late February. The purpose of this meeting is to provide a more sustained training and networking experience for trainees associated with CEERs in the Western half of the country, many of whom are unable to travel to the annual meetings on the East Coast.  * The next Annual CEER Investigator Meeting will be held in March in Baltimore Maryland. </a:t>
            </a:r>
          </a:p>
          <a:p>
            <a:endParaRPr lang="en-US" baseline="0" dirty="0" smtClean="0">
              <a:latin typeface="Arial" panose="020B0604020202020204" pitchFamily="34" charset="0"/>
              <a:cs typeface="Arial" panose="020B0604020202020204" pitchFamily="34" charset="0"/>
            </a:endParaRPr>
          </a:p>
          <a:p>
            <a:pPr defTabSz="906509">
              <a:defRPr/>
            </a:pPr>
            <a:r>
              <a:rPr lang="en-US" baseline="0" dirty="0" smtClean="0">
                <a:latin typeface="Arial" panose="020B0604020202020204" pitchFamily="34" charset="0"/>
                <a:cs typeface="Arial" panose="020B0604020202020204" pitchFamily="34" charset="0"/>
              </a:rPr>
              <a:t>* Finally, a concept clearance for the next Request for Applications (RFA) for the CEER program will be discussed later in the Open Session of this council meeting.  </a:t>
            </a:r>
          </a:p>
        </p:txBody>
      </p:sp>
      <p:sp>
        <p:nvSpPr>
          <p:cNvPr id="5" name="Slide Number Placeholder 3"/>
          <p:cNvSpPr>
            <a:spLocks noGrp="1"/>
          </p:cNvSpPr>
          <p:nvPr>
            <p:ph type="sldNum" sz="quarter" idx="5"/>
          </p:nvPr>
        </p:nvSpPr>
        <p:spPr>
          <a:xfrm>
            <a:off x="3971623" y="8831270"/>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340" eaLnBrk="0" hangingPunct="0">
              <a:defRPr b="1">
                <a:solidFill>
                  <a:schemeClr val="tx1"/>
                </a:solidFill>
                <a:latin typeface="Arial" pitchFamily="34" charset="0"/>
              </a:defRPr>
            </a:lvl1pPr>
            <a:lvl2pPr marL="741930" indent="-285357" defTabSz="935340" eaLnBrk="0" hangingPunct="0">
              <a:defRPr b="1">
                <a:solidFill>
                  <a:schemeClr val="tx1"/>
                </a:solidFill>
                <a:latin typeface="Arial" pitchFamily="34" charset="0"/>
              </a:defRPr>
            </a:lvl2pPr>
            <a:lvl3pPr marL="1141433" indent="-228286" defTabSz="935340" eaLnBrk="0" hangingPunct="0">
              <a:defRPr b="1">
                <a:solidFill>
                  <a:schemeClr val="tx1"/>
                </a:solidFill>
                <a:latin typeface="Arial" pitchFamily="34" charset="0"/>
              </a:defRPr>
            </a:lvl3pPr>
            <a:lvl4pPr marL="1598005" indent="-228286" defTabSz="935340" eaLnBrk="0" hangingPunct="0">
              <a:defRPr b="1">
                <a:solidFill>
                  <a:schemeClr val="tx1"/>
                </a:solidFill>
                <a:latin typeface="Arial" pitchFamily="34" charset="0"/>
              </a:defRPr>
            </a:lvl4pPr>
            <a:lvl5pPr marL="2054577" indent="-228286" defTabSz="935340" eaLnBrk="0" hangingPunct="0">
              <a:defRPr b="1">
                <a:solidFill>
                  <a:schemeClr val="tx1"/>
                </a:solidFill>
                <a:latin typeface="Arial" pitchFamily="34" charset="0"/>
              </a:defRPr>
            </a:lvl5pPr>
            <a:lvl6pPr marL="2511150" indent="-228286" defTabSz="935340" eaLnBrk="0" fontAlgn="base" hangingPunct="0">
              <a:spcBef>
                <a:spcPct val="0"/>
              </a:spcBef>
              <a:spcAft>
                <a:spcPct val="0"/>
              </a:spcAft>
              <a:defRPr b="1">
                <a:solidFill>
                  <a:schemeClr val="tx1"/>
                </a:solidFill>
                <a:latin typeface="Arial" pitchFamily="34" charset="0"/>
              </a:defRPr>
            </a:lvl6pPr>
            <a:lvl7pPr marL="2967721" indent="-228286" defTabSz="935340" eaLnBrk="0" fontAlgn="base" hangingPunct="0">
              <a:spcBef>
                <a:spcPct val="0"/>
              </a:spcBef>
              <a:spcAft>
                <a:spcPct val="0"/>
              </a:spcAft>
              <a:defRPr b="1">
                <a:solidFill>
                  <a:schemeClr val="tx1"/>
                </a:solidFill>
                <a:latin typeface="Arial" pitchFamily="34" charset="0"/>
              </a:defRPr>
            </a:lvl7pPr>
            <a:lvl8pPr marL="3424296" indent="-228286" defTabSz="935340" eaLnBrk="0" fontAlgn="base" hangingPunct="0">
              <a:spcBef>
                <a:spcPct val="0"/>
              </a:spcBef>
              <a:spcAft>
                <a:spcPct val="0"/>
              </a:spcAft>
              <a:defRPr b="1">
                <a:solidFill>
                  <a:schemeClr val="tx1"/>
                </a:solidFill>
                <a:latin typeface="Arial" pitchFamily="34" charset="0"/>
              </a:defRPr>
            </a:lvl8pPr>
            <a:lvl9pPr marL="3880868" indent="-228286" defTabSz="93534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86</a:t>
            </a:fld>
            <a:endParaRPr lang="en-US" dirty="0" smtClean="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87</a:t>
            </a:fld>
            <a:endParaRPr lang="en-US" dirty="0" smtClean="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hase</a:t>
            </a:r>
            <a:r>
              <a:rPr lang="en-US" baseline="0" dirty="0" smtClean="0">
                <a:latin typeface="Arial" panose="020B0604020202020204" pitchFamily="34" charset="0"/>
                <a:cs typeface="Arial" panose="020B0604020202020204" pitchFamily="34" charset="0"/>
              </a:rPr>
              <a:t> two of the Human Microbiome Project (HMP) is now known * as ‘integrative HMP’ (or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to reflect its goals of producing integrated multi-</a:t>
            </a:r>
            <a:r>
              <a:rPr lang="en-US" baseline="0" dirty="0" err="1" smtClean="0">
                <a:latin typeface="Arial" panose="020B0604020202020204" pitchFamily="34" charset="0"/>
                <a:cs typeface="Arial" panose="020B0604020202020204" pitchFamily="34" charset="0"/>
              </a:rPr>
              <a:t>omic</a:t>
            </a:r>
            <a:r>
              <a:rPr lang="en-US" baseline="0" dirty="0" smtClean="0">
                <a:latin typeface="Arial" panose="020B0604020202020204" pitchFamily="34" charset="0"/>
                <a:cs typeface="Arial" panose="020B0604020202020204" pitchFamily="34" charset="0"/>
              </a:rPr>
              <a:t> data from DNA, RNA, proteins, and metabolites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from the host and microbiome, with the resulting datasets serving as </a:t>
            </a:r>
            <a:r>
              <a:rPr lang="en-US" dirty="0" smtClean="0">
                <a:latin typeface="Arial" panose="020B0604020202020204" pitchFamily="34" charset="0"/>
                <a:cs typeface="Arial" panose="020B0604020202020204" pitchFamily="34" charset="0"/>
              </a:rPr>
              <a:t>a </a:t>
            </a:r>
            <a:r>
              <a:rPr lang="en-US" baseline="0" dirty="0" smtClean="0">
                <a:latin typeface="Arial" panose="020B0604020202020204" pitchFamily="34" charset="0"/>
                <a:cs typeface="Arial" panose="020B0604020202020204" pitchFamily="34" charset="0"/>
              </a:rPr>
              <a:t>community resource. </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a:t>
            </a:r>
            <a:r>
              <a:rPr lang="en-US" dirty="0" err="1" smtClean="0">
                <a:latin typeface="Arial" panose="020B0604020202020204" pitchFamily="34" charset="0"/>
                <a:cs typeface="Arial" panose="020B0604020202020204" pitchFamily="34" charset="0"/>
              </a:rPr>
              <a:t>iHMP</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marker paper, which describes the </a:t>
            </a:r>
            <a:r>
              <a:rPr lang="en-US" dirty="0" smtClean="0">
                <a:latin typeface="Arial" panose="020B0604020202020204" pitchFamily="34" charset="0"/>
                <a:cs typeface="Arial" panose="020B0604020202020204" pitchFamily="34" charset="0"/>
              </a:rPr>
              <a:t>data </a:t>
            </a:r>
            <a:r>
              <a:rPr lang="en-US" dirty="0">
                <a:latin typeface="Arial" panose="020B0604020202020204" pitchFamily="34" charset="0"/>
                <a:cs typeface="Arial" panose="020B0604020202020204" pitchFamily="34" charset="0"/>
              </a:rPr>
              <a:t>being produced </a:t>
            </a:r>
            <a:r>
              <a:rPr lang="en-US" dirty="0" smtClean="0">
                <a:latin typeface="Arial" panose="020B0604020202020204" pitchFamily="34" charset="0"/>
                <a:cs typeface="Arial" panose="020B0604020202020204" pitchFamily="34" charset="0"/>
              </a:rPr>
              <a:t>in the three longitudinal cohort </a:t>
            </a:r>
            <a:r>
              <a:rPr lang="en-US" dirty="0">
                <a:latin typeface="Arial" panose="020B0604020202020204" pitchFamily="34" charset="0"/>
                <a:cs typeface="Arial" panose="020B0604020202020204" pitchFamily="34" charset="0"/>
              </a:rPr>
              <a:t>studies of </a:t>
            </a:r>
            <a:r>
              <a:rPr lang="en-US" dirty="0" smtClean="0">
                <a:latin typeface="Arial" panose="020B0604020202020204" pitchFamily="34" charset="0"/>
                <a:cs typeface="Arial" panose="020B0604020202020204" pitchFamily="34" charset="0"/>
              </a:rPr>
              <a:t>preterm </a:t>
            </a:r>
            <a:r>
              <a:rPr lang="en-US" dirty="0">
                <a:latin typeface="Arial" panose="020B0604020202020204" pitchFamily="34" charset="0"/>
                <a:cs typeface="Arial" panose="020B0604020202020204" pitchFamily="34" charset="0"/>
              </a:rPr>
              <a:t>birth, </a:t>
            </a:r>
            <a:r>
              <a:rPr lang="en-US" dirty="0" smtClean="0">
                <a:latin typeface="Arial" panose="020B0604020202020204" pitchFamily="34" charset="0"/>
                <a:cs typeface="Arial" panose="020B0604020202020204" pitchFamily="34" charset="0"/>
              </a:rPr>
              <a:t>inflammatory bowel disease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onset, and type </a:t>
            </a:r>
            <a:r>
              <a:rPr lang="en-US" dirty="0">
                <a:latin typeface="Arial" panose="020B0604020202020204" pitchFamily="34" charset="0"/>
                <a:cs typeface="Arial" panose="020B0604020202020204" pitchFamily="34" charset="0"/>
              </a:rPr>
              <a:t>2 </a:t>
            </a:r>
            <a:r>
              <a:rPr lang="en-US" dirty="0" smtClean="0">
                <a:latin typeface="Arial" panose="020B0604020202020204" pitchFamily="34" charset="0"/>
                <a:cs typeface="Arial" panose="020B0604020202020204" pitchFamily="34" charset="0"/>
              </a:rPr>
              <a:t>diabetes onset, </a:t>
            </a:r>
            <a:r>
              <a:rPr lang="en-US" dirty="0">
                <a:latin typeface="Arial" panose="020B0604020202020204" pitchFamily="34" charset="0"/>
                <a:cs typeface="Arial" panose="020B0604020202020204" pitchFamily="34" charset="0"/>
              </a:rPr>
              <a:t>was </a:t>
            </a:r>
            <a:r>
              <a:rPr lang="en-US" dirty="0" smtClean="0">
                <a:latin typeface="Arial" panose="020B0604020202020204" pitchFamily="34" charset="0"/>
                <a:cs typeface="Arial" panose="020B0604020202020204" pitchFamily="34" charset="0"/>
              </a:rPr>
              <a:t>published as an open access paper in </a:t>
            </a:r>
            <a:r>
              <a:rPr lang="en-US" i="1" dirty="0">
                <a:latin typeface="Arial" panose="020B0604020202020204" pitchFamily="34" charset="0"/>
                <a:cs typeface="Arial" panose="020B0604020202020204" pitchFamily="34" charset="0"/>
              </a:rPr>
              <a:t>Cell Host &amp; </a:t>
            </a:r>
            <a:r>
              <a:rPr lang="en-US" i="1" dirty="0" smtClean="0">
                <a:latin typeface="Arial" panose="020B0604020202020204" pitchFamily="34" charset="0"/>
                <a:cs typeface="Arial" panose="020B0604020202020204" pitchFamily="34" charset="0"/>
              </a:rPr>
              <a:t>Microbe</a:t>
            </a:r>
            <a:r>
              <a:rPr lang="en-US" i="0" baseline="0" dirty="0" smtClean="0">
                <a:latin typeface="Arial" panose="020B0604020202020204" pitchFamily="34" charset="0"/>
                <a:cs typeface="Arial" panose="020B0604020202020204" pitchFamily="34" charset="0"/>
              </a:rPr>
              <a:t> in the early fall.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NIH Common Fund provided an additional $5.75M to support an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Data Coordination Center at the University of Maryland.</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2</a:t>
            </a:r>
            <a:r>
              <a:rPr lang="en-US" baseline="30000" dirty="0" smtClean="0">
                <a:latin typeface="Arial" panose="020B0604020202020204" pitchFamily="34" charset="0"/>
                <a:cs typeface="Arial" panose="020B0604020202020204" pitchFamily="34" charset="0"/>
              </a:rPr>
              <a:t>nd</a:t>
            </a:r>
            <a:r>
              <a:rPr lang="en-US" baseline="0" dirty="0" smtClean="0">
                <a:latin typeface="Arial" panose="020B0604020202020204" pitchFamily="34" charset="0"/>
                <a:cs typeface="Arial" panose="020B0604020202020204" pitchFamily="34" charset="0"/>
              </a:rPr>
              <a:t> annual </a:t>
            </a:r>
            <a:r>
              <a:rPr lang="en-US" baseline="0" dirty="0" err="1" smtClean="0">
                <a:latin typeface="Arial" panose="020B0604020202020204" pitchFamily="34" charset="0"/>
                <a:cs typeface="Arial" panose="020B0604020202020204" pitchFamily="34" charset="0"/>
              </a:rPr>
              <a:t>iHMP</a:t>
            </a:r>
            <a:r>
              <a:rPr lang="en-US" baseline="0" dirty="0" smtClean="0">
                <a:latin typeface="Arial" panose="020B0604020202020204" pitchFamily="34" charset="0"/>
                <a:cs typeface="Arial" panose="020B0604020202020204" pitchFamily="34" charset="0"/>
              </a:rPr>
              <a:t> Consortium Meeting will be held in June 2015 in Bethesda, while the * 5</a:t>
            </a:r>
            <a:r>
              <a:rPr lang="en-US" baseline="30000" dirty="0" smtClean="0">
                <a:latin typeface="Arial" panose="020B0604020202020204" pitchFamily="34" charset="0"/>
                <a:cs typeface="Arial" panose="020B0604020202020204" pitchFamily="34" charset="0"/>
              </a:rPr>
              <a:t>th</a:t>
            </a:r>
            <a:r>
              <a:rPr lang="en-US" baseline="0" dirty="0" smtClean="0">
                <a:latin typeface="Arial" panose="020B0604020202020204" pitchFamily="34" charset="0"/>
                <a:cs typeface="Arial" panose="020B0604020202020204" pitchFamily="34" charset="0"/>
              </a:rPr>
              <a:t> International Human Microbiome Consortium Congress will take place in</a:t>
            </a:r>
            <a:r>
              <a:rPr lang="en-US" dirty="0" smtClean="0">
                <a:latin typeface="Arial" panose="020B0604020202020204" pitchFamily="34" charset="0"/>
                <a:cs typeface="Arial" panose="020B0604020202020204" pitchFamily="34" charset="0"/>
              </a:rPr>
              <a:t> March 2015 in </a:t>
            </a:r>
            <a:r>
              <a:rPr lang="en-US" baseline="0" dirty="0" smtClean="0">
                <a:latin typeface="Arial" panose="020B0604020202020204" pitchFamily="34" charset="0"/>
                <a:cs typeface="Arial" panose="020B0604020202020204" pitchFamily="34" charset="0"/>
              </a:rPr>
              <a:t>Luxembourg. Over 500 participants are expected at this latter gathering, including 60</a:t>
            </a:r>
            <a:r>
              <a:rPr lang="en-US" dirty="0" smtClean="0">
                <a:latin typeface="Arial" panose="020B0604020202020204" pitchFamily="34" charset="0"/>
                <a:cs typeface="Arial" panose="020B0604020202020204" pitchFamily="34" charset="0"/>
              </a:rPr>
              <a:t> invited </a:t>
            </a:r>
            <a:r>
              <a:rPr lang="en-US" baseline="0" dirty="0" smtClean="0">
                <a:latin typeface="Arial" panose="020B0604020202020204" pitchFamily="34" charset="0"/>
                <a:cs typeface="Arial" panose="020B0604020202020204" pitchFamily="34" charset="0"/>
              </a:rPr>
              <a:t>speakers representing 13 countries from 4 continents.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88</a:t>
            </a:fld>
            <a:endParaRPr lang="en-US" dirty="0"/>
          </a:p>
        </p:txBody>
      </p:sp>
    </p:spTree>
    <p:extLst>
      <p:ext uri="{BB962C8B-B14F-4D97-AF65-F5344CB8AC3E}">
        <p14:creationId xmlns:p14="http://schemas.microsoft.com/office/powerpoint/2010/main" val="1341248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81100" y="698500"/>
            <a:ext cx="4648200" cy="3486150"/>
          </a:xfrm>
          <a:prstGeom prst="rect">
            <a:avLst/>
          </a:prstGeom>
          <a:ln/>
        </p:spPr>
      </p:sp>
      <p:sp>
        <p:nvSpPr>
          <p:cNvPr id="151556" name="Rectangle 3"/>
          <p:cNvSpPr>
            <a:spLocks noGrp="1" noChangeArrowheads="1"/>
          </p:cNvSpPr>
          <p:nvPr>
            <p:ph type="body" idx="1"/>
          </p:nvPr>
        </p:nvSpPr>
        <p:spPr>
          <a:xfrm>
            <a:off x="873015" y="4416423"/>
            <a:ext cx="5295556" cy="418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61" rIns="94561"/>
          <a:lstStyle/>
          <a:p>
            <a:pPr defTabSz="905585">
              <a:defRPr/>
            </a:pPr>
            <a:r>
              <a:rPr lang="en-US" dirty="0" smtClean="0">
                <a:latin typeface="Arial" panose="020B0604020202020204" pitchFamily="34" charset="0"/>
                <a:cs typeface="Arial" panose="020B0604020202020204" pitchFamily="34" charset="0"/>
              </a:rPr>
              <a:t>The Knockout Mouse Phenotyping Project</a:t>
            </a:r>
            <a:r>
              <a:rPr lang="en-US" baseline="0" dirty="0" smtClean="0">
                <a:latin typeface="Arial" panose="020B0604020202020204" pitchFamily="34" charset="0"/>
                <a:cs typeface="Arial" panose="020B0604020202020204" pitchFamily="34" charset="0"/>
              </a:rPr>
              <a:t> (KOMP2) is jointly funded by the NIH Common Fund and 18 other NIH institutes and centers. It was launched in 2011 with the goal of making and phenotyping 2,500 mouse knockout strains over five years.</a:t>
            </a:r>
          </a:p>
          <a:p>
            <a:pPr defTabSz="905585">
              <a:defRPr/>
            </a:pPr>
            <a:endParaRPr lang="en-US" baseline="0" dirty="0" smtClean="0">
              <a:latin typeface="Arial" panose="020B0604020202020204" pitchFamily="34" charset="0"/>
              <a:cs typeface="Arial" panose="020B0604020202020204" pitchFamily="34" charset="0"/>
            </a:endParaRPr>
          </a:p>
          <a:p>
            <a:pPr defTabSz="905585">
              <a:defRPr/>
            </a:pPr>
            <a:r>
              <a:rPr lang="en-US" baseline="0" dirty="0" smtClean="0">
                <a:latin typeface="Arial" panose="020B0604020202020204" pitchFamily="34" charset="0"/>
                <a:cs typeface="Arial" panose="020B0604020202020204" pitchFamily="34" charset="0"/>
              </a:rPr>
              <a:t>* KOMP2 investigators met with their International Mouse Phenotyping Consortium partners at their annual meeting in November. The meeting was intense, with the first day involving a data update involving ~150 consortium members and the second day involving summary presentations and feedback sessions with the Panel of Scientific Consultants. </a:t>
            </a:r>
          </a:p>
          <a:p>
            <a:pPr defTabSz="905585">
              <a:defRPr/>
            </a:pPr>
            <a:endParaRPr lang="en-US" baseline="0" dirty="0" smtClean="0">
              <a:latin typeface="Arial" panose="020B0604020202020204" pitchFamily="34" charset="0"/>
              <a:cs typeface="Arial" panose="020B0604020202020204" pitchFamily="34" charset="0"/>
            </a:endParaRPr>
          </a:p>
          <a:p>
            <a:pPr defTabSz="905585">
              <a:defRPr/>
            </a:pPr>
            <a:r>
              <a:rPr lang="en-US" baseline="0" dirty="0" smtClean="0">
                <a:latin typeface="Arial" panose="020B0604020202020204" pitchFamily="34" charset="0"/>
                <a:cs typeface="Arial" panose="020B0604020202020204" pitchFamily="34" charset="0"/>
              </a:rPr>
              <a:t>* The KOMP2 program team is developing an agenda for a focus group meeting in March to help develop a proposal for renewal of the KOMP2 program for a second five years of Common Fund support.</a:t>
            </a:r>
          </a:p>
          <a:p>
            <a:pPr defTabSz="905585">
              <a:defRPr/>
            </a:pPr>
            <a:endParaRPr lang="en-US" baseline="0" dirty="0" smtClean="0">
              <a:latin typeface="Arial" panose="020B0604020202020204" pitchFamily="34" charset="0"/>
              <a:cs typeface="Arial" panose="020B0604020202020204" pitchFamily="34" charset="0"/>
            </a:endParaRPr>
          </a:p>
          <a:p>
            <a:pPr defTabSz="905585">
              <a:defRPr/>
            </a:pPr>
            <a:r>
              <a:rPr lang="en-US" baseline="0" dirty="0" smtClean="0">
                <a:latin typeface="Arial" panose="020B0604020202020204" pitchFamily="34" charset="0"/>
                <a:cs typeface="Arial" panose="020B0604020202020204" pitchFamily="34" charset="0"/>
              </a:rPr>
              <a:t>* In light of the new policy on including sex as a biological variable in research design, the current phenotype data from knockout mice was analyzed for sexual dimorphism. Preliminary analyses reveal that approximately 10% of phenotypes show this effect. The KOMP data was presented to the NIH Office of Research on Women’s Health in November, and is the subject of ongoing analyses.</a:t>
            </a:r>
          </a:p>
          <a:p>
            <a:pPr marL="171281" indent="-171281" defTabSz="905585">
              <a:buFontTx/>
              <a:buChar char="•"/>
              <a:defRPr/>
            </a:pPr>
            <a:endParaRPr lang="en-US" baseline="0" dirty="0" smtClean="0">
              <a:latin typeface="Arial" panose="020B0604020202020204" pitchFamily="34" charset="0"/>
              <a:cs typeface="Arial" panose="020B0604020202020204" pitchFamily="34" charset="0"/>
            </a:endParaRPr>
          </a:p>
          <a:p>
            <a:pPr marL="171281" indent="-171281" defTabSz="905585">
              <a:buFontTx/>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4"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27" eaLnBrk="0" hangingPunct="0">
              <a:defRPr b="1">
                <a:solidFill>
                  <a:schemeClr val="tx1"/>
                </a:solidFill>
                <a:latin typeface="Arial" pitchFamily="34" charset="0"/>
              </a:defRPr>
            </a:lvl1pPr>
            <a:lvl2pPr marL="747869" indent="-287642" defTabSz="942827" eaLnBrk="0" hangingPunct="0">
              <a:defRPr b="1">
                <a:solidFill>
                  <a:schemeClr val="tx1"/>
                </a:solidFill>
                <a:latin typeface="Arial" pitchFamily="34" charset="0"/>
              </a:defRPr>
            </a:lvl2pPr>
            <a:lvl3pPr marL="1150570" indent="-230113" defTabSz="942827" eaLnBrk="0" hangingPunct="0">
              <a:defRPr b="1">
                <a:solidFill>
                  <a:schemeClr val="tx1"/>
                </a:solidFill>
                <a:latin typeface="Arial" pitchFamily="34" charset="0"/>
              </a:defRPr>
            </a:lvl3pPr>
            <a:lvl4pPr marL="1610796" indent="-230113" defTabSz="942827" eaLnBrk="0" hangingPunct="0">
              <a:defRPr b="1">
                <a:solidFill>
                  <a:schemeClr val="tx1"/>
                </a:solidFill>
                <a:latin typeface="Arial" pitchFamily="34" charset="0"/>
              </a:defRPr>
            </a:lvl4pPr>
            <a:lvl5pPr marL="2071024" indent="-230113" defTabSz="942827" eaLnBrk="0" hangingPunct="0">
              <a:defRPr b="1">
                <a:solidFill>
                  <a:schemeClr val="tx1"/>
                </a:solidFill>
                <a:latin typeface="Arial" pitchFamily="34" charset="0"/>
              </a:defRPr>
            </a:lvl5pPr>
            <a:lvl6pPr marL="2531253" indent="-230113" defTabSz="942827" eaLnBrk="0" fontAlgn="base" hangingPunct="0">
              <a:spcBef>
                <a:spcPct val="0"/>
              </a:spcBef>
              <a:spcAft>
                <a:spcPct val="0"/>
              </a:spcAft>
              <a:defRPr b="1">
                <a:solidFill>
                  <a:schemeClr val="tx1"/>
                </a:solidFill>
                <a:latin typeface="Arial" pitchFamily="34" charset="0"/>
              </a:defRPr>
            </a:lvl6pPr>
            <a:lvl7pPr marL="2991478" indent="-230113" defTabSz="942827" eaLnBrk="0" fontAlgn="base" hangingPunct="0">
              <a:spcBef>
                <a:spcPct val="0"/>
              </a:spcBef>
              <a:spcAft>
                <a:spcPct val="0"/>
              </a:spcAft>
              <a:defRPr b="1">
                <a:solidFill>
                  <a:schemeClr val="tx1"/>
                </a:solidFill>
                <a:latin typeface="Arial" pitchFamily="34" charset="0"/>
              </a:defRPr>
            </a:lvl7pPr>
            <a:lvl8pPr marL="3451707" indent="-230113" defTabSz="942827" eaLnBrk="0" fontAlgn="base" hangingPunct="0">
              <a:spcBef>
                <a:spcPct val="0"/>
              </a:spcBef>
              <a:spcAft>
                <a:spcPct val="0"/>
              </a:spcAft>
              <a:defRPr b="1">
                <a:solidFill>
                  <a:schemeClr val="tx1"/>
                </a:solidFill>
                <a:latin typeface="Arial" pitchFamily="34" charset="0"/>
              </a:defRPr>
            </a:lvl8pPr>
            <a:lvl9pPr marL="3911936" indent="-230113" defTabSz="94282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89</a:t>
            </a:fld>
            <a:endParaRPr lang="en-US" dirty="0" smtClean="0">
              <a:solidFill>
                <a:srgbClr val="000000"/>
              </a:solidFill>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23" tIns="46912" rIns="93823" bIns="46912" numCol="1" anchor="t" anchorCtr="0" compatLnSpc="1">
            <a:prstTxWarp prst="textNoShape">
              <a:avLst/>
            </a:prstTxWarp>
          </a:bodyPr>
          <a:lstStyle/>
          <a:p>
            <a:pPr>
              <a:defRPr/>
            </a:pPr>
            <a:r>
              <a:rPr lang="en-US" i="0" dirty="0" smtClean="0">
                <a:latin typeface="Arial" pitchFamily="34" charset="0"/>
                <a:cs typeface="Arial" pitchFamily="34" charset="0"/>
              </a:rPr>
              <a:t>In October, Ellen Rolfes was appointed the NHGRI Executive Officer and Director of the Institute’s Division of Management</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one of the Institute’s seven Divisions). This appointment followed a rigorous national search. In this position, Ellen oversees all aspects of administrative management within NHGRI, including management analysis and evaluation, financial management, information technology, and human resources; she also serves as NHGRI’s Deputy Ethics Counselor. </a:t>
            </a:r>
          </a:p>
          <a:p>
            <a:pPr>
              <a:defRPr/>
            </a:pPr>
            <a:endParaRPr lang="en-US" i="0" dirty="0" smtClean="0">
              <a:latin typeface="Arial" pitchFamily="34" charset="0"/>
              <a:cs typeface="Arial" pitchFamily="34" charset="0"/>
            </a:endParaRPr>
          </a:p>
          <a:p>
            <a:pPr>
              <a:defRPr/>
            </a:pPr>
            <a:r>
              <a:rPr lang="en-US" i="0" dirty="0" smtClean="0">
                <a:latin typeface="Arial" pitchFamily="34" charset="0"/>
                <a:cs typeface="Arial" pitchFamily="34" charset="0"/>
              </a:rPr>
              <a:t>Over her impressive career at NIH (including</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18+ years at NHGRI), Ellen</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has worked in a variety of administrative management positions, most recently serving as our Deputy Executive Officer. While perhaps less </a:t>
            </a:r>
            <a:r>
              <a:rPr lang="en-US" i="0" baseline="0" dirty="0" smtClean="0">
                <a:latin typeface="Arial" pitchFamily="34" charset="0"/>
                <a:cs typeface="Arial" pitchFamily="34" charset="0"/>
              </a:rPr>
              <a:t>known to members of this Council, Ellen is incredibly well-known and well-liked among the NHGRI staff because it is widely appreciated that she works tirelessly and effectively to ensure that NHGRI is the best administratively managed Institute at NIH.</a:t>
            </a:r>
            <a:endParaRPr lang="en-US" i="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08" eaLnBrk="0" hangingPunct="0">
              <a:defRPr b="1">
                <a:solidFill>
                  <a:schemeClr val="tx1"/>
                </a:solidFill>
                <a:latin typeface="Arial" pitchFamily="34" charset="0"/>
              </a:defRPr>
            </a:lvl1pPr>
            <a:lvl2pPr marL="747854" indent="-287636" defTabSz="942808" eaLnBrk="0" hangingPunct="0">
              <a:defRPr b="1">
                <a:solidFill>
                  <a:schemeClr val="tx1"/>
                </a:solidFill>
                <a:latin typeface="Arial" pitchFamily="34" charset="0"/>
              </a:defRPr>
            </a:lvl2pPr>
            <a:lvl3pPr marL="1150545" indent="-230109" defTabSz="942808" eaLnBrk="0" hangingPunct="0">
              <a:defRPr b="1">
                <a:solidFill>
                  <a:schemeClr val="tx1"/>
                </a:solidFill>
                <a:latin typeface="Arial" pitchFamily="34" charset="0"/>
              </a:defRPr>
            </a:lvl3pPr>
            <a:lvl4pPr marL="1610764" indent="-230109" defTabSz="942808" eaLnBrk="0" hangingPunct="0">
              <a:defRPr b="1">
                <a:solidFill>
                  <a:schemeClr val="tx1"/>
                </a:solidFill>
                <a:latin typeface="Arial" pitchFamily="34" charset="0"/>
              </a:defRPr>
            </a:lvl4pPr>
            <a:lvl5pPr marL="2070983" indent="-230109" defTabSz="942808" eaLnBrk="0" hangingPunct="0">
              <a:defRPr b="1">
                <a:solidFill>
                  <a:schemeClr val="tx1"/>
                </a:solidFill>
                <a:latin typeface="Arial" pitchFamily="34" charset="0"/>
              </a:defRPr>
            </a:lvl5pPr>
            <a:lvl6pPr marL="2531202" indent="-230109" defTabSz="942808" eaLnBrk="0" fontAlgn="base" hangingPunct="0">
              <a:spcBef>
                <a:spcPct val="0"/>
              </a:spcBef>
              <a:spcAft>
                <a:spcPct val="0"/>
              </a:spcAft>
              <a:defRPr b="1">
                <a:solidFill>
                  <a:schemeClr val="tx1"/>
                </a:solidFill>
                <a:latin typeface="Arial" pitchFamily="34" charset="0"/>
              </a:defRPr>
            </a:lvl6pPr>
            <a:lvl7pPr marL="2991420" indent="-230109" defTabSz="942808" eaLnBrk="0" fontAlgn="base" hangingPunct="0">
              <a:spcBef>
                <a:spcPct val="0"/>
              </a:spcBef>
              <a:spcAft>
                <a:spcPct val="0"/>
              </a:spcAft>
              <a:defRPr b="1">
                <a:solidFill>
                  <a:schemeClr val="tx1"/>
                </a:solidFill>
                <a:latin typeface="Arial" pitchFamily="34" charset="0"/>
              </a:defRPr>
            </a:lvl7pPr>
            <a:lvl8pPr marL="3451637" indent="-230109" defTabSz="942808" eaLnBrk="0" fontAlgn="base" hangingPunct="0">
              <a:spcBef>
                <a:spcPct val="0"/>
              </a:spcBef>
              <a:spcAft>
                <a:spcPct val="0"/>
              </a:spcAft>
              <a:defRPr b="1">
                <a:solidFill>
                  <a:schemeClr val="tx1"/>
                </a:solidFill>
                <a:latin typeface="Arial" pitchFamily="34" charset="0"/>
              </a:defRPr>
            </a:lvl8pPr>
            <a:lvl9pPr marL="3911857" indent="-230109" defTabSz="94280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82688" y="698500"/>
            <a:ext cx="4646612" cy="3486150"/>
          </a:xfrm>
          <a:prstGeom prst="rect">
            <a:avLst/>
          </a:prstGeom>
          <a:ln/>
        </p:spPr>
      </p:sp>
      <p:sp>
        <p:nvSpPr>
          <p:cNvPr id="153604" name="Rectangle 3"/>
          <p:cNvSpPr>
            <a:spLocks noGrp="1" noChangeArrowheads="1"/>
          </p:cNvSpPr>
          <p:nvPr>
            <p:ph type="body" idx="1"/>
          </p:nvPr>
        </p:nvSpPr>
        <p:spPr>
          <a:xfrm>
            <a:off x="978202" y="4416422"/>
            <a:ext cx="5330224" cy="418148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31" tIns="46915" rIns="93831" bIns="46915" numCol="1" anchor="t" anchorCtr="0" compatLnSpc="1">
            <a:prstTxWarp prst="textNoShape">
              <a:avLst/>
            </a:prstTxWarp>
            <a:noAutofit/>
          </a:bodyPr>
          <a:lstStyle/>
          <a:p>
            <a:pPr lvl="1" defTabSz="906509">
              <a:defRPr/>
            </a:pPr>
            <a:r>
              <a:rPr lang="en-US" baseline="0" dirty="0" smtClean="0">
                <a:latin typeface="Arial" panose="020B0604020202020204" pitchFamily="34" charset="0"/>
                <a:cs typeface="Arial" panose="020B0604020202020204" pitchFamily="34" charset="0"/>
              </a:rPr>
              <a:t>LINCS 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endParaRPr lang="en-US" baseline="0" dirty="0" smtClean="0">
              <a:latin typeface="Arial" panose="020B0604020202020204" pitchFamily="34" charset="0"/>
              <a:cs typeface="Arial" panose="020B0604020202020204" pitchFamily="34" charset="0"/>
            </a:endParaRPr>
          </a:p>
          <a:p>
            <a:pPr lvl="1" defTabSz="931620" eaLnBrk="1" fontAlgn="auto" hangingPunct="1">
              <a:spcAft>
                <a:spcPts val="0"/>
              </a:spcAft>
              <a:defRPr/>
            </a:pPr>
            <a:r>
              <a:rPr lang="en-US" baseline="0" dirty="0" smtClean="0">
                <a:latin typeface="Arial" panose="020B0604020202020204" pitchFamily="34" charset="0"/>
                <a:cs typeface="Arial" panose="020B0604020202020204" pitchFamily="34" charset="0"/>
              </a:rPr>
              <a:t>The LINCS pilot phase has concluded, and Phase 2 awards were made shortly after the September Council meeting. * This included the funding of six Data and Signature Generation Centers, and one NIH-initiated, joint BD2K-LINCS </a:t>
            </a:r>
            <a:r>
              <a:rPr lang="en-US" dirty="0">
                <a:latin typeface="Arial" panose="020B0604020202020204" pitchFamily="34" charset="0"/>
                <a:cs typeface="Arial" panose="020B0604020202020204" pitchFamily="34" charset="0"/>
              </a:rPr>
              <a:t>Data Coordination </a:t>
            </a:r>
            <a:r>
              <a:rPr lang="en-US" dirty="0" smtClean="0">
                <a:latin typeface="Arial" panose="020B0604020202020204" pitchFamily="34" charset="0"/>
                <a:cs typeface="Arial" panose="020B0604020202020204" pitchFamily="34" charset="0"/>
              </a:rPr>
              <a:t>and Integration Center</a:t>
            </a:r>
            <a:r>
              <a:rPr lang="en-US" baseline="0" dirty="0" smtClean="0">
                <a:latin typeface="Arial" panose="020B0604020202020204" pitchFamily="34" charset="0"/>
                <a:cs typeface="Arial" panose="020B0604020202020204" pitchFamily="34" charset="0"/>
              </a:rPr>
              <a:t>.</a:t>
            </a:r>
          </a:p>
          <a:p>
            <a:pPr lvl="1" defTabSz="931620"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lvl="1" defTabSz="931620" eaLnBrk="1" fontAlgn="auto" hangingPunct="1">
              <a:spcAft>
                <a:spcPts val="0"/>
              </a:spcAft>
              <a:defRPr/>
            </a:pPr>
            <a:r>
              <a:rPr lang="en-US" baseline="0" dirty="0" smtClean="0">
                <a:latin typeface="Arial" panose="020B0604020202020204" pitchFamily="34" charset="0"/>
                <a:cs typeface="Arial" panose="020B0604020202020204" pitchFamily="34" charset="0"/>
              </a:rPr>
              <a:t>* The first trans-LINCS meeting involving investigators in all of these centers was held in October, after which the External Scientific Panel generated a report on the program’s progress. * All of the centers have now developed milestones for release of data and tools.</a:t>
            </a:r>
          </a:p>
          <a:p>
            <a:pPr lvl="1" defTabSz="931620" eaLnBrk="1" fontAlgn="auto" hangingPunct="1">
              <a:spcAft>
                <a:spcPts val="0"/>
              </a:spcAft>
              <a:defRPr/>
            </a:pPr>
            <a:endParaRPr lang="en-US" baseline="0" dirty="0" smtClean="0">
              <a:latin typeface="Arial" panose="020B0604020202020204" pitchFamily="34" charset="0"/>
              <a:cs typeface="Arial" panose="020B0604020202020204" pitchFamily="34" charset="0"/>
            </a:endParaRPr>
          </a:p>
          <a:p>
            <a:pPr lvl="1" defTabSz="931620" eaLnBrk="1" fontAlgn="auto" hangingPunct="1">
              <a:spcAft>
                <a:spcPts val="0"/>
              </a:spcAft>
              <a:defRPr/>
            </a:pPr>
            <a:r>
              <a:rPr lang="en-US" baseline="0" dirty="0" smtClean="0">
                <a:latin typeface="Arial" panose="020B0604020202020204" pitchFamily="34" charset="0"/>
                <a:cs typeface="Arial" panose="020B0604020202020204" pitchFamily="34" charset="0"/>
              </a:rPr>
              <a:t>* Finally, an announcement has now been published about the </a:t>
            </a:r>
            <a:r>
              <a:rPr lang="en-US" dirty="0" smtClean="0">
                <a:latin typeface="Arial" panose="020B0604020202020204" pitchFamily="34" charset="0"/>
                <a:cs typeface="Arial" panose="020B0604020202020204" pitchFamily="34" charset="0"/>
              </a:rPr>
              <a:t>Data Coordination and Integration Center’s plan to </a:t>
            </a:r>
            <a:r>
              <a:rPr lang="en-US" baseline="0" dirty="0" smtClean="0">
                <a:latin typeface="Arial" panose="020B0604020202020204" pitchFamily="34" charset="0"/>
                <a:cs typeface="Arial" panose="020B0604020202020204" pitchFamily="34" charset="0"/>
              </a:rPr>
              <a:t>solicit and </a:t>
            </a:r>
            <a:r>
              <a:rPr lang="en-US" dirty="0">
                <a:latin typeface="Arial" panose="020B0604020202020204" pitchFamily="34" charset="0"/>
                <a:cs typeface="Arial" panose="020B0604020202020204" pitchFamily="34" charset="0"/>
              </a:rPr>
              <a:t>support several specific, short-term data science research </a:t>
            </a:r>
            <a:r>
              <a:rPr lang="en-US" dirty="0" smtClean="0">
                <a:latin typeface="Arial" panose="020B0604020202020204" pitchFamily="34" charset="0"/>
                <a:cs typeface="Arial" panose="020B0604020202020204" pitchFamily="34" charset="0"/>
              </a:rPr>
              <a:t>collaborations; these aim</a:t>
            </a:r>
            <a:r>
              <a:rPr lang="en-US" baseline="0" dirty="0" smtClean="0">
                <a:latin typeface="Arial" panose="020B0604020202020204" pitchFamily="34" charset="0"/>
                <a:cs typeface="Arial" panose="020B0604020202020204" pitchFamily="34" charset="0"/>
              </a:rPr>
              <a:t> to enhance interactions between outside investigators and </a:t>
            </a:r>
            <a:r>
              <a:rPr lang="en-US" dirty="0" smtClean="0">
                <a:latin typeface="Arial" panose="020B0604020202020204" pitchFamily="34" charset="0"/>
                <a:cs typeface="Arial" panose="020B0604020202020204" pitchFamily="34" charset="0"/>
              </a:rPr>
              <a:t>LINCS as well as to </a:t>
            </a:r>
            <a:r>
              <a:rPr lang="en-US" dirty="0">
                <a:latin typeface="Arial" panose="020B0604020202020204" pitchFamily="34" charset="0"/>
                <a:cs typeface="Arial" panose="020B0604020202020204" pitchFamily="34" charset="0"/>
              </a:rPr>
              <a:t>bring in novel expertise and analytical </a:t>
            </a:r>
            <a:r>
              <a:rPr lang="en-US" dirty="0" smtClean="0">
                <a:latin typeface="Arial" panose="020B0604020202020204" pitchFamily="34" charset="0"/>
                <a:cs typeface="Arial" panose="020B0604020202020204" pitchFamily="34" charset="0"/>
              </a:rPr>
              <a:t>capabilities to the LINCS program. </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971623" y="8831270"/>
            <a:ext cx="303878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199" eaLnBrk="0" hangingPunct="0">
              <a:defRPr b="1">
                <a:solidFill>
                  <a:schemeClr val="tx1"/>
                </a:solidFill>
                <a:latin typeface="Arial" pitchFamily="34" charset="0"/>
              </a:defRPr>
            </a:lvl1pPr>
            <a:lvl2pPr marL="741819" indent="-285314" defTabSz="935199" eaLnBrk="0" hangingPunct="0">
              <a:defRPr b="1">
                <a:solidFill>
                  <a:schemeClr val="tx1"/>
                </a:solidFill>
                <a:latin typeface="Arial" pitchFamily="34" charset="0"/>
              </a:defRPr>
            </a:lvl2pPr>
            <a:lvl3pPr marL="1141261" indent="-228252" defTabSz="935199" eaLnBrk="0" hangingPunct="0">
              <a:defRPr b="1">
                <a:solidFill>
                  <a:schemeClr val="tx1"/>
                </a:solidFill>
                <a:latin typeface="Arial" pitchFamily="34" charset="0"/>
              </a:defRPr>
            </a:lvl3pPr>
            <a:lvl4pPr marL="1597764" indent="-228252" defTabSz="935199" eaLnBrk="0" hangingPunct="0">
              <a:defRPr b="1">
                <a:solidFill>
                  <a:schemeClr val="tx1"/>
                </a:solidFill>
                <a:latin typeface="Arial" pitchFamily="34" charset="0"/>
              </a:defRPr>
            </a:lvl4pPr>
            <a:lvl5pPr marL="2054267" indent="-228252" defTabSz="935199" eaLnBrk="0" hangingPunct="0">
              <a:defRPr b="1">
                <a:solidFill>
                  <a:schemeClr val="tx1"/>
                </a:solidFill>
                <a:latin typeface="Arial" pitchFamily="34" charset="0"/>
              </a:defRPr>
            </a:lvl5pPr>
            <a:lvl6pPr marL="2510773" indent="-228252" defTabSz="935199" eaLnBrk="0" fontAlgn="base" hangingPunct="0">
              <a:spcBef>
                <a:spcPct val="0"/>
              </a:spcBef>
              <a:spcAft>
                <a:spcPct val="0"/>
              </a:spcAft>
              <a:defRPr b="1">
                <a:solidFill>
                  <a:schemeClr val="tx1"/>
                </a:solidFill>
                <a:latin typeface="Arial" pitchFamily="34" charset="0"/>
              </a:defRPr>
            </a:lvl6pPr>
            <a:lvl7pPr marL="2967274" indent="-228252" defTabSz="935199" eaLnBrk="0" fontAlgn="base" hangingPunct="0">
              <a:spcBef>
                <a:spcPct val="0"/>
              </a:spcBef>
              <a:spcAft>
                <a:spcPct val="0"/>
              </a:spcAft>
              <a:defRPr b="1">
                <a:solidFill>
                  <a:schemeClr val="tx1"/>
                </a:solidFill>
                <a:latin typeface="Arial" pitchFamily="34" charset="0"/>
              </a:defRPr>
            </a:lvl7pPr>
            <a:lvl8pPr marL="3423781" indent="-228252" defTabSz="935199" eaLnBrk="0" fontAlgn="base" hangingPunct="0">
              <a:spcBef>
                <a:spcPct val="0"/>
              </a:spcBef>
              <a:spcAft>
                <a:spcPct val="0"/>
              </a:spcAft>
              <a:defRPr b="1">
                <a:solidFill>
                  <a:schemeClr val="tx1"/>
                </a:solidFill>
                <a:latin typeface="Arial" pitchFamily="34" charset="0"/>
              </a:defRPr>
            </a:lvl8pPr>
            <a:lvl9pPr marL="3880284" indent="-228252" defTabSz="9351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90</a:t>
            </a:fld>
            <a:endParaRPr lang="en-US" dirty="0" smtClean="0">
              <a:solidFill>
                <a:prstClr val="black"/>
              </a:solidFill>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81100" y="696913"/>
            <a:ext cx="4648200" cy="3486150"/>
          </a:xfrm>
          <a:prstGeom prst="rect">
            <a:avLst/>
          </a:prstGeom>
          <a:ln/>
        </p:spPr>
      </p:sp>
      <p:sp>
        <p:nvSpPr>
          <p:cNvPr id="158723" name="Rectangle 3"/>
          <p:cNvSpPr>
            <a:spLocks noGrp="1" noChangeArrowheads="1"/>
          </p:cNvSpPr>
          <p:nvPr>
            <p:ph type="body" idx="1"/>
          </p:nvPr>
        </p:nvSpPr>
        <p:spPr>
          <a:xfrm>
            <a:off x="887214" y="4260794"/>
            <a:ext cx="5488185" cy="4781684"/>
          </a:xfrm>
          <a:noFill/>
          <a:ln/>
        </p:spPr>
        <p:txBody>
          <a:bodyPr/>
          <a:lstStyle/>
          <a:p>
            <a:pPr defTabSz="874305">
              <a:defRPr/>
            </a:pPr>
            <a:r>
              <a:rPr lang="en-US" dirty="0" smtClean="0">
                <a:latin typeface="Arial" pitchFamily="34" charset="0"/>
                <a:cs typeface="Arial" pitchFamily="34" charset="0"/>
              </a:rPr>
              <a:t>H3Africa’s </a:t>
            </a:r>
            <a:r>
              <a:rPr lang="en-US" dirty="0">
                <a:latin typeface="Arial" pitchFamily="34" charset="0"/>
                <a:cs typeface="Arial" pitchFamily="34" charset="0"/>
              </a:rPr>
              <a:t>central goal is to develop a sustainable and collaborative African genetics and genomics research </a:t>
            </a:r>
            <a:r>
              <a:rPr lang="en-US" dirty="0" smtClean="0">
                <a:latin typeface="Arial" pitchFamily="34" charset="0"/>
                <a:cs typeface="Arial" pitchFamily="34" charset="0"/>
              </a:rPr>
              <a:t>enterprise.</a:t>
            </a:r>
            <a:r>
              <a:rPr lang="en-US" baseline="0" dirty="0" smtClean="0">
                <a:latin typeface="Arial" pitchFamily="34" charset="0"/>
                <a:cs typeface="Arial" pitchFamily="34" charset="0"/>
              </a:rPr>
              <a:t> * </a:t>
            </a:r>
            <a:r>
              <a:rPr lang="en-US" dirty="0" smtClean="0">
                <a:latin typeface="Arial" pitchFamily="34" charset="0"/>
                <a:cs typeface="Arial" pitchFamily="34" charset="0"/>
              </a:rPr>
              <a:t>The 5</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t>
            </a:r>
            <a:r>
              <a:rPr lang="en-US" dirty="0" smtClean="0">
                <a:latin typeface="Arial" pitchFamily="34" charset="0"/>
                <a:cs typeface="Arial" pitchFamily="34" charset="0"/>
              </a:rPr>
              <a:t>H3Africa </a:t>
            </a:r>
            <a:r>
              <a:rPr lang="en-US" dirty="0">
                <a:latin typeface="Arial" pitchFamily="34" charset="0"/>
                <a:cs typeface="Arial" pitchFamily="34" charset="0"/>
              </a:rPr>
              <a:t>Consortium Meeting took place </a:t>
            </a:r>
            <a:r>
              <a:rPr lang="en-US" dirty="0" smtClean="0">
                <a:latin typeface="Arial" pitchFamily="34" charset="0"/>
                <a:cs typeface="Arial" pitchFamily="34" charset="0"/>
              </a:rPr>
              <a:t>in November in Tanzania. Highlights included the presence of </a:t>
            </a:r>
            <a:r>
              <a:rPr lang="en-US" dirty="0">
                <a:latin typeface="Arial" pitchFamily="34" charset="0"/>
                <a:cs typeface="Arial" pitchFamily="34" charset="0"/>
              </a:rPr>
              <a:t>trainees and study </a:t>
            </a:r>
            <a:r>
              <a:rPr lang="en-US" dirty="0" smtClean="0">
                <a:latin typeface="Arial" pitchFamily="34" charset="0"/>
                <a:cs typeface="Arial" pitchFamily="34" charset="0"/>
              </a:rPr>
              <a:t>coordinators at the meeting, </a:t>
            </a:r>
            <a:r>
              <a:rPr lang="en-US" dirty="0">
                <a:latin typeface="Arial" pitchFamily="34" charset="0"/>
                <a:cs typeface="Arial" pitchFamily="34" charset="0"/>
              </a:rPr>
              <a:t>with </a:t>
            </a:r>
            <a:r>
              <a:rPr lang="en-US" dirty="0" smtClean="0">
                <a:latin typeface="Arial" pitchFamily="34" charset="0"/>
                <a:cs typeface="Arial" pitchFamily="34" charset="0"/>
              </a:rPr>
              <a:t>a well-attended grant </a:t>
            </a:r>
            <a:r>
              <a:rPr lang="en-US" dirty="0">
                <a:latin typeface="Arial" pitchFamily="34" charset="0"/>
                <a:cs typeface="Arial" pitchFamily="34" charset="0"/>
              </a:rPr>
              <a:t>writing workshop and </a:t>
            </a:r>
            <a:r>
              <a:rPr lang="en-US" dirty="0" smtClean="0">
                <a:latin typeface="Arial" pitchFamily="34" charset="0"/>
                <a:cs typeface="Arial" pitchFamily="34" charset="0"/>
              </a:rPr>
              <a:t>a</a:t>
            </a:r>
            <a:r>
              <a:rPr lang="en-US" baseline="0" dirty="0" smtClean="0">
                <a:latin typeface="Arial" pitchFamily="34" charset="0"/>
                <a:cs typeface="Arial" pitchFamily="34" charset="0"/>
              </a:rPr>
              <a:t> </a:t>
            </a:r>
            <a:r>
              <a:rPr lang="en-US" dirty="0" smtClean="0">
                <a:latin typeface="Arial" pitchFamily="34" charset="0"/>
                <a:cs typeface="Arial" pitchFamily="34" charset="0"/>
              </a:rPr>
              <a:t>study coordinator-led </a:t>
            </a:r>
            <a:r>
              <a:rPr lang="en-US" dirty="0">
                <a:latin typeface="Arial" pitchFamily="34" charset="0"/>
                <a:cs typeface="Arial" pitchFamily="34" charset="0"/>
              </a:rPr>
              <a:t>discussion </a:t>
            </a:r>
            <a:r>
              <a:rPr lang="en-US" dirty="0" smtClean="0">
                <a:latin typeface="Arial" pitchFamily="34" charset="0"/>
                <a:cs typeface="Arial" pitchFamily="34" charset="0"/>
              </a:rPr>
              <a:t>session. </a:t>
            </a:r>
            <a:r>
              <a:rPr lang="en-US" dirty="0">
                <a:latin typeface="Arial" pitchFamily="34" charset="0"/>
                <a:cs typeface="Arial" pitchFamily="34" charset="0"/>
              </a:rPr>
              <a:t>The meeting was preceded by </a:t>
            </a:r>
            <a:r>
              <a:rPr lang="en-US" dirty="0" smtClean="0">
                <a:latin typeface="Arial" pitchFamily="34" charset="0"/>
                <a:cs typeface="Arial" pitchFamily="34" charset="0"/>
              </a:rPr>
              <a:t>an NHLBI-sponsored  </a:t>
            </a:r>
            <a:r>
              <a:rPr lang="en-US" dirty="0">
                <a:latin typeface="Arial" pitchFamily="34" charset="0"/>
                <a:cs typeface="Arial" pitchFamily="34" charset="0"/>
              </a:rPr>
              <a:t>Sickle Cell Disease Workshop </a:t>
            </a:r>
            <a:r>
              <a:rPr lang="en-US" dirty="0" smtClean="0">
                <a:latin typeface="Arial" pitchFamily="34" charset="0"/>
                <a:cs typeface="Arial" pitchFamily="34" charset="0"/>
              </a:rPr>
              <a:t>that </a:t>
            </a:r>
            <a:r>
              <a:rPr lang="en-US" dirty="0">
                <a:latin typeface="Arial" pitchFamily="34" charset="0"/>
                <a:cs typeface="Arial" pitchFamily="34" charset="0"/>
              </a:rPr>
              <a:t>attracted </a:t>
            </a:r>
            <a:r>
              <a:rPr lang="en-US" dirty="0" smtClean="0">
                <a:latin typeface="Arial" pitchFamily="34" charset="0"/>
                <a:cs typeface="Arial" pitchFamily="34" charset="0"/>
              </a:rPr>
              <a:t>~145 </a:t>
            </a:r>
            <a:r>
              <a:rPr lang="en-US" dirty="0">
                <a:latin typeface="Arial" pitchFamily="34" charset="0"/>
                <a:cs typeface="Arial" pitchFamily="34" charset="0"/>
              </a:rPr>
              <a:t>participants from 18 </a:t>
            </a:r>
            <a:r>
              <a:rPr lang="en-US" dirty="0" smtClean="0">
                <a:latin typeface="Arial" pitchFamily="34" charset="0"/>
                <a:cs typeface="Arial" pitchFamily="34" charset="0"/>
              </a:rPr>
              <a:t>countries. </a:t>
            </a:r>
            <a:r>
              <a:rPr lang="en-US" baseline="0" dirty="0" smtClean="0">
                <a:latin typeface="Arial" pitchFamily="34" charset="0"/>
                <a:cs typeface="Arial" pitchFamily="34" charset="0"/>
              </a:rPr>
              <a:t>* </a:t>
            </a:r>
            <a:r>
              <a:rPr lang="en-US" dirty="0" smtClean="0">
                <a:latin typeface="Arial" pitchFamily="34" charset="0"/>
                <a:cs typeface="Arial" pitchFamily="34" charset="0"/>
              </a:rPr>
              <a:t>H3Africa </a:t>
            </a:r>
            <a:r>
              <a:rPr lang="en-US" dirty="0">
                <a:latin typeface="Arial" pitchFamily="34" charset="0"/>
                <a:cs typeface="Arial" pitchFamily="34" charset="0"/>
              </a:rPr>
              <a:t>has </a:t>
            </a:r>
            <a:r>
              <a:rPr lang="en-US" dirty="0" smtClean="0">
                <a:latin typeface="Arial" pitchFamily="34" charset="0"/>
                <a:cs typeface="Arial" pitchFamily="34" charset="0"/>
              </a:rPr>
              <a:t>been given supplemental funds to perform whole-genome sequencing of more </a:t>
            </a:r>
            <a:r>
              <a:rPr lang="en-US" dirty="0">
                <a:latin typeface="Arial" pitchFamily="34" charset="0"/>
                <a:cs typeface="Arial" pitchFamily="34" charset="0"/>
              </a:rPr>
              <a:t>than 300 </a:t>
            </a:r>
            <a:r>
              <a:rPr lang="en-US" dirty="0" smtClean="0">
                <a:latin typeface="Arial" pitchFamily="34" charset="0"/>
                <a:cs typeface="Arial" pitchFamily="34" charset="0"/>
              </a:rPr>
              <a:t>samples, with resulting data * used to design a pan-African custom genotyping chip that will be put into production </a:t>
            </a:r>
            <a:r>
              <a:rPr lang="en-US" dirty="0">
                <a:latin typeface="Arial" pitchFamily="34" charset="0"/>
                <a:cs typeface="Arial" pitchFamily="34" charset="0"/>
              </a:rPr>
              <a:t>by May </a:t>
            </a:r>
            <a:r>
              <a:rPr lang="en-US" dirty="0" smtClean="0">
                <a:latin typeface="Arial" pitchFamily="34" charset="0"/>
                <a:cs typeface="Arial" pitchFamily="34" charset="0"/>
              </a:rPr>
              <a:t>2015.</a:t>
            </a:r>
            <a:r>
              <a:rPr lang="en-US" baseline="0" dirty="0" smtClean="0">
                <a:latin typeface="Arial" pitchFamily="34" charset="0"/>
                <a:cs typeface="Arial" pitchFamily="34" charset="0"/>
              </a:rPr>
              <a:t> </a:t>
            </a:r>
          </a:p>
          <a:p>
            <a:pPr defTabSz="874305">
              <a:defRPr/>
            </a:pPr>
            <a:endParaRPr lang="en-US" baseline="0" dirty="0" smtClean="0">
              <a:latin typeface="Arial" pitchFamily="34" charset="0"/>
              <a:cs typeface="Arial" pitchFamily="34" charset="0"/>
            </a:endParaRPr>
          </a:p>
          <a:p>
            <a:pPr defTabSz="874305">
              <a:defRPr/>
            </a:pPr>
            <a:r>
              <a:rPr lang="en-US" baseline="0" dirty="0" smtClean="0">
                <a:latin typeface="Arial" pitchFamily="34" charset="0"/>
                <a:cs typeface="Arial" pitchFamily="34" charset="0"/>
              </a:rPr>
              <a:t>* </a:t>
            </a:r>
            <a:r>
              <a:rPr lang="en-US" dirty="0" smtClean="0">
                <a:latin typeface="Arial" pitchFamily="34" charset="0"/>
                <a:cs typeface="Arial" pitchFamily="34" charset="0"/>
              </a:rPr>
              <a:t>A supplement was given to </a:t>
            </a:r>
            <a:r>
              <a:rPr lang="en-US" dirty="0">
                <a:latin typeface="Arial" pitchFamily="34" charset="0"/>
                <a:cs typeface="Arial" pitchFamily="34" charset="0"/>
              </a:rPr>
              <a:t>develop </a:t>
            </a:r>
            <a:r>
              <a:rPr lang="en-US" dirty="0" smtClean="0">
                <a:latin typeface="Arial" pitchFamily="34" charset="0"/>
                <a:cs typeface="Arial" pitchFamily="34" charset="0"/>
              </a:rPr>
              <a:t>a genetics and genomics </a:t>
            </a:r>
            <a:r>
              <a:rPr lang="en-US" dirty="0">
                <a:latin typeface="Arial" pitchFamily="34" charset="0"/>
                <a:cs typeface="Arial" pitchFamily="34" charset="0"/>
              </a:rPr>
              <a:t>training module for research ethics committees in </a:t>
            </a:r>
            <a:r>
              <a:rPr lang="en-US" dirty="0" smtClean="0">
                <a:latin typeface="Arial" pitchFamily="34" charset="0"/>
                <a:cs typeface="Arial" pitchFamily="34" charset="0"/>
              </a:rPr>
              <a:t>Africa. </a:t>
            </a:r>
            <a:r>
              <a:rPr lang="en-US" dirty="0">
                <a:latin typeface="Arial" pitchFamily="34" charset="0"/>
                <a:cs typeface="Arial" pitchFamily="34" charset="0"/>
              </a:rPr>
              <a:t>T</a:t>
            </a:r>
            <a:r>
              <a:rPr lang="en-US" dirty="0" smtClean="0">
                <a:latin typeface="Arial" pitchFamily="34" charset="0"/>
                <a:cs typeface="Arial" pitchFamily="34" charset="0"/>
              </a:rPr>
              <a:t>opics will include informed </a:t>
            </a:r>
            <a:r>
              <a:rPr lang="en-US" dirty="0">
                <a:latin typeface="Arial" pitchFamily="34" charset="0"/>
                <a:cs typeface="Arial" pitchFamily="34" charset="0"/>
              </a:rPr>
              <a:t>consent, community engagement, and data and sample </a:t>
            </a:r>
            <a:r>
              <a:rPr lang="en-US" dirty="0" smtClean="0">
                <a:latin typeface="Arial" pitchFamily="34" charset="0"/>
                <a:cs typeface="Arial" pitchFamily="34" charset="0"/>
              </a:rPr>
              <a:t>sharing. Meanwhile,</a:t>
            </a:r>
            <a:r>
              <a:rPr lang="en-US" baseline="0" dirty="0" smtClean="0">
                <a:latin typeface="Arial" pitchFamily="34" charset="0"/>
                <a:cs typeface="Arial" pitchFamily="34" charset="0"/>
              </a:rPr>
              <a:t> recent H3Africa p</a:t>
            </a:r>
            <a:r>
              <a:rPr lang="en-US" dirty="0" smtClean="0">
                <a:latin typeface="Arial" pitchFamily="34" charset="0"/>
                <a:cs typeface="Arial" pitchFamily="34" charset="0"/>
              </a:rPr>
              <a:t>ublications include proceedings from the May ethics meeting * as</a:t>
            </a:r>
            <a:r>
              <a:rPr lang="en-US" baseline="0" dirty="0" smtClean="0">
                <a:latin typeface="Arial" pitchFamily="34" charset="0"/>
                <a:cs typeface="Arial" pitchFamily="34" charset="0"/>
              </a:rPr>
              <a:t> well as a </a:t>
            </a:r>
            <a:r>
              <a:rPr lang="en-US" dirty="0" smtClean="0">
                <a:latin typeface="Arial" pitchFamily="34" charset="0"/>
                <a:cs typeface="Arial" pitchFamily="34" charset="0"/>
              </a:rPr>
              <a:t>letter to the editor of </a:t>
            </a:r>
            <a:r>
              <a:rPr lang="en-US" i="1" dirty="0" smtClean="0">
                <a:latin typeface="Arial" pitchFamily="34" charset="0"/>
                <a:cs typeface="Arial" pitchFamily="34" charset="0"/>
              </a:rPr>
              <a:t>The Scientist </a:t>
            </a:r>
            <a:r>
              <a:rPr lang="en-US" dirty="0" smtClean="0">
                <a:latin typeface="Arial" pitchFamily="34" charset="0"/>
                <a:cs typeface="Arial" pitchFamily="34" charset="0"/>
              </a:rPr>
              <a:t>by Francis Collins and Jeremy Farrar responding to an article critiquing the lack of basic science research funding for African scientists. The</a:t>
            </a:r>
            <a:r>
              <a:rPr lang="en-US" baseline="0" dirty="0" smtClean="0">
                <a:latin typeface="Arial" pitchFamily="34" charset="0"/>
                <a:cs typeface="Arial" pitchFamily="34" charset="0"/>
              </a:rPr>
              <a:t> Collins/Farrar letter discussed how </a:t>
            </a:r>
            <a:r>
              <a:rPr lang="en-US" dirty="0" smtClean="0">
                <a:latin typeface="Arial" pitchFamily="34" charset="0"/>
                <a:cs typeface="Arial" pitchFamily="34" charset="0"/>
              </a:rPr>
              <a:t>H3Africa is a prototype</a:t>
            </a:r>
            <a:r>
              <a:rPr lang="en-US" baseline="0" dirty="0" smtClean="0">
                <a:latin typeface="Arial" pitchFamily="34" charset="0"/>
                <a:cs typeface="Arial" pitchFamily="34" charset="0"/>
              </a:rPr>
              <a:t> </a:t>
            </a:r>
            <a:r>
              <a:rPr lang="en-US" dirty="0" smtClean="0">
                <a:latin typeface="Arial" pitchFamily="34" charset="0"/>
                <a:cs typeface="Arial" pitchFamily="34" charset="0"/>
              </a:rPr>
              <a:t>example of an effort aiming to address</a:t>
            </a:r>
            <a:r>
              <a:rPr lang="en-US" baseline="0" dirty="0" smtClean="0">
                <a:latin typeface="Arial" pitchFamily="34" charset="0"/>
                <a:cs typeface="Arial" pitchFamily="34" charset="0"/>
              </a:rPr>
              <a:t> this problem. </a:t>
            </a:r>
            <a:endParaRPr lang="en-US" dirty="0" smtClean="0">
              <a:latin typeface="Arial" pitchFamily="34" charset="0"/>
              <a:cs typeface="Arial" pitchFamily="34" charset="0"/>
            </a:endParaRPr>
          </a:p>
          <a:p>
            <a:pPr defTabSz="874305">
              <a:defRPr/>
            </a:pPr>
            <a:endParaRPr lang="en-US" dirty="0">
              <a:latin typeface="Arial" pitchFamily="34" charset="0"/>
              <a:cs typeface="Arial" pitchFamily="34" charset="0"/>
            </a:endParaRPr>
          </a:p>
          <a:p>
            <a:pPr lvl="1">
              <a:defRPr/>
            </a:pPr>
            <a:r>
              <a:rPr lang="en-US" dirty="0" smtClean="0">
                <a:latin typeface="Arial" pitchFamily="34" charset="0"/>
                <a:cs typeface="Arial" pitchFamily="34" charset="0"/>
              </a:rPr>
              <a:t>* The next H3Africa Consortium Meeting will be held in May 2015 in Zambia, and this will be followed by a Consortium meeting in October 2015 in Washington DC</a:t>
            </a:r>
            <a:r>
              <a:rPr lang="en-US" baseline="0" dirty="0" smtClean="0">
                <a:latin typeface="Arial" pitchFamily="34" charset="0"/>
                <a:cs typeface="Arial" pitchFamily="34" charset="0"/>
              </a:rPr>
              <a:t> (</a:t>
            </a:r>
            <a:r>
              <a:rPr lang="en-US" dirty="0" smtClean="0">
                <a:latin typeface="Arial" pitchFamily="34" charset="0"/>
                <a:cs typeface="Arial" pitchFamily="34" charset="0"/>
              </a:rPr>
              <a:t>which will be held immediately</a:t>
            </a:r>
            <a:r>
              <a:rPr lang="en-US" baseline="0" dirty="0" smtClean="0">
                <a:latin typeface="Arial" pitchFamily="34" charset="0"/>
                <a:cs typeface="Arial" pitchFamily="34" charset="0"/>
              </a:rPr>
              <a:t> after </a:t>
            </a:r>
            <a:r>
              <a:rPr lang="en-US" dirty="0" smtClean="0">
                <a:latin typeface="Arial" pitchFamily="34" charset="0"/>
                <a:cs typeface="Arial" pitchFamily="34" charset="0"/>
              </a:rPr>
              <a:t>the Annual ASHG Meeting</a:t>
            </a:r>
            <a:r>
              <a:rPr lang="en-US" baseline="0" dirty="0" smtClean="0">
                <a:latin typeface="Arial" pitchFamily="34" charset="0"/>
                <a:cs typeface="Arial" pitchFamily="34" charset="0"/>
              </a:rPr>
              <a:t> in Baltimore).</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a:xfrm>
            <a:off x="3971622"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66" eaLnBrk="0" hangingPunct="0">
              <a:defRPr b="1">
                <a:solidFill>
                  <a:schemeClr val="tx1"/>
                </a:solidFill>
                <a:latin typeface="Arial" pitchFamily="34" charset="0"/>
              </a:defRPr>
            </a:lvl1pPr>
            <a:lvl2pPr marL="747742" indent="-287593" defTabSz="942666" eaLnBrk="0" hangingPunct="0">
              <a:defRPr b="1">
                <a:solidFill>
                  <a:schemeClr val="tx1"/>
                </a:solidFill>
                <a:latin typeface="Arial" pitchFamily="34" charset="0"/>
              </a:defRPr>
            </a:lvl2pPr>
            <a:lvl3pPr marL="1150372" indent="-230074" defTabSz="942666" eaLnBrk="0" hangingPunct="0">
              <a:defRPr b="1">
                <a:solidFill>
                  <a:schemeClr val="tx1"/>
                </a:solidFill>
                <a:latin typeface="Arial" pitchFamily="34" charset="0"/>
              </a:defRPr>
            </a:lvl3pPr>
            <a:lvl4pPr marL="1610521" indent="-230074" defTabSz="942666" eaLnBrk="0" hangingPunct="0">
              <a:defRPr b="1">
                <a:solidFill>
                  <a:schemeClr val="tx1"/>
                </a:solidFill>
                <a:latin typeface="Arial" pitchFamily="34" charset="0"/>
              </a:defRPr>
            </a:lvl4pPr>
            <a:lvl5pPr marL="2070671" indent="-230074" defTabSz="942666" eaLnBrk="0" hangingPunct="0">
              <a:defRPr b="1">
                <a:solidFill>
                  <a:schemeClr val="tx1"/>
                </a:solidFill>
                <a:latin typeface="Arial" pitchFamily="34" charset="0"/>
              </a:defRPr>
            </a:lvl5pPr>
            <a:lvl6pPr marL="2530820" indent="-230074" defTabSz="942666" eaLnBrk="0" fontAlgn="base" hangingPunct="0">
              <a:spcBef>
                <a:spcPct val="0"/>
              </a:spcBef>
              <a:spcAft>
                <a:spcPct val="0"/>
              </a:spcAft>
              <a:defRPr b="1">
                <a:solidFill>
                  <a:schemeClr val="tx1"/>
                </a:solidFill>
                <a:latin typeface="Arial" pitchFamily="34" charset="0"/>
              </a:defRPr>
            </a:lvl6pPr>
            <a:lvl7pPr marL="2990968" indent="-230074" defTabSz="942666" eaLnBrk="0" fontAlgn="base" hangingPunct="0">
              <a:spcBef>
                <a:spcPct val="0"/>
              </a:spcBef>
              <a:spcAft>
                <a:spcPct val="0"/>
              </a:spcAft>
              <a:defRPr b="1">
                <a:solidFill>
                  <a:schemeClr val="tx1"/>
                </a:solidFill>
                <a:latin typeface="Arial" pitchFamily="34" charset="0"/>
              </a:defRPr>
            </a:lvl7pPr>
            <a:lvl8pPr marL="3451117" indent="-230074" defTabSz="942666" eaLnBrk="0" fontAlgn="base" hangingPunct="0">
              <a:spcBef>
                <a:spcPct val="0"/>
              </a:spcBef>
              <a:spcAft>
                <a:spcPct val="0"/>
              </a:spcAft>
              <a:defRPr b="1">
                <a:solidFill>
                  <a:schemeClr val="tx1"/>
                </a:solidFill>
                <a:latin typeface="Arial" pitchFamily="34" charset="0"/>
              </a:defRPr>
            </a:lvl8pPr>
            <a:lvl9pPr marL="3911267" indent="-230074" defTabSz="94266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91</a:t>
            </a:fld>
            <a:endParaRPr lang="en-US" dirty="0" smtClean="0">
              <a:solidFill>
                <a:prstClr val="black"/>
              </a:solidFill>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068" tIns="46534" rIns="93068" bIns="46534" numCol="1" anchor="t" anchorCtr="0" compatLnSpc="1">
            <a:prstTxWarp prst="textNoShape">
              <a:avLst/>
            </a:prstTxWarp>
          </a:bodyPr>
          <a:lstStyle/>
          <a:p>
            <a:pPr defTabSz="930402">
              <a:spcAft>
                <a:spcPts val="0"/>
              </a:spcAft>
              <a:defRPr/>
            </a:pPr>
            <a:r>
              <a:rPr lang="en-US" dirty="0" smtClean="0">
                <a:latin typeface="Arial" panose="020B0604020202020204" pitchFamily="34" charset="0"/>
                <a:cs typeface="Arial" panose="020B0604020202020204" pitchFamily="34" charset="0"/>
              </a:rPr>
              <a:t>The NIH Common </a:t>
            </a:r>
            <a:r>
              <a:rPr lang="en-US" dirty="0">
                <a:latin typeface="Arial" panose="020B0604020202020204" pitchFamily="34" charset="0"/>
                <a:cs typeface="Arial" panose="020B0604020202020204" pitchFamily="34" charset="0"/>
              </a:rPr>
              <a:t>Fund Undiagnosed Diseases Network (UDN) aims to improve the level of diagnosis and care for patients with undiagnosed diseases, facilitate research into the etiology of </a:t>
            </a:r>
            <a:r>
              <a:rPr lang="en-US" dirty="0" smtClean="0">
                <a:latin typeface="Arial" panose="020B0604020202020204" pitchFamily="34" charset="0"/>
                <a:cs typeface="Arial" panose="020B0604020202020204" pitchFamily="34" charset="0"/>
              </a:rPr>
              <a:t>these </a:t>
            </a:r>
            <a:r>
              <a:rPr lang="en-US" dirty="0">
                <a:latin typeface="Arial" panose="020B0604020202020204" pitchFamily="34" charset="0"/>
                <a:cs typeface="Arial" panose="020B0604020202020204" pitchFamily="34" charset="0"/>
              </a:rPr>
              <a:t>diseases, and create an integrated and collaborative research community </a:t>
            </a:r>
            <a:r>
              <a:rPr lang="en-US" dirty="0" smtClean="0">
                <a:latin typeface="Arial" panose="020B0604020202020204" pitchFamily="34" charset="0"/>
                <a:cs typeface="Arial" panose="020B0604020202020204" pitchFamily="34" charset="0"/>
              </a:rPr>
              <a:t>to identify and share improved </a:t>
            </a:r>
            <a:r>
              <a:rPr lang="en-US" dirty="0">
                <a:latin typeface="Arial" panose="020B0604020202020204" pitchFamily="34" charset="0"/>
                <a:cs typeface="Arial" panose="020B0604020202020204" pitchFamily="34" charset="0"/>
              </a:rPr>
              <a:t>options for optimal patient management. </a:t>
            </a:r>
          </a:p>
          <a:p>
            <a:pPr defTabSz="898232">
              <a:defRPr/>
            </a:pPr>
            <a:endParaRPr lang="en-US" dirty="0" smtClean="0">
              <a:latin typeface="Arial" panose="020B0604020202020204" pitchFamily="34" charset="0"/>
              <a:cs typeface="Arial" panose="020B0604020202020204" pitchFamily="34" charset="0"/>
            </a:endParaRPr>
          </a:p>
          <a:p>
            <a:pPr defTabSz="898232" eaLnBrk="1" fontAlgn="auto" hangingPunct="1">
              <a:spcAft>
                <a:spcPts val="0"/>
              </a:spcAft>
              <a:defRPr/>
            </a:pPr>
            <a:r>
              <a:rPr lang="en-US" dirty="0" smtClean="0">
                <a:latin typeface="Arial" panose="020B0604020202020204" pitchFamily="34" charset="0"/>
                <a:cs typeface="Arial" panose="020B0604020202020204" pitchFamily="34" charset="0"/>
              </a:rPr>
              <a:t>In September,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Baylor College of Medicine and the Medical College of Wisconsin </a:t>
            </a:r>
            <a:r>
              <a:rPr lang="en-US" baseline="0" dirty="0" smtClean="0">
                <a:latin typeface="Arial" pitchFamily="34" charset="0"/>
                <a:cs typeface="Arial" pitchFamily="34" charset="0"/>
              </a:rPr>
              <a:t>were awarded UDN Sequencing Core grants to provide centralized genome sequencing for the UDN. These two cores will provide CLIA-level </a:t>
            </a:r>
            <a:r>
              <a:rPr lang="en-US" baseline="0" dirty="0" err="1" smtClean="0">
                <a:latin typeface="Arial" pitchFamily="34" charset="0"/>
                <a:cs typeface="Arial" pitchFamily="34" charset="0"/>
              </a:rPr>
              <a:t>exome</a:t>
            </a:r>
            <a:r>
              <a:rPr lang="en-US" baseline="0" dirty="0" smtClean="0">
                <a:latin typeface="Arial" pitchFamily="34" charset="0"/>
                <a:cs typeface="Arial" pitchFamily="34" charset="0"/>
              </a:rPr>
              <a:t> and genome sequencing data and clinical reports generated from patients and family</a:t>
            </a:r>
            <a:r>
              <a:rPr lang="en-US" dirty="0" smtClean="0">
                <a:latin typeface="Arial" pitchFamily="34" charset="0"/>
                <a:cs typeface="Arial" pitchFamily="34" charset="0"/>
              </a:rPr>
              <a:t> members</a:t>
            </a:r>
            <a:r>
              <a:rPr lang="en-US" baseline="0" dirty="0" smtClean="0">
                <a:latin typeface="Arial" pitchFamily="34" charset="0"/>
                <a:cs typeface="Arial" pitchFamily="34" charset="0"/>
              </a:rPr>
              <a:t>. The full set of different network sites is shown here. </a:t>
            </a:r>
          </a:p>
          <a:p>
            <a:pPr defTabSz="898232" eaLnBrk="1" fontAlgn="auto" hangingPunct="1">
              <a:spcAft>
                <a:spcPts val="0"/>
              </a:spcAft>
              <a:defRPr/>
            </a:pPr>
            <a:endParaRPr lang="en-US" baseline="0" dirty="0" smtClean="0">
              <a:latin typeface="Arial" pitchFamily="34" charset="0"/>
              <a:cs typeface="Arial" pitchFamily="34" charset="0"/>
            </a:endParaRPr>
          </a:p>
          <a:p>
            <a:pPr defTabSz="898232" eaLnBrk="1" fontAlgn="auto" hangingPunct="1">
              <a:spcAft>
                <a:spcPts val="0"/>
              </a:spcAft>
              <a:defRPr/>
            </a:pPr>
            <a:r>
              <a:rPr lang="en-US" baseline="0" dirty="0" smtClean="0">
                <a:effectLst/>
                <a:latin typeface="Arial" panose="020B0604020202020204" pitchFamily="34" charset="0"/>
                <a:cs typeface="Arial" panose="020B0604020202020204" pitchFamily="34" charset="0"/>
              </a:rPr>
              <a:t>The UDN investigators</a:t>
            </a:r>
            <a:r>
              <a:rPr lang="en-US" dirty="0" smtClean="0">
                <a:effectLst/>
                <a:latin typeface="Arial" panose="020B0604020202020204" pitchFamily="34" charset="0"/>
                <a:cs typeface="Arial" panose="020B0604020202020204" pitchFamily="34" charset="0"/>
              </a:rPr>
              <a:t> </a:t>
            </a:r>
            <a:r>
              <a:rPr lang="en-US" baseline="0" dirty="0" smtClean="0">
                <a:effectLst/>
                <a:latin typeface="Arial" panose="020B0604020202020204" pitchFamily="34" charset="0"/>
                <a:cs typeface="Arial" panose="020B0604020202020204" pitchFamily="34" charset="0"/>
              </a:rPr>
              <a:t>held a </a:t>
            </a:r>
            <a:r>
              <a:rPr lang="en-US" dirty="0" smtClean="0">
                <a:latin typeface="Arial" panose="020B0604020202020204" pitchFamily="34" charset="0"/>
                <a:cs typeface="Arial" panose="020B0604020202020204" pitchFamily="34" charset="0"/>
              </a:rPr>
              <a:t>Steering Committee meeting in November. Key personnel from each of the 10 network sites were in attendance to ratify new chapters of the network’s Manual of Operations and to establish standardized procedures</a:t>
            </a:r>
            <a:r>
              <a:rPr lang="en-US" baseline="0" dirty="0" smtClean="0">
                <a:latin typeface="Arial" panose="020B0604020202020204" pitchFamily="34" charset="0"/>
                <a:cs typeface="Arial" panose="020B0604020202020204" pitchFamily="34" charset="0"/>
              </a:rPr>
              <a:t> for genome sequencing </a:t>
            </a:r>
            <a:r>
              <a:rPr lang="en-US" dirty="0" smtClean="0">
                <a:latin typeface="Arial" panose="020B0604020202020204" pitchFamily="34" charset="0"/>
                <a:cs typeface="Arial" panose="020B0604020202020204" pitchFamily="34" charset="0"/>
              </a:rPr>
              <a:t>prior to the acceptance of the first UDN patient.</a:t>
            </a:r>
          </a:p>
          <a:p>
            <a:pPr defTabSz="898232">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92</a:t>
            </a:fld>
            <a:endParaRPr 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068" tIns="46534" rIns="93068" bIns="46534" numCol="1" anchor="t" anchorCtr="0" compatLnSpc="1">
            <a:prstTxWarp prst="textNoShape">
              <a:avLst/>
            </a:prstTxWarp>
          </a:bodyPr>
          <a:lstStyle/>
          <a:p>
            <a:pPr defTabSz="930402">
              <a:defRPr/>
            </a:pPr>
            <a:r>
              <a:rPr lang="en-US" baseline="0" dirty="0" smtClean="0">
                <a:latin typeface="Arial" pitchFamily="34" charset="0"/>
                <a:cs typeface="Arial" pitchFamily="34" charset="0"/>
              </a:rPr>
              <a:t>Six Gene Function Research R21 awards for the UDN were made in August and September. </a:t>
            </a:r>
            <a:r>
              <a:rPr lang="en-US" dirty="0" smtClean="0">
                <a:latin typeface="Arial" pitchFamily="34" charset="0"/>
                <a:cs typeface="Arial" pitchFamily="34" charset="0"/>
              </a:rPr>
              <a:t>As you can see from this table, these six studied will investigate the underlying genetics, biochemistry, and/or pathophysiology of newly diagnosed diseases in association with gene variants identified through the UDN–</a:t>
            </a:r>
            <a:r>
              <a:rPr lang="en-US" baseline="0" dirty="0" smtClean="0">
                <a:latin typeface="Arial" panose="020B0604020202020204" pitchFamily="34" charset="0"/>
                <a:cs typeface="Arial" panose="020B0604020202020204" pitchFamily="34" charset="0"/>
              </a:rPr>
              <a:t> in many cases using model systems. </a:t>
            </a:r>
            <a:endParaRPr lang="en-US" dirty="0" smtClean="0">
              <a:latin typeface="Arial" panose="020B0604020202020204" pitchFamily="34" charset="0"/>
              <a:cs typeface="Arial" panose="020B0604020202020204" pitchFamily="34" charset="0"/>
            </a:endParaRPr>
          </a:p>
          <a:p>
            <a:pPr defTabSz="930402">
              <a:defRPr/>
            </a:pPr>
            <a:endParaRPr lang="en-US" baseline="0" dirty="0" smtClean="0">
              <a:latin typeface="Arial" pitchFamily="34" charset="0"/>
              <a:cs typeface="Arial" pitchFamily="34" charset="0"/>
            </a:endParaRPr>
          </a:p>
          <a:p>
            <a:pPr defTabSz="930402">
              <a:defRPr/>
            </a:pPr>
            <a:r>
              <a:rPr lang="en-US" baseline="0" dirty="0" smtClean="0">
                <a:latin typeface="Arial" pitchFamily="34" charset="0"/>
                <a:cs typeface="Arial" pitchFamily="34" charset="0"/>
              </a:rPr>
              <a:t>* Additionally, </a:t>
            </a:r>
            <a:r>
              <a:rPr lang="en-US" i="1" baseline="0" dirty="0" smtClean="0">
                <a:latin typeface="Arial" pitchFamily="34" charset="0"/>
                <a:cs typeface="Arial" pitchFamily="34" charset="0"/>
              </a:rPr>
              <a:t>JAMA</a:t>
            </a:r>
            <a:r>
              <a:rPr lang="en-US" baseline="0" dirty="0" smtClean="0">
                <a:latin typeface="Arial" pitchFamily="34" charset="0"/>
                <a:cs typeface="Arial" pitchFamily="34" charset="0"/>
              </a:rPr>
              <a:t> published two papers in November by investigators from the Baylor College of Medicine Sequencing Core and the UCLA Clinical Site describing their experiences in using clinical exome sequencing as a diagnostic test.</a:t>
            </a:r>
          </a:p>
          <a:p>
            <a:pPr defTabSz="930402">
              <a:defRPr/>
            </a:pPr>
            <a:r>
              <a:rPr lang="en-US" baseline="0" dirty="0" smtClean="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93</a:t>
            </a:fld>
            <a:endParaRPr 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182688" y="696913"/>
            <a:ext cx="4646612"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54824" y="4328931"/>
            <a:ext cx="5135934" cy="4675369"/>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49" tIns="47273" rIns="94549" bIns="47273" numCol="1" anchor="t" anchorCtr="0" compatLnSpc="1">
            <a:prstTxWarp prst="textNoShape">
              <a:avLst/>
            </a:prstTxWarp>
          </a:bodyPr>
          <a:lstStyle/>
          <a:p>
            <a:pPr lvl="1">
              <a:defRPr/>
            </a:pPr>
            <a:r>
              <a:rPr lang="en-US" dirty="0" smtClean="0">
                <a:latin typeface="Arial" pitchFamily="34" charset="0"/>
                <a:cs typeface="Arial" pitchFamily="34" charset="0"/>
              </a:rPr>
              <a:t>The trans-NIH Big Data to Knowledge (BD2K) Initiative</a:t>
            </a:r>
            <a:r>
              <a:rPr lang="en-US" baseline="0" dirty="0" smtClean="0">
                <a:latin typeface="Arial" pitchFamily="34" charset="0"/>
                <a:cs typeface="Arial" pitchFamily="34" charset="0"/>
              </a:rPr>
              <a:t> aims</a:t>
            </a:r>
            <a:r>
              <a:rPr lang="en-US" dirty="0" smtClean="0">
                <a:latin typeface="Arial" pitchFamily="34" charset="0"/>
                <a:cs typeface="Arial" pitchFamily="34" charset="0"/>
              </a:rPr>
              <a:t> to enable </a:t>
            </a:r>
            <a:r>
              <a:rPr lang="en-US" baseline="0" dirty="0" smtClean="0">
                <a:latin typeface="Arial" pitchFamily="34" charset="0"/>
                <a:cs typeface="Arial" pitchFamily="34" charset="0"/>
              </a:rPr>
              <a:t>scientists to use ‘big data’ to advance biomedical research. </a:t>
            </a:r>
            <a:r>
              <a:rPr lang="en-US" baseline="0" dirty="0" smtClean="0">
                <a:latin typeface="Arial" charset="0"/>
              </a:rPr>
              <a:t>* The first round of awards was made shortly after the last Council meeting. This included 12 Centers of Excellence</a:t>
            </a:r>
            <a:r>
              <a:rPr lang="en-US" dirty="0" smtClean="0">
                <a:latin typeface="Arial" charset="0"/>
              </a:rPr>
              <a:t> and</a:t>
            </a:r>
            <a:r>
              <a:rPr lang="en-US" baseline="0" dirty="0" smtClean="0">
                <a:latin typeface="Arial" charset="0"/>
              </a:rPr>
              <a:t> the Data Discovery Index Coordination Consortium, with the associated principal investigators gathering at a kickoff meeting in Bethesda in November. At this meeting, it was emphasized that they were expected to function as a consortium.</a:t>
            </a:r>
          </a:p>
          <a:p>
            <a:pPr lvl="1">
              <a:defRPr/>
            </a:pPr>
            <a:endParaRPr lang="en-US" baseline="0" dirty="0" smtClean="0">
              <a:latin typeface="Arial" charset="0"/>
            </a:endParaRPr>
          </a:p>
          <a:p>
            <a:pPr lvl="1">
              <a:defRPr/>
            </a:pPr>
            <a:r>
              <a:rPr lang="en-US" baseline="0" dirty="0" smtClean="0">
                <a:latin typeface="Arial" charset="0"/>
              </a:rPr>
              <a:t>Similarly, the first set of BD2K training awards went out at the end of last fiscal year, and these were for short courses, open educational resources, and mentored career development. The associated principal investigators for the open educational resources also attended the November meeting.</a:t>
            </a:r>
          </a:p>
          <a:p>
            <a:pPr lvl="1">
              <a:defRPr/>
            </a:pPr>
            <a:endParaRPr lang="en-US" dirty="0" smtClean="0">
              <a:latin typeface="Arial" charset="0"/>
            </a:endParaRPr>
          </a:p>
          <a:p>
            <a:pPr lvl="1">
              <a:defRPr/>
            </a:pPr>
            <a:r>
              <a:rPr lang="en-US" baseline="0" dirty="0" smtClean="0">
                <a:latin typeface="Arial" charset="0"/>
              </a:rPr>
              <a:t>* There are a number of recently reviewed BD2K elements that will be funded in the upcoming months. One is for software</a:t>
            </a:r>
            <a:r>
              <a:rPr lang="en-US" dirty="0" smtClean="0">
                <a:latin typeface="Arial" charset="0"/>
              </a:rPr>
              <a:t> </a:t>
            </a:r>
            <a:r>
              <a:rPr lang="en-US" baseline="0" dirty="0" smtClean="0">
                <a:latin typeface="Arial" charset="0"/>
              </a:rPr>
              <a:t>development in four targeted areas of need: data wrangling, compression, visualization, and provenance. The BD2K Multi-Council Working Group has reviewed these applications. A new version of the RFA with different targeted areas will be released later this year.</a:t>
            </a:r>
          </a:p>
          <a:p>
            <a:pPr lvl="1">
              <a:defRPr/>
            </a:pPr>
            <a:endParaRPr lang="en-US" baseline="0" dirty="0" smtClean="0">
              <a:latin typeface="Arial" charset="0"/>
            </a:endParaRPr>
          </a:p>
          <a:p>
            <a:pPr lvl="1">
              <a:defRPr/>
            </a:pPr>
            <a:r>
              <a:rPr lang="en-US" baseline="0" dirty="0" smtClean="0">
                <a:latin typeface="Arial" charset="0"/>
              </a:rPr>
              <a:t>In addition, the training program has completed the review of applications for institutional pre-doctoral training programs in biomedical big data science. This RFA has a second receipt date in March.</a:t>
            </a: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32" eaLnBrk="0" hangingPunct="0">
              <a:defRPr b="1">
                <a:solidFill>
                  <a:schemeClr val="tx1"/>
                </a:solidFill>
                <a:latin typeface="Arial" pitchFamily="34" charset="0"/>
              </a:defRPr>
            </a:lvl1pPr>
            <a:lvl2pPr marL="747714" indent="-287582" defTabSz="942632" eaLnBrk="0" hangingPunct="0">
              <a:defRPr b="1">
                <a:solidFill>
                  <a:schemeClr val="tx1"/>
                </a:solidFill>
                <a:latin typeface="Arial" pitchFamily="34" charset="0"/>
              </a:defRPr>
            </a:lvl2pPr>
            <a:lvl3pPr marL="1150333" indent="-230067" defTabSz="942632" eaLnBrk="0" hangingPunct="0">
              <a:defRPr b="1">
                <a:solidFill>
                  <a:schemeClr val="tx1"/>
                </a:solidFill>
                <a:latin typeface="Arial" pitchFamily="34" charset="0"/>
              </a:defRPr>
            </a:lvl3pPr>
            <a:lvl4pPr marL="1610466" indent="-230067" defTabSz="942632" eaLnBrk="0" hangingPunct="0">
              <a:defRPr b="1">
                <a:solidFill>
                  <a:schemeClr val="tx1"/>
                </a:solidFill>
                <a:latin typeface="Arial" pitchFamily="34" charset="0"/>
              </a:defRPr>
            </a:lvl4pPr>
            <a:lvl5pPr marL="2070598" indent="-230067" defTabSz="942632" eaLnBrk="0" hangingPunct="0">
              <a:defRPr b="1">
                <a:solidFill>
                  <a:schemeClr val="tx1"/>
                </a:solidFill>
                <a:latin typeface="Arial" pitchFamily="34" charset="0"/>
              </a:defRPr>
            </a:lvl5pPr>
            <a:lvl6pPr marL="2530731" indent="-230067" defTabSz="942632" eaLnBrk="0" fontAlgn="base" hangingPunct="0">
              <a:spcBef>
                <a:spcPct val="0"/>
              </a:spcBef>
              <a:spcAft>
                <a:spcPct val="0"/>
              </a:spcAft>
              <a:defRPr b="1">
                <a:solidFill>
                  <a:schemeClr val="tx1"/>
                </a:solidFill>
                <a:latin typeface="Arial" pitchFamily="34" charset="0"/>
              </a:defRPr>
            </a:lvl6pPr>
            <a:lvl7pPr marL="2990863" indent="-230067" defTabSz="942632" eaLnBrk="0" fontAlgn="base" hangingPunct="0">
              <a:spcBef>
                <a:spcPct val="0"/>
              </a:spcBef>
              <a:spcAft>
                <a:spcPct val="0"/>
              </a:spcAft>
              <a:defRPr b="1">
                <a:solidFill>
                  <a:schemeClr val="tx1"/>
                </a:solidFill>
                <a:latin typeface="Arial" pitchFamily="34" charset="0"/>
              </a:defRPr>
            </a:lvl7pPr>
            <a:lvl8pPr marL="3450996" indent="-230067" defTabSz="942632" eaLnBrk="0" fontAlgn="base" hangingPunct="0">
              <a:spcBef>
                <a:spcPct val="0"/>
              </a:spcBef>
              <a:spcAft>
                <a:spcPct val="0"/>
              </a:spcAft>
              <a:defRPr b="1">
                <a:solidFill>
                  <a:schemeClr val="tx1"/>
                </a:solidFill>
                <a:latin typeface="Arial" pitchFamily="34" charset="0"/>
              </a:defRPr>
            </a:lvl8pPr>
            <a:lvl9pPr marL="3911128" indent="-230067" defTabSz="94263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94</a:t>
            </a:fld>
            <a:endParaRPr lang="en-US" dirty="0" smtClean="0">
              <a:solidFill>
                <a:prstClr val="black"/>
              </a:solidFill>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182688" y="696913"/>
            <a:ext cx="4646612"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54823" y="4415802"/>
            <a:ext cx="5196239" cy="4452935"/>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49" tIns="47273" rIns="94549" bIns="47273" numCol="1" anchor="t" anchorCtr="0" compatLnSpc="1">
            <a:prstTxWarp prst="textNoShape">
              <a:avLst/>
            </a:prstTxWarp>
          </a:bodyPr>
          <a:lstStyle/>
          <a:p>
            <a:pPr lvl="2" defTabSz="626539">
              <a:buClr>
                <a:schemeClr val="bg1"/>
              </a:buClr>
              <a:buSzPct val="95000"/>
              <a:defRPr/>
            </a:pPr>
            <a:r>
              <a:rPr lang="en-US" dirty="0" smtClean="0">
                <a:latin typeface="Arial" pitchFamily="34" charset="0"/>
                <a:cs typeface="Arial" pitchFamily="34" charset="0"/>
              </a:rPr>
              <a:t>In terms of future BD2K efforts and priorities, * The Commons is one of the biggest. </a:t>
            </a:r>
            <a:r>
              <a:rPr lang="en-US" baseline="0" dirty="0" smtClean="0">
                <a:latin typeface="Arial" pitchFamily="34" charset="0"/>
                <a:cs typeface="Arial" pitchFamily="34" charset="0"/>
              </a:rPr>
              <a:t>The goal is to have a space where data, software, and completed analyses are co-located in a cloud environment. Small pilot projects, some of which will be driven by the needs of specific NIH institutes and centers, will be started in the coming months.</a:t>
            </a:r>
          </a:p>
          <a:p>
            <a:pPr lvl="2" defTabSz="626539">
              <a:buClr>
                <a:schemeClr val="bg1"/>
              </a:buClr>
              <a:buSzPct val="95000"/>
              <a:defRPr/>
            </a:pPr>
            <a:endParaRPr lang="en-US" baseline="0" dirty="0" smtClean="0">
              <a:latin typeface="Arial" pitchFamily="34" charset="0"/>
              <a:cs typeface="Arial" pitchFamily="34" charset="0"/>
            </a:endParaRPr>
          </a:p>
          <a:p>
            <a:pPr lvl="2" defTabSz="626539">
              <a:buClr>
                <a:schemeClr val="bg1"/>
              </a:buClr>
              <a:buSzPct val="95000"/>
              <a:defRPr/>
            </a:pPr>
            <a:r>
              <a:rPr lang="en-US" baseline="0" dirty="0" smtClean="0">
                <a:latin typeface="Arial" pitchFamily="34" charset="0"/>
                <a:cs typeface="Arial" pitchFamily="34" charset="0"/>
              </a:rPr>
              <a:t>* The NIH Standards Information Resource </a:t>
            </a:r>
            <a:r>
              <a:rPr lang="en-US" dirty="0" smtClean="0">
                <a:latin typeface="Arial" pitchFamily="34" charset="0"/>
                <a:cs typeface="Arial" pitchFamily="34" charset="0"/>
              </a:rPr>
              <a:t>will be </a:t>
            </a:r>
            <a:r>
              <a:rPr lang="en-US" baseline="0" dirty="0" smtClean="0">
                <a:latin typeface="Arial" pitchFamily="34" charset="0"/>
                <a:cs typeface="Arial" pitchFamily="34" charset="0"/>
              </a:rPr>
              <a:t>a resource where existing data standards and </a:t>
            </a:r>
            <a:r>
              <a:rPr lang="en-US" dirty="0" smtClean="0">
                <a:latin typeface="Arial" pitchFamily="34" charset="0"/>
                <a:cs typeface="Arial" pitchFamily="34" charset="0"/>
              </a:rPr>
              <a:t>associated metadata </a:t>
            </a:r>
            <a:r>
              <a:rPr lang="en-US" baseline="0" dirty="0" smtClean="0">
                <a:latin typeface="Arial" pitchFamily="34" charset="0"/>
                <a:cs typeface="Arial" pitchFamily="34" charset="0"/>
              </a:rPr>
              <a:t>are gathered together, allowing researchers to choose the best existing standard for a dataset. * Another BD2K group is focused on sustainability of large biological resources. This group will be holding a workshop later this year to gather experts both within and outside of biomedicine to come up with possible solutions to the growing problem of sustaining biomedical data resources.</a:t>
            </a:r>
          </a:p>
          <a:p>
            <a:pPr lvl="2" defTabSz="626539">
              <a:buClr>
                <a:schemeClr val="bg1"/>
              </a:buClr>
              <a:buSzPct val="95000"/>
              <a:defRPr/>
            </a:pPr>
            <a:endParaRPr lang="en-US" baseline="0" dirty="0" smtClean="0">
              <a:latin typeface="Arial" pitchFamily="34" charset="0"/>
              <a:cs typeface="Arial" pitchFamily="34" charset="0"/>
            </a:endParaRPr>
          </a:p>
          <a:p>
            <a:pPr lvl="2" defTabSz="626539">
              <a:buClr>
                <a:schemeClr val="bg1"/>
              </a:buClr>
              <a:buSzPct val="95000"/>
              <a:defRPr/>
            </a:pPr>
            <a:r>
              <a:rPr lang="en-US" baseline="0" dirty="0" smtClean="0">
                <a:latin typeface="Arial" pitchFamily="34" charset="0"/>
                <a:cs typeface="Arial" pitchFamily="34" charset="0"/>
              </a:rPr>
              <a:t>* The BD2K training group has released an RFA for a Biomedical Data Science Training Coordination Center, which will aim to develop a network of educators, mentors, and trainees and to produce an</a:t>
            </a:r>
            <a:r>
              <a:rPr lang="en-US" dirty="0" smtClean="0">
                <a:latin typeface="Arial" pitchFamily="34" charset="0"/>
                <a:cs typeface="Arial" pitchFamily="34" charset="0"/>
              </a:rPr>
              <a:t> </a:t>
            </a:r>
            <a:r>
              <a:rPr lang="en-US" baseline="0" dirty="0" smtClean="0">
                <a:latin typeface="Arial" pitchFamily="34" charset="0"/>
                <a:cs typeface="Arial" pitchFamily="34" charset="0"/>
              </a:rPr>
              <a:t>index for publicly-available training materials. Applications are due in March.</a:t>
            </a:r>
          </a:p>
          <a:p>
            <a:pPr lvl="2" defTabSz="626539">
              <a:buClr>
                <a:schemeClr val="bg1"/>
              </a:buClr>
              <a:buSzPct val="95000"/>
              <a:defRPr/>
            </a:pPr>
            <a:endParaRPr lang="en-US" baseline="0" dirty="0" smtClean="0">
              <a:latin typeface="Arial" pitchFamily="34" charset="0"/>
              <a:cs typeface="Arial" pitchFamily="34" charset="0"/>
            </a:endParaRPr>
          </a:p>
          <a:p>
            <a:pPr lvl="2" defTabSz="626539">
              <a:buClr>
                <a:schemeClr val="bg1"/>
              </a:buClr>
              <a:buSzPct val="95000"/>
              <a:defRPr/>
            </a:pPr>
            <a:r>
              <a:rPr lang="en-US" baseline="0" dirty="0" smtClean="0">
                <a:latin typeface="Arial" pitchFamily="34" charset="0"/>
                <a:cs typeface="Arial" pitchFamily="34" charset="0"/>
              </a:rPr>
              <a:t>* Finally, BD2K is also focused on creating a diverse biomedical data science workforce. An RFA was posted in January to support creative educational activities that increase diversity, focusing on research experiences and curriculum development. </a:t>
            </a:r>
          </a:p>
          <a:p>
            <a:pPr lvl="2" defTabSz="626539">
              <a:buClr>
                <a:schemeClr val="bg1"/>
              </a:buClr>
              <a:buSzPct val="95000"/>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971621" y="8831269"/>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632" eaLnBrk="0" hangingPunct="0">
              <a:defRPr b="1">
                <a:solidFill>
                  <a:schemeClr val="tx1"/>
                </a:solidFill>
                <a:latin typeface="Arial" pitchFamily="34" charset="0"/>
              </a:defRPr>
            </a:lvl1pPr>
            <a:lvl2pPr marL="747714" indent="-287582" defTabSz="942632" eaLnBrk="0" hangingPunct="0">
              <a:defRPr b="1">
                <a:solidFill>
                  <a:schemeClr val="tx1"/>
                </a:solidFill>
                <a:latin typeface="Arial" pitchFamily="34" charset="0"/>
              </a:defRPr>
            </a:lvl2pPr>
            <a:lvl3pPr marL="1150333" indent="-230067" defTabSz="942632" eaLnBrk="0" hangingPunct="0">
              <a:defRPr b="1">
                <a:solidFill>
                  <a:schemeClr val="tx1"/>
                </a:solidFill>
                <a:latin typeface="Arial" pitchFamily="34" charset="0"/>
              </a:defRPr>
            </a:lvl3pPr>
            <a:lvl4pPr marL="1610466" indent="-230067" defTabSz="942632" eaLnBrk="0" hangingPunct="0">
              <a:defRPr b="1">
                <a:solidFill>
                  <a:schemeClr val="tx1"/>
                </a:solidFill>
                <a:latin typeface="Arial" pitchFamily="34" charset="0"/>
              </a:defRPr>
            </a:lvl4pPr>
            <a:lvl5pPr marL="2070598" indent="-230067" defTabSz="942632" eaLnBrk="0" hangingPunct="0">
              <a:defRPr b="1">
                <a:solidFill>
                  <a:schemeClr val="tx1"/>
                </a:solidFill>
                <a:latin typeface="Arial" pitchFamily="34" charset="0"/>
              </a:defRPr>
            </a:lvl5pPr>
            <a:lvl6pPr marL="2530731" indent="-230067" defTabSz="942632" eaLnBrk="0" fontAlgn="base" hangingPunct="0">
              <a:spcBef>
                <a:spcPct val="0"/>
              </a:spcBef>
              <a:spcAft>
                <a:spcPct val="0"/>
              </a:spcAft>
              <a:defRPr b="1">
                <a:solidFill>
                  <a:schemeClr val="tx1"/>
                </a:solidFill>
                <a:latin typeface="Arial" pitchFamily="34" charset="0"/>
              </a:defRPr>
            </a:lvl6pPr>
            <a:lvl7pPr marL="2990863" indent="-230067" defTabSz="942632" eaLnBrk="0" fontAlgn="base" hangingPunct="0">
              <a:spcBef>
                <a:spcPct val="0"/>
              </a:spcBef>
              <a:spcAft>
                <a:spcPct val="0"/>
              </a:spcAft>
              <a:defRPr b="1">
                <a:solidFill>
                  <a:schemeClr val="tx1"/>
                </a:solidFill>
                <a:latin typeface="Arial" pitchFamily="34" charset="0"/>
              </a:defRPr>
            </a:lvl7pPr>
            <a:lvl8pPr marL="3450996" indent="-230067" defTabSz="942632" eaLnBrk="0" fontAlgn="base" hangingPunct="0">
              <a:spcBef>
                <a:spcPct val="0"/>
              </a:spcBef>
              <a:spcAft>
                <a:spcPct val="0"/>
              </a:spcAft>
              <a:defRPr b="1">
                <a:solidFill>
                  <a:schemeClr val="tx1"/>
                </a:solidFill>
                <a:latin typeface="Arial" pitchFamily="34" charset="0"/>
              </a:defRPr>
            </a:lvl8pPr>
            <a:lvl9pPr marL="3911128" indent="-230067" defTabSz="94263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95</a:t>
            </a:fld>
            <a:endParaRPr lang="en-US" dirty="0" smtClean="0">
              <a:solidFill>
                <a:prstClr val="black"/>
              </a:solidFill>
              <a:cs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181100" y="696913"/>
            <a:ext cx="4648200" cy="3486150"/>
          </a:xfrm>
          <a:prstGeom prst="rect">
            <a:avLst/>
          </a:prstGeom>
          <a:ln/>
        </p:spPr>
      </p:sp>
      <p:sp>
        <p:nvSpPr>
          <p:cNvPr id="13316" name="Rectangle 3"/>
          <p:cNvSpPr>
            <a:spLocks noGrp="1" noChangeArrowheads="1"/>
          </p:cNvSpPr>
          <p:nvPr>
            <p:ph type="body" idx="1"/>
          </p:nvPr>
        </p:nvSpPr>
        <p:spPr>
          <a:xfrm>
            <a:off x="856827" y="4415794"/>
            <a:ext cx="5296747" cy="3985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528">
              <a:spcBef>
                <a:spcPct val="0"/>
              </a:spcBef>
              <a:defRPr/>
            </a:pPr>
            <a:r>
              <a:rPr lang="en-US" u="none" dirty="0" err="1" smtClean="0">
                <a:latin typeface="Arial" pitchFamily="34" charset="0"/>
                <a:cs typeface="Arial" pitchFamily="34" charset="0"/>
              </a:rPr>
              <a:t>iDASH</a:t>
            </a:r>
            <a:r>
              <a:rPr lang="en-US" u="none" dirty="0" smtClean="0">
                <a:latin typeface="Arial" pitchFamily="34" charset="0"/>
                <a:cs typeface="Arial" pitchFamily="34" charset="0"/>
              </a:rPr>
              <a:t> is a</a:t>
            </a:r>
            <a:r>
              <a:rPr lang="en-US" u="none" baseline="0" dirty="0" smtClean="0">
                <a:latin typeface="Arial" pitchFamily="34" charset="0"/>
                <a:cs typeface="Arial" pitchFamily="34" charset="0"/>
              </a:rPr>
              <a:t> * Common Fund center funded as part of the </a:t>
            </a:r>
            <a:r>
              <a:rPr lang="en-US" dirty="0">
                <a:latin typeface="Arial" panose="020B0604020202020204" pitchFamily="34" charset="0"/>
                <a:cs typeface="Arial" panose="020B0604020202020204" pitchFamily="34" charset="0"/>
              </a:rPr>
              <a:t>National Centers for Biomedical Computing </a:t>
            </a:r>
            <a:r>
              <a:rPr lang="en-US" u="none" baseline="0" dirty="0" smtClean="0">
                <a:latin typeface="Arial" pitchFamily="34" charset="0"/>
                <a:cs typeface="Arial" pitchFamily="34" charset="0"/>
              </a:rPr>
              <a:t>Program and is dedicated t</a:t>
            </a:r>
            <a:r>
              <a:rPr lang="en-US" u="none" dirty="0" smtClean="0">
                <a:latin typeface="Arial" pitchFamily="34" charset="0"/>
                <a:cs typeface="Arial" pitchFamily="34" charset="0"/>
              </a:rPr>
              <a:t>o</a:t>
            </a:r>
            <a:r>
              <a:rPr lang="en-US" u="none" baseline="0" dirty="0" smtClean="0">
                <a:latin typeface="Arial" pitchFamily="34" charset="0"/>
                <a:cs typeface="Arial" pitchFamily="34" charset="0"/>
              </a:rPr>
              <a:t> developing innovative solutions to sharing data for analysis in healthcare and genomics while maintaining privacy. NHGRI funded an iDASH collaborating grant to Indiana University to address issues around privacy with genomic data in particular.  </a:t>
            </a:r>
          </a:p>
          <a:p>
            <a:pPr defTabSz="904528">
              <a:spcBef>
                <a:spcPct val="0"/>
              </a:spcBef>
              <a:defRPr/>
            </a:pPr>
            <a:endParaRPr lang="en-US" u="none" baseline="0" dirty="0" smtClean="0">
              <a:latin typeface="Arial" pitchFamily="34" charset="0"/>
              <a:cs typeface="Arial" pitchFamily="34" charset="0"/>
            </a:endParaRPr>
          </a:p>
          <a:p>
            <a:pPr defTabSz="904528">
              <a:spcBef>
                <a:spcPct val="0"/>
              </a:spcBef>
              <a:defRPr/>
            </a:pPr>
            <a:r>
              <a:rPr lang="en-US" u="none" baseline="0" dirty="0" smtClean="0">
                <a:latin typeface="Arial" pitchFamily="34" charset="0"/>
                <a:cs typeface="Arial" pitchFamily="34" charset="0"/>
              </a:rPr>
              <a:t>* Using this funding, this </a:t>
            </a:r>
            <a:r>
              <a:rPr lang="en-US" u="none" baseline="0" dirty="0" err="1" smtClean="0">
                <a:latin typeface="Arial" pitchFamily="34" charset="0"/>
                <a:cs typeface="Arial" pitchFamily="34" charset="0"/>
              </a:rPr>
              <a:t>iDASH</a:t>
            </a:r>
            <a:r>
              <a:rPr lang="en-US" u="none" baseline="0" dirty="0" smtClean="0">
                <a:latin typeface="Arial" pitchFamily="34" charset="0"/>
                <a:cs typeface="Arial" pitchFamily="34" charset="0"/>
              </a:rPr>
              <a:t> collaboration will be holding the 2</a:t>
            </a:r>
            <a:r>
              <a:rPr lang="en-US" u="none" baseline="30000" dirty="0" smtClean="0">
                <a:latin typeface="Arial" pitchFamily="34" charset="0"/>
                <a:cs typeface="Arial" pitchFamily="34" charset="0"/>
              </a:rPr>
              <a:t>nd</a:t>
            </a:r>
            <a:r>
              <a:rPr lang="en-US" u="none" baseline="0" dirty="0" smtClean="0">
                <a:latin typeface="Arial" pitchFamily="34" charset="0"/>
                <a:cs typeface="Arial" pitchFamily="34" charset="0"/>
              </a:rPr>
              <a:t> </a:t>
            </a:r>
            <a:r>
              <a:rPr lang="en-US" u="none" baseline="0" dirty="0" err="1" smtClean="0">
                <a:latin typeface="Arial" pitchFamily="34" charset="0"/>
                <a:cs typeface="Arial" pitchFamily="34" charset="0"/>
              </a:rPr>
              <a:t>iDASH</a:t>
            </a:r>
            <a:r>
              <a:rPr lang="en-US" u="none" baseline="0" dirty="0" smtClean="0">
                <a:latin typeface="Arial" pitchFamily="34" charset="0"/>
                <a:cs typeface="Arial" pitchFamily="34" charset="0"/>
              </a:rPr>
              <a:t> privacy challenge in March, a workshop to examine security issues related to genome analysis. The two challenge topics for this workshop will be: * (1) </a:t>
            </a:r>
            <a:r>
              <a:rPr lang="en-US" u="none" baseline="0" dirty="0" err="1" smtClean="0">
                <a:latin typeface="Arial" pitchFamily="34" charset="0"/>
                <a:cs typeface="Arial" pitchFamily="34" charset="0"/>
              </a:rPr>
              <a:t>homomorphic</a:t>
            </a:r>
            <a:r>
              <a:rPr lang="en-US" u="none" baseline="0" dirty="0" smtClean="0">
                <a:latin typeface="Arial" pitchFamily="34" charset="0"/>
                <a:cs typeface="Arial" pitchFamily="34" charset="0"/>
              </a:rPr>
              <a:t> encryption, and * (2) secure multiparty computing for secure genomic data analysis across institutions. </a:t>
            </a:r>
          </a:p>
        </p:txBody>
      </p:sp>
      <p:sp>
        <p:nvSpPr>
          <p:cNvPr id="5" name="Slide Number Placeholder 3"/>
          <p:cNvSpPr>
            <a:spLocks noGrp="1"/>
          </p:cNvSpPr>
          <p:nvPr>
            <p:ph type="sldNum" sz="quarter" idx="5"/>
          </p:nvPr>
        </p:nvSpPr>
        <p:spPr>
          <a:xfrm>
            <a:off x="3971623" y="8831267"/>
            <a:ext cx="303878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513" eaLnBrk="0" hangingPunct="0">
              <a:defRPr b="1">
                <a:solidFill>
                  <a:schemeClr val="tx1"/>
                </a:solidFill>
                <a:latin typeface="Arial" pitchFamily="34" charset="0"/>
              </a:defRPr>
            </a:lvl1pPr>
            <a:lvl2pPr marL="734929" indent="-282665" defTabSz="926513" eaLnBrk="0" hangingPunct="0">
              <a:defRPr b="1">
                <a:solidFill>
                  <a:schemeClr val="tx1"/>
                </a:solidFill>
                <a:latin typeface="Arial" pitchFamily="34" charset="0"/>
              </a:defRPr>
            </a:lvl2pPr>
            <a:lvl3pPr marL="1130662" indent="-226133" defTabSz="926513" eaLnBrk="0" hangingPunct="0">
              <a:defRPr b="1">
                <a:solidFill>
                  <a:schemeClr val="tx1"/>
                </a:solidFill>
                <a:latin typeface="Arial" pitchFamily="34" charset="0"/>
              </a:defRPr>
            </a:lvl3pPr>
            <a:lvl4pPr marL="1582926" indent="-226133" defTabSz="926513" eaLnBrk="0" hangingPunct="0">
              <a:defRPr b="1">
                <a:solidFill>
                  <a:schemeClr val="tx1"/>
                </a:solidFill>
                <a:latin typeface="Arial" pitchFamily="34" charset="0"/>
              </a:defRPr>
            </a:lvl4pPr>
            <a:lvl5pPr marL="2035192" indent="-226133" defTabSz="926513" eaLnBrk="0" hangingPunct="0">
              <a:defRPr b="1">
                <a:solidFill>
                  <a:schemeClr val="tx1"/>
                </a:solidFill>
                <a:latin typeface="Arial" pitchFamily="34" charset="0"/>
              </a:defRPr>
            </a:lvl5pPr>
            <a:lvl6pPr marL="2487454" indent="-226133" defTabSz="926513" eaLnBrk="0" fontAlgn="base" hangingPunct="0">
              <a:spcBef>
                <a:spcPct val="0"/>
              </a:spcBef>
              <a:spcAft>
                <a:spcPct val="0"/>
              </a:spcAft>
              <a:defRPr b="1">
                <a:solidFill>
                  <a:schemeClr val="tx1"/>
                </a:solidFill>
                <a:latin typeface="Arial" pitchFamily="34" charset="0"/>
              </a:defRPr>
            </a:lvl6pPr>
            <a:lvl7pPr marL="2939719" indent="-226133" defTabSz="926513" eaLnBrk="0" fontAlgn="base" hangingPunct="0">
              <a:spcBef>
                <a:spcPct val="0"/>
              </a:spcBef>
              <a:spcAft>
                <a:spcPct val="0"/>
              </a:spcAft>
              <a:defRPr b="1">
                <a:solidFill>
                  <a:schemeClr val="tx1"/>
                </a:solidFill>
                <a:latin typeface="Arial" pitchFamily="34" charset="0"/>
              </a:defRPr>
            </a:lvl7pPr>
            <a:lvl8pPr marL="3391983" indent="-226133" defTabSz="926513" eaLnBrk="0" fontAlgn="base" hangingPunct="0">
              <a:spcBef>
                <a:spcPct val="0"/>
              </a:spcBef>
              <a:spcAft>
                <a:spcPct val="0"/>
              </a:spcAft>
              <a:defRPr b="1">
                <a:solidFill>
                  <a:schemeClr val="tx1"/>
                </a:solidFill>
                <a:latin typeface="Arial" pitchFamily="34" charset="0"/>
              </a:defRPr>
            </a:lvl8pPr>
            <a:lvl9pPr marL="3844247" indent="-226133" defTabSz="92651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96</a:t>
            </a:fld>
            <a:endParaRPr lang="en-US" dirty="0" smtClean="0">
              <a:solidFill>
                <a:prstClr val="black"/>
              </a:solidFill>
              <a:cs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811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3971621" y="8831268"/>
            <a:ext cx="3038784"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0" eaLnBrk="0" hangingPunct="0">
              <a:defRPr b="1">
                <a:solidFill>
                  <a:schemeClr val="tx1"/>
                </a:solidFill>
                <a:latin typeface="Arial" pitchFamily="34" charset="0"/>
              </a:defRPr>
            </a:lvl1pPr>
            <a:lvl2pPr marL="747982" indent="-287686" defTabSz="942970" eaLnBrk="0" hangingPunct="0">
              <a:defRPr b="1">
                <a:solidFill>
                  <a:schemeClr val="tx1"/>
                </a:solidFill>
                <a:latin typeface="Arial" pitchFamily="34" charset="0"/>
              </a:defRPr>
            </a:lvl2pPr>
            <a:lvl3pPr marL="1150743" indent="-230148" defTabSz="942970" eaLnBrk="0" hangingPunct="0">
              <a:defRPr b="1">
                <a:solidFill>
                  <a:schemeClr val="tx1"/>
                </a:solidFill>
                <a:latin typeface="Arial" pitchFamily="34" charset="0"/>
              </a:defRPr>
            </a:lvl3pPr>
            <a:lvl4pPr marL="1611039" indent="-230148" defTabSz="942970" eaLnBrk="0" hangingPunct="0">
              <a:defRPr b="1">
                <a:solidFill>
                  <a:schemeClr val="tx1"/>
                </a:solidFill>
                <a:latin typeface="Arial" pitchFamily="34" charset="0"/>
              </a:defRPr>
            </a:lvl4pPr>
            <a:lvl5pPr marL="2071336" indent="-230148" defTabSz="942970" eaLnBrk="0" hangingPunct="0">
              <a:defRPr b="1">
                <a:solidFill>
                  <a:schemeClr val="tx1"/>
                </a:solidFill>
                <a:latin typeface="Arial" pitchFamily="34" charset="0"/>
              </a:defRPr>
            </a:lvl5pPr>
            <a:lvl6pPr marL="2531634" indent="-230148" defTabSz="942970" eaLnBrk="0" fontAlgn="base" hangingPunct="0">
              <a:spcBef>
                <a:spcPct val="0"/>
              </a:spcBef>
              <a:spcAft>
                <a:spcPct val="0"/>
              </a:spcAft>
              <a:defRPr b="1">
                <a:solidFill>
                  <a:schemeClr val="tx1"/>
                </a:solidFill>
                <a:latin typeface="Arial" pitchFamily="34" charset="0"/>
              </a:defRPr>
            </a:lvl6pPr>
            <a:lvl7pPr marL="2991929" indent="-230148" defTabSz="942970" eaLnBrk="0" fontAlgn="base" hangingPunct="0">
              <a:spcBef>
                <a:spcPct val="0"/>
              </a:spcBef>
              <a:spcAft>
                <a:spcPct val="0"/>
              </a:spcAft>
              <a:defRPr b="1">
                <a:solidFill>
                  <a:schemeClr val="tx1"/>
                </a:solidFill>
                <a:latin typeface="Arial" pitchFamily="34" charset="0"/>
              </a:defRPr>
            </a:lvl7pPr>
            <a:lvl8pPr marL="3452227" indent="-230148" defTabSz="942970" eaLnBrk="0" fontAlgn="base" hangingPunct="0">
              <a:spcBef>
                <a:spcPct val="0"/>
              </a:spcBef>
              <a:spcAft>
                <a:spcPct val="0"/>
              </a:spcAft>
              <a:defRPr b="1">
                <a:solidFill>
                  <a:schemeClr val="tx1"/>
                </a:solidFill>
                <a:latin typeface="Arial" pitchFamily="34" charset="0"/>
              </a:defRPr>
            </a:lvl8pPr>
            <a:lvl9pPr marL="3912525" indent="-230148" defTabSz="94297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97</a:t>
            </a:fld>
            <a:endParaRPr lang="en-US" dirty="0" smtClean="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934408" y="4361143"/>
            <a:ext cx="5240250" cy="4412825"/>
          </a:xfrm>
        </p:spPr>
        <p:txBody>
          <a:bodyPr/>
          <a:lstStyle/>
          <a:p>
            <a:r>
              <a:rPr lang="en-US" kern="1200" dirty="0" smtClean="0">
                <a:effectLst/>
                <a:latin typeface="Arial" panose="020B0604020202020204" pitchFamily="34" charset="0"/>
                <a:cs typeface="Arial" panose="020B0604020202020204" pitchFamily="34" charset="0"/>
              </a:rPr>
              <a:t>The Inter-Society Coordinating Committee for Practitioner Education in Genomics (called the ISCC) has </a:t>
            </a:r>
            <a:r>
              <a:rPr lang="en-US" kern="1200" baseline="0" dirty="0" smtClean="0">
                <a:effectLst/>
                <a:latin typeface="Arial" panose="020B0604020202020204" pitchFamily="34" charset="0"/>
                <a:cs typeface="Arial" panose="020B0604020202020204" pitchFamily="34" charset="0"/>
              </a:rPr>
              <a:t>continued its work on improving the genomic literacy of healthcare practitioners and enhancing the practice of genomic medicine. * In August, Teri Manolio and Michael Murray published a paper in </a:t>
            </a:r>
            <a:r>
              <a:rPr lang="en-US" i="1" kern="1200" baseline="0" dirty="0" smtClean="0">
                <a:effectLst/>
                <a:latin typeface="Arial" panose="020B0604020202020204" pitchFamily="34" charset="0"/>
                <a:cs typeface="Arial" panose="020B0604020202020204" pitchFamily="34" charset="0"/>
              </a:rPr>
              <a:t>G</a:t>
            </a:r>
            <a:r>
              <a:rPr lang="en-US" i="1" kern="1200" dirty="0" smtClean="0">
                <a:effectLst/>
                <a:latin typeface="Arial" panose="020B0604020202020204" pitchFamily="34" charset="0"/>
                <a:cs typeface="Arial" panose="020B0604020202020204" pitchFamily="34" charset="0"/>
              </a:rPr>
              <a:t>enetics in Medicine </a:t>
            </a:r>
            <a:r>
              <a:rPr lang="en-US" i="0" kern="1200" dirty="0" smtClean="0">
                <a:effectLst/>
                <a:latin typeface="Arial" panose="020B0604020202020204" pitchFamily="34" charset="0"/>
                <a:cs typeface="Arial" panose="020B0604020202020204" pitchFamily="34" charset="0"/>
              </a:rPr>
              <a:t>about</a:t>
            </a:r>
            <a:r>
              <a:rPr lang="en-US" kern="1200" baseline="0" dirty="0" smtClean="0">
                <a:effectLst/>
                <a:latin typeface="Arial" panose="020B0604020202020204" pitchFamily="34" charset="0"/>
                <a:cs typeface="Arial" panose="020B0604020202020204" pitchFamily="34" charset="0"/>
              </a:rPr>
              <a:t> the growing role of professional societies in educating clinicians in genomics</a:t>
            </a:r>
            <a:r>
              <a:rPr lang="en-US" kern="1200" dirty="0" smtClean="0">
                <a:effectLst/>
                <a:latin typeface="Arial" panose="020B0604020202020204" pitchFamily="34" charset="0"/>
                <a:cs typeface="Arial" panose="020B0604020202020204" pitchFamily="34" charset="0"/>
              </a:rPr>
              <a:t>. * At</a:t>
            </a:r>
            <a:r>
              <a:rPr lang="en-US" kern="1200" baseline="0" dirty="0" smtClean="0">
                <a:effectLst/>
                <a:latin typeface="Arial" panose="020B0604020202020204" pitchFamily="34" charset="0"/>
                <a:cs typeface="Arial" panose="020B0604020202020204" pitchFamily="34" charset="0"/>
              </a:rPr>
              <a:t> present, the group’s membership includes individuals from professional societies representing physicians, dentists, pharmacists, nurses, and genetic counselors.  </a:t>
            </a:r>
          </a:p>
          <a:p>
            <a:endParaRPr lang="en-US" kern="1200" baseline="0" dirty="0" smtClean="0">
              <a:effectLst/>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This past November, the group held its third in-person</a:t>
            </a:r>
            <a:r>
              <a:rPr lang="en-US" kern="1200" baseline="0" dirty="0" smtClean="0">
                <a:effectLst/>
                <a:latin typeface="Arial" panose="020B0604020202020204" pitchFamily="34" charset="0"/>
                <a:cs typeface="Arial" panose="020B0604020202020204" pitchFamily="34" charset="0"/>
              </a:rPr>
              <a:t> meeting, where members discussed the group’s progress to date, developed plans for engaging CME representatives from the 51 professional societies and new federal partners, and created new working groups to address physician-patient communications related to genomics and innovative approaches to the development of educational programs (modeled after a successful program for training pathology residents in genomics).</a:t>
            </a:r>
            <a:endParaRPr lang="en-US" kern="1200" dirty="0" smtClean="0">
              <a:effectLst/>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a:t>
            </a:r>
          </a:p>
          <a:p>
            <a:r>
              <a:rPr lang="en-US" kern="1200" dirty="0" smtClean="0">
                <a:effectLst/>
                <a:latin typeface="Arial" panose="020B0604020202020204" pitchFamily="34" charset="0"/>
                <a:cs typeface="Arial" panose="020B0604020202020204" pitchFamily="34" charset="0"/>
              </a:rPr>
              <a:t>NHGRI’s new Genomic Healthcare Branch Chief, Bob Wildin, will take over for Teri Manolio as</a:t>
            </a:r>
            <a:r>
              <a:rPr lang="en-US" kern="1200" baseline="0" dirty="0" smtClean="0">
                <a:effectLst/>
                <a:latin typeface="Arial" panose="020B0604020202020204" pitchFamily="34" charset="0"/>
                <a:cs typeface="Arial" panose="020B0604020202020204" pitchFamily="34" charset="0"/>
              </a:rPr>
              <a:t> the NHGRI Co-Chair of the ISCC. The group’s leaders will continue to explore ways to sustain the ISCC as its scope grows beyond NHGRI’s reach. Finally, y</a:t>
            </a:r>
            <a:r>
              <a:rPr lang="en-US" dirty="0" smtClean="0">
                <a:latin typeface="Arial" panose="020B0604020202020204" pitchFamily="34" charset="0"/>
                <a:cs typeface="Arial" panose="020B0604020202020204" pitchFamily="34" charset="0"/>
              </a:rPr>
              <a:t>ou </a:t>
            </a:r>
            <a:r>
              <a:rPr lang="en-US" dirty="0">
                <a:latin typeface="Arial" panose="020B0604020202020204" pitchFamily="34" charset="0"/>
                <a:cs typeface="Arial" panose="020B0604020202020204" pitchFamily="34" charset="0"/>
              </a:rPr>
              <a:t>will hear more about the ISCC in </a:t>
            </a:r>
            <a:r>
              <a:rPr lang="en-US" dirty="0" smtClean="0">
                <a:latin typeface="Arial" panose="020B0604020202020204" pitchFamily="34" charset="0"/>
                <a:cs typeface="Arial" panose="020B0604020202020204" pitchFamily="34" charset="0"/>
              </a:rPr>
              <a:t>the talk</a:t>
            </a:r>
            <a:r>
              <a:rPr lang="en-US" baseline="0" dirty="0" smtClean="0">
                <a:latin typeface="Arial" panose="020B0604020202020204" pitchFamily="34" charset="0"/>
                <a:cs typeface="Arial" panose="020B0604020202020204" pitchFamily="34" charset="0"/>
              </a:rPr>
              <a:t> by Teri Manolio on the Genomic Medicine Working Group later in the Open Session. </a:t>
            </a:r>
            <a:endParaRPr lang="en-US" kern="1200" baseline="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2F7062-77B5-499D-8A03-6847F40A24D2}"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7804098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103313" y="696913"/>
            <a:ext cx="4646612" cy="3486150"/>
          </a:xfrm>
          <a:prstGeom prst="rect">
            <a:avLst/>
          </a:prstGeom>
          <a:ln/>
        </p:spPr>
      </p:sp>
      <p:sp>
        <p:nvSpPr>
          <p:cNvPr id="122883" name="Notes Placeholder 2"/>
          <p:cNvSpPr>
            <a:spLocks noGrp="1"/>
          </p:cNvSpPr>
          <p:nvPr>
            <p:ph type="body" idx="1"/>
          </p:nvPr>
        </p:nvSpPr>
        <p:spPr>
          <a:noFill/>
          <a:ln/>
        </p:spPr>
        <p:txBody>
          <a:bodyPr/>
          <a:lstStyle/>
          <a:p>
            <a:pPr lvl="1"/>
            <a:r>
              <a:rPr lang="en-US" dirty="0" smtClean="0">
                <a:latin typeface="Arial" pitchFamily="34" charset="0"/>
                <a:cs typeface="Arial" pitchFamily="34" charset="0"/>
              </a:rPr>
              <a:t>The Genetics and Genomics Competency Center</a:t>
            </a:r>
            <a:r>
              <a:rPr lang="en-US" baseline="0" dirty="0" smtClean="0">
                <a:latin typeface="Arial" pitchFamily="34" charset="0"/>
                <a:cs typeface="Arial" pitchFamily="34" charset="0"/>
              </a:rPr>
              <a:t> (</a:t>
            </a:r>
            <a:r>
              <a:rPr lang="en-US" dirty="0" smtClean="0">
                <a:latin typeface="Arial" pitchFamily="34" charset="0"/>
                <a:cs typeface="Arial" pitchFamily="34" charset="0"/>
              </a:rPr>
              <a:t>or G2C2) website is a free clearinghouse for healthcare provider-oriented educational resources. It is managed by an editorial board, and contains competencies for clinical providers from nursing, genetic counseling, physician assistants, and pharmacist disciplines. </a:t>
            </a:r>
          </a:p>
          <a:p>
            <a:pPr lvl="1"/>
            <a:endParaRPr lang="en-US" dirty="0">
              <a:latin typeface="Arial" pitchFamily="34" charset="0"/>
              <a:cs typeface="Arial" pitchFamily="34" charset="0"/>
            </a:endParaRPr>
          </a:p>
          <a:p>
            <a:pPr lvl="1"/>
            <a:r>
              <a:rPr lang="en-US" dirty="0" smtClean="0">
                <a:latin typeface="Arial" pitchFamily="34" charset="0"/>
                <a:cs typeface="Arial" pitchFamily="34" charset="0"/>
              </a:rPr>
              <a:t>* I am now pleased to announce that, with the help of </a:t>
            </a:r>
            <a:r>
              <a:rPr lang="en-US" dirty="0">
                <a:latin typeface="Arial" pitchFamily="34" charset="0"/>
                <a:cs typeface="Arial" pitchFamily="34" charset="0"/>
              </a:rPr>
              <a:t>a working group of the </a:t>
            </a:r>
            <a:r>
              <a:rPr lang="en-US" dirty="0" smtClean="0">
                <a:latin typeface="Arial" pitchFamily="34" charset="0"/>
                <a:cs typeface="Arial" pitchFamily="34" charset="0"/>
              </a:rPr>
              <a:t>Inter-Society Coordinating Committee </a:t>
            </a:r>
            <a:r>
              <a:rPr lang="en-US" kern="1200" dirty="0" smtClean="0">
                <a:effectLst/>
                <a:latin typeface="Arial" panose="020B0604020202020204" pitchFamily="34" charset="0"/>
                <a:cs typeface="Arial" panose="020B0604020202020204" pitchFamily="34" charset="0"/>
              </a:rPr>
              <a:t>for Practitioner Education in Genomics </a:t>
            </a:r>
            <a:r>
              <a:rPr lang="en-US" dirty="0" smtClean="0">
                <a:latin typeface="Arial" pitchFamily="34" charset="0"/>
                <a:cs typeface="Arial" pitchFamily="34" charset="0"/>
              </a:rPr>
              <a:t>(the ISCC), the site now has physician competencies and peer-reviewed resources. This ISCC working group continues to add resources to this, including journal articles, videos, and teaching method information. </a:t>
            </a:r>
          </a:p>
          <a:p>
            <a:pPr lvl="1"/>
            <a:endParaRPr lang="en-US" dirty="0" smtClean="0">
              <a:latin typeface="Arial" pitchFamily="34" charset="0"/>
              <a:cs typeface="Arial" pitchFamily="34" charset="0"/>
            </a:endParaRPr>
          </a:p>
          <a:p>
            <a:pPr lvl="1"/>
            <a:r>
              <a:rPr lang="en-US" dirty="0" smtClean="0">
                <a:latin typeface="Arial" pitchFamily="34" charset="0"/>
                <a:cs typeface="Arial" pitchFamily="34" charset="0"/>
              </a:rPr>
              <a:t>* The site has recently been redesigned, so that the searchable educational resources for physicians are linked to discipline-specific competency guidelines developed and published by the ISCC. Providers can now target their educational efforts for competencies that they are lacking.  </a:t>
            </a:r>
            <a:endParaRPr lang="en-US"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mn-lt"/>
              </a:rPr>
              <a:t> </a:t>
            </a:r>
            <a:endParaRPr lang="en-US" dirty="0">
              <a:latin typeface="+mn-lt"/>
            </a:endParaRPr>
          </a:p>
        </p:txBody>
      </p:sp>
      <p:sp>
        <p:nvSpPr>
          <p:cNvPr id="122884" name="Slide Number Placeholder 3"/>
          <p:cNvSpPr>
            <a:spLocks noGrp="1"/>
          </p:cNvSpPr>
          <p:nvPr>
            <p:ph type="sldNum" sz="quarter" idx="5"/>
          </p:nvPr>
        </p:nvSpPr>
        <p:spPr>
          <a:noFill/>
        </p:spPr>
        <p:txBody>
          <a:bodyPr/>
          <a:lstStyle/>
          <a:p>
            <a:pPr defTabSz="926579"/>
            <a:fld id="{6CF71632-2D85-48FE-B182-152D511C9734}" type="slidenum">
              <a:rPr lang="en-US" smtClean="0">
                <a:solidFill>
                  <a:srgbClr val="000000"/>
                </a:solidFill>
              </a:rPr>
              <a:pPr defTabSz="926579"/>
              <a:t>99</a:t>
            </a:fld>
            <a:endParaRPr lang="en-US" dirty="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2/9/2015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2/9/2015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2/9/2015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51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2/9/2015</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46564940"/>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5909675"/>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20925467"/>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A8ABF436-E513-4B78-9EEC-01D175F49067}" type="datetimeFigureOut">
              <a:rPr lang="en-US" smtClean="0">
                <a:solidFill>
                  <a:srgbClr val="D6ECFF"/>
                </a:solidFill>
              </a:rPr>
              <a:pPr/>
              <a:t>2/9/2015</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76777168"/>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199473625"/>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A8ABF436-E513-4B78-9EEC-01D175F49067}" type="datetimeFigureOut">
              <a:rPr lang="en-US" smtClean="0">
                <a:solidFill>
                  <a:srgbClr val="D6ECFF"/>
                </a:solidFill>
              </a:rPr>
              <a:pPr/>
              <a:t>2/9/2015</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11693287"/>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292475941"/>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506168959"/>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72265977"/>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A8ABF436-E513-4B78-9EEC-01D175F49067}" type="datetimeFigureOut">
              <a:rPr lang="en-US" smtClean="0">
                <a:solidFill>
                  <a:srgbClr val="D6ECFF"/>
                </a:solidFill>
              </a:rPr>
              <a:pPr/>
              <a:t>2/9/2015</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644250736"/>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04929017"/>
      </p:ext>
    </p:extLst>
  </p:cSld>
  <p:clrMapOvr>
    <a:masterClrMapping/>
  </p:clrMapOvr>
  <p:transitio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00127470"/>
      </p:ext>
    </p:extLst>
  </p:cSld>
  <p:clrMapOvr>
    <a:masterClrMapping/>
  </p:clrMapOvr>
  <p:transition>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A8ABF436-E513-4B78-9EEC-01D175F49067}" type="datetimeFigureOut">
              <a:rPr lang="en-US" smtClean="0">
                <a:solidFill>
                  <a:srgbClr val="D6ECFF"/>
                </a:solidFill>
              </a:rPr>
              <a:pPr/>
              <a:t>2/9/2015</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9E4ECCE3-339B-4267-B290-547CDCEB1554}"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07609927"/>
      </p:ext>
    </p:extLst>
  </p:cSld>
  <p:clrMapOvr>
    <a:masterClrMapping/>
  </p:clrMapOvr>
  <p:transition>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87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12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595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57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118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716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039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504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30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A2992-17F2-401B-A26F-2C96EF1EF8C3}"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6D9937-F542-4FDD-AE59-B77310994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094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16506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71553603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592995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376964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385364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77780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6268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368804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580972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675923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52508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CE914F85-0C54-49B0-B287-4CC497228816}" type="slidenum">
              <a:rPr lang="en-US"/>
              <a:pPr>
                <a:defRPr/>
              </a:pPr>
              <a:t>‹#›</a:t>
            </a:fld>
            <a:endParaRPr lang="en-US" dirty="0"/>
          </a:p>
        </p:txBody>
      </p:sp>
    </p:spTree>
    <p:extLst>
      <p:ext uri="{BB962C8B-B14F-4D97-AF65-F5344CB8AC3E}">
        <p14:creationId xmlns:p14="http://schemas.microsoft.com/office/powerpoint/2010/main" val="229442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128B904C-BC93-44BB-9B8A-335246FC2055}" type="slidenum">
              <a:rPr lang="en-US"/>
              <a:pPr>
                <a:defRPr/>
              </a:pPr>
              <a:t>‹#›</a:t>
            </a:fld>
            <a:endParaRPr lang="en-US" dirty="0"/>
          </a:p>
        </p:txBody>
      </p:sp>
    </p:spTree>
    <p:extLst>
      <p:ext uri="{BB962C8B-B14F-4D97-AF65-F5344CB8AC3E}">
        <p14:creationId xmlns:p14="http://schemas.microsoft.com/office/powerpoint/2010/main" val="4146924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p:spPr>
        <p:txBody>
          <a:bodyPr/>
          <a:lstStyle/>
          <a:p>
            <a:endParaRPr lang="en-US" b="0">
              <a:solidFill>
                <a:prstClr val="white"/>
              </a:solidFill>
              <a:latin typeface="Corbel" pitchFamily="34" charset="0"/>
            </a:endParaRPr>
          </a:p>
        </p:txBody>
      </p:sp>
      <p:sp>
        <p:nvSpPr>
          <p:cNvPr id="5" name="Freeform 7"/>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p:spPr>
        <p:txBody>
          <a:bodyPr/>
          <a:lstStyle/>
          <a:p>
            <a:endParaRPr lang="en-US" b="0">
              <a:solidFill>
                <a:prstClr val="white"/>
              </a:solidFill>
              <a:latin typeface="Corbel" pitchFamily="34"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26" name="Footer Placeholder 4"/>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27" name="Slide Number Placeholder 5"/>
          <p:cNvSpPr>
            <a:spLocks noGrp="1"/>
          </p:cNvSpPr>
          <p:nvPr>
            <p:ph type="sldNum" sz="quarter" idx="12"/>
          </p:nvPr>
        </p:nvSpPr>
        <p:spPr/>
        <p:txBody>
          <a:bodyPr/>
          <a:lstStyle>
            <a:lvl1pPr fontAlgn="auto">
              <a:spcBef>
                <a:spcPts val="0"/>
              </a:spcBef>
              <a:spcAft>
                <a:spcPts val="0"/>
              </a:spcAft>
              <a:defRPr b="0"/>
            </a:lvl1pPr>
            <a:extLst/>
          </a:lstStyle>
          <a:p>
            <a:pPr>
              <a:defRPr/>
            </a:pPr>
            <a:fld id="{AAD4A332-24F1-41DA-BF9E-811F17513872}" type="slidenum">
              <a:rPr lang="en-US"/>
              <a:pPr>
                <a:defRPr/>
              </a:pPr>
              <a:t>‹#›</a:t>
            </a:fld>
            <a:endParaRPr lang="en-US" dirty="0"/>
          </a:p>
        </p:txBody>
      </p:sp>
    </p:spTree>
    <p:extLst>
      <p:ext uri="{BB962C8B-B14F-4D97-AF65-F5344CB8AC3E}">
        <p14:creationId xmlns:p14="http://schemas.microsoft.com/office/powerpoint/2010/main" val="3718992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526E1295-AE3A-449D-8CAC-57B5BAB285DE}" type="slidenum">
              <a:rPr lang="en-US"/>
              <a:pPr>
                <a:defRPr/>
              </a:pPr>
              <a:t>‹#›</a:t>
            </a:fld>
            <a:endParaRPr lang="en-US" dirty="0"/>
          </a:p>
        </p:txBody>
      </p:sp>
    </p:spTree>
    <p:extLst>
      <p:ext uri="{BB962C8B-B14F-4D97-AF65-F5344CB8AC3E}">
        <p14:creationId xmlns:p14="http://schemas.microsoft.com/office/powerpoint/2010/main" val="2452634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18" name="Footer Placeholder 7"/>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19" name="Slide Number Placeholder 8"/>
          <p:cNvSpPr>
            <a:spLocks noGrp="1"/>
          </p:cNvSpPr>
          <p:nvPr>
            <p:ph type="sldNum" sz="quarter" idx="12"/>
          </p:nvPr>
        </p:nvSpPr>
        <p:spPr/>
        <p:txBody>
          <a:bodyPr/>
          <a:lstStyle>
            <a:lvl1pPr fontAlgn="auto">
              <a:spcBef>
                <a:spcPts val="0"/>
              </a:spcBef>
              <a:spcAft>
                <a:spcPts val="0"/>
              </a:spcAft>
              <a:defRPr b="0"/>
            </a:lvl1pPr>
            <a:extLst/>
          </a:lstStyle>
          <a:p>
            <a:pPr>
              <a:defRPr/>
            </a:pPr>
            <a:fld id="{541C478A-B0B3-4B10-A083-0C9304382EFC}" type="slidenum">
              <a:rPr lang="en-US"/>
              <a:pPr>
                <a:defRPr/>
              </a:pPr>
              <a:t>‹#›</a:t>
            </a:fld>
            <a:endParaRPr lang="en-US" dirty="0"/>
          </a:p>
        </p:txBody>
      </p:sp>
    </p:spTree>
    <p:extLst>
      <p:ext uri="{BB962C8B-B14F-4D97-AF65-F5344CB8AC3E}">
        <p14:creationId xmlns:p14="http://schemas.microsoft.com/office/powerpoint/2010/main" val="43000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DD2E27CC-B628-460D-93BA-23223D9B919A}" type="slidenum">
              <a:rPr lang="en-US"/>
              <a:pPr>
                <a:defRPr/>
              </a:pPr>
              <a:t>‹#›</a:t>
            </a:fld>
            <a:endParaRPr lang="en-US" dirty="0"/>
          </a:p>
        </p:txBody>
      </p:sp>
    </p:spTree>
    <p:extLst>
      <p:ext uri="{BB962C8B-B14F-4D97-AF65-F5344CB8AC3E}">
        <p14:creationId xmlns:p14="http://schemas.microsoft.com/office/powerpoint/2010/main" val="679948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4"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A8D34A53-6C14-4A95-AC33-6E92539F0FC9}" type="slidenum">
              <a:rPr lang="en-US"/>
              <a:pPr>
                <a:defRPr/>
              </a:pPr>
              <a:t>‹#›</a:t>
            </a:fld>
            <a:endParaRPr lang="en-US" dirty="0"/>
          </a:p>
        </p:txBody>
      </p:sp>
    </p:spTree>
    <p:extLst>
      <p:ext uri="{BB962C8B-B14F-4D97-AF65-F5344CB8AC3E}">
        <p14:creationId xmlns:p14="http://schemas.microsoft.com/office/powerpoint/2010/main" val="1806216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33DA18E3-C695-4C15-BB7F-19FF31170B52}" type="slidenum">
              <a:rPr lang="en-US"/>
              <a:pPr>
                <a:defRPr/>
              </a:pPr>
              <a:t>‹#›</a:t>
            </a:fld>
            <a:endParaRPr lang="en-US" dirty="0"/>
          </a:p>
        </p:txBody>
      </p:sp>
    </p:spTree>
    <p:extLst>
      <p:ext uri="{BB962C8B-B14F-4D97-AF65-F5344CB8AC3E}">
        <p14:creationId xmlns:p14="http://schemas.microsoft.com/office/powerpoint/2010/main" val="1003501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65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64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65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64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6583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6486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fontAlgn="auto">
              <a:spcBef>
                <a:spcPts val="0"/>
              </a:spcBef>
              <a:spcAft>
                <a:spcPts val="0"/>
              </a:spcAft>
              <a:defRPr b="0"/>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fontAlgn="auto">
              <a:spcBef>
                <a:spcPts val="0"/>
              </a:spcBef>
              <a:spcAft>
                <a:spcPts val="0"/>
              </a:spcAft>
              <a:defRPr b="0"/>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fontAlgn="auto">
              <a:spcBef>
                <a:spcPts val="0"/>
              </a:spcBef>
              <a:spcAft>
                <a:spcPts val="0"/>
              </a:spcAft>
              <a:defRPr b="0"/>
            </a:lvl1pPr>
            <a:extLst/>
          </a:lstStyle>
          <a:p>
            <a:pPr>
              <a:defRPr/>
            </a:pPr>
            <a:fld id="{854B40E9-92BD-49CF-935B-4693A6C3F6D2}" type="slidenum">
              <a:rPr lang="en-US"/>
              <a:pPr>
                <a:defRPr/>
              </a:pPr>
              <a:t>‹#›</a:t>
            </a:fld>
            <a:endParaRPr lang="en-US" dirty="0"/>
          </a:p>
        </p:txBody>
      </p:sp>
    </p:spTree>
    <p:extLst>
      <p:ext uri="{BB962C8B-B14F-4D97-AF65-F5344CB8AC3E}">
        <p14:creationId xmlns:p14="http://schemas.microsoft.com/office/powerpoint/2010/main" val="4107088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088E833E-20B5-4FB0-B92F-151F527C68E7}" type="slidenum">
              <a:rPr lang="en-US"/>
              <a:pPr>
                <a:defRPr/>
              </a:pPr>
              <a:t>‹#›</a:t>
            </a:fld>
            <a:endParaRPr lang="en-US" dirty="0"/>
          </a:p>
        </p:txBody>
      </p:sp>
    </p:spTree>
    <p:extLst>
      <p:ext uri="{BB962C8B-B14F-4D97-AF65-F5344CB8AC3E}">
        <p14:creationId xmlns:p14="http://schemas.microsoft.com/office/powerpoint/2010/main" val="382219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00CD37DD-9438-45C8-8211-659B0DE282A4}" type="slidenum">
              <a:rPr lang="en-US"/>
              <a:pPr>
                <a:defRPr/>
              </a:pPr>
              <a:t>‹#›</a:t>
            </a:fld>
            <a:endParaRPr lang="en-US" dirty="0"/>
          </a:p>
        </p:txBody>
      </p:sp>
    </p:spTree>
    <p:extLst>
      <p:ext uri="{BB962C8B-B14F-4D97-AF65-F5344CB8AC3E}">
        <p14:creationId xmlns:p14="http://schemas.microsoft.com/office/powerpoint/2010/main" val="1929755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fontAlgn="auto">
              <a:spcBef>
                <a:spcPts val="0"/>
              </a:spcBef>
              <a:spcAft>
                <a:spcPts val="0"/>
              </a:spcAft>
              <a:defRPr b="0"/>
            </a:lvl1pPr>
          </a:lstStyle>
          <a:p>
            <a:pPr>
              <a:defRPr/>
            </a:pPr>
            <a:fld id="{B9ABBAE8-7637-4BE4-8EB1-45C0DA31F0F7}" type="slidenum">
              <a:rPr lang="en-US"/>
              <a:pPr>
                <a:defRPr/>
              </a:pPr>
              <a:t>‹#›</a:t>
            </a:fld>
            <a:endParaRPr lang="en-US" dirty="0"/>
          </a:p>
        </p:txBody>
      </p:sp>
    </p:spTree>
    <p:extLst>
      <p:ext uri="{BB962C8B-B14F-4D97-AF65-F5344CB8AC3E}">
        <p14:creationId xmlns:p14="http://schemas.microsoft.com/office/powerpoint/2010/main" val="2553445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05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045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514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523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753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562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562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106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482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237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A8F82-4E53-4E76-AC83-DA228D942EFA}" type="datetimeFigureOut">
              <a:rPr lang="en-US" smtClean="0">
                <a:solidFill>
                  <a:prstClr val="black">
                    <a:tint val="75000"/>
                  </a:prstClr>
                </a:solidFill>
              </a:rPr>
              <a:pPr/>
              <a:t>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4CDE-250C-4F37-B87E-0CC1142F94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628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216072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5630366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025121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086247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80055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18429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02617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847347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095339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195690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76107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7B4C3EE6-26B9-48DC-BE6C-135B155A9A75}" type="slidenum">
              <a:rPr lang="en-US"/>
              <a:pPr>
                <a:defRPr/>
              </a:pPr>
              <a:t>‹#›</a:t>
            </a:fld>
            <a:endParaRPr lang="en-US"/>
          </a:p>
        </p:txBody>
      </p:sp>
    </p:spTree>
    <p:extLst>
      <p:ext uri="{BB962C8B-B14F-4D97-AF65-F5344CB8AC3E}">
        <p14:creationId xmlns:p14="http://schemas.microsoft.com/office/powerpoint/2010/main" val="41913632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2/9/2015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69A8FD58-B70A-4F4F-BEE7-8103AA92E532}" type="slidenum">
              <a:rPr lang="en-US" b="0"/>
              <a:pPr>
                <a:defRPr/>
              </a:pPr>
              <a:t>‹#›</a:t>
            </a:fld>
            <a:endParaRPr lang="en-US" b="0"/>
          </a:p>
        </p:txBody>
      </p:sp>
    </p:spTree>
    <p:extLst>
      <p:ext uri="{BB962C8B-B14F-4D97-AF65-F5344CB8AC3E}">
        <p14:creationId xmlns:p14="http://schemas.microsoft.com/office/powerpoint/2010/main" val="2394533544"/>
      </p:ext>
    </p:extLst>
  </p:cSld>
  <p:clrMap bg1="dk2" tx1="lt1" bg2="dk1" tx2="lt2" accent1="accent1" accent2="accent2" accent3="accent3" accent4="accent4" accent5="accent5" accent6="accent6" hlink="hlink" folHlink="folHlink"/>
  <p:sldLayoutIdLst>
    <p:sldLayoutId id="2147488373" r:id="rId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2/9/2015</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69" r:id="rId2"/>
    <p:sldLayoutId id="2147488270" r:id="rId3"/>
    <p:sldLayoutId id="2147488321" r:id="rId4"/>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A8ABF436-E513-4B78-9EEC-01D175F49067}" type="datetimeFigureOut">
              <a:rPr lang="en-US" b="0" smtClean="0">
                <a:solidFill>
                  <a:srgbClr val="D6ECFF"/>
                </a:solidFill>
              </a:rPr>
              <a:pPr fontAlgn="auto">
                <a:spcBef>
                  <a:spcPts val="0"/>
                </a:spcBef>
                <a:spcAft>
                  <a:spcPts val="0"/>
                </a:spcAft>
              </a:pPr>
              <a:t>2/9/2015</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9E4ECCE3-339B-4267-B290-547CDCEB1554}"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3529351232"/>
      </p:ext>
    </p:extLst>
  </p:cSld>
  <p:clrMap bg1="dk1" tx1="lt1" bg2="dk2"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 id="2147488283"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4A2992-17F2-401B-A26F-2C96EF1EF8C3}" type="datetimeFigureOut">
              <a:rPr lang="en-US" b="0" smtClean="0">
                <a:solidFill>
                  <a:prstClr val="black">
                    <a:tint val="75000"/>
                  </a:prstClr>
                </a:solidFill>
                <a:latin typeface="Calibri"/>
              </a:rPr>
              <a:pPr fontAlgn="auto">
                <a:spcBef>
                  <a:spcPts val="0"/>
                </a:spcBef>
                <a:spcAft>
                  <a:spcPts val="0"/>
                </a:spcAft>
              </a:pPr>
              <a:t>2/9/2015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C6D9937-F542-4FDD-AE59-B7731099426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063962969"/>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776388068"/>
      </p:ext>
    </p:extLst>
  </p:cSld>
  <p:clrMap bg1="dk1" tx1="lt1" bg2="dk2" tx2="lt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b="1">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b="1">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b="1">
                <a:solidFill>
                  <a:srgbClr val="D6ECFF"/>
                </a:solidFill>
                <a:latin typeface="Arial" charset="0"/>
              </a:defRPr>
            </a:lvl1pPr>
            <a:extLst/>
          </a:lstStyle>
          <a:p>
            <a:pPr>
              <a:defRPr/>
            </a:pPr>
            <a:fld id="{AEE64400-6CCA-4716-A500-C2ADE1067F45}" type="slidenum">
              <a:rPr lang="en-US"/>
              <a:pPr>
                <a:defRPr/>
              </a:pPr>
              <a:t>‹#›</a:t>
            </a:fld>
            <a:endParaRPr lang="en-US" dirty="0"/>
          </a:p>
        </p:txBody>
      </p:sp>
    </p:spTree>
    <p:extLst>
      <p:ext uri="{BB962C8B-B14F-4D97-AF65-F5344CB8AC3E}">
        <p14:creationId xmlns:p14="http://schemas.microsoft.com/office/powerpoint/2010/main" val="2795038121"/>
      </p:ext>
    </p:extLst>
  </p:cSld>
  <p:clrMap bg1="dk1" tx1="lt1" bg2="dk2"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 id="2147488320"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556975"/>
      </p:ext>
    </p:extLst>
  </p:cSld>
  <p:clrMap bg1="lt1" tx1="dk1" bg2="lt2" tx2="dk2" accent1="accent1" accent2="accent2" accent3="accent3" accent4="accent4" accent5="accent5" accent6="accent6" hlink="hlink" folHlink="folHlink"/>
  <p:sldLayoutIdLst>
    <p:sldLayoutId id="21474883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9CA8F82-4E53-4E76-AC83-DA228D942EFA}" type="datetimeFigureOut">
              <a:rPr lang="en-US" b="0" smtClean="0">
                <a:solidFill>
                  <a:prstClr val="black">
                    <a:tint val="75000"/>
                  </a:prstClr>
                </a:solidFill>
                <a:latin typeface="Calibri"/>
              </a:rPr>
              <a:pPr fontAlgn="auto">
                <a:spcBef>
                  <a:spcPts val="0"/>
                </a:spcBef>
                <a:spcAft>
                  <a:spcPts val="0"/>
                </a:spcAft>
              </a:pPr>
              <a:t>2/9/2015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C2A4CDE-250C-4F37-B87E-0CC1142F948A}"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4173565033"/>
      </p:ext>
    </p:extLst>
  </p:cSld>
  <p:clrMap bg1="lt1" tx1="dk1" bg2="lt2" tx2="dk2" accent1="accent1" accent2="accent2" accent3="accent3" accent4="accent4" accent5="accent5" accent6="accent6" hlink="hlink" folHlink="folHlink"/>
  <p:sldLayoutIdLst>
    <p:sldLayoutId id="2147488325" r:id="rId1"/>
    <p:sldLayoutId id="2147488326" r:id="rId2"/>
    <p:sldLayoutId id="2147488327" r:id="rId3"/>
    <p:sldLayoutId id="2147488328" r:id="rId4"/>
    <p:sldLayoutId id="2147488329" r:id="rId5"/>
    <p:sldLayoutId id="2147488330" r:id="rId6"/>
    <p:sldLayoutId id="2147488331" r:id="rId7"/>
    <p:sldLayoutId id="2147488332" r:id="rId8"/>
    <p:sldLayoutId id="2147488333" r:id="rId9"/>
    <p:sldLayoutId id="2147488334" r:id="rId10"/>
    <p:sldLayoutId id="21474883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30287465"/>
      </p:ext>
    </p:extLst>
  </p:cSld>
  <p:clrMap bg1="dk1" tx1="lt1" bg2="dk2" tx2="lt2" accent1="accent1" accent2="accent2" accent3="accent3" accent4="accent4" accent5="accent5" accent6="accent6" hlink="hlink" folHlink="folHlink"/>
  <p:sldLayoutIdLst>
    <p:sldLayoutId id="2147488349" r:id="rId1"/>
    <p:sldLayoutId id="2147488350" r:id="rId2"/>
    <p:sldLayoutId id="2147488351" r:id="rId3"/>
    <p:sldLayoutId id="2147488352" r:id="rId4"/>
    <p:sldLayoutId id="2147488353" r:id="rId5"/>
    <p:sldLayoutId id="2147488354" r:id="rId6"/>
    <p:sldLayoutId id="2147488355" r:id="rId7"/>
    <p:sldLayoutId id="2147488356" r:id="rId8"/>
    <p:sldLayoutId id="2147488357" r:id="rId9"/>
    <p:sldLayoutId id="2147488358" r:id="rId10"/>
    <p:sldLayoutId id="2147488359"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38.png"/></Relationships>
</file>

<file path=ppt/slides/_rels/slide103.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40.jpg"/></Relationships>
</file>

<file path=ppt/slides/_rels/slide10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106.xml.rels><?xml version="1.0" encoding="UTF-8" standalone="yes"?>
<Relationships xmlns="http://schemas.openxmlformats.org/package/2006/relationships"><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259.jpeg"/></Relationships>
</file>

<file path=ppt/slides/_rels/slide115.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115.xml"/><Relationship Id="rId1" Type="http://schemas.openxmlformats.org/officeDocument/2006/relationships/slideLayout" Target="../slideLayouts/slideLayout15.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16.xml.rels><?xml version="1.0" encoding="UTF-8" standalone="yes"?>
<Relationships xmlns="http://schemas.openxmlformats.org/package/2006/relationships"><Relationship Id="rId3" Type="http://schemas.openxmlformats.org/officeDocument/2006/relationships/image" Target="../media/image266.tif"/><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17.xml"/><Relationship Id="rId1" Type="http://schemas.openxmlformats.org/officeDocument/2006/relationships/slideLayout" Target="../slideLayouts/slideLayout12.xml"/><Relationship Id="rId4" Type="http://schemas.openxmlformats.org/officeDocument/2006/relationships/image" Target="../media/image26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6.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03.xml"/><Relationship Id="rId5" Type="http://schemas.openxmlformats.org/officeDocument/2006/relationships/image" Target="../media/image37.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03.xml"/><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03.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9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9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91.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98.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hyperlink" Target="//upload.wikimedia.org/wikipedia/commons/e/e6/US-DeptOfHHS-Seal.sv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8.gif"/><Relationship Id="rId4" Type="http://schemas.openxmlformats.org/officeDocument/2006/relationships/hyperlink" Target="http://www.iom.edu/"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63.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27.png"/><Relationship Id="rId7" Type="http://schemas.openxmlformats.org/officeDocument/2006/relationships/image" Target="../media/image141.jpe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notesSlide" Target="../notesSlides/notesSlide63.xml"/><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jpe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28.png"/><Relationship Id="rId9" Type="http://schemas.openxmlformats.org/officeDocument/2006/relationships/image" Target="../media/image143.png"/><Relationship Id="rId14" Type="http://schemas.openxmlformats.org/officeDocument/2006/relationships/image" Target="../media/image14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chart" Target="../charts/chart1.xml"/><Relationship Id="rId4" Type="http://schemas.openxmlformats.org/officeDocument/2006/relationships/image" Target="../media/image155.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61.png"/><Relationship Id="rId4" Type="http://schemas.openxmlformats.org/officeDocument/2006/relationships/image" Target="../media/image16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1.xml"/><Relationship Id="rId1" Type="http://schemas.openxmlformats.org/officeDocument/2006/relationships/slideLayout" Target="../slideLayouts/slideLayout32.xml"/><Relationship Id="rId5" Type="http://schemas.openxmlformats.org/officeDocument/2006/relationships/image" Target="../media/image165.png"/><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openxmlformats.org/officeDocument/2006/relationships/image" Target="../media/image167.tiff"/></Relationships>
</file>

<file path=ppt/slides/_rels/slide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56.xml"/><Relationship Id="rId5" Type="http://schemas.openxmlformats.org/officeDocument/2006/relationships/image" Target="../media/image171.jpeg"/><Relationship Id="rId4" Type="http://schemas.openxmlformats.org/officeDocument/2006/relationships/image" Target="../media/image170.png"/></Relationships>
</file>

<file path=ppt/slides/_rels/slide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tiff"/><Relationship Id="rId4" Type="http://schemas.openxmlformats.org/officeDocument/2006/relationships/image" Target="../media/image184.jpeg"/></Relationships>
</file>

<file path=ppt/slides/_rels/slide8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89.jpeg"/></Relationships>
</file>

<file path=ppt/slides/_rels/slide8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wmf"/><Relationship Id="rId7" Type="http://schemas.openxmlformats.org/officeDocument/2006/relationships/image" Target="../media/image195.png"/><Relationship Id="rId2" Type="http://schemas.openxmlformats.org/officeDocument/2006/relationships/notesSlide" Target="../notesSlides/notesSlide84.xml"/><Relationship Id="rId1" Type="http://schemas.openxmlformats.org/officeDocument/2006/relationships/slideLayout" Target="../slideLayouts/slideLayout17.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85.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201.jpeg"/></Relationships>
</file>

<file path=ppt/slides/_rels/slide8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05.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jpeg"/></Relationships>
</file>

<file path=ppt/slides/_rels/slide9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2.xml"/><Relationship Id="rId1" Type="http://schemas.openxmlformats.org/officeDocument/2006/relationships/slideLayout" Target="../slideLayouts/slideLayout17.xml"/><Relationship Id="rId4" Type="http://schemas.openxmlformats.org/officeDocument/2006/relationships/image" Target="../media/image211.png"/></Relationships>
</file>

<file path=ppt/slides/_rels/slide93.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2.png"/><Relationship Id="rId7" Type="http://schemas.openxmlformats.org/officeDocument/2006/relationships/image" Target="../media/image211.png"/><Relationship Id="rId2" Type="http://schemas.openxmlformats.org/officeDocument/2006/relationships/notesSlide" Target="../notesSlides/notesSlide93.xml"/><Relationship Id="rId1" Type="http://schemas.openxmlformats.org/officeDocument/2006/relationships/slideLayout" Target="../slideLayouts/slideLayout17.xml"/><Relationship Id="rId6" Type="http://schemas.openxmlformats.org/officeDocument/2006/relationships/image" Target="../media/image215.png"/><Relationship Id="rId5" Type="http://schemas.openxmlformats.org/officeDocument/2006/relationships/image" Target="../media/image214.png"/><Relationship Id="rId10" Type="http://schemas.openxmlformats.org/officeDocument/2006/relationships/image" Target="../media/image218.png"/><Relationship Id="rId4" Type="http://schemas.openxmlformats.org/officeDocument/2006/relationships/image" Target="../media/image213.png"/><Relationship Id="rId9" Type="http://schemas.openxmlformats.org/officeDocument/2006/relationships/image" Target="../media/image217.png"/></Relationships>
</file>

<file path=ppt/slides/_rels/slide9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4.xml"/><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224.jpeg"/><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5.png"/><Relationship Id="rId7" Type="http://schemas.openxmlformats.org/officeDocument/2006/relationships/hyperlink" Target="http://www.google.com/url?url=http://www.dreycoinc.com/conews.html&amp;rct=j&amp;frm=1&amp;q=&amp;esrc=s&amp;sa=U&amp;ei=fMvGVKSzFonBgwT14oHgCA&amp;ved=0CCoQ9QEwCg&amp;usg=AFQjCNHVX1vOnQMKCGbik8u37K_XmRK2QA"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image" Target="../media/image228.png"/><Relationship Id="rId5" Type="http://schemas.openxmlformats.org/officeDocument/2006/relationships/image" Target="../media/image227.png"/><Relationship Id="rId10" Type="http://schemas.openxmlformats.org/officeDocument/2006/relationships/image" Target="../media/image231.png"/><Relationship Id="rId4" Type="http://schemas.openxmlformats.org/officeDocument/2006/relationships/image" Target="../media/image226.pn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569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bg2">
                    <a:lumMod val="40000"/>
                    <a:lumOff val="60000"/>
                  </a:schemeClr>
                </a:solidFill>
                <a:effectLst/>
                <a:latin typeface="Arial" pitchFamily="34" charset="0"/>
                <a:cs typeface="Arial" pitchFamily="34" charset="0"/>
              </a:rPr>
              <a:t>February 2015</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577" y="289213"/>
            <a:ext cx="8334846" cy="1015663"/>
          </a:xfrm>
          <a:prstGeom prst="rect">
            <a:avLst/>
          </a:prstGeom>
          <a:solidFill>
            <a:srgbClr val="990033"/>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59" y="5096303"/>
            <a:ext cx="2933483" cy="735769"/>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sp>
        <p:nvSpPr>
          <p:cNvPr id="8" name="Rectangle 2"/>
          <p:cNvSpPr txBox="1">
            <a:spLocks noChangeArrowheads="1"/>
          </p:cNvSpPr>
          <p:nvPr/>
        </p:nvSpPr>
        <p:spPr>
          <a:xfrm>
            <a:off x="-4764" y="12299"/>
            <a:ext cx="9144000" cy="1491343"/>
          </a:xfrm>
          <a:prstGeom prst="rect">
            <a:avLst/>
          </a:prstGeom>
        </p:spPr>
        <p:txBody>
          <a:bodyPr/>
          <a:lstStyle/>
          <a:p>
            <a:pPr algn="ctr">
              <a:defRPr/>
            </a:pPr>
            <a:r>
              <a:rPr lang="en-US" sz="3600" spc="-100" dirty="0" smtClean="0">
                <a:solidFill>
                  <a:srgbClr val="FFFF00"/>
                </a:solidFill>
                <a:latin typeface="Arial" charset="0"/>
                <a:cs typeface="Arial" pitchFamily="34" charset="0"/>
              </a:rPr>
              <a:t>New Chief, Genomic Healthcare Branch</a:t>
            </a:r>
          </a:p>
          <a:p>
            <a:pPr algn="ctr">
              <a:defRPr/>
            </a:pPr>
            <a:r>
              <a:rPr lang="en-US" sz="3200" spc="-100" dirty="0" smtClean="0">
                <a:solidFill>
                  <a:srgbClr val="FFFF00"/>
                </a:solidFill>
                <a:latin typeface="Arial" charset="0"/>
                <a:cs typeface="Arial" pitchFamily="34" charset="0"/>
              </a:rPr>
              <a:t> </a:t>
            </a:r>
            <a:endParaRPr lang="en-US" sz="3200" spc="-100" dirty="0">
              <a:solidFill>
                <a:srgbClr val="FFFF00"/>
              </a:solidFill>
              <a:latin typeface="Arial" charset="0"/>
              <a:cs typeface="Arial" pitchFamily="34" charset="0"/>
            </a:endParaRPr>
          </a:p>
        </p:txBody>
      </p:sp>
      <p:grpSp>
        <p:nvGrpSpPr>
          <p:cNvPr id="2" name="Group 1"/>
          <p:cNvGrpSpPr/>
          <p:nvPr/>
        </p:nvGrpSpPr>
        <p:grpSpPr>
          <a:xfrm>
            <a:off x="34506" y="1276709"/>
            <a:ext cx="9144000" cy="4825480"/>
            <a:chOff x="69012" y="1673528"/>
            <a:chExt cx="9144000" cy="4825480"/>
          </a:xfrm>
        </p:grpSpPr>
        <p:sp>
          <p:nvSpPr>
            <p:cNvPr id="9" name="Title 1"/>
            <p:cNvSpPr txBox="1">
              <a:spLocks/>
            </p:cNvSpPr>
            <p:nvPr/>
          </p:nvSpPr>
          <p:spPr>
            <a:xfrm>
              <a:off x="69012" y="5900664"/>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Bob </a:t>
              </a:r>
              <a:r>
                <a:rPr lang="en-US" sz="3200" spc="-100" dirty="0" err="1" smtClean="0">
                  <a:solidFill>
                    <a:prstClr val="white"/>
                  </a:solidFill>
                  <a:latin typeface="Arial" charset="0"/>
                  <a:cs typeface="Arial" charset="0"/>
                </a:rPr>
                <a:t>Wildin</a:t>
              </a:r>
              <a:r>
                <a:rPr lang="en-US" sz="3200" spc="-100" dirty="0" smtClean="0">
                  <a:solidFill>
                    <a:prstClr val="white"/>
                  </a:solidFill>
                  <a:latin typeface="Arial" charset="0"/>
                  <a:cs typeface="Arial" charset="0"/>
                </a:rPr>
                <a:t>, M.D.</a:t>
              </a:r>
              <a:endParaRPr lang="en-US" sz="3200" spc="-100" dirty="0">
                <a:solidFill>
                  <a:prstClr val="white"/>
                </a:solidFill>
                <a:latin typeface="Arial" charset="0"/>
                <a:cs typeface="Arial" charset="0"/>
              </a:endParaRPr>
            </a:p>
          </p:txBody>
        </p:sp>
        <p:pic>
          <p:nvPicPr>
            <p:cNvPr id="3074" name="Picture 2" descr="C:\Users\wettersk\Downloads\NHGRI-96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062" y="1673528"/>
              <a:ext cx="5995877" cy="3989737"/>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5684292"/>
      </p:ext>
    </p:extLst>
  </p:cSld>
  <p:clrMapOvr>
    <a:masterClrMapping/>
  </p:clrMapOvr>
  <p:transition spd="slow">
    <p:wipe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11" y="22225"/>
            <a:ext cx="9144000" cy="995226"/>
          </a:xfrm>
          <a:prstGeom prst="rect">
            <a:avLst/>
          </a:prstGeom>
        </p:spPr>
        <p:txBody>
          <a:bodyPr/>
          <a:lstStyle/>
          <a:p>
            <a:pPr algn="ctr">
              <a:defRPr/>
            </a:pPr>
            <a:r>
              <a:rPr lang="en-US" sz="3600" spc="-100" dirty="0">
                <a:solidFill>
                  <a:srgbClr val="FFFF00"/>
                </a:solidFill>
                <a:latin typeface="Arial" charset="0"/>
                <a:cs typeface="Arial" pitchFamily="34" charset="0"/>
              </a:rPr>
              <a:t>Newborn Screening Saves Lives Reauthorization Act of 2014</a:t>
            </a:r>
            <a:endParaRPr lang="en-US" sz="800" spc="-100" dirty="0">
              <a:solidFill>
                <a:srgbClr val="FFFF00"/>
              </a:solidFill>
              <a:latin typeface="Arial" charset="0"/>
              <a:cs typeface="Arial" pitchFamily="34" charset="0"/>
            </a:endParaRPr>
          </a:p>
        </p:txBody>
      </p:sp>
      <p:sp>
        <p:nvSpPr>
          <p:cNvPr id="11" name="TextBox 10"/>
          <p:cNvSpPr txBox="1"/>
          <p:nvPr/>
        </p:nvSpPr>
        <p:spPr>
          <a:xfrm>
            <a:off x="7322708" y="6413500"/>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60</a:t>
            </a:r>
            <a:endParaRPr lang="en-US" sz="2000" dirty="0">
              <a:solidFill>
                <a:srgbClr val="00ADDC">
                  <a:lumMod val="40000"/>
                  <a:lumOff val="60000"/>
                </a:srgbClr>
              </a:solidFill>
              <a:latin typeface="Arial"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754" r="5696"/>
          <a:stretch/>
        </p:blipFill>
        <p:spPr>
          <a:xfrm>
            <a:off x="1422393" y="1438385"/>
            <a:ext cx="6241143" cy="4702694"/>
          </a:xfrm>
          <a:prstGeom prst="rect">
            <a:avLst/>
          </a:prstGeom>
          <a:effectLst>
            <a:softEdge rad="127000"/>
          </a:effectLst>
        </p:spPr>
      </p:pic>
    </p:spTree>
    <p:extLst>
      <p:ext uri="{BB962C8B-B14F-4D97-AF65-F5344CB8AC3E}">
        <p14:creationId xmlns:p14="http://schemas.microsoft.com/office/powerpoint/2010/main" val="3467951125"/>
      </p:ext>
    </p:extLst>
  </p:cSld>
  <p:clrMapOvr>
    <a:masterClrMapping/>
  </p:clrMapOvr>
  <p:transition spd="slow">
    <p:wipe di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22146"/>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r>
              <a:rPr lang="en-US" sz="3600" b="1" dirty="0" smtClean="0">
                <a:solidFill>
                  <a:srgbClr val="FFFF00"/>
                </a:solidFill>
                <a:latin typeface="Arial" pitchFamily="34" charset="0"/>
                <a:cs typeface="Arial" pitchFamily="34" charset="0"/>
              </a:rPr>
              <a:t>Clinical Trials Policy Update</a:t>
            </a:r>
            <a:endParaRPr lang="en-US" sz="3600" b="1" dirty="0">
              <a:solidFill>
                <a:srgbClr val="FFFF00"/>
              </a:solidFill>
              <a:latin typeface="Arial" pitchFamily="34" charset="0"/>
              <a:cs typeface="Arial" pitchFamily="34" charset="0"/>
            </a:endParaRPr>
          </a:p>
        </p:txBody>
      </p:sp>
      <p:sp>
        <p:nvSpPr>
          <p:cNvPr id="2" name="TextBox 1"/>
          <p:cNvSpPr txBox="1"/>
          <p:nvPr/>
        </p:nvSpPr>
        <p:spPr>
          <a:xfrm>
            <a:off x="114735" y="4504264"/>
            <a:ext cx="9006763" cy="1846659"/>
          </a:xfrm>
          <a:prstGeom prst="rect">
            <a:avLst/>
          </a:prstGeom>
          <a:noFill/>
        </p:spPr>
        <p:txBody>
          <a:bodyPr wrap="square" rtlCol="0">
            <a:spAutoFit/>
          </a:bodyPr>
          <a:lstStyle/>
          <a:p>
            <a:pPr marL="228600" lvl="2" indent="-228600" defTabSz="293688" fontAlgn="base">
              <a:spcBef>
                <a:spcPct val="0"/>
              </a:spcBef>
              <a:spcAft>
                <a:spcPts val="1800"/>
              </a:spcAft>
              <a:buClr>
                <a:prstClr val="white"/>
              </a:buClr>
              <a:buSzPct val="95000"/>
              <a:buFont typeface="Wingdings" pitchFamily="2" charset="2"/>
              <a:buChar char=""/>
            </a:pPr>
            <a:r>
              <a:rPr lang="en-US" sz="2800" b="1" dirty="0" smtClean="0">
                <a:solidFill>
                  <a:prstClr val="white"/>
                </a:solidFill>
                <a:latin typeface="Arial" charset="0"/>
              </a:rPr>
              <a:t>New definition of “clinical trial”</a:t>
            </a:r>
          </a:p>
          <a:p>
            <a:pPr marL="228600" lvl="2" indent="-228600" defTabSz="293688" fontAlgn="base">
              <a:spcBef>
                <a:spcPct val="0"/>
              </a:spcBef>
              <a:spcAft>
                <a:spcPts val="1800"/>
              </a:spcAft>
              <a:buClr>
                <a:prstClr val="white"/>
              </a:buClr>
              <a:buSzPct val="95000"/>
              <a:buFont typeface="Wingdings" pitchFamily="2" charset="2"/>
              <a:buChar char=""/>
            </a:pPr>
            <a:r>
              <a:rPr lang="en-US" sz="2800" b="1" dirty="0">
                <a:solidFill>
                  <a:prstClr val="white"/>
                </a:solidFill>
                <a:latin typeface="Arial" charset="0"/>
              </a:rPr>
              <a:t>Reporting requirements</a:t>
            </a:r>
          </a:p>
          <a:p>
            <a:pPr marL="228600" lvl="2" indent="-228600" defTabSz="293688" fontAlgn="base">
              <a:spcBef>
                <a:spcPct val="0"/>
              </a:spcBef>
              <a:spcAft>
                <a:spcPts val="1800"/>
              </a:spcAft>
              <a:buClr>
                <a:prstClr val="white"/>
              </a:buClr>
              <a:buSzPct val="95000"/>
              <a:buFont typeface="Wingdings" pitchFamily="2" charset="2"/>
              <a:buChar char=""/>
            </a:pPr>
            <a:r>
              <a:rPr lang="en-US" sz="2800" b="1" dirty="0" smtClean="0">
                <a:solidFill>
                  <a:prstClr val="white"/>
                </a:solidFill>
                <a:latin typeface="Arial" charset="0"/>
              </a:rPr>
              <a:t>Centralized Institutional Review Boards (IRBs)</a:t>
            </a:r>
          </a:p>
        </p:txBody>
      </p:sp>
      <p:sp>
        <p:nvSpPr>
          <p:cNvPr id="6" name="TextBox 5"/>
          <p:cNvSpPr txBox="1"/>
          <p:nvPr/>
        </p:nvSpPr>
        <p:spPr>
          <a:xfrm>
            <a:off x="7317494" y="6409068"/>
            <a:ext cx="1795684" cy="400110"/>
          </a:xfrm>
          <a:prstGeom prst="rect">
            <a:avLst/>
          </a:prstGeom>
          <a:noFill/>
        </p:spPr>
        <p:txBody>
          <a:bodyPr wrap="none">
            <a:spAutoFit/>
          </a:bodyPr>
          <a:lstStyle/>
          <a:p>
            <a:pPr defTabSz="914400"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61</a:t>
            </a:r>
            <a:endParaRPr lang="en-US" sz="2000" b="1" dirty="0">
              <a:solidFill>
                <a:srgbClr val="00ADDC">
                  <a:lumMod val="40000"/>
                  <a:lumOff val="60000"/>
                </a:srgbClr>
              </a:solidFill>
              <a:latin typeface="Arial" charset="0"/>
            </a:endParaRPr>
          </a:p>
        </p:txBody>
      </p:sp>
      <p:grpSp>
        <p:nvGrpSpPr>
          <p:cNvPr id="7" name="Group 6"/>
          <p:cNvGrpSpPr/>
          <p:nvPr/>
        </p:nvGrpSpPr>
        <p:grpSpPr>
          <a:xfrm>
            <a:off x="272245" y="845569"/>
            <a:ext cx="8602984" cy="3264471"/>
            <a:chOff x="297645" y="1048769"/>
            <a:chExt cx="8602984" cy="3264471"/>
          </a:xfrm>
          <a:effectLst>
            <a:glow rad="228600">
              <a:schemeClr val="accent5">
                <a:satMod val="175000"/>
                <a:alpha val="40000"/>
              </a:schemeClr>
            </a:glow>
          </a:effectLst>
        </p:grpSpPr>
        <p:pic>
          <p:nvPicPr>
            <p:cNvPr id="3" name="Picture 2"/>
            <p:cNvPicPr>
              <a:picLocks noChangeAspect="1"/>
            </p:cNvPicPr>
            <p:nvPr/>
          </p:nvPicPr>
          <p:blipFill>
            <a:blip r:embed="rId3"/>
            <a:stretch>
              <a:fillRect/>
            </a:stretch>
          </p:blipFill>
          <p:spPr>
            <a:xfrm>
              <a:off x="3301661" y="1050860"/>
              <a:ext cx="3696555" cy="2079312"/>
            </a:xfrm>
            <a:prstGeom prst="rect">
              <a:avLst/>
            </a:prstGeom>
          </p:spPr>
        </p:pic>
        <p:pic>
          <p:nvPicPr>
            <p:cNvPr id="4" name="Picture 3"/>
            <p:cNvPicPr>
              <a:picLocks noChangeAspect="1"/>
            </p:cNvPicPr>
            <p:nvPr/>
          </p:nvPicPr>
          <p:blipFill>
            <a:blip r:embed="rId4"/>
            <a:stretch>
              <a:fillRect/>
            </a:stretch>
          </p:blipFill>
          <p:spPr>
            <a:xfrm>
              <a:off x="297645" y="1048769"/>
              <a:ext cx="3125309" cy="2083539"/>
            </a:xfrm>
            <a:prstGeom prst="rect">
              <a:avLst/>
            </a:prstGeom>
          </p:spPr>
        </p:pic>
        <p:pic>
          <p:nvPicPr>
            <p:cNvPr id="5" name="Picture 4"/>
            <p:cNvPicPr>
              <a:picLocks noChangeAspect="1"/>
            </p:cNvPicPr>
            <p:nvPr/>
          </p:nvPicPr>
          <p:blipFill>
            <a:blip r:embed="rId5"/>
            <a:stretch>
              <a:fillRect/>
            </a:stretch>
          </p:blipFill>
          <p:spPr>
            <a:xfrm>
              <a:off x="6925282" y="1050860"/>
              <a:ext cx="1975347" cy="2079312"/>
            </a:xfrm>
            <a:prstGeom prst="rect">
              <a:avLst/>
            </a:prstGeom>
          </p:spPr>
        </p:pic>
        <p:pic>
          <p:nvPicPr>
            <p:cNvPr id="8" name="Picture 7" descr="Screen Shot 2015-01-12 at 3.59.44 PM.png"/>
            <p:cNvPicPr>
              <a:picLocks noChangeAspect="1"/>
            </p:cNvPicPr>
            <p:nvPr/>
          </p:nvPicPr>
          <p:blipFill rotWithShape="1">
            <a:blip r:embed="rId6">
              <a:extLst>
                <a:ext uri="{28A0092B-C50C-407E-A947-70E740481C1C}">
                  <a14:useLocalDpi xmlns:a14="http://schemas.microsoft.com/office/drawing/2010/main" val="0"/>
                </a:ext>
              </a:extLst>
            </a:blip>
            <a:srcRect l="2779" r="2499"/>
            <a:stretch/>
          </p:blipFill>
          <p:spPr>
            <a:xfrm>
              <a:off x="297645" y="3130172"/>
              <a:ext cx="8602983" cy="1183068"/>
            </a:xfrm>
            <a:prstGeom prst="rect">
              <a:avLst/>
            </a:prstGeom>
          </p:spPr>
        </p:pic>
      </p:grpSp>
    </p:spTree>
    <p:extLst>
      <p:ext uri="{BB962C8B-B14F-4D97-AF65-F5344CB8AC3E}">
        <p14:creationId xmlns:p14="http://schemas.microsoft.com/office/powerpoint/2010/main" val="34661951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175" y="17565"/>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Lab-Developed Test (LDT) Guidance</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5" name="TextBox 4"/>
          <p:cNvSpPr txBox="1"/>
          <p:nvPr/>
        </p:nvSpPr>
        <p:spPr>
          <a:xfrm>
            <a:off x="7321550" y="64119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62</a:t>
            </a:r>
            <a:endParaRPr lang="en-US" sz="2000" dirty="0">
              <a:solidFill>
                <a:schemeClr val="accent4">
                  <a:lumMod val="40000"/>
                  <a:lumOff val="60000"/>
                </a:schemeClr>
              </a:solidFill>
              <a:latin typeface="Arial" charset="0"/>
            </a:endParaRPr>
          </a:p>
        </p:txBody>
      </p:sp>
      <p:pic>
        <p:nvPicPr>
          <p:cNvPr id="2" name="Picture 1" descr="Screen Shot 2015-01-13 at 9.33.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53" y="952499"/>
            <a:ext cx="3552785" cy="5181601"/>
          </a:xfrm>
          <a:prstGeom prst="rect">
            <a:avLst/>
          </a:prstGeom>
        </p:spPr>
      </p:pic>
      <p:pic>
        <p:nvPicPr>
          <p:cNvPr id="6" name="Picture 5" descr="Screen Shot 2015-01-13 at 9.33.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927" y="965730"/>
            <a:ext cx="3589865" cy="5187828"/>
          </a:xfrm>
          <a:prstGeom prst="rect">
            <a:avLst/>
          </a:prstGeom>
        </p:spPr>
      </p:pic>
    </p:spTree>
    <p:extLst>
      <p:ext uri="{BB962C8B-B14F-4D97-AF65-F5344CB8AC3E}">
        <p14:creationId xmlns:p14="http://schemas.microsoft.com/office/powerpoint/2010/main" val="33204369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eqdx.jpg"/>
          <p:cNvPicPr>
            <a:picLocks noChangeAspect="1"/>
          </p:cNvPicPr>
          <p:nvPr/>
        </p:nvPicPr>
        <p:blipFill rotWithShape="1">
          <a:blip r:embed="rId3">
            <a:extLst>
              <a:ext uri="{28A0092B-C50C-407E-A947-70E740481C1C}">
                <a14:useLocalDpi xmlns:a14="http://schemas.microsoft.com/office/drawing/2010/main"/>
              </a:ext>
            </a:extLst>
          </a:blip>
          <a:srcRect l="10314" r="9768"/>
          <a:stretch/>
        </p:blipFill>
        <p:spPr>
          <a:xfrm>
            <a:off x="208875" y="1328092"/>
            <a:ext cx="3910513" cy="2590470"/>
          </a:xfrm>
          <a:prstGeom prst="rect">
            <a:avLst/>
          </a:prstGeom>
          <a:effectLst>
            <a:glow rad="228600">
              <a:schemeClr val="accent1">
                <a:satMod val="175000"/>
                <a:alpha val="40000"/>
              </a:schemeClr>
            </a:glow>
          </a:effectLst>
        </p:spPr>
      </p:pic>
      <p:pic>
        <p:nvPicPr>
          <p:cNvPr id="5" name="Picture 4" descr="Medical-Devic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066" y="1305393"/>
            <a:ext cx="4479720" cy="2613169"/>
          </a:xfrm>
          <a:prstGeom prst="rect">
            <a:avLst/>
          </a:prstGeom>
          <a:effectLst>
            <a:glow rad="228600">
              <a:schemeClr val="accent1">
                <a:satMod val="175000"/>
                <a:alpha val="40000"/>
              </a:schemeClr>
            </a:glow>
          </a:effectLst>
        </p:spPr>
      </p:pic>
      <p:sp>
        <p:nvSpPr>
          <p:cNvPr id="10" name="Rectangle 2"/>
          <p:cNvSpPr txBox="1">
            <a:spLocks noChangeArrowheads="1"/>
          </p:cNvSpPr>
          <p:nvPr/>
        </p:nvSpPr>
        <p:spPr>
          <a:xfrm>
            <a:off x="-6350" y="21193"/>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Workshop on Oversight of </a:t>
            </a:r>
          </a:p>
          <a:p>
            <a:pPr algn="ctr">
              <a:defRPr/>
            </a:pPr>
            <a:r>
              <a:rPr lang="en-US" sz="3600" spc="-100" dirty="0" smtClean="0">
                <a:solidFill>
                  <a:srgbClr val="FFFF00"/>
                </a:solidFill>
                <a:latin typeface="Arial" charset="0"/>
                <a:cs typeface="Arial" pitchFamily="34" charset="0"/>
              </a:rPr>
              <a:t>‘Next-Generation’ Genome Sequencing</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11" name="TextBox 10"/>
          <p:cNvSpPr txBox="1"/>
          <p:nvPr/>
        </p:nvSpPr>
        <p:spPr>
          <a:xfrm>
            <a:off x="7321550" y="64119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62</a:t>
            </a:r>
            <a:endParaRPr lang="en-US" sz="2000" dirty="0">
              <a:solidFill>
                <a:schemeClr val="accent4">
                  <a:lumMod val="40000"/>
                  <a:lumOff val="60000"/>
                </a:schemeClr>
              </a:solidFill>
              <a:latin typeface="Arial" charset="0"/>
            </a:endParaRPr>
          </a:p>
        </p:txBody>
      </p:sp>
      <p:sp>
        <p:nvSpPr>
          <p:cNvPr id="12" name="TextBox 11"/>
          <p:cNvSpPr txBox="1"/>
          <p:nvPr/>
        </p:nvSpPr>
        <p:spPr>
          <a:xfrm>
            <a:off x="272375" y="4239401"/>
            <a:ext cx="8629911" cy="2062103"/>
          </a:xfrm>
          <a:prstGeom prst="rect">
            <a:avLst/>
          </a:prstGeom>
          <a:noFill/>
        </p:spPr>
        <p:txBody>
          <a:bodyPr wrap="square" rtlCol="0">
            <a:spAutoFit/>
          </a:bodyPr>
          <a:lstStyle/>
          <a:p>
            <a:pPr algn="ctr"/>
            <a:r>
              <a:rPr lang="en-US" sz="3200" dirty="0"/>
              <a:t>Public </a:t>
            </a:r>
            <a:r>
              <a:rPr lang="en-US" sz="3200" dirty="0" smtClean="0"/>
              <a:t>Workshop: Optimizing </a:t>
            </a:r>
            <a:r>
              <a:rPr lang="en-US" sz="3200" dirty="0"/>
              <a:t>FDA’s </a:t>
            </a:r>
            <a:r>
              <a:rPr lang="en-US" sz="3200" dirty="0" smtClean="0"/>
              <a:t>Regulatory </a:t>
            </a:r>
            <a:r>
              <a:rPr lang="en-US" sz="3200" dirty="0"/>
              <a:t>Oversight of </a:t>
            </a:r>
            <a:r>
              <a:rPr lang="en-US" sz="3200" dirty="0" smtClean="0"/>
              <a:t>Next-Generation </a:t>
            </a:r>
            <a:r>
              <a:rPr lang="en-US" sz="3200" dirty="0"/>
              <a:t>Sequencing Diagnostic </a:t>
            </a:r>
            <a:r>
              <a:rPr lang="en-US" sz="3200" dirty="0" smtClean="0"/>
              <a:t>Tests</a:t>
            </a:r>
          </a:p>
          <a:p>
            <a:pPr algn="ctr"/>
            <a:r>
              <a:rPr lang="en-US" sz="3200" dirty="0" smtClean="0">
                <a:solidFill>
                  <a:srgbClr val="66FF33"/>
                </a:solidFill>
              </a:rPr>
              <a:t>February </a:t>
            </a:r>
            <a:r>
              <a:rPr lang="en-US" sz="3200" dirty="0">
                <a:solidFill>
                  <a:srgbClr val="66FF33"/>
                </a:solidFill>
              </a:rPr>
              <a:t>20, </a:t>
            </a:r>
            <a:r>
              <a:rPr lang="en-US" sz="3200" dirty="0" smtClean="0">
                <a:solidFill>
                  <a:srgbClr val="66FF33"/>
                </a:solidFill>
              </a:rPr>
              <a:t>2015</a:t>
            </a:r>
            <a:endParaRPr lang="en-US" sz="3200" dirty="0">
              <a:solidFill>
                <a:srgbClr val="66FF33"/>
              </a:solidFill>
            </a:endParaRPr>
          </a:p>
        </p:txBody>
      </p:sp>
    </p:spTree>
    <p:extLst>
      <p:ext uri="{BB962C8B-B14F-4D97-AF65-F5344CB8AC3E}">
        <p14:creationId xmlns:p14="http://schemas.microsoft.com/office/powerpoint/2010/main" val="699528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22146"/>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400" dirty="0">
                <a:solidFill>
                  <a:srgbClr val="FFFF00"/>
                </a:solidFill>
                <a:cs typeface="Arial" pitchFamily="34" charset="0"/>
              </a:rPr>
              <a:t>Informed Consent Resource for Genomics </a:t>
            </a:r>
          </a:p>
        </p:txBody>
      </p:sp>
      <p:sp>
        <p:nvSpPr>
          <p:cNvPr id="2" name="TextBox 1"/>
          <p:cNvSpPr txBox="1"/>
          <p:nvPr/>
        </p:nvSpPr>
        <p:spPr>
          <a:xfrm>
            <a:off x="73737" y="3933925"/>
            <a:ext cx="9006763" cy="2385268"/>
          </a:xfrm>
          <a:prstGeom prst="rect">
            <a:avLst/>
          </a:prstGeom>
          <a:noFill/>
        </p:spPr>
        <p:txBody>
          <a:bodyPr wrap="square" rtlCol="0">
            <a:spAutoFit/>
          </a:bodyPr>
          <a:lstStyle/>
          <a:p>
            <a:pPr marL="228600" lvl="2" indent="-228600" defTabSz="293688">
              <a:spcAft>
                <a:spcPts val="1800"/>
              </a:spcAft>
              <a:buClr>
                <a:prstClr val="white"/>
              </a:buClr>
              <a:buSzPct val="95000"/>
              <a:buFont typeface="Wingdings" pitchFamily="2" charset="2"/>
              <a:buChar char=""/>
            </a:pPr>
            <a:r>
              <a:rPr lang="en-US" sz="2600" dirty="0">
                <a:solidFill>
                  <a:prstClr val="white"/>
                </a:solidFill>
                <a:latin typeface="Arial" charset="0"/>
              </a:rPr>
              <a:t>Discussion of topics essential to genomics research</a:t>
            </a:r>
          </a:p>
          <a:p>
            <a:pPr marL="228600" lvl="2" indent="-228600" defTabSz="293688">
              <a:spcAft>
                <a:spcPts val="1800"/>
              </a:spcAft>
              <a:buClr>
                <a:prstClr val="white"/>
              </a:buClr>
              <a:buSzPct val="95000"/>
              <a:buFont typeface="Wingdings" pitchFamily="2" charset="2"/>
              <a:buChar char=""/>
            </a:pPr>
            <a:r>
              <a:rPr lang="en-US" sz="2600" dirty="0">
                <a:solidFill>
                  <a:prstClr val="white"/>
                </a:solidFill>
                <a:latin typeface="Arial" charset="0"/>
              </a:rPr>
              <a:t>Sample </a:t>
            </a:r>
            <a:r>
              <a:rPr lang="en-US" sz="2600" dirty="0" smtClean="0">
                <a:solidFill>
                  <a:prstClr val="white"/>
                </a:solidFill>
                <a:latin typeface="Arial" charset="0"/>
              </a:rPr>
              <a:t>language and consent forms</a:t>
            </a:r>
            <a:endParaRPr lang="en-US" sz="2600" dirty="0">
              <a:solidFill>
                <a:prstClr val="white"/>
              </a:solidFill>
              <a:latin typeface="Arial" charset="0"/>
            </a:endParaRPr>
          </a:p>
          <a:p>
            <a:pPr marL="228600" lvl="2" indent="-228600" defTabSz="293688">
              <a:spcAft>
                <a:spcPts val="1800"/>
              </a:spcAft>
              <a:buClr>
                <a:prstClr val="white"/>
              </a:buClr>
              <a:buSzPct val="95000"/>
              <a:buFont typeface="Wingdings" pitchFamily="2" charset="2"/>
              <a:buChar char=""/>
            </a:pPr>
            <a:r>
              <a:rPr lang="en-US" sz="2600" dirty="0">
                <a:solidFill>
                  <a:prstClr val="white"/>
                </a:solidFill>
                <a:latin typeface="Arial" charset="0"/>
              </a:rPr>
              <a:t>Relevant regulations and </a:t>
            </a:r>
            <a:r>
              <a:rPr lang="en-US" sz="2600" dirty="0" smtClean="0">
                <a:solidFill>
                  <a:prstClr val="white"/>
                </a:solidFill>
                <a:latin typeface="Arial" charset="0"/>
              </a:rPr>
              <a:t>policies</a:t>
            </a:r>
          </a:p>
          <a:p>
            <a:pPr marL="228600" lvl="2" indent="-228600" defTabSz="293688">
              <a:spcAft>
                <a:spcPts val="1800"/>
              </a:spcAft>
              <a:buClr>
                <a:prstClr val="white"/>
              </a:buClr>
              <a:buSzPct val="95000"/>
              <a:buFont typeface="Wingdings" pitchFamily="2" charset="2"/>
              <a:buChar char=""/>
            </a:pPr>
            <a:r>
              <a:rPr lang="en-US" sz="2600" dirty="0" smtClean="0">
                <a:solidFill>
                  <a:prstClr val="white"/>
                </a:solidFill>
                <a:latin typeface="Arial" charset="0"/>
              </a:rPr>
              <a:t>Email: </a:t>
            </a:r>
            <a:r>
              <a:rPr lang="en-US" sz="2600" dirty="0"/>
              <a:t>informedconsent@mail.nih.gov </a:t>
            </a:r>
            <a:endParaRPr lang="en-US" sz="2600" dirty="0">
              <a:latin typeface="Arial" charset="0"/>
            </a:endParaRPr>
          </a:p>
        </p:txBody>
      </p:sp>
      <p:sp>
        <p:nvSpPr>
          <p:cNvPr id="6" name="TextBox 5"/>
          <p:cNvSpPr txBox="1"/>
          <p:nvPr/>
        </p:nvSpPr>
        <p:spPr>
          <a:xfrm>
            <a:off x="7320669"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63</a:t>
            </a:r>
            <a:endParaRPr lang="en-US" sz="2000" dirty="0">
              <a:solidFill>
                <a:srgbClr val="00ADDC">
                  <a:lumMod val="40000"/>
                  <a:lumOff val="60000"/>
                </a:srgbClr>
              </a:solidFill>
              <a:latin typeface="Arial" charset="0"/>
            </a:endParaRPr>
          </a:p>
        </p:txBody>
      </p:sp>
      <p:pic>
        <p:nvPicPr>
          <p:cNvPr id="9" name="Picture 1" descr="Nurse and lady1.jpg"/>
          <p:cNvPicPr>
            <a:picLocks noChangeAspect="1"/>
          </p:cNvPicPr>
          <p:nvPr/>
        </p:nvPicPr>
        <p:blipFill>
          <a:blip r:embed="rId3" cstate="print">
            <a:extLst>
              <a:ext uri="{28A0092B-C50C-407E-A947-70E740481C1C}">
                <a14:useLocalDpi xmlns:a14="http://schemas.microsoft.com/office/drawing/2010/main" val="0"/>
              </a:ext>
            </a:extLst>
          </a:blip>
          <a:srcRect t="12503" b="18034"/>
          <a:stretch>
            <a:fillRect/>
          </a:stretch>
        </p:blipFill>
        <p:spPr bwMode="auto">
          <a:xfrm>
            <a:off x="1831673" y="933239"/>
            <a:ext cx="5490890" cy="254285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0424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26"/>
            <a:ext cx="9144000" cy="1201272"/>
          </a:xfrm>
        </p:spPr>
        <p:txBody>
          <a:bodyPr>
            <a:normAutofit/>
          </a:bodyPr>
          <a:lstStyle/>
          <a:p>
            <a:pPr algn="ctr"/>
            <a:r>
              <a:rPr lang="en-US" sz="3600" b="1" i="1" dirty="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600" b="1" dirty="0" smtClean="0">
                <a:solidFill>
                  <a:srgbClr val="FFFF00"/>
                </a:solidFill>
                <a:latin typeface="Arial"/>
                <a:cs typeface="Arial"/>
              </a:rPr>
              <a:t> </a:t>
            </a:r>
            <a:r>
              <a:rPr lang="en-US" sz="3600" b="1" dirty="0" smtClean="0">
                <a:solidFill>
                  <a:schemeClr val="tx1"/>
                </a:solidFill>
                <a:latin typeface="Arial"/>
                <a:cs typeface="Arial"/>
              </a:rPr>
              <a:t>Closing Symposium</a:t>
            </a:r>
            <a:endParaRPr lang="en-US" sz="3600" b="1" dirty="0">
              <a:solidFill>
                <a:schemeClr val="tx1"/>
              </a:solidFill>
              <a:latin typeface="Arial"/>
              <a:cs typeface="Arial"/>
            </a:endParaRPr>
          </a:p>
        </p:txBody>
      </p:sp>
      <p:pic>
        <p:nvPicPr>
          <p:cNvPr id="2050" name="Picture 2" descr="\\centaur.nhgri.nih.gov\share\ecib\Smithsonian Exhibit\Photos\Photos_Closing Symposium 09-30-14\Photos\Panels\First Panel\Panel_Roti Sab Kuma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067" y="2349500"/>
            <a:ext cx="4171569" cy="27758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ntaur.nhgri.nih.gov\share\ecib\Smithsonian Exhibit\Photos\Photos_Closing Symposium 09-30-14\Photos\Panels\Second Panel\Panel_Barb Valle Hax Robert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067" y="2349548"/>
            <a:ext cx="4172117" cy="277618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entaur.nhgri.nih.gov\share\ecib\Smithsonian Exhibit\Photos\Photos_Closing Symposium 09-30-14\Photos\Panels\First Panel\Panel_Woj Lift Green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55" r="2255"/>
          <a:stretch/>
        </p:blipFill>
        <p:spPr bwMode="auto">
          <a:xfrm>
            <a:off x="4558067" y="2349500"/>
            <a:ext cx="4171569" cy="27758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lide backgrounds1-0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317" y="2349499"/>
            <a:ext cx="3701091" cy="2775819"/>
          </a:xfrm>
          <a:prstGeom prst="rect">
            <a:avLst/>
          </a:prstGeom>
          <a:effectLst>
            <a:glow rad="139700">
              <a:schemeClr val="accent6">
                <a:satMod val="175000"/>
                <a:alpha val="40000"/>
              </a:schemeClr>
            </a:glow>
          </a:effectLst>
        </p:spPr>
      </p:pic>
      <p:sp>
        <p:nvSpPr>
          <p:cNvPr id="7" name="TextBox 6"/>
          <p:cNvSpPr txBox="1"/>
          <p:nvPr/>
        </p:nvSpPr>
        <p:spPr>
          <a:xfrm>
            <a:off x="7322708" y="6413500"/>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5019676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subTnLst>
                                    <p:set>
                                      <p:cBhvr override="childStyle">
                                        <p:cTn dur="1" fill="hold" display="0" masterRel="nextClick" afterEffect="1"/>
                                        <p:tgtEl>
                                          <p:spTgt spid="205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up)">
                                      <p:cBhvr>
                                        <p:cTn id="12"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up)">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22226"/>
            <a:ext cx="9144000" cy="1201272"/>
          </a:xfrm>
        </p:spPr>
        <p:txBody>
          <a:bodyPr>
            <a:noAutofit/>
          </a:bodyPr>
          <a:lstStyle/>
          <a:p>
            <a:pPr algn="ctr"/>
            <a:r>
              <a:rPr lang="en-US" sz="3600" b="1" i="1" dirty="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600" b="1" dirty="0" smtClean="0">
                <a:solidFill>
                  <a:srgbClr val="FFFF00"/>
                </a:solidFill>
                <a:latin typeface="Arial"/>
                <a:cs typeface="Arial"/>
              </a:rPr>
              <a:t> </a:t>
            </a:r>
            <a:r>
              <a:rPr lang="en-US" sz="3600" b="1" dirty="0">
                <a:solidFill>
                  <a:schemeClr val="tx1"/>
                </a:solidFill>
                <a:latin typeface="Arial"/>
                <a:cs typeface="Arial"/>
              </a:rPr>
              <a:t>Military Family </a:t>
            </a:r>
            <a:r>
              <a:rPr lang="en-US" sz="3600" b="1" dirty="0" smtClean="0">
                <a:solidFill>
                  <a:schemeClr val="tx1"/>
                </a:solidFill>
                <a:latin typeface="Arial"/>
                <a:cs typeface="Arial"/>
              </a:rPr>
              <a:t>Day</a:t>
            </a:r>
            <a:endParaRPr lang="en-US" sz="3600" b="1" dirty="0">
              <a:solidFill>
                <a:schemeClr val="tx1"/>
              </a:solidFill>
              <a:latin typeface="Arial"/>
              <a:cs typeface="Arial"/>
            </a:endParaRPr>
          </a:p>
        </p:txBody>
      </p:sp>
      <p:sp>
        <p:nvSpPr>
          <p:cNvPr id="7" name="TextBox 6"/>
          <p:cNvSpPr txBox="1"/>
          <p:nvPr/>
        </p:nvSpPr>
        <p:spPr>
          <a:xfrm>
            <a:off x="7322708" y="6413500"/>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64</a:t>
            </a:r>
            <a:endParaRPr lang="en-US" sz="2000" dirty="0">
              <a:solidFill>
                <a:srgbClr val="00ADDC">
                  <a:lumMod val="40000"/>
                  <a:lumOff val="60000"/>
                </a:srgbClr>
              </a:solidFill>
              <a:latin typeface="Arial" charset="0"/>
            </a:endParaRPr>
          </a:p>
        </p:txBody>
      </p:sp>
      <p:pic>
        <p:nvPicPr>
          <p:cNvPr id="8" name="Picture 13" descr="C:\Users\wisern\Desktop\DSC_0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495" y="3534990"/>
            <a:ext cx="2248485" cy="1461114"/>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9" name="Picture 15" descr="C:\Users\wisern\Downloads\DSC_0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3954" y="2920286"/>
            <a:ext cx="2267869" cy="1504713"/>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0" name="Picture 4" descr="\\centaur.nhgri.nih.gov\share\ecib\Smithsonian Exhibit\Photos\Military Family Day 11-09-14\Photos_Military Family Day 2014\DSC_0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2496" y="1778000"/>
            <a:ext cx="2248485" cy="1477099"/>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12" name="Picture 2" descr="\\centaur.nhgri.nih.gov\share\ecib\Smithsonian Exhibit\Photos\Military Family Day 11-09-14\Photos_Military Family Day 2014\DSC_00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955" y="4677276"/>
            <a:ext cx="2267869" cy="15119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 name="Picture 2" descr="https://cdn.evbuc.com/eventlogos/96121265/militaryday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043" y="1778000"/>
            <a:ext cx="3439918" cy="4411189"/>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36059"/>
      </p:ext>
    </p:extLst>
  </p:cSld>
  <p:clrMapOvr>
    <a:masterClrMapping/>
  </p:clrMapOvr>
  <p:transition spd="slow">
    <p:wipe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19050"/>
            <a:ext cx="9144000" cy="1219199"/>
          </a:xfrm>
        </p:spPr>
        <p:txBody>
          <a:bodyPr>
            <a:normAutofit/>
          </a:bodyPr>
          <a:lstStyle/>
          <a:p>
            <a:pPr algn="ctr"/>
            <a:r>
              <a:rPr lang="en-US" sz="3600" b="1" i="1" dirty="0" smtClean="0">
                <a:solidFill>
                  <a:srgbClr val="FFFF00"/>
                </a:solidFill>
                <a:latin typeface="Arial"/>
                <a:cs typeface="Arial"/>
              </a:rPr>
              <a:t>Genome: Unlocking Life’s Code </a:t>
            </a:r>
            <a:r>
              <a:rPr lang="en-US" sz="3600" b="1" dirty="0" smtClean="0">
                <a:solidFill>
                  <a:srgbClr val="FFFF00"/>
                </a:solidFill>
                <a:latin typeface="Arial"/>
                <a:cs typeface="Arial"/>
              </a:rPr>
              <a:t>Exhibition</a:t>
            </a:r>
            <a:br>
              <a:rPr lang="en-US" sz="3600" b="1" dirty="0" smtClean="0">
                <a:solidFill>
                  <a:srgbClr val="FFFF00"/>
                </a:solidFill>
                <a:latin typeface="Arial"/>
                <a:cs typeface="Arial"/>
              </a:rPr>
            </a:br>
            <a:r>
              <a:rPr lang="en-US" sz="3600" b="1" dirty="0" smtClean="0">
                <a:solidFill>
                  <a:schemeClr val="tx1"/>
                </a:solidFill>
                <a:latin typeface="Arial"/>
                <a:cs typeface="Arial"/>
              </a:rPr>
              <a:t>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241300" y="1127629"/>
            <a:ext cx="9144000" cy="5285871"/>
          </a:xfrm>
        </p:spPr>
        <p:txBody>
          <a:bodyPr>
            <a:noAutofit/>
          </a:bodyPr>
          <a:lstStyle/>
          <a:p>
            <a:pPr marL="68263" indent="0">
              <a:buClr>
                <a:schemeClr val="tx1"/>
              </a:buClr>
              <a:buNone/>
            </a:pPr>
            <a:r>
              <a:rPr lang="en-US" sz="2800" b="1" dirty="0" smtClean="0">
                <a:latin typeface="Arial"/>
                <a:cs typeface="Arial"/>
              </a:rPr>
              <a:t>2015</a:t>
            </a:r>
            <a:endParaRPr lang="en-US" sz="2400" b="1" dirty="0" smtClean="0">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January 22-April 27: </a:t>
            </a:r>
          </a:p>
          <a:p>
            <a:pPr marL="454025" lvl="1" indent="0">
              <a:spcBef>
                <a:spcPts val="0"/>
              </a:spcBef>
              <a:buNone/>
            </a:pPr>
            <a:r>
              <a:rPr lang="en-US" sz="2200" b="1" dirty="0" smtClean="0">
                <a:solidFill>
                  <a:schemeClr val="tx2">
                    <a:lumMod val="90000"/>
                  </a:schemeClr>
                </a:solidFill>
                <a:latin typeface="Arial"/>
                <a:cs typeface="Arial"/>
              </a:rPr>
              <a:t>	The Tech Museum of Innovation</a:t>
            </a:r>
          </a:p>
          <a:p>
            <a:pPr marL="454025" lvl="1" indent="0">
              <a:spcBef>
                <a:spcPts val="0"/>
              </a:spcBef>
              <a:buNone/>
            </a:pPr>
            <a:r>
              <a:rPr lang="en-US" sz="2200" b="1" dirty="0" smtClean="0">
                <a:solidFill>
                  <a:schemeClr val="tx2">
                    <a:lumMod val="90000"/>
                  </a:schemeClr>
                </a:solidFill>
                <a:latin typeface="Arial"/>
                <a:cs typeface="Arial"/>
              </a:rPr>
              <a:t>	San Jose, CA</a:t>
            </a:r>
          </a:p>
          <a:p>
            <a:pPr marL="454025" lvl="1" indent="0">
              <a:spcBef>
                <a:spcPts val="0"/>
              </a:spcBef>
              <a:buNone/>
            </a:pPr>
            <a:endParaRPr lang="en-US" sz="1000" b="1" dirty="0" smtClean="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May 15-September 10</a:t>
            </a:r>
          </a:p>
          <a:p>
            <a:pPr marL="454025" lvl="1" indent="0">
              <a:spcBef>
                <a:spcPts val="0"/>
              </a:spcBef>
              <a:buNone/>
            </a:pPr>
            <a:r>
              <a:rPr lang="en-US" sz="2200" b="1" dirty="0" smtClean="0">
                <a:solidFill>
                  <a:schemeClr val="tx2">
                    <a:lumMod val="90000"/>
                  </a:schemeClr>
                </a:solidFill>
                <a:latin typeface="Arial"/>
                <a:cs typeface="Arial"/>
              </a:rPr>
              <a:t>	The Saint Louis Science Center</a:t>
            </a:r>
          </a:p>
          <a:p>
            <a:pPr marL="454025" lvl="1" indent="0">
              <a:spcBef>
                <a:spcPts val="0"/>
              </a:spcBef>
              <a:buNone/>
            </a:pPr>
            <a:r>
              <a:rPr lang="en-US" sz="2200" b="1" dirty="0" smtClean="0">
                <a:solidFill>
                  <a:schemeClr val="tx2">
                    <a:lumMod val="90000"/>
                  </a:schemeClr>
                </a:solidFill>
                <a:latin typeface="Arial"/>
                <a:cs typeface="Arial"/>
              </a:rPr>
              <a:t>	St. Louis, MO</a:t>
            </a:r>
          </a:p>
          <a:p>
            <a:pPr marL="454025" lvl="1" indent="0">
              <a:spcBef>
                <a:spcPts val="0"/>
              </a:spcBef>
              <a:buNone/>
            </a:pPr>
            <a:endParaRPr lang="en-US" sz="1000" b="1" dirty="0" smtClean="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October 2-January 3</a:t>
            </a:r>
          </a:p>
          <a:p>
            <a:pPr marL="454025" lvl="1" indent="0">
              <a:spcBef>
                <a:spcPts val="0"/>
              </a:spcBef>
              <a:buNone/>
            </a:pPr>
            <a:r>
              <a:rPr lang="en-US" sz="2200" b="1" dirty="0" smtClean="0">
                <a:solidFill>
                  <a:schemeClr val="tx2">
                    <a:lumMod val="90000"/>
                  </a:schemeClr>
                </a:solidFill>
                <a:latin typeface="Arial"/>
                <a:cs typeface="Arial"/>
              </a:rPr>
              <a:t>	Oregon Museum of Science and Industry</a:t>
            </a:r>
          </a:p>
          <a:p>
            <a:pPr marL="454025" lvl="1" indent="0">
              <a:spcBef>
                <a:spcPts val="0"/>
              </a:spcBef>
              <a:buNone/>
            </a:pPr>
            <a:r>
              <a:rPr lang="en-US" sz="2200" b="1" dirty="0" smtClean="0">
                <a:solidFill>
                  <a:schemeClr val="tx2">
                    <a:lumMod val="90000"/>
                  </a:schemeClr>
                </a:solidFill>
                <a:latin typeface="Arial"/>
                <a:cs typeface="Arial"/>
              </a:rPr>
              <a:t>	Portland, OR</a:t>
            </a:r>
          </a:p>
          <a:p>
            <a:pPr lvl="1"/>
            <a:endParaRPr lang="en-US" sz="1600" b="1" dirty="0" smtClean="0">
              <a:latin typeface="Arial"/>
              <a:cs typeface="Arial"/>
            </a:endParaRPr>
          </a:p>
          <a:p>
            <a:pPr marL="68263" indent="0">
              <a:buClr>
                <a:schemeClr val="tx1"/>
              </a:buClr>
              <a:buNone/>
            </a:pPr>
            <a:r>
              <a:rPr lang="en-US" sz="2800" b="1" dirty="0" smtClean="0">
                <a:latin typeface="Arial"/>
                <a:cs typeface="Arial"/>
              </a:rPr>
              <a:t>2016</a:t>
            </a:r>
            <a:endParaRPr lang="en-US" sz="2400" b="1" dirty="0" smtClean="0">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January 18-April 25</a:t>
            </a:r>
          </a:p>
          <a:p>
            <a:pPr marL="454025" lvl="1" indent="0">
              <a:spcBef>
                <a:spcPts val="0"/>
              </a:spcBef>
              <a:buNone/>
            </a:pPr>
            <a:r>
              <a:rPr lang="en-US" sz="2200" b="1" dirty="0" smtClean="0">
                <a:solidFill>
                  <a:schemeClr val="tx2">
                    <a:lumMod val="90000"/>
                  </a:schemeClr>
                </a:solidFill>
                <a:latin typeface="Arial"/>
                <a:cs typeface="Arial"/>
              </a:rPr>
              <a:t>	Discovery World Milwaukee</a:t>
            </a:r>
            <a:endParaRPr lang="en-US" sz="2200" b="1" dirty="0">
              <a:solidFill>
                <a:schemeClr val="tx2">
                  <a:lumMod val="90000"/>
                </a:schemeClr>
              </a:solidFill>
              <a:latin typeface="Arial"/>
              <a:cs typeface="Arial"/>
            </a:endParaRPr>
          </a:p>
          <a:p>
            <a:pPr marL="454025" lvl="1" indent="0">
              <a:spcBef>
                <a:spcPts val="0"/>
              </a:spcBef>
              <a:buNone/>
            </a:pPr>
            <a:r>
              <a:rPr lang="en-US" sz="2200" b="1" dirty="0" smtClean="0">
                <a:solidFill>
                  <a:schemeClr val="tx2">
                    <a:lumMod val="90000"/>
                  </a:schemeClr>
                </a:solidFill>
                <a:latin typeface="Arial"/>
                <a:cs typeface="Arial"/>
              </a:rPr>
              <a:t>	Milwaukee, WI</a:t>
            </a:r>
          </a:p>
          <a:p>
            <a:pPr marL="457200" lvl="1" indent="0">
              <a:buNone/>
            </a:pPr>
            <a:endParaRPr lang="en-US" sz="2400" b="1" dirty="0"/>
          </a:p>
        </p:txBody>
      </p:sp>
      <p:pic>
        <p:nvPicPr>
          <p:cNvPr id="5"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079" y="1454794"/>
            <a:ext cx="2597521" cy="2447662"/>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2708" y="6413500"/>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4576367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22227"/>
            <a:ext cx="9144000" cy="132605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Report of the NIH Intramural Research Program Working Group</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65</a:t>
            </a:r>
            <a:endParaRPr lang="en-US" sz="2000" dirty="0">
              <a:solidFill>
                <a:schemeClr val="accent4">
                  <a:lumMod val="40000"/>
                  <a:lumOff val="60000"/>
                </a:schemeClr>
              </a:solidFill>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685" y="1629183"/>
            <a:ext cx="3417887" cy="4412363"/>
          </a:xfrm>
          <a:prstGeom prst="rect">
            <a:avLst/>
          </a:prstGeom>
          <a:noFill/>
          <a:ln>
            <a:noFill/>
          </a:ln>
          <a:effectLst>
            <a:glow rad="228600">
              <a:srgbClr val="E49CF2">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278" y="2649423"/>
            <a:ext cx="2215126" cy="221512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177501"/>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2300"/>
            <a:ext cx="9144000" cy="1319134"/>
          </a:xfrm>
          <a:prstGeom prst="rect">
            <a:avLst/>
          </a:prstGeom>
        </p:spPr>
        <p:txBody>
          <a:bodyPr/>
          <a:lstStyle/>
          <a:p>
            <a:pPr algn="ctr">
              <a:defRPr/>
            </a:pPr>
            <a:r>
              <a:rPr lang="en-US" sz="3600" spc="-100" dirty="0" smtClean="0">
                <a:solidFill>
                  <a:srgbClr val="FFFF00"/>
                </a:solidFill>
                <a:latin typeface="Arial" charset="0"/>
                <a:cs typeface="Arial" pitchFamily="34" charset="0"/>
              </a:rPr>
              <a:t>Changing Role for </a:t>
            </a:r>
            <a:r>
              <a:rPr lang="en-US" sz="3600" spc="-100" dirty="0" err="1" smtClean="0">
                <a:solidFill>
                  <a:srgbClr val="FFFF00"/>
                </a:solidFill>
                <a:latin typeface="Arial" charset="0"/>
                <a:cs typeface="Arial" pitchFamily="34" charset="0"/>
              </a:rPr>
              <a:t>Vence</a:t>
            </a:r>
            <a:r>
              <a:rPr lang="en-US" sz="3600" spc="-100" dirty="0" smtClean="0">
                <a:solidFill>
                  <a:srgbClr val="FFFF00"/>
                </a:solidFill>
                <a:latin typeface="Arial" charset="0"/>
                <a:cs typeface="Arial" pitchFamily="34" charset="0"/>
              </a:rPr>
              <a:t> Bonham</a:t>
            </a:r>
            <a:endParaRPr lang="en-US" sz="3600" spc="-100" dirty="0">
              <a:solidFill>
                <a:srgbClr val="FFFF00"/>
              </a:solidFill>
              <a:latin typeface="Arial" charset="0"/>
              <a:cs typeface="Arial" pitchFamily="34" charset="0"/>
            </a:endParaRPr>
          </a:p>
        </p:txBody>
      </p:sp>
      <p:sp>
        <p:nvSpPr>
          <p:cNvPr id="5" name="TextBox 4"/>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a:t>
            </a:r>
            <a:endParaRPr lang="en-US" sz="2000" dirty="0">
              <a:solidFill>
                <a:srgbClr val="00ADDC">
                  <a:lumMod val="40000"/>
                  <a:lumOff val="60000"/>
                </a:srgbClr>
              </a:solidFill>
              <a:latin typeface="Arial" charset="0"/>
            </a:endParaRPr>
          </a:p>
        </p:txBody>
      </p:sp>
      <p:grpSp>
        <p:nvGrpSpPr>
          <p:cNvPr id="2" name="Group 1"/>
          <p:cNvGrpSpPr/>
          <p:nvPr/>
        </p:nvGrpSpPr>
        <p:grpSpPr>
          <a:xfrm>
            <a:off x="0" y="1207699"/>
            <a:ext cx="9144000" cy="4910331"/>
            <a:chOff x="0" y="1483747"/>
            <a:chExt cx="9144000" cy="4910331"/>
          </a:xfrm>
        </p:grpSpPr>
        <p:sp>
          <p:nvSpPr>
            <p:cNvPr id="8" name="Title 1"/>
            <p:cNvSpPr txBox="1">
              <a:spLocks/>
            </p:cNvSpPr>
            <p:nvPr/>
          </p:nvSpPr>
          <p:spPr>
            <a:xfrm>
              <a:off x="0" y="5795734"/>
              <a:ext cx="9144000" cy="598344"/>
            </a:xfrm>
            <a:prstGeom prst="rect">
              <a:avLst/>
            </a:prstGeom>
          </p:spPr>
          <p:txBody>
            <a:bodyPr/>
            <a:lstStyle/>
            <a:p>
              <a:pPr algn="ctr" eaLnBrk="0" hangingPunct="0">
                <a:defRPr/>
              </a:pPr>
              <a:r>
                <a:rPr lang="en-US" sz="3200" spc="-100" dirty="0" err="1" smtClean="0">
                  <a:solidFill>
                    <a:prstClr val="white"/>
                  </a:solidFill>
                  <a:latin typeface="Arial" charset="0"/>
                  <a:cs typeface="Arial" charset="0"/>
                </a:rPr>
                <a:t>Vence</a:t>
              </a:r>
              <a:r>
                <a:rPr lang="en-US" sz="3200" spc="-100" dirty="0" smtClean="0">
                  <a:solidFill>
                    <a:prstClr val="white"/>
                  </a:solidFill>
                  <a:latin typeface="Arial" charset="0"/>
                  <a:cs typeface="Arial" charset="0"/>
                </a:rPr>
                <a:t> Bonham, Jr., J.D.</a:t>
              </a:r>
              <a:endParaRPr lang="en-US" sz="3200" spc="-100" dirty="0">
                <a:solidFill>
                  <a:prstClr val="white"/>
                </a:solidFill>
                <a:latin typeface="Arial" charset="0"/>
                <a:cs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958" y="1483747"/>
              <a:ext cx="6244084" cy="4152316"/>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44048869"/>
      </p:ext>
    </p:extLst>
  </p:cSld>
  <p:clrMapOvr>
    <a:masterClrMapping/>
  </p:clrMapOvr>
  <p:transition spd="slow">
    <p:wipe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22227"/>
            <a:ext cx="9144000" cy="83489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anose="020B0604020202020204" pitchFamily="34" charset="0"/>
                <a:cs typeface="Arial" panose="020B0604020202020204" pitchFamily="34" charset="0"/>
              </a:rPr>
              <a:t>2014 </a:t>
            </a:r>
            <a:r>
              <a:rPr lang="en-US" sz="3600" b="1" dirty="0" smtClean="0">
                <a:solidFill>
                  <a:srgbClr val="FFFF00"/>
                </a:solidFill>
                <a:latin typeface="Arial" panose="020B0604020202020204" pitchFamily="34" charset="0"/>
                <a:cs typeface="Arial" panose="020B0604020202020204" pitchFamily="34" charset="0"/>
              </a:rPr>
              <a:t>CHANEL-CERIES Research Award</a:t>
            </a:r>
          </a:p>
        </p:txBody>
      </p:sp>
      <p:grpSp>
        <p:nvGrpSpPr>
          <p:cNvPr id="2" name="Group 1"/>
          <p:cNvGrpSpPr/>
          <p:nvPr/>
        </p:nvGrpSpPr>
        <p:grpSpPr>
          <a:xfrm>
            <a:off x="0" y="1557909"/>
            <a:ext cx="9144000" cy="4557653"/>
            <a:chOff x="0" y="1557909"/>
            <a:chExt cx="9144000" cy="4557653"/>
          </a:xfrm>
        </p:grpSpPr>
        <p:sp>
          <p:nvSpPr>
            <p:cNvPr id="8" name="Title 1"/>
            <p:cNvSpPr txBox="1">
              <a:spLocks/>
            </p:cNvSpPr>
            <p:nvPr/>
          </p:nvSpPr>
          <p:spPr>
            <a:xfrm>
              <a:off x="0" y="5416677"/>
              <a:ext cx="9144000" cy="698885"/>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Julie Segre, Ph.D.</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31224" y="1557909"/>
              <a:ext cx="5510152" cy="36576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66</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448722021"/>
      </p:ext>
    </p:extLst>
  </p:cSld>
  <p:clrMapOvr>
    <a:masterClrMapping/>
  </p:clrMapOvr>
  <p:transition spd="slow">
    <p:wipe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9050"/>
            <a:ext cx="9144000" cy="804672"/>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2014 Rare </a:t>
            </a:r>
            <a:r>
              <a:rPr lang="en-US" sz="3600" b="1" dirty="0" smtClean="0">
                <a:solidFill>
                  <a:srgbClr val="FFFF00"/>
                </a:solidFill>
                <a:latin typeface="Arial" charset="0"/>
                <a:cs typeface="Arial" pitchFamily="34" charset="0"/>
              </a:rPr>
              <a:t>Voice Award</a:t>
            </a:r>
            <a:endParaRPr lang="en-US" sz="3600" b="1" dirty="0">
              <a:solidFill>
                <a:srgbClr val="FFFF00"/>
              </a:solidFill>
              <a:latin typeface="Arial" charset="0"/>
              <a:cs typeface="Arial" pitchFamily="34" charset="0"/>
            </a:endParaRPr>
          </a:p>
        </p:txBody>
      </p:sp>
      <p:grpSp>
        <p:nvGrpSpPr>
          <p:cNvPr id="2" name="Group 1"/>
          <p:cNvGrpSpPr/>
          <p:nvPr/>
        </p:nvGrpSpPr>
        <p:grpSpPr>
          <a:xfrm>
            <a:off x="0" y="1535384"/>
            <a:ext cx="9144000" cy="4580263"/>
            <a:chOff x="0" y="1535384"/>
            <a:chExt cx="9144000" cy="4580263"/>
          </a:xfrm>
        </p:grpSpPr>
        <p:sp>
          <p:nvSpPr>
            <p:cNvPr id="8" name="Title 1"/>
            <p:cNvSpPr txBox="1">
              <a:spLocks/>
            </p:cNvSpPr>
            <p:nvPr/>
          </p:nvSpPr>
          <p:spPr>
            <a:xfrm>
              <a:off x="0" y="5394152"/>
              <a:ext cx="9144000" cy="721495"/>
            </a:xfrm>
            <a:prstGeom prst="rect">
              <a:avLst/>
            </a:prstGeom>
          </p:spPr>
          <p:txBody>
            <a:bodyPr/>
            <a:lstStyle/>
            <a:p>
              <a:pPr algn="ctr" eaLnBrk="0" hangingPunct="0">
                <a:defRPr/>
              </a:pPr>
              <a:r>
                <a:rPr lang="en-US" sz="3200" spc="-100" dirty="0" smtClean="0">
                  <a:solidFill>
                    <a:prstClr val="white"/>
                  </a:solidFill>
                  <a:latin typeface="Arial" charset="0"/>
                  <a:cs typeface="Arial" charset="0"/>
                </a:rPr>
                <a:t>William A. Gahl, M.D., Ph.D.</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23302" y="1535384"/>
              <a:ext cx="5497396" cy="36576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11767198"/>
      </p:ext>
    </p:extLst>
  </p:cSld>
  <p:clrMapOvr>
    <a:masterClrMapping/>
  </p:clrMapOvr>
  <p:transition spd="slow">
    <p:wipe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22225"/>
            <a:ext cx="9144000" cy="1280515"/>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anose="020B0604020202020204" pitchFamily="34" charset="0"/>
                <a:cs typeface="Arial" panose="020B0604020202020204" pitchFamily="34" charset="0"/>
              </a:rPr>
              <a:t>2014 NSGC Leadership </a:t>
            </a:r>
            <a:r>
              <a:rPr lang="en-US" sz="3600" b="1" dirty="0" smtClean="0">
                <a:solidFill>
                  <a:srgbClr val="FFFF00"/>
                </a:solidFill>
                <a:latin typeface="Arial" panose="020B0604020202020204" pitchFamily="34" charset="0"/>
                <a:cs typeface="Arial" panose="020B0604020202020204" pitchFamily="34" charset="0"/>
              </a:rPr>
              <a:t>Award</a:t>
            </a:r>
            <a:br>
              <a:rPr lang="en-US" sz="3600" b="1" dirty="0" smtClean="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
            </a:r>
            <a:br>
              <a:rPr lang="en-US" sz="2400" b="1" dirty="0">
                <a:solidFill>
                  <a:srgbClr val="FFFF00"/>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Natalie </a:t>
            </a:r>
            <a:r>
              <a:rPr lang="en-US" sz="2800" b="1" dirty="0" err="1">
                <a:solidFill>
                  <a:schemeClr val="tx1"/>
                </a:solidFill>
                <a:latin typeface="Arial" panose="020B0604020202020204" pitchFamily="34" charset="0"/>
                <a:cs typeface="Arial" panose="020B0604020202020204" pitchFamily="34" charset="0"/>
              </a:rPr>
              <a:t>Weissberger</a:t>
            </a:r>
            <a:r>
              <a:rPr lang="en-US" sz="2800" b="1" dirty="0">
                <a:solidFill>
                  <a:schemeClr val="tx1"/>
                </a:solidFill>
                <a:latin typeface="Arial" panose="020B0604020202020204" pitchFamily="34" charset="0"/>
                <a:cs typeface="Arial" panose="020B0604020202020204" pitchFamily="34" charset="0"/>
              </a:rPr>
              <a:t> Paul National Achievement Award</a:t>
            </a:r>
          </a:p>
        </p:txBody>
      </p:sp>
      <p:grpSp>
        <p:nvGrpSpPr>
          <p:cNvPr id="2" name="Group 1"/>
          <p:cNvGrpSpPr/>
          <p:nvPr/>
        </p:nvGrpSpPr>
        <p:grpSpPr>
          <a:xfrm>
            <a:off x="0" y="1952334"/>
            <a:ext cx="9144000" cy="4557653"/>
            <a:chOff x="0" y="1572768"/>
            <a:chExt cx="9144000" cy="4557653"/>
          </a:xfrm>
        </p:grpSpPr>
        <p:sp>
          <p:nvSpPr>
            <p:cNvPr id="8" name="Title 1"/>
            <p:cNvSpPr txBox="1">
              <a:spLocks/>
            </p:cNvSpPr>
            <p:nvPr/>
          </p:nvSpPr>
          <p:spPr>
            <a:xfrm>
              <a:off x="0" y="5431536"/>
              <a:ext cx="9144000" cy="698885"/>
            </a:xfrm>
            <a:prstGeom prst="rect">
              <a:avLst/>
            </a:prstGeom>
          </p:spPr>
          <p:txBody>
            <a:bodyPr/>
            <a:lstStyle/>
            <a:p>
              <a:pPr algn="ctr"/>
              <a:r>
                <a:rPr lang="en-US" sz="3200" dirty="0"/>
                <a:t>Barbara B. Biesecker, </a:t>
              </a:r>
              <a:r>
                <a:rPr lang="en-US" sz="3200" dirty="0" smtClean="0"/>
                <a:t>M.S., Ph.D.,</a:t>
              </a:r>
              <a:r>
                <a:rPr lang="en-US" sz="3200" dirty="0"/>
                <a:t> </a:t>
              </a:r>
              <a:r>
                <a:rPr lang="en-US" sz="3200" dirty="0" smtClean="0"/>
                <a:t>C.G.C.</a:t>
              </a:r>
              <a:endParaRPr lang="en-US" sz="3200" dirty="0"/>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20100" y="1572768"/>
              <a:ext cx="5497394" cy="36576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540562235"/>
      </p:ext>
    </p:extLst>
  </p:cSld>
  <p:clrMapOvr>
    <a:masterClrMapping/>
  </p:clrMapOvr>
  <p:transition spd="slow">
    <p:wipe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9050"/>
            <a:ext cx="9144000" cy="1280515"/>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2014 South African </a:t>
            </a:r>
            <a:r>
              <a:rPr lang="en-US" sz="3600" b="1" dirty="0" smtClean="0">
                <a:solidFill>
                  <a:srgbClr val="FFFF00"/>
                </a:solidFill>
                <a:latin typeface="Arial" charset="0"/>
                <a:cs typeface="Arial" pitchFamily="34" charset="0"/>
              </a:rPr>
              <a:t>Medical Research Council Scientific </a:t>
            </a:r>
            <a:r>
              <a:rPr lang="en-US" sz="3600" b="1" dirty="0">
                <a:solidFill>
                  <a:srgbClr val="FFFF00"/>
                </a:solidFill>
                <a:latin typeface="Arial" charset="0"/>
                <a:cs typeface="Arial" pitchFamily="34" charset="0"/>
              </a:rPr>
              <a:t>Merit </a:t>
            </a:r>
            <a:r>
              <a:rPr lang="en-US" sz="3600" b="1" dirty="0" smtClean="0">
                <a:solidFill>
                  <a:srgbClr val="FFFF00"/>
                </a:solidFill>
                <a:latin typeface="Arial" charset="0"/>
                <a:cs typeface="Arial" pitchFamily="34" charset="0"/>
              </a:rPr>
              <a:t>Award</a:t>
            </a:r>
            <a:endParaRPr lang="en-US" sz="3600" b="1" dirty="0">
              <a:solidFill>
                <a:srgbClr val="FFFF00"/>
              </a:solidFill>
              <a:latin typeface="Arial" charset="0"/>
              <a:cs typeface="Arial" pitchFamily="34" charset="0"/>
            </a:endParaRP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69</a:t>
            </a:r>
            <a:endParaRPr lang="en-US" sz="2000" dirty="0">
              <a:solidFill>
                <a:schemeClr val="accent4">
                  <a:lumMod val="40000"/>
                  <a:lumOff val="60000"/>
                </a:schemeClr>
              </a:solidFill>
              <a:latin typeface="Arial" charset="0"/>
            </a:endParaRPr>
          </a:p>
        </p:txBody>
      </p:sp>
      <p:grpSp>
        <p:nvGrpSpPr>
          <p:cNvPr id="2" name="Group 1"/>
          <p:cNvGrpSpPr/>
          <p:nvPr/>
        </p:nvGrpSpPr>
        <p:grpSpPr>
          <a:xfrm>
            <a:off x="958853" y="1415799"/>
            <a:ext cx="7923894" cy="4920491"/>
            <a:chOff x="958853" y="1415799"/>
            <a:chExt cx="7923894" cy="4920491"/>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736" t="3529" r="7950"/>
            <a:stretch/>
          </p:blipFill>
          <p:spPr>
            <a:xfrm>
              <a:off x="958853" y="1415799"/>
              <a:ext cx="2895600" cy="4920491"/>
            </a:xfrm>
            <a:prstGeom prst="roundRect">
              <a:avLst>
                <a:gd name="adj" fmla="val 16525"/>
              </a:avLst>
            </a:prstGeom>
            <a:solidFill>
              <a:srgbClr val="FFFFFF">
                <a:shade val="85000"/>
              </a:srgbClr>
            </a:solidFill>
            <a:ln>
              <a:noFill/>
            </a:ln>
            <a:effectLst/>
          </p:spPr>
        </p:pic>
        <p:sp>
          <p:nvSpPr>
            <p:cNvPr id="11" name="Rectangle 2"/>
            <p:cNvSpPr txBox="1">
              <a:spLocks noChangeArrowheads="1"/>
            </p:cNvSpPr>
            <p:nvPr/>
          </p:nvSpPr>
          <p:spPr>
            <a:xfrm>
              <a:off x="3642805" y="3531951"/>
              <a:ext cx="5239942" cy="688188"/>
            </a:xfrm>
            <a:prstGeom prst="rect">
              <a:avLst/>
            </a:prstGeom>
          </p:spPr>
          <p:txBody>
            <a:bodyPr/>
            <a:lstStyle/>
            <a:p>
              <a:pPr algn="ctr">
                <a:defRPr/>
              </a:pPr>
              <a:r>
                <a:rPr lang="en-US" sz="3200" spc="-100" dirty="0" smtClean="0">
                  <a:latin typeface="Arial" charset="0"/>
                  <a:cs typeface="Arial" pitchFamily="34" charset="0"/>
                </a:rPr>
                <a:t>Charles Rotimi, Ph.D.</a:t>
              </a:r>
              <a:endParaRPr lang="en-US" sz="3200" spc="-100" dirty="0">
                <a:latin typeface="Arial" charset="0"/>
                <a:cs typeface="Arial" pitchFamily="34" charset="0"/>
              </a:endParaRPr>
            </a:p>
          </p:txBody>
        </p:sp>
      </p:grpSp>
    </p:spTree>
    <p:extLst>
      <p:ext uri="{BB962C8B-B14F-4D97-AF65-F5344CB8AC3E}">
        <p14:creationId xmlns:p14="http://schemas.microsoft.com/office/powerpoint/2010/main" val="3079194395"/>
      </p:ext>
    </p:extLst>
  </p:cSld>
  <p:clrMapOvr>
    <a:masterClrMapping/>
  </p:clrMapOvr>
  <p:transition spd="slow">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9052"/>
            <a:ext cx="9144000" cy="86670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2014 AJHG C.W. Cotterman Award</a:t>
            </a:r>
          </a:p>
        </p:txBody>
      </p:sp>
      <p:grpSp>
        <p:nvGrpSpPr>
          <p:cNvPr id="2" name="Group 1"/>
          <p:cNvGrpSpPr/>
          <p:nvPr/>
        </p:nvGrpSpPr>
        <p:grpSpPr>
          <a:xfrm>
            <a:off x="347471" y="873061"/>
            <a:ext cx="7356349" cy="5536007"/>
            <a:chOff x="347471" y="873061"/>
            <a:chExt cx="7356349" cy="5536007"/>
          </a:xfrm>
        </p:grpSpPr>
        <p:sp>
          <p:nvSpPr>
            <p:cNvPr id="8" name="Title 1"/>
            <p:cNvSpPr txBox="1">
              <a:spLocks/>
            </p:cNvSpPr>
            <p:nvPr/>
          </p:nvSpPr>
          <p:spPr>
            <a:xfrm>
              <a:off x="347471" y="5665302"/>
              <a:ext cx="5913341" cy="743766"/>
            </a:xfrm>
            <a:prstGeom prst="rect">
              <a:avLst/>
            </a:prstGeom>
          </p:spPr>
          <p:txBody>
            <a:bodyPr/>
            <a:lstStyle/>
            <a:p>
              <a:pPr algn="ctr" eaLnBrk="0" hangingPunct="0">
                <a:defRPr/>
              </a:pPr>
              <a:r>
                <a:rPr lang="en-US" sz="3600" spc="-100" dirty="0" smtClean="0">
                  <a:solidFill>
                    <a:prstClr val="white"/>
                  </a:solidFill>
                  <a:latin typeface="Arial" charset="0"/>
                  <a:cs typeface="Arial" charset="0"/>
                </a:rPr>
                <a:t>Shurjo Sen, Ph.D.</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91818" y="873061"/>
              <a:ext cx="3219450" cy="48093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13045" y="1855527"/>
              <a:ext cx="2390775" cy="3101546"/>
            </a:xfrm>
            <a:prstGeom prst="rect">
              <a:avLst/>
            </a:prstGeom>
            <a:solidFill>
              <a:schemeClr val="accent4">
                <a:lumMod val="75000"/>
              </a:schemeClr>
            </a:solidFill>
            <a:ln w="76200">
              <a:noFill/>
            </a:ln>
            <a:effectLst>
              <a:softEdge rad="63500"/>
            </a:effectLst>
          </p:spPr>
        </p:pic>
      </p:gr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234121339"/>
      </p:ext>
    </p:extLst>
  </p:cSld>
  <p:clrMapOvr>
    <a:masterClrMapping/>
  </p:clrMapOvr>
  <p:transition spd="slow">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939" y="20922"/>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6" name="TextBox 25"/>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71</a:t>
            </a:r>
            <a:endParaRPr lang="en-US" sz="2000" dirty="0">
              <a:solidFill>
                <a:schemeClr val="accent4">
                  <a:lumMod val="40000"/>
                  <a:lumOff val="60000"/>
                </a:schemeClr>
              </a:solidFill>
              <a:latin typeface="Arial" charset="0"/>
            </a:endParaRPr>
          </a:p>
        </p:txBody>
      </p:sp>
      <p:grpSp>
        <p:nvGrpSpPr>
          <p:cNvPr id="4" name="Group 3"/>
          <p:cNvGrpSpPr/>
          <p:nvPr/>
        </p:nvGrpSpPr>
        <p:grpSpPr>
          <a:xfrm>
            <a:off x="612775" y="1195056"/>
            <a:ext cx="7109050" cy="1238250"/>
            <a:chOff x="612775" y="1195056"/>
            <a:chExt cx="7109050" cy="1238250"/>
          </a:xfrm>
        </p:grpSpPr>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42698" r="21871" b="50000"/>
            <a:stretch/>
          </p:blipFill>
          <p:spPr bwMode="auto">
            <a:xfrm>
              <a:off x="2970895" y="1759433"/>
              <a:ext cx="4699962" cy="63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612775" y="1195056"/>
              <a:ext cx="7109050" cy="1238250"/>
              <a:chOff x="612775" y="1195056"/>
              <a:chExt cx="7109050" cy="123825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6394" r="21871" b="68210"/>
              <a:stretch/>
            </p:blipFill>
            <p:spPr bwMode="auto">
              <a:xfrm>
                <a:off x="2970894" y="1228062"/>
                <a:ext cx="4750931" cy="53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49" r="14488" b="55961"/>
              <a:stretch/>
            </p:blipFill>
            <p:spPr bwMode="auto">
              <a:xfrm>
                <a:off x="612775" y="1200253"/>
                <a:ext cx="2358119" cy="123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650875" y="1195056"/>
                <a:ext cx="701856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AutoShape 8" descr="http://inside.genome.gov/NHGRIStaff/Staff/retrieve.cfm?imageid=40000683&amp;dpi=300&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565552" y="4773601"/>
            <a:ext cx="6850924" cy="1238250"/>
            <a:chOff x="565552" y="4773601"/>
            <a:chExt cx="6850924" cy="1238250"/>
          </a:xfrm>
        </p:grpSpPr>
        <p:sp>
          <p:nvSpPr>
            <p:cNvPr id="12" name="Rectangle 11"/>
            <p:cNvSpPr/>
            <p:nvPr/>
          </p:nvSpPr>
          <p:spPr>
            <a:xfrm>
              <a:off x="5668736" y="4773601"/>
              <a:ext cx="1697667" cy="1238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03653" y="5403712"/>
              <a:ext cx="4742706" cy="584775"/>
            </a:xfrm>
            <a:prstGeom prst="rect">
              <a:avLst/>
            </a:prstGeom>
            <a:solidFill>
              <a:schemeClr val="tx1"/>
            </a:solidFill>
            <a:ln>
              <a:noFill/>
            </a:ln>
          </p:spPr>
          <p:txBody>
            <a:bodyPr wrap="square" rtlCol="0">
              <a:spAutoFit/>
            </a:bodyPr>
            <a:lstStyle/>
            <a:p>
              <a:r>
                <a:rPr lang="en-US" sz="1600" dirty="0" smtClean="0">
                  <a:solidFill>
                    <a:schemeClr val="bg1"/>
                  </a:solidFill>
                </a:rPr>
                <a:t>Vector design influences hepatic </a:t>
              </a:r>
              <a:r>
                <a:rPr lang="en-US" sz="1600" dirty="0" err="1" smtClean="0">
                  <a:solidFill>
                    <a:schemeClr val="bg1"/>
                  </a:solidFill>
                </a:rPr>
                <a:t>genotoxicity</a:t>
              </a:r>
              <a:r>
                <a:rPr lang="en-US" sz="1600" dirty="0" smtClean="0">
                  <a:solidFill>
                    <a:schemeClr val="bg1"/>
                  </a:solidFill>
                </a:rPr>
                <a:t> after </a:t>
              </a:r>
              <a:r>
                <a:rPr lang="en-US" sz="1600" dirty="0" err="1" smtClean="0">
                  <a:solidFill>
                    <a:schemeClr val="bg1"/>
                  </a:solidFill>
                </a:rPr>
                <a:t>adeno</a:t>
              </a:r>
              <a:r>
                <a:rPr lang="en-US" sz="1600" dirty="0" smtClean="0">
                  <a:solidFill>
                    <a:schemeClr val="bg1"/>
                  </a:solidFill>
                </a:rPr>
                <a:t>-associated virus gene therapy</a:t>
              </a:r>
              <a:endParaRPr lang="en-US" sz="1600" dirty="0">
                <a:solidFill>
                  <a:schemeClr val="bg1"/>
                </a:solidFill>
              </a:endParaRPr>
            </a:p>
          </p:txBody>
        </p:sp>
        <p:sp>
          <p:nvSpPr>
            <p:cNvPr id="14" name="Rectangle 13"/>
            <p:cNvSpPr/>
            <p:nvPr/>
          </p:nvSpPr>
          <p:spPr>
            <a:xfrm>
              <a:off x="4419600" y="4795028"/>
              <a:ext cx="1249136" cy="6086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25" t="10978" r="30850" b="55443"/>
            <a:stretch/>
          </p:blipFill>
          <p:spPr bwMode="auto">
            <a:xfrm>
              <a:off x="5346359" y="4797082"/>
              <a:ext cx="2048764" cy="119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6">
              <a:extLst>
                <a:ext uri="{28A0092B-C50C-407E-A947-70E740481C1C}">
                  <a14:useLocalDpi xmlns:a14="http://schemas.microsoft.com/office/drawing/2010/main" val="0"/>
                </a:ext>
              </a:extLst>
            </a:blip>
            <a:srcRect l="52457" t="12000" r="31434" b="81264"/>
            <a:stretch/>
          </p:blipFill>
          <p:spPr bwMode="auto">
            <a:xfrm>
              <a:off x="565555" y="4797084"/>
              <a:ext cx="4780804" cy="60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565552" y="4773601"/>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733212" y="3034050"/>
            <a:ext cx="6850924" cy="1290300"/>
            <a:chOff x="1733212" y="3034050"/>
            <a:chExt cx="6850924" cy="1290300"/>
          </a:xfrm>
        </p:grpSpPr>
        <p:pic>
          <p:nvPicPr>
            <p:cNvPr id="1036"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61250" t="42335" r="19650" b="49489"/>
            <a:stretch/>
          </p:blipFill>
          <p:spPr bwMode="auto">
            <a:xfrm>
              <a:off x="1733214" y="3526762"/>
              <a:ext cx="4753828" cy="79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6394" r="21871" b="68210"/>
            <a:stretch/>
          </p:blipFill>
          <p:spPr bwMode="auto">
            <a:xfrm>
              <a:off x="1733212" y="3086934"/>
              <a:ext cx="4784357" cy="535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91" r="1497" b="25284"/>
            <a:stretch/>
          </p:blipFill>
          <p:spPr bwMode="auto">
            <a:xfrm>
              <a:off x="6517569" y="3034050"/>
              <a:ext cx="2066567" cy="129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1733212" y="3040986"/>
              <a:ext cx="6850924" cy="12833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90348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363769"/>
            <a:ext cx="8719484" cy="4031873"/>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endParaRPr lang="en-US" sz="3200" dirty="0" smtClean="0">
              <a:solidFill>
                <a:prstClr val="white"/>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066" y="2318931"/>
            <a:ext cx="5101865" cy="339697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2299"/>
            <a:ext cx="9144000" cy="1491343"/>
          </a:xfrm>
          <a:prstGeom prst="rect">
            <a:avLst/>
          </a:prstGeom>
        </p:spPr>
        <p:txBody>
          <a:bodyPr/>
          <a:lstStyle/>
          <a:p>
            <a:pPr algn="ctr">
              <a:defRPr/>
            </a:pPr>
            <a:r>
              <a:rPr lang="en-US" sz="3600" spc="-100" dirty="0" smtClean="0">
                <a:solidFill>
                  <a:srgbClr val="FFFF00"/>
                </a:solidFill>
                <a:latin typeface="Arial" charset="0"/>
                <a:cs typeface="Arial" pitchFamily="34" charset="0"/>
              </a:rPr>
              <a:t>New Chief, Education and Community </a:t>
            </a:r>
            <a:r>
              <a:rPr lang="en-US" sz="3600" spc="-100" dirty="0">
                <a:solidFill>
                  <a:srgbClr val="FFFF00"/>
                </a:solidFill>
                <a:latin typeface="Arial" charset="0"/>
                <a:cs typeface="Arial" pitchFamily="34" charset="0"/>
              </a:rPr>
              <a:t>Involvement </a:t>
            </a:r>
            <a:r>
              <a:rPr lang="en-US" sz="3600" spc="-100" dirty="0" smtClean="0">
                <a:solidFill>
                  <a:srgbClr val="FFFF00"/>
                </a:solidFill>
                <a:latin typeface="Arial" charset="0"/>
                <a:cs typeface="Arial" pitchFamily="34" charset="0"/>
              </a:rPr>
              <a:t>Branch</a:t>
            </a:r>
          </a:p>
          <a:p>
            <a:pPr algn="ctr">
              <a:defRPr/>
            </a:pPr>
            <a:r>
              <a:rPr lang="en-US" sz="3200" spc="-100" dirty="0" smtClean="0">
                <a:solidFill>
                  <a:srgbClr val="FFFF00"/>
                </a:solidFill>
                <a:latin typeface="Arial" charset="0"/>
                <a:cs typeface="Arial" pitchFamily="34" charset="0"/>
              </a:rPr>
              <a:t> </a:t>
            </a:r>
            <a:endParaRPr lang="en-US" sz="3200" spc="-100" dirty="0">
              <a:solidFill>
                <a:srgbClr val="FFFF00"/>
              </a:solidFill>
              <a:latin typeface="Arial" charset="0"/>
              <a:cs typeface="Arial" pitchFamily="34" charset="0"/>
            </a:endParaRPr>
          </a:p>
        </p:txBody>
      </p:sp>
      <p:sp>
        <p:nvSpPr>
          <p:cNvPr id="5" name="TextBox 4"/>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grpSp>
        <p:nvGrpSpPr>
          <p:cNvPr id="2" name="Group 1"/>
          <p:cNvGrpSpPr/>
          <p:nvPr/>
        </p:nvGrpSpPr>
        <p:grpSpPr>
          <a:xfrm>
            <a:off x="0" y="1767390"/>
            <a:ext cx="9144000" cy="4792429"/>
            <a:chOff x="0" y="1646619"/>
            <a:chExt cx="9144000" cy="4792429"/>
          </a:xfrm>
        </p:grpSpPr>
        <p:sp>
          <p:nvSpPr>
            <p:cNvPr id="8" name="Title 1"/>
            <p:cNvSpPr txBox="1">
              <a:spLocks/>
            </p:cNvSpPr>
            <p:nvPr/>
          </p:nvSpPr>
          <p:spPr>
            <a:xfrm>
              <a:off x="0" y="5840704"/>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Carla Easter, Ph.D.</a:t>
              </a:r>
              <a:endParaRPr lang="en-US" sz="3200" spc="-100" dirty="0">
                <a:solidFill>
                  <a:prstClr val="white"/>
                </a:solidFill>
                <a:latin typeface="Arial" charset="0"/>
                <a:cs typeface="Arial" charset="0"/>
              </a:endParaRPr>
            </a:p>
          </p:txBody>
        </p:sp>
        <p:pic>
          <p:nvPicPr>
            <p:cNvPr id="2050" name="Picture 2" descr="C:\Users\wettersk\Downloads\NHGRI-960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259" y="1646619"/>
              <a:ext cx="6029483" cy="4020119"/>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184737"/>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40015" y="2208693"/>
            <a:ext cx="5999221" cy="2057400"/>
          </a:xfrm>
        </p:spPr>
        <p:txBody>
          <a:bodyPr>
            <a:noAutofit/>
          </a:bodyPr>
          <a:lstStyle/>
          <a:p>
            <a:pPr>
              <a:lnSpc>
                <a:spcPct val="120000"/>
              </a:lnSpc>
              <a:spcBef>
                <a:spcPts val="0"/>
              </a:spcBef>
            </a:pPr>
            <a:r>
              <a:rPr lang="en-US" sz="2800" b="1" spc="-100" dirty="0">
                <a:solidFill>
                  <a:schemeClr val="tx1"/>
                </a:solidFill>
                <a:latin typeface="Arial" charset="0"/>
                <a:cs typeface="Arial" pitchFamily="34" charset="0"/>
              </a:rPr>
              <a:t>Chief, Communications and Public Liaison </a:t>
            </a:r>
            <a:r>
              <a:rPr lang="en-US" sz="2800" b="1" spc="-100" dirty="0" smtClean="0">
                <a:solidFill>
                  <a:schemeClr val="tx1"/>
                </a:solidFill>
                <a:latin typeface="Arial" charset="0"/>
                <a:cs typeface="Arial" pitchFamily="34" charset="0"/>
              </a:rPr>
              <a:t>Branch</a:t>
            </a:r>
          </a:p>
          <a:p>
            <a:pPr>
              <a:lnSpc>
                <a:spcPct val="120000"/>
              </a:lnSpc>
              <a:spcBef>
                <a:spcPts val="0"/>
              </a:spcBef>
            </a:pPr>
            <a:endParaRPr lang="en-US" sz="2800" b="1" spc="-100" dirty="0" smtClean="0">
              <a:solidFill>
                <a:schemeClr val="tx1"/>
              </a:solidFill>
              <a:latin typeface="Arial" charset="0"/>
              <a:cs typeface="Arial" pitchFamily="34" charset="0"/>
            </a:endParaRPr>
          </a:p>
          <a:p>
            <a:pPr>
              <a:lnSpc>
                <a:spcPct val="120000"/>
              </a:lnSpc>
              <a:spcBef>
                <a:spcPts val="0"/>
              </a:spcBef>
            </a:pPr>
            <a:r>
              <a:rPr lang="en-US" sz="2800" b="1" spc="-100" dirty="0" smtClean="0">
                <a:solidFill>
                  <a:schemeClr val="tx1"/>
                </a:solidFill>
                <a:latin typeface="Arial" charset="0"/>
                <a:cs typeface="Arial" pitchFamily="34" charset="0"/>
              </a:rPr>
              <a:t>Division of Policy, Communications, and Education</a:t>
            </a:r>
            <a:endParaRPr lang="en-US" sz="2800" b="1" dirty="0">
              <a:solidFill>
                <a:schemeClr val="tx1"/>
              </a:solidFill>
            </a:endParaRPr>
          </a:p>
        </p:txBody>
      </p:sp>
      <p:pic>
        <p:nvPicPr>
          <p:cNvPr id="4" name="Picture 3" descr="1.png"/>
          <p:cNvPicPr>
            <a:picLocks noChangeAspect="1"/>
          </p:cNvPicPr>
          <p:nvPr/>
        </p:nvPicPr>
        <p:blipFill>
          <a:blip r:embed="rId4" cstate="print"/>
          <a:srcRect/>
          <a:stretch>
            <a:fillRect/>
          </a:stretch>
        </p:blipFill>
        <p:spPr bwMode="auto">
          <a:xfrm>
            <a:off x="468699" y="1752600"/>
            <a:ext cx="2514600" cy="2822142"/>
          </a:xfrm>
          <a:prstGeom prst="rect">
            <a:avLst/>
          </a:prstGeom>
          <a:noFill/>
          <a:ln w="9525">
            <a:noFill/>
            <a:miter lim="800000"/>
            <a:headEnd/>
            <a:tailEnd/>
          </a:ln>
        </p:spPr>
      </p:pic>
      <p:sp>
        <p:nvSpPr>
          <p:cNvPr id="5" name="TextBox 4"/>
          <p:cNvSpPr txBox="1"/>
          <p:nvPr/>
        </p:nvSpPr>
        <p:spPr>
          <a:xfrm>
            <a:off x="762000" y="5029200"/>
            <a:ext cx="7620000" cy="954107"/>
          </a:xfrm>
          <a:prstGeom prst="rect">
            <a:avLst/>
          </a:prstGeom>
          <a:noFill/>
        </p:spPr>
        <p:txBody>
          <a:bodyPr wrap="square" rtlCol="0">
            <a:spAutoFit/>
          </a:bodyPr>
          <a:lstStyle/>
          <a:p>
            <a:pPr algn="ctr"/>
            <a:r>
              <a:rPr lang="en-US" sz="2800" dirty="0" smtClean="0">
                <a:solidFill>
                  <a:srgbClr val="66FF33"/>
                </a:solidFill>
                <a:latin typeface="Arial" panose="020B0604020202020204" pitchFamily="34" charset="0"/>
                <a:cs typeface="Arial" panose="020B0604020202020204" pitchFamily="34" charset="0"/>
              </a:rPr>
              <a:t>Contact: Dr. Laura Lyman Rodriguez laura.rodriguez@nih.gov or 301-594-7185</a:t>
            </a:r>
            <a:endParaRPr lang="en-US" sz="2800" dirty="0">
              <a:solidFill>
                <a:srgbClr val="66FF33"/>
              </a:solidFill>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a:xfrm>
            <a:off x="-4764" y="12299"/>
            <a:ext cx="9144000" cy="1491343"/>
          </a:xfrm>
          <a:prstGeom prst="rect">
            <a:avLst/>
          </a:prstGeom>
        </p:spPr>
        <p:txBody>
          <a:bodyPr/>
          <a:lstStyle/>
          <a:p>
            <a:pPr algn="ctr">
              <a:defRPr/>
            </a:pPr>
            <a:r>
              <a:rPr lang="en-US" sz="3600" spc="-100" dirty="0" smtClean="0">
                <a:solidFill>
                  <a:srgbClr val="FFFF00"/>
                </a:solidFill>
                <a:latin typeface="Arial" charset="0"/>
                <a:cs typeface="Arial" pitchFamily="34" charset="0"/>
              </a:rPr>
              <a:t>Upcoming NHGRI Recruitment</a:t>
            </a:r>
            <a:endParaRPr lang="en-US" sz="3200" spc="-100" dirty="0">
              <a:solidFill>
                <a:srgbClr val="FFFF00"/>
              </a:solidFill>
              <a:latin typeface="Arial" charset="0"/>
              <a:cs typeface="Arial" pitchFamily="34" charset="0"/>
            </a:endParaRPr>
          </a:p>
        </p:txBody>
      </p:sp>
    </p:spTree>
    <p:extLst>
      <p:ext uri="{BB962C8B-B14F-4D97-AF65-F5344CB8AC3E}">
        <p14:creationId xmlns:p14="http://schemas.microsoft.com/office/powerpoint/2010/main" val="3395389462"/>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40015" y="1712418"/>
            <a:ext cx="5999221" cy="2590423"/>
          </a:xfrm>
        </p:spPr>
        <p:txBody>
          <a:bodyPr>
            <a:noAutofit/>
          </a:bodyPr>
          <a:lstStyle/>
          <a:p>
            <a:pPr>
              <a:lnSpc>
                <a:spcPct val="120000"/>
              </a:lnSpc>
              <a:spcBef>
                <a:spcPts val="0"/>
              </a:spcBef>
            </a:pPr>
            <a:r>
              <a:rPr lang="en-US" sz="2800" b="1" spc="-100" dirty="0" smtClean="0">
                <a:solidFill>
                  <a:schemeClr val="tx1"/>
                </a:solidFill>
                <a:latin typeface="Arial" charset="0"/>
                <a:cs typeface="Arial" pitchFamily="34" charset="0"/>
              </a:rPr>
              <a:t>Medical Officer</a:t>
            </a:r>
          </a:p>
          <a:p>
            <a:pPr>
              <a:lnSpc>
                <a:spcPct val="120000"/>
              </a:lnSpc>
            </a:pPr>
            <a:r>
              <a:rPr lang="en-US" sz="2800" b="1" spc="-100" dirty="0" smtClean="0">
                <a:latin typeface="Arial" charset="0"/>
                <a:cs typeface="Arial" pitchFamily="34" charset="0"/>
              </a:rPr>
              <a:t>Division </a:t>
            </a:r>
            <a:r>
              <a:rPr lang="en-US" sz="2800" b="1" spc="-100" dirty="0">
                <a:latin typeface="Arial" charset="0"/>
                <a:cs typeface="Arial" pitchFamily="34" charset="0"/>
              </a:rPr>
              <a:t>of Genomic </a:t>
            </a:r>
            <a:r>
              <a:rPr lang="en-US" sz="2800" b="1" spc="-100" dirty="0" smtClean="0">
                <a:latin typeface="Arial" charset="0"/>
                <a:cs typeface="Arial" pitchFamily="34" charset="0"/>
              </a:rPr>
              <a:t>Medicine</a:t>
            </a:r>
          </a:p>
          <a:p>
            <a:pPr>
              <a:lnSpc>
                <a:spcPct val="120000"/>
              </a:lnSpc>
            </a:pPr>
            <a:endParaRPr lang="en-US" sz="2800" b="1" spc="-100" dirty="0" smtClean="0">
              <a:latin typeface="Arial" charset="0"/>
              <a:cs typeface="Arial" pitchFamily="34" charset="0"/>
            </a:endParaRPr>
          </a:p>
          <a:p>
            <a:pPr>
              <a:lnSpc>
                <a:spcPct val="120000"/>
              </a:lnSpc>
            </a:pPr>
            <a:r>
              <a:rPr lang="en-US" sz="2800" b="1" spc="-100" dirty="0" smtClean="0">
                <a:latin typeface="Arial" charset="0"/>
                <a:cs typeface="Arial" pitchFamily="34" charset="0"/>
              </a:rPr>
              <a:t>Vacancy opening soon: </a:t>
            </a:r>
          </a:p>
          <a:p>
            <a:pPr>
              <a:lnSpc>
                <a:spcPct val="120000"/>
              </a:lnSpc>
            </a:pPr>
            <a:r>
              <a:rPr lang="en-US" sz="2800" b="1" spc="-100" dirty="0" smtClean="0">
                <a:latin typeface="Arial" charset="0"/>
                <a:cs typeface="Arial" pitchFamily="34" charset="0"/>
              </a:rPr>
              <a:t>Feb. 16 – Feb. 25, 2015</a:t>
            </a:r>
            <a:endParaRPr lang="en-US" sz="2800" b="1" spc="-100" dirty="0">
              <a:latin typeface="Arial" charset="0"/>
              <a:cs typeface="Arial" pitchFamily="34" charset="0"/>
            </a:endParaRPr>
          </a:p>
        </p:txBody>
      </p:sp>
      <p:sp>
        <p:nvSpPr>
          <p:cNvPr id="5" name="TextBox 4"/>
          <p:cNvSpPr txBox="1"/>
          <p:nvPr/>
        </p:nvSpPr>
        <p:spPr>
          <a:xfrm>
            <a:off x="762000" y="5295900"/>
            <a:ext cx="7620000" cy="954107"/>
          </a:xfrm>
          <a:prstGeom prst="rect">
            <a:avLst/>
          </a:prstGeom>
          <a:noFill/>
        </p:spPr>
        <p:txBody>
          <a:bodyPr wrap="square" rtlCol="0">
            <a:spAutoFit/>
          </a:bodyPr>
          <a:lstStyle/>
          <a:p>
            <a:pPr algn="ctr"/>
            <a:r>
              <a:rPr lang="en-US" sz="2800" dirty="0" smtClean="0">
                <a:solidFill>
                  <a:srgbClr val="66FF33"/>
                </a:solidFill>
                <a:cs typeface="Arial" panose="020B0604020202020204" pitchFamily="34" charset="0"/>
              </a:rPr>
              <a:t>Contact: Dr. Teri Manolio manolio@mail.nih.gov</a:t>
            </a:r>
            <a:r>
              <a:rPr lang="en-US" sz="2800" dirty="0">
                <a:solidFill>
                  <a:srgbClr val="66FF33"/>
                </a:solidFill>
                <a:cs typeface="Arial" panose="020B0604020202020204" pitchFamily="34" charset="0"/>
              </a:rPr>
              <a:t> </a:t>
            </a:r>
            <a:r>
              <a:rPr lang="en-US" sz="2800" dirty="0" smtClean="0">
                <a:solidFill>
                  <a:srgbClr val="66FF33"/>
                </a:solidFill>
                <a:cs typeface="Arial" panose="020B0604020202020204" pitchFamily="34" charset="0"/>
              </a:rPr>
              <a:t>or 301-402-2915</a:t>
            </a:r>
            <a:endParaRPr lang="en-US" sz="2800" dirty="0">
              <a:solidFill>
                <a:srgbClr val="66FF33"/>
              </a:solidFill>
              <a:cs typeface="Arial" panose="020B0604020202020204" pitchFamily="34" charset="0"/>
            </a:endParaRPr>
          </a:p>
        </p:txBody>
      </p:sp>
      <p:sp>
        <p:nvSpPr>
          <p:cNvPr id="7" name="TextBox 6"/>
          <p:cNvSpPr txBox="1"/>
          <p:nvPr/>
        </p:nvSpPr>
        <p:spPr>
          <a:xfrm>
            <a:off x="7317494" y="6409068"/>
            <a:ext cx="1652588" cy="40005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a:t>
            </a:r>
            <a:endParaRPr lang="en-US" sz="2000" dirty="0">
              <a:solidFill>
                <a:srgbClr val="00ADDC">
                  <a:lumMod val="40000"/>
                  <a:lumOff val="60000"/>
                </a:srgbClr>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46" y="1390650"/>
            <a:ext cx="1985354" cy="318135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a:xfrm>
            <a:off x="0" y="12300"/>
            <a:ext cx="9144000" cy="745671"/>
          </a:xfrm>
          <a:prstGeom prst="rect">
            <a:avLst/>
          </a:prstGeom>
        </p:spPr>
        <p:txBody>
          <a:bodyPr/>
          <a:lstStyle/>
          <a:p>
            <a:pPr algn="ctr">
              <a:defRPr/>
            </a:pPr>
            <a:r>
              <a:rPr lang="en-US" sz="3600" spc="-100" dirty="0" smtClean="0">
                <a:solidFill>
                  <a:srgbClr val="FFFF00"/>
                </a:solidFill>
                <a:latin typeface="Arial" charset="0"/>
                <a:cs typeface="Arial" pitchFamily="34" charset="0"/>
              </a:rPr>
              <a:t>Upcoming NHGRI Recruitment</a:t>
            </a:r>
            <a:endParaRPr lang="en-US" sz="3200" spc="-100" dirty="0">
              <a:solidFill>
                <a:srgbClr val="FFFF00"/>
              </a:solidFill>
              <a:latin typeface="Arial" charset="0"/>
              <a:cs typeface="Arial" pitchFamily="34" charset="0"/>
            </a:endParaRP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53" y="861307"/>
            <a:ext cx="5822131" cy="1069172"/>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5325" y="1836637"/>
            <a:ext cx="5822131" cy="1014867"/>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9997" y="2796858"/>
            <a:ext cx="5822131" cy="970355"/>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4669" y="3712348"/>
            <a:ext cx="5822131" cy="1076847"/>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6250673"/>
      </p:ext>
    </p:extLst>
  </p:cSld>
  <p:clrMapOvr>
    <a:overrideClrMapping bg1="dk1" tx1="lt1" bg2="dk2" tx2="lt2" accent1="accent1" accent2="accent2" accent3="accent3" accent4="accent4" accent5="accent5" accent6="accent6" hlink="hlink" folHlink="folHlink"/>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5"/>
            <a:ext cx="9144000" cy="639763"/>
          </a:xfrm>
        </p:spPr>
        <p:txBody>
          <a:bodyPr/>
          <a:lstStyle/>
          <a:p>
            <a:pPr algn="ctr">
              <a:defRPr/>
            </a:pPr>
            <a:r>
              <a:rPr lang="en-US" sz="3600" b="1" dirty="0" smtClean="0">
                <a:solidFill>
                  <a:srgbClr val="FFFF00"/>
                </a:solidFill>
                <a:latin typeface="Arial" charset="0"/>
                <a:cs typeface="Arial" charset="0"/>
              </a:rPr>
              <a:t>NHGRI Implementation of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NIH Genomic Data Sharing Policy</a:t>
            </a:r>
            <a:endParaRPr lang="en-US" sz="3600" b="1" dirty="0">
              <a:solidFill>
                <a:srgbClr val="FFFF00"/>
              </a:solidFill>
              <a:latin typeface="Arial" pitchFamily="34" charset="0"/>
              <a:cs typeface="Arial" pitchFamily="34" charset="0"/>
            </a:endParaRPr>
          </a:p>
        </p:txBody>
      </p:sp>
      <p:sp>
        <p:nvSpPr>
          <p:cNvPr id="7" name="TextBox 6"/>
          <p:cNvSpPr txBox="1"/>
          <p:nvPr/>
        </p:nvSpPr>
        <p:spPr>
          <a:xfrm>
            <a:off x="7317494" y="6409068"/>
            <a:ext cx="1653017"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6</a:t>
            </a:r>
            <a:endParaRPr lang="en-US" sz="2000" b="1" dirty="0">
              <a:solidFill>
                <a:srgbClr val="00ADDC">
                  <a:lumMod val="40000"/>
                  <a:lumOff val="60000"/>
                </a:srgbClr>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354" y="1299388"/>
            <a:ext cx="4066785" cy="2294948"/>
          </a:xfrm>
          <a:prstGeom prst="rect">
            <a:avLst/>
          </a:prstGeom>
          <a:effectLst>
            <a:softEdge rad="63500"/>
          </a:effectLst>
          <a:scene3d>
            <a:camera prst="orthographicFront"/>
            <a:lightRig rig="threePt" dir="t"/>
          </a:scene3d>
          <a:sp3d>
            <a:bevelT prst="convex"/>
          </a:sp3d>
        </p:spPr>
      </p:pic>
      <p:sp>
        <p:nvSpPr>
          <p:cNvPr id="42" name="Rectangle 41"/>
          <p:cNvSpPr/>
          <p:nvPr/>
        </p:nvSpPr>
        <p:spPr>
          <a:xfrm>
            <a:off x="310551" y="3881274"/>
            <a:ext cx="8659531" cy="240065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3000" b="1" dirty="0" smtClean="0">
                <a:solidFill>
                  <a:prstClr val="white"/>
                </a:solidFill>
                <a:latin typeface="Arial" charset="0"/>
              </a:rPr>
              <a:t>January 25 is effective date for policy</a:t>
            </a:r>
          </a:p>
          <a:p>
            <a:pPr marL="387350" lvl="2" indent="-228600" defTabSz="627063" eaLnBrk="0" hangingPunct="0">
              <a:spcBef>
                <a:spcPts val="1800"/>
              </a:spcBef>
              <a:buClr>
                <a:schemeClr val="tx1"/>
              </a:buClr>
              <a:buSzPct val="95000"/>
              <a:buFont typeface="Wingdings" pitchFamily="2" charset="2"/>
              <a:buChar char=""/>
              <a:defRPr/>
            </a:pPr>
            <a:r>
              <a:rPr lang="en-US" sz="3000" b="1" dirty="0" smtClean="0">
                <a:solidFill>
                  <a:prstClr val="white"/>
                </a:solidFill>
                <a:latin typeface="Arial" charset="0"/>
              </a:rPr>
              <a:t>Consistent implementation across NHGRI 	portfolio</a:t>
            </a:r>
          </a:p>
          <a:p>
            <a:pPr marL="387350" lvl="2" indent="-228600" defTabSz="627063" eaLnBrk="0" hangingPunct="0">
              <a:spcBef>
                <a:spcPts val="1800"/>
              </a:spcBef>
              <a:buClr>
                <a:schemeClr val="tx1"/>
              </a:buClr>
              <a:buSzPct val="95000"/>
              <a:buFont typeface="Wingdings" pitchFamily="2" charset="2"/>
              <a:buChar char=""/>
              <a:defRPr/>
            </a:pPr>
            <a:r>
              <a:rPr lang="en-US" sz="3000" b="1" dirty="0" smtClean="0">
                <a:solidFill>
                  <a:prstClr val="white"/>
                </a:solidFill>
                <a:latin typeface="Arial" charset="0"/>
              </a:rPr>
              <a:t>Coordinating with NIH-wide implementation</a:t>
            </a:r>
          </a:p>
        </p:txBody>
      </p:sp>
    </p:spTree>
    <p:extLst>
      <p:ext uri="{BB962C8B-B14F-4D97-AF65-F5344CB8AC3E}">
        <p14:creationId xmlns:p14="http://schemas.microsoft.com/office/powerpoint/2010/main" val="31503417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1248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04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President Obama Visits NIH</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pic>
        <p:nvPicPr>
          <p:cNvPr id="5" name="Picture 2" descr="C:\Users\egreen\Desktop\Obama at NIH_Dec 2 2014\4D4A62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84" t="15113" r="12106" b="30288"/>
          <a:stretch/>
        </p:blipFill>
        <p:spPr bwMode="auto">
          <a:xfrm>
            <a:off x="4201614" y="4005922"/>
            <a:ext cx="4562983" cy="231610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3" descr="C:\Users\egreen\Desktop\Obama at NIH_Dec 2 2014\Branson Brothers\Obama's VRC&amp;Bldg 10 Visit 12-2-14, Ernie\JPG's\4D4A58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06" y="752354"/>
            <a:ext cx="3713117" cy="55696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2" name="Picture 4" descr="https://nihdirectorsblog.files.wordpress.com/2014/12/4d4a52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1615" y="752354"/>
            <a:ext cx="4562982" cy="30419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7417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250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Secretary Burwell Visits NIH</a:t>
            </a:r>
            <a:endParaRPr lang="en-US" sz="3600" b="1" dirty="0" smtClean="0">
              <a:solidFill>
                <a:srgbClr val="FFFF00"/>
              </a:solidFill>
              <a:latin typeface="Arial" pitchFamily="34" charset="0"/>
              <a:cs typeface="Arial" pitchFamily="34"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19" b="17832"/>
          <a:stretch/>
        </p:blipFill>
        <p:spPr bwMode="auto">
          <a:xfrm>
            <a:off x="122126" y="1447800"/>
            <a:ext cx="8904592" cy="4419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124168"/>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41"/>
          <a:stretch/>
        </p:blipFill>
        <p:spPr bwMode="auto">
          <a:xfrm>
            <a:off x="552890" y="1937339"/>
            <a:ext cx="4265905" cy="3517163"/>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14393"/>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cs typeface="Arial" pitchFamily="34" charset="0"/>
              </a:rPr>
              <a:t>President Obama: </a:t>
            </a:r>
          </a:p>
          <a:p>
            <a:pPr>
              <a:defRPr/>
            </a:pPr>
            <a:r>
              <a:rPr lang="en-US" sz="3600" kern="0" dirty="0" smtClean="0">
                <a:solidFill>
                  <a:srgbClr val="FFFF00"/>
                </a:solidFill>
                <a:cs typeface="Arial" pitchFamily="34" charset="0"/>
              </a:rPr>
              <a:t>A Long-Standing Interest in Genomics</a:t>
            </a:r>
          </a:p>
        </p:txBody>
      </p:sp>
      <p:grpSp>
        <p:nvGrpSpPr>
          <p:cNvPr id="5" name="Group 4"/>
          <p:cNvGrpSpPr/>
          <p:nvPr/>
        </p:nvGrpSpPr>
        <p:grpSpPr>
          <a:xfrm>
            <a:off x="5430355" y="1650936"/>
            <a:ext cx="3213913" cy="4901671"/>
            <a:chOff x="5430355" y="1374478"/>
            <a:chExt cx="3213913" cy="4901671"/>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355" y="1374478"/>
              <a:ext cx="3213913" cy="4448396"/>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20310" y="5876039"/>
              <a:ext cx="2791149" cy="400110"/>
            </a:xfrm>
            <a:prstGeom prst="rect">
              <a:avLst/>
            </a:prstGeom>
            <a:noFill/>
          </p:spPr>
          <p:txBody>
            <a:bodyPr wrap="none" rtlCol="0">
              <a:spAutoFit/>
            </a:bodyPr>
            <a:lstStyle/>
            <a:p>
              <a:r>
                <a:rPr lang="en-US" sz="2000" dirty="0" smtClean="0">
                  <a:solidFill>
                    <a:prstClr val="white"/>
                  </a:solidFill>
                </a:rPr>
                <a:t>Senator Obama, 2006</a:t>
              </a:r>
              <a:endParaRPr lang="en-US" sz="2000" dirty="0">
                <a:solidFill>
                  <a:prstClr val="white"/>
                </a:solidFill>
              </a:endParaRPr>
            </a:p>
          </p:txBody>
        </p:sp>
      </p:grpSp>
    </p:spTree>
    <p:extLst>
      <p:ext uri="{BB962C8B-B14F-4D97-AF65-F5344CB8AC3E}">
        <p14:creationId xmlns:p14="http://schemas.microsoft.com/office/powerpoint/2010/main" val="5302564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0375" y="605724"/>
            <a:ext cx="8243632" cy="4410775"/>
            <a:chOff x="454025" y="478724"/>
            <a:chExt cx="8243632" cy="44107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478724"/>
              <a:ext cx="8243632" cy="441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454025" y="1004134"/>
              <a:ext cx="7987626" cy="7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2843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269504" y="927100"/>
            <a:ext cx="1910488" cy="1143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 name="AutoShape 4" descr="data:image/jpeg;base64,/9j/4AAQSkZJRgABAQAAAQABAAD/2wCEAAkGBxQSEhQUEhQVFBUXFBwaFxcYFR4YFxUcFxcdGh4XGBUYHSggGBolGxwVJDEhJSkrLi4uHB8zODMsNygtLiwBCgoKDg0OGxAQGzQlICY0LCwsNCwsLCwsLCwsLCwsLCwsLCwsLCwsLCwsLCwsLCwsLCwsLCwsLCwsLCwsLCwsLP/AABEIAJwAkAMBEQACEQEDEQH/xAAcAAACAwADAQAAAAAAAAAAAAAABgQFBwIDCAH/xABFEAACAQIDBAUICAIIBwAAAAABAgMAEQQFIQYSMUETUWFxkQciMlJygbHBFCMzQmKSobJz0RVTY4Ki4fDxFiQlQ0STs//EABoBAAIDAQEAAAAAAAAAAAAAAAAEAgMFAQb/xAA1EQACAgEEAAQEBAUDBQAAAAAAAQIDEQQSITEFQVFhEyJxsTKRocEjM4GC0RSy8EJDUlNj/9oADAMBAAIRAxEAPwDacw+yk9hv2mursGeQIfRX2R8K0yhnKg4FABQAUAFAH2gD5QB9oAKAPlABQAUAfaAOub0W7j8KDq7PXmUfYQ/wk/aKy32XkygCPmB+qk9hv2mursDyHgo97cHYPhWrBZeBS2eyLZOxmEAW68uNW2VpLKFaNRKUsSIFUDpJfBsFvp3c6sdbSyLx1MHLadMcZY2AvUEm+i6UlFZZ8KkGx0Nca5wG5YyifLgQFNibgf60q90xS4E4aqUpJNcMr6oyPEjBQBib8B86srgpPkX1FrrSx2fcbhwpFuB/SiyCi+A09zsXPZ0RoWIA4moJZeEXSkoxbZ2T4UrbnfqqUoOJXXfGecHXJEV4giotNdlkJxl0yZhcGrLc316uVXQrUllil2plGW1EDGJu746gfhVLWHgcrluipHrnKPsIf4SftFZb7GETK4dMu8p2eTLiFhjkZEVAxC3BYtfieYtyrX8PphKDk1lmN4jfONijF4Mejwu5KwA80aDw4VcobZvB2y7fSsvkscNl7z7ypbhqToBfherXHKaQn8WNclJlPmWXSQPuSDUi4I1BHWDScoOPDNam+Fsd0WS3kPRkm993h+lMuXyZEFH+Lt9zpyxSAbjq1qFKaL9Y05LDOeGy98VKyxa2AueQ5VCS3S9PqTjYqao7ufZcsYv+Dca6kCFr246WPjrRLUVYxu5Kq6J7lJR4z5nDEbLSxxbsmHcG2p3SdbdYqcLNPKOFJZ/IhP8A1St3tPH5lBl8RVTvCxJ9/Dq5V2lYWSWsmpSWPIsP6DlnTeTdtfTeNr91TsrclwL1aqumfzFHGjJJYqQymzC2opaOYyNOzbOvh9llKdV0vr4WFMy7Rn142yefIj45S5RFF2LaDvqu3lpF+lW1Ob6LFsnlgT6yxF9CpvbsOlWQg4LkVt1Nd0swOGAwC+eWAa5trroeyp1VrlsL9TJpRhxg9EbFYwy4OBm47u6dLejp8AKw9TBQtaRs6Wx2VKTL2qBgybyq5jDLNGkfnSRBg7DgL2snaQQe6tnw6ucYty6Zh+JWQlJRXaM9kwY1I0ub086/QR+M/MsdmZN1nQ8SAfD/AHqMeHghqFlKR1bTyXkUWI3V42436uuuS7JaZYi/cp6iXjFsfsq+Oc6lIlPnNbU9i9tLX3qvCXYzRp3by+jYcryLCYGO6qkY5uxFz3seNZblO2XqzV+SqOekV2ZbeYSFt3dlf8Sx+b4m1XrSWvtC611EuVLJywu3mCewJZPaQ295F67LQ3ryyEdfQ3jOCTmGzWCxybwCNfhJGRce8fOqI2WVP0L5QrtXqLGL2PlwqhUvLGoOo9IDtFaNOui+J8GNqvDJ7nKvkzLM3JlclSpLeiwsR3g02pKXKK1CUEosjUATMm+3j0vr8uNdXZC14g+S/wBoQehsFLXYcOVudqnLoV0+Nwv4NCLnka7Wi+xoe9mNvZMLGsTxiSNeBB3XUX4a6H9KT1GhjY9yeH+g3pvEHVHa1lGq5TmKYiJJYzdWFx1jsI6wax5wlCTjLyNyuxWRUo9M8+4h7uxPEsxPvJNemSwkjyknltnBFuQOs2rpF9DBhsEkZJUanieZtUSmU5NYZzxGGSQWdQw/1wPKhpMIzlHoT8yw3RyMo4DUdx4VU1g0K5b4pmmeSPMlMbQ6Bla/eG5/KsrWQanu9TX0c04bfQu9qpXEg6TDCVfuMC/wGgNT0cY4+We1/wBP3FfEJSU1mrcv6/sVC2P/AIB/x/MU02l3d9hOK3dab/cRZsmF9MsvfUn6QUt7jUfi/wD2/QvjU2sujH9xb5BkckTh48GYe0YwkHvUCxpe26M44lPP9o1TRODzGvH97HbEt5vnWGmvVWeaXLMm2sw8WIlYqBe1gw6x8RetnR1OMHu8zz/iGqTtSg+EsMQIISzBRxJtTKRBtJZY5YPBJELKO88z76sSwZ85ubyyRXSBAzXDby7w4jj2iupk4PyKWulxqfkhxhaGaI/9twR2BwfmprH8Shial6/sbfhc8wcfT9zL51IZg3EMQe8HX9a2E8oxZJpnPBkCRb+tQRfQx1EXCgBW2kYGUWIPmi9jfr6qrl2PadNQOnIsc8E8bo26d4DvBPA9lVzhGaxIYjZKv5o9m6ZFtFHOAklkkOlibBu41lX6SdWWuV/zs0tLrq71h8S9P8EbMNkWZrxTuqk6hmJt3G9WVayMViUEyu/w6U5ZjY0vRsnYDZWCPVx0rDXek1sesDgKqt1dk+FwvYuo0FVXL5fqzhme12GhJRXWRwPQQg2tyJGg7qKtJbZzjg7frqaVy8v2E7N9oJcRox3V9VfmedadOjrr5fLMPUeI228dL2KksBqSB36U2IJeSFzJkU4lzcGxYr26/wAqhHsctz8NDHUxMKAOqTEIujMB2E60HUmLjHU1IYRpPkew5tiZPukoo7Su8T+5fGsrxOSzFfU2PCo8Sl9BZ2/yk4fFufuykyL7zqPG9NaK34lS9uBPXU/DtfvyLZpsTGeJLAAchURZ9n103gR1gjxFAJ45EE6aHje1UZwayWeidk2XS4iVY4Rd737Ft94nkKjZZGtZkSrqlY9sTeMg2bjg89vOfrPAd1ZV+rnbx5GjpdDXTz2/UkZxnvQ6JFJK3YpCj+9b4VGmhWdyS+/5E9RqnVxGDk/px+ZEy3aeLEAxyxvEToVkQhT2b1rfCu2USreYtP6MnXqI2LEk17NFTmvk7hZg+HJjIN9y90PdzFX1eITjxNZFb/DYT/A8P9Bbx+XyQm0ikdR5HuNaVV8LPwswr9LbR+NcepSbQRb0LdhB/X/OrJdHKHiYpo5BuCQesVWO99jhkzs0KliSTfU99WroQuSU+CbXSoo84H1n90V1F0PwkKukzafJsijAR7nMsW9reN/lWDrs/HeT0Xh6XwFgX/LDhtMNIORdD7wpHwamfDJcyiK+Kx4jIzW+tuytXJj44yNETXUHrAqIu+zmKDhnmZaSAD+sb40rY8NG5p1mEvoa35JcGiwtILF3exPMBdAKz9ZJuzb6D2jglXn1LXaTH9K5QYlY1XQrZr3/ABECrdNW4rds3f1QlrbVOWz4qil5Yf3KlUA440eLmmdzf/a+wmoxXV/+4pY5zxXNFNz/AGmmvdUVhr+V9hyW5cfG+5ZZVnEkbg/0mji9irK5B8VqE6oyWPhNfRo7G2UOfjJ/XI7piocWjLvI7AecBfS+l9aQnXOp8pr0NCq+q+LUWn6/8Zm+1eD6JZk5BdK1tPc7a8vvowdTp1RqFGPT5QhVYWDjkv2Cd3zNWx6ELvxsm10qKDNpbzEdSD5n51xPljMV/DTOlYTuF7eaGCnsLAkftapblu2ncPGTWPJLNfCOvqzMPEA/M1jeIr+Kn6o3PDJZqa9GS/KXhd/AudLoyuPcbH9Car0E9ty9yzxCG6l+xij+kO41u+ZgrmLGbCzKQArAkKLjqrj7FWn2d6sPD5UETOsxYGZSPRLMR7zelLPxI3tN/KmvZDfsNtOcJJuvcxORe3FTwuB1VVqdPv8Amj2d0uoVfEujXZMtw+KHSqqM5HHXj2gGs+N1tXy5aHZ6ei/52kxTzrCthlZnwiMoUm4LFTp2G4p+q1TX8xp/0My2h1yWaU16psTcHnkOoGBgHYS5+Jq+NM//AGP9Asvgnn4a/UbdmclkxDbzZfBDHe++2+C3aq71/fpSttqrylY2/bAzVT8VLNaS98jvNFh8HGzALGOJ7bUi52WvnkdjXTRF4SS8zL9qsf0iSudAwsPfwraoq+FXh9nn77/9RqNy6XQh3qRdgcsmP1Efd86tj0Z9342SMPMHBI5My/lNqE8kJx28eyf5ixj5L4l++3gKin8w4o/wkXmUx72Exo4kCFx3K7An/EKja8WQf1+xZUs1WL6Dr5Hph0eIT7wdW9zKR8VPjSHia+aLNDwprbJfQa9sMPv4LELa56JiPcL0lpni2L9x/UxzVJex58x027uH8YHjW/bLbhnntPW7MpemS7yUee3Xu/P/AGqx9ik38pIy2QET66CVx3WAvaqovOSVsHHavVISJluY++/6Xqiay0a1b2xnkmQC7qPxD4irBfhJ5HnE5niMOjvhS3S/cVV3t4k6Dc51HUwrcG5Io8OnYrlGL48zVchnnliBxMQRiBpfjprdfu91Yl0YRfyPJ6LTztlH+LHBO+hx8dxfyiq9z9S7avQr9pM0kw8ReOB5jr6NrL2tre3cDVlNcbJ7W8Fd1kq4bksmU5hnMuJikkmbgr6DQLYcAK3YUV0xzH8zzd2otutSb8+irzN74NSTxVP1tUs/KVwji5r0yKca/WN1WFVJfMzRk18KK+o8ZGPqY+750xHoyb/xsi7MT78cjDgZ5Ldxa9V0vKL9dDZNL2j9hdea8rn+1Yf4yKjCXORmcMJL2X2HjYKISSYmI8JMK48LEfrUNY9qjJeTJaFbnKPqiR5KsduYvcPCWO3vXzh86j4jDdVn0/cn4bPba4+v7D7tntFFh4mjfeZ5I2CooNyCLXLWsBWbpaJ2SUl0jT1V8K44fbMCzeReiPnC4sRrrcGtq9raZGihP4q44fBf5IfrO9f5VbnPJn2rCwVmRYk9Bjr3BDu3cWBHypSuXySNLVQTtpx6L9CjOKW6gHhz5cLVz4iyi/4E9sm0MOxGRy43EgpYRRkbz2431CjrNUW6nYy6OkU68Phs3HCYTDYJN5yq8i7HUk8u09gpCdllr5Ga6adPHjjHmVu0G32GgiLCUqb2DdC7gE/hFr+NTektjzJEatdTdLbW8sRW2lSVlmbHYxiNVsiRKAepAbD3i9OVUTUfwLHuLX3w343Sz7IYsB5VcMGjik6Rt64MnmaW5sqfIUvZopZxFrPohivVxcW5ZwvNon7WbNx4zDu+FKq0iGxHotfrtUKr515g+gs01Vk42rvsyjN3aPCQLKCjBgrA8igOniBWpvTrizKjU3qbEu/8sX48UpLG9tBa/O16irFlsZlp5pRWB+yZ7wRH8AP6UzB5jkxdRHbbKPuQ9nk6PCggcmcacb3IPv0qFfEPzL9W9+oafsvsJuT7z35i9ySbWvqb9dU0bn9DV1uyLz5mk7B4WZcZC4jk3GJDNuHd3WU87WtwrusnB1NZ57FdFCauTxx0cNiV6PMo10G7I6am3C407dOFd1fzadv6HNJ8mpx9TYsxQGKS4B8xuX4TWDF8noWkeQofRX2R8K0yljJkWeph42uHeQnQfdA5DevemK7tseTM1WhldYsYSJ2z+OieKaN2CPIzsb6Dz+FmPEipVTi016lOsqtjZCcVlRx+nsKUsZUlTYkGxINwbdR5ilWsM14yUlleZrHkazqNY3w5IWQOWF/vhuY6yOHhSt8XnJZF8cjhtnlGKm3Gw8WDnAa4GIDXW3Ara+t+dRhYkscr6Mi68ybljH0F3O4Zui3Dh8uMwseikKEX56Mw9xpqVlco/jlkRppthbnZFR9VwxabD5gPRy3LyOpYomH6S1VmH/k/zH8NeR1Fc0Q3GVwL7ODQ/qGJrvyeUn+Yd9rJpuwGKnkikE0JhClQLxCK5IJYhBy4VC9wynFtvzyVadWxzvwl5YEHynRxyNIiugdGD7pYAnQ6W7RTVHzUYz5ilma9ZuS4aw+DMa4PDvj8wjw+EESyCRiu4CrC4uNW7APnTkpqENuTDqpsv1DsccLOeSNsvmsfQPFPJuW0Uk2O6w+73H41GmxbWpMs12mn8VWVRz6/Vf5FCfQMAdLGx6xrrSxsLnGT11lP2EP8JP2isp9l/kVWb7H4bESCR1KuOcbbhbW9zbie3jTFertrjtTyvcWt0dVktzWH7FzmH2UnsN+01QuxpnkCH0V9kfCtMoZyoOBQAUAco3KkFSQRwINiO4ijvsB92Z8quKw1lnH0hOs6Sfm4H31RKhPompGi4PajKc3XophHv/1c6hWB/C3PvBqlwsrJZTKTO/IypO9gpzF+CQll9zDUe+9SWof/AFI5sOOy/kpnR97G4ptwHSOGaQb/ALb6bo7B40TuTWIoFEaNttsYMvi3bgyWtHGDqbDQnqXtNVwrcmdbweeMdi3mkeWQ7zuxLHv5DqA4U8kksFWSPXQC1ABQBwm9Fu4/Cg6uz15lH2EP8JP2ist9l5MoAj5h9lJ7DftNdXYM8gQ+ivsj4VplDOVBwKACgAoAm5LghPiIombcDuAW6h/OoyeE2C7Nyg8lmWMBeOTT+2bXvpX40yzbEd8BFFAiwx2UKPNXeJNh7RJNUPL5J5EDysbdPg9yDDEdK4JZjr0a8BYdZN/A1fVVu5ZCTMOxOJeRi8js7nizG5PvptLHRXk6q6B8oAKACgDhN6Ldx+FB1HrzKPsIf4SftFZb7LyZQBHzD7KT2G/aa6uwPHsUq7o1HAc+ytPDKGcumX1h40YYYDpl9YeNGGGA6ZfWHjRhhgOmX1h40YZzDG7YLZJsezOTaJDa9yCW42BHADS5FL33bOF2WQjlm94FJIYFQR9I6ra++GB72Y7x99Ib2y3Av4DDTQSGaTDRtKw857gEdzXvbs7BRvfqdwhJ22ykTF5XjbpLWXdbh3sePvqyu5wIyimZfKQpIJFwbeFaUXuWUUNNHDpl9YeNdwwwHTL6w8aMMMB0y+sPGjDDAdMvrDxowwwcZZV3TqOB59lHIJHr7KPsIf4SftFZj7LyZXACgDp+iJ6iflFdywwH0VPUX8ooywwH0VPUX8ooywwH0VPUX8ooywwH0VPUX8ooywwLOZSmPFMEC23F04dfDlVUyUSambnmh/13VBHStzDOuPmHwP8AKu4AQdqM0cqbIeHPQfqakjjG7yKwq2VozBWYzSkmwOvSHQHqqxMiPf0VPUX8oruWGA+ip6i/lFGWGA+ip6i/lFGWGA+ip6i/lFGWGA+ip6i/lFGWGDtArgH2gAoAKACgAoAKACgBR2jiZcR0hB3CgG9yBF7gnlxHGoSRJHV0lxpUDpW5g2ldARNp20PMngLXJ7ABxqSOM0vyPZbLh8rhSZDG5Z23WFmAdyRccja2lTIjrQAUAFABQAUAFABQAUAFABQAUAFABQB0Y2HfjdR95CPEEUMBAxCxQFY8QUici4DELvW0uDzFVMkmVGcYiAAnpU/9n+dCOkbycbPyvmEeMCf8usTgSE6OWsBuczwOtWJEWbKK6cPtABQAUAFABQAUAFABQAUAFABQAUAFABQBi3lqA/pDC8/qTyX+s/FoffpUZAhL21jCgeaV48UhT/5Mb1w6bp5Lz/0rBfwBzv11M4NNABQAUAFABQAUAFABQAUAFABQAUAFABQAUAUO0+ymGx2606HfT0HU2YXPDgQR2EEVxoDJNgskhzPF4iPFKCkHorGqxb92I88ooJ4crUYO5NyweFSJFjjUKiKFVRwAA0Arpw76ACgAoAKACgAoAKACg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 name="TextBox 3"/>
          <p:cNvSpPr txBox="1"/>
          <p:nvPr/>
        </p:nvSpPr>
        <p:spPr>
          <a:xfrm>
            <a:off x="1329073" y="4612977"/>
            <a:ext cx="6060560" cy="1569660"/>
          </a:xfrm>
          <a:prstGeom prst="rect">
            <a:avLst/>
          </a:prstGeom>
          <a:noFill/>
        </p:spPr>
        <p:txBody>
          <a:bodyPr wrap="square" rtlCol="0">
            <a:spAutoFit/>
          </a:bodyPr>
          <a:lstStyle/>
          <a:p>
            <a:pPr algn="ctr"/>
            <a:r>
              <a:rPr lang="en-US" sz="3200" dirty="0" smtClean="0">
                <a:solidFill>
                  <a:srgbClr val="FFFFFF"/>
                </a:solidFill>
              </a:rPr>
              <a:t>A broader context for ‘individualizing’ medical care to advance human health</a:t>
            </a:r>
            <a:endParaRPr lang="en-US" sz="3200" dirty="0">
              <a:solidFill>
                <a:srgbClr val="FFFFFF"/>
              </a:solidFill>
            </a:endParaRPr>
          </a:p>
        </p:txBody>
      </p:sp>
      <p:pic>
        <p:nvPicPr>
          <p:cNvPr id="4098" name="Picture 2" descr="C:\Users\egreen\Desktop\Darryl_PMI\precision med_general web\7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01" y="276833"/>
            <a:ext cx="7336465" cy="413099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112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69646" y="1058321"/>
            <a:ext cx="8229600" cy="4757738"/>
          </a:xfrm>
        </p:spPr>
        <p:txBody>
          <a:bodyPr/>
          <a:lstStyle/>
          <a:p>
            <a:pPr defTabSz="627063"/>
            <a:r>
              <a:rPr lang="en-US" b="1" dirty="0" smtClean="0">
                <a:solidFill>
                  <a:srgbClr val="FFCC00"/>
                </a:solidFill>
              </a:rPr>
              <a:t>Today: </a:t>
            </a:r>
            <a:r>
              <a:rPr lang="en-US" b="1" dirty="0" smtClean="0"/>
              <a:t>most medical </a:t>
            </a:r>
            <a:r>
              <a:rPr lang="en-US" b="1" dirty="0"/>
              <a:t>care </a:t>
            </a:r>
            <a:r>
              <a:rPr lang="en-US" b="1" dirty="0" smtClean="0"/>
              <a:t>based </a:t>
            </a:r>
            <a:r>
              <a:rPr lang="en-US" b="1" dirty="0"/>
              <a:t>on expected </a:t>
            </a:r>
            <a:r>
              <a:rPr lang="en-US" b="1" dirty="0" smtClean="0"/>
              <a:t>	response </a:t>
            </a:r>
            <a:r>
              <a:rPr lang="en-US" b="1" dirty="0"/>
              <a:t>of the </a:t>
            </a:r>
            <a:r>
              <a:rPr lang="en-US" b="1" u="sng" dirty="0"/>
              <a:t>average</a:t>
            </a:r>
            <a:r>
              <a:rPr lang="en-US" b="1" dirty="0"/>
              <a:t> </a:t>
            </a:r>
            <a:r>
              <a:rPr lang="en-US" b="1" dirty="0" smtClean="0"/>
              <a:t>patient</a:t>
            </a:r>
          </a:p>
          <a:p>
            <a:pPr defTabSz="627063"/>
            <a:endParaRPr lang="en-US" b="1" dirty="0" smtClean="0"/>
          </a:p>
          <a:p>
            <a:pPr defTabSz="627063"/>
            <a:endParaRPr lang="en-US" sz="1200" b="1" dirty="0" smtClean="0"/>
          </a:p>
          <a:p>
            <a:pPr defTabSz="627063"/>
            <a:r>
              <a:rPr lang="en-US" b="1" dirty="0" smtClean="0">
                <a:solidFill>
                  <a:srgbClr val="FFCC00"/>
                </a:solidFill>
              </a:rPr>
              <a:t>Tomorrow</a:t>
            </a:r>
            <a:r>
              <a:rPr lang="en-US" b="1" dirty="0">
                <a:solidFill>
                  <a:srgbClr val="FFCC00"/>
                </a:solidFill>
              </a:rPr>
              <a:t>: </a:t>
            </a:r>
            <a:r>
              <a:rPr lang="en-US" b="1" dirty="0"/>
              <a:t>m</a:t>
            </a:r>
            <a:r>
              <a:rPr lang="en-US" b="1" dirty="0" smtClean="0"/>
              <a:t>edical </a:t>
            </a:r>
            <a:r>
              <a:rPr lang="en-US" b="1" dirty="0"/>
              <a:t>care </a:t>
            </a:r>
            <a:r>
              <a:rPr lang="en-US" b="1" dirty="0" smtClean="0"/>
              <a:t>based </a:t>
            </a:r>
            <a:br>
              <a:rPr lang="en-US" b="1" dirty="0" smtClean="0"/>
            </a:br>
            <a:r>
              <a:rPr lang="en-US" b="1" dirty="0" smtClean="0"/>
              <a:t>	on individual in </a:t>
            </a:r>
            <a:r>
              <a:rPr lang="en-US" b="1" u="sng" dirty="0" smtClean="0"/>
              <a:t>genomic</a:t>
            </a:r>
            <a:r>
              <a:rPr lang="en-US" b="1" dirty="0"/>
              <a:t>, </a:t>
            </a:r>
            <a:r>
              <a:rPr lang="en-US" b="1" dirty="0" smtClean="0"/>
              <a:t/>
            </a:r>
            <a:br>
              <a:rPr lang="en-US" b="1" dirty="0" smtClean="0"/>
            </a:br>
            <a:r>
              <a:rPr lang="en-US" b="1" dirty="0" smtClean="0"/>
              <a:t>	</a:t>
            </a:r>
            <a:r>
              <a:rPr lang="en-US" b="1" u="sng" dirty="0" smtClean="0"/>
              <a:t>environmental</a:t>
            </a:r>
            <a:r>
              <a:rPr lang="en-US" b="1" dirty="0" smtClean="0"/>
              <a:t>, and </a:t>
            </a:r>
            <a:r>
              <a:rPr lang="en-US" b="1" u="sng" dirty="0" smtClean="0"/>
              <a:t>lifestyle</a:t>
            </a:r>
            <a:r>
              <a:rPr lang="en-US" b="1" dirty="0" smtClean="0"/>
              <a:t/>
            </a:r>
            <a:br>
              <a:rPr lang="en-US" b="1" dirty="0" smtClean="0"/>
            </a:br>
            <a:r>
              <a:rPr lang="en-US" b="1" dirty="0"/>
              <a:t>	</a:t>
            </a:r>
            <a:r>
              <a:rPr lang="en-US" b="1" dirty="0" smtClean="0"/>
              <a:t>differences that enable </a:t>
            </a:r>
            <a:r>
              <a:rPr lang="en-US" b="1" dirty="0"/>
              <a:t>more precise </a:t>
            </a:r>
            <a:r>
              <a:rPr lang="en-US" b="1" dirty="0" smtClean="0"/>
              <a:t> </a:t>
            </a:r>
            <a:br>
              <a:rPr lang="en-US" b="1" dirty="0" smtClean="0"/>
            </a:br>
            <a:r>
              <a:rPr lang="en-US" b="1" dirty="0" smtClean="0"/>
              <a:t>	ways to prevent and treat disease</a:t>
            </a:r>
          </a:p>
        </p:txBody>
      </p:sp>
      <p:sp>
        <p:nvSpPr>
          <p:cNvPr id="2" name="Rounded Rectangle 1"/>
          <p:cNvSpPr/>
          <p:nvPr/>
        </p:nvSpPr>
        <p:spPr>
          <a:xfrm>
            <a:off x="202027" y="5775283"/>
            <a:ext cx="8729107" cy="891483"/>
          </a:xfrm>
          <a:prstGeom prst="round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89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rPr>
              <a:t>How do we get from </a:t>
            </a:r>
            <a:r>
              <a:rPr lang="en-US" sz="3200" dirty="0" smtClean="0">
                <a:solidFill>
                  <a:prstClr val="black"/>
                </a:solidFill>
              </a:rPr>
              <a:t>today to tomorrow?</a:t>
            </a:r>
            <a:endParaRPr lang="en-US" sz="3200" dirty="0">
              <a:solidFill>
                <a:prstClr val="black"/>
              </a:solidFill>
            </a:endParaRPr>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368" y="1782739"/>
            <a:ext cx="3223576" cy="2462863"/>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246"/>
          <a:stretch/>
        </p:blipFill>
        <p:spPr bwMode="auto">
          <a:xfrm>
            <a:off x="6357060" y="3270742"/>
            <a:ext cx="2122189" cy="2410748"/>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ChangeArrowheads="1"/>
          </p:cNvSpPr>
          <p:nvPr/>
        </p:nvSpPr>
        <p:spPr bwMode="auto">
          <a:xfrm>
            <a:off x="106363" y="14233"/>
            <a:ext cx="8955087" cy="646331"/>
          </a:xfrm>
          <a:prstGeom prst="rect">
            <a:avLst/>
          </a:prstGeom>
          <a:noFill/>
          <a:ln w="9525">
            <a:noFill/>
            <a:miter lim="800000"/>
            <a:headEnd/>
            <a:tailEnd/>
          </a:ln>
        </p:spPr>
        <p:txBody>
          <a:bodyPr>
            <a:spAutoFit/>
          </a:bodyPr>
          <a:lstStyle/>
          <a:p>
            <a:pPr algn="ctr" eaLnBrk="0" hangingPunct="0"/>
            <a:r>
              <a:rPr lang="en-US" sz="3600" dirty="0" smtClean="0">
                <a:solidFill>
                  <a:srgbClr val="FFFF00"/>
                </a:solidFill>
                <a:latin typeface="Arial"/>
                <a:cs typeface="Arial" charset="0"/>
              </a:rPr>
              <a:t>Precision Medicine</a:t>
            </a:r>
            <a:endParaRPr lang="en-US" sz="3600" dirty="0">
              <a:solidFill>
                <a:srgbClr val="FFFF00"/>
              </a:solidFill>
              <a:latin typeface="Arial"/>
              <a:cs typeface="Arial" charset="0"/>
            </a:endParaRPr>
          </a:p>
        </p:txBody>
      </p:sp>
      <p:pic>
        <p:nvPicPr>
          <p:cNvPr id="7" name="Picture 4" descr="C:\Users\kolbergr\Desktop\mheal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061" y="1640492"/>
            <a:ext cx="2122189" cy="17090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6926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nodeType="after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box(out)">
                                      <p:cBhvr>
                                        <p:cTn id="10" dur="500"/>
                                        <p:tgtEl>
                                          <p:spTgt spid="1034"/>
                                        </p:tgtEl>
                                      </p:cBhvr>
                                    </p:animEffect>
                                  </p:childTnLst>
                                  <p:subTnLst>
                                    <p:set>
                                      <p:cBhvr override="childStyle">
                                        <p:cTn dur="1" fill="hold" display="0" masterRel="nextClick" afterEffect="1"/>
                                        <p:tgtEl>
                                          <p:spTgt spid="103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4" presetClass="entr" presetSubtype="32"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ox(out)">
                                      <p:cBhvr>
                                        <p:cTn id="18" dur="500"/>
                                        <p:tgtEl>
                                          <p:spTgt spid="1026"/>
                                        </p:tgtEl>
                                      </p:cBhvr>
                                    </p:animEffect>
                                  </p:childTnLst>
                                </p:cTn>
                              </p:par>
                              <p:par>
                                <p:cTn id="19" presetID="4" presetClass="entr" presetSubtype="3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214"/>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President Obama’s State of the Union Address: January 20, 2015</a:t>
            </a:r>
            <a:endParaRPr lang="en-US" sz="3600" kern="0" dirty="0" smtClean="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8</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77" y="1542601"/>
            <a:ext cx="8292662" cy="466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965243"/>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Rectangle 2"/>
          <p:cNvSpPr/>
          <p:nvPr/>
        </p:nvSpPr>
        <p:spPr>
          <a:xfrm>
            <a:off x="233915" y="3721936"/>
            <a:ext cx="8708065" cy="2985433"/>
          </a:xfrm>
          <a:prstGeom prst="rect">
            <a:avLst/>
          </a:prstGeom>
        </p:spPr>
        <p:txBody>
          <a:bodyPr wrap="square">
            <a:spAutoFit/>
          </a:bodyPr>
          <a:lstStyle/>
          <a:p>
            <a:pPr fontAlgn="auto">
              <a:spcBef>
                <a:spcPts val="0"/>
              </a:spcBef>
              <a:spcAft>
                <a:spcPts val="0"/>
              </a:spcAft>
            </a:pPr>
            <a:r>
              <a:rPr lang="en-US" sz="2400" dirty="0">
                <a:solidFill>
                  <a:srgbClr val="FFFFFF"/>
                </a:solidFill>
                <a:latin typeface="Arial"/>
              </a:rPr>
              <a:t>“And that’s why the budget I send this Congress on Monday will include a new Precision Medicine Initiative that brings America closer to curing diseases like cancer and diabetes, and gives all of us access, potentially, to the personalized information that we need to keep ourselves and our families healthier.”</a:t>
            </a:r>
            <a:endParaRPr lang="en-US" sz="2400" dirty="0" smtClean="0">
              <a:solidFill>
                <a:srgbClr val="FFFFFF"/>
              </a:solidFill>
              <a:latin typeface="Arial"/>
            </a:endParaRPr>
          </a:p>
          <a:p>
            <a:pPr algn="r" fontAlgn="auto">
              <a:spcBef>
                <a:spcPts val="0"/>
              </a:spcBef>
              <a:spcAft>
                <a:spcPts val="0"/>
              </a:spcAft>
            </a:pPr>
            <a:r>
              <a:rPr lang="en-US" sz="2400" dirty="0" smtClean="0">
                <a:solidFill>
                  <a:srgbClr val="FFCC00"/>
                </a:solidFill>
                <a:latin typeface="Arial"/>
              </a:rPr>
              <a:t>President Barack Obama</a:t>
            </a:r>
            <a:br>
              <a:rPr lang="en-US" sz="2400" dirty="0" smtClean="0">
                <a:solidFill>
                  <a:srgbClr val="FFCC00"/>
                </a:solidFill>
                <a:latin typeface="Arial"/>
              </a:rPr>
            </a:br>
            <a:r>
              <a:rPr lang="en-US" sz="2000" dirty="0" smtClean="0">
                <a:solidFill>
                  <a:srgbClr val="FFCC00"/>
                </a:solidFill>
                <a:latin typeface="Arial"/>
              </a:rPr>
              <a:t>January </a:t>
            </a:r>
            <a:r>
              <a:rPr lang="en-US" sz="2000" dirty="0">
                <a:solidFill>
                  <a:srgbClr val="FFCC00"/>
                </a:solidFill>
                <a:latin typeface="Arial"/>
              </a:rPr>
              <a:t>3</a:t>
            </a:r>
            <a:r>
              <a:rPr lang="en-US" sz="2000" dirty="0" smtClean="0">
                <a:solidFill>
                  <a:srgbClr val="FFCC00"/>
                </a:solidFill>
                <a:latin typeface="Arial"/>
              </a:rPr>
              <a:t>0, 2015</a:t>
            </a:r>
            <a:endParaRPr lang="en-US" sz="2000" dirty="0">
              <a:solidFill>
                <a:srgbClr val="FFCC00"/>
              </a:solidFill>
              <a:latin typeface="Arial"/>
            </a:endParaRPr>
          </a:p>
        </p:txBody>
      </p:sp>
      <p:pic>
        <p:nvPicPr>
          <p:cNvPr id="4" name="Picture 2" descr="C:\Users\egreen\Desktop\MODIFIED\IMG_25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 contrast="9000"/>
                    </a14:imgEffect>
                  </a14:imgLayer>
                </a14:imgProps>
              </a:ext>
              <a:ext uri="{28A0092B-C50C-407E-A947-70E740481C1C}">
                <a14:useLocalDpi xmlns:a14="http://schemas.microsoft.com/office/drawing/2010/main" val="0"/>
              </a:ext>
            </a:extLst>
          </a:blip>
          <a:srcRect/>
          <a:stretch>
            <a:fillRect/>
          </a:stretch>
        </p:blipFill>
        <p:spPr bwMode="auto">
          <a:xfrm>
            <a:off x="808247" y="272294"/>
            <a:ext cx="4880270" cy="32532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C:\Users\egreen\Desktop\MODIFIED\IMG_26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9084" y="272295"/>
            <a:ext cx="2168831" cy="32532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66561"/>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4" name="Group 3"/>
          <p:cNvGrpSpPr/>
          <p:nvPr/>
        </p:nvGrpSpPr>
        <p:grpSpPr>
          <a:xfrm>
            <a:off x="1464279" y="2699401"/>
            <a:ext cx="6204688" cy="3455979"/>
            <a:chOff x="549859" y="2357208"/>
            <a:chExt cx="7530885" cy="4194664"/>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59" y="2357208"/>
              <a:ext cx="7530885" cy="4194664"/>
            </a:xfrm>
            <a:prstGeom prst="rect">
              <a:avLst/>
            </a:prstGeom>
            <a:ln>
              <a:noFill/>
            </a:ln>
            <a:effectLst>
              <a:glow rad="228600">
                <a:schemeClr val="accent5">
                  <a:lumMod val="50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9859" y="3742661"/>
              <a:ext cx="2257136" cy="318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00"/>
                  </a:solidFill>
                </a:rPr>
                <a:t>January 30, 2015</a:t>
              </a:r>
              <a:endParaRPr lang="en-US" sz="1600" dirty="0">
                <a:solidFill>
                  <a:srgbClr val="000000"/>
                </a:solidFill>
              </a:endParaRPr>
            </a:p>
          </p:txBody>
        </p:sp>
      </p:grpSp>
      <p:pic>
        <p:nvPicPr>
          <p:cNvPr id="5" name="Picture 5" descr="C:\Users\egreen\Desktop\pmilogo_blog.jpg"/>
          <p:cNvPicPr>
            <a:picLocks noChangeAspect="1" noChangeArrowheads="1"/>
          </p:cNvPicPr>
          <p:nvPr/>
        </p:nvPicPr>
        <p:blipFill rotWithShape="1">
          <a:blip r:embed="rId4">
            <a:extLst>
              <a:ext uri="{28A0092B-C50C-407E-A947-70E740481C1C}">
                <a14:useLocalDpi xmlns:a14="http://schemas.microsoft.com/office/drawing/2010/main" val="0"/>
              </a:ext>
            </a:extLst>
          </a:blip>
          <a:srcRect l="11265" r="13950" b="4410"/>
          <a:stretch/>
        </p:blipFill>
        <p:spPr bwMode="auto">
          <a:xfrm>
            <a:off x="2880379" y="53154"/>
            <a:ext cx="3372488" cy="24454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53" y="6378096"/>
            <a:ext cx="17621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2513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7" name="Group 26"/>
          <p:cNvGrpSpPr/>
          <p:nvPr/>
        </p:nvGrpSpPr>
        <p:grpSpPr>
          <a:xfrm>
            <a:off x="4798215" y="378231"/>
            <a:ext cx="4070575" cy="1928560"/>
            <a:chOff x="4798215" y="452662"/>
            <a:chExt cx="4070575" cy="1928560"/>
          </a:xfrm>
        </p:grpSpPr>
        <p:grpSp>
          <p:nvGrpSpPr>
            <p:cNvPr id="5" name="Group 4"/>
            <p:cNvGrpSpPr/>
            <p:nvPr/>
          </p:nvGrpSpPr>
          <p:grpSpPr>
            <a:xfrm>
              <a:off x="4798215" y="452662"/>
              <a:ext cx="4070575" cy="1371600"/>
              <a:chOff x="243203" y="3412199"/>
              <a:chExt cx="4070575" cy="1371600"/>
            </a:xfrm>
            <a:effectLst>
              <a:glow rad="254000">
                <a:schemeClr val="accent1">
                  <a:lumMod val="75000"/>
                  <a:alpha val="38000"/>
                </a:schemeClr>
              </a:glow>
            </a:effectLst>
          </p:grpSpPr>
          <p:pic>
            <p:nvPicPr>
              <p:cNvPr id="3074" name="Picture 2" descr="C:\Users\egreen\Desktop\Darryl_PMI\1_electronic health records\istock\iStock_000043889996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03" y="3412199"/>
                <a:ext cx="205866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egreen\Desktop\Darryl_PMI\2_IT and clinical world\web\04-16-record-tablet.jpg"/>
              <p:cNvPicPr>
                <a:picLocks noChangeAspect="1" noChangeArrowheads="1"/>
              </p:cNvPicPr>
              <p:nvPr/>
            </p:nvPicPr>
            <p:blipFill rotWithShape="1">
              <a:blip r:embed="rId4">
                <a:extLst>
                  <a:ext uri="{28A0092B-C50C-407E-A947-70E740481C1C}">
                    <a14:useLocalDpi xmlns:a14="http://schemas.microsoft.com/office/drawing/2010/main" val="0"/>
                  </a:ext>
                </a:extLst>
              </a:blip>
              <a:srcRect t="4629" b="4085"/>
              <a:stretch/>
            </p:blipFill>
            <p:spPr bwMode="auto">
              <a:xfrm>
                <a:off x="2205386" y="3412199"/>
                <a:ext cx="2108392"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5581456" y="1827224"/>
              <a:ext cx="2504093" cy="553998"/>
            </a:xfrm>
            <a:prstGeom prst="rect">
              <a:avLst/>
            </a:prstGeom>
            <a:noFill/>
          </p:spPr>
          <p:txBody>
            <a:bodyPr wrap="square" rtlCol="0">
              <a:spAutoFit/>
            </a:bodyPr>
            <a:lstStyle/>
            <a:p>
              <a:pPr algn="ctr"/>
              <a:r>
                <a:rPr lang="en-US" sz="3000" dirty="0" smtClean="0">
                  <a:solidFill>
                    <a:srgbClr val="FFFFFF"/>
                  </a:solidFill>
                </a:rPr>
                <a:t>EHRs</a:t>
              </a:r>
              <a:endParaRPr lang="en-US" sz="3000" dirty="0">
                <a:solidFill>
                  <a:srgbClr val="FFFFFF"/>
                </a:solidFill>
              </a:endParaRPr>
            </a:p>
          </p:txBody>
        </p:sp>
      </p:grpSp>
      <p:grpSp>
        <p:nvGrpSpPr>
          <p:cNvPr id="8" name="Group 7"/>
          <p:cNvGrpSpPr/>
          <p:nvPr/>
        </p:nvGrpSpPr>
        <p:grpSpPr>
          <a:xfrm>
            <a:off x="2558966" y="4800130"/>
            <a:ext cx="4125674" cy="1931009"/>
            <a:chOff x="3233887" y="4800130"/>
            <a:chExt cx="4125674" cy="1931009"/>
          </a:xfrm>
        </p:grpSpPr>
        <p:grpSp>
          <p:nvGrpSpPr>
            <p:cNvPr id="4" name="Group 3"/>
            <p:cNvGrpSpPr/>
            <p:nvPr/>
          </p:nvGrpSpPr>
          <p:grpSpPr>
            <a:xfrm>
              <a:off x="3259956" y="4800130"/>
              <a:ext cx="4073537" cy="1371600"/>
              <a:chOff x="247648" y="4783799"/>
              <a:chExt cx="4073537" cy="1371600"/>
            </a:xfrm>
            <a:effectLst>
              <a:glow rad="254000">
                <a:schemeClr val="accent1">
                  <a:lumMod val="75000"/>
                  <a:alpha val="38000"/>
                </a:schemeClr>
              </a:glow>
            </a:effectLst>
          </p:grpSpPr>
          <p:pic>
            <p:nvPicPr>
              <p:cNvPr id="3078" name="Picture 6" descr="C:\Users\egreen\Desktop\Darryl_PMI\5_Crowdsourcing\istock\HiR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854" r="11759"/>
              <a:stretch/>
            </p:blipFill>
            <p:spPr bwMode="auto">
              <a:xfrm>
                <a:off x="2117929" y="4783799"/>
                <a:ext cx="22032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egreen\Desktop\Darryl_PMI\5_Crowdsourcing\WEB\crowdsourc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403"/>
              <a:stretch/>
            </p:blipFill>
            <p:spPr bwMode="auto">
              <a:xfrm>
                <a:off x="247648" y="4783799"/>
                <a:ext cx="1985972"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3233887" y="6177141"/>
              <a:ext cx="4125674" cy="553998"/>
            </a:xfrm>
            <a:prstGeom prst="rect">
              <a:avLst/>
            </a:prstGeom>
            <a:noFill/>
          </p:spPr>
          <p:txBody>
            <a:bodyPr wrap="square" rtlCol="0">
              <a:spAutoFit/>
            </a:bodyPr>
            <a:lstStyle/>
            <a:p>
              <a:pPr algn="ctr"/>
              <a:r>
                <a:rPr lang="en-US" sz="3000" dirty="0" smtClean="0">
                  <a:solidFill>
                    <a:srgbClr val="FFFFFF"/>
                  </a:solidFill>
                </a:rPr>
                <a:t>Patient Partnerships</a:t>
              </a:r>
              <a:endParaRPr lang="en-US" sz="3000" dirty="0">
                <a:solidFill>
                  <a:srgbClr val="FFFFFF"/>
                </a:solidFill>
              </a:endParaRPr>
            </a:p>
          </p:txBody>
        </p:sp>
      </p:grpSp>
      <p:grpSp>
        <p:nvGrpSpPr>
          <p:cNvPr id="26" name="Group 25"/>
          <p:cNvGrpSpPr/>
          <p:nvPr/>
        </p:nvGrpSpPr>
        <p:grpSpPr>
          <a:xfrm>
            <a:off x="4808848" y="2587587"/>
            <a:ext cx="4059942" cy="1919265"/>
            <a:chOff x="4437725" y="2747870"/>
            <a:chExt cx="4059942" cy="1919265"/>
          </a:xfrm>
        </p:grpSpPr>
        <p:sp>
          <p:nvSpPr>
            <p:cNvPr id="30" name="TextBox 29"/>
            <p:cNvSpPr txBox="1"/>
            <p:nvPr/>
          </p:nvSpPr>
          <p:spPr>
            <a:xfrm>
              <a:off x="5141559" y="4113137"/>
              <a:ext cx="2839633" cy="553998"/>
            </a:xfrm>
            <a:prstGeom prst="rect">
              <a:avLst/>
            </a:prstGeom>
            <a:noFill/>
          </p:spPr>
          <p:txBody>
            <a:bodyPr wrap="square" rtlCol="0">
              <a:spAutoFit/>
            </a:bodyPr>
            <a:lstStyle/>
            <a:p>
              <a:pPr algn="ctr"/>
              <a:r>
                <a:rPr lang="en-US" sz="3000" dirty="0" smtClean="0">
                  <a:solidFill>
                    <a:srgbClr val="FFFFFF"/>
                  </a:solidFill>
                </a:rPr>
                <a:t>Data Science</a:t>
              </a:r>
              <a:endParaRPr lang="en-US" sz="3000" dirty="0">
                <a:solidFill>
                  <a:srgbClr val="FFFFFF"/>
                </a:solidFill>
              </a:endParaRPr>
            </a:p>
          </p:txBody>
        </p:sp>
        <p:grpSp>
          <p:nvGrpSpPr>
            <p:cNvPr id="7" name="Group 6"/>
            <p:cNvGrpSpPr/>
            <p:nvPr/>
          </p:nvGrpSpPr>
          <p:grpSpPr>
            <a:xfrm>
              <a:off x="4437725" y="2747870"/>
              <a:ext cx="4059942" cy="1371600"/>
              <a:chOff x="4437725" y="2024826"/>
              <a:chExt cx="4059942" cy="1371600"/>
            </a:xfrm>
            <a:effectLst>
              <a:glow rad="254000">
                <a:schemeClr val="accent1">
                  <a:lumMod val="75000"/>
                  <a:alpha val="38000"/>
                </a:schemeClr>
              </a:glow>
            </a:effectLst>
          </p:grpSpPr>
          <p:pic>
            <p:nvPicPr>
              <p:cNvPr id="23" name="Picture 3" descr="H:\00_C to H_Exact_July 22 2012\Users\egreen\Desktop\Big Data Graphics\14692047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36" r="15298" b="20641"/>
              <a:stretch/>
            </p:blipFill>
            <p:spPr bwMode="auto">
              <a:xfrm>
                <a:off x="6558138" y="2024826"/>
                <a:ext cx="1939529" cy="136456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 descr="H:\00_C to H_Exact_July 22 2012\Users\egreen\Desktop\Big Data Graphics\9028019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90" b="17570"/>
              <a:stretch/>
            </p:blipFill>
            <p:spPr bwMode="auto">
              <a:xfrm>
                <a:off x="4437725" y="2024826"/>
                <a:ext cx="2256908" cy="1371600"/>
              </a:xfrm>
              <a:prstGeom prst="rect">
                <a:avLst/>
              </a:prstGeom>
              <a:noFill/>
              <a:effectLst/>
              <a:extLst>
                <a:ext uri="{909E8E84-426E-40DD-AFC4-6F175D3DCCD1}">
                  <a14:hiddenFill xmlns:a14="http://schemas.microsoft.com/office/drawing/2010/main">
                    <a:solidFill>
                      <a:srgbClr val="FFFFFF"/>
                    </a:solidFill>
                  </a14:hiddenFill>
                </a:ext>
              </a:extLst>
            </p:spPr>
          </p:pic>
        </p:grpSp>
      </p:grpSp>
      <p:grpSp>
        <p:nvGrpSpPr>
          <p:cNvPr id="33" name="Group 32"/>
          <p:cNvGrpSpPr/>
          <p:nvPr/>
        </p:nvGrpSpPr>
        <p:grpSpPr>
          <a:xfrm>
            <a:off x="246852" y="378231"/>
            <a:ext cx="4183889" cy="1929445"/>
            <a:chOff x="246852" y="452662"/>
            <a:chExt cx="4183889" cy="1929445"/>
          </a:xfrm>
        </p:grpSpPr>
        <p:sp>
          <p:nvSpPr>
            <p:cNvPr id="16" name="TextBox 15"/>
            <p:cNvSpPr txBox="1"/>
            <p:nvPr/>
          </p:nvSpPr>
          <p:spPr>
            <a:xfrm>
              <a:off x="1086750" y="1828109"/>
              <a:ext cx="2504093" cy="553998"/>
            </a:xfrm>
            <a:prstGeom prst="rect">
              <a:avLst/>
            </a:prstGeom>
            <a:noFill/>
          </p:spPr>
          <p:txBody>
            <a:bodyPr wrap="square" rtlCol="0">
              <a:spAutoFit/>
            </a:bodyPr>
            <a:lstStyle/>
            <a:p>
              <a:pPr algn="ctr"/>
              <a:r>
                <a:rPr lang="en-US" sz="3000" dirty="0" smtClean="0">
                  <a:solidFill>
                    <a:srgbClr val="FFFFFF"/>
                  </a:solidFill>
                </a:rPr>
                <a:t>Genomics</a:t>
              </a:r>
              <a:endParaRPr lang="en-US" sz="3000" dirty="0">
                <a:solidFill>
                  <a:srgbClr val="FFFFFF"/>
                </a:solidFill>
              </a:endParaRPr>
            </a:p>
          </p:txBody>
        </p:sp>
        <p:grpSp>
          <p:nvGrpSpPr>
            <p:cNvPr id="42" name="Group 41"/>
            <p:cNvGrpSpPr/>
            <p:nvPr/>
          </p:nvGrpSpPr>
          <p:grpSpPr>
            <a:xfrm>
              <a:off x="246852" y="452662"/>
              <a:ext cx="4183889" cy="1371600"/>
              <a:chOff x="243203" y="666404"/>
              <a:chExt cx="4183889" cy="1371600"/>
            </a:xfrm>
            <a:effectLst>
              <a:glow rad="254000">
                <a:schemeClr val="accent1">
                  <a:lumMod val="75000"/>
                  <a:alpha val="38000"/>
                </a:schemeClr>
              </a:glow>
            </a:effectLst>
          </p:grpSpPr>
          <p:pic>
            <p:nvPicPr>
              <p:cNvPr id="43" name="Picture 42" descr="IL-4 IL-13 IL-5 Locus.pd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4412" y="666404"/>
                <a:ext cx="209268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C:\Users\egreen\Desktop\Myriad Data Slide\1361600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203" y="666404"/>
                <a:ext cx="2091209" cy="1371600"/>
              </a:xfrm>
              <a:prstGeom prst="rect">
                <a:avLst/>
              </a:prstGeom>
              <a:noFill/>
              <a:effectLst/>
              <a:extLst>
                <a:ext uri="{909E8E84-426E-40DD-AFC4-6F175D3DCCD1}">
                  <a14:hiddenFill xmlns:a14="http://schemas.microsoft.com/office/drawing/2010/main">
                    <a:solidFill>
                      <a:srgbClr val="FFFFFF"/>
                    </a:solidFill>
                  </a14:hiddenFill>
                </a:ext>
              </a:extLst>
            </p:spPr>
          </p:pic>
        </p:grpSp>
      </p:grpSp>
      <p:grpSp>
        <p:nvGrpSpPr>
          <p:cNvPr id="45" name="Group 44"/>
          <p:cNvGrpSpPr/>
          <p:nvPr/>
        </p:nvGrpSpPr>
        <p:grpSpPr>
          <a:xfrm>
            <a:off x="275722" y="2587587"/>
            <a:ext cx="4151370" cy="1932632"/>
            <a:chOff x="275722" y="2734404"/>
            <a:chExt cx="4151370" cy="1932632"/>
          </a:xfrm>
        </p:grpSpPr>
        <p:grpSp>
          <p:nvGrpSpPr>
            <p:cNvPr id="46" name="Group 45"/>
            <p:cNvGrpSpPr/>
            <p:nvPr/>
          </p:nvGrpSpPr>
          <p:grpSpPr>
            <a:xfrm>
              <a:off x="275722" y="2734404"/>
              <a:ext cx="4151370" cy="1371600"/>
              <a:chOff x="4562895" y="666404"/>
              <a:chExt cx="4151370" cy="1371600"/>
            </a:xfrm>
            <a:effectLst>
              <a:glow rad="254000">
                <a:schemeClr val="accent1">
                  <a:lumMod val="75000"/>
                  <a:alpha val="38000"/>
                </a:schemeClr>
              </a:glow>
            </a:effectLst>
          </p:grpSpPr>
          <p:pic>
            <p:nvPicPr>
              <p:cNvPr id="48" name="Picture 5" descr="C:\Users\egreen\Desktop\Darryl_PMI\3_health electronics\web\image.axd.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2895" y="666404"/>
                <a:ext cx="18500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Users\egreen\Desktop\Darryl_PMI\3_health electronics\web\28feb - Alivecor Offers Integration with Practic Fusions’ Electronic Health Records Platform.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2920" y="666404"/>
                <a:ext cx="2301345"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776478" y="4113038"/>
              <a:ext cx="3148245" cy="553998"/>
            </a:xfrm>
            <a:prstGeom prst="rect">
              <a:avLst/>
            </a:prstGeom>
            <a:noFill/>
          </p:spPr>
          <p:txBody>
            <a:bodyPr wrap="square" rtlCol="0">
              <a:spAutoFit/>
            </a:bodyPr>
            <a:lstStyle/>
            <a:p>
              <a:pPr algn="ctr"/>
              <a:r>
                <a:rPr lang="en-US" sz="3000" dirty="0" smtClean="0">
                  <a:solidFill>
                    <a:srgbClr val="FFFFFF"/>
                  </a:solidFill>
                </a:rPr>
                <a:t>Technologies</a:t>
              </a:r>
              <a:endParaRPr lang="en-US" sz="3000" dirty="0">
                <a:solidFill>
                  <a:srgbClr val="FFFFFF"/>
                </a:solidFill>
              </a:endParaRPr>
            </a:p>
          </p:txBody>
        </p:sp>
      </p:grpSp>
    </p:spTree>
    <p:extLst>
      <p:ext uri="{BB962C8B-B14F-4D97-AF65-F5344CB8AC3E}">
        <p14:creationId xmlns:p14="http://schemas.microsoft.com/office/powerpoint/2010/main" val="34428152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90"/>
                                          </p:val>
                                        </p:tav>
                                        <p:tav tm="100000">
                                          <p:val>
                                            <p:fltVal val="0"/>
                                          </p:val>
                                        </p:tav>
                                      </p:tavLst>
                                    </p:anim>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 calcmode="lin" valueType="num">
                                      <p:cBhvr>
                                        <p:cTn id="17" dur="500" fill="hold"/>
                                        <p:tgtEl>
                                          <p:spTgt spid="27"/>
                                        </p:tgtEl>
                                        <p:attrNameLst>
                                          <p:attrName>style.rotation</p:attrName>
                                        </p:attrNameLst>
                                      </p:cBhvr>
                                      <p:tavLst>
                                        <p:tav tm="0">
                                          <p:val>
                                            <p:fltVal val="90"/>
                                          </p:val>
                                        </p:tav>
                                        <p:tav tm="100000">
                                          <p:val>
                                            <p:fltVal val="0"/>
                                          </p:val>
                                        </p:tav>
                                      </p:tavLst>
                                    </p:anim>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 calcmode="lin" valueType="num">
                                      <p:cBhvr>
                                        <p:cTn id="25" dur="500" fill="hold"/>
                                        <p:tgtEl>
                                          <p:spTgt spid="45"/>
                                        </p:tgtEl>
                                        <p:attrNameLst>
                                          <p:attrName>style.rotation</p:attrName>
                                        </p:attrNameLst>
                                      </p:cBhvr>
                                      <p:tavLst>
                                        <p:tav tm="0">
                                          <p:val>
                                            <p:fltVal val="90"/>
                                          </p:val>
                                        </p:tav>
                                        <p:tav tm="100000">
                                          <p:val>
                                            <p:fltVal val="0"/>
                                          </p:val>
                                        </p:tav>
                                      </p:tavLst>
                                    </p:anim>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 calcmode="lin" valueType="num">
                                      <p:cBhvr>
                                        <p:cTn id="33" dur="500" fill="hold"/>
                                        <p:tgtEl>
                                          <p:spTgt spid="26"/>
                                        </p:tgtEl>
                                        <p:attrNameLst>
                                          <p:attrName>style.rotation</p:attrName>
                                        </p:attrNameLst>
                                      </p:cBhvr>
                                      <p:tavLst>
                                        <p:tav tm="0">
                                          <p:val>
                                            <p:fltVal val="90"/>
                                          </p:val>
                                        </p:tav>
                                        <p:tav tm="100000">
                                          <p:val>
                                            <p:fltVal val="0"/>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90"/>
                                          </p:val>
                                        </p:tav>
                                        <p:tav tm="100000">
                                          <p:val>
                                            <p:fltVal val="0"/>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964" y="5212080"/>
            <a:ext cx="2926080" cy="1645920"/>
          </a:xfrm>
          <a:prstGeom prst="rect">
            <a:avLst/>
          </a:prstGeom>
        </p:spPr>
      </p:pic>
      <p:sp>
        <p:nvSpPr>
          <p:cNvPr id="3" name="Content Placeholder 2"/>
          <p:cNvSpPr>
            <a:spLocks noGrp="1"/>
          </p:cNvSpPr>
          <p:nvPr>
            <p:ph idx="1"/>
          </p:nvPr>
        </p:nvSpPr>
        <p:spPr>
          <a:xfrm>
            <a:off x="-21267" y="764262"/>
            <a:ext cx="9346023" cy="4757738"/>
          </a:xfrm>
        </p:spPr>
        <p:txBody>
          <a:bodyPr/>
          <a:lstStyle/>
          <a:p>
            <a:pPr indent="-225425">
              <a:buClr>
                <a:schemeClr val="bg1"/>
              </a:buClr>
            </a:pPr>
            <a:r>
              <a:rPr lang="en-US" sz="2200" b="1" u="sng" dirty="0" smtClean="0"/>
              <a:t>NEAR TERM</a:t>
            </a:r>
            <a:r>
              <a:rPr lang="en-US" sz="2200" b="1" dirty="0" smtClean="0"/>
              <a:t>: Cancer as a Model of Precision Medicine</a:t>
            </a:r>
          </a:p>
          <a:p>
            <a:pPr marL="342900" lvl="1" indent="-225425">
              <a:buClr>
                <a:schemeClr val="bg1"/>
              </a:buClr>
              <a:buNone/>
            </a:pPr>
            <a:r>
              <a:rPr lang="en-US" b="1" dirty="0" smtClean="0">
                <a:solidFill>
                  <a:srgbClr val="C1EEFF"/>
                </a:solidFill>
              </a:rPr>
              <a:t>		Leading edge of precision medicine, yet more to learn</a:t>
            </a:r>
          </a:p>
          <a:p>
            <a:pPr marL="342900" lvl="1" indent="-225425">
              <a:buClr>
                <a:schemeClr val="bg1"/>
              </a:buClr>
              <a:buNone/>
            </a:pPr>
            <a:r>
              <a:rPr lang="en-US" b="1" dirty="0" smtClean="0">
                <a:solidFill>
                  <a:srgbClr val="C1EEFF"/>
                </a:solidFill>
              </a:rPr>
              <a:t>		Ramp up current efforts to include more cancer types</a:t>
            </a:r>
          </a:p>
          <a:p>
            <a:pPr marL="342900" lvl="1" indent="-225425">
              <a:buClr>
                <a:schemeClr val="bg1"/>
              </a:buClr>
              <a:buNone/>
            </a:pPr>
            <a:endParaRPr lang="en-US" sz="1400" b="1" dirty="0" smtClean="0"/>
          </a:p>
          <a:p>
            <a:pPr indent="-225425">
              <a:buClr>
                <a:schemeClr val="bg1"/>
              </a:buClr>
            </a:pPr>
            <a:r>
              <a:rPr lang="en-US" sz="2200" b="1" u="sng" dirty="0" smtClean="0"/>
              <a:t>LONGER TERM</a:t>
            </a:r>
            <a:r>
              <a:rPr lang="en-US" sz="2200" b="1" dirty="0" smtClean="0"/>
              <a:t>: Expanding the Model to Other Diseases</a:t>
            </a:r>
          </a:p>
          <a:p>
            <a:pPr marL="342900" lvl="1" indent="-225425">
              <a:buClr>
                <a:schemeClr val="bg1"/>
              </a:buClr>
              <a:buNone/>
            </a:pPr>
            <a:r>
              <a:rPr lang="en-US" b="1" dirty="0" smtClean="0">
                <a:solidFill>
                  <a:srgbClr val="C1EEFF"/>
                </a:solidFill>
              </a:rPr>
              <a:t>		Create </a:t>
            </a:r>
            <a:r>
              <a:rPr lang="en-US" b="1" dirty="0">
                <a:solidFill>
                  <a:srgbClr val="C1EEFF"/>
                </a:solidFill>
              </a:rPr>
              <a:t>national research </a:t>
            </a:r>
            <a:r>
              <a:rPr lang="en-US" b="1" dirty="0" smtClean="0">
                <a:solidFill>
                  <a:srgbClr val="C1EEFF"/>
                </a:solidFill>
              </a:rPr>
              <a:t>cohort of </a:t>
            </a:r>
            <a:r>
              <a:rPr lang="en-US" b="1" dirty="0">
                <a:solidFill>
                  <a:srgbClr val="C1EEFF"/>
                </a:solidFill>
              </a:rPr>
              <a:t>&gt;1 million volunteers</a:t>
            </a:r>
          </a:p>
          <a:p>
            <a:pPr marL="342900" lvl="1" indent="-225425">
              <a:buClr>
                <a:schemeClr val="bg1"/>
              </a:buClr>
              <a:buNone/>
            </a:pPr>
            <a:r>
              <a:rPr lang="en-US" b="1" dirty="0" smtClean="0">
                <a:solidFill>
                  <a:srgbClr val="C1EEFF"/>
                </a:solidFill>
              </a:rPr>
              <a:t>		Generate knowledge base for precision medicine</a:t>
            </a:r>
          </a:p>
          <a:p>
            <a:pPr marL="342900" lvl="1" indent="-225425">
              <a:buClr>
                <a:schemeClr val="bg1"/>
              </a:buClr>
              <a:buNone/>
            </a:pPr>
            <a:endParaRPr lang="en-US" sz="1400" b="1" dirty="0" smtClean="0"/>
          </a:p>
          <a:p>
            <a:pPr indent="-225425">
              <a:buClr>
                <a:schemeClr val="bg1"/>
              </a:buClr>
            </a:pPr>
            <a:r>
              <a:rPr lang="en-US" sz="2200" b="1" u="sng" dirty="0" smtClean="0"/>
              <a:t>POLICY CHANGES</a:t>
            </a:r>
            <a:r>
              <a:rPr lang="en-US" sz="2200" b="1" dirty="0" smtClean="0"/>
              <a:t>: Remove Barriers to Clinical </a:t>
            </a:r>
            <a:r>
              <a:rPr lang="en-US" sz="2200" b="1" dirty="0"/>
              <a:t>I</a:t>
            </a:r>
            <a:r>
              <a:rPr lang="en-US" sz="2200" b="1" dirty="0" smtClean="0"/>
              <a:t>mplementation</a:t>
            </a:r>
          </a:p>
          <a:p>
            <a:pPr marL="342900" lvl="1" indent="-225425">
              <a:buClr>
                <a:schemeClr val="bg1"/>
              </a:buClr>
              <a:buNone/>
            </a:pPr>
            <a:r>
              <a:rPr lang="en-US" b="1" dirty="0" smtClean="0">
                <a:solidFill>
                  <a:srgbClr val="C1EEFF"/>
                </a:solidFill>
              </a:rPr>
              <a:t>		Update federal rules protecting research participants</a:t>
            </a:r>
          </a:p>
          <a:p>
            <a:pPr marL="342900" lvl="1" indent="-225425">
              <a:buClr>
                <a:schemeClr val="bg1"/>
              </a:buClr>
              <a:buNone/>
            </a:pPr>
            <a:r>
              <a:rPr lang="en-US" b="1" dirty="0" smtClean="0">
                <a:solidFill>
                  <a:srgbClr val="C1EEFF"/>
                </a:solidFill>
              </a:rPr>
              <a:t>		Advance FDA oversight of precision medicine products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12080"/>
            <a:ext cx="2071679" cy="16459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042" y="5212080"/>
            <a:ext cx="1940019" cy="164592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727" y="5212080"/>
            <a:ext cx="2491273" cy="1645920"/>
          </a:xfrm>
          <a:prstGeom prst="rect">
            <a:avLst/>
          </a:prstGeom>
        </p:spPr>
      </p:pic>
      <p:sp>
        <p:nvSpPr>
          <p:cNvPr id="12" name="Title 1"/>
          <p:cNvSpPr txBox="1">
            <a:spLocks/>
          </p:cNvSpPr>
          <p:nvPr/>
        </p:nvSpPr>
        <p:spPr>
          <a:xfrm>
            <a:off x="0" y="14242"/>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Precision Medicine Initiative: The Vision</a:t>
            </a:r>
            <a:endParaRPr lang="en-US" sz="3600" kern="0"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358991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04"/>
            <a:ext cx="8229600" cy="1206500"/>
          </a:xfrm>
        </p:spPr>
        <p:txBody>
          <a:bodyPr/>
          <a:lstStyle/>
          <a:p>
            <a:pPr algn="ctr"/>
            <a:r>
              <a:rPr lang="en-US" sz="3600" dirty="0" smtClean="0">
                <a:solidFill>
                  <a:srgbClr val="FFFF00"/>
                </a:solidFill>
              </a:rPr>
              <a:t>Precision Medicine Initiative: </a:t>
            </a:r>
            <a:br>
              <a:rPr lang="en-US" sz="3600" dirty="0" smtClean="0">
                <a:solidFill>
                  <a:srgbClr val="FFFF00"/>
                </a:solidFill>
              </a:rPr>
            </a:br>
            <a:r>
              <a:rPr lang="en-US" sz="3600" dirty="0" smtClean="0">
                <a:solidFill>
                  <a:srgbClr val="FFFF00"/>
                </a:solidFill>
              </a:rPr>
              <a:t>Proposed Fiscal Year 2016 Funding</a:t>
            </a:r>
            <a:endParaRPr lang="en-US" sz="3600" dirty="0">
              <a:solidFill>
                <a:srgbClr val="FFFF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65915835"/>
              </p:ext>
            </p:extLst>
          </p:nvPr>
        </p:nvGraphicFramePr>
        <p:xfrm>
          <a:off x="1127051" y="1626783"/>
          <a:ext cx="6836735" cy="4284921"/>
        </p:xfrm>
        <a:graphic>
          <a:graphicData uri="http://schemas.openxmlformats.org/drawingml/2006/table">
            <a:tbl>
              <a:tblPr firstRow="1" firstCol="1" bandRow="1">
                <a:tableStyleId>{16D9F66E-5EB9-4882-86FB-DCBF35E3C3E4}</a:tableStyleId>
              </a:tblPr>
              <a:tblGrid>
                <a:gridCol w="5416114"/>
                <a:gridCol w="1420621"/>
              </a:tblGrid>
              <a:tr h="866229">
                <a:tc>
                  <a:txBody>
                    <a:bodyPr/>
                    <a:lstStyle/>
                    <a:p>
                      <a:pPr marL="0" marR="0" algn="ctr">
                        <a:spcBef>
                          <a:spcPts val="0"/>
                        </a:spcBef>
                        <a:spcAft>
                          <a:spcPts val="0"/>
                        </a:spcAft>
                      </a:pPr>
                      <a:r>
                        <a:rPr lang="en-US" sz="2000" dirty="0" smtClean="0">
                          <a:solidFill>
                            <a:schemeClr val="bg1"/>
                          </a:solidFill>
                          <a:effectLst/>
                        </a:rPr>
                        <a:t>Agency</a:t>
                      </a:r>
                      <a:endParaRPr lang="en-US" sz="2000" dirty="0">
                        <a:solidFill>
                          <a:schemeClr val="bg1"/>
                        </a:solidFill>
                        <a:effectLst/>
                        <a:latin typeface="Times New Roman"/>
                        <a:ea typeface="Times New Roman"/>
                      </a:endParaRPr>
                    </a:p>
                  </a:txBody>
                  <a:tcPr marL="68580" marR="68580" marT="0" marB="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algn="ctr">
                        <a:spcBef>
                          <a:spcPts val="0"/>
                        </a:spcBef>
                        <a:spcAft>
                          <a:spcPts val="0"/>
                        </a:spcAft>
                      </a:pPr>
                      <a:r>
                        <a:rPr lang="en-US" sz="2000" dirty="0" smtClean="0">
                          <a:solidFill>
                            <a:schemeClr val="bg1"/>
                          </a:solidFill>
                          <a:effectLst/>
                        </a:rPr>
                        <a:t>$ Million</a:t>
                      </a:r>
                    </a:p>
                  </a:txBody>
                  <a:tcPr marL="68580" marR="68580" marT="0" marB="0"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854673">
                <a:tc>
                  <a:txBody>
                    <a:bodyPr/>
                    <a:lstStyle/>
                    <a:p>
                      <a:pPr marL="119063" marR="0" indent="0">
                        <a:spcBef>
                          <a:spcPts val="0"/>
                        </a:spcBef>
                        <a:spcAft>
                          <a:spcPts val="0"/>
                        </a:spcAft>
                      </a:pPr>
                      <a:r>
                        <a:rPr lang="en-US" sz="2000" b="0" dirty="0" smtClean="0">
                          <a:effectLst/>
                        </a:rPr>
                        <a:t>National Institutes of Health</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804863" algn="dec"/>
                        </a:tabLst>
                        <a:defRPr/>
                      </a:pPr>
                      <a:r>
                        <a:rPr lang="en-US" dirty="0" smtClean="0"/>
                        <a:t>	</a:t>
                      </a:r>
                      <a:r>
                        <a:rPr lang="en-US" sz="2000" dirty="0" smtClean="0">
                          <a:effectLst/>
                        </a:rPr>
                        <a:t>$200</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r>
              <a:tr h="854673">
                <a:tc>
                  <a:txBody>
                    <a:bodyPr/>
                    <a:lstStyle/>
                    <a:p>
                      <a:pPr marL="119063" marR="0" indent="0">
                        <a:spcBef>
                          <a:spcPts val="0"/>
                        </a:spcBef>
                        <a:spcAft>
                          <a:spcPts val="0"/>
                        </a:spcAft>
                      </a:pPr>
                      <a:r>
                        <a:rPr lang="en-US" sz="2000" b="0" dirty="0" smtClean="0">
                          <a:effectLst/>
                        </a:rPr>
                        <a:t>Food and Drug Administration</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804863" algn="dec"/>
                        </a:tabLst>
                        <a:defRPr/>
                      </a:pPr>
                      <a:r>
                        <a:rPr lang="en-US" dirty="0" smtClean="0"/>
                        <a:t>	</a:t>
                      </a:r>
                      <a:r>
                        <a:rPr lang="en-US" sz="2000" dirty="0" smtClean="0">
                          <a:effectLst/>
                        </a:rPr>
                        <a:t>$10</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r>
              <a:tr h="854673">
                <a:tc>
                  <a:txBody>
                    <a:bodyPr/>
                    <a:lstStyle/>
                    <a:p>
                      <a:pPr marL="119063" marR="0" indent="0">
                        <a:spcBef>
                          <a:spcPts val="0"/>
                        </a:spcBef>
                        <a:spcAft>
                          <a:spcPts val="0"/>
                        </a:spcAft>
                      </a:pPr>
                      <a:r>
                        <a:rPr lang="en-US" sz="2000" b="0" dirty="0" smtClean="0">
                          <a:effectLst/>
                        </a:rPr>
                        <a:t>Office of the National Coordinator for Health Information Technology</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804863" algn="dec"/>
                        </a:tabLst>
                        <a:defRPr/>
                      </a:pPr>
                      <a:r>
                        <a:rPr lang="en-US" dirty="0" smtClean="0"/>
                        <a:t>	</a:t>
                      </a:r>
                      <a:r>
                        <a:rPr lang="en-US" sz="2000" dirty="0" smtClean="0">
                          <a:effectLst/>
                        </a:rPr>
                        <a:t>$5</a:t>
                      </a: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r>
              <a:tr h="854673">
                <a:tc>
                  <a:txBody>
                    <a:bodyPr/>
                    <a:lstStyle/>
                    <a:p>
                      <a:pPr marL="119063" marR="0" indent="0" algn="l">
                        <a:spcBef>
                          <a:spcPts val="0"/>
                        </a:spcBef>
                        <a:spcAft>
                          <a:spcPts val="0"/>
                        </a:spcAft>
                      </a:pPr>
                      <a:r>
                        <a:rPr lang="en-US" sz="2000" b="0" dirty="0">
                          <a:effectLst/>
                        </a:rPr>
                        <a:t>TOTAL</a:t>
                      </a:r>
                      <a:endParaRPr lang="en-US" sz="2000" b="0" dirty="0">
                        <a:effectLst/>
                        <a:latin typeface="Times New Roman"/>
                        <a:ea typeface="Times New Roman"/>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tab pos="804863" algn="dec"/>
                        </a:tabLst>
                        <a:defRPr/>
                      </a:pPr>
                      <a:r>
                        <a:rPr lang="en-US" dirty="0" smtClean="0"/>
                        <a:t>	</a:t>
                      </a:r>
                      <a:r>
                        <a:rPr lang="en-US" sz="2000" dirty="0" smtClean="0">
                          <a:effectLst/>
                        </a:rPr>
                        <a:t>$215</a:t>
                      </a:r>
                      <a:endParaRPr lang="en-US" sz="2000" dirty="0">
                        <a:effectLst/>
                        <a:latin typeface="Times New Roman"/>
                        <a:ea typeface="Times New Roman"/>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049691239"/>
      </p:ext>
    </p:extLst>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877"/>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500" kern="0" dirty="0" smtClean="0">
                <a:solidFill>
                  <a:srgbClr val="FFFF00"/>
                </a:solidFill>
                <a:latin typeface="Arial" charset="0"/>
                <a:cs typeface="Arial" pitchFamily="34" charset="0"/>
              </a:rPr>
              <a:t>Secretary Burwell Speaks Candidly at NIH</a:t>
            </a:r>
            <a:endParaRPr lang="en-US" sz="3500" kern="0" dirty="0" smtClean="0">
              <a:solidFill>
                <a:srgbClr val="FFFF00"/>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20" y="1198173"/>
            <a:ext cx="8468635" cy="478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929578"/>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 name="Group 2"/>
          <p:cNvGrpSpPr/>
          <p:nvPr/>
        </p:nvGrpSpPr>
        <p:grpSpPr>
          <a:xfrm>
            <a:off x="574499" y="180756"/>
            <a:ext cx="8243284" cy="1031358"/>
            <a:chOff x="574499" y="180756"/>
            <a:chExt cx="8243284" cy="1031358"/>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086" b="10440"/>
            <a:stretch/>
          </p:blipFill>
          <p:spPr bwMode="auto">
            <a:xfrm>
              <a:off x="574499" y="180756"/>
              <a:ext cx="6470650" cy="103135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69383" y="342492"/>
              <a:ext cx="1648400" cy="707886"/>
            </a:xfrm>
            <a:prstGeom prst="rect">
              <a:avLst/>
            </a:prstGeom>
            <a:noFill/>
          </p:spPr>
          <p:txBody>
            <a:bodyPr wrap="none" rtlCol="0">
              <a:spAutoFit/>
            </a:bodyPr>
            <a:lstStyle/>
            <a:p>
              <a:pPr algn="ctr"/>
              <a:r>
                <a:rPr lang="en-US" sz="2000" i="1" dirty="0" smtClean="0">
                  <a:solidFill>
                    <a:prstClr val="white"/>
                  </a:solidFill>
                </a:rPr>
                <a:t>Washington</a:t>
              </a:r>
            </a:p>
            <a:p>
              <a:pPr algn="ctr"/>
              <a:r>
                <a:rPr lang="en-US" sz="2000" i="1" dirty="0" smtClean="0">
                  <a:solidFill>
                    <a:prstClr val="white"/>
                  </a:solidFill>
                </a:rPr>
                <a:t>Post</a:t>
              </a:r>
              <a:endParaRPr lang="en-US" sz="2000" i="1" dirty="0">
                <a:solidFill>
                  <a:prstClr val="white"/>
                </a:solidFill>
              </a:endParaRPr>
            </a:p>
          </p:txBody>
        </p:sp>
      </p:grpSp>
      <p:grpSp>
        <p:nvGrpSpPr>
          <p:cNvPr id="6" name="Group 5"/>
          <p:cNvGrpSpPr/>
          <p:nvPr/>
        </p:nvGrpSpPr>
        <p:grpSpPr>
          <a:xfrm>
            <a:off x="574499" y="2304188"/>
            <a:ext cx="8170347" cy="979268"/>
            <a:chOff x="574499" y="2304188"/>
            <a:chExt cx="8170347" cy="979268"/>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134" b="33195"/>
            <a:stretch/>
          </p:blipFill>
          <p:spPr bwMode="auto">
            <a:xfrm>
              <a:off x="574499" y="2304188"/>
              <a:ext cx="6469966" cy="97926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242320" y="2439879"/>
              <a:ext cx="1502526" cy="707886"/>
            </a:xfrm>
            <a:prstGeom prst="rect">
              <a:avLst/>
            </a:prstGeom>
            <a:noFill/>
          </p:spPr>
          <p:txBody>
            <a:bodyPr wrap="none" rtlCol="0">
              <a:spAutoFit/>
            </a:bodyPr>
            <a:lstStyle/>
            <a:p>
              <a:pPr algn="ctr"/>
              <a:r>
                <a:rPr lang="en-US" sz="2000" i="1" dirty="0" smtClean="0">
                  <a:solidFill>
                    <a:prstClr val="white"/>
                  </a:solidFill>
                </a:rPr>
                <a:t>Wall Street</a:t>
              </a:r>
            </a:p>
            <a:p>
              <a:pPr algn="ctr"/>
              <a:r>
                <a:rPr lang="en-US" sz="2000" i="1" dirty="0" smtClean="0">
                  <a:solidFill>
                    <a:prstClr val="white"/>
                  </a:solidFill>
                </a:rPr>
                <a:t>Journal</a:t>
              </a:r>
              <a:endParaRPr lang="en-US" sz="2000" i="1" dirty="0">
                <a:solidFill>
                  <a:prstClr val="white"/>
                </a:solidFill>
              </a:endParaRPr>
            </a:p>
          </p:txBody>
        </p:sp>
      </p:grpSp>
      <p:grpSp>
        <p:nvGrpSpPr>
          <p:cNvPr id="4" name="Group 3"/>
          <p:cNvGrpSpPr/>
          <p:nvPr/>
        </p:nvGrpSpPr>
        <p:grpSpPr>
          <a:xfrm>
            <a:off x="574499" y="1334446"/>
            <a:ext cx="8088658" cy="847410"/>
            <a:chOff x="574499" y="1334446"/>
            <a:chExt cx="8088658" cy="84741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4298"/>
            <a:stretch/>
          </p:blipFill>
          <p:spPr bwMode="auto">
            <a:xfrm>
              <a:off x="574499" y="1334446"/>
              <a:ext cx="6470650" cy="84741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24009" y="1404208"/>
              <a:ext cx="1339148" cy="707886"/>
            </a:xfrm>
            <a:prstGeom prst="rect">
              <a:avLst/>
            </a:prstGeom>
            <a:noFill/>
          </p:spPr>
          <p:txBody>
            <a:bodyPr wrap="none" rtlCol="0">
              <a:spAutoFit/>
            </a:bodyPr>
            <a:lstStyle/>
            <a:p>
              <a:pPr algn="ctr"/>
              <a:r>
                <a:rPr lang="en-US" sz="2000" i="1" dirty="0" smtClean="0">
                  <a:solidFill>
                    <a:prstClr val="white"/>
                  </a:solidFill>
                </a:rPr>
                <a:t>New York</a:t>
              </a:r>
            </a:p>
            <a:p>
              <a:pPr algn="ctr"/>
              <a:r>
                <a:rPr lang="en-US" sz="2000" i="1" dirty="0" smtClean="0">
                  <a:solidFill>
                    <a:prstClr val="white"/>
                  </a:solidFill>
                </a:rPr>
                <a:t>Times</a:t>
              </a:r>
              <a:endParaRPr lang="en-US" sz="2000" i="1" dirty="0">
                <a:solidFill>
                  <a:prstClr val="white"/>
                </a:solidFill>
              </a:endParaRPr>
            </a:p>
          </p:txBody>
        </p:sp>
      </p:grpSp>
      <p:grpSp>
        <p:nvGrpSpPr>
          <p:cNvPr id="15" name="Group 14"/>
          <p:cNvGrpSpPr/>
          <p:nvPr/>
        </p:nvGrpSpPr>
        <p:grpSpPr>
          <a:xfrm>
            <a:off x="574499" y="3405788"/>
            <a:ext cx="7939419" cy="1845417"/>
            <a:chOff x="574499" y="3405788"/>
            <a:chExt cx="7939419" cy="1845417"/>
          </a:xfrm>
        </p:grpSpPr>
        <p:sp>
          <p:nvSpPr>
            <p:cNvPr id="9" name="TextBox 8"/>
            <p:cNvSpPr txBox="1"/>
            <p:nvPr/>
          </p:nvSpPr>
          <p:spPr>
            <a:xfrm>
              <a:off x="7473248" y="4128441"/>
              <a:ext cx="1040670" cy="400110"/>
            </a:xfrm>
            <a:prstGeom prst="rect">
              <a:avLst/>
            </a:prstGeom>
            <a:noFill/>
          </p:spPr>
          <p:txBody>
            <a:bodyPr wrap="none" rtlCol="0">
              <a:spAutoFit/>
            </a:bodyPr>
            <a:lstStyle/>
            <a:p>
              <a:r>
                <a:rPr lang="en-US" sz="2000" i="1" dirty="0" smtClean="0">
                  <a:solidFill>
                    <a:prstClr val="white"/>
                  </a:solidFill>
                </a:rPr>
                <a:t>Forbes</a:t>
              </a:r>
              <a:endParaRPr lang="en-US" sz="2000" i="1" dirty="0">
                <a:solidFill>
                  <a:prstClr val="white"/>
                </a:solidFill>
              </a:endParaRPr>
            </a:p>
          </p:txBody>
        </p:sp>
        <p:pic>
          <p:nvPicPr>
            <p:cNvPr id="1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7345"/>
            <a:stretch/>
          </p:blipFill>
          <p:spPr bwMode="auto">
            <a:xfrm>
              <a:off x="574499" y="3405788"/>
              <a:ext cx="6470632" cy="184541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74499" y="6184642"/>
            <a:ext cx="8160633" cy="533252"/>
            <a:chOff x="574499" y="6184642"/>
            <a:chExt cx="8160633" cy="533252"/>
          </a:xfrm>
        </p:grpSpPr>
        <p:sp>
          <p:nvSpPr>
            <p:cNvPr id="11" name="TextBox 10"/>
            <p:cNvSpPr txBox="1"/>
            <p:nvPr/>
          </p:nvSpPr>
          <p:spPr>
            <a:xfrm>
              <a:off x="7252034" y="6251213"/>
              <a:ext cx="1483098" cy="400110"/>
            </a:xfrm>
            <a:prstGeom prst="rect">
              <a:avLst/>
            </a:prstGeom>
            <a:noFill/>
          </p:spPr>
          <p:txBody>
            <a:bodyPr wrap="none" rtlCol="0">
              <a:spAutoFit/>
            </a:bodyPr>
            <a:lstStyle/>
            <a:p>
              <a:r>
                <a:rPr lang="en-US" sz="2000" i="1" dirty="0" smtClean="0">
                  <a:solidFill>
                    <a:prstClr val="white"/>
                  </a:solidFill>
                </a:rPr>
                <a:t>NBC News</a:t>
              </a:r>
              <a:endParaRPr lang="en-US" sz="2000" i="1" dirty="0">
                <a:solidFill>
                  <a:prstClr val="white"/>
                </a:solidFill>
              </a:endParaRPr>
            </a:p>
          </p:txBody>
        </p:sp>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499" y="6184642"/>
              <a:ext cx="6470650" cy="53325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74499" y="5363980"/>
            <a:ext cx="8088658" cy="707886"/>
            <a:chOff x="574499" y="5363980"/>
            <a:chExt cx="8088658" cy="707886"/>
          </a:xfrm>
        </p:grpSpPr>
        <p:pic>
          <p:nvPicPr>
            <p:cNvPr id="13"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t="61455"/>
            <a:stretch/>
          </p:blipFill>
          <p:spPr bwMode="auto">
            <a:xfrm>
              <a:off x="574499" y="5373537"/>
              <a:ext cx="6470650" cy="68877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324009" y="5363980"/>
              <a:ext cx="1339148" cy="707886"/>
            </a:xfrm>
            <a:prstGeom prst="rect">
              <a:avLst/>
            </a:prstGeom>
            <a:noFill/>
          </p:spPr>
          <p:txBody>
            <a:bodyPr wrap="none" rtlCol="0">
              <a:spAutoFit/>
            </a:bodyPr>
            <a:lstStyle/>
            <a:p>
              <a:pPr algn="ctr"/>
              <a:r>
                <a:rPr lang="en-US" sz="2000" i="1" dirty="0" smtClean="0">
                  <a:solidFill>
                    <a:prstClr val="white"/>
                  </a:solidFill>
                </a:rPr>
                <a:t>New York</a:t>
              </a:r>
            </a:p>
            <a:p>
              <a:pPr algn="ctr"/>
              <a:r>
                <a:rPr lang="en-US" sz="2000" i="1" dirty="0" smtClean="0">
                  <a:solidFill>
                    <a:prstClr val="white"/>
                  </a:solidFill>
                </a:rPr>
                <a:t>Times</a:t>
              </a:r>
              <a:endParaRPr lang="en-US" sz="2000" i="1" dirty="0">
                <a:solidFill>
                  <a:prstClr val="white"/>
                </a:solidFill>
              </a:endParaRPr>
            </a:p>
          </p:txBody>
        </p:sp>
      </p:grpSp>
    </p:spTree>
    <p:extLst>
      <p:ext uri="{BB962C8B-B14F-4D97-AF65-F5344CB8AC3E}">
        <p14:creationId xmlns:p14="http://schemas.microsoft.com/office/powerpoint/2010/main" val="22658627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0" y="824690"/>
            <a:ext cx="9144000" cy="5050615"/>
          </a:xfrm>
          <a:prstGeom prst="rect">
            <a:avLst/>
          </a:prstGeom>
          <a:noFill/>
          <a:ln w="9525" algn="ctr">
            <a:noFill/>
            <a:miter lim="800000"/>
            <a:headEnd/>
            <a:tailEnd/>
          </a:ln>
        </p:spPr>
        <p:txBody>
          <a:bodyPr/>
          <a:lstStyle/>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Update on the Genomic Medicine Working Group </a:t>
            </a:r>
          </a:p>
          <a:p>
            <a:pPr lvl="2" eaLnBrk="0" hangingPunct="0">
              <a:spcBef>
                <a:spcPts val="0"/>
              </a:spcBef>
              <a:spcAft>
                <a:spcPts val="600"/>
              </a:spcAft>
              <a:buClr>
                <a:srgbClr val="D6ECFF"/>
              </a:buClr>
              <a:buSzPct val="95000"/>
              <a:defRPr/>
            </a:pPr>
            <a:endParaRPr lang="en-US" sz="1200" dirty="0">
              <a:solidFill>
                <a:srgbClr val="66FF33"/>
              </a:solidFill>
              <a:latin typeface="Arial" charset="0"/>
            </a:endParaRPr>
          </a:p>
          <a:p>
            <a:pPr lvl="2" eaLnBrk="0" hangingPunct="0">
              <a:spcBef>
                <a:spcPts val="0"/>
              </a:spcBef>
              <a:spcAft>
                <a:spcPts val="600"/>
              </a:spcAft>
              <a:buClr>
                <a:srgbClr val="D6ECFF"/>
              </a:buClr>
              <a:buSzPct val="95000"/>
              <a:defRPr/>
            </a:pPr>
            <a:r>
              <a:rPr lang="en-US" sz="2500" dirty="0" smtClean="0">
                <a:solidFill>
                  <a:srgbClr val="66FF33"/>
                </a:solidFill>
                <a:latin typeface="Arial" charset="0"/>
              </a:rPr>
              <a:t>Teri Manolio</a:t>
            </a:r>
          </a:p>
          <a:p>
            <a:pPr marL="463550"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463550" lvl="1" indent="-23177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The Alzheimer’s Disease Sequencing Project </a:t>
            </a:r>
            <a:endParaRPr lang="en-US" sz="2800" dirty="0" smtClean="0">
              <a:solidFill>
                <a:prstClr val="white"/>
              </a:solidFill>
            </a:endParaRPr>
          </a:p>
          <a:p>
            <a:pPr lvl="2" indent="-231775" eaLnBrk="0" hangingPunct="0">
              <a:spcBef>
                <a:spcPts val="0"/>
              </a:spcBef>
              <a:spcAft>
                <a:spcPts val="600"/>
              </a:spcAft>
              <a:buClr>
                <a:srgbClr val="D6ECFF"/>
              </a:buClr>
              <a:buSzPct val="95000"/>
              <a:defRPr/>
            </a:pPr>
            <a:endParaRPr lang="en-US" sz="1000" dirty="0" smtClean="0">
              <a:solidFill>
                <a:srgbClr val="66FF33"/>
              </a:solidFill>
              <a:latin typeface="Arial" charset="0"/>
            </a:endParaRPr>
          </a:p>
          <a:p>
            <a:pPr lvl="2" indent="-231775" eaLnBrk="0" hangingPunct="0">
              <a:spcBef>
                <a:spcPts val="0"/>
              </a:spcBef>
              <a:spcAft>
                <a:spcPts val="600"/>
              </a:spcAft>
              <a:buClr>
                <a:srgbClr val="D6ECFF"/>
              </a:buClr>
              <a:buSzPct val="95000"/>
              <a:defRPr/>
            </a:pPr>
            <a:r>
              <a:rPr lang="en-US" sz="2500" dirty="0" smtClean="0">
                <a:solidFill>
                  <a:srgbClr val="66FF33"/>
                </a:solidFill>
                <a:latin typeface="Arial" charset="0"/>
              </a:rPr>
              <a:t>	Eric </a:t>
            </a:r>
            <a:r>
              <a:rPr lang="en-US" sz="2500" dirty="0">
                <a:solidFill>
                  <a:srgbClr val="66FF33"/>
                </a:solidFill>
                <a:latin typeface="Arial" charset="0"/>
              </a:rPr>
              <a:t>Boerwinkle</a:t>
            </a:r>
          </a:p>
          <a:p>
            <a:pPr lvl="1" eaLnBrk="0" hangingPunct="0">
              <a:spcBef>
                <a:spcPts val="0"/>
              </a:spcBef>
              <a:spcAft>
                <a:spcPts val="600"/>
              </a:spcAft>
              <a:buClr>
                <a:prstClr val="white"/>
              </a:buClr>
              <a:buSzPct val="95000"/>
              <a:defRPr/>
            </a:pPr>
            <a:endParaRPr lang="en-US" sz="2400" dirty="0" smtClean="0">
              <a:solidFill>
                <a:prstClr val="white"/>
              </a:solidFill>
            </a:endParaRPr>
          </a:p>
          <a:p>
            <a:pPr marL="231775" lvl="1" eaLnBrk="0" hangingPunct="0">
              <a:spcBef>
                <a:spcPts val="0"/>
              </a:spcBef>
              <a:spcAft>
                <a:spcPts val="600"/>
              </a:spcAft>
              <a:buClr>
                <a:prstClr val="white"/>
              </a:buClr>
              <a:buSzPct val="95000"/>
              <a:defRPr/>
            </a:pPr>
            <a:r>
              <a:rPr lang="en-US" sz="2800" dirty="0" smtClean="0"/>
              <a:t>Concept </a:t>
            </a:r>
            <a:r>
              <a:rPr lang="en-US" sz="2800" dirty="0"/>
              <a:t>Clearance</a:t>
            </a:r>
            <a:r>
              <a:rPr lang="en-US" sz="2800" dirty="0" smtClean="0"/>
              <a:t>:</a:t>
            </a:r>
          </a:p>
          <a:p>
            <a:pPr lvl="1" eaLnBrk="0" hangingPunct="0">
              <a:spcBef>
                <a:spcPts val="0"/>
              </a:spcBef>
              <a:spcAft>
                <a:spcPts val="600"/>
              </a:spcAft>
              <a:buClr>
                <a:prstClr val="white"/>
              </a:buClr>
              <a:buSzPct val="95000"/>
              <a:defRPr/>
            </a:pPr>
            <a:endParaRPr lang="en-US" sz="1200" dirty="0" smtClean="0">
              <a:solidFill>
                <a:prstClr val="white"/>
              </a:solidFill>
            </a:endParaRPr>
          </a:p>
          <a:p>
            <a:pPr marL="912813" lvl="1" indent="-231775" defTabSz="793750"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Centers </a:t>
            </a:r>
            <a:r>
              <a:rPr lang="en-US" sz="2800" dirty="0">
                <a:solidFill>
                  <a:schemeClr val="bg2">
                    <a:lumMod val="40000"/>
                    <a:lumOff val="60000"/>
                  </a:schemeClr>
                </a:solidFill>
              </a:rPr>
              <a:t>of Excellence in ELSI </a:t>
            </a:r>
            <a:r>
              <a:rPr lang="en-US" sz="2800" dirty="0" smtClean="0">
                <a:solidFill>
                  <a:schemeClr val="bg2">
                    <a:lumMod val="40000"/>
                    <a:lumOff val="60000"/>
                  </a:schemeClr>
                </a:solidFill>
              </a:rPr>
              <a:t>Research</a:t>
            </a:r>
            <a:endParaRPr lang="en-US" sz="2500" dirty="0" smtClean="0">
              <a:solidFill>
                <a:schemeClr val="bg2">
                  <a:lumMod val="40000"/>
                  <a:lumOff val="60000"/>
                </a:schemeClr>
              </a:solidFill>
              <a:latin typeface="Arial" charset="0"/>
            </a:endParaRPr>
          </a:p>
          <a:p>
            <a:pPr marL="912813" lvl="2" indent="-231775" eaLnBrk="0" hangingPunct="0">
              <a:spcBef>
                <a:spcPts val="0"/>
              </a:spcBef>
              <a:spcAft>
                <a:spcPts val="600"/>
              </a:spcAft>
              <a:buClr>
                <a:srgbClr val="D6ECFF"/>
              </a:buClr>
              <a:buSzPct val="95000"/>
              <a:defRPr/>
            </a:pPr>
            <a:endParaRPr lang="en-US" sz="1200" dirty="0" smtClean="0">
              <a:solidFill>
                <a:srgbClr val="66FF33"/>
              </a:solidFill>
              <a:latin typeface="Arial" charset="0"/>
            </a:endParaRPr>
          </a:p>
          <a:p>
            <a:pPr marL="912813" lvl="2" indent="-231775" eaLnBrk="0" hangingPunct="0">
              <a:spcBef>
                <a:spcPts val="0"/>
              </a:spcBef>
              <a:spcAft>
                <a:spcPts val="600"/>
              </a:spcAft>
              <a:buClr>
                <a:srgbClr val="D6ECFF"/>
              </a:buClr>
              <a:buSzPct val="95000"/>
              <a:defRPr/>
            </a:pPr>
            <a:r>
              <a:rPr lang="en-US" sz="2500" dirty="0" smtClean="0">
                <a:solidFill>
                  <a:srgbClr val="66FF33"/>
                </a:solidFill>
                <a:latin typeface="Arial" charset="0"/>
              </a:rPr>
              <a:t> 	Joy </a:t>
            </a:r>
            <a:r>
              <a:rPr lang="en-US" sz="2500" dirty="0">
                <a:solidFill>
                  <a:srgbClr val="66FF33"/>
                </a:solidFill>
                <a:latin typeface="Arial" charset="0"/>
              </a:rPr>
              <a:t>Boyer</a:t>
            </a: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8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8" name="Group 7"/>
          <p:cNvGrpSpPr/>
          <p:nvPr/>
        </p:nvGrpSpPr>
        <p:grpSpPr>
          <a:xfrm>
            <a:off x="574500" y="530770"/>
            <a:ext cx="7996325" cy="930610"/>
            <a:chOff x="574500" y="1491307"/>
            <a:chExt cx="7996325" cy="930610"/>
          </a:xfrm>
        </p:grpSpPr>
        <p:sp>
          <p:nvSpPr>
            <p:cNvPr id="2" name="TextBox 1"/>
            <p:cNvSpPr txBox="1"/>
            <p:nvPr/>
          </p:nvSpPr>
          <p:spPr>
            <a:xfrm>
              <a:off x="7416342" y="1756557"/>
              <a:ext cx="1154483" cy="400110"/>
            </a:xfrm>
            <a:prstGeom prst="rect">
              <a:avLst/>
            </a:prstGeom>
            <a:noFill/>
          </p:spPr>
          <p:txBody>
            <a:bodyPr wrap="none" rtlCol="0">
              <a:spAutoFit/>
            </a:bodyPr>
            <a:lstStyle/>
            <a:p>
              <a:r>
                <a:rPr lang="en-US" sz="2000" i="1" dirty="0" smtClean="0">
                  <a:solidFill>
                    <a:prstClr val="white"/>
                  </a:solidFill>
                </a:rPr>
                <a:t>Science</a:t>
              </a:r>
              <a:endParaRPr lang="en-US" sz="2000" i="1"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00" y="1491307"/>
              <a:ext cx="6470650" cy="93061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74499" y="3562580"/>
            <a:ext cx="7917779" cy="711200"/>
            <a:chOff x="574499" y="3945120"/>
            <a:chExt cx="7917779" cy="711200"/>
          </a:xfrm>
        </p:grpSpPr>
        <p:sp>
          <p:nvSpPr>
            <p:cNvPr id="5" name="TextBox 4"/>
            <p:cNvSpPr txBox="1"/>
            <p:nvPr/>
          </p:nvSpPr>
          <p:spPr>
            <a:xfrm>
              <a:off x="7494889" y="4100665"/>
              <a:ext cx="997389" cy="400110"/>
            </a:xfrm>
            <a:prstGeom prst="rect">
              <a:avLst/>
            </a:prstGeom>
            <a:noFill/>
          </p:spPr>
          <p:txBody>
            <a:bodyPr wrap="none" rtlCol="0">
              <a:spAutoFit/>
            </a:bodyPr>
            <a:lstStyle/>
            <a:p>
              <a:r>
                <a:rPr lang="en-US" sz="2000" i="1" dirty="0" smtClean="0">
                  <a:solidFill>
                    <a:prstClr val="white"/>
                  </a:solidFill>
                </a:rPr>
                <a:t>Nature</a:t>
              </a:r>
              <a:endParaRPr lang="en-US" sz="2000" i="1" dirty="0">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99" y="3945120"/>
              <a:ext cx="6470650" cy="71120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574498" y="4849993"/>
            <a:ext cx="8097380" cy="1480517"/>
            <a:chOff x="574498" y="4786205"/>
            <a:chExt cx="8097380" cy="1480517"/>
          </a:xfrm>
        </p:grpSpPr>
        <p:sp>
          <p:nvSpPr>
            <p:cNvPr id="7" name="TextBox 6"/>
            <p:cNvSpPr txBox="1"/>
            <p:nvPr/>
          </p:nvSpPr>
          <p:spPr>
            <a:xfrm>
              <a:off x="7315288" y="5172520"/>
              <a:ext cx="1356590" cy="707886"/>
            </a:xfrm>
            <a:prstGeom prst="rect">
              <a:avLst/>
            </a:prstGeom>
            <a:noFill/>
          </p:spPr>
          <p:txBody>
            <a:bodyPr wrap="none" rtlCol="0">
              <a:spAutoFit/>
            </a:bodyPr>
            <a:lstStyle/>
            <a:p>
              <a:pPr algn="ctr"/>
              <a:r>
                <a:rPr lang="en-US" sz="2000" i="1" dirty="0" smtClean="0">
                  <a:solidFill>
                    <a:prstClr val="white"/>
                  </a:solidFill>
                </a:rPr>
                <a:t>MIT Tech </a:t>
              </a:r>
            </a:p>
            <a:p>
              <a:pPr algn="ctr"/>
              <a:r>
                <a:rPr lang="en-US" sz="2000" i="1" dirty="0" smtClean="0">
                  <a:solidFill>
                    <a:prstClr val="white"/>
                  </a:solidFill>
                </a:rPr>
                <a:t>Review</a:t>
              </a:r>
              <a:endParaRPr lang="en-US" sz="2000" i="1" dirty="0">
                <a:solidFill>
                  <a:prstClr val="white"/>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98" y="4786205"/>
              <a:ext cx="6470651" cy="148051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574499" y="2037592"/>
            <a:ext cx="8045217" cy="948776"/>
            <a:chOff x="574499" y="2775495"/>
            <a:chExt cx="8045217" cy="948776"/>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99" y="2775495"/>
              <a:ext cx="6470650" cy="94877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67450" y="2895940"/>
              <a:ext cx="1252266" cy="707886"/>
            </a:xfrm>
            <a:prstGeom prst="rect">
              <a:avLst/>
            </a:prstGeom>
            <a:noFill/>
          </p:spPr>
          <p:txBody>
            <a:bodyPr wrap="none" rtlCol="0">
              <a:spAutoFit/>
            </a:bodyPr>
            <a:lstStyle/>
            <a:p>
              <a:pPr algn="ctr"/>
              <a:r>
                <a:rPr lang="en-US" sz="2000" i="1" dirty="0" smtClean="0">
                  <a:solidFill>
                    <a:prstClr val="white"/>
                  </a:solidFill>
                </a:rPr>
                <a:t>The </a:t>
              </a:r>
            </a:p>
            <a:p>
              <a:pPr algn="ctr"/>
              <a:r>
                <a:rPr lang="en-US" sz="2000" i="1" dirty="0" smtClean="0">
                  <a:solidFill>
                    <a:prstClr val="white"/>
                  </a:solidFill>
                </a:rPr>
                <a:t>Scientist</a:t>
              </a:r>
              <a:endParaRPr lang="en-US" sz="2000" i="1" dirty="0">
                <a:solidFill>
                  <a:prstClr val="white"/>
                </a:solidFill>
              </a:endParaRPr>
            </a:p>
          </p:txBody>
        </p:sp>
      </p:grpSp>
    </p:spTree>
    <p:extLst>
      <p:ext uri="{BB962C8B-B14F-4D97-AF65-F5344CB8AC3E}">
        <p14:creationId xmlns:p14="http://schemas.microsoft.com/office/powerpoint/2010/main" val="37041322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p:cNvSpPr txBox="1"/>
          <p:nvPr/>
        </p:nvSpPr>
        <p:spPr>
          <a:xfrm>
            <a:off x="4003964" y="1300458"/>
            <a:ext cx="4185761" cy="461665"/>
          </a:xfrm>
          <a:prstGeom prst="rect">
            <a:avLst/>
          </a:prstGeom>
          <a:noFill/>
        </p:spPr>
        <p:txBody>
          <a:bodyPr wrap="none" rtlCol="0">
            <a:spAutoFit/>
          </a:bodyPr>
          <a:lstStyle/>
          <a:p>
            <a:r>
              <a:rPr lang="en-US" sz="2400" dirty="0">
                <a:solidFill>
                  <a:srgbClr val="9BE7FF"/>
                </a:solidFill>
              </a:rPr>
              <a:t>Senator </a:t>
            </a:r>
            <a:r>
              <a:rPr lang="en-US" sz="2400" dirty="0" smtClean="0">
                <a:solidFill>
                  <a:srgbClr val="9BE7FF"/>
                </a:solidFill>
              </a:rPr>
              <a:t>Bill Cassidy </a:t>
            </a:r>
            <a:r>
              <a:rPr lang="en-US" sz="2400" dirty="0">
                <a:solidFill>
                  <a:srgbClr val="9BE7FF"/>
                </a:solidFill>
              </a:rPr>
              <a:t>(R-LA</a:t>
            </a:r>
            <a:r>
              <a:rPr lang="en-US" sz="2400" dirty="0" smtClean="0">
                <a:solidFill>
                  <a:srgbClr val="9BE7FF"/>
                </a:solidFill>
              </a:rPr>
              <a:t>)</a:t>
            </a:r>
            <a:endParaRPr lang="en-US" sz="2400" dirty="0">
              <a:solidFill>
                <a:srgbClr val="9BE7FF"/>
              </a:solidFill>
            </a:endParaRPr>
          </a:p>
        </p:txBody>
      </p:sp>
      <p:sp>
        <p:nvSpPr>
          <p:cNvPr id="3" name="TextBox 2"/>
          <p:cNvSpPr txBox="1"/>
          <p:nvPr/>
        </p:nvSpPr>
        <p:spPr>
          <a:xfrm>
            <a:off x="159491" y="3158241"/>
            <a:ext cx="8899451" cy="3785652"/>
          </a:xfrm>
          <a:prstGeom prst="rect">
            <a:avLst/>
          </a:prstGeom>
          <a:noFill/>
        </p:spPr>
        <p:txBody>
          <a:bodyPr wrap="square" rtlCol="0">
            <a:spAutoFit/>
          </a:bodyPr>
          <a:lstStyle/>
          <a:p>
            <a:r>
              <a:rPr lang="en-US" sz="2400" dirty="0">
                <a:solidFill>
                  <a:prstClr val="white"/>
                </a:solidFill>
              </a:rPr>
              <a:t>“This is an incredible area of promise,” said Senator Bill Cassidy, Republican of Louisiana and a gastroenterologist. </a:t>
            </a:r>
            <a:r>
              <a:rPr lang="en-US" sz="2400" dirty="0" smtClean="0">
                <a:solidFill>
                  <a:prstClr val="white"/>
                </a:solidFill>
              </a:rPr>
              <a:t> “</a:t>
            </a:r>
            <a:r>
              <a:rPr lang="en-US" sz="2400" dirty="0">
                <a:solidFill>
                  <a:prstClr val="white"/>
                </a:solidFill>
              </a:rPr>
              <a:t>There will be bipartisan support</a:t>
            </a:r>
            <a:r>
              <a:rPr lang="en-US" sz="2400" dirty="0" smtClean="0">
                <a:solidFill>
                  <a:prstClr val="white"/>
                </a:solidFill>
              </a:rPr>
              <a:t>.”</a:t>
            </a:r>
          </a:p>
          <a:p>
            <a:endParaRPr lang="en-US" dirty="0" smtClean="0">
              <a:solidFill>
                <a:prstClr val="white"/>
              </a:solidFill>
            </a:endParaRPr>
          </a:p>
          <a:p>
            <a:endParaRPr lang="en-US" sz="2400" dirty="0" smtClean="0">
              <a:solidFill>
                <a:prstClr val="white"/>
              </a:solidFill>
            </a:endParaRPr>
          </a:p>
          <a:p>
            <a:endParaRPr lang="en-US" sz="2400" dirty="0" smtClean="0">
              <a:solidFill>
                <a:prstClr val="white"/>
              </a:solidFill>
            </a:endParaRPr>
          </a:p>
          <a:p>
            <a:endParaRPr lang="en-US" sz="2400" dirty="0">
              <a:solidFill>
                <a:prstClr val="white"/>
              </a:solidFill>
            </a:endParaRPr>
          </a:p>
          <a:p>
            <a:endParaRPr lang="en-US" sz="2400" dirty="0" smtClean="0">
              <a:solidFill>
                <a:prstClr val="white"/>
              </a:solidFill>
            </a:endParaRPr>
          </a:p>
          <a:p>
            <a:endParaRPr lang="en-US" sz="2400" dirty="0">
              <a:solidFill>
                <a:prstClr val="white"/>
              </a:solidFill>
            </a:endParaRPr>
          </a:p>
          <a:p>
            <a:r>
              <a:rPr lang="en-US" sz="2400" i="1" dirty="0" smtClean="0">
                <a:solidFill>
                  <a:prstClr val="white"/>
                </a:solidFill>
              </a:rPr>
              <a:t>						     New York Times</a:t>
            </a:r>
            <a:endParaRPr lang="en-US" sz="24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58" y="5144135"/>
            <a:ext cx="8228114" cy="124536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714" y="179378"/>
            <a:ext cx="2165067" cy="270382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742037"/>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964" y="5212080"/>
            <a:ext cx="2926080" cy="1645920"/>
          </a:xfrm>
          <a:prstGeom prst="rect">
            <a:avLst/>
          </a:prstGeom>
        </p:spPr>
      </p:pic>
      <p:sp>
        <p:nvSpPr>
          <p:cNvPr id="3" name="Content Placeholder 2"/>
          <p:cNvSpPr>
            <a:spLocks noGrp="1"/>
          </p:cNvSpPr>
          <p:nvPr>
            <p:ph idx="1"/>
          </p:nvPr>
        </p:nvSpPr>
        <p:spPr>
          <a:xfrm>
            <a:off x="-21267" y="764262"/>
            <a:ext cx="9346023" cy="4757738"/>
          </a:xfrm>
        </p:spPr>
        <p:txBody>
          <a:bodyPr/>
          <a:lstStyle/>
          <a:p>
            <a:pPr indent="-225425">
              <a:buClr>
                <a:schemeClr val="bg1"/>
              </a:buClr>
            </a:pPr>
            <a:r>
              <a:rPr lang="en-US" sz="2200" b="1" u="sng" dirty="0" smtClean="0"/>
              <a:t>NEAR TERM</a:t>
            </a:r>
            <a:r>
              <a:rPr lang="en-US" sz="2200" b="1" dirty="0" smtClean="0"/>
              <a:t>: Cancer as a Model of Precision Medicine</a:t>
            </a:r>
          </a:p>
          <a:p>
            <a:pPr marL="342900" lvl="1" indent="-225425">
              <a:buClr>
                <a:schemeClr val="bg1"/>
              </a:buClr>
              <a:buNone/>
            </a:pPr>
            <a:r>
              <a:rPr lang="en-US" b="1" dirty="0" smtClean="0">
                <a:solidFill>
                  <a:srgbClr val="C1EEFF"/>
                </a:solidFill>
              </a:rPr>
              <a:t>		Leading edge of precision medicine, yet more to learn</a:t>
            </a:r>
          </a:p>
          <a:p>
            <a:pPr marL="342900" lvl="1" indent="-225425">
              <a:buClr>
                <a:schemeClr val="bg1"/>
              </a:buClr>
              <a:buNone/>
            </a:pPr>
            <a:r>
              <a:rPr lang="en-US" b="1" dirty="0" smtClean="0">
                <a:solidFill>
                  <a:srgbClr val="C1EEFF"/>
                </a:solidFill>
              </a:rPr>
              <a:t>		Ramp up current efforts to include more cancer types</a:t>
            </a:r>
          </a:p>
          <a:p>
            <a:pPr marL="342900" lvl="1" indent="-225425">
              <a:buClr>
                <a:schemeClr val="bg1"/>
              </a:buClr>
              <a:buNone/>
            </a:pPr>
            <a:endParaRPr lang="en-US" sz="1400" b="1" dirty="0" smtClean="0"/>
          </a:p>
          <a:p>
            <a:pPr indent="-225425">
              <a:buClr>
                <a:schemeClr val="bg1"/>
              </a:buClr>
            </a:pPr>
            <a:r>
              <a:rPr lang="en-US" sz="2200" b="1" u="sng" dirty="0" smtClean="0"/>
              <a:t>LONGER TERM</a:t>
            </a:r>
            <a:r>
              <a:rPr lang="en-US" sz="2200" b="1" dirty="0" smtClean="0"/>
              <a:t>: Expanding the Model to Other Diseases</a:t>
            </a:r>
          </a:p>
          <a:p>
            <a:pPr marL="342900" lvl="1" indent="-225425">
              <a:buClr>
                <a:schemeClr val="bg1"/>
              </a:buClr>
              <a:buNone/>
            </a:pPr>
            <a:r>
              <a:rPr lang="en-US" b="1" dirty="0" smtClean="0">
                <a:solidFill>
                  <a:srgbClr val="C1EEFF"/>
                </a:solidFill>
              </a:rPr>
              <a:t>		Create </a:t>
            </a:r>
            <a:r>
              <a:rPr lang="en-US" b="1" dirty="0">
                <a:solidFill>
                  <a:srgbClr val="C1EEFF"/>
                </a:solidFill>
              </a:rPr>
              <a:t>national research </a:t>
            </a:r>
            <a:r>
              <a:rPr lang="en-US" b="1" dirty="0" smtClean="0">
                <a:solidFill>
                  <a:srgbClr val="C1EEFF"/>
                </a:solidFill>
              </a:rPr>
              <a:t>cohort of </a:t>
            </a:r>
            <a:r>
              <a:rPr lang="en-US" b="1" dirty="0">
                <a:solidFill>
                  <a:srgbClr val="C1EEFF"/>
                </a:solidFill>
              </a:rPr>
              <a:t>&gt;1 million volunteers</a:t>
            </a:r>
          </a:p>
          <a:p>
            <a:pPr marL="342900" lvl="1" indent="-225425">
              <a:buClr>
                <a:schemeClr val="bg1"/>
              </a:buClr>
              <a:buNone/>
            </a:pPr>
            <a:r>
              <a:rPr lang="en-US" b="1" dirty="0" smtClean="0">
                <a:solidFill>
                  <a:srgbClr val="C1EEFF"/>
                </a:solidFill>
              </a:rPr>
              <a:t>		Generate knowledge base for precision medicine</a:t>
            </a:r>
          </a:p>
          <a:p>
            <a:pPr marL="342900" lvl="1" indent="-225425">
              <a:buClr>
                <a:schemeClr val="bg1"/>
              </a:buClr>
              <a:buNone/>
            </a:pPr>
            <a:endParaRPr lang="en-US" sz="1400" b="1" dirty="0" smtClean="0"/>
          </a:p>
          <a:p>
            <a:pPr indent="-225425">
              <a:buClr>
                <a:schemeClr val="bg1"/>
              </a:buClr>
            </a:pPr>
            <a:r>
              <a:rPr lang="en-US" sz="2200" b="1" u="sng" dirty="0" smtClean="0"/>
              <a:t>POLICY CHANGES</a:t>
            </a:r>
            <a:r>
              <a:rPr lang="en-US" sz="2200" b="1" dirty="0" smtClean="0"/>
              <a:t>: Remove Barriers to Clinical </a:t>
            </a:r>
            <a:r>
              <a:rPr lang="en-US" sz="2200" b="1" dirty="0"/>
              <a:t>I</a:t>
            </a:r>
            <a:r>
              <a:rPr lang="en-US" sz="2200" b="1" dirty="0" smtClean="0"/>
              <a:t>mplementation</a:t>
            </a:r>
          </a:p>
          <a:p>
            <a:pPr marL="342900" lvl="1" indent="-225425">
              <a:buClr>
                <a:schemeClr val="bg1"/>
              </a:buClr>
              <a:buNone/>
            </a:pPr>
            <a:r>
              <a:rPr lang="en-US" b="1" dirty="0" smtClean="0">
                <a:solidFill>
                  <a:srgbClr val="C1EEFF"/>
                </a:solidFill>
              </a:rPr>
              <a:t>		Update federal rules protecting research participants</a:t>
            </a:r>
          </a:p>
          <a:p>
            <a:pPr marL="342900" lvl="1" indent="-225425">
              <a:buClr>
                <a:schemeClr val="bg1"/>
              </a:buClr>
              <a:buNone/>
            </a:pPr>
            <a:r>
              <a:rPr lang="en-US" b="1" dirty="0" smtClean="0">
                <a:solidFill>
                  <a:srgbClr val="C1EEFF"/>
                </a:solidFill>
              </a:rPr>
              <a:t>		Advance FDA oversight of precision medicine products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12080"/>
            <a:ext cx="2071679" cy="16459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042" y="5212080"/>
            <a:ext cx="1940019" cy="164592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727" y="5212080"/>
            <a:ext cx="2491273" cy="1645920"/>
          </a:xfrm>
          <a:prstGeom prst="rect">
            <a:avLst/>
          </a:prstGeom>
        </p:spPr>
      </p:pic>
      <p:sp>
        <p:nvSpPr>
          <p:cNvPr id="8" name="Rectangle 7"/>
          <p:cNvSpPr/>
          <p:nvPr/>
        </p:nvSpPr>
        <p:spPr>
          <a:xfrm>
            <a:off x="138190" y="2144989"/>
            <a:ext cx="7921290" cy="1331855"/>
          </a:xfrm>
          <a:prstGeom prst="rect">
            <a:avLst/>
          </a:prstGeom>
          <a:noFill/>
          <a:ln w="88900" cap="flat" cmpd="sng" algn="ctr">
            <a:solidFill>
              <a:srgbClr val="FF0000"/>
            </a:solidFill>
            <a:prstDash val="solid"/>
          </a:ln>
          <a:effectLst/>
        </p:spPr>
        <p:txBody>
          <a:bodyPr rtlCol="0" anchor="ctr"/>
          <a:lstStyle/>
          <a:p>
            <a:pPr algn="ctr">
              <a:defRPr/>
            </a:pPr>
            <a:endParaRPr lang="en-US" kern="0" smtClean="0">
              <a:solidFill>
                <a:prstClr val="white"/>
              </a:solidFill>
              <a:latin typeface="Corbel"/>
            </a:endParaRPr>
          </a:p>
        </p:txBody>
      </p:sp>
      <p:sp>
        <p:nvSpPr>
          <p:cNvPr id="10" name="Title 1"/>
          <p:cNvSpPr txBox="1">
            <a:spLocks/>
          </p:cNvSpPr>
          <p:nvPr/>
        </p:nvSpPr>
        <p:spPr>
          <a:xfrm>
            <a:off x="0" y="14242"/>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latin typeface="Arial" charset="0"/>
                <a:cs typeface="Arial" pitchFamily="34" charset="0"/>
              </a:rPr>
              <a:t>Precision Medicine Initiative: The Vision</a:t>
            </a:r>
            <a:endParaRPr lang="en-US" sz="3600" kern="0"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4275578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6008" y="15875"/>
            <a:ext cx="6209414" cy="1206500"/>
          </a:xfrm>
        </p:spPr>
        <p:txBody>
          <a:bodyPr/>
          <a:lstStyle/>
          <a:p>
            <a:r>
              <a:rPr lang="en-US" sz="3600" dirty="0" smtClean="0">
                <a:solidFill>
                  <a:srgbClr val="FFFF00"/>
                </a:solidFill>
              </a:rPr>
              <a:t>National Research Cohort</a:t>
            </a:r>
            <a:br>
              <a:rPr lang="en-US" sz="3600" dirty="0" smtClean="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41374" y="2332908"/>
            <a:ext cx="8921870" cy="4780289"/>
          </a:xfrm>
        </p:spPr>
        <p:txBody>
          <a:bodyPr/>
          <a:lstStyle/>
          <a:p>
            <a:pPr defTabSz="690563">
              <a:buClr>
                <a:schemeClr val="bg1"/>
              </a:buClr>
            </a:pPr>
            <a:r>
              <a:rPr lang="en-US" b="1" dirty="0" smtClean="0"/>
              <a:t>&gt;1 million U.S. volunteers</a:t>
            </a:r>
          </a:p>
          <a:p>
            <a:pPr marL="457200" lvl="1" indent="0" defTabSz="511175">
              <a:buClr>
                <a:schemeClr val="bg1"/>
              </a:buClr>
              <a:buNone/>
              <a:tabLst>
                <a:tab pos="1147763" algn="l"/>
              </a:tabLst>
            </a:pPr>
            <a:r>
              <a:rPr lang="en-US" b="1" dirty="0" smtClean="0">
                <a:solidFill>
                  <a:srgbClr val="C1EEFF"/>
                </a:solidFill>
              </a:rPr>
              <a:t>	Numerous existing cohorts (many funded by NIH)</a:t>
            </a:r>
          </a:p>
          <a:p>
            <a:pPr marL="457200" lvl="1" indent="0" defTabSz="511175">
              <a:buClr>
                <a:schemeClr val="bg1"/>
              </a:buClr>
              <a:buNone/>
              <a:tabLst>
                <a:tab pos="1147763" algn="l"/>
              </a:tabLst>
            </a:pPr>
            <a:r>
              <a:rPr lang="en-US" b="1" dirty="0" smtClean="0">
                <a:solidFill>
                  <a:srgbClr val="C1EEFF"/>
                </a:solidFill>
              </a:rPr>
              <a:t>	New volunteers</a:t>
            </a:r>
            <a:endParaRPr lang="en-US" b="1" dirty="0">
              <a:solidFill>
                <a:srgbClr val="C1EEFF"/>
              </a:solidFill>
            </a:endParaRPr>
          </a:p>
          <a:p>
            <a:pPr defTabSz="690563">
              <a:buClr>
                <a:schemeClr val="bg1"/>
              </a:buClr>
            </a:pPr>
            <a:r>
              <a:rPr lang="en-US" b="1" dirty="0"/>
              <a:t>P</a:t>
            </a:r>
            <a:r>
              <a:rPr lang="en-US" b="1" dirty="0" smtClean="0"/>
              <a:t>articipants to share </a:t>
            </a:r>
            <a:r>
              <a:rPr lang="en-US" b="1" dirty="0"/>
              <a:t>genomic data, lifestyle information, </a:t>
            </a:r>
            <a:r>
              <a:rPr lang="en-US" b="1" dirty="0" smtClean="0"/>
              <a:t>	biological </a:t>
            </a:r>
            <a:r>
              <a:rPr lang="en-US" b="1" dirty="0"/>
              <a:t>samples – all linked to their </a:t>
            </a:r>
            <a:r>
              <a:rPr lang="en-US" b="1" dirty="0" smtClean="0"/>
              <a:t>EHRs</a:t>
            </a:r>
          </a:p>
          <a:p>
            <a:pPr defTabSz="690563">
              <a:buClr>
                <a:schemeClr val="bg1"/>
              </a:buClr>
            </a:pPr>
            <a:r>
              <a:rPr lang="en-US" b="1" dirty="0"/>
              <a:t>Provide scientists with a ready platform </a:t>
            </a:r>
            <a:r>
              <a:rPr lang="en-US" b="1" dirty="0" smtClean="0"/>
              <a:t>for myriad new 	studies to propel understanding of health and disease</a:t>
            </a:r>
            <a:endParaRPr lang="en-US" b="1" dirty="0" smtClean="0">
              <a:solidFill>
                <a:srgbClr val="C1EEFF"/>
              </a:solidFill>
            </a:endParaRPr>
          </a:p>
          <a:p>
            <a:pPr defTabSz="690563">
              <a:buClr>
                <a:schemeClr val="bg1"/>
              </a:buClr>
            </a:pPr>
            <a:r>
              <a:rPr lang="en-US" b="1" dirty="0" smtClean="0"/>
              <a:t>Forge new model for ‘doing science’ that emphasizes 	engaged participants and open, responsible data 	sharing with strong privacy protections</a:t>
            </a:r>
            <a:endParaRPr lang="en-US" b="1" dirty="0"/>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2056" y="581308"/>
            <a:ext cx="2963259" cy="189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clrChange>
              <a:clrFrom>
                <a:srgbClr val="005B70"/>
              </a:clrFrom>
              <a:clrTo>
                <a:srgbClr val="005B70">
                  <a:alpha val="0"/>
                </a:srgbClr>
              </a:clrTo>
            </a:clrChange>
            <a:extLst>
              <a:ext uri="{28A0092B-C50C-407E-A947-70E740481C1C}">
                <a14:useLocalDpi xmlns:a14="http://schemas.microsoft.com/office/drawing/2010/main" val="0"/>
              </a:ext>
            </a:extLst>
          </a:blip>
          <a:srcRect/>
          <a:stretch>
            <a:fillRect/>
          </a:stretch>
        </p:blipFill>
        <p:spPr bwMode="auto">
          <a:xfrm>
            <a:off x="3168587" y="942953"/>
            <a:ext cx="2197535" cy="1131082"/>
          </a:xfrm>
          <a:prstGeom prst="rect">
            <a:avLst/>
          </a:prstGeom>
          <a:ln>
            <a:noFill/>
          </a:ln>
          <a:effectLst>
            <a:outerShdw blurRad="292100" dist="76200" dir="2700000" sx="90000" sy="9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9</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0433721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7" t="10391" r="2387"/>
          <a:stretch/>
        </p:blipFill>
        <p:spPr bwMode="auto">
          <a:xfrm>
            <a:off x="2115879" y="754905"/>
            <a:ext cx="5071730" cy="580498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0" y="15877"/>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smtClean="0">
                <a:solidFill>
                  <a:srgbClr val="FFFF00"/>
                </a:solidFill>
                <a:cs typeface="Arial" pitchFamily="34" charset="0"/>
              </a:rPr>
              <a:t>National Research Cohort: Components</a:t>
            </a:r>
          </a:p>
        </p:txBody>
      </p:sp>
    </p:spTree>
    <p:extLst>
      <p:ext uri="{BB962C8B-B14F-4D97-AF65-F5344CB8AC3E}">
        <p14:creationId xmlns:p14="http://schemas.microsoft.com/office/powerpoint/2010/main" val="3689734484"/>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14382"/>
            <a:ext cx="9144000" cy="128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rPr>
              <a:t>Building </a:t>
            </a:r>
            <a:r>
              <a:rPr lang="en-US" sz="3600" dirty="0">
                <a:solidFill>
                  <a:srgbClr val="FFFF00"/>
                </a:solidFill>
              </a:rPr>
              <a:t>a Large U.S. </a:t>
            </a:r>
            <a:r>
              <a:rPr lang="en-US" sz="3600" dirty="0" smtClean="0">
                <a:solidFill>
                  <a:srgbClr val="FFFF00"/>
                </a:solidFill>
              </a:rPr>
              <a:t>Cohort </a:t>
            </a:r>
            <a:r>
              <a:rPr lang="en-US" sz="3600" dirty="0">
                <a:solidFill>
                  <a:srgbClr val="FFFF00"/>
                </a:solidFill>
              </a:rPr>
              <a:t>for Precision Medicine Research</a:t>
            </a:r>
            <a:endParaRPr lang="en-US" sz="3600" dirty="0" smtClean="0">
              <a:solidFill>
                <a:srgbClr val="FFFF00"/>
              </a:solidFill>
              <a:cs typeface="Arial" charset="0"/>
            </a:endParaRPr>
          </a:p>
        </p:txBody>
      </p:sp>
      <p:sp>
        <p:nvSpPr>
          <p:cNvPr id="7171" name="Content Placeholder 3"/>
          <p:cNvSpPr>
            <a:spLocks/>
          </p:cNvSpPr>
          <p:nvPr/>
        </p:nvSpPr>
        <p:spPr bwMode="auto">
          <a:xfrm>
            <a:off x="167640" y="2160568"/>
            <a:ext cx="8976360" cy="442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hangingPunct="0">
              <a:spcBef>
                <a:spcPts val="1800"/>
              </a:spcBef>
              <a:buClr>
                <a:prstClr val="white"/>
              </a:buClr>
              <a:buSzPct val="95000"/>
              <a:buFont typeface="Wingdings" pitchFamily="2" charset="2"/>
              <a:buChar char=""/>
              <a:defRPr/>
            </a:pPr>
            <a:r>
              <a:rPr lang="en-US" sz="2800" dirty="0">
                <a:solidFill>
                  <a:prstClr val="white"/>
                </a:solidFill>
              </a:rPr>
              <a:t>NIH </a:t>
            </a:r>
            <a:r>
              <a:rPr lang="en-US" sz="2800" dirty="0" smtClean="0">
                <a:solidFill>
                  <a:prstClr val="white"/>
                </a:solidFill>
              </a:rPr>
              <a:t>workshop </a:t>
            </a:r>
            <a:r>
              <a:rPr lang="en-US" sz="2800" dirty="0">
                <a:solidFill>
                  <a:prstClr val="white"/>
                </a:solidFill>
              </a:rPr>
              <a:t>to be held February </a:t>
            </a:r>
            <a:r>
              <a:rPr lang="en-US" sz="2800" dirty="0" smtClean="0">
                <a:solidFill>
                  <a:prstClr val="white"/>
                </a:solidFill>
              </a:rPr>
              <a:t>11-12, 2015</a:t>
            </a:r>
            <a:endParaRPr lang="en-US" sz="2800" dirty="0">
              <a:solidFill>
                <a:prstClr val="white"/>
              </a:solidFill>
            </a:endParaRPr>
          </a:p>
          <a:p>
            <a:pPr marL="339725" lvl="1" indent="-228600" defTabSz="574675" eaLnBrk="0" hangingPunct="0">
              <a:spcBef>
                <a:spcPts val="1800"/>
              </a:spcBef>
              <a:buClr>
                <a:prstClr val="white"/>
              </a:buClr>
              <a:buSzPct val="95000"/>
              <a:buFont typeface="Wingdings" pitchFamily="2" charset="2"/>
              <a:buChar char=""/>
              <a:defRPr/>
            </a:pPr>
            <a:r>
              <a:rPr lang="en-US" sz="2800" dirty="0">
                <a:solidFill>
                  <a:prstClr val="white"/>
                </a:solidFill>
              </a:rPr>
              <a:t>Representatives </a:t>
            </a:r>
            <a:r>
              <a:rPr lang="en-US" sz="2800" dirty="0" smtClean="0">
                <a:solidFill>
                  <a:prstClr val="white"/>
                </a:solidFill>
              </a:rPr>
              <a:t>from a wide variety of fields</a:t>
            </a:r>
            <a:endParaRPr lang="en-US" sz="2800" dirty="0">
              <a:solidFill>
                <a:prstClr val="white"/>
              </a:solidFill>
            </a:endParaRPr>
          </a:p>
          <a:p>
            <a:pPr marL="339725" lvl="1" indent="-228600" defTabSz="574675" eaLnBrk="0" hangingPunct="0">
              <a:spcBef>
                <a:spcPts val="1800"/>
              </a:spcBef>
              <a:buClr>
                <a:prstClr val="white"/>
              </a:buClr>
              <a:buSzPct val="95000"/>
              <a:buFont typeface="Wingdings" pitchFamily="2" charset="2"/>
              <a:buChar char=""/>
              <a:defRPr/>
            </a:pPr>
            <a:r>
              <a:rPr lang="en-US" sz="2800" dirty="0" smtClean="0">
                <a:solidFill>
                  <a:prstClr val="white"/>
                </a:solidFill>
              </a:rPr>
              <a:t>Major areas of discussion:</a:t>
            </a:r>
          </a:p>
          <a:p>
            <a:pPr marL="111125" lvl="1" defTabSz="574675" eaLnBrk="0" hangingPunct="0">
              <a:spcBef>
                <a:spcPts val="1200"/>
              </a:spcBef>
              <a:buClr>
                <a:prstClr val="white"/>
              </a:buClr>
              <a:buSzPct val="95000"/>
              <a:defRPr/>
            </a:pPr>
            <a:r>
              <a:rPr lang="en-US" sz="2400" dirty="0" smtClean="0">
                <a:solidFill>
                  <a:srgbClr val="C1EEFF"/>
                </a:solidFill>
              </a:rPr>
              <a:t>	Cohort </a:t>
            </a:r>
            <a:r>
              <a:rPr lang="en-US" sz="2400" dirty="0">
                <a:solidFill>
                  <a:srgbClr val="C1EEFF"/>
                </a:solidFill>
              </a:rPr>
              <a:t>identification and participant </a:t>
            </a:r>
            <a:r>
              <a:rPr lang="en-US" sz="2400" dirty="0" smtClean="0">
                <a:solidFill>
                  <a:srgbClr val="C1EEFF"/>
                </a:solidFill>
              </a:rPr>
              <a:t>recruitment</a:t>
            </a:r>
          </a:p>
          <a:p>
            <a:pPr marL="111125" lvl="1" defTabSz="574675" eaLnBrk="0" hangingPunct="0">
              <a:spcBef>
                <a:spcPts val="1200"/>
              </a:spcBef>
              <a:buClr>
                <a:prstClr val="white"/>
              </a:buClr>
              <a:buSzPct val="95000"/>
              <a:defRPr/>
            </a:pPr>
            <a:r>
              <a:rPr lang="en-US" sz="2400" dirty="0" smtClean="0">
                <a:solidFill>
                  <a:srgbClr val="C1EEFF"/>
                </a:solidFill>
              </a:rPr>
              <a:t>	Participant </a:t>
            </a:r>
            <a:r>
              <a:rPr lang="en-US" sz="2400" dirty="0">
                <a:solidFill>
                  <a:srgbClr val="C1EEFF"/>
                </a:solidFill>
              </a:rPr>
              <a:t>engagement, data privacy, and novel </a:t>
            </a:r>
            <a:r>
              <a:rPr lang="en-US" sz="2400" dirty="0" smtClean="0">
                <a:solidFill>
                  <a:srgbClr val="C1EEFF"/>
                </a:solidFill>
              </a:rPr>
              <a:t>ways 			of returning </a:t>
            </a:r>
            <a:r>
              <a:rPr lang="en-US" sz="2400" dirty="0">
                <a:solidFill>
                  <a:srgbClr val="C1EEFF"/>
                </a:solidFill>
              </a:rPr>
              <a:t>information to </a:t>
            </a:r>
            <a:r>
              <a:rPr lang="en-US" sz="2400" dirty="0" smtClean="0">
                <a:solidFill>
                  <a:srgbClr val="C1EEFF"/>
                </a:solidFill>
              </a:rPr>
              <a:t>participants</a:t>
            </a:r>
          </a:p>
          <a:p>
            <a:pPr marL="111125" lvl="1" defTabSz="574675" eaLnBrk="0" hangingPunct="0">
              <a:spcBef>
                <a:spcPts val="1200"/>
              </a:spcBef>
              <a:buClr>
                <a:prstClr val="white"/>
              </a:buClr>
              <a:buSzPct val="95000"/>
              <a:defRPr/>
            </a:pPr>
            <a:r>
              <a:rPr lang="en-US" sz="2400" dirty="0" smtClean="0">
                <a:solidFill>
                  <a:srgbClr val="C1EEFF"/>
                </a:solidFill>
              </a:rPr>
              <a:t>	Data collection, </a:t>
            </a:r>
            <a:r>
              <a:rPr lang="en-US" sz="2400" dirty="0">
                <a:solidFill>
                  <a:srgbClr val="C1EEFF"/>
                </a:solidFill>
              </a:rPr>
              <a:t>including mobile </a:t>
            </a:r>
            <a:r>
              <a:rPr lang="en-US" sz="2400" dirty="0" smtClean="0">
                <a:solidFill>
                  <a:srgbClr val="C1EEFF"/>
                </a:solidFill>
              </a:rPr>
              <a:t>technologies</a:t>
            </a:r>
          </a:p>
          <a:p>
            <a:pPr marL="111125" lvl="1" defTabSz="574675" eaLnBrk="0" hangingPunct="0">
              <a:spcBef>
                <a:spcPts val="1200"/>
              </a:spcBef>
              <a:buClr>
                <a:prstClr val="white"/>
              </a:buClr>
              <a:buSzPct val="95000"/>
              <a:defRPr/>
            </a:pPr>
            <a:r>
              <a:rPr lang="en-US" sz="2400" dirty="0" smtClean="0">
                <a:solidFill>
                  <a:srgbClr val="C1EEFF"/>
                </a:solidFill>
              </a:rPr>
              <a:t>	Informatics </a:t>
            </a:r>
            <a:r>
              <a:rPr lang="en-US" sz="2400" dirty="0">
                <a:solidFill>
                  <a:srgbClr val="C1EEFF"/>
                </a:solidFill>
              </a:rPr>
              <a:t>and </a:t>
            </a:r>
            <a:r>
              <a:rPr lang="en-US" sz="2400" dirty="0" smtClean="0">
                <a:solidFill>
                  <a:srgbClr val="C1EEFF"/>
                </a:solidFill>
              </a:rPr>
              <a:t>electronic health records</a:t>
            </a:r>
            <a:endParaRPr lang="en-US" sz="2400" dirty="0">
              <a:solidFill>
                <a:srgbClr val="C1EEFF"/>
              </a:solidFill>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2" y="1296784"/>
            <a:ext cx="4525235" cy="77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287" y="1296783"/>
            <a:ext cx="4525235" cy="77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786953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06" y="102751"/>
            <a:ext cx="7262085" cy="5915277"/>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www.whitehouse.gov/sites/default/files/image/pmilogo_bl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07" y="-5962245"/>
            <a:ext cx="4953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3386" y="6065734"/>
            <a:ext cx="6083525" cy="461665"/>
          </a:xfrm>
          <a:prstGeom prst="rect">
            <a:avLst/>
          </a:prstGeom>
          <a:noFill/>
        </p:spPr>
        <p:txBody>
          <a:bodyPr wrap="none" rtlCol="0">
            <a:spAutoFit/>
          </a:bodyPr>
          <a:lstStyle/>
          <a:p>
            <a:r>
              <a:rPr lang="en-US" sz="2400" dirty="0" smtClean="0">
                <a:solidFill>
                  <a:prstClr val="white"/>
                </a:solidFill>
              </a:rPr>
              <a:t>www.whitehouse.gov/precisionmedicine</a:t>
            </a:r>
            <a:endParaRPr lang="en-US" sz="2400" dirty="0">
              <a:solidFill>
                <a:prstClr val="white"/>
              </a:solidFill>
            </a:endParaRPr>
          </a:p>
        </p:txBody>
      </p:sp>
      <p:sp>
        <p:nvSpPr>
          <p:cNvPr id="5" name="TextBox 4"/>
          <p:cNvSpPr txBox="1"/>
          <p:nvPr/>
        </p:nvSpPr>
        <p:spPr>
          <a:xfrm>
            <a:off x="7321265"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820086974"/>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08" y="147744"/>
            <a:ext cx="7312795" cy="5929600"/>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14936" y="6128257"/>
            <a:ext cx="4916539" cy="461665"/>
          </a:xfrm>
          <a:prstGeom prst="rect">
            <a:avLst/>
          </a:prstGeom>
        </p:spPr>
        <p:txBody>
          <a:bodyPr wrap="none">
            <a:spAutoFit/>
          </a:bodyPr>
          <a:lstStyle/>
          <a:p>
            <a:r>
              <a:rPr lang="en-US" sz="2400" dirty="0" smtClean="0">
                <a:solidFill>
                  <a:prstClr val="white"/>
                </a:solidFill>
              </a:rPr>
              <a:t>www.nih.gov/precisionmedicine</a:t>
            </a:r>
            <a:endParaRPr lang="en-US" dirty="0">
              <a:solidFill>
                <a:prstClr val="white"/>
              </a:solidFill>
            </a:endParaRPr>
          </a:p>
        </p:txBody>
      </p:sp>
      <p:sp>
        <p:nvSpPr>
          <p:cNvPr id="4" name="TextBox 3"/>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
        <p:nvSpPr>
          <p:cNvPr id="2" name="Oval 1"/>
          <p:cNvSpPr/>
          <p:nvPr/>
        </p:nvSpPr>
        <p:spPr>
          <a:xfrm>
            <a:off x="988825" y="3870251"/>
            <a:ext cx="956930" cy="24454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77158"/>
            <a:ext cx="8128000" cy="6010383"/>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4756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4274"/>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New U.S. Surgeon General</a:t>
            </a:r>
            <a:endParaRPr lang="en-US" sz="36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p>
        </p:txBody>
      </p:sp>
      <p:sp>
        <p:nvSpPr>
          <p:cNvPr id="9" name="TextBox 8"/>
          <p:cNvSpPr txBox="1"/>
          <p:nvPr/>
        </p:nvSpPr>
        <p:spPr>
          <a:xfrm>
            <a:off x="7321288" y="641328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grpSp>
        <p:nvGrpSpPr>
          <p:cNvPr id="3" name="Group 2"/>
          <p:cNvGrpSpPr/>
          <p:nvPr/>
        </p:nvGrpSpPr>
        <p:grpSpPr>
          <a:xfrm>
            <a:off x="917287" y="1342666"/>
            <a:ext cx="7293768" cy="4766831"/>
            <a:chOff x="1011883" y="1180616"/>
            <a:chExt cx="7293768" cy="4766831"/>
          </a:xfrm>
        </p:grpSpPr>
        <p:grpSp>
          <p:nvGrpSpPr>
            <p:cNvPr id="2" name="Group 1"/>
            <p:cNvGrpSpPr/>
            <p:nvPr/>
          </p:nvGrpSpPr>
          <p:grpSpPr>
            <a:xfrm>
              <a:off x="1011884" y="1948976"/>
              <a:ext cx="7293767" cy="3998471"/>
              <a:chOff x="1016647" y="2134171"/>
              <a:chExt cx="7293767" cy="3998471"/>
            </a:xfrm>
          </p:grpSpPr>
          <p:sp>
            <p:nvSpPr>
              <p:cNvPr id="10" name="Title 1"/>
              <p:cNvSpPr txBox="1">
                <a:spLocks/>
              </p:cNvSpPr>
              <p:nvPr/>
            </p:nvSpPr>
            <p:spPr>
              <a:xfrm>
                <a:off x="1016647" y="5351592"/>
                <a:ext cx="4592260" cy="781050"/>
              </a:xfrm>
              <a:prstGeom prst="rect">
                <a:avLst/>
              </a:prstGeom>
            </p:spPr>
            <p:txBody>
              <a:bodyPr/>
              <a:lstStyle/>
              <a:p>
                <a:pPr algn="ctr" eaLnBrk="0" hangingPunct="0">
                  <a:defRPr/>
                </a:pPr>
                <a:r>
                  <a:rPr lang="en-US" sz="3200" spc="-100" dirty="0" err="1">
                    <a:solidFill>
                      <a:prstClr val="white"/>
                    </a:solidFill>
                    <a:latin typeface="Arial" charset="0"/>
                    <a:cs typeface="Arial" charset="0"/>
                  </a:rPr>
                  <a:t>Vivek</a:t>
                </a:r>
                <a:r>
                  <a:rPr lang="en-US" sz="3200" spc="-100" dirty="0">
                    <a:solidFill>
                      <a:prstClr val="white"/>
                    </a:solidFill>
                    <a:latin typeface="Arial" charset="0"/>
                    <a:cs typeface="Arial" charset="0"/>
                  </a:rPr>
                  <a:t> Murthy, </a:t>
                </a:r>
                <a:r>
                  <a:rPr lang="en-US" sz="3200" spc="-100" dirty="0" smtClean="0">
                    <a:solidFill>
                      <a:prstClr val="white"/>
                    </a:solidFill>
                    <a:latin typeface="Arial" charset="0"/>
                    <a:cs typeface="Arial" charset="0"/>
                  </a:rPr>
                  <a:t>M.D.</a:t>
                </a:r>
                <a:endParaRPr lang="en-US" sz="3200" spc="-100" dirty="0">
                  <a:solidFill>
                    <a:prstClr val="white"/>
                  </a:solidFill>
                  <a:latin typeface="Arial" charset="0"/>
                  <a:cs typeface="Arial" charset="0"/>
                </a:endParaRPr>
              </a:p>
            </p:txBody>
          </p:sp>
          <p:pic>
            <p:nvPicPr>
              <p:cNvPr id="5125" name="Picture 5" descr="File:US-DeptOfHHS-Seal.sv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9266" y="2134171"/>
                <a:ext cx="2241148" cy="224114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83" y="1180616"/>
              <a:ext cx="4592260" cy="37778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08128603"/>
      </p:ext>
    </p:extLst>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875"/>
            <a:ext cx="9144000" cy="1200329"/>
          </a:xfrm>
          <a:prstGeom prst="rect">
            <a:avLst/>
          </a:prstGeom>
        </p:spPr>
        <p:txBody>
          <a:bodyPr wrap="square">
            <a:spAutoFit/>
          </a:bodyPr>
          <a:lstStyle/>
          <a:p>
            <a:pPr algn="ctr"/>
            <a:r>
              <a:rPr lang="en-US" sz="3600" dirty="0" smtClean="0">
                <a:solidFill>
                  <a:srgbClr val="FFFF00"/>
                </a:solidFill>
                <a:cs typeface="Arial" panose="020B0604020202020204" pitchFamily="34" charset="0"/>
              </a:rPr>
              <a:t>U.S. FDA Commissioner to Step Down</a:t>
            </a:r>
            <a:br>
              <a:rPr lang="en-US" sz="3600" dirty="0" smtClean="0">
                <a:solidFill>
                  <a:srgbClr val="FFFF00"/>
                </a:solidFill>
                <a:cs typeface="Arial" panose="020B0604020202020204" pitchFamily="34" charset="0"/>
              </a:rPr>
            </a:br>
            <a:endParaRPr lang="en-US" sz="3600" dirty="0">
              <a:solidFill>
                <a:srgbClr val="FFFF00"/>
              </a:solidFill>
              <a:cs typeface="Arial" panose="020B0604020202020204" pitchFamily="34" charset="0"/>
            </a:endParaRPr>
          </a:p>
        </p:txBody>
      </p:sp>
      <p:grpSp>
        <p:nvGrpSpPr>
          <p:cNvPr id="2" name="Group 1"/>
          <p:cNvGrpSpPr/>
          <p:nvPr/>
        </p:nvGrpSpPr>
        <p:grpSpPr>
          <a:xfrm>
            <a:off x="804560" y="1295400"/>
            <a:ext cx="7495636" cy="4913052"/>
            <a:chOff x="804560" y="1295400"/>
            <a:chExt cx="7495636" cy="4913052"/>
          </a:xfrm>
        </p:grpSpPr>
        <p:pic>
          <p:nvPicPr>
            <p:cNvPr id="1028" name="Picture 4" descr="http://images.natureworldnews.com/data/images/full/1009/f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338683"/>
              <a:ext cx="3042396" cy="18758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295400"/>
              <a:ext cx="2971800" cy="3962400"/>
            </a:xfrm>
            <a:prstGeom prst="roundRect">
              <a:avLst/>
            </a:prstGeom>
            <a:noFill/>
            <a:ln>
              <a:noFill/>
            </a:ln>
            <a:effectLst/>
            <a:scene3d>
              <a:camera prst="orthographicFront">
                <a:rot lat="0" lon="0" rev="0"/>
              </a:camera>
              <a:lightRig rig="threePt" dir="t"/>
            </a:scene3d>
            <a:sp3d>
              <a:bevelT w="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804560" y="5427402"/>
              <a:ext cx="486788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Margaret Hamburg, M.D.</a:t>
              </a:r>
              <a:endParaRPr lang="en-US" sz="3200" spc="-100" dirty="0">
                <a:solidFill>
                  <a:prstClr val="white"/>
                </a:solidFill>
                <a:latin typeface="Arial" charset="0"/>
                <a:cs typeface="Arial" charset="0"/>
              </a:endParaRPr>
            </a:p>
          </p:txBody>
        </p:sp>
      </p:grpSp>
      <p:sp>
        <p:nvSpPr>
          <p:cNvPr id="7" name="TextBox 6"/>
          <p:cNvSpPr txBox="1"/>
          <p:nvPr/>
        </p:nvSpPr>
        <p:spPr>
          <a:xfrm>
            <a:off x="7321288" y="641328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180128180"/>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0" y="739482"/>
            <a:ext cx="9144000" cy="5420658"/>
          </a:xfrm>
          <a:prstGeom prst="rect">
            <a:avLst/>
          </a:prstGeom>
          <a:noFill/>
          <a:ln w="9525" algn="ctr">
            <a:noFill/>
            <a:miter lim="800000"/>
            <a:headEnd/>
            <a:tailEnd/>
          </a:ln>
        </p:spPr>
        <p:txBody>
          <a:bodyPr/>
          <a:lstStyle/>
          <a:p>
            <a:pPr marL="231775" lvl="1" eaLnBrk="0" hangingPunct="0">
              <a:spcBef>
                <a:spcPts val="0"/>
              </a:spcBef>
              <a:spcAft>
                <a:spcPts val="600"/>
              </a:spcAft>
              <a:buClr>
                <a:prstClr val="white"/>
              </a:buClr>
              <a:buSzPct val="95000"/>
              <a:defRPr/>
            </a:pPr>
            <a:r>
              <a:rPr lang="en-US" sz="2800" dirty="0"/>
              <a:t>Concept </a:t>
            </a:r>
            <a:r>
              <a:rPr lang="en-US" sz="2800" dirty="0" smtClean="0"/>
              <a:t>Clearances:</a:t>
            </a:r>
            <a:endParaRPr lang="en-US" sz="2800" dirty="0"/>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Genome </a:t>
            </a:r>
            <a:r>
              <a:rPr lang="en-US" sz="2800" dirty="0">
                <a:solidFill>
                  <a:schemeClr val="bg2">
                    <a:lumMod val="40000"/>
                    <a:lumOff val="60000"/>
                  </a:schemeClr>
                </a:solidFill>
              </a:rPr>
              <a:t>Sequencing Program Analysis </a:t>
            </a:r>
            <a:r>
              <a:rPr lang="en-US" sz="2800" dirty="0" smtClean="0">
                <a:solidFill>
                  <a:schemeClr val="bg2">
                    <a:lumMod val="40000"/>
                    <a:lumOff val="60000"/>
                  </a:schemeClr>
                </a:solidFill>
              </a:rPr>
              <a:t>					Satellites</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Genome </a:t>
            </a:r>
            <a:r>
              <a:rPr lang="en-US" sz="2800" dirty="0">
                <a:solidFill>
                  <a:schemeClr val="bg2">
                    <a:lumMod val="40000"/>
                    <a:lumOff val="60000"/>
                  </a:schemeClr>
                </a:solidFill>
              </a:rPr>
              <a:t>Sequencing Program Coordinating </a:t>
            </a:r>
            <a:r>
              <a:rPr lang="en-US" sz="2800" dirty="0" smtClean="0">
                <a:solidFill>
                  <a:schemeClr val="bg2">
                    <a:lumMod val="40000"/>
                    <a:lumOff val="60000"/>
                  </a:schemeClr>
                </a:solidFill>
              </a:rPr>
              <a:t>			Center</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a:solidFill>
                <a:schemeClr val="bg2">
                  <a:lumMod val="40000"/>
                  <a:lumOff val="60000"/>
                </a:schemeClr>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High-Quality Human and Primate Genomes as 		Foundational Resources</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marL="911225" lvl="1" indent="-231775" defTabSz="225425" eaLnBrk="0" hangingPunct="0">
              <a:spcBef>
                <a:spcPts val="0"/>
              </a:spcBef>
              <a:spcAft>
                <a:spcPts val="600"/>
              </a:spcAft>
              <a:buClr>
                <a:prstClr val="white"/>
              </a:buClr>
              <a:buSzPct val="95000"/>
              <a:buFont typeface="Wingdings" pitchFamily="2" charset="2"/>
              <a:buChar char=""/>
              <a:defRPr/>
            </a:pPr>
            <a:r>
              <a:rPr lang="en-US" sz="2800" dirty="0" smtClean="0">
                <a:solidFill>
                  <a:schemeClr val="bg2">
                    <a:lumMod val="40000"/>
                    <a:lumOff val="60000"/>
                  </a:schemeClr>
                </a:solidFill>
              </a:rPr>
              <a:t>Comparative </a:t>
            </a:r>
            <a:r>
              <a:rPr lang="en-US" sz="2800" dirty="0">
                <a:solidFill>
                  <a:schemeClr val="bg2">
                    <a:lumMod val="40000"/>
                    <a:lumOff val="60000"/>
                  </a:schemeClr>
                </a:solidFill>
              </a:rPr>
              <a:t>and Evolutionary </a:t>
            </a:r>
            <a:r>
              <a:rPr lang="en-US" sz="2800" dirty="0" smtClean="0">
                <a:solidFill>
                  <a:schemeClr val="bg2">
                    <a:lumMod val="40000"/>
                    <a:lumOff val="60000"/>
                  </a:schemeClr>
                </a:solidFill>
              </a:rPr>
              <a:t>Genomics</a:t>
            </a:r>
          </a:p>
          <a:p>
            <a:pPr marL="911225" lvl="1" indent="-231775" defTabSz="22542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marL="911225" lvl="2" indent="-231775" defTabSz="225425" eaLnBrk="0" hangingPunct="0">
              <a:spcBef>
                <a:spcPts val="0"/>
              </a:spcBef>
              <a:spcAft>
                <a:spcPts val="600"/>
              </a:spcAft>
              <a:buClr>
                <a:srgbClr val="D6ECFF"/>
              </a:buClr>
              <a:buSzPct val="95000"/>
              <a:defRPr/>
            </a:pPr>
            <a:r>
              <a:rPr lang="en-US" sz="2500" dirty="0" smtClean="0">
                <a:solidFill>
                  <a:srgbClr val="66FF33"/>
                </a:solidFill>
                <a:latin typeface="Arial" charset="0"/>
              </a:rPr>
              <a:t>	  	Adam Felsenfeld</a:t>
            </a:r>
            <a:endParaRPr lang="en-US" sz="2400" dirty="0">
              <a:solidFill>
                <a:prstClr val="white"/>
              </a:solidFill>
            </a:endParaRPr>
          </a:p>
        </p:txBody>
      </p:sp>
    </p:spTree>
    <p:extLst>
      <p:ext uri="{BB962C8B-B14F-4D97-AF65-F5344CB8AC3E}">
        <p14:creationId xmlns:p14="http://schemas.microsoft.com/office/powerpoint/2010/main" val="1309662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750"/>
                                  </p:stCondLst>
                                  <p:childTnLst>
                                    <p:set>
                                      <p:cBhvr>
                                        <p:cTn id="13" dur="1" fill="hold">
                                          <p:stCondLst>
                                            <p:cond delay="0"/>
                                          </p:stCondLst>
                                        </p:cTn>
                                        <p:tgtEl>
                                          <p:spTgt spid="121859">
                                            <p:txEl>
                                              <p:pRg st="4" end="4"/>
                                            </p:txEl>
                                          </p:spTgt>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750"/>
                                  </p:stCondLst>
                                  <p:childTnLst>
                                    <p:set>
                                      <p:cBhvr>
                                        <p:cTn id="16" dur="1" fill="hold">
                                          <p:stCondLst>
                                            <p:cond delay="0"/>
                                          </p:stCondLst>
                                        </p:cTn>
                                        <p:tgtEl>
                                          <p:spTgt spid="121859">
                                            <p:txEl>
                                              <p:pRg st="6" end="6"/>
                                            </p:txEl>
                                          </p:spTgt>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750"/>
                                  </p:stCondLst>
                                  <p:childTnLst>
                                    <p:set>
                                      <p:cBhvr>
                                        <p:cTn id="19" dur="1" fill="hold">
                                          <p:stCondLst>
                                            <p:cond delay="0"/>
                                          </p:stCondLst>
                                        </p:cTn>
                                        <p:tgtEl>
                                          <p:spTgt spid="121859">
                                            <p:txEl>
                                              <p:pRg st="8" end="8"/>
                                            </p:txEl>
                                          </p:spTgt>
                                        </p:tgtEl>
                                        <p:attrNameLst>
                                          <p:attrName>style.visibility</p:attrName>
                                        </p:attrNameLst>
                                      </p:cBhvr>
                                      <p:to>
                                        <p:strVal val="visible"/>
                                      </p:to>
                                    </p:set>
                                  </p:childTnLst>
                                </p:cTn>
                              </p:par>
                            </p:childTnLst>
                          </p:cTn>
                        </p:par>
                        <p:par>
                          <p:cTn id="20" fill="hold">
                            <p:stCondLst>
                              <p:cond delay="2250"/>
                            </p:stCondLst>
                            <p:childTnLst>
                              <p:par>
                                <p:cTn id="21" presetID="1" presetClass="entr" presetSubtype="0" fill="hold" nodeType="afterEffect">
                                  <p:stCondLst>
                                    <p:cond delay="750"/>
                                  </p:stCondLst>
                                  <p:childTnLst>
                                    <p:set>
                                      <p:cBhvr>
                                        <p:cTn id="22" dur="1" fill="hold">
                                          <p:stCondLst>
                                            <p:cond delay="0"/>
                                          </p:stCondLst>
                                        </p:cTn>
                                        <p:tgtEl>
                                          <p:spTgt spid="1218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861"/>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Retirement of Donald Lindberg</a:t>
            </a:r>
            <a:endParaRPr lang="en-US" sz="2500" spc="-100" dirty="0">
              <a:solidFill>
                <a:srgbClr val="FFFF00"/>
              </a:solidFill>
              <a:latin typeface="Arial" charset="0"/>
              <a:cs typeface="Arial" pitchFamily="34" charset="0"/>
            </a:endParaRPr>
          </a:p>
        </p:txBody>
      </p:sp>
      <p:sp>
        <p:nvSpPr>
          <p:cNvPr id="12" name="TextBox 11"/>
          <p:cNvSpPr txBox="1"/>
          <p:nvPr/>
        </p:nvSpPr>
        <p:spPr>
          <a:xfrm>
            <a:off x="7317494" y="6412243"/>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grpSp>
        <p:nvGrpSpPr>
          <p:cNvPr id="3" name="Group 2"/>
          <p:cNvGrpSpPr/>
          <p:nvPr/>
        </p:nvGrpSpPr>
        <p:grpSpPr>
          <a:xfrm>
            <a:off x="88900" y="1075774"/>
            <a:ext cx="4572000" cy="4183990"/>
            <a:chOff x="88900" y="1075774"/>
            <a:chExt cx="4572000" cy="4183990"/>
          </a:xfrm>
        </p:grpSpPr>
        <p:sp>
          <p:nvSpPr>
            <p:cNvPr id="6" name="Title 1"/>
            <p:cNvSpPr txBox="1">
              <a:spLocks/>
            </p:cNvSpPr>
            <p:nvPr/>
          </p:nvSpPr>
          <p:spPr>
            <a:xfrm>
              <a:off x="88900" y="4063075"/>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Donald Lindberg, </a:t>
              </a:r>
            </a:p>
            <a:p>
              <a:pPr algn="ctr" eaLnBrk="0" hangingPunct="0">
                <a:defRPr/>
              </a:pPr>
              <a:r>
                <a:rPr lang="en-US" sz="3200" spc="-100" dirty="0" smtClean="0">
                  <a:solidFill>
                    <a:prstClr val="white"/>
                  </a:solidFill>
                  <a:latin typeface="Arial" charset="0"/>
                  <a:cs typeface="Arial" charset="0"/>
                </a:rPr>
                <a:t>M.D. </a:t>
              </a:r>
              <a:endParaRPr lang="en-US" sz="3200" spc="-100" dirty="0">
                <a:solidFill>
                  <a:prstClr val="white"/>
                </a:solidFill>
                <a:latin typeface="Arial" charset="0"/>
                <a:cs typeface="Arial" charset="0"/>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54"/>
            <a:stretch/>
          </p:blipFill>
          <p:spPr bwMode="auto">
            <a:xfrm>
              <a:off x="1214239" y="1075774"/>
              <a:ext cx="2321322" cy="296925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4295141" y="1108938"/>
            <a:ext cx="4572000" cy="4165945"/>
            <a:chOff x="4295141" y="1108938"/>
            <a:chExt cx="4572000" cy="4165945"/>
          </a:xfrm>
        </p:grpSpPr>
        <p:sp>
          <p:nvSpPr>
            <p:cNvPr id="11" name="Title 1"/>
            <p:cNvSpPr txBox="1">
              <a:spLocks/>
            </p:cNvSpPr>
            <p:nvPr/>
          </p:nvSpPr>
          <p:spPr>
            <a:xfrm>
              <a:off x="4295141" y="4078194"/>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Betsy Humphreys, </a:t>
              </a:r>
            </a:p>
            <a:p>
              <a:pPr algn="ctr" eaLnBrk="0" hangingPunct="0">
                <a:defRPr/>
              </a:pPr>
              <a:r>
                <a:rPr lang="en-US" sz="3200" spc="-100" dirty="0" smtClean="0">
                  <a:solidFill>
                    <a:prstClr val="white"/>
                  </a:solidFill>
                  <a:latin typeface="Arial" charset="0"/>
                  <a:cs typeface="Arial" charset="0"/>
                </a:rPr>
                <a:t>M.L.S.</a:t>
              </a:r>
              <a:endParaRPr lang="en-US" sz="3200" spc="-100" dirty="0">
                <a:solidFill>
                  <a:prstClr val="white"/>
                </a:solidFill>
                <a:latin typeface="Arial" charset="0"/>
                <a:cs typeface="Arial" charset="0"/>
              </a:endParaRP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 b="18319"/>
            <a:stretch/>
          </p:blipFill>
          <p:spPr bwMode="auto">
            <a:xfrm>
              <a:off x="5413900" y="1108938"/>
              <a:ext cx="2334482" cy="296925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 r="-6329"/>
          <a:stretch/>
        </p:blipFill>
        <p:spPr bwMode="auto">
          <a:xfrm>
            <a:off x="2598423" y="5238218"/>
            <a:ext cx="3939754" cy="1228725"/>
          </a:xfrm>
          <a:prstGeom prst="roundRect">
            <a:avLst/>
          </a:prstGeom>
          <a:solidFill>
            <a:schemeClr val="tx1"/>
          </a:solidFill>
          <a:ln>
            <a:noFill/>
          </a:ln>
        </p:spPr>
      </p:pic>
    </p:spTree>
    <p:extLst>
      <p:ext uri="{BB962C8B-B14F-4D97-AF65-F5344CB8AC3E}">
        <p14:creationId xmlns:p14="http://schemas.microsoft.com/office/powerpoint/2010/main" val="3856667610"/>
      </p:ext>
    </p:extLst>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636" y="16415"/>
            <a:ext cx="9144000" cy="897147"/>
          </a:xfrm>
          <a:prstGeom prst="rect">
            <a:avLst/>
          </a:prstGeom>
        </p:spPr>
        <p:txBody>
          <a:bodyPr/>
          <a:lstStyle/>
          <a:p>
            <a:pPr algn="ctr">
              <a:defRPr/>
            </a:pPr>
            <a:r>
              <a:rPr lang="en-US" sz="3500" spc="-100" dirty="0" smtClean="0">
                <a:solidFill>
                  <a:srgbClr val="FFFF00"/>
                </a:solidFill>
                <a:latin typeface="Arial" charset="0"/>
                <a:cs typeface="Arial" pitchFamily="34" charset="0"/>
              </a:rPr>
              <a:t>National Library of Medicine Working Group</a:t>
            </a:r>
            <a:endParaRPr lang="en-US" sz="3500" spc="-100" dirty="0">
              <a:solidFill>
                <a:srgbClr val="FFFF00"/>
              </a:solidFill>
              <a:latin typeface="Arial" charset="0"/>
              <a:cs typeface="Arial" pitchFamily="34" charset="0"/>
            </a:endParaRPr>
          </a:p>
        </p:txBody>
      </p:sp>
      <p:sp>
        <p:nvSpPr>
          <p:cNvPr id="11" name="TextBox 10"/>
          <p:cNvSpPr txBox="1"/>
          <p:nvPr/>
        </p:nvSpPr>
        <p:spPr>
          <a:xfrm>
            <a:off x="7322708" y="6413500"/>
            <a:ext cx="1781513"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sp>
        <p:nvSpPr>
          <p:cNvPr id="6" name="Rectangle 5"/>
          <p:cNvSpPr/>
          <p:nvPr/>
        </p:nvSpPr>
        <p:spPr>
          <a:xfrm>
            <a:off x="3809034" y="2760340"/>
            <a:ext cx="5305930" cy="2400657"/>
          </a:xfrm>
          <a:prstGeom prst="rect">
            <a:avLst/>
          </a:prstGeom>
        </p:spPr>
        <p:txBody>
          <a:bodyPr wrap="square">
            <a:spAutoFit/>
          </a:bodyPr>
          <a:lstStyle/>
          <a:p>
            <a:pPr marL="111125" lvl="1" defTabSz="574675" eaLnBrk="0" hangingPunct="0">
              <a:spcBef>
                <a:spcPts val="1800"/>
              </a:spcBef>
              <a:buClr>
                <a:srgbClr val="D6ECFF"/>
              </a:buClr>
              <a:buSzPct val="95000"/>
              <a:defRPr/>
            </a:pPr>
            <a:r>
              <a:rPr lang="en-US" sz="2400" dirty="0" smtClean="0">
                <a:solidFill>
                  <a:prstClr val="white"/>
                </a:solidFill>
                <a:cs typeface="Arial" pitchFamily="34" charset="0"/>
              </a:rPr>
              <a:t>Charge:</a:t>
            </a:r>
          </a:p>
          <a:p>
            <a:pPr marL="454025" lvl="1" indent="-342900" defTabSz="574675" eaLnBrk="0" hangingPunct="0">
              <a:spcBef>
                <a:spcPts val="1800"/>
              </a:spcBef>
              <a:buClr>
                <a:prstClr val="white"/>
              </a:buClr>
              <a:buSzPct val="95000"/>
              <a:buFont typeface="Wingdings" panose="05000000000000000000" pitchFamily="2" charset="2"/>
              <a:buChar char="§"/>
              <a:defRPr/>
            </a:pPr>
            <a:r>
              <a:rPr lang="en-US" sz="2400" dirty="0" smtClean="0">
                <a:solidFill>
                  <a:srgbClr val="D6ECFF">
                    <a:lumMod val="90000"/>
                  </a:srgbClr>
                </a:solidFill>
                <a:cs typeface="Arial" pitchFamily="34" charset="0"/>
              </a:rPr>
              <a:t>Review mission, organization, 	and programmatic priorities </a:t>
            </a:r>
          </a:p>
          <a:p>
            <a:pPr marL="454025" lvl="1" indent="-342900" defTabSz="574675" eaLnBrk="0" hangingPunct="0">
              <a:spcBef>
                <a:spcPts val="1800"/>
              </a:spcBef>
              <a:buClr>
                <a:prstClr val="white"/>
              </a:buClr>
              <a:buSzPct val="95000"/>
              <a:buFont typeface="Wingdings" panose="05000000000000000000" pitchFamily="2" charset="2"/>
              <a:buChar char="§"/>
              <a:defRPr/>
            </a:pPr>
            <a:r>
              <a:rPr lang="en-US" sz="2400" dirty="0" smtClean="0">
                <a:solidFill>
                  <a:srgbClr val="D6ECFF">
                    <a:lumMod val="90000"/>
                  </a:srgbClr>
                </a:solidFill>
                <a:cs typeface="Arial" pitchFamily="34" charset="0"/>
              </a:rPr>
              <a:t>Articulate a strategic vision for 	NLM</a:t>
            </a:r>
          </a:p>
        </p:txBody>
      </p:sp>
      <p:sp>
        <p:nvSpPr>
          <p:cNvPr id="5" name="Rectangle 4"/>
          <p:cNvSpPr/>
          <p:nvPr/>
        </p:nvSpPr>
        <p:spPr>
          <a:xfrm>
            <a:off x="3809035" y="1688084"/>
            <a:ext cx="5334966" cy="830997"/>
          </a:xfrm>
          <a:prstGeom prst="rect">
            <a:avLst/>
          </a:prstGeom>
        </p:spPr>
        <p:txBody>
          <a:bodyPr wrap="square">
            <a:spAutoFit/>
          </a:bodyPr>
          <a:lstStyle/>
          <a:p>
            <a:pPr marL="111125" lvl="1" defTabSz="574675" eaLnBrk="0" hangingPunct="0">
              <a:spcBef>
                <a:spcPts val="1800"/>
              </a:spcBef>
              <a:buClr>
                <a:srgbClr val="D6ECFF"/>
              </a:buClr>
              <a:buSzPct val="95000"/>
              <a:defRPr/>
            </a:pPr>
            <a:r>
              <a:rPr lang="en-US" sz="2400" dirty="0" smtClean="0">
                <a:solidFill>
                  <a:prstClr val="white"/>
                </a:solidFill>
                <a:cs typeface="Arial" pitchFamily="34" charset="0"/>
              </a:rPr>
              <a:t>Co-Chairs: </a:t>
            </a:r>
            <a:r>
              <a:rPr lang="en-US" sz="2400" dirty="0">
                <a:solidFill>
                  <a:prstClr val="white"/>
                </a:solidFill>
                <a:cs typeface="Arial" pitchFamily="34" charset="0"/>
              </a:rPr>
              <a:t> </a:t>
            </a:r>
            <a:r>
              <a:rPr lang="en-US" sz="2400" dirty="0" smtClean="0">
                <a:solidFill>
                  <a:prstClr val="white"/>
                </a:solidFill>
                <a:cs typeface="Arial" pitchFamily="34" charset="0"/>
              </a:rPr>
              <a:t> Eric Green &amp;                               		         Harlan </a:t>
            </a:r>
            <a:r>
              <a:rPr lang="en-US" sz="2400" dirty="0" err="1" smtClean="0">
                <a:solidFill>
                  <a:prstClr val="white"/>
                </a:solidFill>
                <a:cs typeface="Arial" pitchFamily="34" charset="0"/>
              </a:rPr>
              <a:t>Krumholz</a:t>
            </a:r>
            <a:endParaRPr lang="en-US" sz="2400" dirty="0" smtClean="0">
              <a:solidFill>
                <a:prstClr val="white"/>
              </a:solidFill>
              <a:cs typeface="Arial" pitchFamily="34" charset="0"/>
            </a:endParaRPr>
          </a:p>
        </p:txBody>
      </p:sp>
      <p:sp>
        <p:nvSpPr>
          <p:cNvPr id="3" name="Rectangle 2"/>
          <p:cNvSpPr/>
          <p:nvPr/>
        </p:nvSpPr>
        <p:spPr>
          <a:xfrm>
            <a:off x="3758172" y="5402255"/>
            <a:ext cx="5182569" cy="830997"/>
          </a:xfrm>
          <a:prstGeom prst="rect">
            <a:avLst/>
          </a:prstGeom>
        </p:spPr>
        <p:txBody>
          <a:bodyPr wrap="square">
            <a:spAutoFit/>
          </a:bodyPr>
          <a:lstStyle/>
          <a:p>
            <a:pPr marL="111125" lvl="1" defTabSz="574675" eaLnBrk="0" hangingPunct="0">
              <a:spcBef>
                <a:spcPts val="1800"/>
              </a:spcBef>
              <a:buClr>
                <a:srgbClr val="D6ECFF"/>
              </a:buClr>
              <a:buSzPct val="95000"/>
              <a:defRPr/>
            </a:pPr>
            <a:r>
              <a:rPr lang="en-US" sz="2400" dirty="0" smtClean="0">
                <a:solidFill>
                  <a:prstClr val="white"/>
                </a:solidFill>
                <a:cs typeface="Arial" pitchFamily="34" charset="0"/>
              </a:rPr>
              <a:t>Report  Due Date: 					June 2015 ACD Meeting</a:t>
            </a:r>
            <a:endParaRPr lang="en-US" sz="2400" dirty="0">
              <a:solidFill>
                <a:prstClr val="white"/>
              </a:solidFill>
              <a:cs typeface="Arial" pitchFamily="34" charset="0"/>
            </a:endParaRPr>
          </a:p>
        </p:txBody>
      </p:sp>
      <p:pic>
        <p:nvPicPr>
          <p:cNvPr id="7" name="Picture 2" descr="http://acrl.ala.org/residency/wp-content/uploads/2011/04/nlm_logo-jpeg_2k56_946f_1bin_038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82" y="1983836"/>
            <a:ext cx="3399601" cy="34712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34" y="857912"/>
            <a:ext cx="8680859" cy="5437224"/>
          </a:xfrm>
          <a:prstGeom prst="rect">
            <a:avLst/>
          </a:prstGeom>
          <a:noFill/>
          <a:ln>
            <a:noFill/>
          </a:ln>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1530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ou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877"/>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Cessation of the National Children’s Study</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51" y="1290938"/>
            <a:ext cx="7827507" cy="446167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753185"/>
      </p:ext>
    </p:extLst>
  </p:cSld>
  <p:clrMapOvr>
    <a:masterClrMapping/>
  </p:clrMapOvr>
  <p:transition spd="slow">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877"/>
            <a:ext cx="9144000" cy="138261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Renaming of an NIH Center: NCCIH</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grpSp>
        <p:nvGrpSpPr>
          <p:cNvPr id="2" name="Group 1"/>
          <p:cNvGrpSpPr/>
          <p:nvPr/>
        </p:nvGrpSpPr>
        <p:grpSpPr>
          <a:xfrm>
            <a:off x="668399" y="1124609"/>
            <a:ext cx="7828167" cy="5014592"/>
            <a:chOff x="961701" y="1562582"/>
            <a:chExt cx="7247918" cy="4642894"/>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589"/>
            <a:stretch/>
          </p:blipFill>
          <p:spPr bwMode="auto">
            <a:xfrm>
              <a:off x="961701" y="1562582"/>
              <a:ext cx="7247918" cy="464289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wettersk\Desktop\NIH_NCCIH_WebsiteHeader.png"/>
            <p:cNvPicPr>
              <a:picLocks noChangeAspect="1" noChangeArrowheads="1"/>
            </p:cNvPicPr>
            <p:nvPr/>
          </p:nvPicPr>
          <p:blipFill rotWithShape="1">
            <a:blip r:embed="rId4">
              <a:extLst>
                <a:ext uri="{28A0092B-C50C-407E-A947-70E740481C1C}">
                  <a14:useLocalDpi xmlns:a14="http://schemas.microsoft.com/office/drawing/2010/main" val="0"/>
                </a:ext>
              </a:extLst>
            </a:blip>
            <a:srcRect l="975" t="3955" r="1" b="3009"/>
            <a:stretch/>
          </p:blipFill>
          <p:spPr bwMode="auto">
            <a:xfrm>
              <a:off x="2718156" y="5027837"/>
              <a:ext cx="3717374" cy="851849"/>
            </a:xfrm>
            <a:prstGeom prst="roundRect">
              <a:avLst/>
            </a:prstGeom>
            <a:solidFill>
              <a:schemeClr val="tx1"/>
            </a:solidFill>
          </p:spPr>
        </p:pic>
      </p:grpSp>
    </p:spTree>
    <p:extLst>
      <p:ext uri="{BB962C8B-B14F-4D97-AF65-F5344CB8AC3E}">
        <p14:creationId xmlns:p14="http://schemas.microsoft.com/office/powerpoint/2010/main" val="1648203594"/>
      </p:ext>
    </p:extLst>
  </p:cSld>
  <p:clrMapOvr>
    <a:masterClrMapping/>
  </p:clrMapOvr>
  <p:transition spd="slow">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90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a:t>
            </a:r>
            <a:r>
              <a:rPr lang="en-US" sz="3600" b="1" dirty="0" smtClean="0">
                <a:solidFill>
                  <a:srgbClr val="FFFF00"/>
                </a:solidFill>
                <a:latin typeface="Arial" pitchFamily="34" charset="0"/>
                <a:cs typeface="Arial" pitchFamily="34" charset="0"/>
              </a:rPr>
              <a:t>Associate Director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for Science Policy, NIH</a:t>
            </a:r>
          </a:p>
        </p:txBody>
      </p:sp>
      <p:sp>
        <p:nvSpPr>
          <p:cNvPr id="8" name="Title 1"/>
          <p:cNvSpPr txBox="1">
            <a:spLocks/>
          </p:cNvSpPr>
          <p:nvPr/>
        </p:nvSpPr>
        <p:spPr>
          <a:xfrm>
            <a:off x="2032000" y="4858712"/>
            <a:ext cx="54483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Carrie </a:t>
            </a:r>
            <a:r>
              <a:rPr lang="en-US" sz="3200" spc="-100" dirty="0" err="1" smtClean="0">
                <a:solidFill>
                  <a:prstClr val="white"/>
                </a:solidFill>
                <a:latin typeface="Arial" charset="0"/>
                <a:cs typeface="Arial" charset="0"/>
              </a:rPr>
              <a:t>Wolinetz</a:t>
            </a:r>
            <a:r>
              <a:rPr lang="en-US" sz="3200" spc="-100" dirty="0" smtClean="0">
                <a:solidFill>
                  <a:prstClr val="white"/>
                </a:solidFill>
                <a:latin typeface="Arial" charset="0"/>
                <a:cs typeface="Arial" charset="0"/>
              </a:rPr>
              <a:t>, Ph.D. </a:t>
            </a:r>
            <a:endParaRPr lang="en-US" sz="3200" spc="-100" dirty="0">
              <a:solidFill>
                <a:prstClr val="white"/>
              </a:solidFill>
              <a:latin typeface="Arial" charset="0"/>
              <a:cs typeface="Arial" charset="0"/>
            </a:endParaRPr>
          </a:p>
        </p:txBody>
      </p:sp>
      <p:grpSp>
        <p:nvGrpSpPr>
          <p:cNvPr id="5" name="Group 4"/>
          <p:cNvGrpSpPr/>
          <p:nvPr/>
        </p:nvGrpSpPr>
        <p:grpSpPr>
          <a:xfrm>
            <a:off x="2232926" y="1536721"/>
            <a:ext cx="4673162" cy="5026225"/>
            <a:chOff x="2372626" y="1435121"/>
            <a:chExt cx="4673162" cy="5026225"/>
          </a:xfrm>
        </p:grpSpPr>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626" y="5740900"/>
              <a:ext cx="4673162" cy="72044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494" y="1435121"/>
              <a:ext cx="2681426" cy="321531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14228488"/>
      </p:ext>
    </p:extLst>
  </p:cSld>
  <p:clrMapOvr>
    <a:masterClrMapping/>
  </p:clrMapOvr>
  <p:transition spd="slow">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5877"/>
            <a:ext cx="9144000" cy="129993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Deputy Director, National </a:t>
            </a:r>
            <a:r>
              <a:rPr lang="en-US" sz="3600" b="1" dirty="0">
                <a:solidFill>
                  <a:srgbClr val="FFFF00"/>
                </a:solidFill>
                <a:latin typeface="Arial" charset="0"/>
                <a:cs typeface="Arial" pitchFamily="34" charset="0"/>
              </a:rPr>
              <a:t>Institute of General Medical Sciences </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grpSp>
        <p:nvGrpSpPr>
          <p:cNvPr id="3" name="Group 2"/>
          <p:cNvGrpSpPr/>
          <p:nvPr/>
        </p:nvGrpSpPr>
        <p:grpSpPr>
          <a:xfrm>
            <a:off x="786923" y="1681290"/>
            <a:ext cx="4572000" cy="5100333"/>
            <a:chOff x="786923" y="1508760"/>
            <a:chExt cx="4572000" cy="5100333"/>
          </a:xfrm>
        </p:grpSpPr>
        <p:sp>
          <p:nvSpPr>
            <p:cNvPr id="4" name="Title 1"/>
            <p:cNvSpPr txBox="1">
              <a:spLocks/>
            </p:cNvSpPr>
            <p:nvPr/>
          </p:nvSpPr>
          <p:spPr>
            <a:xfrm>
              <a:off x="786923" y="5412404"/>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Judith Greenberg, Ph.D. </a:t>
              </a:r>
              <a:endParaRPr lang="en-US" sz="3200" spc="-100" dirty="0">
                <a:solidFill>
                  <a:prstClr val="white"/>
                </a:solidFill>
                <a:latin typeface="Arial" charset="0"/>
                <a:cs typeface="Arial" charset="0"/>
              </a:endParaRPr>
            </a:p>
          </p:txBody>
        </p:sp>
        <p:pic>
          <p:nvPicPr>
            <p:cNvPr id="2052" name="Picture 4" descr="http://www.nigms.nih.gov/about/director/PublishingImages/greenberg_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919" y="1508760"/>
              <a:ext cx="2842008" cy="3789344"/>
            </a:xfrm>
            <a:prstGeom prst="roundRect">
              <a:avLst/>
            </a:prstGeom>
            <a:noFill/>
            <a:extLst>
              <a:ext uri="{909E8E84-426E-40DD-AFC4-6F175D3DCCD1}">
                <a14:hiddenFill xmlns:a14="http://schemas.microsoft.com/office/drawing/2010/main">
                  <a:solidFill>
                    <a:srgbClr val="FFFFFF"/>
                  </a:solidFill>
                </a14:hiddenFill>
              </a:ext>
            </a:extLst>
          </p:spPr>
        </p:pic>
      </p:grpSp>
      <p:sp>
        <p:nvSpPr>
          <p:cNvPr id="5" name="AutoShape 7" descr="data:image/jpeg;base64,/9j/4AAQSkZJRgABAQAAAQABAAD/2wCEAAkGBxQSERUUEhQQFRQUFBcUFRcVFRQUFBcUFxUYFhoUFxYYHSggGBolGxQUITEhJSkrLi4uFx8zODMsNygtLisBCgoKDg0OFRAQFCwcHCAsLCsrLCwsLCwsKy0sLCwsLCwsKywsNywsKywsKywsLCwrNyssKysrLCs3LCsrLCsrK//AABEIAMAAwAMBIgACEQEDEQH/xAAcAAACAwEBAQEAAAAAAAAAAAAABwEFBgQDCAL/xABAEAABAwIBBgkLAwQCAwAAAAABAAIDBBEFBgcSITFBEyI0UVNhcXKxFBUWIzIzc4GRksFCUoIkg9HhNaEXJWL/xAAZAQEBAQEBAQAAAAAAAAAAAAAAAQQFAwL/xAAiEQEAAgMAAgEFAQAAAAAAAAAAAQIDERIEQTEUIUJhcSL/2gAMAwEAAhEDEQA/AHTWVrIm6UjmtHWVU+l9J0zUpsfxh9XKXvJt+lu5o7OdV2iOYK6Dq9L6Tpmo9L6TpmpK6I6kaI6vomkOr0vpOmaj0vpOmakrojq+iNEdX0TQdXpfSdM1HpfSdM1JXRHV9EaI6vomg6vS+k6ZqPS+k6ZqSuiOr6I0R1fRNB1el9J0zUel9J0zUldEdX0Rojq+iaDq9L6Tpmo9L6TpmpK6I6vojRHV9E0HV6X0nTNR6X0nTNSV0R1fRGiOpNB40WUdNK8MZK0uOwLur61kLC+Q2aNpSEp5jG5r2anNNwnXhlZHXUocbFr26LxzG2tNRslzemdH0zFbUGIxTC8T2uHUUh8ocINLUPicNhu022t3LnoK2SB4fE4tcObYe1bfpazXdZZfqJiZi0PosKVQZH5QCsgD9Qe3U9vMedXwWK1ZrOpaotExtKEIUV88IQhfSBCEIBCEIBCEIBCEIBCEIBCEIBCEIBa/NzjPAzGF54kuzmDlkENcQQRqINwetSQz852BcNAJmD1kWs85bvSjT1ySxcVdMCbaQGg8df8AtKjLPBfJKktHsPu5h6t4+S2+Lk3HMsnkY/yh+8h8c8lqQSeJJxXdu4p4NdfZsXzcQnHm2x3yin4N59ZFZp627inl49/7hfHv+LYoUBSsLW+eEIUFfSP2IydjXHsBKhzSNoI7QQm/kBE00MV2tPtbusr2yuwBtTAWtAD28ZhA38yikyhS5pBIOog2I61CqANJ2AnsF1Lo3Da1wHWCFr81zQaqS4B9WNvaVq84sQFC+wA1jcopSWX64F37X/aV04MP6iHvhPYwNt7LdnMEHz8FIjcdYa4jqBK/dd7yTvlNzICJpoY7gHbuVQn3NI2gjtFkLbZ1WATQ2AHFOztWJUApa0nYCewEqFv81LATPcA+ztHaqMC6MjaHDtBChNXOXE0UeoAesbsCVSg0GQ+M+TVIv7uXiu6juK32XuBiqpiW+8j4zD4hKApuZA455RBoPPrI9R6xuKsWmsxaEtXqNEuP+1aZNYw6kqGSj2b2eOdpVvnEwLyao02j1c13DqdvCyhC60TGSn9c6Ymln0fTTB7Q5puHC47F6pe5rMe04zTPPGj1svvbzJghcrJSaWmHQpbqNvnlCEKPo4833IIv5eJV82dpcWXGkACRvAKoc33IIv5eJWfytxg0mJRyD2dCzxztXyrhzkYDwcnlDBxH6n23O5/msSn1URR1UBBsWSN1fPekji+HOp5nRP2tOo87dxVhGmzWcrk+GPErW5x+QydoWSzV8qk+GPErW5x+Qv7QopWYNyiHvhPo7EhcG5RD8QJ9HYrI+fq73knfKb+b3kMfzSgrveSd8pv5vuQx/NJ+BlM6/voe4fFYdM7L7JyeqljdCGkNaQbm29Zf0DrP2s+qDMpg5pts/wDH8qk9A6z9rPqtdkBgE1KZeGDRp6NrG+xJkemc/kf9xqUwTZzn8j/uNSmCsCVaZM4saWobJ+k8V46iqtQQiHXlNhLa2lc0WNxpsPXuSKfGWktcLOabOHWE2c22OcJGYHHjR6233t/0s9nRwLg5RUMHEk1Ptudz+K1eLk1PEs/kU3HUemQwrEXU8zZWbWG/aN4T9wyubNE2RmsOF/8AS+d7JhZqsc0XOpXnUeNH+QvXysfVeo9PLBk1OpYpQVKgrA2nJm+5BF/LxKxedHlbe4tpm+5BF/LxKxmc/lbe4oqyzZ47tppDs40d+be1WecPAeHi4Vg9ZFr7W7wlbTzOY5r2mzmkEFO3JzF21cDZBa9rOHM7eEC/zVcqk+GPErXZx+Qv7QufBcB8mxGRzR6uRl28wNzcLozj8hf2hQKzB+UQ/ECfR2JC4NyiHvhPo7FZHz9Xe8k75Tezfchj+aUNd7yTvlN7N9yGP5pPwOrHMpYKRzWzFwLhcWF9irv/ACDR/uf9pWczr++h7h8VhrJoNz/yDR/uf9pVpgeUMNXpcCXHQte4ttSPsmFmm2z/AMfymhb5z+R/3GpTBNnOfyP+41KYJAlCFCqNJkDRPkrGuYS0Ri7z1HctznFr446N7XgOMnFaOvn+S6MjsHFJTDS1PcNJ5+Wz5JXZb455VUkj2IyWs5usr1wU7vH6eWa/NWeAVvkrRPmq42xkhwOkXD9IG9VJKbubPAuAgMrx6yWx7GjYFuzZOKSx4qdWK9CELmOiceb7kEX8vErF50OVt7n5VxkjlXTQUjI5HkPbe4t1rNZdYpHU1DXxG7Qyx3a1FZ1aPIbHfJZ9Fx9XLYO6juKziEH0KNazGcfkMnaFTZJZbxsgDKlxDmagdt2qMs8qaaopXxxPJcbWFlBhsG5RD3wn0diQWGShk0bnag1wJ7E2PTmjt7w/RUKOu95J3ym/m+5DH80n6twc95GxziR2FMTJDKumgpWRyPs4XuLIODOv76HuHxWHWpy/xiKqkjdC7SDWkHdvWWRAmDmm2z/x/KXy12b/AB2Gl4XhnaOlo21cyDVZzuR/3GpTBMDLjKanqabQieS7TBta2obVgFYULU5vcE4efhHD1cWvqLiszDEXuDGi7nEAdpTpwWgZRUoadjW6Tzzm1yoinzkY75PT8Gw+sl1dYbvKToFgrXKTFzV1D5T7Oxg5mjYqs9Ws7u1dTDi4ppz8t+5X2ReC+V1IafYZxn9nN808o2AAAagBYLN5BYCKWmGkPWScZ/4C04Cw+Rk7t+oa8NOavnlCELyeqLIUoQCEIQChShAKLKUIIRZShBFlKEIBRZShBFlKF0YdROmlZGwa3H/rnQbDNngmm81DxxW8VnbvK7c6eO6DBTMPGk1vI3N5vmtXaOhpdwZE36kf7SMxXEHVEz5X7Xn6DcF7+Nj6t1Pp4Z76rpygLWZusB8pqNNw9XCbnrduCyscZc4NaLucbAdafGSuDilp2Rjba7jzuK1eTk4rqPbwwU6ttchSoClcxvfO4KlbPKvImRkhkp26cbteiNreznCzBwmfoZftK+kcaF1+aZ+ik+0qfNM/QyfaUHGhdnmmfoZPtKPNM/QyfaUHGhdnmmfoZPtKPNM/QyfaUHGhdfmmfopftU+aZ+hk+0oONC7PNM/QyfaUeaZ+hk+0oONC6/NM/RS/ajzTP0Un2lByIXX5pn6KX7UeaZ+il+1BxlMfNjgui11Q8a3amdTedZHB8nJppmsdG9rSbuJFgAE2sTn8lpiY2l2g2zWgXN9g1KfP2J+zA51Md0nNpmHU3XJ27gl8rKow2pke57oZS5xueKdpV1gGQdRO4cKDFHvJ9o9QC6lJpirrbn26yW3EO/NdgfCSGoeOIzUy+928/JNgLkw2gZBG2OMWa0WH+SusLnZcndtt2OnMaShCF5vsKLKUIIsiylCCLIspQgiyLKUIIsiylCCLIspQgiyLKUIIsiylCCLIspQghShCAQhCAQhCDM5V5WCicxpjc/TBOo2tZe+S2U7K1rtEFrmnW0nXY7CsjnZ97B3T4rL4JXvo52S2OibEj9zCVQ9FlsqssRRSNYY3Pu3S1G3yWjpKhsjGvabtcLhLDOvyhnwz4hQMjDK/hoGygEaTdK3N1LMYbl82WpbBwTgXP0bk829XWS3IYvh/hK7Jv/kmfGPiqHUCs3lDlnDSnR1ySftbu7Sv3ltjXktMS3238VvbzrB5EZN+WPdJKTwbTr53u5r8yCwfnMlvqhbbtKtcJzjRSENmYY76tK92rVRYPA0aIijA7oWMy6yRYIjPA3RLfaYNhHOOtAwI5A4Aggg6wRsKzWVeVwonsaY3P0wTcG1rKrzYYi9zHwyB1mWLC7VqO7/pVedj30PdKDR5M5asq5jFoOYbXBJ2rWJFYXM6lqIZTs1HtYdqecbw4AjYRcdh1pIiaQNaXHYASfksDJnOYCbQvIBI27bK8zgYlwNG6x40nEb+UoJaYtY1x2OBt8tRSA98Hr+HhZKAW6YvbbZUeUeW0NK4sAMkg2huwdpXpgk5jwtrxtbEbdqXWRlEyprAJjcEF5/+jzKC7OcyW9+BbbtPir7Acv4p3hkjTE47Lnik811oxhEGjo8FHbm0QlvlzkqY5Wupo3OY8G4br0XDmVDVav0qXJGaR1JGZWuDwNE326t6uVBKEIQLHO17yHuu8V7T4F5ThcT2j1kTSW9Y3heWdr3sHdPitdkPyKLsV9IymbPH7E0zzq2x33He1cedflDPhnxC8cu8GNJUCaK4a92kCP0vG75rgyyxZtVwUg9rgy145nav8Ipo5Lchi+H+Ercm/wDkmfGPimlktyGL4f4Styb/AOSZ8Y+KQjQZ2pTwkDd1i753WnzfwBtDHb9VyfmqHOxSnRhlGxpLT81ZZtK8PpeD/VGbEdR2FPQ0WMYrHTRmSW+iCBqF9qoDnAozvf8Aar/F8LjqY+DlBLSQdR5llsYyMo4YJJNFw0Wkjjb9yirnA8pqepkLIb6QFzqtqWOzs++h7rvwubNWf6t3w/yunOx76HuO/Co4soaDSw6lmA9kaLuw2W4yCxLhqRt9bo+IflsK5sHoBPhTYz+qPV27llc3WJcBPLG82BbfX+5l0HrnMrTLUxwN/Tq/k4/4C484FGIRTRj9MJv28VemSMJrMRdK7WGuLz9bDwXRnY9/H8N3iERtclIw6giadjo7HsOpLjG8mKijl0og5zAbsezaBzFbnCsUFLhkUrmlwa0ahtXZk1lPHWl4Y1zdC19K2u/zQYKgy/qYtUga+37gWn6rT4VnEhkcGytdGTv2t+q01bg8Eo9ZGx3y1pdZe5KxUzGyw6ml2i5p1jtCKaUbwQCDcHYV+gsdmyrXPpS11zwbrC/NtWxCglCEIFhnbd62Duu8Vr8hj/RRd1W1Vh8chBkY1xGzSANl7QQtYNFoAA2AbEHFjuFtqYXRO3jUeZ24pFYhTuhc+N+pzdR7OdfQtlyT4XC86T42OJ2kgEqjgyWP9DF8P8JXZNH/ANkz4x8U6IoWtbotAAGoAbFzx4VC12kI4w697hovdQfjF8OZUQuifscPoedKWSGpwuo0tfNf9D29fWnRZeVRTNeLPaHDmIugwUWc1mjxoXaXU7V4KnxHG6jFHiGJmiy+sbR2uK3z8kaQm5hYrOhw+OEaMbGtHUFULPNrHoV0jDta0tPyK9M7LvXQ9wpkQ0EbHF7WMDjtIABPzRVYfFIQZGMcRsuAU2qqyIP9FD3UuMvqHyescRqbINMW1doTihhawBrQABsA2LyqqCOW3CMY62zSAKbGVzZ4bwdMZTtlN/4jUB4rPZ2T6+P4Z8QmjFEGgBoAA2AbF4VOHxSG8jGOI2XAKgosCoWz4YyN2x8dv9pct8owyovYgjVrB0Xt7U6YoWtAa0AAbANgX4qqNkgtI1rh1gFNjBxZzWW40Lr9ThbwWbyhygmxF7WMYQ0HisGsk85TJOSFIT7lisaHC4ofdxtb2AXVFdkfgxpacMdreTpP7TuV6FKFAIQh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data:image/jpeg;base64,/9j/4AAQSkZJRgABAQAAAQABAAD/2wCEAAkGBxQSERUUEhQQFRQUFBcUFRcVFRQUFBcUFxUYFhoUFxYYHSggGBolGxQUITEhJSkrLi4uFx8zODMsNygtLisBCgoKDg0OFRAQFCwcHCAsLCsrLCwsLCwsKy0sLCwsLCwsKywsNywsKywsKywsLCwrNyssKysrLCs3LCsrLCsrK//AABEIAMAAwAMBIgACEQEDEQH/xAAcAAACAwEBAQEAAAAAAAAAAAAABwEFBgQDCAL/xABAEAABAwIBBgkLAwQCAwAAAAABAAIDBBEFBgcSITFBEyI0UVNhcXKxFBUWIzIzc4GRksFCUoIkg9HhNaEXJWL/xAAZAQEBAQEBAQAAAAAAAAAAAAAAAQQFAwL/xAAiEQEAAgMAAgEFAQAAAAAAAAAAAQIDERIEQTEUIUJhcSL/2gAMAwEAAhEDEQA/AHTWVrIm6UjmtHWVU+l9J0zUpsfxh9XKXvJt+lu5o7OdV2iOYK6Dq9L6Tpmo9L6TpmpK6I6kaI6vomkOr0vpOmaj0vpOmakrojq+iNEdX0TQdXpfSdM1HpfSdM1JXRHV9EaI6vomg6vS+k6ZqPS+k6ZqSuiOr6I0R1fRNB1el9J0zUel9J0zUldEdX0Rojq+iaDq9L6Tpmo9L6TpmpK6I6vojRHV9E0HV6X0nTNR6X0nTNSV0R1fRGiOpNB40WUdNK8MZK0uOwLur61kLC+Q2aNpSEp5jG5r2anNNwnXhlZHXUocbFr26LxzG2tNRslzemdH0zFbUGIxTC8T2uHUUh8ocINLUPicNhu022t3LnoK2SB4fE4tcObYe1bfpazXdZZfqJiZi0PosKVQZH5QCsgD9Qe3U9vMedXwWK1ZrOpaotExtKEIUV88IQhfSBCEIBCEIBCEIBCEIBCEIBCEIBCEIBa/NzjPAzGF54kuzmDlkENcQQRqINwetSQz852BcNAJmD1kWs85bvSjT1ySxcVdMCbaQGg8df8AtKjLPBfJKktHsPu5h6t4+S2+Lk3HMsnkY/yh+8h8c8lqQSeJJxXdu4p4NdfZsXzcQnHm2x3yin4N59ZFZp627inl49/7hfHv+LYoUBSsLW+eEIUFfSP2IydjXHsBKhzSNoI7QQm/kBE00MV2tPtbusr2yuwBtTAWtAD28ZhA38yikyhS5pBIOog2I61CqANJ2AnsF1Lo3Da1wHWCFr81zQaqS4B9WNvaVq84sQFC+wA1jcopSWX64F37X/aV04MP6iHvhPYwNt7LdnMEHz8FIjcdYa4jqBK/dd7yTvlNzICJpoY7gHbuVQn3NI2gjtFkLbZ1WATQ2AHFOztWJUApa0nYCewEqFv81LATPcA+ztHaqMC6MjaHDtBChNXOXE0UeoAesbsCVSg0GQ+M+TVIv7uXiu6juK32XuBiqpiW+8j4zD4hKApuZA455RBoPPrI9R6xuKsWmsxaEtXqNEuP+1aZNYw6kqGSj2b2eOdpVvnEwLyao02j1c13DqdvCyhC60TGSn9c6Ymln0fTTB7Q5puHC47F6pe5rMe04zTPPGj1svvbzJghcrJSaWmHQpbqNvnlCEKPo4833IIv5eJV82dpcWXGkACRvAKoc33IIv5eJWfytxg0mJRyD2dCzxztXyrhzkYDwcnlDBxH6n23O5/msSn1URR1UBBsWSN1fPekji+HOp5nRP2tOo87dxVhGmzWcrk+GPErW5x+QydoWSzV8qk+GPErW5x+Qv7QopWYNyiHvhPo7EhcG5RD8QJ9HYrI+fq73knfKb+b3kMfzSgrveSd8pv5vuQx/NJ+BlM6/voe4fFYdM7L7JyeqljdCGkNaQbm29Zf0DrP2s+qDMpg5pts/wDH8qk9A6z9rPqtdkBgE1KZeGDRp6NrG+xJkemc/kf9xqUwTZzn8j/uNSmCsCVaZM4saWobJ+k8V46iqtQQiHXlNhLa2lc0WNxpsPXuSKfGWktcLOabOHWE2c22OcJGYHHjR6233t/0s9nRwLg5RUMHEk1Ptudz+K1eLk1PEs/kU3HUemQwrEXU8zZWbWG/aN4T9wyubNE2RmsOF/8AS+d7JhZqsc0XOpXnUeNH+QvXysfVeo9PLBk1OpYpQVKgrA2nJm+5BF/LxKxedHlbe4tpm+5BF/LxKxmc/lbe4oqyzZ47tppDs40d+be1WecPAeHi4Vg9ZFr7W7wlbTzOY5r2mzmkEFO3JzF21cDZBa9rOHM7eEC/zVcqk+GPErXZx+Qv7QufBcB8mxGRzR6uRl28wNzcLozj8hf2hQKzB+UQ/ECfR2JC4NyiHvhPo7FZHz9Xe8k75Tezfchj+aUNd7yTvlN7N9yGP5pPwOrHMpYKRzWzFwLhcWF9irv/ACDR/uf9pWczr++h7h8VhrJoNz/yDR/uf9pVpgeUMNXpcCXHQte4ttSPsmFmm2z/AMfymhb5z+R/3GpTBNnOfyP+41KYJAlCFCqNJkDRPkrGuYS0Ri7z1HctznFr446N7XgOMnFaOvn+S6MjsHFJTDS1PcNJ5+Wz5JXZb455VUkj2IyWs5usr1wU7vH6eWa/NWeAVvkrRPmq42xkhwOkXD9IG9VJKbubPAuAgMrx6yWx7GjYFuzZOKSx4qdWK9CELmOiceb7kEX8vErF50OVt7n5VxkjlXTQUjI5HkPbe4t1rNZdYpHU1DXxG7Qyx3a1FZ1aPIbHfJZ9Fx9XLYO6juKziEH0KNazGcfkMnaFTZJZbxsgDKlxDmagdt2qMs8qaaopXxxPJcbWFlBhsG5RD3wn0diQWGShk0bnag1wJ7E2PTmjt7w/RUKOu95J3ym/m+5DH80n6twc95GxziR2FMTJDKumgpWRyPs4XuLIODOv76HuHxWHWpy/xiKqkjdC7SDWkHdvWWRAmDmm2z/x/KXy12b/AB2Gl4XhnaOlo21cyDVZzuR/3GpTBMDLjKanqabQieS7TBta2obVgFYULU5vcE4efhHD1cWvqLiszDEXuDGi7nEAdpTpwWgZRUoadjW6Tzzm1yoinzkY75PT8Gw+sl1dYbvKToFgrXKTFzV1D5T7Oxg5mjYqs9Ws7u1dTDi4ppz8t+5X2ReC+V1IafYZxn9nN808o2AAAagBYLN5BYCKWmGkPWScZ/4C04Cw+Rk7t+oa8NOavnlCELyeqLIUoQCEIQChShAKLKUIIRZShBFlKEIBRZShBFlKF0YdROmlZGwa3H/rnQbDNngmm81DxxW8VnbvK7c6eO6DBTMPGk1vI3N5vmtXaOhpdwZE36kf7SMxXEHVEz5X7Xn6DcF7+Nj6t1Pp4Z76rpygLWZusB8pqNNw9XCbnrduCyscZc4NaLucbAdafGSuDilp2Rjba7jzuK1eTk4rqPbwwU6ttchSoClcxvfO4KlbPKvImRkhkp26cbteiNreznCzBwmfoZftK+kcaF1+aZ+ik+0qfNM/QyfaUHGhdnmmfoZPtKPNM/QyfaUHGhdnmmfoZPtKPNM/QyfaUHGhdfmmfopftU+aZ+hk+0oONC7PNM/QyfaUeaZ+hk+0oONC6/NM/RS/ajzTP0Un2lByIXX5pn6KX7UeaZ+il+1BxlMfNjgui11Q8a3amdTedZHB8nJppmsdG9rSbuJFgAE2sTn8lpiY2l2g2zWgXN9g1KfP2J+zA51Md0nNpmHU3XJ27gl8rKow2pke57oZS5xueKdpV1gGQdRO4cKDFHvJ9o9QC6lJpirrbn26yW3EO/NdgfCSGoeOIzUy+928/JNgLkw2gZBG2OMWa0WH+SusLnZcndtt2OnMaShCF5vsKLKUIIsiylCCLIspQgiyLKUIIsiylCCLIspQgiyLKUIIsiylCCLIspQghShCAQhCAQhCDM5V5WCicxpjc/TBOo2tZe+S2U7K1rtEFrmnW0nXY7CsjnZ97B3T4rL4JXvo52S2OibEj9zCVQ9FlsqssRRSNYY3Pu3S1G3yWjpKhsjGvabtcLhLDOvyhnwz4hQMjDK/hoGygEaTdK3N1LMYbl82WpbBwTgXP0bk829XWS3IYvh/hK7Jv/kmfGPiqHUCs3lDlnDSnR1ySftbu7Sv3ltjXktMS3238VvbzrB5EZN+WPdJKTwbTr53u5r8yCwfnMlvqhbbtKtcJzjRSENmYY76tK92rVRYPA0aIijA7oWMy6yRYIjPA3RLfaYNhHOOtAwI5A4Aggg6wRsKzWVeVwonsaY3P0wTcG1rKrzYYi9zHwyB1mWLC7VqO7/pVedj30PdKDR5M5asq5jFoOYbXBJ2rWJFYXM6lqIZTs1HtYdqecbw4AjYRcdh1pIiaQNaXHYASfksDJnOYCbQvIBI27bK8zgYlwNG6x40nEb+UoJaYtY1x2OBt8tRSA98Hr+HhZKAW6YvbbZUeUeW0NK4sAMkg2huwdpXpgk5jwtrxtbEbdqXWRlEyprAJjcEF5/+jzKC7OcyW9+BbbtPir7Acv4p3hkjTE47Lnik811oxhEGjo8FHbm0QlvlzkqY5Wupo3OY8G4br0XDmVDVav0qXJGaR1JGZWuDwNE326t6uVBKEIQLHO17yHuu8V7T4F5ThcT2j1kTSW9Y3heWdr3sHdPitdkPyKLsV9IymbPH7E0zzq2x33He1cedflDPhnxC8cu8GNJUCaK4a92kCP0vG75rgyyxZtVwUg9rgy145nav8Ipo5Lchi+H+Ercm/wDkmfGPimlktyGL4f4Styb/AOSZ8Y+KQjQZ2pTwkDd1i753WnzfwBtDHb9VyfmqHOxSnRhlGxpLT81ZZtK8PpeD/VGbEdR2FPQ0WMYrHTRmSW+iCBqF9qoDnAozvf8Aar/F8LjqY+DlBLSQdR5llsYyMo4YJJNFw0Wkjjb9yirnA8pqepkLIb6QFzqtqWOzs++h7rvwubNWf6t3w/yunOx76HuO/Co4soaDSw6lmA9kaLuw2W4yCxLhqRt9bo+IflsK5sHoBPhTYz+qPV27llc3WJcBPLG82BbfX+5l0HrnMrTLUxwN/Tq/k4/4C484FGIRTRj9MJv28VemSMJrMRdK7WGuLz9bDwXRnY9/H8N3iERtclIw6giadjo7HsOpLjG8mKijl0og5zAbsezaBzFbnCsUFLhkUrmlwa0ahtXZk1lPHWl4Y1zdC19K2u/zQYKgy/qYtUga+37gWn6rT4VnEhkcGytdGTv2t+q01bg8Eo9ZGx3y1pdZe5KxUzGyw6ml2i5p1jtCKaUbwQCDcHYV+gsdmyrXPpS11zwbrC/NtWxCglCEIFhnbd62Duu8Vr8hj/RRd1W1Vh8chBkY1xGzSANl7QQtYNFoAA2AbEHFjuFtqYXRO3jUeZ24pFYhTuhc+N+pzdR7OdfQtlyT4XC86T42OJ2kgEqjgyWP9DF8P8JXZNH/ANkz4x8U6IoWtbotAAGoAbFzx4VC12kI4w697hovdQfjF8OZUQuifscPoedKWSGpwuo0tfNf9D29fWnRZeVRTNeLPaHDmIugwUWc1mjxoXaXU7V4KnxHG6jFHiGJmiy+sbR2uK3z8kaQm5hYrOhw+OEaMbGtHUFULPNrHoV0jDta0tPyK9M7LvXQ9wpkQ0EbHF7WMDjtIABPzRVYfFIQZGMcRsuAU2qqyIP9FD3UuMvqHyescRqbINMW1doTihhawBrQABsA2LyqqCOW3CMY62zSAKbGVzZ4bwdMZTtlN/4jUB4rPZ2T6+P4Z8QmjFEGgBoAA2AbF4VOHxSG8jGOI2XAKgosCoWz4YyN2x8dv9pct8owyovYgjVrB0Xt7U6YoWtAa0AAbANgX4qqNkgtI1rh1gFNjBxZzWW40Lr9ThbwWbyhygmxF7WMYQ0HisGsk85TJOSFIT7lisaHC4ofdxtb2AXVFdkfgxpacMdreTpP7TuV6FKFAIQh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214" y="2501542"/>
            <a:ext cx="2286000" cy="228600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6724268"/>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636" y="19051"/>
            <a:ext cx="9144000" cy="731520"/>
          </a:xfrm>
          <a:prstGeom prst="rect">
            <a:avLst/>
          </a:prstGeom>
        </p:spPr>
        <p:txBody>
          <a:bodyPr/>
          <a:lstStyle/>
          <a:p>
            <a:pPr algn="ctr">
              <a:defRPr/>
            </a:pPr>
            <a:r>
              <a:rPr lang="en-US" sz="3600" spc="-100" dirty="0" smtClean="0">
                <a:solidFill>
                  <a:srgbClr val="FFFF00"/>
                </a:solidFill>
                <a:latin typeface="Arial" charset="0"/>
                <a:cs typeface="Arial" pitchFamily="34" charset="0"/>
              </a:rPr>
              <a:t>21</a:t>
            </a:r>
            <a:r>
              <a:rPr lang="en-US" sz="3600" spc="-100" baseline="30000" dirty="0" smtClean="0">
                <a:solidFill>
                  <a:srgbClr val="FFFF00"/>
                </a:solidFill>
                <a:latin typeface="Arial" charset="0"/>
                <a:cs typeface="Arial" pitchFamily="34" charset="0"/>
              </a:rPr>
              <a:t>st</a:t>
            </a:r>
            <a:r>
              <a:rPr lang="en-US" sz="3600" spc="-100" dirty="0" smtClean="0">
                <a:solidFill>
                  <a:srgbClr val="FFFF00"/>
                </a:solidFill>
                <a:latin typeface="Arial" charset="0"/>
                <a:cs typeface="Arial" pitchFamily="34" charset="0"/>
              </a:rPr>
              <a:t> Century Cures Act</a:t>
            </a:r>
            <a:endParaRPr lang="en-US" sz="3600" spc="-100" dirty="0">
              <a:solidFill>
                <a:srgbClr val="FFFF00"/>
              </a:solidFill>
              <a:latin typeface="Arial"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013" t="22901" r="20558" b="46702"/>
          <a:stretch/>
        </p:blipFill>
        <p:spPr bwMode="auto">
          <a:xfrm>
            <a:off x="838200" y="4260216"/>
            <a:ext cx="3456154" cy="202773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3550"/>
          <a:stretch/>
        </p:blipFill>
        <p:spPr bwMode="auto">
          <a:xfrm>
            <a:off x="4911513" y="4299223"/>
            <a:ext cx="3435774" cy="198168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3248" t="14890" r="44180" b="68162"/>
          <a:stretch/>
        </p:blipFill>
        <p:spPr bwMode="auto">
          <a:xfrm>
            <a:off x="3214676" y="1155938"/>
            <a:ext cx="2760853" cy="2791656"/>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322708" y="6413500"/>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294566139"/>
      </p:ext>
    </p:extLst>
  </p:cSld>
  <p:clrMapOvr>
    <a:masterClrMapping/>
  </p:clrMapOvr>
  <p:transition spd="slow">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250" t="9666" r="63500" b="11001"/>
          <a:stretch/>
        </p:blipFill>
        <p:spPr bwMode="auto">
          <a:xfrm>
            <a:off x="2667000" y="1656078"/>
            <a:ext cx="3565655" cy="456250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322708" y="6413500"/>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sp>
        <p:nvSpPr>
          <p:cNvPr id="6" name="Rectangle 2"/>
          <p:cNvSpPr txBox="1">
            <a:spLocks noChangeArrowheads="1"/>
          </p:cNvSpPr>
          <p:nvPr/>
        </p:nvSpPr>
        <p:spPr>
          <a:xfrm>
            <a:off x="-9525" y="19050"/>
            <a:ext cx="9144000" cy="1188719"/>
          </a:xfrm>
          <a:prstGeom prst="rect">
            <a:avLst/>
          </a:prstGeom>
        </p:spPr>
        <p:txBody>
          <a:bodyPr/>
          <a:lstStyle/>
          <a:p>
            <a:pPr algn="ctr">
              <a:defRPr/>
            </a:pPr>
            <a:r>
              <a:rPr lang="en-US" sz="3600" spc="-100" dirty="0">
                <a:solidFill>
                  <a:srgbClr val="FFFF00"/>
                </a:solidFill>
                <a:latin typeface="Arial" charset="0"/>
                <a:cs typeface="Arial" pitchFamily="34" charset="0"/>
              </a:rPr>
              <a:t>Health, Education, </a:t>
            </a:r>
            <a:r>
              <a:rPr lang="en-US" sz="3600" spc="-100" dirty="0" smtClean="0">
                <a:solidFill>
                  <a:srgbClr val="FFFF00"/>
                </a:solidFill>
                <a:latin typeface="Arial" charset="0"/>
                <a:cs typeface="Arial" pitchFamily="34" charset="0"/>
              </a:rPr>
              <a:t>Labor, and </a:t>
            </a:r>
            <a:r>
              <a:rPr lang="en-US" sz="3600" spc="-100" dirty="0">
                <a:solidFill>
                  <a:srgbClr val="FFFF00"/>
                </a:solidFill>
                <a:latin typeface="Arial" charset="0"/>
                <a:cs typeface="Arial" pitchFamily="34" charset="0"/>
              </a:rPr>
              <a:t>Pensions (HELP) </a:t>
            </a:r>
            <a:r>
              <a:rPr lang="en-US" sz="3600" spc="-100" dirty="0" smtClean="0">
                <a:solidFill>
                  <a:srgbClr val="FFFF00"/>
                </a:solidFill>
                <a:latin typeface="Arial" charset="0"/>
                <a:cs typeface="Arial" pitchFamily="34" charset="0"/>
              </a:rPr>
              <a:t>Committee Report</a:t>
            </a:r>
            <a:endParaRPr lang="en-US" sz="3600" spc="-100" dirty="0">
              <a:solidFill>
                <a:srgbClr val="FFFF00"/>
              </a:solidFill>
              <a:latin typeface="Arial" charset="0"/>
              <a:cs typeface="Arial" pitchFamily="34" charset="0"/>
            </a:endParaRPr>
          </a:p>
        </p:txBody>
      </p:sp>
    </p:spTree>
    <p:extLst>
      <p:ext uri="{BB962C8B-B14F-4D97-AF65-F5344CB8AC3E}">
        <p14:creationId xmlns:p14="http://schemas.microsoft.com/office/powerpoint/2010/main" val="3577390042"/>
      </p:ext>
    </p:extLst>
  </p:cSld>
  <p:clrMapOvr>
    <a:masterClrMapping/>
  </p:clrMapOvr>
  <p:transition spd="slow">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4537098"/>
            <a:ext cx="9144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rPr>
              <a:t>‘</a:t>
            </a:r>
            <a:r>
              <a:rPr lang="en-US" sz="2800" dirty="0" err="1" smtClean="0">
                <a:solidFill>
                  <a:srgbClr val="FFFFFF"/>
                </a:solidFill>
              </a:rPr>
              <a:t>CRomnibus</a:t>
            </a:r>
            <a:r>
              <a:rPr lang="en-US" sz="2800" dirty="0" smtClean="0">
                <a:solidFill>
                  <a:srgbClr val="FFFFFF"/>
                </a:solidFill>
              </a:rPr>
              <a:t>’ passed, establishing NHGRI Fiscal 	Year (FY) 2015 funding </a:t>
            </a:r>
          </a:p>
          <a:p>
            <a:pPr marL="571500" lvl="1" indent="-393700" defTabSz="457200">
              <a:spcBef>
                <a:spcPts val="700"/>
              </a:spcBef>
              <a:buClr>
                <a:srgbClr val="D6ECFF"/>
              </a:buClr>
              <a:buSzPct val="95000"/>
              <a:buFont typeface="Wingdings" pitchFamily="2" charset="2"/>
              <a:buChar char=""/>
              <a:tabLst>
                <a:tab pos="914400" algn="l"/>
              </a:tabLst>
            </a:pPr>
            <a:r>
              <a:rPr lang="en-US" sz="2800" dirty="0" smtClean="0">
                <a:solidFill>
                  <a:srgbClr val="FFFFFF"/>
                </a:solidFill>
              </a:rPr>
              <a:t>On February 2, President’s Fiscal Year 2016 	budget sent to Congress</a:t>
            </a:r>
            <a:endParaRPr lang="en-US" sz="2800" dirty="0">
              <a:solidFill>
                <a:srgbClr val="FFFFFF"/>
              </a:solidFill>
            </a:endParaRPr>
          </a:p>
        </p:txBody>
      </p:sp>
      <p:sp>
        <p:nvSpPr>
          <p:cNvPr id="5" name="TextBox 4"/>
          <p:cNvSpPr txBox="1"/>
          <p:nvPr/>
        </p:nvSpPr>
        <p:spPr>
          <a:xfrm>
            <a:off x="7321550" y="6411913"/>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endParaRPr lang="en-US" sz="2000" dirty="0">
              <a:solidFill>
                <a:srgbClr val="00ADDC">
                  <a:lumMod val="40000"/>
                  <a:lumOff val="60000"/>
                </a:srgbClr>
              </a:solidFill>
              <a:latin typeface="Arial" charset="0"/>
            </a:endParaRPr>
          </a:p>
        </p:txBody>
      </p:sp>
      <p:sp>
        <p:nvSpPr>
          <p:cNvPr id="9" name="Rectangle 2"/>
          <p:cNvSpPr txBox="1">
            <a:spLocks noChangeArrowheads="1"/>
          </p:cNvSpPr>
          <p:nvPr/>
        </p:nvSpPr>
        <p:spPr>
          <a:xfrm>
            <a:off x="-6350" y="16657"/>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Annual Appropriations</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586743591"/>
              </p:ext>
            </p:extLst>
          </p:nvPr>
        </p:nvGraphicFramePr>
        <p:xfrm>
          <a:off x="522512" y="877082"/>
          <a:ext cx="8113484" cy="3398147"/>
        </p:xfrm>
        <a:graphic>
          <a:graphicData uri="http://schemas.openxmlformats.org/drawingml/2006/table">
            <a:tbl>
              <a:tblPr/>
              <a:tblGrid>
                <a:gridCol w="1162416"/>
                <a:gridCol w="2099672"/>
                <a:gridCol w="1989192"/>
                <a:gridCol w="2862204"/>
              </a:tblGrid>
              <a:tr h="1134448">
                <a:tc>
                  <a:txBody>
                    <a:bodyPr/>
                    <a:lstStyle/>
                    <a:p>
                      <a:pPr marL="0" marR="0" algn="r">
                        <a:lnSpc>
                          <a:spcPct val="115000"/>
                        </a:lnSpc>
                        <a:spcBef>
                          <a:spcPts val="0"/>
                        </a:spcBef>
                        <a:spcAft>
                          <a:spcPts val="0"/>
                        </a:spcAft>
                      </a:pPr>
                      <a:endParaRPr lang="en-US" sz="2400"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Fiscal Year 2014</a:t>
                      </a: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Fiscal Year</a:t>
                      </a: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2015</a:t>
                      </a: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marL="0" marR="0" algn="ctr">
                        <a:lnSpc>
                          <a:spcPct val="115000"/>
                        </a:lnSpc>
                        <a:spcBef>
                          <a:spcPts val="0"/>
                        </a:spcBef>
                        <a:spcAft>
                          <a:spcPts val="0"/>
                        </a:spcAft>
                      </a:pP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smtClean="0">
                          <a:solidFill>
                            <a:srgbClr val="000000"/>
                          </a:solidFill>
                          <a:latin typeface="Arial"/>
                          <a:ea typeface="Calibri"/>
                          <a:cs typeface="Times New Roman"/>
                        </a:rPr>
                        <a:t>Fiscal Year 2016</a:t>
                      </a:r>
                      <a:endParaRPr lang="en-US" sz="24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400" b="1" i="1" dirty="0" smtClean="0">
                          <a:solidFill>
                            <a:srgbClr val="000000"/>
                          </a:solidFill>
                          <a:latin typeface="Arial"/>
                          <a:ea typeface="Calibri"/>
                          <a:cs typeface="Times New Roman"/>
                        </a:rPr>
                        <a:t>President’s Budget</a:t>
                      </a:r>
                    </a:p>
                    <a:p>
                      <a:pPr marL="0" marR="0" algn="ctr">
                        <a:lnSpc>
                          <a:spcPct val="115000"/>
                        </a:lnSpc>
                        <a:spcBef>
                          <a:spcPts val="0"/>
                        </a:spcBef>
                        <a:spcAft>
                          <a:spcPts val="0"/>
                        </a:spcAft>
                      </a:pPr>
                      <a:endParaRPr lang="en-US" sz="2400"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r>
              <a:tr h="349374">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NIH </a:t>
                      </a:r>
                      <a:endParaRPr lang="en-US" sz="2400" b="1"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a:t>
                      </a:r>
                      <a:r>
                        <a:rPr lang="en-US" sz="2400" b="1" dirty="0" smtClean="0">
                          <a:solidFill>
                            <a:srgbClr val="000000"/>
                          </a:solidFill>
                          <a:latin typeface="Arial"/>
                          <a:ea typeface="Calibri"/>
                          <a:cs typeface="Times New Roman"/>
                        </a:rPr>
                        <a:t>30.2 </a:t>
                      </a:r>
                      <a:r>
                        <a:rPr lang="en-US" sz="2400" b="1" dirty="0">
                          <a:solidFill>
                            <a:srgbClr val="000000"/>
                          </a:solidFill>
                          <a:latin typeface="Arial"/>
                          <a:ea typeface="Calibri"/>
                          <a:cs typeface="Times New Roman"/>
                        </a:rPr>
                        <a:t>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$30.3 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$31.1 B</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r>
              <a:tr h="349374">
                <a:tc>
                  <a:txBody>
                    <a:bodyPr/>
                    <a:lstStyle/>
                    <a:p>
                      <a:pPr marL="0" marR="0" algn="ctr">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algn="ctr">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vMerge="1">
                  <a:txBody>
                    <a:bodyPr/>
                    <a:lstStyle/>
                    <a:p>
                      <a:endParaRPr lang="en-US"/>
                    </a:p>
                  </a:txBody>
                  <a:tcPr/>
                </a:tc>
                <a:tc vMerge="1">
                  <a:txBody>
                    <a:bodyPr/>
                    <a:lstStyle/>
                    <a:p>
                      <a:endParaRPr lang="en-US"/>
                    </a:p>
                  </a:txBody>
                  <a:tcPr/>
                </a:tc>
              </a:tr>
              <a:tr h="453779">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NHGRI </a:t>
                      </a:r>
                      <a:endParaRPr lang="en-US" sz="2400" b="1" dirty="0">
                        <a:latin typeface="Calibri"/>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$498 M</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Arial"/>
                          <a:ea typeface="Calibri"/>
                          <a:cs typeface="Times New Roman"/>
                        </a:rPr>
                        <a:t>$499</a:t>
                      </a:r>
                      <a:r>
                        <a:rPr lang="en-US" sz="2400" b="1" baseline="0" dirty="0" smtClean="0">
                          <a:solidFill>
                            <a:srgbClr val="000000"/>
                          </a:solidFill>
                          <a:latin typeface="Arial"/>
                          <a:ea typeface="Calibri"/>
                          <a:cs typeface="Times New Roman"/>
                        </a:rPr>
                        <a:t> M</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baseline="0" dirty="0" smtClean="0">
                          <a:solidFill>
                            <a:srgbClr val="000000"/>
                          </a:solidFill>
                          <a:latin typeface="Arial"/>
                          <a:ea typeface="Calibri"/>
                          <a:cs typeface="Times New Roman"/>
                        </a:rPr>
                        <a:t>(+0.3%)</a:t>
                      </a:r>
                      <a:endParaRPr lang="en-US" sz="2400" b="1" dirty="0" smtClean="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rowSpan="2">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$515 M</a:t>
                      </a:r>
                    </a:p>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(+3.2%)</a:t>
                      </a:r>
                      <a:endParaRPr lang="en-US" sz="2400" b="1" dirty="0">
                        <a:latin typeface="Calibri"/>
                        <a:ea typeface="Calibri"/>
                        <a:cs typeface="Times New Roman"/>
                      </a:endParaRPr>
                    </a:p>
                  </a:txBody>
                  <a:tcPr marL="18557" marR="18557"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71736">
                <a:tc>
                  <a:txBody>
                    <a:bodyPr/>
                    <a:lstStyle/>
                    <a:p>
                      <a:pPr marL="0" marR="0">
                        <a:lnSpc>
                          <a:spcPct val="115000"/>
                        </a:lnSpc>
                        <a:spcBef>
                          <a:spcPts val="0"/>
                        </a:spcBef>
                        <a:spcAft>
                          <a:spcPts val="0"/>
                        </a:spcAft>
                      </a:pPr>
                      <a:endParaRPr lang="en-US" sz="2400" b="1" dirty="0">
                        <a:solidFill>
                          <a:srgbClr val="000000"/>
                        </a:solidFill>
                        <a:latin typeface="Arial"/>
                        <a:ea typeface="Calibri"/>
                        <a:cs typeface="Times New Roman"/>
                      </a:endParaRPr>
                    </a:p>
                  </a:txBody>
                  <a:tcPr marL="18557" marR="1855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605806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586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052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0" y="877506"/>
            <a:ext cx="9144000" cy="5420658"/>
          </a:xfrm>
          <a:prstGeom prst="rect">
            <a:avLst/>
          </a:prstGeom>
          <a:noFill/>
          <a:ln w="9525" algn="ctr">
            <a:noFill/>
            <a:miter lim="800000"/>
            <a:headEnd/>
            <a:tailEnd/>
          </a:ln>
        </p:spPr>
        <p:txBody>
          <a:bodyPr/>
          <a:lstStyle/>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Biennial </a:t>
            </a:r>
            <a:r>
              <a:rPr lang="en-US" sz="2800" dirty="0">
                <a:solidFill>
                  <a:prstClr val="white"/>
                </a:solidFill>
              </a:rPr>
              <a:t>Report </a:t>
            </a:r>
            <a:r>
              <a:rPr lang="en-US" sz="2800" dirty="0" smtClean="0">
                <a:solidFill>
                  <a:prstClr val="white"/>
                </a:solidFill>
              </a:rPr>
              <a:t>on the </a:t>
            </a:r>
            <a:r>
              <a:rPr lang="en-US" sz="2800" dirty="0">
                <a:solidFill>
                  <a:prstClr val="white"/>
                </a:solidFill>
              </a:rPr>
              <a:t>Inclusion of Women </a:t>
            </a:r>
            <a:r>
              <a:rPr lang="en-US" sz="2800" dirty="0" smtClean="0">
                <a:solidFill>
                  <a:prstClr val="white"/>
                </a:solidFill>
              </a:rPr>
              <a:t>and 	Minorities </a:t>
            </a:r>
            <a:r>
              <a:rPr lang="en-US" sz="2800" dirty="0">
                <a:solidFill>
                  <a:prstClr val="white"/>
                </a:solidFill>
              </a:rPr>
              <a:t>in NHGRI-Supported Research</a:t>
            </a:r>
            <a:endParaRPr lang="en-US" sz="28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lvl="2" eaLnBrk="0" hangingPunct="0">
              <a:spcBef>
                <a:spcPts val="0"/>
              </a:spcBef>
              <a:spcAft>
                <a:spcPts val="600"/>
              </a:spcAft>
              <a:buClr>
                <a:srgbClr val="D6ECFF"/>
              </a:buClr>
              <a:buSzPct val="95000"/>
              <a:defRPr/>
            </a:pPr>
            <a:r>
              <a:rPr lang="en-US" sz="2500" dirty="0" smtClean="0">
                <a:solidFill>
                  <a:srgbClr val="66FF33"/>
                </a:solidFill>
                <a:latin typeface="Arial" charset="0"/>
              </a:rPr>
              <a:t>Rongling Li</a:t>
            </a:r>
          </a:p>
          <a:p>
            <a:pPr lvl="2" eaLnBrk="0" hangingPunct="0">
              <a:spcBef>
                <a:spcPts val="0"/>
              </a:spcBef>
              <a:spcAft>
                <a:spcPts val="600"/>
              </a:spcAft>
              <a:buClr>
                <a:srgbClr val="D6ECFF"/>
              </a:buClr>
              <a:buSzPct val="95000"/>
              <a:defRPr/>
            </a:pPr>
            <a:r>
              <a:rPr lang="en-US" sz="2500" dirty="0" smtClean="0">
                <a:solidFill>
                  <a:srgbClr val="66FF33"/>
                </a:solidFill>
                <a:latin typeface="Arial" charset="0"/>
              </a:rPr>
              <a:t>Jacqueline Odgis</a:t>
            </a:r>
            <a:endParaRPr lang="en-US" sz="2400" dirty="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smtClean="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marL="463550" lvl="1" indent="-23177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Review of the Statement of Understanding 	between NACHGR and NHGRI</a:t>
            </a:r>
          </a:p>
          <a:p>
            <a:pPr marL="463550" lvl="1" indent="-231775" eaLnBrk="0" hangingPunct="0">
              <a:spcBef>
                <a:spcPts val="0"/>
              </a:spcBef>
              <a:spcAft>
                <a:spcPts val="600"/>
              </a:spcAft>
              <a:buClr>
                <a:prstClr val="white"/>
              </a:buClr>
              <a:buSzPct val="95000"/>
              <a:buFont typeface="Wingdings" pitchFamily="2" charset="2"/>
              <a:buChar char=""/>
              <a:defRPr/>
            </a:pPr>
            <a:endParaRPr lang="en-US" sz="1200" dirty="0">
              <a:solidFill>
                <a:prstClr val="white"/>
              </a:solidFill>
            </a:endParaRPr>
          </a:p>
          <a:p>
            <a:pPr lvl="2" eaLnBrk="0" hangingPunct="0">
              <a:spcBef>
                <a:spcPts val="0"/>
              </a:spcBef>
              <a:spcAft>
                <a:spcPts val="600"/>
              </a:spcAft>
              <a:buClr>
                <a:srgbClr val="D6ECFF"/>
              </a:buClr>
              <a:buSzPct val="95000"/>
              <a:defRPr/>
            </a:pPr>
            <a:r>
              <a:rPr lang="en-US" sz="2500" dirty="0" smtClean="0">
                <a:solidFill>
                  <a:srgbClr val="66FF33"/>
                </a:solidFill>
                <a:latin typeface="Arial" charset="0"/>
              </a:rPr>
              <a:t>Rudy </a:t>
            </a:r>
            <a:r>
              <a:rPr lang="en-US" sz="2500" dirty="0" err="1" smtClean="0">
                <a:solidFill>
                  <a:srgbClr val="66FF33"/>
                </a:solidFill>
                <a:latin typeface="Arial" charset="0"/>
              </a:rPr>
              <a:t>Pozzatti</a:t>
            </a:r>
            <a:endParaRPr lang="en-US" sz="2400" dirty="0">
              <a:solidFill>
                <a:prstClr val="white"/>
              </a:solidFill>
            </a:endParaRPr>
          </a:p>
        </p:txBody>
      </p:sp>
    </p:spTree>
    <p:extLst>
      <p:ext uri="{BB962C8B-B14F-4D97-AF65-F5344CB8AC3E}">
        <p14:creationId xmlns:p14="http://schemas.microsoft.com/office/powerpoint/2010/main" val="32621706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8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175" y="19052"/>
            <a:ext cx="9144000" cy="68812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Mourning the </a:t>
            </a:r>
            <a:r>
              <a:rPr lang="en-US" sz="3600" b="1" dirty="0">
                <a:solidFill>
                  <a:srgbClr val="FFFF00"/>
                </a:solidFill>
                <a:latin typeface="Arial" pitchFamily="34" charset="0"/>
                <a:cs typeface="Arial" pitchFamily="34" charset="0"/>
              </a:rPr>
              <a:t>Loss of Mary Lyon</a:t>
            </a:r>
            <a:endParaRPr lang="en-US" sz="3600" b="1" dirty="0" smtClean="0">
              <a:solidFill>
                <a:srgbClr val="FFFF00"/>
              </a:solidFill>
              <a:latin typeface="Arial" pitchFamily="34" charset="0"/>
              <a:cs typeface="Arial" pitchFamily="34" charset="0"/>
            </a:endParaRP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pic>
        <p:nvPicPr>
          <p:cNvPr id="11268" name="Picture 4" descr="Mary Frances Lyon.png"/>
          <p:cNvPicPr>
            <a:picLocks noChangeAspect="1" noChangeArrowheads="1"/>
          </p:cNvPicPr>
          <p:nvPr/>
        </p:nvPicPr>
        <p:blipFill rotWithShape="1">
          <a:blip r:embed="rId3">
            <a:extLst>
              <a:ext uri="{28A0092B-C50C-407E-A947-70E740481C1C}">
                <a14:useLocalDpi xmlns:a14="http://schemas.microsoft.com/office/drawing/2010/main" val="0"/>
              </a:ext>
            </a:extLst>
          </a:blip>
          <a:srcRect l="17128" t="11759" r="6722"/>
          <a:stretch/>
        </p:blipFill>
        <p:spPr bwMode="auto">
          <a:xfrm>
            <a:off x="509286" y="1217012"/>
            <a:ext cx="2986269" cy="4615349"/>
          </a:xfrm>
          <a:prstGeom prst="round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har.mrc.ac.uk/sites/beta.har.mrc.ac.uk/files/images/Mary%20lyon%20retirement%20photo%202%20(2).jpg"/>
          <p:cNvPicPr>
            <a:picLocks noChangeAspect="1" noChangeArrowheads="1"/>
          </p:cNvPicPr>
          <p:nvPr/>
        </p:nvPicPr>
        <p:blipFill rotWithShape="1">
          <a:blip r:embed="rId4">
            <a:extLst>
              <a:ext uri="{28A0092B-C50C-407E-A947-70E740481C1C}">
                <a14:useLocalDpi xmlns:a14="http://schemas.microsoft.com/office/drawing/2010/main" val="0"/>
              </a:ext>
            </a:extLst>
          </a:blip>
          <a:srcRect l="20527"/>
          <a:stretch/>
        </p:blipFill>
        <p:spPr bwMode="auto">
          <a:xfrm>
            <a:off x="3865944" y="1889265"/>
            <a:ext cx="4750162" cy="327084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41728"/>
      </p:ext>
    </p:extLst>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National Medal of Science and National Medal of Technology and Innovation </a:t>
            </a:r>
            <a:endParaRPr lang="en-US" sz="3600" b="1" dirty="0" smtClean="0">
              <a:solidFill>
                <a:srgbClr val="FFFF00"/>
              </a:solidFill>
              <a:latin typeface="Arial" pitchFamily="34" charset="0"/>
              <a:cs typeface="Arial" pitchFamily="34" charset="0"/>
            </a:endParaRP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19</a:t>
            </a:r>
            <a:endParaRPr lang="en-US" sz="2000" dirty="0">
              <a:solidFill>
                <a:srgbClr val="00ADDC">
                  <a:lumMod val="40000"/>
                  <a:lumOff val="60000"/>
                </a:srgbClr>
              </a:solidFill>
              <a:latin typeface="Arial" charset="0"/>
            </a:endParaRPr>
          </a:p>
        </p:txBody>
      </p:sp>
      <p:grpSp>
        <p:nvGrpSpPr>
          <p:cNvPr id="4" name="Group 3"/>
          <p:cNvGrpSpPr/>
          <p:nvPr/>
        </p:nvGrpSpPr>
        <p:grpSpPr>
          <a:xfrm>
            <a:off x="366119" y="1323564"/>
            <a:ext cx="3996814" cy="5196359"/>
            <a:chOff x="4877159" y="1235982"/>
            <a:chExt cx="3996814" cy="519635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51" r="11089"/>
            <a:stretch/>
          </p:blipFill>
          <p:spPr bwMode="auto">
            <a:xfrm>
              <a:off x="5562600" y="1235982"/>
              <a:ext cx="2582284" cy="281843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951" t="2162" r="51967" b="1389"/>
            <a:stretch/>
          </p:blipFill>
          <p:spPr bwMode="auto">
            <a:xfrm>
              <a:off x="6130880" y="4951841"/>
              <a:ext cx="1489371" cy="1480500"/>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4877159" y="4113483"/>
              <a:ext cx="3996814" cy="698885"/>
            </a:xfrm>
            <a:prstGeom prst="rect">
              <a:avLst/>
            </a:prstGeom>
          </p:spPr>
          <p:txBody>
            <a:bodyPr/>
            <a:lstStyle/>
            <a:p>
              <a:pPr algn="ctr" eaLnBrk="0" hangingPunct="0">
                <a:defRPr/>
              </a:pPr>
              <a:r>
                <a:rPr lang="en-US" sz="2400" spc="-100" dirty="0" smtClean="0">
                  <a:solidFill>
                    <a:prstClr val="white"/>
                  </a:solidFill>
                  <a:latin typeface="Arial" charset="0"/>
                  <a:cs typeface="Arial" charset="0"/>
                </a:rPr>
                <a:t>Bruce </a:t>
              </a:r>
              <a:r>
                <a:rPr lang="en-US" sz="2400" spc="-100" dirty="0" err="1" smtClean="0">
                  <a:solidFill>
                    <a:prstClr val="white"/>
                  </a:solidFill>
                  <a:latin typeface="Arial" charset="0"/>
                  <a:cs typeface="Arial" charset="0"/>
                </a:rPr>
                <a:t>Alberts</a:t>
              </a:r>
              <a:r>
                <a:rPr lang="en-US" sz="2400" spc="-100" dirty="0" smtClean="0">
                  <a:solidFill>
                    <a:prstClr val="white"/>
                  </a:solidFill>
                  <a:latin typeface="Arial" charset="0"/>
                  <a:cs typeface="Arial" charset="0"/>
                </a:rPr>
                <a:t>, Ph.D. </a:t>
              </a:r>
            </a:p>
          </p:txBody>
        </p:sp>
      </p:grpSp>
      <p:grpSp>
        <p:nvGrpSpPr>
          <p:cNvPr id="3" name="Group 2"/>
          <p:cNvGrpSpPr/>
          <p:nvPr/>
        </p:nvGrpSpPr>
        <p:grpSpPr>
          <a:xfrm>
            <a:off x="4337499" y="1318605"/>
            <a:ext cx="3996814" cy="5201318"/>
            <a:chOff x="333313" y="1208782"/>
            <a:chExt cx="3996814" cy="5201318"/>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24280" b="16359"/>
            <a:stretch/>
          </p:blipFill>
          <p:spPr bwMode="auto">
            <a:xfrm>
              <a:off x="445330" y="1208782"/>
              <a:ext cx="3772780" cy="235737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333313" y="3646218"/>
              <a:ext cx="3996814" cy="698885"/>
            </a:xfrm>
            <a:prstGeom prst="rect">
              <a:avLst/>
            </a:prstGeom>
          </p:spPr>
          <p:txBody>
            <a:bodyPr/>
            <a:lstStyle/>
            <a:p>
              <a:pPr algn="ctr" eaLnBrk="0" hangingPunct="0">
                <a:defRPr/>
              </a:pPr>
              <a:r>
                <a:rPr lang="en-US" sz="2400" spc="-100" dirty="0" smtClean="0">
                  <a:solidFill>
                    <a:prstClr val="white"/>
                  </a:solidFill>
                  <a:latin typeface="Arial" charset="0"/>
                  <a:cs typeface="Arial" charset="0"/>
                </a:rPr>
                <a:t>Douglas Lowy, </a:t>
              </a:r>
              <a:r>
                <a:rPr lang="en-US" sz="2400" spc="-100" dirty="0">
                  <a:solidFill>
                    <a:prstClr val="white"/>
                  </a:solidFill>
                  <a:latin typeface="Arial" charset="0"/>
                  <a:cs typeface="Arial" charset="0"/>
                </a:rPr>
                <a:t>M</a:t>
              </a:r>
              <a:r>
                <a:rPr lang="en-US" sz="2400" spc="-100" dirty="0" smtClean="0">
                  <a:solidFill>
                    <a:prstClr val="white"/>
                  </a:solidFill>
                  <a:latin typeface="Arial" charset="0"/>
                  <a:cs typeface="Arial" charset="0"/>
                </a:rPr>
                <a:t>.D. and </a:t>
              </a:r>
            </a:p>
            <a:p>
              <a:pPr algn="ctr" eaLnBrk="0" hangingPunct="0">
                <a:defRPr/>
              </a:pPr>
              <a:r>
                <a:rPr lang="en-US" sz="2400" spc="-100" dirty="0" smtClean="0">
                  <a:solidFill>
                    <a:prstClr val="white"/>
                  </a:solidFill>
                  <a:latin typeface="Arial" charset="0"/>
                  <a:cs typeface="Arial" charset="0"/>
                </a:rPr>
                <a:t>John </a:t>
              </a:r>
              <a:r>
                <a:rPr lang="en-US" sz="2400" spc="-100" dirty="0">
                  <a:solidFill>
                    <a:prstClr val="white"/>
                  </a:solidFill>
                  <a:latin typeface="Arial" charset="0"/>
                  <a:cs typeface="Arial" charset="0"/>
                </a:rPr>
                <a:t>Schiller, Ph.D</a:t>
              </a:r>
              <a:r>
                <a:rPr lang="en-US" sz="2400" spc="-100" dirty="0" smtClean="0">
                  <a:solidFill>
                    <a:prstClr val="white"/>
                  </a:solidFill>
                  <a:latin typeface="Arial" charset="0"/>
                  <a:cs typeface="Arial" charset="0"/>
                </a:rPr>
                <a:t>. </a:t>
              </a:r>
              <a:endParaRPr lang="en-US" sz="2400" spc="-100" dirty="0">
                <a:solidFill>
                  <a:prstClr val="white"/>
                </a:solidFill>
                <a:latin typeface="Arial" charset="0"/>
                <a:cs typeface="Arial" charset="0"/>
              </a:endParaRPr>
            </a:p>
          </p:txBody>
        </p:sp>
        <p:pic>
          <p:nvPicPr>
            <p:cNvPr id="1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1705" t="2162" r="1082" b="1389"/>
            <a:stretch/>
          </p:blipFill>
          <p:spPr bwMode="auto">
            <a:xfrm>
              <a:off x="1584960" y="4929599"/>
              <a:ext cx="1493520" cy="1480501"/>
            </a:xfrm>
            <a:prstGeom prst="ellipse">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45005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5877"/>
            <a:ext cx="9144000" cy="1274164"/>
          </a:xfrm>
        </p:spPr>
        <p:txBody>
          <a:bodyPr wrap="square" lIns="91440" tIns="45720" rIns="91440" bIns="45720" numCol="1" anchorCtr="0" compatLnSpc="1">
            <a:prstTxWarp prst="textNoShape">
              <a:avLst/>
            </a:prstTxWarp>
          </a:bodyPr>
          <a:lstStyle/>
          <a:p>
            <a:pPr algn="ctr">
              <a:defRPr/>
            </a:pPr>
            <a:r>
              <a:rPr lang="en-US" sz="3600" b="1" dirty="0" err="1" smtClean="0">
                <a:solidFill>
                  <a:srgbClr val="FFFF00"/>
                </a:solidFill>
                <a:latin typeface="Arial" pitchFamily="34" charset="0"/>
                <a:cs typeface="Arial" pitchFamily="34" charset="0"/>
              </a:rPr>
              <a:t>Lasker~Koshland</a:t>
            </a:r>
            <a:r>
              <a:rPr lang="en-US" sz="3600" b="1" dirty="0" smtClean="0">
                <a:solidFill>
                  <a:srgbClr val="FFFF00"/>
                </a:solidFill>
                <a:latin typeface="Arial" pitchFamily="34" charset="0"/>
                <a:cs typeface="Arial" pitchFamily="34" charset="0"/>
              </a:rPr>
              <a:t> Special </a:t>
            </a:r>
            <a:r>
              <a:rPr lang="en-US" sz="3600" b="1" dirty="0">
                <a:solidFill>
                  <a:srgbClr val="FFFF00"/>
                </a:solidFill>
                <a:latin typeface="Arial" pitchFamily="34" charset="0"/>
                <a:cs typeface="Arial" pitchFamily="34" charset="0"/>
              </a:rPr>
              <a:t>Achievement Award in Medical Science</a:t>
            </a:r>
            <a:endParaRPr lang="en-US" sz="3600" b="1" dirty="0" smtClean="0">
              <a:solidFill>
                <a:srgbClr val="FFFF00"/>
              </a:solidFill>
              <a:latin typeface="Arial" pitchFamily="34" charset="0"/>
              <a:cs typeface="Arial" pitchFamily="34" charset="0"/>
            </a:endParaRP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rgbClr val="00ADDC">
                  <a:lumMod val="40000"/>
                  <a:lumOff val="60000"/>
                </a:srgbClr>
              </a:solidFill>
              <a:latin typeface="Arial" charset="0"/>
            </a:endParaRP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1366430" y="1577656"/>
            <a:ext cx="6439067" cy="4833407"/>
            <a:chOff x="928782" y="1224715"/>
            <a:chExt cx="6439067" cy="4833407"/>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93" t="37468" r="38577" b="37553"/>
            <a:stretch/>
          </p:blipFill>
          <p:spPr bwMode="auto">
            <a:xfrm>
              <a:off x="5054962" y="2220137"/>
              <a:ext cx="2312887" cy="2252021"/>
            </a:xfrm>
            <a:prstGeom prst="ellipse">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928782" y="1224715"/>
              <a:ext cx="3996814" cy="4833407"/>
              <a:chOff x="1501165" y="1574158"/>
              <a:chExt cx="3996814" cy="4833407"/>
            </a:xfrm>
          </p:grpSpPr>
          <p:pic>
            <p:nvPicPr>
              <p:cNvPr id="12295"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56" b="9216"/>
              <a:stretch/>
            </p:blipFill>
            <p:spPr bwMode="auto">
              <a:xfrm>
                <a:off x="1915544" y="1574158"/>
                <a:ext cx="3158604" cy="4062714"/>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501165" y="5708680"/>
                <a:ext cx="3996814" cy="698885"/>
              </a:xfrm>
              <a:prstGeom prst="rect">
                <a:avLst/>
              </a:prstGeom>
            </p:spPr>
            <p:txBody>
              <a:bodyPr/>
              <a:lstStyle/>
              <a:p>
                <a:pPr algn="ctr" eaLnBrk="0" hangingPunct="0">
                  <a:defRPr/>
                </a:pPr>
                <a:r>
                  <a:rPr lang="en-US" sz="2800" spc="-100" dirty="0" smtClean="0">
                    <a:solidFill>
                      <a:prstClr val="white"/>
                    </a:solidFill>
                    <a:latin typeface="Arial" charset="0"/>
                    <a:cs typeface="Arial" charset="0"/>
                  </a:rPr>
                  <a:t>Mary-Claire King, Ph.D.</a:t>
                </a:r>
              </a:p>
            </p:txBody>
          </p:sp>
        </p:grpSp>
      </p:grpSp>
    </p:spTree>
    <p:extLst>
      <p:ext uri="{BB962C8B-B14F-4D97-AF65-F5344CB8AC3E}">
        <p14:creationId xmlns:p14="http://schemas.microsoft.com/office/powerpoint/2010/main" val="494679811"/>
      </p:ext>
    </p:extLst>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21</a:t>
            </a:r>
            <a:endParaRPr lang="en-US" sz="2000" dirty="0">
              <a:solidFill>
                <a:srgbClr val="00ADDC">
                  <a:lumMod val="40000"/>
                  <a:lumOff val="60000"/>
                </a:srgbClr>
              </a:solidFill>
              <a:latin typeface="Arial" charset="0"/>
            </a:endParaRPr>
          </a:p>
        </p:txBody>
      </p:sp>
      <p:grpSp>
        <p:nvGrpSpPr>
          <p:cNvPr id="2" name="Group 1"/>
          <p:cNvGrpSpPr/>
          <p:nvPr/>
        </p:nvGrpSpPr>
        <p:grpSpPr>
          <a:xfrm>
            <a:off x="283064" y="839135"/>
            <a:ext cx="2735175" cy="3662037"/>
            <a:chOff x="1142345" y="2649719"/>
            <a:chExt cx="2735175" cy="3662037"/>
          </a:xfrm>
        </p:grpSpPr>
        <p:sp>
          <p:nvSpPr>
            <p:cNvPr id="8" name="Title 1"/>
            <p:cNvSpPr txBox="1">
              <a:spLocks/>
            </p:cNvSpPr>
            <p:nvPr/>
          </p:nvSpPr>
          <p:spPr>
            <a:xfrm>
              <a:off x="1142345" y="5612871"/>
              <a:ext cx="2735175" cy="698885"/>
            </a:xfrm>
            <a:prstGeom prst="rect">
              <a:avLst/>
            </a:prstGeom>
          </p:spPr>
          <p:txBody>
            <a:bodyPr/>
            <a:lstStyle/>
            <a:p>
              <a:pPr algn="ctr" eaLnBrk="0" hangingPunct="0">
                <a:defRPr/>
              </a:pPr>
              <a:r>
                <a:rPr lang="en-US" sz="2800" spc="-100" dirty="0" smtClean="0">
                  <a:solidFill>
                    <a:prstClr val="white"/>
                  </a:solidFill>
                  <a:latin typeface="Arial" charset="0"/>
                  <a:cs typeface="Arial" charset="0"/>
                </a:rPr>
                <a:t>David Valle, M.D.</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10" r="8410"/>
            <a:stretch/>
          </p:blipFill>
          <p:spPr bwMode="auto">
            <a:xfrm>
              <a:off x="1478413" y="2649719"/>
              <a:ext cx="2178788" cy="296315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p:cNvSpPr/>
          <p:nvPr/>
        </p:nvSpPr>
        <p:spPr>
          <a:xfrm>
            <a:off x="-6350" y="15594"/>
            <a:ext cx="9144000" cy="646331"/>
          </a:xfrm>
          <a:prstGeom prst="rect">
            <a:avLst/>
          </a:prstGeom>
        </p:spPr>
        <p:txBody>
          <a:bodyPr wrap="square">
            <a:spAutoFit/>
          </a:bodyPr>
          <a:lstStyle/>
          <a:p>
            <a:pPr algn="ctr">
              <a:defRPr/>
            </a:pPr>
            <a:r>
              <a:rPr lang="en-US" sz="3600" spc="-100" dirty="0" smtClean="0">
                <a:solidFill>
                  <a:srgbClr val="FFFF00"/>
                </a:solidFill>
                <a:cs typeface="Arial" pitchFamily="34" charset="0"/>
              </a:rPr>
              <a:t>Awards at 2014 ASHG Annual Meeting</a:t>
            </a:r>
            <a:endParaRPr lang="en-US" sz="3600" spc="-100" dirty="0">
              <a:solidFill>
                <a:srgbClr val="FFFF00"/>
              </a:solidFill>
              <a:cs typeface="Arial" pitchFamily="34"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2" r="12267"/>
          <a:stretch/>
        </p:blipFill>
        <p:spPr bwMode="auto">
          <a:xfrm>
            <a:off x="1828799" y="5094574"/>
            <a:ext cx="5489575" cy="1092200"/>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018239" y="807593"/>
            <a:ext cx="5892028" cy="3689266"/>
            <a:chOff x="3018239" y="1031882"/>
            <a:chExt cx="5892028" cy="3689266"/>
          </a:xfrm>
        </p:grpSpPr>
        <p:grpSp>
          <p:nvGrpSpPr>
            <p:cNvPr id="3" name="Group 2"/>
            <p:cNvGrpSpPr/>
            <p:nvPr/>
          </p:nvGrpSpPr>
          <p:grpSpPr>
            <a:xfrm>
              <a:off x="3018239" y="1063424"/>
              <a:ext cx="3156853" cy="3657724"/>
              <a:chOff x="3018239" y="1063424"/>
              <a:chExt cx="3156853" cy="3657724"/>
            </a:xfrm>
          </p:grpSpPr>
          <p:sp>
            <p:nvSpPr>
              <p:cNvPr id="13" name="Title 1"/>
              <p:cNvSpPr txBox="1">
                <a:spLocks/>
              </p:cNvSpPr>
              <p:nvPr/>
            </p:nvSpPr>
            <p:spPr>
              <a:xfrm>
                <a:off x="3018239" y="4022263"/>
                <a:ext cx="3156853" cy="698885"/>
              </a:xfrm>
              <a:prstGeom prst="rect">
                <a:avLst/>
              </a:prstGeom>
            </p:spPr>
            <p:txBody>
              <a:bodyPr/>
              <a:lstStyle/>
              <a:p>
                <a:pPr algn="ctr" eaLnBrk="0" hangingPunct="0">
                  <a:defRPr/>
                </a:pPr>
                <a:r>
                  <a:rPr lang="en-US" sz="2800" spc="-100" dirty="0" err="1" smtClean="0">
                    <a:solidFill>
                      <a:prstClr val="white"/>
                    </a:solidFill>
                    <a:latin typeface="Arial" charset="0"/>
                    <a:cs typeface="Arial" charset="0"/>
                  </a:rPr>
                  <a:t>Gonçalo</a:t>
                </a:r>
                <a:r>
                  <a:rPr lang="en-US" sz="2800" spc="-100" dirty="0" smtClean="0">
                    <a:solidFill>
                      <a:prstClr val="white"/>
                    </a:solidFill>
                    <a:latin typeface="Arial" charset="0"/>
                    <a:cs typeface="Arial" charset="0"/>
                  </a:rPr>
                  <a:t> </a:t>
                </a:r>
                <a:r>
                  <a:rPr lang="en-US" sz="2800" spc="-100" dirty="0" err="1" smtClean="0">
                    <a:solidFill>
                      <a:prstClr val="white"/>
                    </a:solidFill>
                    <a:latin typeface="Arial" charset="0"/>
                    <a:cs typeface="Arial" charset="0"/>
                  </a:rPr>
                  <a:t>Abecasis</a:t>
                </a:r>
                <a:r>
                  <a:rPr lang="en-US" sz="2800" spc="-100" dirty="0">
                    <a:solidFill>
                      <a:prstClr val="white"/>
                    </a:solidFill>
                    <a:latin typeface="Arial" charset="0"/>
                    <a:cs typeface="Arial" charset="0"/>
                  </a:rPr>
                  <a:t>, </a:t>
                </a:r>
                <a:r>
                  <a:rPr lang="en-US" sz="2800" spc="-100" dirty="0" smtClean="0">
                    <a:solidFill>
                      <a:prstClr val="white"/>
                    </a:solidFill>
                    <a:latin typeface="Arial" charset="0"/>
                    <a:cs typeface="Arial" charset="0"/>
                  </a:rPr>
                  <a:t>D.Phil.</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853" y="1063424"/>
                <a:ext cx="2178788" cy="296315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6175092" y="1031882"/>
              <a:ext cx="2735175" cy="3689264"/>
              <a:chOff x="6066232" y="1031882"/>
              <a:chExt cx="2735175" cy="3689264"/>
            </a:xfrm>
          </p:grpSpPr>
          <p:sp>
            <p:nvSpPr>
              <p:cNvPr id="17" name="Title 1"/>
              <p:cNvSpPr txBox="1">
                <a:spLocks/>
              </p:cNvSpPr>
              <p:nvPr/>
            </p:nvSpPr>
            <p:spPr>
              <a:xfrm>
                <a:off x="6066232" y="4022261"/>
                <a:ext cx="2735175" cy="698885"/>
              </a:xfrm>
              <a:prstGeom prst="rect">
                <a:avLst/>
              </a:prstGeom>
            </p:spPr>
            <p:txBody>
              <a:bodyPr/>
              <a:lstStyle/>
              <a:p>
                <a:pPr algn="ctr" eaLnBrk="0" hangingPunct="0">
                  <a:defRPr/>
                </a:pPr>
                <a:r>
                  <a:rPr lang="en-US" sz="2800" spc="-100" dirty="0" smtClean="0">
                    <a:solidFill>
                      <a:prstClr val="white"/>
                    </a:solidFill>
                    <a:latin typeface="Arial" charset="0"/>
                    <a:cs typeface="Arial" charset="0"/>
                  </a:rPr>
                  <a:t>Mark Daly, Ph.D.</a:t>
                </a: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9181" t="3654" b="15456"/>
              <a:stretch/>
            </p:blipFill>
            <p:spPr bwMode="auto">
              <a:xfrm>
                <a:off x="6344425" y="1031882"/>
                <a:ext cx="2178788" cy="296635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2699865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22</a:t>
            </a:r>
            <a:endParaRPr lang="en-US" sz="2000" dirty="0">
              <a:solidFill>
                <a:srgbClr val="00ADDC">
                  <a:lumMod val="40000"/>
                  <a:lumOff val="60000"/>
                </a:srgbClr>
              </a:solidFill>
              <a:latin typeface="Arial" charset="0"/>
            </a:endParaRPr>
          </a:p>
        </p:txBody>
      </p:sp>
      <p:sp>
        <p:nvSpPr>
          <p:cNvPr id="4" name="Rectangle 2"/>
          <p:cNvSpPr txBox="1">
            <a:spLocks noChangeArrowheads="1"/>
          </p:cNvSpPr>
          <p:nvPr/>
        </p:nvSpPr>
        <p:spPr>
          <a:xfrm>
            <a:off x="-4764" y="17449"/>
            <a:ext cx="9144000" cy="758196"/>
          </a:xfrm>
          <a:prstGeom prst="rect">
            <a:avLst/>
          </a:prstGeom>
        </p:spPr>
        <p:txBody>
          <a:bodyPr/>
          <a:lstStyle/>
          <a:p>
            <a:pPr algn="ctr">
              <a:defRPr/>
            </a:pPr>
            <a:r>
              <a:rPr lang="en-US" sz="3600" spc="-100" dirty="0" smtClean="0">
                <a:solidFill>
                  <a:srgbClr val="FFFF00"/>
                </a:solidFill>
                <a:latin typeface="Arial" charset="0"/>
                <a:cs typeface="Arial" pitchFamily="34" charset="0"/>
              </a:rPr>
              <a:t>2015 Breakthrough </a:t>
            </a:r>
            <a:r>
              <a:rPr lang="en-US" sz="3600" spc="-100" dirty="0">
                <a:solidFill>
                  <a:srgbClr val="FFFF00"/>
                </a:solidFill>
                <a:latin typeface="Arial" charset="0"/>
                <a:cs typeface="Arial" pitchFamily="34" charset="0"/>
              </a:rPr>
              <a:t>Prize in Life </a:t>
            </a:r>
            <a:r>
              <a:rPr lang="en-US" sz="3600" spc="-100" dirty="0" smtClean="0">
                <a:solidFill>
                  <a:srgbClr val="FFFF00"/>
                </a:solidFill>
                <a:latin typeface="Arial" charset="0"/>
                <a:cs typeface="Arial" pitchFamily="34" charset="0"/>
              </a:rPr>
              <a:t>Sciences</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9" t="7835" r="65887" b="3163"/>
          <a:stretch/>
        </p:blipFill>
        <p:spPr bwMode="auto">
          <a:xfrm>
            <a:off x="1783080" y="947015"/>
            <a:ext cx="2560320" cy="5251267"/>
          </a:xfrm>
          <a:prstGeom prst="rect">
            <a:avLst/>
          </a:prstGeom>
          <a:noFill/>
          <a:ln>
            <a:noFill/>
          </a:ln>
          <a:effectLst>
            <a:glow rad="228600">
              <a:srgbClr val="C000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941" r="5275"/>
          <a:stretch/>
        </p:blipFill>
        <p:spPr bwMode="auto">
          <a:xfrm>
            <a:off x="4983480" y="947015"/>
            <a:ext cx="2581019" cy="5251267"/>
          </a:xfrm>
          <a:prstGeom prst="rect">
            <a:avLst/>
          </a:prstGeom>
          <a:noFill/>
          <a:ln>
            <a:noFill/>
          </a:ln>
          <a:effectLst>
            <a:glow rad="228600">
              <a:srgbClr val="C000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099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218"/>
            <a:ext cx="9144001" cy="12954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Elected to the Institute of Medicine</a:t>
            </a:r>
          </a:p>
        </p:txBody>
      </p:sp>
      <p:sp>
        <p:nvSpPr>
          <p:cNvPr id="8" name="TextBox 7"/>
          <p:cNvSpPr txBox="1"/>
          <p:nvPr/>
        </p:nvSpPr>
        <p:spPr>
          <a:xfrm>
            <a:off x="7318375" y="641092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23</a:t>
            </a:r>
            <a:endParaRPr lang="en-US" sz="2000" dirty="0">
              <a:solidFill>
                <a:srgbClr val="00ADDC">
                  <a:lumMod val="40000"/>
                  <a:lumOff val="60000"/>
                </a:srgbClr>
              </a:solidFill>
              <a:latin typeface="Arial" charset="0"/>
            </a:endParaRPr>
          </a:p>
        </p:txBody>
      </p:sp>
      <p:grpSp>
        <p:nvGrpSpPr>
          <p:cNvPr id="14" name="Group 13"/>
          <p:cNvGrpSpPr/>
          <p:nvPr/>
        </p:nvGrpSpPr>
        <p:grpSpPr>
          <a:xfrm>
            <a:off x="459190" y="1181100"/>
            <a:ext cx="7870218" cy="4746416"/>
            <a:chOff x="607032" y="1016000"/>
            <a:chExt cx="7870218" cy="4746416"/>
          </a:xfrm>
        </p:grpSpPr>
        <p:sp>
          <p:nvSpPr>
            <p:cNvPr id="7" name="Title 1"/>
            <p:cNvSpPr txBox="1">
              <a:spLocks/>
            </p:cNvSpPr>
            <p:nvPr/>
          </p:nvSpPr>
          <p:spPr bwMode="auto">
            <a:xfrm>
              <a:off x="607032" y="1917562"/>
              <a:ext cx="4240212" cy="351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rgbClr val="D6ECFF"/>
                </a:buClr>
                <a:buSzPct val="95000"/>
              </a:pPr>
              <a:r>
                <a:rPr lang="en-US" sz="3000" dirty="0">
                  <a:solidFill>
                    <a:prstClr val="white"/>
                  </a:solidFill>
                </a:rPr>
                <a:t>Goncalo </a:t>
              </a:r>
              <a:r>
                <a:rPr lang="en-US" sz="3000" dirty="0" err="1">
                  <a:solidFill>
                    <a:prstClr val="white"/>
                  </a:solidFill>
                </a:rPr>
                <a:t>Abecasis</a:t>
              </a:r>
              <a:endParaRPr lang="en-US" sz="3000" dirty="0" smtClean="0">
                <a:solidFill>
                  <a:prstClr val="white"/>
                </a:solidFill>
              </a:endParaRPr>
            </a:p>
            <a:p>
              <a:pPr marL="68263" indent="0">
                <a:spcBef>
                  <a:spcPts val="700"/>
                </a:spcBef>
                <a:buClr>
                  <a:srgbClr val="D6ECFF"/>
                </a:buClr>
                <a:buSzPct val="95000"/>
              </a:pPr>
              <a:r>
                <a:rPr lang="en-US" sz="3000" dirty="0">
                  <a:solidFill>
                    <a:prstClr val="white"/>
                  </a:solidFill>
                </a:rPr>
                <a:t>Todd </a:t>
              </a:r>
              <a:r>
                <a:rPr lang="en-US" sz="3000" dirty="0" err="1" smtClean="0">
                  <a:solidFill>
                    <a:prstClr val="white"/>
                  </a:solidFill>
                </a:rPr>
                <a:t>Golub</a:t>
              </a:r>
              <a:endParaRPr lang="en-US" sz="3000" dirty="0" smtClean="0">
                <a:solidFill>
                  <a:prstClr val="white"/>
                </a:solidFill>
              </a:endParaRPr>
            </a:p>
            <a:p>
              <a:pPr marL="68263" indent="0">
                <a:spcBef>
                  <a:spcPts val="700"/>
                </a:spcBef>
                <a:buClr>
                  <a:srgbClr val="D6ECFF"/>
                </a:buClr>
                <a:buSzPct val="95000"/>
              </a:pPr>
              <a:r>
                <a:rPr lang="en-US" sz="3000" dirty="0" smtClean="0">
                  <a:solidFill>
                    <a:prstClr val="white"/>
                  </a:solidFill>
                </a:rPr>
                <a:t>Julie Johnson</a:t>
              </a:r>
            </a:p>
            <a:p>
              <a:pPr marL="68263" indent="0">
                <a:spcBef>
                  <a:spcPts val="700"/>
                </a:spcBef>
                <a:buClr>
                  <a:srgbClr val="D6ECFF"/>
                </a:buClr>
                <a:buSzPct val="95000"/>
              </a:pPr>
              <a:r>
                <a:rPr lang="en-US" sz="3000" dirty="0" smtClean="0">
                  <a:solidFill>
                    <a:prstClr val="white"/>
                  </a:solidFill>
                </a:rPr>
                <a:t>Harry Orr</a:t>
              </a:r>
            </a:p>
            <a:p>
              <a:pPr marL="68263" indent="0">
                <a:spcBef>
                  <a:spcPts val="700"/>
                </a:spcBef>
                <a:buClr>
                  <a:srgbClr val="D6ECFF"/>
                </a:buClr>
                <a:buSzPct val="95000"/>
              </a:pPr>
              <a:r>
                <a:rPr lang="en-US" sz="3000" dirty="0" smtClean="0">
                  <a:solidFill>
                    <a:prstClr val="white"/>
                  </a:solidFill>
                </a:rPr>
                <a:t>Joe Takahashi</a:t>
              </a:r>
              <a:endParaRPr lang="en-US" sz="3000" dirty="0">
                <a:solidFill>
                  <a:prstClr val="white"/>
                </a:solidFill>
              </a:endParaRPr>
            </a:p>
          </p:txBody>
        </p:sp>
        <p:grpSp>
          <p:nvGrpSpPr>
            <p:cNvPr id="12" name="Group 11"/>
            <p:cNvGrpSpPr/>
            <p:nvPr/>
          </p:nvGrpSpPr>
          <p:grpSpPr>
            <a:xfrm>
              <a:off x="4781550" y="1016000"/>
              <a:ext cx="3695700" cy="4746416"/>
              <a:chOff x="4514850" y="863600"/>
              <a:chExt cx="3695700" cy="4746416"/>
            </a:xfrm>
          </p:grpSpPr>
          <p:pic>
            <p:nvPicPr>
              <p:cNvPr id="6"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4514850" y="863600"/>
                <a:ext cx="3695700" cy="3695700"/>
              </a:xfrm>
              <a:prstGeom prst="rect">
                <a:avLst/>
              </a:prstGeom>
              <a:noFill/>
              <a:ln w="111125">
                <a:solidFill>
                  <a:schemeClr val="tx1"/>
                </a:solidFill>
                <a:miter lim="800000"/>
                <a:headEnd/>
                <a:tailEnd/>
              </a:ln>
            </p:spPr>
          </p:pic>
          <p:pic>
            <p:nvPicPr>
              <p:cNvPr id="23554" name="Picture 2" descr="Institute of Medicine of the National Academies">
                <a:hlinkClick r:id="rId4"/>
              </p:cNvPr>
              <p:cNvPicPr>
                <a:picLocks noChangeAspect="1" noChangeArrowheads="1"/>
              </p:cNvPicPr>
              <p:nvPr/>
            </p:nvPicPr>
            <p:blipFill>
              <a:blip r:embed="rId5" cstate="print"/>
              <a:srcRect l="21971"/>
              <a:stretch>
                <a:fillRect/>
              </a:stretch>
            </p:blipFill>
            <p:spPr bwMode="auto">
              <a:xfrm>
                <a:off x="4514850" y="4712888"/>
                <a:ext cx="3695700" cy="897128"/>
              </a:xfrm>
              <a:prstGeom prst="rect">
                <a:avLst/>
              </a:prstGeom>
              <a:noFill/>
              <a:ln w="111125">
                <a:solidFill>
                  <a:schemeClr val="tx1"/>
                </a:solidFill>
              </a:ln>
            </p:spPr>
          </p:pic>
        </p:grpSp>
      </p:grpSp>
    </p:spTree>
    <p:extLst>
      <p:ext uri="{BB962C8B-B14F-4D97-AF65-F5344CB8AC3E}">
        <p14:creationId xmlns:p14="http://schemas.microsoft.com/office/powerpoint/2010/main" val="36531250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9050"/>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AAAS</a:t>
            </a:r>
          </a:p>
        </p:txBody>
      </p:sp>
      <p:grpSp>
        <p:nvGrpSpPr>
          <p:cNvPr id="8" name="Group 7"/>
          <p:cNvGrpSpPr/>
          <p:nvPr/>
        </p:nvGrpSpPr>
        <p:grpSpPr>
          <a:xfrm>
            <a:off x="-196775" y="732376"/>
            <a:ext cx="9329197" cy="5831648"/>
            <a:chOff x="-64593" y="1299536"/>
            <a:chExt cx="9329197" cy="5831648"/>
          </a:xfrm>
        </p:grpSpPr>
        <p:sp>
          <p:nvSpPr>
            <p:cNvPr id="9" name="Title 1"/>
            <p:cNvSpPr txBox="1">
              <a:spLocks/>
            </p:cNvSpPr>
            <p:nvPr/>
          </p:nvSpPr>
          <p:spPr bwMode="auto">
            <a:xfrm>
              <a:off x="-64593" y="1299536"/>
              <a:ext cx="9329197" cy="410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3"/>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2600" dirty="0">
                  <a:solidFill>
                    <a:prstClr val="white"/>
                  </a:solidFill>
                </a:rPr>
                <a:t>Nancy </a:t>
              </a:r>
              <a:r>
                <a:rPr lang="en-US" sz="2600" dirty="0" err="1">
                  <a:solidFill>
                    <a:prstClr val="white"/>
                  </a:solidFill>
                </a:rPr>
                <a:t>Allbritton</a:t>
              </a:r>
              <a:endParaRPr lang="en-US" sz="2600" dirty="0">
                <a:solidFill>
                  <a:prstClr val="white"/>
                </a:solidFill>
              </a:endParaRPr>
            </a:p>
            <a:p>
              <a:pPr marL="284163" indent="0">
                <a:spcBef>
                  <a:spcPts val="700"/>
                </a:spcBef>
                <a:buClr>
                  <a:srgbClr val="D6ECFF"/>
                </a:buClr>
                <a:buSzPct val="95000"/>
              </a:pPr>
              <a:r>
                <a:rPr lang="en-US" sz="2600" dirty="0" smtClean="0">
                  <a:solidFill>
                    <a:prstClr val="white"/>
                  </a:solidFill>
                </a:rPr>
                <a:t>Russ Altman</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Steven Benner</a:t>
              </a:r>
            </a:p>
            <a:p>
              <a:pPr marL="284163" indent="0">
                <a:spcBef>
                  <a:spcPts val="700"/>
                </a:spcBef>
                <a:buClr>
                  <a:srgbClr val="D6ECFF"/>
                </a:buClr>
                <a:buSzPct val="95000"/>
              </a:pPr>
              <a:r>
                <a:rPr lang="en-US" sz="2600" dirty="0">
                  <a:solidFill>
                    <a:prstClr val="white"/>
                  </a:solidFill>
                </a:rPr>
                <a:t>Lon </a:t>
              </a:r>
              <a:r>
                <a:rPr lang="en-US" sz="2600" dirty="0" err="1">
                  <a:solidFill>
                    <a:prstClr val="white"/>
                  </a:solidFill>
                </a:rPr>
                <a:t>Cardon</a:t>
              </a:r>
              <a:endParaRPr lang="en-US" sz="2600" dirty="0">
                <a:solidFill>
                  <a:prstClr val="white"/>
                </a:solidFill>
              </a:endParaRPr>
            </a:p>
            <a:p>
              <a:pPr marL="284163" indent="0">
                <a:spcBef>
                  <a:spcPts val="700"/>
                </a:spcBef>
                <a:buClr>
                  <a:srgbClr val="D6ECFF"/>
                </a:buClr>
                <a:buSzPct val="95000"/>
              </a:pPr>
              <a:r>
                <a:rPr lang="en-US" sz="2600" dirty="0" smtClean="0">
                  <a:solidFill>
                    <a:prstClr val="white"/>
                  </a:solidFill>
                </a:rPr>
                <a:t>A. </a:t>
              </a:r>
              <a:r>
                <a:rPr lang="en-US" sz="2600" dirty="0" err="1" smtClean="0">
                  <a:solidFill>
                    <a:prstClr val="white"/>
                  </a:solidFill>
                </a:rPr>
                <a:t>Chakravarti</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Ronald </a:t>
              </a:r>
              <a:r>
                <a:rPr lang="en-US" sz="2600" dirty="0" err="1">
                  <a:solidFill>
                    <a:prstClr val="white"/>
                  </a:solidFill>
                </a:rPr>
                <a:t>DePinho</a:t>
              </a:r>
              <a:endParaRPr lang="en-US" sz="2600" dirty="0">
                <a:solidFill>
                  <a:prstClr val="white"/>
                </a:solidFill>
              </a:endParaRPr>
            </a:p>
            <a:p>
              <a:pPr marL="284163" indent="0">
                <a:spcBef>
                  <a:spcPts val="700"/>
                </a:spcBef>
                <a:buClr>
                  <a:srgbClr val="D6ECFF"/>
                </a:buClr>
                <a:buSzPct val="95000"/>
              </a:pPr>
              <a:r>
                <a:rPr lang="en-US" sz="2600" dirty="0" smtClean="0">
                  <a:solidFill>
                    <a:prstClr val="white"/>
                  </a:solidFill>
                </a:rPr>
                <a:t>Geoffrey </a:t>
              </a:r>
              <a:r>
                <a:rPr lang="en-US" sz="2600" dirty="0" err="1">
                  <a:solidFill>
                    <a:prstClr val="white"/>
                  </a:solidFill>
                </a:rPr>
                <a:t>Duyk</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Irene </a:t>
              </a:r>
              <a:r>
                <a:rPr lang="en-US" sz="2600" dirty="0" err="1">
                  <a:solidFill>
                    <a:prstClr val="white"/>
                  </a:solidFill>
                </a:rPr>
                <a:t>Eckstrand</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Sean Eddy</a:t>
              </a:r>
            </a:p>
            <a:p>
              <a:pPr marL="284163" indent="0">
                <a:spcBef>
                  <a:spcPts val="700"/>
                </a:spcBef>
                <a:buClr>
                  <a:srgbClr val="D6ECFF"/>
                </a:buClr>
                <a:buSzPct val="95000"/>
              </a:pPr>
              <a:r>
                <a:rPr lang="en-US" sz="2600" dirty="0" smtClean="0">
                  <a:solidFill>
                    <a:prstClr val="white"/>
                  </a:solidFill>
                </a:rPr>
                <a:t>Jeffrey Friedman </a:t>
              </a:r>
            </a:p>
            <a:p>
              <a:pPr marL="284163" indent="0">
                <a:spcBef>
                  <a:spcPts val="700"/>
                </a:spcBef>
                <a:buClr>
                  <a:srgbClr val="D6ECFF"/>
                </a:buClr>
                <a:buSzPct val="95000"/>
              </a:pPr>
              <a:r>
                <a:rPr lang="en-US" sz="2600" dirty="0" smtClean="0">
                  <a:solidFill>
                    <a:prstClr val="white"/>
                  </a:solidFill>
                </a:rPr>
                <a:t>Dan </a:t>
              </a:r>
              <a:r>
                <a:rPr lang="en-US" sz="2600" dirty="0" err="1">
                  <a:solidFill>
                    <a:prstClr val="white"/>
                  </a:solidFill>
                </a:rPr>
                <a:t>Graur</a:t>
              </a:r>
              <a:endParaRPr lang="en-US" sz="2600" dirty="0">
                <a:solidFill>
                  <a:prstClr val="white"/>
                </a:solidFill>
              </a:endParaRPr>
            </a:p>
            <a:p>
              <a:pPr marL="284163" indent="0">
                <a:spcBef>
                  <a:spcPts val="700"/>
                </a:spcBef>
                <a:buClr>
                  <a:srgbClr val="D6ECFF"/>
                </a:buClr>
                <a:buSzPct val="95000"/>
              </a:pPr>
              <a:r>
                <a:rPr lang="en-US" sz="2600" dirty="0" err="1" smtClean="0">
                  <a:solidFill>
                    <a:prstClr val="white"/>
                  </a:solidFill>
                </a:rPr>
                <a:t>Chuan</a:t>
              </a:r>
              <a:r>
                <a:rPr lang="en-US" sz="2600" dirty="0" smtClean="0">
                  <a:solidFill>
                    <a:prstClr val="white"/>
                  </a:solidFill>
                </a:rPr>
                <a:t> </a:t>
              </a:r>
              <a:r>
                <a:rPr lang="en-US" sz="2600" dirty="0">
                  <a:solidFill>
                    <a:prstClr val="white"/>
                  </a:solidFill>
                </a:rPr>
                <a:t>He</a:t>
              </a:r>
            </a:p>
            <a:p>
              <a:pPr marL="284163" indent="0">
                <a:spcBef>
                  <a:spcPts val="700"/>
                </a:spcBef>
                <a:buClr>
                  <a:srgbClr val="D6ECFF"/>
                </a:buClr>
                <a:buSzPct val="95000"/>
              </a:pPr>
              <a:r>
                <a:rPr lang="en-US" sz="2600" dirty="0" smtClean="0">
                  <a:solidFill>
                    <a:prstClr val="white"/>
                  </a:solidFill>
                </a:rPr>
                <a:t>Trey </a:t>
              </a:r>
              <a:r>
                <a:rPr lang="en-US" sz="2600" dirty="0" err="1">
                  <a:solidFill>
                    <a:prstClr val="white"/>
                  </a:solidFill>
                </a:rPr>
                <a:t>Ideker</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Christine Keating</a:t>
              </a:r>
            </a:p>
            <a:p>
              <a:pPr marL="284163" indent="0">
                <a:spcBef>
                  <a:spcPts val="700"/>
                </a:spcBef>
                <a:buClr>
                  <a:srgbClr val="D6ECFF"/>
                </a:buClr>
                <a:buSzPct val="95000"/>
              </a:pPr>
              <a:r>
                <a:rPr lang="en-US" sz="2600" dirty="0" smtClean="0">
                  <a:solidFill>
                    <a:prstClr val="white"/>
                  </a:solidFill>
                </a:rPr>
                <a:t>Bruce </a:t>
              </a:r>
              <a:r>
                <a:rPr lang="en-US" sz="2600" dirty="0" err="1">
                  <a:solidFill>
                    <a:prstClr val="white"/>
                  </a:solidFill>
                </a:rPr>
                <a:t>Korf</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David </a:t>
              </a:r>
              <a:r>
                <a:rPr lang="en-US" sz="2600" dirty="0" smtClean="0">
                  <a:solidFill>
                    <a:prstClr val="white"/>
                  </a:solidFill>
                </a:rPr>
                <a:t>Landsman</a:t>
              </a:r>
            </a:p>
            <a:p>
              <a:pPr marL="284163" indent="0">
                <a:spcBef>
                  <a:spcPts val="700"/>
                </a:spcBef>
                <a:buClr>
                  <a:srgbClr val="D6ECFF"/>
                </a:buClr>
                <a:buSzPct val="95000"/>
              </a:pPr>
              <a:r>
                <a:rPr lang="en-US" sz="2600" dirty="0" smtClean="0">
                  <a:solidFill>
                    <a:prstClr val="white"/>
                  </a:solidFill>
                </a:rPr>
                <a:t>David </a:t>
              </a:r>
              <a:r>
                <a:rPr lang="en-US" sz="2600" dirty="0">
                  <a:solidFill>
                    <a:prstClr val="white"/>
                  </a:solidFill>
                </a:rPr>
                <a:t>Ledbetter</a:t>
              </a:r>
            </a:p>
            <a:p>
              <a:pPr marL="284163" indent="0">
                <a:spcBef>
                  <a:spcPts val="700"/>
                </a:spcBef>
                <a:buClr>
                  <a:srgbClr val="D6ECFF"/>
                </a:buClr>
                <a:buSzPct val="95000"/>
              </a:pPr>
              <a:r>
                <a:rPr lang="en-US" sz="2600" dirty="0">
                  <a:solidFill>
                    <a:prstClr val="white"/>
                  </a:solidFill>
                </a:rPr>
                <a:t>Brendan Lee Joseph </a:t>
              </a:r>
              <a:r>
                <a:rPr lang="en-US" sz="2600" dirty="0" err="1">
                  <a:solidFill>
                    <a:prstClr val="white"/>
                  </a:solidFill>
                </a:rPr>
                <a:t>Loscalzo</a:t>
              </a:r>
              <a:r>
                <a:rPr lang="en-US" sz="2600" dirty="0">
                  <a:solidFill>
                    <a:prstClr val="white"/>
                  </a:solidFill>
                </a:rPr>
                <a:t> </a:t>
              </a:r>
              <a:endParaRPr lang="en-US" sz="2600" dirty="0" smtClean="0">
                <a:solidFill>
                  <a:prstClr val="white"/>
                </a:solidFill>
              </a:endParaRPr>
            </a:p>
            <a:p>
              <a:pPr marL="284163" indent="0">
                <a:spcBef>
                  <a:spcPts val="700"/>
                </a:spcBef>
                <a:buClr>
                  <a:srgbClr val="D6ECFF"/>
                </a:buClr>
                <a:buSzPct val="95000"/>
              </a:pPr>
              <a:r>
                <a:rPr lang="en-US" sz="2600" dirty="0" smtClean="0">
                  <a:solidFill>
                    <a:prstClr val="white"/>
                  </a:solidFill>
                </a:rPr>
                <a:t>Karen </a:t>
              </a:r>
              <a:r>
                <a:rPr lang="en-US" sz="2600" dirty="0" err="1">
                  <a:solidFill>
                    <a:prstClr val="white"/>
                  </a:solidFill>
                </a:rPr>
                <a:t>Mohlke</a:t>
              </a:r>
              <a:endParaRPr lang="en-US" sz="2600" dirty="0">
                <a:solidFill>
                  <a:prstClr val="white"/>
                </a:solidFill>
              </a:endParaRPr>
            </a:p>
            <a:p>
              <a:pPr marL="284163" indent="0">
                <a:spcBef>
                  <a:spcPts val="700"/>
                </a:spcBef>
                <a:buClr>
                  <a:srgbClr val="D6ECFF"/>
                </a:buClr>
                <a:buSzPct val="95000"/>
              </a:pPr>
              <a:r>
                <a:rPr lang="en-US" sz="2600" dirty="0">
                  <a:solidFill>
                    <a:prstClr val="white"/>
                  </a:solidFill>
                </a:rPr>
                <a:t>Jeffrey Murray</a:t>
              </a:r>
            </a:p>
            <a:p>
              <a:pPr marL="284163" indent="0">
                <a:spcBef>
                  <a:spcPts val="700"/>
                </a:spcBef>
                <a:buClr>
                  <a:srgbClr val="D6ECFF"/>
                </a:buClr>
                <a:buSzPct val="95000"/>
              </a:pPr>
              <a:r>
                <a:rPr lang="en-US" sz="2600" dirty="0">
                  <a:solidFill>
                    <a:prstClr val="white"/>
                  </a:solidFill>
                </a:rPr>
                <a:t>David Nelson</a:t>
              </a:r>
            </a:p>
            <a:p>
              <a:pPr marL="284163" indent="0">
                <a:spcBef>
                  <a:spcPts val="700"/>
                </a:spcBef>
                <a:buClr>
                  <a:srgbClr val="D6ECFF"/>
                </a:buClr>
                <a:buSzPct val="95000"/>
              </a:pPr>
              <a:r>
                <a:rPr lang="en-US" sz="2600" dirty="0">
                  <a:solidFill>
                    <a:prstClr val="white"/>
                  </a:solidFill>
                </a:rPr>
                <a:t>Michael Snyder</a:t>
              </a:r>
            </a:p>
            <a:p>
              <a:pPr marL="284163" indent="0">
                <a:spcBef>
                  <a:spcPts val="700"/>
                </a:spcBef>
                <a:buClr>
                  <a:srgbClr val="D6ECFF"/>
                </a:buClr>
                <a:buSzPct val="95000"/>
              </a:pPr>
              <a:r>
                <a:rPr lang="en-US" sz="2600" dirty="0">
                  <a:solidFill>
                    <a:prstClr val="white"/>
                  </a:solidFill>
                </a:rPr>
                <a:t>William Talbot</a:t>
              </a:r>
            </a:p>
            <a:p>
              <a:pPr marL="0" indent="0">
                <a:spcBef>
                  <a:spcPts val="700"/>
                </a:spcBef>
                <a:buClr>
                  <a:srgbClr val="D6ECFF"/>
                </a:buClr>
                <a:buSzPct val="95000"/>
              </a:pPr>
              <a:endParaRPr lang="en-US" sz="2600" dirty="0" smtClean="0">
                <a:solidFill>
                  <a:prstClr val="white"/>
                </a:solidFill>
              </a:endParaRP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7482" y="5773666"/>
              <a:ext cx="4761085" cy="1357518"/>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7318375" y="6410926"/>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9694802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90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Director, Woods Hole Marine </a:t>
            </a:r>
            <a:r>
              <a:rPr lang="en-US" sz="3600" b="1" dirty="0">
                <a:solidFill>
                  <a:srgbClr val="FFFF00"/>
                </a:solidFill>
                <a:latin typeface="Arial" pitchFamily="34" charset="0"/>
                <a:cs typeface="Arial" pitchFamily="34" charset="0"/>
              </a:rPr>
              <a:t>Biological </a:t>
            </a:r>
            <a:r>
              <a:rPr lang="en-US" sz="3600" b="1" dirty="0" smtClean="0">
                <a:solidFill>
                  <a:srgbClr val="FFFF00"/>
                </a:solidFill>
                <a:latin typeface="Arial" pitchFamily="34" charset="0"/>
                <a:cs typeface="Arial" pitchFamily="34" charset="0"/>
              </a:rPr>
              <a:t>Laboratory</a:t>
            </a: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25</a:t>
            </a:r>
            <a:endParaRPr lang="en-US" sz="2000" dirty="0">
              <a:solidFill>
                <a:srgbClr val="00ADDC">
                  <a:lumMod val="40000"/>
                  <a:lumOff val="60000"/>
                </a:srgbClr>
              </a:solidFill>
              <a:latin typeface="Arial" charset="0"/>
            </a:endParaRPr>
          </a:p>
        </p:txBody>
      </p:sp>
      <p:grpSp>
        <p:nvGrpSpPr>
          <p:cNvPr id="2" name="Group 1"/>
          <p:cNvGrpSpPr/>
          <p:nvPr/>
        </p:nvGrpSpPr>
        <p:grpSpPr>
          <a:xfrm>
            <a:off x="706056" y="1478949"/>
            <a:ext cx="5034997" cy="5132169"/>
            <a:chOff x="2060286" y="1478949"/>
            <a:chExt cx="5034997" cy="5132169"/>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397" y="1478949"/>
              <a:ext cx="4195622" cy="420824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060286" y="5830068"/>
              <a:ext cx="5034997"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Huntington  Willard, Ph.D.</a:t>
              </a:r>
              <a:endParaRPr lang="en-US" sz="3200" spc="-100" dirty="0">
                <a:solidFill>
                  <a:prstClr val="white"/>
                </a:solidFill>
                <a:latin typeface="Arial" charset="0"/>
                <a:cs typeface="Arial" charset="0"/>
              </a:endParaRPr>
            </a:p>
          </p:txBody>
        </p:sp>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18" y="2445400"/>
            <a:ext cx="2275344" cy="2275344"/>
          </a:xfrm>
          <a:prstGeom prst="ellipse">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608424"/>
      </p:ext>
    </p:extLst>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5877"/>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Executive VP of </a:t>
            </a:r>
            <a:r>
              <a:rPr lang="en-US" sz="3600" b="1" dirty="0">
                <a:solidFill>
                  <a:srgbClr val="FFFF00"/>
                </a:solidFill>
                <a:latin typeface="Arial" pitchFamily="34" charset="0"/>
                <a:cs typeface="Arial" pitchFamily="34" charset="0"/>
              </a:rPr>
              <a:t>Global </a:t>
            </a:r>
            <a:r>
              <a:rPr lang="en-US" sz="3600" b="1" dirty="0" smtClean="0">
                <a:solidFill>
                  <a:srgbClr val="FFFF00"/>
                </a:solidFill>
                <a:latin typeface="Arial" pitchFamily="34" charset="0"/>
                <a:cs typeface="Arial" pitchFamily="34" charset="0"/>
              </a:rPr>
              <a:t>Research and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Chief </a:t>
            </a:r>
            <a:r>
              <a:rPr lang="en-US" sz="3600" b="1" dirty="0">
                <a:solidFill>
                  <a:srgbClr val="FFFF00"/>
                </a:solidFill>
                <a:latin typeface="Arial" pitchFamily="34" charset="0"/>
                <a:cs typeface="Arial" pitchFamily="34" charset="0"/>
              </a:rPr>
              <a:t>Scientific </a:t>
            </a:r>
            <a:r>
              <a:rPr lang="en-US" sz="3600" b="1" dirty="0" smtClean="0">
                <a:solidFill>
                  <a:srgbClr val="FFFF00"/>
                </a:solidFill>
                <a:latin typeface="Arial" pitchFamily="34" charset="0"/>
                <a:cs typeface="Arial" pitchFamily="34" charset="0"/>
              </a:rPr>
              <a:t>Officer, Vertex</a:t>
            </a: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26</a:t>
            </a:r>
            <a:endParaRPr lang="en-US" sz="2000" dirty="0">
              <a:solidFill>
                <a:srgbClr val="00ADDC">
                  <a:lumMod val="40000"/>
                  <a:lumOff val="60000"/>
                </a:srgbClr>
              </a:solidFill>
              <a:latin typeface="Arial"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13" y="3103145"/>
            <a:ext cx="2537970" cy="1316453"/>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51413" y="1365815"/>
            <a:ext cx="5254906" cy="5245303"/>
            <a:chOff x="451413" y="1365815"/>
            <a:chExt cx="5254906" cy="5245303"/>
          </a:xfrm>
        </p:grpSpPr>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2287"/>
            <a:stretch/>
          </p:blipFill>
          <p:spPr bwMode="auto">
            <a:xfrm>
              <a:off x="1412112" y="1365815"/>
              <a:ext cx="3337776" cy="439546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51413" y="5830068"/>
              <a:ext cx="5254906"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David </a:t>
              </a:r>
              <a:r>
                <a:rPr lang="en-US" sz="3200" spc="-100" dirty="0" err="1" smtClean="0">
                  <a:solidFill>
                    <a:prstClr val="white"/>
                  </a:solidFill>
                  <a:latin typeface="Arial" charset="0"/>
                  <a:cs typeface="Arial" charset="0"/>
                </a:rPr>
                <a:t>Altshuler</a:t>
              </a:r>
              <a:r>
                <a:rPr lang="en-US" sz="3200" spc="-100" dirty="0" smtClean="0">
                  <a:solidFill>
                    <a:prstClr val="white"/>
                  </a:solidFill>
                  <a:latin typeface="Arial" charset="0"/>
                  <a:cs typeface="Arial" charset="0"/>
                </a:rPr>
                <a:t>, M.D., Ph.D.</a:t>
              </a:r>
              <a:endParaRPr lang="en-US" sz="3200" spc="-100" dirty="0">
                <a:solidFill>
                  <a:prstClr val="white"/>
                </a:solidFill>
                <a:latin typeface="Arial" charset="0"/>
                <a:cs typeface="Arial" charset="0"/>
              </a:endParaRPr>
            </a:p>
          </p:txBody>
        </p:sp>
      </p:grpSp>
    </p:spTree>
    <p:extLst>
      <p:ext uri="{BB962C8B-B14F-4D97-AF65-F5344CB8AC3E}">
        <p14:creationId xmlns:p14="http://schemas.microsoft.com/office/powerpoint/2010/main" val="2221525971"/>
      </p:ext>
    </p:extLst>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90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Opening of the Jackson Laboratory of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Genomic Medicine</a:t>
            </a: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27</a:t>
            </a:r>
            <a:endParaRPr lang="en-US" sz="2000" dirty="0">
              <a:solidFill>
                <a:srgbClr val="00ADDC">
                  <a:lumMod val="40000"/>
                  <a:lumOff val="60000"/>
                </a:srgbClr>
              </a:solidFill>
              <a:latin typeface="Arial" charset="0"/>
            </a:endParaRPr>
          </a:p>
        </p:txBody>
      </p:sp>
      <p:pic>
        <p:nvPicPr>
          <p:cNvPr id="8194" name="Picture 2" descr="C:\Users\wettersk\AppData\Local\Microsoft\Windows\Temporary Internet Files\Content.Outlook\5HYXLVEI\_W5A00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83" r="6710"/>
          <a:stretch/>
        </p:blipFill>
        <p:spPr bwMode="auto">
          <a:xfrm>
            <a:off x="283254" y="1862570"/>
            <a:ext cx="5092861" cy="3924783"/>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195" name="Picture 3" descr="C:\Users\wettersk\AppData\Local\Microsoft\Windows\Temporary Internet Files\Content.Outlook\5HYXLVEI\_W5A0465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9225" y="1458594"/>
            <a:ext cx="3155156" cy="4732733"/>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0690"/>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03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19052"/>
            <a:ext cx="9144000" cy="882941"/>
          </a:xfrm>
        </p:spPr>
        <p:txBody>
          <a:bodyPr wrap="square" lIns="91440" tIns="45720" rIns="91440" bIns="45720" numCol="1" anchorCtr="0" compatLnSpc="1">
            <a:prstTxWarp prst="textNoShape">
              <a:avLst/>
            </a:prstTxWarp>
          </a:bodyPr>
          <a:lstStyle/>
          <a:p>
            <a:pPr algn="ctr">
              <a:defRPr/>
            </a:pPr>
            <a:r>
              <a:rPr lang="en-US" sz="3600" b="1" i="1" dirty="0" smtClean="0">
                <a:solidFill>
                  <a:srgbClr val="FFFF00"/>
                </a:solidFill>
                <a:latin typeface="Arial" pitchFamily="34" charset="0"/>
                <a:cs typeface="Arial" pitchFamily="34" charset="0"/>
              </a:rPr>
              <a:t>The Scientist’s </a:t>
            </a:r>
            <a:r>
              <a:rPr lang="en-US" sz="3600" b="1" dirty="0" smtClean="0">
                <a:solidFill>
                  <a:srgbClr val="FFFF00"/>
                </a:solidFill>
                <a:latin typeface="Arial" pitchFamily="34" charset="0"/>
                <a:cs typeface="Arial" pitchFamily="34" charset="0"/>
              </a:rPr>
              <a:t>Top Ten Innovations 2014</a:t>
            </a: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28</a:t>
            </a:r>
            <a:endParaRPr lang="en-US" sz="2000" dirty="0">
              <a:solidFill>
                <a:srgbClr val="00ADDC">
                  <a:lumMod val="40000"/>
                  <a:lumOff val="60000"/>
                </a:srgbClr>
              </a:solidFill>
              <a:latin typeface="Arial"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4" y="1747837"/>
            <a:ext cx="3525931" cy="3287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215765" y="889293"/>
            <a:ext cx="5162550" cy="945564"/>
            <a:chOff x="3529965" y="1212801"/>
            <a:chExt cx="5162550" cy="94556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965" y="1224915"/>
              <a:ext cx="5905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20515" y="1212801"/>
              <a:ext cx="4572000" cy="646331"/>
            </a:xfrm>
            <a:prstGeom prst="rect">
              <a:avLst/>
            </a:prstGeom>
          </p:spPr>
          <p:txBody>
            <a:bodyPr>
              <a:spAutoFit/>
            </a:bodyPr>
            <a:lstStyle/>
            <a:p>
              <a:r>
                <a:rPr lang="en-US" dirty="0"/>
                <a:t>DRAGEN Bio-IT Processor • </a:t>
              </a:r>
              <a:r>
                <a:rPr lang="en-US" dirty="0" err="1">
                  <a:solidFill>
                    <a:schemeClr val="bg2">
                      <a:lumMod val="40000"/>
                      <a:lumOff val="60000"/>
                    </a:schemeClr>
                  </a:solidFill>
                </a:rPr>
                <a:t>Edico</a:t>
              </a:r>
              <a:r>
                <a:rPr lang="en-US" dirty="0">
                  <a:solidFill>
                    <a:schemeClr val="bg2">
                      <a:lumMod val="40000"/>
                      <a:lumOff val="60000"/>
                    </a:schemeClr>
                  </a:solidFill>
                </a:rPr>
                <a:t> Genome</a:t>
              </a:r>
            </a:p>
          </p:txBody>
        </p:sp>
      </p:grpSp>
      <p:grpSp>
        <p:nvGrpSpPr>
          <p:cNvPr id="5" name="Group 4"/>
          <p:cNvGrpSpPr/>
          <p:nvPr/>
        </p:nvGrpSpPr>
        <p:grpSpPr>
          <a:xfrm>
            <a:off x="4215765" y="2047875"/>
            <a:ext cx="2830266" cy="933450"/>
            <a:chOff x="4276725" y="2962275"/>
            <a:chExt cx="2830266" cy="933450"/>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725" y="2962275"/>
              <a:ext cx="5905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67275" y="2965847"/>
              <a:ext cx="2239716" cy="369332"/>
            </a:xfrm>
            <a:prstGeom prst="rect">
              <a:avLst/>
            </a:prstGeom>
          </p:spPr>
          <p:txBody>
            <a:bodyPr wrap="none">
              <a:spAutoFit/>
            </a:bodyPr>
            <a:lstStyle/>
            <a:p>
              <a:r>
                <a:rPr lang="en-US" dirty="0" err="1"/>
                <a:t>MiSeqDx</a:t>
              </a:r>
              <a:r>
                <a:rPr lang="en-US" dirty="0"/>
                <a:t> • </a:t>
              </a:r>
              <a:r>
                <a:rPr lang="en-US" dirty="0" err="1">
                  <a:solidFill>
                    <a:schemeClr val="bg2">
                      <a:lumMod val="40000"/>
                      <a:lumOff val="60000"/>
                    </a:schemeClr>
                  </a:solidFill>
                </a:rPr>
                <a:t>Illumina</a:t>
              </a:r>
              <a:endParaRPr lang="en-US" dirty="0">
                <a:solidFill>
                  <a:schemeClr val="bg2">
                    <a:lumMod val="40000"/>
                    <a:lumOff val="60000"/>
                  </a:schemeClr>
                </a:solidFill>
              </a:endParaRPr>
            </a:p>
          </p:txBody>
        </p:sp>
      </p:grpSp>
      <p:grpSp>
        <p:nvGrpSpPr>
          <p:cNvPr id="8" name="Group 7"/>
          <p:cNvGrpSpPr/>
          <p:nvPr/>
        </p:nvGrpSpPr>
        <p:grpSpPr>
          <a:xfrm>
            <a:off x="4215765" y="3221355"/>
            <a:ext cx="3185043" cy="933450"/>
            <a:chOff x="3270885" y="3084195"/>
            <a:chExt cx="3185043" cy="933450"/>
          </a:xfrm>
        </p:grpSpPr>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885" y="3084195"/>
              <a:ext cx="5905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61435" y="3122414"/>
              <a:ext cx="2594493" cy="369332"/>
            </a:xfrm>
            <a:prstGeom prst="rect">
              <a:avLst/>
            </a:prstGeom>
          </p:spPr>
          <p:txBody>
            <a:bodyPr wrap="none">
              <a:spAutoFit/>
            </a:bodyPr>
            <a:lstStyle/>
            <a:p>
              <a:r>
                <a:rPr lang="en-US" dirty="0" err="1"/>
                <a:t>HiSeq</a:t>
              </a:r>
              <a:r>
                <a:rPr lang="en-US" dirty="0"/>
                <a:t> X Ten • </a:t>
              </a:r>
              <a:r>
                <a:rPr lang="en-US" dirty="0" err="1">
                  <a:solidFill>
                    <a:schemeClr val="bg2">
                      <a:lumMod val="40000"/>
                      <a:lumOff val="60000"/>
                    </a:schemeClr>
                  </a:solidFill>
                </a:rPr>
                <a:t>Illumina</a:t>
              </a:r>
              <a:endParaRPr lang="en-US" dirty="0">
                <a:solidFill>
                  <a:schemeClr val="bg2">
                    <a:lumMod val="40000"/>
                    <a:lumOff val="60000"/>
                  </a:schemeClr>
                </a:solidFill>
              </a:endParaRPr>
            </a:p>
          </p:txBody>
        </p:sp>
      </p:grpSp>
      <p:grpSp>
        <p:nvGrpSpPr>
          <p:cNvPr id="12" name="Group 11"/>
          <p:cNvGrpSpPr/>
          <p:nvPr/>
        </p:nvGrpSpPr>
        <p:grpSpPr>
          <a:xfrm>
            <a:off x="4215765" y="4333875"/>
            <a:ext cx="4366733" cy="933450"/>
            <a:chOff x="3270885" y="4196715"/>
            <a:chExt cx="4366733" cy="933450"/>
          </a:xfrm>
        </p:grpSpPr>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885" y="4196715"/>
              <a:ext cx="5905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846195" y="4265414"/>
              <a:ext cx="3791423" cy="369332"/>
            </a:xfrm>
            <a:prstGeom prst="rect">
              <a:avLst/>
            </a:prstGeom>
          </p:spPr>
          <p:txBody>
            <a:bodyPr wrap="none">
              <a:spAutoFit/>
            </a:bodyPr>
            <a:lstStyle/>
            <a:p>
              <a:r>
                <a:rPr lang="en-US" dirty="0" err="1"/>
                <a:t>IrysChip</a:t>
              </a:r>
              <a:r>
                <a:rPr lang="en-US" dirty="0"/>
                <a:t> V2 • </a:t>
              </a:r>
              <a:r>
                <a:rPr lang="en-US" dirty="0" err="1">
                  <a:solidFill>
                    <a:schemeClr val="bg2">
                      <a:lumMod val="40000"/>
                      <a:lumOff val="60000"/>
                    </a:schemeClr>
                  </a:solidFill>
                </a:rPr>
                <a:t>BioNano</a:t>
              </a:r>
              <a:r>
                <a:rPr lang="en-US" dirty="0">
                  <a:solidFill>
                    <a:schemeClr val="bg2">
                      <a:lumMod val="40000"/>
                      <a:lumOff val="60000"/>
                    </a:schemeClr>
                  </a:solidFill>
                </a:rPr>
                <a:t> Genomics</a:t>
              </a:r>
            </a:p>
          </p:txBody>
        </p:sp>
      </p:grpSp>
      <p:grpSp>
        <p:nvGrpSpPr>
          <p:cNvPr id="13" name="Group 12"/>
          <p:cNvGrpSpPr/>
          <p:nvPr/>
        </p:nvGrpSpPr>
        <p:grpSpPr>
          <a:xfrm>
            <a:off x="4215765" y="5461635"/>
            <a:ext cx="5217795" cy="933450"/>
            <a:chOff x="3270885" y="5324475"/>
            <a:chExt cx="5217795" cy="933450"/>
          </a:xfrm>
        </p:grpSpPr>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0885" y="5324475"/>
              <a:ext cx="5905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916680" y="5324475"/>
              <a:ext cx="4572000" cy="646331"/>
            </a:xfrm>
            <a:prstGeom prst="rect">
              <a:avLst/>
            </a:prstGeom>
          </p:spPr>
          <p:txBody>
            <a:bodyPr>
              <a:spAutoFit/>
            </a:bodyPr>
            <a:lstStyle/>
            <a:p>
              <a:r>
                <a:rPr lang="fr-FR" dirty="0" err="1"/>
                <a:t>RainDrop</a:t>
              </a:r>
              <a:r>
                <a:rPr lang="fr-FR" dirty="0"/>
                <a:t> Digital PCR System</a:t>
              </a:r>
              <a:endParaRPr lang="en-US" dirty="0"/>
            </a:p>
            <a:p>
              <a:r>
                <a:rPr lang="fr-FR" dirty="0" smtClean="0"/>
                <a:t>• </a:t>
              </a:r>
              <a:r>
                <a:rPr lang="fr-FR" dirty="0" err="1">
                  <a:solidFill>
                    <a:schemeClr val="bg2">
                      <a:lumMod val="40000"/>
                      <a:lumOff val="60000"/>
                    </a:schemeClr>
                  </a:solidFill>
                </a:rPr>
                <a:t>RainDance</a:t>
              </a:r>
              <a:r>
                <a:rPr lang="fr-FR" dirty="0">
                  <a:solidFill>
                    <a:schemeClr val="bg2">
                      <a:lumMod val="40000"/>
                      <a:lumOff val="60000"/>
                    </a:schemeClr>
                  </a:solidFill>
                </a:rPr>
                <a:t> </a:t>
              </a:r>
              <a:r>
                <a:rPr lang="fr-FR" dirty="0" smtClean="0">
                  <a:solidFill>
                    <a:schemeClr val="bg2">
                      <a:lumMod val="40000"/>
                      <a:lumOff val="60000"/>
                    </a:schemeClr>
                  </a:solidFill>
                </a:rPr>
                <a:t>Technologies</a:t>
              </a:r>
              <a:endParaRPr lang="en-US" dirty="0">
                <a:solidFill>
                  <a:schemeClr val="bg2">
                    <a:lumMod val="40000"/>
                    <a:lumOff val="60000"/>
                  </a:schemeClr>
                </a:solidFill>
              </a:endParaRPr>
            </a:p>
          </p:txBody>
        </p:sp>
      </p:grpSp>
    </p:spTree>
    <p:extLst>
      <p:ext uri="{BB962C8B-B14F-4D97-AF65-F5344CB8AC3E}">
        <p14:creationId xmlns:p14="http://schemas.microsoft.com/office/powerpoint/2010/main" val="41211014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6150"/>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8" name="TextBox 7"/>
          <p:cNvSpPr txBox="1"/>
          <p:nvPr/>
        </p:nvSpPr>
        <p:spPr>
          <a:xfrm>
            <a:off x="7317494" y="6412243"/>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29</a:t>
            </a:r>
            <a:endParaRPr lang="en-US" sz="2000" dirty="0">
              <a:solidFill>
                <a:srgbClr val="00ADDC">
                  <a:lumMod val="40000"/>
                  <a:lumOff val="60000"/>
                </a:srgbClr>
              </a:solidFill>
              <a:latin typeface="Arial"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49" t="29874" r="18734" b="8186"/>
          <a:stretch/>
        </p:blipFill>
        <p:spPr bwMode="auto">
          <a:xfrm>
            <a:off x="145297" y="728691"/>
            <a:ext cx="7731889" cy="424791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627" t="29536" r="18576" b="12068"/>
          <a:stretch/>
        </p:blipFill>
        <p:spPr bwMode="auto">
          <a:xfrm>
            <a:off x="385533" y="1124161"/>
            <a:ext cx="7778188" cy="400484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627" t="25485" r="18481" b="20000"/>
          <a:stretch/>
        </p:blipFill>
        <p:spPr bwMode="auto">
          <a:xfrm>
            <a:off x="614390" y="1502137"/>
            <a:ext cx="7789762" cy="3738624"/>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7627" t="25485" r="18481" b="19493"/>
          <a:stretch/>
        </p:blipFill>
        <p:spPr bwMode="auto">
          <a:xfrm>
            <a:off x="875364" y="1900967"/>
            <a:ext cx="7789762" cy="3773348"/>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7417" t="26822" r="18667" b="12403"/>
          <a:stretch/>
        </p:blipFill>
        <p:spPr bwMode="auto">
          <a:xfrm>
            <a:off x="1177362" y="2323941"/>
            <a:ext cx="7792720" cy="398272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0593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0617"/>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18" name="TextBox 1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30</a:t>
            </a:r>
            <a:endParaRPr lang="en-US" sz="2000" dirty="0">
              <a:solidFill>
                <a:schemeClr val="accent4">
                  <a:lumMod val="40000"/>
                  <a:lumOff val="60000"/>
                </a:schemeClr>
              </a:solidFill>
              <a:latin typeface="Arial" charset="0"/>
            </a:endParaRPr>
          </a:p>
        </p:txBody>
      </p:sp>
      <p:grpSp>
        <p:nvGrpSpPr>
          <p:cNvPr id="4" name="Group 3"/>
          <p:cNvGrpSpPr/>
          <p:nvPr/>
        </p:nvGrpSpPr>
        <p:grpSpPr>
          <a:xfrm>
            <a:off x="313220" y="2318958"/>
            <a:ext cx="2974747" cy="1397958"/>
            <a:chOff x="4264945" y="1960680"/>
            <a:chExt cx="3669277" cy="1977222"/>
          </a:xfrm>
        </p:grpSpPr>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490" t="42000" r="31875" b="44667"/>
            <a:stretch/>
          </p:blipFill>
          <p:spPr bwMode="auto">
            <a:xfrm>
              <a:off x="4264945" y="3243585"/>
              <a:ext cx="3669277" cy="69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0570" b="28948"/>
            <a:stretch/>
          </p:blipFill>
          <p:spPr bwMode="auto">
            <a:xfrm>
              <a:off x="4264945" y="1960680"/>
              <a:ext cx="3655731" cy="128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3501626" y="1240536"/>
            <a:ext cx="2553469" cy="3252200"/>
            <a:chOff x="3749674" y="3553333"/>
            <a:chExt cx="2363515" cy="3061135"/>
          </a:xfrm>
        </p:grpSpPr>
        <p:pic>
          <p:nvPicPr>
            <p:cNvPr id="307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755" t="14027" r="41375" b="16001"/>
            <a:stretch/>
          </p:blipFill>
          <p:spPr bwMode="auto">
            <a:xfrm>
              <a:off x="3749674" y="4157985"/>
              <a:ext cx="2363515" cy="245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9674" y="3553333"/>
              <a:ext cx="2363515" cy="60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384784" y="3934905"/>
            <a:ext cx="2561421" cy="2505695"/>
            <a:chOff x="5664835" y="2491840"/>
            <a:chExt cx="3567433" cy="3499893"/>
          </a:xfrm>
        </p:grpSpPr>
        <p:grpSp>
          <p:nvGrpSpPr>
            <p:cNvPr id="7" name="Group 6"/>
            <p:cNvGrpSpPr/>
            <p:nvPr/>
          </p:nvGrpSpPr>
          <p:grpSpPr>
            <a:xfrm>
              <a:off x="5664835" y="2986912"/>
              <a:ext cx="3567433" cy="3004821"/>
              <a:chOff x="5664835" y="2986912"/>
              <a:chExt cx="3567433" cy="3004821"/>
            </a:xfrm>
          </p:grpSpPr>
          <p:pic>
            <p:nvPicPr>
              <p:cNvPr id="3079"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12556" t="45990" r="36511" b="8187"/>
              <a:stretch/>
            </p:blipFill>
            <p:spPr bwMode="auto">
              <a:xfrm>
                <a:off x="5664835" y="3553333"/>
                <a:ext cx="356743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673" t="29293" r="10181" b="54535"/>
              <a:stretch/>
            </p:blipFill>
            <p:spPr bwMode="auto">
              <a:xfrm>
                <a:off x="5664836" y="2986912"/>
                <a:ext cx="3567432" cy="56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8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64836" y="2491840"/>
              <a:ext cx="3567430" cy="49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282535" y="2562606"/>
            <a:ext cx="2561419" cy="3105804"/>
            <a:chOff x="4756075" y="663116"/>
            <a:chExt cx="2561419" cy="3105804"/>
          </a:xfrm>
        </p:grpSpPr>
        <p:pic>
          <p:nvPicPr>
            <p:cNvPr id="3081" name="Picture 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755" t="36575" r="41794" b="290"/>
            <a:stretch/>
          </p:blipFill>
          <p:spPr bwMode="auto">
            <a:xfrm>
              <a:off x="4756075" y="1245854"/>
              <a:ext cx="2561419" cy="252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56075" y="663116"/>
              <a:ext cx="2561418" cy="60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3149382" y="4670108"/>
            <a:ext cx="2905713" cy="1944103"/>
            <a:chOff x="3149382" y="4307490"/>
            <a:chExt cx="2905713" cy="1944103"/>
          </a:xfrm>
        </p:grpSpPr>
        <p:sp>
          <p:nvSpPr>
            <p:cNvPr id="2" name="Rectangle 1"/>
            <p:cNvSpPr/>
            <p:nvPr/>
          </p:nvSpPr>
          <p:spPr>
            <a:xfrm>
              <a:off x="3149382" y="5328263"/>
              <a:ext cx="2905713" cy="923330"/>
            </a:xfrm>
            <a:prstGeom prst="rect">
              <a:avLst/>
            </a:prstGeom>
            <a:solidFill>
              <a:schemeClr val="tx1"/>
            </a:solidFill>
          </p:spPr>
          <p:txBody>
            <a:bodyPr wrap="square">
              <a:spAutoFit/>
            </a:bodyPr>
            <a:lstStyle/>
            <a:p>
              <a:r>
                <a:rPr lang="en-US" dirty="0">
                  <a:solidFill>
                    <a:schemeClr val="bg1"/>
                  </a:solidFill>
                  <a:latin typeface="Calibri" panose="020F0502020204030204" pitchFamily="34" charset="0"/>
                  <a:cs typeface="Times New Roman" panose="02020603050405020304" pitchFamily="18" charset="0"/>
                </a:rPr>
                <a:t>Foundation Medicine Reimbursement Progress Marked by </a:t>
              </a:r>
              <a:r>
                <a:rPr lang="en-US" dirty="0" smtClean="0">
                  <a:solidFill>
                    <a:schemeClr val="bg1"/>
                  </a:solidFill>
                  <a:latin typeface="Calibri" panose="020F0502020204030204" pitchFamily="34" charset="0"/>
                  <a:cs typeface="Times New Roman" panose="02020603050405020304" pitchFamily="18" charset="0"/>
                </a:rPr>
                <a:t>Google</a:t>
              </a:r>
              <a:endParaRPr lang="en-US" dirty="0">
                <a:solidFill>
                  <a:schemeClr val="bg1"/>
                </a:solidFill>
                <a:latin typeface="Calibri" panose="020F0502020204030204" pitchFamily="34" charset="0"/>
                <a:cs typeface="Times New Roman" panose="02020603050405020304" pitchFamily="18" charset="0"/>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9382" y="4307490"/>
              <a:ext cx="2905713" cy="102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06380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a:t>
            </a:r>
            <a:r>
              <a:rPr lang="en-US" sz="3800" i="1" spc="-100" dirty="0" smtClean="0">
                <a:solidFill>
                  <a:schemeClr val="accent6">
                    <a:lumMod val="40000"/>
                    <a:lumOff val="60000"/>
                  </a:schemeClr>
                </a:solidFill>
                <a:latin typeface="Arial" charset="0"/>
                <a:cs typeface="Arial" pitchFamily="34" charset="0"/>
              </a:rPr>
              <a:t>es</a:t>
            </a:r>
            <a:r>
              <a:rPr lang="en-US" sz="3800" i="1" spc="-100" dirty="0" smtClean="0">
                <a:solidFill>
                  <a:srgbClr val="FFFF00"/>
                </a:solidFill>
                <a:latin typeface="Arial" charset="0"/>
                <a:cs typeface="Arial" pitchFamily="34" charset="0"/>
              </a:rPr>
              <a:t>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3229" y="962025"/>
            <a:ext cx="2302911" cy="220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377" r="10431"/>
          <a:stretch/>
        </p:blipFill>
        <p:spPr bwMode="auto">
          <a:xfrm>
            <a:off x="4360327" y="981830"/>
            <a:ext cx="2447459" cy="21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5137" y="3253508"/>
            <a:ext cx="2235833" cy="213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509" y="4593771"/>
            <a:ext cx="3148628" cy="201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161" y="4169229"/>
            <a:ext cx="2827204" cy="222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10">
            <a:extLst>
              <a:ext uri="{28A0092B-C50C-407E-A947-70E740481C1C}">
                <a14:useLocalDpi xmlns:a14="http://schemas.microsoft.com/office/drawing/2010/main" val="0"/>
              </a:ext>
            </a:extLst>
          </a:blip>
          <a:srcRect r="31878" b="48369"/>
          <a:stretch/>
        </p:blipFill>
        <p:spPr bwMode="auto">
          <a:xfrm>
            <a:off x="737133" y="2110495"/>
            <a:ext cx="2876923" cy="193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55512" y="1173483"/>
            <a:ext cx="3272240" cy="218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31964" y="2811510"/>
            <a:ext cx="2791571" cy="279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7407" y="3853909"/>
            <a:ext cx="3011172" cy="225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539" y="3621694"/>
            <a:ext cx="2983387" cy="223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9791" y="1438978"/>
            <a:ext cx="2937148" cy="221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29138" y="1984928"/>
            <a:ext cx="2859169" cy="233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1063" y="3252722"/>
            <a:ext cx="2350569" cy="303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7967" y="3152948"/>
            <a:ext cx="2381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19">
            <a:extLst>
              <a:ext uri="{28A0092B-C50C-407E-A947-70E740481C1C}">
                <a14:useLocalDpi xmlns:a14="http://schemas.microsoft.com/office/drawing/2010/main" val="0"/>
              </a:ext>
            </a:extLst>
          </a:blip>
          <a:srcRect l="31175" t="10534" r="31545" b="11958"/>
          <a:stretch/>
        </p:blipFill>
        <p:spPr bwMode="auto">
          <a:xfrm>
            <a:off x="2698532" y="1511064"/>
            <a:ext cx="3660190" cy="428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30882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80"/>
                                        </p:tgtEl>
                                        <p:attrNameLst>
                                          <p:attrName>style.visibility</p:attrName>
                                        </p:attrNameLst>
                                      </p:cBhvr>
                                      <p:to>
                                        <p:strVal val="visible"/>
                                      </p:to>
                                    </p:set>
                                    <p:anim calcmode="lin" valueType="num">
                                      <p:cBhvr additive="base">
                                        <p:cTn id="43" dur="500" fill="hold"/>
                                        <p:tgtEl>
                                          <p:spTgt spid="3080"/>
                                        </p:tgtEl>
                                        <p:attrNameLst>
                                          <p:attrName>ppt_x</p:attrName>
                                        </p:attrNameLst>
                                      </p:cBhvr>
                                      <p:tavLst>
                                        <p:tav tm="0">
                                          <p:val>
                                            <p:strVal val="#ppt_x"/>
                                          </p:val>
                                        </p:tav>
                                        <p:tav tm="100000">
                                          <p:val>
                                            <p:strVal val="#ppt_x"/>
                                          </p:val>
                                        </p:tav>
                                      </p:tavLst>
                                    </p:anim>
                                    <p:anim calcmode="lin" valueType="num">
                                      <p:cBhvr additive="base">
                                        <p:cTn id="4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81"/>
                                        </p:tgtEl>
                                        <p:attrNameLst>
                                          <p:attrName>style.visibility</p:attrName>
                                        </p:attrNameLst>
                                      </p:cBhvr>
                                      <p:to>
                                        <p:strVal val="visible"/>
                                      </p:to>
                                    </p:set>
                                    <p:anim calcmode="lin" valueType="num">
                                      <p:cBhvr additive="base">
                                        <p:cTn id="49" dur="500" fill="hold"/>
                                        <p:tgtEl>
                                          <p:spTgt spid="3081"/>
                                        </p:tgtEl>
                                        <p:attrNameLst>
                                          <p:attrName>ppt_x</p:attrName>
                                        </p:attrNameLst>
                                      </p:cBhvr>
                                      <p:tavLst>
                                        <p:tav tm="0">
                                          <p:val>
                                            <p:strVal val="#ppt_x"/>
                                          </p:val>
                                        </p:tav>
                                        <p:tav tm="100000">
                                          <p:val>
                                            <p:strVal val="#ppt_x"/>
                                          </p:val>
                                        </p:tav>
                                      </p:tavLst>
                                    </p:anim>
                                    <p:anim calcmode="lin" valueType="num">
                                      <p:cBhvr additive="base">
                                        <p:cTn id="50"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82"/>
                                        </p:tgtEl>
                                        <p:attrNameLst>
                                          <p:attrName>style.visibility</p:attrName>
                                        </p:attrNameLst>
                                      </p:cBhvr>
                                      <p:to>
                                        <p:strVal val="visible"/>
                                      </p:to>
                                    </p:set>
                                    <p:anim calcmode="lin" valueType="num">
                                      <p:cBhvr additive="base">
                                        <p:cTn id="55" dur="500" fill="hold"/>
                                        <p:tgtEl>
                                          <p:spTgt spid="3082"/>
                                        </p:tgtEl>
                                        <p:attrNameLst>
                                          <p:attrName>ppt_x</p:attrName>
                                        </p:attrNameLst>
                                      </p:cBhvr>
                                      <p:tavLst>
                                        <p:tav tm="0">
                                          <p:val>
                                            <p:strVal val="#ppt_x"/>
                                          </p:val>
                                        </p:tav>
                                        <p:tav tm="100000">
                                          <p:val>
                                            <p:strVal val="#ppt_x"/>
                                          </p:val>
                                        </p:tav>
                                      </p:tavLst>
                                    </p:anim>
                                    <p:anim calcmode="lin" valueType="num">
                                      <p:cBhvr additive="base">
                                        <p:cTn id="56"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83"/>
                                        </p:tgtEl>
                                        <p:attrNameLst>
                                          <p:attrName>style.visibility</p:attrName>
                                        </p:attrNameLst>
                                      </p:cBhvr>
                                      <p:to>
                                        <p:strVal val="visible"/>
                                      </p:to>
                                    </p:set>
                                    <p:anim calcmode="lin" valueType="num">
                                      <p:cBhvr additive="base">
                                        <p:cTn id="61" dur="500" fill="hold"/>
                                        <p:tgtEl>
                                          <p:spTgt spid="3083"/>
                                        </p:tgtEl>
                                        <p:attrNameLst>
                                          <p:attrName>ppt_x</p:attrName>
                                        </p:attrNameLst>
                                      </p:cBhvr>
                                      <p:tavLst>
                                        <p:tav tm="0">
                                          <p:val>
                                            <p:strVal val="#ppt_x"/>
                                          </p:val>
                                        </p:tav>
                                        <p:tav tm="100000">
                                          <p:val>
                                            <p:strVal val="#ppt_x"/>
                                          </p:val>
                                        </p:tav>
                                      </p:tavLst>
                                    </p:anim>
                                    <p:anim calcmode="lin" valueType="num">
                                      <p:cBhvr additive="base">
                                        <p:cTn id="62"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84"/>
                                        </p:tgtEl>
                                        <p:attrNameLst>
                                          <p:attrName>style.visibility</p:attrName>
                                        </p:attrNameLst>
                                      </p:cBhvr>
                                      <p:to>
                                        <p:strVal val="visible"/>
                                      </p:to>
                                    </p:set>
                                    <p:anim calcmode="lin" valueType="num">
                                      <p:cBhvr additive="base">
                                        <p:cTn id="67" dur="500" fill="hold"/>
                                        <p:tgtEl>
                                          <p:spTgt spid="3084"/>
                                        </p:tgtEl>
                                        <p:attrNameLst>
                                          <p:attrName>ppt_x</p:attrName>
                                        </p:attrNameLst>
                                      </p:cBhvr>
                                      <p:tavLst>
                                        <p:tav tm="0">
                                          <p:val>
                                            <p:strVal val="#ppt_x"/>
                                          </p:val>
                                        </p:tav>
                                        <p:tav tm="100000">
                                          <p:val>
                                            <p:strVal val="#ppt_x"/>
                                          </p:val>
                                        </p:tav>
                                      </p:tavLst>
                                    </p:anim>
                                    <p:anim calcmode="lin" valueType="num">
                                      <p:cBhvr additive="base">
                                        <p:cTn id="68"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87"/>
                                        </p:tgtEl>
                                        <p:attrNameLst>
                                          <p:attrName>style.visibility</p:attrName>
                                        </p:attrNameLst>
                                      </p:cBhvr>
                                      <p:to>
                                        <p:strVal val="visible"/>
                                      </p:to>
                                    </p:set>
                                    <p:anim calcmode="lin" valueType="num">
                                      <p:cBhvr additive="base">
                                        <p:cTn id="73" dur="500" fill="hold"/>
                                        <p:tgtEl>
                                          <p:spTgt spid="3087"/>
                                        </p:tgtEl>
                                        <p:attrNameLst>
                                          <p:attrName>ppt_x</p:attrName>
                                        </p:attrNameLst>
                                      </p:cBhvr>
                                      <p:tavLst>
                                        <p:tav tm="0">
                                          <p:val>
                                            <p:strVal val="#ppt_x"/>
                                          </p:val>
                                        </p:tav>
                                        <p:tav tm="100000">
                                          <p:val>
                                            <p:strVal val="#ppt_x"/>
                                          </p:val>
                                        </p:tav>
                                      </p:tavLst>
                                    </p:anim>
                                    <p:anim calcmode="lin" valueType="num">
                                      <p:cBhvr additive="base">
                                        <p:cTn id="74" dur="500" fill="hold"/>
                                        <p:tgtEl>
                                          <p:spTgt spid="30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098"/>
                                        </p:tgtEl>
                                        <p:attrNameLst>
                                          <p:attrName>style.visibility</p:attrName>
                                        </p:attrNameLst>
                                      </p:cBhvr>
                                      <p:to>
                                        <p:strVal val="visible"/>
                                      </p:to>
                                    </p:set>
                                    <p:anim calcmode="lin" valueType="num">
                                      <p:cBhvr additive="base">
                                        <p:cTn id="79" dur="500" fill="hold"/>
                                        <p:tgtEl>
                                          <p:spTgt spid="4098"/>
                                        </p:tgtEl>
                                        <p:attrNameLst>
                                          <p:attrName>ppt_x</p:attrName>
                                        </p:attrNameLst>
                                      </p:cBhvr>
                                      <p:tavLst>
                                        <p:tav tm="0">
                                          <p:val>
                                            <p:strVal val="#ppt_x"/>
                                          </p:val>
                                        </p:tav>
                                        <p:tav tm="100000">
                                          <p:val>
                                            <p:strVal val="#ppt_x"/>
                                          </p:val>
                                        </p:tav>
                                      </p:tavLst>
                                    </p:anim>
                                    <p:anim calcmode="lin" valueType="num">
                                      <p:cBhvr additive="base">
                                        <p:cTn id="8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102"/>
                                        </p:tgtEl>
                                        <p:attrNameLst>
                                          <p:attrName>style.visibility</p:attrName>
                                        </p:attrNameLst>
                                      </p:cBhvr>
                                      <p:to>
                                        <p:strVal val="visible"/>
                                      </p:to>
                                    </p:set>
                                    <p:anim calcmode="lin" valueType="num">
                                      <p:cBhvr additive="base">
                                        <p:cTn id="85" dur="500" fill="hold"/>
                                        <p:tgtEl>
                                          <p:spTgt spid="4102"/>
                                        </p:tgtEl>
                                        <p:attrNameLst>
                                          <p:attrName>ppt_x</p:attrName>
                                        </p:attrNameLst>
                                      </p:cBhvr>
                                      <p:tavLst>
                                        <p:tav tm="0">
                                          <p:val>
                                            <p:strVal val="#ppt_x"/>
                                          </p:val>
                                        </p:tav>
                                        <p:tav tm="100000">
                                          <p:val>
                                            <p:strVal val="#ppt_x"/>
                                          </p:val>
                                        </p:tav>
                                      </p:tavLst>
                                    </p:anim>
                                    <p:anim calcmode="lin" valueType="num">
                                      <p:cBhvr additive="base">
                                        <p:cTn id="8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101"/>
                                        </p:tgtEl>
                                        <p:attrNameLst>
                                          <p:attrName>style.visibility</p:attrName>
                                        </p:attrNameLst>
                                      </p:cBhvr>
                                      <p:to>
                                        <p:strVal val="visible"/>
                                      </p:to>
                                    </p:set>
                                    <p:anim calcmode="lin" valueType="num">
                                      <p:cBhvr additive="base">
                                        <p:cTn id="91" dur="500" fill="hold"/>
                                        <p:tgtEl>
                                          <p:spTgt spid="4101"/>
                                        </p:tgtEl>
                                        <p:attrNameLst>
                                          <p:attrName>ppt_x</p:attrName>
                                        </p:attrNameLst>
                                      </p:cBhvr>
                                      <p:tavLst>
                                        <p:tav tm="0">
                                          <p:val>
                                            <p:strVal val="#ppt_x"/>
                                          </p:val>
                                        </p:tav>
                                        <p:tav tm="100000">
                                          <p:val>
                                            <p:strVal val="#ppt_x"/>
                                          </p:val>
                                        </p:tav>
                                      </p:tavLst>
                                    </p:anim>
                                    <p:anim calcmode="lin" valueType="num">
                                      <p:cBhvr additive="base">
                                        <p:cTn id="9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19052"/>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p>
        </p:txBody>
      </p:sp>
      <p:sp>
        <p:nvSpPr>
          <p:cNvPr id="5" name="Title 1"/>
          <p:cNvSpPr txBox="1">
            <a:spLocks/>
          </p:cNvSpPr>
          <p:nvPr/>
        </p:nvSpPr>
        <p:spPr bwMode="auto">
          <a:xfrm>
            <a:off x="-31532" y="957775"/>
            <a:ext cx="9144000" cy="5102783"/>
          </a:xfrm>
          <a:prstGeom prst="rect">
            <a:avLst/>
          </a:prstGeom>
          <a:noFill/>
          <a:ln w="9525" algn="ctr">
            <a:noFill/>
            <a:miter lim="800000"/>
            <a:headEnd/>
            <a:tailEnd/>
          </a:ln>
        </p:spPr>
        <p:txBody>
          <a:bodyPr/>
          <a:lstStyle/>
          <a:p>
            <a:pPr lvl="1" indent="-279400" defTabSz="457200" eaLnBrk="0" hangingPunct="0">
              <a:spcBef>
                <a:spcPts val="700"/>
              </a:spcBef>
              <a:buClr>
                <a:schemeClr val="tx1"/>
              </a:buClr>
              <a:buSzPct val="95000"/>
              <a:buFont typeface="Wingdings" pitchFamily="2" charset="2"/>
              <a:buChar char=""/>
              <a:tabLst>
                <a:tab pos="914400" algn="l"/>
              </a:tabLst>
            </a:pPr>
            <a:r>
              <a:rPr lang="en-US" sz="2800" dirty="0" smtClean="0">
                <a:solidFill>
                  <a:prstClr val="white"/>
                </a:solidFill>
                <a:cs typeface="Arial" pitchFamily="34" charset="0"/>
              </a:rPr>
              <a:t>Two RFAs released in mid-December 2014:</a:t>
            </a:r>
          </a:p>
          <a:p>
            <a:pPr lvl="1" indent="-279400" defTabSz="457200" eaLnBrk="0" hangingPunct="0">
              <a:spcBef>
                <a:spcPts val="700"/>
              </a:spcBef>
              <a:buClr>
                <a:srgbClr val="D6ECFF"/>
              </a:buClr>
              <a:buSzPct val="95000"/>
              <a:buFont typeface="Wingdings" pitchFamily="2" charset="2"/>
              <a:buChar char=""/>
              <a:tabLst>
                <a:tab pos="914400" algn="l"/>
              </a:tabLst>
            </a:pPr>
            <a:endParaRPr lang="en-US" sz="500" dirty="0">
              <a:solidFill>
                <a:prstClr val="white"/>
              </a:solidFill>
              <a:cs typeface="Arial" pitchFamily="34" charset="0"/>
            </a:endParaRPr>
          </a:p>
          <a:p>
            <a:pPr marL="457200" lvl="2" indent="-279400" defTabSz="457200" eaLnBrk="0" hangingPunct="0">
              <a:spcBef>
                <a:spcPts val="700"/>
              </a:spcBef>
              <a:buClr>
                <a:srgbClr val="D6ECFF"/>
              </a:buClr>
              <a:buSzPct val="95000"/>
              <a:tabLst>
                <a:tab pos="914400" algn="l"/>
              </a:tabLst>
            </a:pPr>
            <a:r>
              <a:rPr lang="en-US" sz="2800" dirty="0" smtClean="0">
                <a:solidFill>
                  <a:srgbClr val="00ADDC">
                    <a:lumMod val="40000"/>
                    <a:lumOff val="60000"/>
                  </a:srgbClr>
                </a:solidFill>
                <a:cs typeface="Arial" pitchFamily="34" charset="0"/>
              </a:rPr>
              <a:t>		Centers </a:t>
            </a:r>
            <a:r>
              <a:rPr lang="en-US" sz="2800" dirty="0">
                <a:solidFill>
                  <a:srgbClr val="00ADDC">
                    <a:lumMod val="40000"/>
                    <a:lumOff val="60000"/>
                  </a:srgbClr>
                </a:solidFill>
                <a:cs typeface="Arial" pitchFamily="34" charset="0"/>
              </a:rPr>
              <a:t>for Common Disease Genomics </a:t>
            </a:r>
            <a:r>
              <a:rPr lang="en-US" sz="2800" dirty="0" smtClean="0">
                <a:solidFill>
                  <a:srgbClr val="00ADDC">
                    <a:lumMod val="40000"/>
                    <a:lumOff val="60000"/>
                  </a:srgbClr>
                </a:solidFill>
                <a:cs typeface="Arial" pitchFamily="34" charset="0"/>
              </a:rPr>
              <a:t>(</a:t>
            </a:r>
            <a:r>
              <a:rPr lang="en-US" sz="2800" dirty="0">
                <a:solidFill>
                  <a:srgbClr val="00ADDC">
                    <a:lumMod val="40000"/>
                    <a:lumOff val="60000"/>
                  </a:srgbClr>
                </a:solidFill>
                <a:cs typeface="Arial" pitchFamily="34" charset="0"/>
              </a:rPr>
              <a:t>UM1</a:t>
            </a:r>
            <a:r>
              <a:rPr lang="en-US" sz="2800" dirty="0" smtClean="0">
                <a:solidFill>
                  <a:srgbClr val="00ADDC">
                    <a:lumMod val="40000"/>
                    <a:lumOff val="60000"/>
                  </a:srgbClr>
                </a:solidFill>
                <a:cs typeface="Arial" pitchFamily="34" charset="0"/>
              </a:rPr>
              <a:t>): 		RFA-HG-15-001</a:t>
            </a:r>
          </a:p>
          <a:p>
            <a:pPr marL="457200" lvl="2" indent="-279400" defTabSz="457200" eaLnBrk="0" hangingPunct="0">
              <a:spcBef>
                <a:spcPts val="700"/>
              </a:spcBef>
              <a:buClr>
                <a:srgbClr val="D6ECFF"/>
              </a:buClr>
              <a:buSzPct val="95000"/>
              <a:tabLst>
                <a:tab pos="914400" algn="l"/>
              </a:tabLst>
            </a:pPr>
            <a:endParaRPr lang="en-US" sz="1100" dirty="0">
              <a:solidFill>
                <a:srgbClr val="00ADDC">
                  <a:lumMod val="40000"/>
                  <a:lumOff val="60000"/>
                </a:srgbClr>
              </a:solidFill>
              <a:cs typeface="Arial" pitchFamily="34" charset="0"/>
            </a:endParaRPr>
          </a:p>
          <a:p>
            <a:pPr marL="457200" lvl="2" indent="-279400" defTabSz="457200" eaLnBrk="0" hangingPunct="0">
              <a:spcBef>
                <a:spcPts val="700"/>
              </a:spcBef>
              <a:buClr>
                <a:srgbClr val="D6ECFF"/>
              </a:buClr>
              <a:buSzPct val="95000"/>
              <a:tabLst>
                <a:tab pos="914400" algn="l"/>
              </a:tabLst>
            </a:pPr>
            <a:r>
              <a:rPr lang="en-US" sz="2800" dirty="0" smtClean="0">
                <a:solidFill>
                  <a:srgbClr val="00ADDC">
                    <a:lumMod val="40000"/>
                    <a:lumOff val="60000"/>
                  </a:srgbClr>
                </a:solidFill>
                <a:cs typeface="Arial" pitchFamily="34" charset="0"/>
              </a:rPr>
              <a:t>		Centers </a:t>
            </a:r>
            <a:r>
              <a:rPr lang="en-US" sz="2800" dirty="0">
                <a:solidFill>
                  <a:srgbClr val="00ADDC">
                    <a:lumMod val="40000"/>
                    <a:lumOff val="60000"/>
                  </a:srgbClr>
                </a:solidFill>
                <a:cs typeface="Arial" pitchFamily="34" charset="0"/>
              </a:rPr>
              <a:t>for </a:t>
            </a:r>
            <a:r>
              <a:rPr lang="en-US" sz="2800" dirty="0" smtClean="0">
                <a:solidFill>
                  <a:srgbClr val="00ADDC">
                    <a:lumMod val="40000"/>
                    <a:lumOff val="60000"/>
                  </a:srgbClr>
                </a:solidFill>
                <a:cs typeface="Arial" pitchFamily="34" charset="0"/>
              </a:rPr>
              <a:t>Mendelian Genomics </a:t>
            </a:r>
            <a:r>
              <a:rPr lang="en-US" sz="2800" dirty="0">
                <a:solidFill>
                  <a:srgbClr val="00ADDC">
                    <a:lumMod val="40000"/>
                    <a:lumOff val="60000"/>
                  </a:srgbClr>
                </a:solidFill>
                <a:cs typeface="Arial" pitchFamily="34" charset="0"/>
              </a:rPr>
              <a:t>(UM1</a:t>
            </a:r>
            <a:r>
              <a:rPr lang="en-US" sz="2800" dirty="0" smtClean="0">
                <a:solidFill>
                  <a:srgbClr val="00ADDC">
                    <a:lumMod val="40000"/>
                    <a:lumOff val="60000"/>
                  </a:srgbClr>
                </a:solidFill>
                <a:cs typeface="Arial" pitchFamily="34" charset="0"/>
              </a:rPr>
              <a:t>): 				RFA-	HG-15-002</a:t>
            </a:r>
            <a:endParaRPr lang="en-US" sz="2800" dirty="0">
              <a:solidFill>
                <a:srgbClr val="00ADDC">
                  <a:lumMod val="40000"/>
                  <a:lumOff val="60000"/>
                </a:srgbClr>
              </a:solidFill>
              <a:cs typeface="Arial" pitchFamily="34" charset="0"/>
            </a:endParaRPr>
          </a:p>
          <a:p>
            <a:pPr lvl="1" indent="-2794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srgbClr val="00ADDC">
                  <a:lumMod val="40000"/>
                  <a:lumOff val="60000"/>
                </a:srgbClr>
              </a:solidFill>
              <a:cs typeface="Arial" pitchFamily="34" charset="0"/>
            </a:endParaRPr>
          </a:p>
          <a:p>
            <a:pPr lvl="1" indent="-279400" defTabSz="457200" eaLnBrk="0" hangingPunct="0">
              <a:spcBef>
                <a:spcPts val="700"/>
              </a:spcBef>
              <a:buClr>
                <a:schemeClr val="tx1"/>
              </a:buClr>
              <a:buSzPct val="95000"/>
              <a:buFont typeface="Wingdings" pitchFamily="2" charset="2"/>
              <a:buChar char=""/>
              <a:tabLst>
                <a:tab pos="914400" algn="l"/>
              </a:tabLst>
            </a:pPr>
            <a:r>
              <a:rPr lang="en-US" sz="2800" dirty="0" smtClean="0">
                <a:solidFill>
                  <a:prstClr val="white"/>
                </a:solidFill>
                <a:cs typeface="Arial" pitchFamily="34" charset="0"/>
              </a:rPr>
              <a:t>Applicant </a:t>
            </a:r>
            <a:r>
              <a:rPr lang="en-US" sz="2800" dirty="0">
                <a:solidFill>
                  <a:prstClr val="white"/>
                </a:solidFill>
                <a:cs typeface="Arial" pitchFamily="34" charset="0"/>
              </a:rPr>
              <a:t>i</a:t>
            </a:r>
            <a:r>
              <a:rPr lang="en-US" sz="2800" dirty="0" smtClean="0">
                <a:solidFill>
                  <a:prstClr val="white"/>
                </a:solidFill>
                <a:cs typeface="Arial" pitchFamily="34" charset="0"/>
              </a:rPr>
              <a:t>nformation </a:t>
            </a:r>
            <a:r>
              <a:rPr lang="en-US" sz="2800" dirty="0">
                <a:solidFill>
                  <a:prstClr val="white"/>
                </a:solidFill>
                <a:cs typeface="Arial" pitchFamily="34" charset="0"/>
              </a:rPr>
              <a:t>w</a:t>
            </a:r>
            <a:r>
              <a:rPr lang="en-US" sz="2800" dirty="0" smtClean="0">
                <a:solidFill>
                  <a:prstClr val="white"/>
                </a:solidFill>
                <a:cs typeface="Arial" pitchFamily="34" charset="0"/>
              </a:rPr>
              <a:t>ebinar </a:t>
            </a:r>
            <a:r>
              <a:rPr lang="en-US" sz="2800" dirty="0">
                <a:solidFill>
                  <a:prstClr val="white"/>
                </a:solidFill>
                <a:cs typeface="Arial" pitchFamily="34" charset="0"/>
              </a:rPr>
              <a:t>on February </a:t>
            </a:r>
            <a:r>
              <a:rPr lang="en-US" sz="2800" dirty="0" smtClean="0">
                <a:solidFill>
                  <a:prstClr val="white"/>
                </a:solidFill>
                <a:cs typeface="Arial" pitchFamily="34" charset="0"/>
              </a:rPr>
              <a:t>18</a:t>
            </a:r>
          </a:p>
          <a:p>
            <a:pPr lvl="1" indent="-279400" defTabSz="457200" eaLnBrk="0" hangingPunct="0">
              <a:spcBef>
                <a:spcPts val="700"/>
              </a:spcBef>
              <a:buClr>
                <a:schemeClr val="tx1"/>
              </a:buClr>
              <a:buSzPct val="95000"/>
              <a:buFont typeface="Wingdings" pitchFamily="2" charset="2"/>
              <a:buChar char=""/>
              <a:tabLst>
                <a:tab pos="914400" algn="l"/>
              </a:tabLst>
            </a:pPr>
            <a:endParaRPr lang="en-US" sz="2800" dirty="0">
              <a:solidFill>
                <a:prstClr val="white"/>
              </a:solidFill>
              <a:cs typeface="Arial" pitchFamily="34" charset="0"/>
            </a:endParaRPr>
          </a:p>
          <a:p>
            <a:pPr lvl="1" indent="-279400" defTabSz="457200" eaLnBrk="0" hangingPunct="0">
              <a:spcBef>
                <a:spcPts val="700"/>
              </a:spcBef>
              <a:buClr>
                <a:schemeClr val="tx1"/>
              </a:buClr>
              <a:buSzPct val="95000"/>
              <a:buFont typeface="Wingdings" pitchFamily="2" charset="2"/>
              <a:buChar char=""/>
              <a:tabLst>
                <a:tab pos="914400" algn="l"/>
              </a:tabLst>
            </a:pPr>
            <a:r>
              <a:rPr lang="en-US" sz="2800" dirty="0" smtClean="0">
                <a:solidFill>
                  <a:prstClr val="white"/>
                </a:solidFill>
                <a:cs typeface="Arial" pitchFamily="34" charset="0"/>
              </a:rPr>
              <a:t>Submission deadline for </a:t>
            </a:r>
            <a:r>
              <a:rPr lang="en-US" sz="2800" dirty="0">
                <a:solidFill>
                  <a:prstClr val="white"/>
                </a:solidFill>
                <a:cs typeface="Arial" pitchFamily="34" charset="0"/>
              </a:rPr>
              <a:t>both </a:t>
            </a:r>
            <a:r>
              <a:rPr lang="en-US" sz="2800" dirty="0" smtClean="0">
                <a:solidFill>
                  <a:prstClr val="white"/>
                </a:solidFill>
                <a:cs typeface="Arial" pitchFamily="34" charset="0"/>
              </a:rPr>
              <a:t>RFAs is April </a:t>
            </a:r>
            <a:r>
              <a:rPr lang="en-US" sz="2800" dirty="0">
                <a:solidFill>
                  <a:prstClr val="white"/>
                </a:solidFill>
                <a:cs typeface="Arial" pitchFamily="34" charset="0"/>
              </a:rPr>
              <a:t>7</a:t>
            </a: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800" dirty="0" smtClean="0">
              <a:solidFill>
                <a:prstClr val="white"/>
              </a:solidFill>
              <a:cs typeface="Arial" pitchFamily="34" charset="0"/>
            </a:endParaRPr>
          </a:p>
        </p:txBody>
      </p:sp>
      <p:sp>
        <p:nvSpPr>
          <p:cNvPr id="14" name="TextBox 13"/>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32</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6073381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7939" y="18897"/>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Large-Scale Genome Sequencing </a:t>
            </a:r>
          </a:p>
          <a:p>
            <a:pPr algn="ctr" fontAlgn="base">
              <a:spcBef>
                <a:spcPct val="0"/>
              </a:spcBef>
              <a:spcAft>
                <a:spcPct val="0"/>
              </a:spcAft>
            </a:pP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1066800" y="4884737"/>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Arial" charset="0"/>
            </a:endParaRPr>
          </a:p>
        </p:txBody>
      </p:sp>
      <p:sp>
        <p:nvSpPr>
          <p:cNvPr id="10" name="TextBox 9"/>
          <p:cNvSpPr txBox="1"/>
          <p:nvPr/>
        </p:nvSpPr>
        <p:spPr>
          <a:xfrm>
            <a:off x="7322510"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33</a:t>
            </a:r>
            <a:endParaRPr lang="en-US" sz="2000" b="1" dirty="0">
              <a:solidFill>
                <a:srgbClr val="00ADDC">
                  <a:lumMod val="40000"/>
                  <a:lumOff val="60000"/>
                </a:srgbClr>
              </a:solidFill>
              <a:latin typeface="Arial" charset="0"/>
            </a:endParaRPr>
          </a:p>
        </p:txBody>
      </p:sp>
      <p:sp>
        <p:nvSpPr>
          <p:cNvPr id="9" name="Title 1"/>
          <p:cNvSpPr txBox="1">
            <a:spLocks/>
          </p:cNvSpPr>
          <p:nvPr/>
        </p:nvSpPr>
        <p:spPr bwMode="auto">
          <a:xfrm>
            <a:off x="395189" y="1752600"/>
            <a:ext cx="8573987" cy="4343400"/>
          </a:xfrm>
          <a:prstGeom prst="rect">
            <a:avLst/>
          </a:prstGeom>
          <a:noFill/>
          <a:ln w="9525" algn="ctr">
            <a:noFill/>
            <a:miter lim="800000"/>
            <a:headEnd/>
            <a:tailEnd/>
          </a:ln>
        </p:spPr>
        <p:txBody>
          <a:bodyPr/>
          <a:lstStyle/>
          <a:p>
            <a:pPr marL="238125" lvl="2" indent="-238125" eaLnBrk="0" hangingPunct="0">
              <a:spcBef>
                <a:spcPts val="1800"/>
              </a:spcBef>
              <a:buClr>
                <a:prstClr val="white"/>
              </a:buClr>
              <a:buSzPct val="95000"/>
              <a:buFont typeface="Wingdings" pitchFamily="2" charset="2"/>
              <a:buChar char=""/>
              <a:defRPr/>
            </a:pPr>
            <a:r>
              <a:rPr lang="en-US" sz="3200" dirty="0">
                <a:latin typeface="Arial" charset="0"/>
              </a:rPr>
              <a:t>54 new </a:t>
            </a:r>
            <a:r>
              <a:rPr lang="en-US" sz="3200" dirty="0" smtClean="0">
                <a:latin typeface="Arial" charset="0"/>
              </a:rPr>
              <a:t>papers in most </a:t>
            </a:r>
            <a:r>
              <a:rPr lang="en-US" sz="3200" dirty="0">
                <a:latin typeface="Arial" charset="0"/>
              </a:rPr>
              <a:t>recent quarter</a:t>
            </a:r>
          </a:p>
          <a:p>
            <a:pPr marL="738188" lvl="2" eaLnBrk="0" fontAlgn="base" hangingPunct="0">
              <a:spcBef>
                <a:spcPts val="1800"/>
              </a:spcBef>
              <a:spcAft>
                <a:spcPct val="0"/>
              </a:spcAft>
              <a:buClr>
                <a:prstClr val="white"/>
              </a:buClr>
              <a:buSzPct val="95000"/>
              <a:defRPr/>
            </a:pPr>
            <a:r>
              <a:rPr lang="en-US" sz="2800" b="1" dirty="0" smtClean="0">
                <a:solidFill>
                  <a:srgbClr val="D6ECFF">
                    <a:lumMod val="90000"/>
                  </a:srgbClr>
                </a:solidFill>
                <a:latin typeface="Arial" charset="0"/>
              </a:rPr>
              <a:t>Microbiome</a:t>
            </a:r>
          </a:p>
          <a:p>
            <a:pPr marL="738188" lvl="2" eaLnBrk="0" fontAlgn="base" hangingPunct="0">
              <a:spcBef>
                <a:spcPts val="1800"/>
              </a:spcBef>
              <a:spcAft>
                <a:spcPct val="0"/>
              </a:spcAft>
              <a:buClr>
                <a:prstClr val="white"/>
              </a:buClr>
              <a:buSzPct val="95000"/>
              <a:defRPr/>
            </a:pPr>
            <a:r>
              <a:rPr lang="en-US" sz="2800" b="1" dirty="0" smtClean="0">
                <a:solidFill>
                  <a:srgbClr val="D6ECFF">
                    <a:lumMod val="90000"/>
                  </a:srgbClr>
                </a:solidFill>
                <a:latin typeface="Arial" charset="0"/>
              </a:rPr>
              <a:t>Comparative Genomics</a:t>
            </a:r>
          </a:p>
          <a:p>
            <a:pPr marL="738188" lvl="2" eaLnBrk="0" fontAlgn="base" hangingPunct="0">
              <a:spcBef>
                <a:spcPts val="1800"/>
              </a:spcBef>
              <a:spcAft>
                <a:spcPct val="0"/>
              </a:spcAft>
              <a:buClr>
                <a:prstClr val="white"/>
              </a:buClr>
              <a:buSzPct val="95000"/>
              <a:defRPr/>
            </a:pPr>
            <a:r>
              <a:rPr lang="en-US" sz="2800" b="1" dirty="0" smtClean="0">
                <a:solidFill>
                  <a:srgbClr val="D6ECFF">
                    <a:lumMod val="90000"/>
                  </a:srgbClr>
                </a:solidFill>
                <a:latin typeface="Arial" charset="0"/>
              </a:rPr>
              <a:t>Inherited Disease</a:t>
            </a:r>
          </a:p>
          <a:p>
            <a:pPr marL="738188" lvl="2" eaLnBrk="0" fontAlgn="base" hangingPunct="0">
              <a:spcBef>
                <a:spcPts val="1800"/>
              </a:spcBef>
              <a:spcAft>
                <a:spcPct val="0"/>
              </a:spcAft>
              <a:buClr>
                <a:prstClr val="white"/>
              </a:buClr>
              <a:buSzPct val="95000"/>
              <a:defRPr/>
            </a:pPr>
            <a:r>
              <a:rPr lang="en-US" sz="2800" b="1" dirty="0" smtClean="0">
                <a:solidFill>
                  <a:srgbClr val="D6ECFF">
                    <a:lumMod val="90000"/>
                  </a:srgbClr>
                </a:solidFill>
                <a:latin typeface="Arial" charset="0"/>
              </a:rPr>
              <a:t>Cancer</a:t>
            </a:r>
          </a:p>
          <a:p>
            <a:pPr marL="738188" lvl="2" eaLnBrk="0" fontAlgn="base" hangingPunct="0">
              <a:spcBef>
                <a:spcPts val="1800"/>
              </a:spcBef>
              <a:spcAft>
                <a:spcPct val="0"/>
              </a:spcAft>
              <a:buClr>
                <a:prstClr val="white"/>
              </a:buClr>
              <a:buSzPct val="95000"/>
              <a:defRPr/>
            </a:pPr>
            <a:r>
              <a:rPr lang="en-US" sz="2800" b="1" dirty="0" smtClean="0">
                <a:solidFill>
                  <a:srgbClr val="D6ECFF">
                    <a:lumMod val="90000"/>
                  </a:srgbClr>
                </a:solidFill>
                <a:latin typeface="Arial" charset="0"/>
              </a:rPr>
              <a:t>Technology Development</a:t>
            </a:r>
            <a:endParaRPr lang="en-US" sz="2800" b="1" dirty="0">
              <a:solidFill>
                <a:srgbClr val="D6ECFF">
                  <a:lumMod val="90000"/>
                </a:srgbClr>
              </a:solidFill>
              <a:latin typeface="Arial" charset="0"/>
            </a:endParaRPr>
          </a:p>
          <a:p>
            <a:pPr marL="568325" lvl="1" indent="-457200" eaLnBrk="0" fontAlgn="base" hangingPunct="0">
              <a:spcBef>
                <a:spcPts val="1800"/>
              </a:spcBef>
              <a:spcAft>
                <a:spcPct val="0"/>
              </a:spcAft>
              <a:buClr>
                <a:prstClr val="white"/>
              </a:buClr>
              <a:buSzPct val="95000"/>
              <a:buFont typeface="Arial" panose="020B0604020202020204" pitchFamily="34" charset="0"/>
              <a:buChar char="•"/>
              <a:defRPr/>
            </a:pPr>
            <a:endParaRPr lang="en-US" sz="2800" b="1"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800" b="1" dirty="0">
              <a:solidFill>
                <a:prstClr val="white"/>
              </a:solidFill>
              <a:latin typeface="Arial" charset="0"/>
            </a:endParaRPr>
          </a:p>
          <a:p>
            <a:pPr marL="111125" lvl="1" defTabSz="635000" eaLnBrk="0" fontAlgn="base" hangingPunct="0">
              <a:spcAft>
                <a:spcPct val="0"/>
              </a:spcAft>
              <a:buClr>
                <a:prstClr val="white"/>
              </a:buClr>
              <a:buSzPct val="95000"/>
              <a:defRPr/>
            </a:pPr>
            <a:endParaRPr lang="en-US" sz="2800" b="1" dirty="0">
              <a:solidFill>
                <a:prstClr val="white"/>
              </a:solidFill>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prstClr val="white"/>
              </a:solidFill>
              <a:latin typeface="Arial" charset="0"/>
            </a:endParaRPr>
          </a:p>
        </p:txBody>
      </p:sp>
    </p:spTree>
    <p:extLst>
      <p:ext uri="{BB962C8B-B14F-4D97-AF65-F5344CB8AC3E}">
        <p14:creationId xmlns:p14="http://schemas.microsoft.com/office/powerpoint/2010/main" val="16274359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9" name="TextBox 8"/>
          <p:cNvSpPr txBox="1"/>
          <p:nvPr/>
        </p:nvSpPr>
        <p:spPr>
          <a:xfrm>
            <a:off x="7322098" y="641332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34</a:t>
            </a:r>
            <a:endParaRPr lang="en-US" sz="2000" dirty="0">
              <a:solidFill>
                <a:srgbClr val="00ADDC">
                  <a:lumMod val="40000"/>
                  <a:lumOff val="60000"/>
                </a:srgbClr>
              </a:solidFill>
              <a:latin typeface="Arial" charset="0"/>
            </a:endParaRPr>
          </a:p>
        </p:txBody>
      </p:sp>
      <p:sp>
        <p:nvSpPr>
          <p:cNvPr id="11" name="TextBox 10"/>
          <p:cNvSpPr txBox="1"/>
          <p:nvPr/>
        </p:nvSpPr>
        <p:spPr>
          <a:xfrm>
            <a:off x="888648" y="1122238"/>
            <a:ext cx="3593089" cy="830997"/>
          </a:xfrm>
          <a:prstGeom prst="rect">
            <a:avLst/>
          </a:prstGeom>
          <a:noFill/>
        </p:spPr>
        <p:txBody>
          <a:bodyPr wrap="square" rtlCol="0">
            <a:spAutoFit/>
          </a:bodyPr>
          <a:lstStyle/>
          <a:p>
            <a:pPr algn="ctr"/>
            <a:r>
              <a:rPr lang="en-US" sz="2400" dirty="0">
                <a:solidFill>
                  <a:prstClr val="white"/>
                </a:solidFill>
              </a:rPr>
              <a:t>TCGA Exome Sequencing Progress </a:t>
            </a:r>
          </a:p>
        </p:txBody>
      </p:sp>
      <p:sp>
        <p:nvSpPr>
          <p:cNvPr id="21" name="TextBox 20"/>
          <p:cNvSpPr txBox="1"/>
          <p:nvPr/>
        </p:nvSpPr>
        <p:spPr>
          <a:xfrm>
            <a:off x="5338767" y="1129495"/>
            <a:ext cx="3708042" cy="830997"/>
          </a:xfrm>
          <a:prstGeom prst="rect">
            <a:avLst/>
          </a:prstGeom>
          <a:noFill/>
        </p:spPr>
        <p:txBody>
          <a:bodyPr wrap="square" rtlCol="0">
            <a:spAutoFit/>
          </a:bodyPr>
          <a:lstStyle/>
          <a:p>
            <a:pPr algn="ctr"/>
            <a:r>
              <a:rPr lang="en-US" sz="2400" dirty="0">
                <a:solidFill>
                  <a:prstClr val="white"/>
                </a:solidFill>
              </a:rPr>
              <a:t>TCGA Tumor </a:t>
            </a:r>
            <a:r>
              <a:rPr lang="en-US" sz="2400">
                <a:solidFill>
                  <a:prstClr val="white"/>
                </a:solidFill>
              </a:rPr>
              <a:t>Publication </a:t>
            </a:r>
            <a:r>
              <a:rPr lang="en-US" sz="2400" smtClean="0">
                <a:solidFill>
                  <a:prstClr val="white"/>
                </a:solidFill>
              </a:rPr>
              <a:t>Status</a:t>
            </a:r>
            <a:endParaRPr lang="en-US" sz="2400"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95064258"/>
              </p:ext>
            </p:extLst>
          </p:nvPr>
        </p:nvGraphicFramePr>
        <p:xfrm>
          <a:off x="5334000" y="2189039"/>
          <a:ext cx="3712809" cy="3980303"/>
        </p:xfrm>
        <a:graphic>
          <a:graphicData uri="http://schemas.openxmlformats.org/drawingml/2006/table">
            <a:tbl>
              <a:tblPr/>
              <a:tblGrid>
                <a:gridCol w="2312633"/>
                <a:gridCol w="914400"/>
                <a:gridCol w="485776"/>
              </a:tblGrid>
              <a:tr h="234744">
                <a:tc>
                  <a:txBody>
                    <a:bodyPr/>
                    <a:lstStyle/>
                    <a:p>
                      <a:pPr algn="l" fontAlgn="b"/>
                      <a:r>
                        <a:rPr lang="en-US" sz="1400" b="1" i="0" u="none" strike="noStrike" dirty="0">
                          <a:solidFill>
                            <a:srgbClr val="FFFFFF"/>
                          </a:solidFill>
                          <a:effectLst/>
                          <a:latin typeface="Calibri"/>
                        </a:rPr>
                        <a:t>Cancer Type</a:t>
                      </a:r>
                    </a:p>
                  </a:txBody>
                  <a:tcPr marL="6967" marR="6967" marT="6967" marB="0" anchor="b">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538DD5"/>
                    </a:solidFill>
                  </a:tcPr>
                </a:tc>
                <a:tc>
                  <a:txBody>
                    <a:bodyPr/>
                    <a:lstStyle/>
                    <a:p>
                      <a:pPr algn="l" fontAlgn="b"/>
                      <a:r>
                        <a:rPr lang="en-US" sz="1400" b="1" i="0" u="none" strike="noStrike" dirty="0">
                          <a:solidFill>
                            <a:srgbClr val="FFFFFF"/>
                          </a:solidFill>
                          <a:effectLst/>
                          <a:latin typeface="Calibri"/>
                        </a:rPr>
                        <a:t>Status</a:t>
                      </a:r>
                    </a:p>
                  </a:txBody>
                  <a:tcPr marL="6967" marR="6967" marT="6967" marB="0" anchor="b">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538DD5"/>
                    </a:solidFill>
                  </a:tcPr>
                </a:tc>
                <a:tc>
                  <a:txBody>
                    <a:bodyPr/>
                    <a:lstStyle/>
                    <a:p>
                      <a:pPr algn="l" fontAlgn="b"/>
                      <a:r>
                        <a:rPr lang="en-US" sz="1400" b="1" i="0" u="none" strike="noStrike" dirty="0" smtClean="0">
                          <a:solidFill>
                            <a:srgbClr val="FFFFFF"/>
                          </a:solidFill>
                          <a:effectLst/>
                          <a:latin typeface="Calibri"/>
                        </a:rPr>
                        <a:t>Year</a:t>
                      </a:r>
                      <a:endParaRPr lang="en-US" sz="1400" b="1" i="0" u="none" strike="noStrike" dirty="0">
                        <a:solidFill>
                          <a:srgbClr val="FFFFFF"/>
                        </a:solidFill>
                        <a:effectLst/>
                        <a:latin typeface="Calibri"/>
                      </a:endParaRPr>
                    </a:p>
                  </a:txBody>
                  <a:tcPr marL="6967" marR="6967" marT="6967" marB="0" anchor="b">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538DD5"/>
                    </a:solidFill>
                  </a:tcPr>
                </a:tc>
              </a:tr>
              <a:tr h="219966">
                <a:tc>
                  <a:txBody>
                    <a:bodyPr/>
                    <a:lstStyle/>
                    <a:p>
                      <a:pPr algn="l" fontAlgn="b"/>
                      <a:r>
                        <a:rPr lang="en-US" sz="1400" b="0" i="0" u="none" strike="noStrike" dirty="0">
                          <a:solidFill>
                            <a:srgbClr val="000000"/>
                          </a:solidFill>
                          <a:effectLst/>
                          <a:latin typeface="Calibri"/>
                        </a:rPr>
                        <a:t>Glioblastoma </a:t>
                      </a:r>
                      <a:r>
                        <a:rPr lang="en-US" sz="1400" b="0" i="0" u="none" strike="noStrike" dirty="0" err="1" smtClean="0">
                          <a:solidFill>
                            <a:srgbClr val="000000"/>
                          </a:solidFill>
                          <a:effectLst/>
                          <a:latin typeface="Calibri"/>
                        </a:rPr>
                        <a:t>Multiforme</a:t>
                      </a:r>
                      <a:r>
                        <a:rPr lang="en-US" sz="1400" b="0" i="0" u="none" strike="noStrike" dirty="0" smtClean="0">
                          <a:solidFill>
                            <a:srgbClr val="000000"/>
                          </a:solidFill>
                          <a:effectLst/>
                          <a:latin typeface="Calibri"/>
                        </a:rPr>
                        <a:t> 1</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smtClean="0">
                          <a:solidFill>
                            <a:srgbClr val="000000"/>
                          </a:solidFill>
                          <a:effectLst/>
                          <a:latin typeface="Calibri"/>
                        </a:rPr>
                        <a:t>Nature</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smtClean="0">
                          <a:solidFill>
                            <a:srgbClr val="000000"/>
                          </a:solidFill>
                          <a:effectLst/>
                          <a:latin typeface="Calibri"/>
                        </a:rPr>
                        <a:t>2008</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Ovarian 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a:solidFill>
                            <a:srgbClr val="000000"/>
                          </a:solidFill>
                          <a:effectLst/>
                          <a:latin typeface="Calibri"/>
                        </a:rPr>
                        <a:t>2010</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Breast Cancer</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a:solidFill>
                            <a:srgbClr val="000000"/>
                          </a:solidFill>
                          <a:effectLst/>
                          <a:latin typeface="Calibri"/>
                        </a:rPr>
                        <a:t>2012</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Colorectal Adenocarcinoma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2012</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Lung Squamous Cell </a:t>
                      </a:r>
                      <a:r>
                        <a:rPr lang="en-US" sz="1400" b="0" i="0" u="none" strike="noStrike" dirty="0" smtClean="0">
                          <a:solidFill>
                            <a:srgbClr val="000000"/>
                          </a:solidFill>
                          <a:effectLst/>
                          <a:latin typeface="Calibri"/>
                        </a:rPr>
                        <a:t>Ca</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Nature </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2012</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Acute Myeloid Leukemia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no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NEJM</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a:solidFill>
                            <a:srgbClr val="000000"/>
                          </a:solidFill>
                          <a:effectLst/>
                          <a:latin typeface="Calibri"/>
                        </a:rPr>
                        <a:t>2013</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Uterine Corpus </a:t>
                      </a:r>
                      <a:r>
                        <a:rPr lang="en-US" sz="1400" b="0" i="0" u="none" strike="noStrike" dirty="0" smtClean="0">
                          <a:solidFill>
                            <a:srgbClr val="000000"/>
                          </a:solidFill>
                          <a:effectLst/>
                          <a:latin typeface="Calibri"/>
                        </a:rPr>
                        <a:t>Endometrial</a:t>
                      </a:r>
                      <a:r>
                        <a:rPr lang="en-US" sz="1400" b="0" i="0" u="none" strike="noStrike" baseline="0" dirty="0" smtClean="0">
                          <a:solidFill>
                            <a:srgbClr val="000000"/>
                          </a:solidFill>
                          <a:effectLst/>
                          <a:latin typeface="Calibri"/>
                        </a:rPr>
                        <a:t> </a:t>
                      </a:r>
                      <a:r>
                        <a:rPr lang="en-US" sz="1400" b="0" i="0" u="none" strike="noStrike" dirty="0" smtClean="0">
                          <a:solidFill>
                            <a:srgbClr val="000000"/>
                          </a:solidFill>
                          <a:effectLst/>
                          <a:latin typeface="Calibri"/>
                        </a:rPr>
                        <a:t>Ca</a:t>
                      </a:r>
                      <a:endParaRPr lang="en-US" sz="1400" b="0" i="0" u="none" strike="noStrike" dirty="0">
                        <a:solidFill>
                          <a:srgbClr val="000000"/>
                        </a:solidFill>
                        <a:effectLst/>
                        <a:latin typeface="Calibri"/>
                      </a:endParaRPr>
                    </a:p>
                  </a:txBody>
                  <a:tcPr marL="6967" marR="6967" marT="696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no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2013</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Kidney Renal Clear Cell </a:t>
                      </a:r>
                      <a:r>
                        <a:rPr lang="en-US" sz="1400" b="0" i="0" u="none" strike="noStrike" dirty="0" smtClean="0">
                          <a:solidFill>
                            <a:srgbClr val="000000"/>
                          </a:solidFill>
                          <a:effectLst/>
                          <a:latin typeface="Calibri"/>
                        </a:rPr>
                        <a:t>Ca</a:t>
                      </a:r>
                      <a:endParaRPr lang="en-US" sz="1400" b="0" i="0" u="none" strike="noStrike" dirty="0">
                        <a:solidFill>
                          <a:srgbClr val="000000"/>
                        </a:solidFill>
                        <a:effectLst/>
                        <a:latin typeface="Calibri"/>
                      </a:endParaRPr>
                    </a:p>
                  </a:txBody>
                  <a:tcPr marL="6967" marR="6967" marT="6967" marB="0" anchor="ctr">
                    <a:lnL w="6350" cap="flat" cmpd="sng" algn="ctr">
                      <a:solidFill>
                        <a:srgbClr val="FABF8F"/>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2013</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dirty="0" smtClean="0">
                          <a:solidFill>
                            <a:srgbClr val="000000"/>
                          </a:solidFill>
                          <a:effectLst/>
                          <a:latin typeface="Calibri"/>
                          <a:ea typeface="+mn-ea"/>
                          <a:cs typeface="+mn-cs"/>
                        </a:rPr>
                        <a:t>Glioblastoma </a:t>
                      </a:r>
                      <a:r>
                        <a:rPr kumimoji="0" lang="en-US" sz="1400" b="0" i="0" u="none" strike="noStrike" kern="1200" dirty="0" err="1" smtClean="0">
                          <a:solidFill>
                            <a:srgbClr val="000000"/>
                          </a:solidFill>
                          <a:effectLst/>
                          <a:latin typeface="Calibri"/>
                          <a:ea typeface="+mn-ea"/>
                          <a:cs typeface="+mn-cs"/>
                        </a:rPr>
                        <a:t>Multiforme</a:t>
                      </a:r>
                      <a:r>
                        <a:rPr kumimoji="0" lang="en-US" sz="1400" b="0" i="0" u="none" strike="noStrike" kern="1200" dirty="0" smtClean="0">
                          <a:solidFill>
                            <a:srgbClr val="000000"/>
                          </a:solidFill>
                          <a:effectLst/>
                          <a:latin typeface="Calibri"/>
                          <a:ea typeface="+mn-ea"/>
                          <a:cs typeface="+mn-cs"/>
                        </a:rPr>
                        <a:t> 2</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marL="0" algn="l" rtl="0" eaLnBrk="1" fontAlgn="b" latinLnBrk="0" hangingPunct="1"/>
                      <a:r>
                        <a:rPr kumimoji="0" lang="en-US" sz="1400" b="0" i="0" u="none" strike="noStrike" kern="1200" dirty="0" smtClean="0">
                          <a:solidFill>
                            <a:srgbClr val="000000"/>
                          </a:solidFill>
                          <a:effectLst/>
                          <a:latin typeface="Calibri"/>
                          <a:ea typeface="+mn-ea"/>
                          <a:cs typeface="+mn-cs"/>
                        </a:rPr>
                        <a:t>Cell</a:t>
                      </a:r>
                      <a:endParaRPr kumimoji="0" lang="en-US" sz="1400" b="0" i="0" u="none" strike="noStrike" kern="1200" dirty="0">
                        <a:solidFill>
                          <a:srgbClr val="000000"/>
                        </a:solidFill>
                        <a:effectLst/>
                        <a:latin typeface="Calibri"/>
                        <a:ea typeface="+mn-ea"/>
                        <a:cs typeface="+mn-cs"/>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marL="0" algn="l" rtl="0" eaLnBrk="1" fontAlgn="b" latinLnBrk="0" hangingPunct="1"/>
                      <a:r>
                        <a:rPr kumimoji="0" lang="en-US" sz="1400" b="0" i="0" u="none" strike="noStrike" kern="1200" dirty="0" smtClean="0">
                          <a:solidFill>
                            <a:srgbClr val="000000"/>
                          </a:solidFill>
                          <a:effectLst/>
                          <a:latin typeface="Calibri"/>
                          <a:ea typeface="+mn-ea"/>
                          <a:cs typeface="+mn-cs"/>
                        </a:rPr>
                        <a:t>2013</a:t>
                      </a:r>
                      <a:endParaRPr kumimoji="0" lang="en-US" sz="1400" b="0" i="0" u="none" strike="noStrike" kern="1200" dirty="0">
                        <a:solidFill>
                          <a:srgbClr val="000000"/>
                        </a:solidFill>
                        <a:effectLst/>
                        <a:latin typeface="Calibri"/>
                        <a:ea typeface="+mn-ea"/>
                        <a:cs typeface="+mn-cs"/>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Bladder </a:t>
                      </a:r>
                      <a:r>
                        <a:rPr lang="en-US" sz="1400" b="0" i="0" u="none" strike="noStrike" dirty="0" err="1">
                          <a:solidFill>
                            <a:srgbClr val="000000"/>
                          </a:solidFill>
                          <a:effectLst/>
                          <a:latin typeface="Calibri"/>
                        </a:rPr>
                        <a:t>Urothelial</a:t>
                      </a:r>
                      <a:r>
                        <a:rPr lang="en-US" sz="1400" b="0" i="0" u="none" strike="noStrike" dirty="0">
                          <a:solidFill>
                            <a:srgbClr val="000000"/>
                          </a:solidFill>
                          <a:effectLst/>
                          <a:latin typeface="Calibri"/>
                        </a:rPr>
                        <a:t> 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2014</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Lung Adenocarcinoma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2014</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Stomach Adenocarcinoma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2014</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err="1">
                          <a:solidFill>
                            <a:srgbClr val="000000"/>
                          </a:solidFill>
                          <a:effectLst/>
                          <a:latin typeface="Calibri"/>
                        </a:rPr>
                        <a:t>Chromophobe</a:t>
                      </a:r>
                      <a:r>
                        <a:rPr lang="en-US" sz="1400" b="0" i="0" u="none" strike="noStrike" dirty="0">
                          <a:solidFill>
                            <a:srgbClr val="000000"/>
                          </a:solidFill>
                          <a:effectLst/>
                          <a:latin typeface="Calibri"/>
                        </a:rPr>
                        <a:t> Renal Cell </a:t>
                      </a:r>
                      <a:r>
                        <a:rPr lang="en-US" sz="1400" b="0" i="0" u="none" strike="noStrike" dirty="0" smtClean="0">
                          <a:solidFill>
                            <a:srgbClr val="000000"/>
                          </a:solidFill>
                          <a:effectLst/>
                          <a:latin typeface="Calibri"/>
                        </a:rPr>
                        <a:t>Ca</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a:solidFill>
                            <a:srgbClr val="000000"/>
                          </a:solidFill>
                          <a:effectLst/>
                          <a:latin typeface="Calibri"/>
                        </a:rPr>
                        <a:t>Cancer </a:t>
                      </a:r>
                      <a:r>
                        <a:rPr lang="en-US" sz="1400" b="0" i="0" u="none" strike="noStrike" smtClean="0">
                          <a:solidFill>
                            <a:srgbClr val="000000"/>
                          </a:solidFill>
                          <a:effectLst/>
                          <a:latin typeface="Calibri"/>
                        </a:rPr>
                        <a:t>Cell</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2014</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Papillary Thyroid Carcinoma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Cell</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2014</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Head and Neck Squamous </a:t>
                      </a:r>
                      <a:r>
                        <a:rPr lang="en-US" sz="1400" b="0" i="0" u="none" strike="noStrike" dirty="0" smtClean="0">
                          <a:solidFill>
                            <a:srgbClr val="000000"/>
                          </a:solidFill>
                          <a:effectLst/>
                          <a:latin typeface="Calibri"/>
                        </a:rPr>
                        <a:t>Ca</a:t>
                      </a:r>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Nature</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2015</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r h="219966">
                <a:tc>
                  <a:txBody>
                    <a:bodyPr/>
                    <a:lstStyle/>
                    <a:p>
                      <a:pPr algn="l" fontAlgn="b"/>
                      <a:r>
                        <a:rPr lang="en-US" sz="1400" b="0" i="0" u="none" strike="noStrike" dirty="0">
                          <a:solidFill>
                            <a:srgbClr val="000000"/>
                          </a:solidFill>
                          <a:effectLst/>
                          <a:latin typeface="Calibri"/>
                        </a:rPr>
                        <a:t>Brain Lower Grade Glioma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1400" b="0" i="0" u="none" strike="noStrike" dirty="0">
                          <a:solidFill>
                            <a:srgbClr val="000000"/>
                          </a:solidFill>
                          <a:effectLst/>
                          <a:latin typeface="Calibri"/>
                        </a:rPr>
                        <a:t>Submitted</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19966">
                <a:tc>
                  <a:txBody>
                    <a:bodyPr/>
                    <a:lstStyle/>
                    <a:p>
                      <a:pPr algn="l" fontAlgn="b"/>
                      <a:r>
                        <a:rPr lang="en-US" sz="1400" b="0" i="0" u="none" strike="noStrike" dirty="0">
                          <a:solidFill>
                            <a:srgbClr val="000000"/>
                          </a:solidFill>
                          <a:effectLst/>
                          <a:latin typeface="Calibri"/>
                        </a:rPr>
                        <a:t>Skin Cutaneous Melanoma</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r>
                        <a:rPr lang="en-US" sz="1400" b="0" i="0" u="none" strike="noStrike" dirty="0">
                          <a:solidFill>
                            <a:srgbClr val="000000"/>
                          </a:solidFill>
                          <a:effectLst/>
                          <a:latin typeface="Calibri"/>
                        </a:rPr>
                        <a:t>Submitted</a:t>
                      </a: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c>
                  <a:txBody>
                    <a:bodyPr/>
                    <a:lstStyle/>
                    <a:p>
                      <a:pPr algn="l" fontAlgn="b"/>
                      <a:endParaRPr lang="en-US" sz="1400" b="0" i="0" u="none" strike="noStrike" dirty="0">
                        <a:solidFill>
                          <a:srgbClr val="000000"/>
                        </a:solidFill>
                        <a:effectLst/>
                        <a:latin typeface="Calibri"/>
                      </a:endParaRPr>
                    </a:p>
                  </a:txBody>
                  <a:tcPr marL="6967" marR="6967" marT="6967"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B8CCE4"/>
                    </a:solidFill>
                  </a:tcPr>
                </a:tc>
              </a:tr>
            </a:tbl>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381" y="2170378"/>
            <a:ext cx="311081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1219626491"/>
              </p:ext>
            </p:extLst>
          </p:nvPr>
        </p:nvGraphicFramePr>
        <p:xfrm>
          <a:off x="76200" y="2189039"/>
          <a:ext cx="5181600" cy="39858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2382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Graphic spid="10"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6" name="TextBox 5"/>
          <p:cNvSpPr txBox="1"/>
          <p:nvPr/>
        </p:nvSpPr>
        <p:spPr>
          <a:xfrm>
            <a:off x="7323391" y="6414517"/>
            <a:ext cx="1718740" cy="384721"/>
          </a:xfrm>
          <a:prstGeom prst="rect">
            <a:avLst/>
          </a:prstGeom>
          <a:noFill/>
        </p:spPr>
        <p:txBody>
          <a:bodyPr wrap="none">
            <a:spAutoFit/>
          </a:bodyPr>
          <a:lstStyle/>
          <a:p>
            <a:pPr fontAlgn="base">
              <a:spcBef>
                <a:spcPct val="0"/>
              </a:spcBef>
              <a:spcAft>
                <a:spcPct val="0"/>
              </a:spcAft>
              <a:defRPr/>
            </a:pPr>
            <a:r>
              <a:rPr lang="en-US" sz="1900" b="1" dirty="0">
                <a:solidFill>
                  <a:srgbClr val="00ADDC">
                    <a:lumMod val="40000"/>
                    <a:lumOff val="60000"/>
                  </a:srgbClr>
                </a:solidFill>
                <a:latin typeface="Arial" charset="0"/>
              </a:rPr>
              <a:t>Document </a:t>
            </a:r>
            <a:r>
              <a:rPr lang="en-US" sz="1900" b="1" dirty="0" smtClean="0">
                <a:solidFill>
                  <a:srgbClr val="00ADDC">
                    <a:lumMod val="40000"/>
                    <a:lumOff val="60000"/>
                  </a:srgbClr>
                </a:solidFill>
                <a:latin typeface="Arial" charset="0"/>
              </a:rPr>
              <a:t>35</a:t>
            </a:r>
            <a:endParaRPr lang="en-US" sz="1900" b="1" dirty="0">
              <a:solidFill>
                <a:srgbClr val="00ADDC">
                  <a:lumMod val="40000"/>
                  <a:lumOff val="60000"/>
                </a:srgbClr>
              </a:solidFill>
              <a:latin typeface="Arial" charset="0"/>
            </a:endParaRPr>
          </a:p>
        </p:txBody>
      </p:sp>
      <p:grpSp>
        <p:nvGrpSpPr>
          <p:cNvPr id="12" name="Group 11"/>
          <p:cNvGrpSpPr/>
          <p:nvPr/>
        </p:nvGrpSpPr>
        <p:grpSpPr>
          <a:xfrm>
            <a:off x="5018204" y="1908877"/>
            <a:ext cx="4041720" cy="4528715"/>
            <a:chOff x="4797480" y="1485543"/>
            <a:chExt cx="4041720" cy="4528715"/>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480" y="1485543"/>
              <a:ext cx="4006084" cy="235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733800"/>
              <a:ext cx="4006084" cy="223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00600" y="5867400"/>
              <a:ext cx="4038600" cy="146858"/>
            </a:xfrm>
            <a:prstGeom prst="rect">
              <a:avLst/>
            </a:prstGeom>
            <a:solidFill>
              <a:srgbClr val="0C0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txBox="1">
            <a:spLocks/>
          </p:cNvSpPr>
          <p:nvPr/>
        </p:nvSpPr>
        <p:spPr bwMode="auto">
          <a:xfrm>
            <a:off x="47952" y="1284805"/>
            <a:ext cx="5012778" cy="5191287"/>
          </a:xfrm>
          <a:prstGeom prst="rect">
            <a:avLst/>
          </a:prstGeom>
          <a:noFill/>
          <a:ln w="9525" algn="ctr">
            <a:noFill/>
            <a:miter lim="800000"/>
            <a:headEnd/>
            <a:tailEnd/>
          </a:ln>
        </p:spPr>
        <p:txBody>
          <a:bodyPr/>
          <a:lstStyle/>
          <a:p>
            <a:pPr marL="0" lvl="2" eaLnBrk="0" hangingPunct="0">
              <a:spcBef>
                <a:spcPts val="1800"/>
              </a:spcBef>
              <a:buClr>
                <a:prstClr val="white"/>
              </a:buClr>
              <a:buSzPct val="95000"/>
              <a:defRPr/>
            </a:pPr>
            <a:r>
              <a:rPr lang="en-US" sz="2400" dirty="0" smtClean="0">
                <a:solidFill>
                  <a:srgbClr val="FFFF00"/>
                </a:solidFill>
                <a:latin typeface="Arial" charset="0"/>
              </a:rPr>
              <a:t>Discovery</a:t>
            </a:r>
            <a:endParaRPr lang="en-US" sz="2400" dirty="0">
              <a:solidFill>
                <a:srgbClr val="FFFF00"/>
              </a:solidFill>
              <a:latin typeface="Arial" charset="0"/>
            </a:endParaRPr>
          </a:p>
          <a:p>
            <a:pPr marL="238125" lvl="2" indent="-238125" eaLnBrk="0" hangingPunct="0">
              <a:spcBef>
                <a:spcPts val="1800"/>
              </a:spcBef>
              <a:buClr>
                <a:prstClr val="white"/>
              </a:buClr>
              <a:buSzPct val="95000"/>
              <a:buFont typeface="Wingdings" pitchFamily="2" charset="2"/>
              <a:buChar char=""/>
              <a:tabLst>
                <a:tab pos="457200" algn="l"/>
              </a:tabLst>
              <a:defRPr/>
            </a:pPr>
            <a:r>
              <a:rPr lang="en-US" sz="2200" dirty="0">
                <a:latin typeface="Arial" charset="0"/>
              </a:rPr>
              <a:t>Discovery of over 600 causal </a:t>
            </a:r>
            <a:r>
              <a:rPr lang="en-US" sz="2200" dirty="0" smtClean="0">
                <a:latin typeface="Arial" charset="0"/>
              </a:rPr>
              <a:t>	genes </a:t>
            </a:r>
            <a:r>
              <a:rPr lang="en-US" sz="2200" dirty="0">
                <a:latin typeface="Arial" charset="0"/>
              </a:rPr>
              <a:t>for Mendelian conditions </a:t>
            </a:r>
          </a:p>
          <a:p>
            <a:pPr marL="238125" lvl="2" indent="-238125" eaLnBrk="0" hangingPunct="0">
              <a:spcBef>
                <a:spcPts val="1800"/>
              </a:spcBef>
              <a:buClr>
                <a:prstClr val="white"/>
              </a:buClr>
              <a:buSzPct val="95000"/>
              <a:buFont typeface="Wingdings" pitchFamily="2" charset="2"/>
              <a:buChar char=""/>
              <a:tabLst>
                <a:tab pos="457200" algn="l"/>
              </a:tabLst>
              <a:defRPr/>
            </a:pPr>
            <a:r>
              <a:rPr lang="en-US" sz="2200" dirty="0">
                <a:latin typeface="Arial" charset="0"/>
              </a:rPr>
              <a:t>Over 125 publications </a:t>
            </a:r>
          </a:p>
          <a:p>
            <a:pPr marL="0" lvl="2" eaLnBrk="0" hangingPunct="0">
              <a:spcBef>
                <a:spcPts val="1800"/>
              </a:spcBef>
              <a:buClr>
                <a:prstClr val="white"/>
              </a:buClr>
              <a:buSzPct val="95000"/>
              <a:tabLst>
                <a:tab pos="457200" algn="l"/>
              </a:tabLst>
              <a:defRPr/>
            </a:pPr>
            <a:endParaRPr lang="en-US" sz="100" dirty="0" smtClean="0">
              <a:solidFill>
                <a:srgbClr val="FFFF00"/>
              </a:solidFill>
              <a:latin typeface="Arial" charset="0"/>
            </a:endParaRPr>
          </a:p>
          <a:p>
            <a:pPr marL="0" lvl="2" eaLnBrk="0" hangingPunct="0">
              <a:spcBef>
                <a:spcPts val="1800"/>
              </a:spcBef>
              <a:buClr>
                <a:prstClr val="white"/>
              </a:buClr>
              <a:buSzPct val="95000"/>
              <a:tabLst>
                <a:tab pos="457200" algn="l"/>
              </a:tabLst>
              <a:defRPr/>
            </a:pPr>
            <a:r>
              <a:rPr lang="en-US" sz="2400" dirty="0" smtClean="0">
                <a:solidFill>
                  <a:srgbClr val="FFFF00"/>
                </a:solidFill>
                <a:latin typeface="Arial" charset="0"/>
              </a:rPr>
              <a:t>Public </a:t>
            </a:r>
            <a:r>
              <a:rPr lang="en-US" sz="2400" dirty="0">
                <a:solidFill>
                  <a:srgbClr val="FFFF00"/>
                </a:solidFill>
                <a:latin typeface="Arial" charset="0"/>
              </a:rPr>
              <a:t>Project List</a:t>
            </a:r>
          </a:p>
          <a:p>
            <a:pPr marL="238125" lvl="2" indent="-238125" eaLnBrk="0" hangingPunct="0">
              <a:spcBef>
                <a:spcPts val="1800"/>
              </a:spcBef>
              <a:buClr>
                <a:prstClr val="white"/>
              </a:buClr>
              <a:buSzPct val="95000"/>
              <a:buFont typeface="Wingdings" pitchFamily="2" charset="2"/>
              <a:buChar char=""/>
              <a:tabLst>
                <a:tab pos="457200" algn="l"/>
              </a:tabLst>
              <a:defRPr/>
            </a:pPr>
            <a:r>
              <a:rPr lang="en-US" sz="2200" dirty="0">
                <a:latin typeface="Arial" charset="0"/>
              </a:rPr>
              <a:t>Downloadable </a:t>
            </a:r>
            <a:r>
              <a:rPr lang="en-US" sz="2200" dirty="0" smtClean="0">
                <a:latin typeface="Arial" charset="0"/>
              </a:rPr>
              <a:t>project </a:t>
            </a:r>
            <a:r>
              <a:rPr lang="en-US" sz="2200" dirty="0">
                <a:latin typeface="Arial" charset="0"/>
              </a:rPr>
              <a:t>list</a:t>
            </a:r>
          </a:p>
          <a:p>
            <a:pPr marL="238125" lvl="2" indent="-238125" eaLnBrk="0" hangingPunct="0">
              <a:spcBef>
                <a:spcPts val="1800"/>
              </a:spcBef>
              <a:buClr>
                <a:prstClr val="white"/>
              </a:buClr>
              <a:buSzPct val="95000"/>
              <a:buFont typeface="Wingdings" pitchFamily="2" charset="2"/>
              <a:buChar char=""/>
              <a:tabLst>
                <a:tab pos="457200" algn="l"/>
              </a:tabLst>
              <a:defRPr/>
            </a:pPr>
            <a:r>
              <a:rPr lang="en-US" sz="2200" dirty="0">
                <a:latin typeface="Arial" charset="0"/>
              </a:rPr>
              <a:t>Annotation – OMIM #, project </a:t>
            </a:r>
            <a:r>
              <a:rPr lang="en-US" sz="2200" dirty="0" smtClean="0">
                <a:latin typeface="Arial" charset="0"/>
              </a:rPr>
              <a:t>	site</a:t>
            </a:r>
            <a:r>
              <a:rPr lang="en-US" sz="2200" dirty="0">
                <a:latin typeface="Arial" charset="0"/>
              </a:rPr>
              <a:t>, </a:t>
            </a:r>
            <a:r>
              <a:rPr lang="en-US" sz="2200" dirty="0" smtClean="0">
                <a:latin typeface="Arial" charset="0"/>
              </a:rPr>
              <a:t>interested in additional 	cases </a:t>
            </a:r>
            <a:r>
              <a:rPr lang="en-US" sz="2200" dirty="0">
                <a:latin typeface="Arial" charset="0"/>
              </a:rPr>
              <a:t>or not</a:t>
            </a:r>
          </a:p>
          <a:p>
            <a:pPr marL="238125" lvl="2" indent="-238125" eaLnBrk="0" hangingPunct="0">
              <a:spcBef>
                <a:spcPts val="1800"/>
              </a:spcBef>
              <a:buClr>
                <a:prstClr val="white"/>
              </a:buClr>
              <a:buSzPct val="95000"/>
              <a:buFont typeface="Wingdings" pitchFamily="2" charset="2"/>
              <a:buChar char=""/>
              <a:tabLst>
                <a:tab pos="457200" algn="l"/>
              </a:tabLst>
              <a:defRPr/>
            </a:pPr>
            <a:r>
              <a:rPr lang="en-US" sz="2200" dirty="0">
                <a:latin typeface="Arial" charset="0"/>
              </a:rPr>
              <a:t>About 1000 Mendelian                                         	</a:t>
            </a:r>
            <a:r>
              <a:rPr lang="en-US" sz="2200" dirty="0" smtClean="0">
                <a:latin typeface="Arial" charset="0"/>
              </a:rPr>
              <a:t>disorders currently </a:t>
            </a:r>
            <a:r>
              <a:rPr lang="en-US" sz="2200" dirty="0">
                <a:latin typeface="Arial" charset="0"/>
              </a:rPr>
              <a:t>listed</a:t>
            </a:r>
          </a:p>
          <a:p>
            <a:pPr marL="568325" lvl="1" indent="-457200" eaLnBrk="0" fontAlgn="base" hangingPunct="0">
              <a:spcBef>
                <a:spcPts val="1800"/>
              </a:spcBef>
              <a:spcAft>
                <a:spcPct val="0"/>
              </a:spcAft>
              <a:buClr>
                <a:prstClr val="white"/>
              </a:buClr>
              <a:buSzPct val="95000"/>
              <a:buFont typeface="Arial" panose="020B0604020202020204" pitchFamily="34" charset="0"/>
              <a:buChar char="•"/>
              <a:defRPr/>
            </a:pPr>
            <a:endParaRPr lang="en-US" sz="2200" dirty="0" smtClean="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dirty="0">
              <a:solidFill>
                <a:prstClr val="white"/>
              </a:solidFill>
              <a:latin typeface="Arial" charset="0"/>
            </a:endParaRPr>
          </a:p>
          <a:p>
            <a:pPr marL="111125" lvl="1" defTabSz="635000" eaLnBrk="0" fontAlgn="base" hangingPunct="0">
              <a:spcAft>
                <a:spcPct val="0"/>
              </a:spcAft>
              <a:buClr>
                <a:prstClr val="white"/>
              </a:buClr>
              <a:buSzPct val="95000"/>
              <a:defRPr/>
            </a:pPr>
            <a:endParaRPr lang="en-US" sz="2200" dirty="0">
              <a:solidFill>
                <a:prstClr val="white"/>
              </a:solidFill>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200" dirty="0">
              <a:solidFill>
                <a:prstClr val="white"/>
              </a:solidFill>
              <a:latin typeface="Arial" charset="0"/>
            </a:endParaRPr>
          </a:p>
        </p:txBody>
      </p:sp>
    </p:spTree>
    <p:extLst>
      <p:ext uri="{BB962C8B-B14F-4D97-AF65-F5344CB8AC3E}">
        <p14:creationId xmlns:p14="http://schemas.microsoft.com/office/powerpoint/2010/main" val="17563256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018" y="1350009"/>
            <a:ext cx="8827822" cy="5105399"/>
            <a:chOff x="179018" y="1350009"/>
            <a:chExt cx="8827822" cy="5105399"/>
          </a:xfrm>
        </p:grpSpPr>
        <p:grpSp>
          <p:nvGrpSpPr>
            <p:cNvPr id="3" name="Group 2"/>
            <p:cNvGrpSpPr/>
            <p:nvPr/>
          </p:nvGrpSpPr>
          <p:grpSpPr>
            <a:xfrm>
              <a:off x="179018" y="1350009"/>
              <a:ext cx="8827822" cy="5105399"/>
              <a:chOff x="179018" y="1350009"/>
              <a:chExt cx="8827822" cy="5105399"/>
            </a:xfrm>
          </p:grpSpPr>
          <p:grpSp>
            <p:nvGrpSpPr>
              <p:cNvPr id="8" name="Group 7"/>
              <p:cNvGrpSpPr/>
              <p:nvPr/>
            </p:nvGrpSpPr>
            <p:grpSpPr>
              <a:xfrm>
                <a:off x="179018" y="1350009"/>
                <a:ext cx="8827822" cy="5105399"/>
                <a:chOff x="-2906129" y="995410"/>
                <a:chExt cx="11934219" cy="563748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129" y="995410"/>
                  <a:ext cx="11934219" cy="541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06129" y="6099490"/>
                  <a:ext cx="11934218"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2936430" y="3544732"/>
                <a:ext cx="3234647" cy="1077218"/>
              </a:xfrm>
              <a:prstGeom prst="rect">
                <a:avLst/>
              </a:prstGeom>
              <a:solidFill>
                <a:schemeClr val="accent6"/>
              </a:solid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Launched  in December 2013</a:t>
                </a:r>
                <a:endParaRPr lang="en-US" sz="3200" b="1" dirty="0">
                  <a:latin typeface="Arial" panose="020B0604020202020204" pitchFamily="34" charset="0"/>
                  <a:cs typeface="Arial" panose="020B0604020202020204" pitchFamily="34" charset="0"/>
                </a:endParaRPr>
              </a:p>
            </p:txBody>
          </p:sp>
        </p:grpSp>
        <p:pic>
          <p:nvPicPr>
            <p:cNvPr id="13" name="Picture 12" descr="CMG 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46" y="6020042"/>
              <a:ext cx="1644736" cy="425218"/>
            </a:xfrm>
            <a:prstGeom prst="rect">
              <a:avLst/>
            </a:prstGeom>
          </p:spPr>
        </p:pic>
      </p:gr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614" y="1615954"/>
            <a:ext cx="6722413" cy="459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Screen shot 2012-04-20 at 7.04.49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45" y="0"/>
            <a:ext cx="9143999" cy="1220518"/>
          </a:xfrm>
          <a:prstGeom prst="rect">
            <a:avLst/>
          </a:prstGeom>
        </p:spPr>
      </p:pic>
      <p:sp>
        <p:nvSpPr>
          <p:cNvPr id="11" name="TextBox 10"/>
          <p:cNvSpPr txBox="1"/>
          <p:nvPr/>
        </p:nvSpPr>
        <p:spPr>
          <a:xfrm>
            <a:off x="7323391" y="6414517"/>
            <a:ext cx="1718740" cy="384721"/>
          </a:xfrm>
          <a:prstGeom prst="rect">
            <a:avLst/>
          </a:prstGeom>
          <a:noFill/>
        </p:spPr>
        <p:txBody>
          <a:bodyPr wrap="none">
            <a:spAutoFit/>
          </a:bodyPr>
          <a:lstStyle/>
          <a:p>
            <a:pPr fontAlgn="base">
              <a:spcBef>
                <a:spcPct val="0"/>
              </a:spcBef>
              <a:spcAft>
                <a:spcPct val="0"/>
              </a:spcAft>
              <a:defRPr/>
            </a:pPr>
            <a:r>
              <a:rPr lang="en-US" sz="1900" b="1" dirty="0">
                <a:solidFill>
                  <a:srgbClr val="00ADDC">
                    <a:lumMod val="40000"/>
                    <a:lumOff val="60000"/>
                  </a:srgbClr>
                </a:solidFill>
                <a:latin typeface="Arial" charset="0"/>
              </a:rPr>
              <a:t>Document </a:t>
            </a:r>
            <a:r>
              <a:rPr lang="en-US" sz="1900" b="1" dirty="0" smtClean="0">
                <a:solidFill>
                  <a:srgbClr val="00ADDC">
                    <a:lumMod val="40000"/>
                    <a:lumOff val="60000"/>
                  </a:srgbClr>
                </a:solidFill>
                <a:latin typeface="Arial" charset="0"/>
              </a:rPr>
              <a:t>35</a:t>
            </a:r>
            <a:endParaRPr lang="en-US" sz="19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7999947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1203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7939" y="15943"/>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Clinical Sequencing Exploratory Research (CSER) Program</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a:solidFill>
                <a:prstClr val="white"/>
              </a:solidFill>
              <a:latin typeface="Arial" charset="0"/>
            </a:endParaRPr>
          </a:p>
        </p:txBody>
      </p:sp>
      <p:sp>
        <p:nvSpPr>
          <p:cNvPr id="9" name="TextBox 8"/>
          <p:cNvSpPr txBox="1"/>
          <p:nvPr/>
        </p:nvSpPr>
        <p:spPr>
          <a:xfrm>
            <a:off x="7318923" y="6408909"/>
            <a:ext cx="1795684" cy="400110"/>
          </a:xfrm>
          <a:prstGeom prst="rect">
            <a:avLst/>
          </a:prstGeom>
          <a:noFill/>
          <a:ln>
            <a:noFill/>
          </a:ln>
        </p:spPr>
        <p:txBody>
          <a:bodyPr wrap="none">
            <a:spAutoFit/>
          </a:bodyPr>
          <a:lstStyle/>
          <a:p>
            <a:pPr fontAlgn="auto">
              <a:spcBef>
                <a:spcPts val="0"/>
              </a:spcBef>
              <a:spcAft>
                <a:spcPts val="0"/>
              </a:spcAft>
              <a:defRPr/>
            </a:pPr>
            <a:r>
              <a:rPr lang="en-US" sz="2000" dirty="0">
                <a:solidFill>
                  <a:srgbClr val="8BE6FF"/>
                </a:solidFill>
                <a:latin typeface="Arial" charset="0"/>
              </a:rPr>
              <a:t>Document </a:t>
            </a:r>
            <a:r>
              <a:rPr lang="en-US" sz="2000" dirty="0" smtClean="0">
                <a:solidFill>
                  <a:srgbClr val="8BE6FF"/>
                </a:solidFill>
                <a:latin typeface="Arial" charset="0"/>
              </a:rPr>
              <a:t>36</a:t>
            </a:r>
            <a:endParaRPr lang="en-US" sz="2000" dirty="0">
              <a:solidFill>
                <a:srgbClr val="8BE6FF"/>
              </a:solidFill>
              <a:latin typeface="Arial" charset="0"/>
            </a:endParaRPr>
          </a:p>
        </p:txBody>
      </p:sp>
      <p:sp>
        <p:nvSpPr>
          <p:cNvPr id="2" name="TextBox 1"/>
          <p:cNvSpPr txBox="1"/>
          <p:nvPr/>
        </p:nvSpPr>
        <p:spPr>
          <a:xfrm>
            <a:off x="5409494" y="2032000"/>
            <a:ext cx="2975429" cy="369332"/>
          </a:xfrm>
          <a:prstGeom prst="rect">
            <a:avLst/>
          </a:prstGeom>
          <a:noFill/>
          <a:effectLst>
            <a:softEdge rad="63500"/>
          </a:effectLst>
        </p:spPr>
        <p:txBody>
          <a:bodyPr wrap="square" rtlCol="0">
            <a:spAutoFit/>
          </a:bodyPr>
          <a:lstStyle/>
          <a:p>
            <a:pPr fontAlgn="auto">
              <a:spcBef>
                <a:spcPts val="0"/>
              </a:spcBef>
              <a:spcAft>
                <a:spcPts val="0"/>
              </a:spcAft>
            </a:pPr>
            <a:endParaRPr lang="en-US" b="0" dirty="0">
              <a:solidFill>
                <a:prstClr val="black"/>
              </a:solidFill>
              <a:latin typeface="Calibri"/>
            </a:endParaRPr>
          </a:p>
        </p:txBody>
      </p:sp>
      <p:sp>
        <p:nvSpPr>
          <p:cNvPr id="14" name="Content Placeholder 5"/>
          <p:cNvSpPr txBox="1">
            <a:spLocks/>
          </p:cNvSpPr>
          <p:nvPr/>
        </p:nvSpPr>
        <p:spPr bwMode="auto">
          <a:xfrm>
            <a:off x="117155" y="1295400"/>
            <a:ext cx="6969445" cy="1676400"/>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2900" defTabSz="457200">
              <a:spcBef>
                <a:spcPts val="0"/>
              </a:spcBef>
              <a:buClr>
                <a:schemeClr val="bg1"/>
              </a:buClr>
              <a:buSzPct val="95000"/>
              <a:buFont typeface="Wingdings" panose="05000000000000000000" pitchFamily="2" charset="2"/>
              <a:buChar char="§"/>
              <a:defRPr/>
            </a:pPr>
            <a:r>
              <a:rPr lang="en-US" sz="2800" dirty="0" smtClean="0">
                <a:solidFill>
                  <a:prstClr val="white"/>
                </a:solidFill>
              </a:rPr>
              <a:t>Enrolled 3,058 adults, 707 children;</a:t>
            </a:r>
          </a:p>
          <a:p>
            <a:pPr marL="457200" lvl="1" indent="0" defTabSz="457200">
              <a:spcBef>
                <a:spcPts val="0"/>
              </a:spcBef>
              <a:buClr>
                <a:srgbClr val="4BACC6">
                  <a:lumMod val="20000"/>
                  <a:lumOff val="80000"/>
                </a:srgbClr>
              </a:buClr>
              <a:buSzPct val="95000"/>
              <a:defRPr/>
            </a:pPr>
            <a:r>
              <a:rPr lang="en-US" sz="2800" dirty="0" smtClean="0">
                <a:solidFill>
                  <a:prstClr val="white"/>
                </a:solidFill>
              </a:rPr>
              <a:t>2,661 germline, 510 tumor sequences</a:t>
            </a:r>
          </a:p>
          <a:p>
            <a:pPr marL="800100" lvl="1" defTabSz="457200">
              <a:spcBef>
                <a:spcPts val="0"/>
              </a:spcBef>
              <a:buClr>
                <a:srgbClr val="4BACC6">
                  <a:lumMod val="20000"/>
                  <a:lumOff val="80000"/>
                </a:srgbClr>
              </a:buClr>
              <a:buSzPct val="95000"/>
              <a:buFont typeface="Arial" panose="020B0604020202020204" pitchFamily="34" charset="0"/>
              <a:buChar char="•"/>
              <a:defRPr/>
            </a:pPr>
            <a:endParaRPr lang="en-US" sz="2400" dirty="0" smtClean="0">
              <a:solidFill>
                <a:prstClr val="white"/>
              </a:solidFill>
            </a:endParaRPr>
          </a:p>
          <a:p>
            <a:pPr marL="0" indent="0" defTabSz="457200">
              <a:spcBef>
                <a:spcPts val="0"/>
              </a:spcBef>
              <a:buClr>
                <a:srgbClr val="4BACC6">
                  <a:lumMod val="20000"/>
                  <a:lumOff val="80000"/>
                </a:srgbClr>
              </a:buClr>
              <a:buSzPct val="95000"/>
              <a:defRPr/>
            </a:pPr>
            <a:endParaRPr lang="en-US" sz="2400" dirty="0">
              <a:solidFill>
                <a:prstClr val="white"/>
              </a:solidFill>
            </a:endParaRPr>
          </a:p>
          <a:p>
            <a:pPr marL="0" indent="0" defTabSz="457200">
              <a:spcBef>
                <a:spcPts val="0"/>
              </a:spcBef>
              <a:buClr>
                <a:srgbClr val="4BACC6">
                  <a:lumMod val="20000"/>
                  <a:lumOff val="80000"/>
                </a:srgbClr>
              </a:buClr>
              <a:buSzPct val="95000"/>
              <a:defRPr/>
            </a:pPr>
            <a:endParaRPr lang="en-US" sz="2400" dirty="0" smtClean="0">
              <a:solidFill>
                <a:prstClr val="white"/>
              </a:solidFill>
            </a:endParaRPr>
          </a:p>
          <a:p>
            <a:pPr marL="0" indent="0" defTabSz="457200">
              <a:spcBef>
                <a:spcPts val="0"/>
              </a:spcBef>
              <a:buClr>
                <a:srgbClr val="4BACC6">
                  <a:lumMod val="20000"/>
                  <a:lumOff val="80000"/>
                </a:srgbClr>
              </a:buClr>
              <a:buSzPct val="95000"/>
              <a:defRPr/>
            </a:pPr>
            <a:endParaRPr lang="en-US" sz="2400" dirty="0">
              <a:solidFill>
                <a:prstClr val="white"/>
              </a:solidFill>
            </a:endParaRPr>
          </a:p>
          <a:p>
            <a:pPr marL="0" indent="0" defTabSz="457200">
              <a:spcBef>
                <a:spcPts val="0"/>
              </a:spcBef>
              <a:buClr>
                <a:srgbClr val="4BACC6">
                  <a:lumMod val="20000"/>
                  <a:lumOff val="80000"/>
                </a:srgbClr>
              </a:buClr>
              <a:buSzPct val="95000"/>
              <a:defRPr/>
            </a:pPr>
            <a:endParaRPr lang="en-US" sz="2400" dirty="0" smtClean="0">
              <a:solidFill>
                <a:prstClr val="white"/>
              </a:solidFill>
            </a:endParaRPr>
          </a:p>
          <a:p>
            <a:pPr marL="0" indent="0" defTabSz="457200">
              <a:spcBef>
                <a:spcPts val="0"/>
              </a:spcBef>
              <a:buClr>
                <a:srgbClr val="4BACC6">
                  <a:lumMod val="20000"/>
                  <a:lumOff val="80000"/>
                </a:srgbClr>
              </a:buClr>
              <a:buSzPct val="95000"/>
              <a:defRPr/>
            </a:pPr>
            <a:endParaRPr lang="en-US" sz="2400" dirty="0" smtClean="0">
              <a:solidFill>
                <a:prstClr val="white"/>
              </a:solidFill>
            </a:endParaRPr>
          </a:p>
          <a:p>
            <a:pPr marL="0" indent="0" defTabSz="457200">
              <a:spcBef>
                <a:spcPts val="0"/>
              </a:spcBef>
              <a:buClr>
                <a:srgbClr val="4BACC6">
                  <a:lumMod val="20000"/>
                  <a:lumOff val="80000"/>
                </a:srgbClr>
              </a:buClr>
              <a:buSzPct val="95000"/>
              <a:defRPr/>
            </a:pPr>
            <a:endParaRPr lang="en-US" sz="2400" dirty="0" smtClean="0">
              <a:solidFill>
                <a:prstClr val="white"/>
              </a:solidFill>
            </a:endParaRPr>
          </a:p>
          <a:p>
            <a:pPr marL="0" indent="0" defTabSz="457200">
              <a:spcBef>
                <a:spcPts val="0"/>
              </a:spcBef>
              <a:buClr>
                <a:srgbClr val="4BACC6">
                  <a:lumMod val="20000"/>
                  <a:lumOff val="80000"/>
                </a:srgbClr>
              </a:buClr>
              <a:buSzPct val="95000"/>
              <a:defRPr/>
            </a:pPr>
            <a:endParaRPr lang="en-US" sz="2400" dirty="0">
              <a:solidFill>
                <a:prstClr val="white"/>
              </a:solidFill>
            </a:endParaRPr>
          </a:p>
        </p:txBody>
      </p:sp>
      <p:sp>
        <p:nvSpPr>
          <p:cNvPr id="17" name="TextBox 16"/>
          <p:cNvSpPr txBox="1"/>
          <p:nvPr/>
        </p:nvSpPr>
        <p:spPr>
          <a:xfrm>
            <a:off x="2419712" y="6114490"/>
            <a:ext cx="4379019" cy="369332"/>
          </a:xfrm>
          <a:prstGeom prst="rect">
            <a:avLst/>
          </a:prstGeom>
          <a:noFill/>
        </p:spPr>
        <p:txBody>
          <a:bodyPr wrap="none" rtlCol="0">
            <a:spAutoFit/>
          </a:bodyPr>
          <a:lstStyle/>
          <a:p>
            <a:pPr fontAlgn="auto">
              <a:spcBef>
                <a:spcPts val="0"/>
              </a:spcBef>
              <a:spcAft>
                <a:spcPts val="0"/>
              </a:spcAft>
            </a:pPr>
            <a:r>
              <a:rPr lang="en-US" dirty="0" err="1" smtClean="0">
                <a:solidFill>
                  <a:prstClr val="white"/>
                </a:solidFill>
                <a:latin typeface="Calibri"/>
              </a:rPr>
              <a:t>Bennette</a:t>
            </a:r>
            <a:r>
              <a:rPr lang="en-US" dirty="0" smtClean="0">
                <a:solidFill>
                  <a:prstClr val="white"/>
                </a:solidFill>
                <a:latin typeface="Calibri"/>
              </a:rPr>
              <a:t> et </a:t>
            </a:r>
            <a:r>
              <a:rPr lang="en-US" dirty="0">
                <a:solidFill>
                  <a:prstClr val="white"/>
                </a:solidFill>
                <a:latin typeface="Calibri"/>
              </a:rPr>
              <a:t>al. </a:t>
            </a:r>
            <a:r>
              <a:rPr lang="en-US" dirty="0" smtClean="0">
                <a:solidFill>
                  <a:prstClr val="white"/>
                </a:solidFill>
                <a:latin typeface="Calibri"/>
              </a:rPr>
              <a:t>, </a:t>
            </a:r>
            <a:r>
              <a:rPr lang="en-US" i="1" dirty="0" smtClean="0">
                <a:solidFill>
                  <a:prstClr val="white"/>
                </a:solidFill>
                <a:latin typeface="Calibri"/>
              </a:rPr>
              <a:t>Genetics </a:t>
            </a:r>
            <a:r>
              <a:rPr lang="en-US" i="1" dirty="0">
                <a:solidFill>
                  <a:prstClr val="white"/>
                </a:solidFill>
                <a:latin typeface="Calibri"/>
              </a:rPr>
              <a:t>in Medicine, </a:t>
            </a:r>
            <a:r>
              <a:rPr lang="en-US" dirty="0" smtClean="0">
                <a:solidFill>
                  <a:prstClr val="white"/>
                </a:solidFill>
                <a:latin typeface="Calibri"/>
              </a:rPr>
              <a:t>2014</a:t>
            </a:r>
            <a:endParaRPr lang="en-US" dirty="0">
              <a:solidFill>
                <a:prstClr val="white"/>
              </a:solidFill>
              <a:latin typeface="Calibri"/>
            </a:endParaRPr>
          </a:p>
        </p:txBody>
      </p:sp>
      <p:graphicFrame>
        <p:nvGraphicFramePr>
          <p:cNvPr id="16" name="Diagram 15"/>
          <p:cNvGraphicFramePr/>
          <p:nvPr>
            <p:extLst>
              <p:ext uri="{D42A27DB-BD31-4B8C-83A1-F6EECF244321}">
                <p14:modId xmlns:p14="http://schemas.microsoft.com/office/powerpoint/2010/main" val="1131164436"/>
              </p:ext>
            </p:extLst>
          </p:nvPr>
        </p:nvGraphicFramePr>
        <p:xfrm>
          <a:off x="733425" y="2406566"/>
          <a:ext cx="7299158" cy="364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1528277" y="2308501"/>
            <a:ext cx="6070891" cy="3632556"/>
            <a:chOff x="1143000" y="2149408"/>
            <a:chExt cx="6070891" cy="3632556"/>
          </a:xfrm>
        </p:grpSpPr>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3827" t="13583" r="22985" b="29838"/>
            <a:stretch/>
          </p:blipFill>
          <p:spPr bwMode="auto">
            <a:xfrm>
              <a:off x="1143000" y="2149408"/>
              <a:ext cx="6070891" cy="363255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623105" y="2179198"/>
              <a:ext cx="4580100" cy="338554"/>
            </a:xfrm>
            <a:prstGeom prst="rect">
              <a:avLst/>
            </a:prstGeom>
            <a:noFill/>
          </p:spPr>
          <p:txBody>
            <a:bodyPr wrap="none" rtlCol="0">
              <a:spAutoFit/>
            </a:bodyPr>
            <a:lstStyle/>
            <a:p>
              <a:pPr fontAlgn="base">
                <a:spcBef>
                  <a:spcPct val="0"/>
                </a:spcBef>
                <a:spcAft>
                  <a:spcPct val="0"/>
                </a:spcAft>
              </a:pPr>
              <a:r>
                <a:rPr lang="en-US" sz="1600" b="1" dirty="0">
                  <a:latin typeface="Arial" pitchFamily="34" charset="0"/>
                </a:rPr>
                <a:t>Amendola, et al</a:t>
              </a:r>
              <a:r>
                <a:rPr lang="en-US" sz="1600" b="1" dirty="0" smtClean="0">
                  <a:latin typeface="Arial" pitchFamily="34" charset="0"/>
                </a:rPr>
                <a:t>., </a:t>
              </a:r>
              <a:r>
                <a:rPr lang="en-US" sz="1600" b="1" i="1" dirty="0" smtClean="0">
                  <a:latin typeface="Arial" pitchFamily="34" charset="0"/>
                </a:rPr>
                <a:t>Genome Res. </a:t>
              </a:r>
              <a:r>
                <a:rPr lang="en-US" sz="1600" b="1" dirty="0" smtClean="0">
                  <a:latin typeface="Arial" pitchFamily="34" charset="0"/>
                </a:rPr>
                <a:t>2015; Jan. 30 </a:t>
              </a:r>
              <a:endParaRPr lang="en-US" sz="1600" b="1" dirty="0">
                <a:latin typeface="Arial" pitchFamily="34" charset="0"/>
              </a:endParaRPr>
            </a:p>
          </p:txBody>
        </p:sp>
      </p:grpSp>
    </p:spTree>
    <p:extLst>
      <p:ext uri="{BB962C8B-B14F-4D97-AF65-F5344CB8AC3E}">
        <p14:creationId xmlns:p14="http://schemas.microsoft.com/office/powerpoint/2010/main" val="35544104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Graphic spid="16"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5" t="-1" r="-434" b="384"/>
          <a:stretch/>
        </p:blipFill>
        <p:spPr bwMode="auto">
          <a:xfrm>
            <a:off x="2079846" y="3171117"/>
            <a:ext cx="4288730" cy="90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21327" y="6413639"/>
            <a:ext cx="1795684" cy="707886"/>
          </a:xfrm>
          <a:prstGeom prst="rect">
            <a:avLst/>
          </a:prstGeom>
          <a:noFill/>
          <a:ln>
            <a:noFill/>
          </a:ln>
        </p:spPr>
        <p:txBody>
          <a:bodyPr wrap="none">
            <a:spAutoFit/>
          </a:bodyPr>
          <a:lstStyle/>
          <a:p>
            <a:pPr fontAlgn="auto">
              <a:spcBef>
                <a:spcPts val="0"/>
              </a:spcBef>
              <a:spcAft>
                <a:spcPts val="0"/>
              </a:spcAft>
              <a:defRPr/>
            </a:pPr>
            <a:r>
              <a:rPr lang="en-US" sz="2000" dirty="0">
                <a:solidFill>
                  <a:srgbClr val="8BE6FF"/>
                </a:solidFill>
                <a:latin typeface="Arial" charset="0"/>
              </a:rPr>
              <a:t>Document </a:t>
            </a:r>
            <a:r>
              <a:rPr lang="en-US" sz="2000" dirty="0" smtClean="0">
                <a:solidFill>
                  <a:srgbClr val="8BE6FF"/>
                </a:solidFill>
                <a:latin typeface="Arial" charset="0"/>
              </a:rPr>
              <a:t>36</a:t>
            </a:r>
            <a:endParaRPr lang="en-US" sz="2000" dirty="0">
              <a:solidFill>
                <a:srgbClr val="8BE6FF"/>
              </a:solidFill>
              <a:latin typeface="Arial" charset="0"/>
            </a:endParaRPr>
          </a:p>
          <a:p>
            <a:pPr fontAlgn="auto">
              <a:spcBef>
                <a:spcPts val="0"/>
              </a:spcBef>
              <a:spcAft>
                <a:spcPts val="0"/>
              </a:spcAft>
              <a:defRPr/>
            </a:pPr>
            <a:endParaRPr lang="en-US" sz="2000" dirty="0">
              <a:solidFill>
                <a:srgbClr val="8BE6FF"/>
              </a:solidFill>
              <a:latin typeface="Arial" charset="0"/>
            </a:endParaRPr>
          </a:p>
        </p:txBody>
      </p:sp>
      <p:sp>
        <p:nvSpPr>
          <p:cNvPr id="2" name="Rectangle 1"/>
          <p:cNvSpPr/>
          <p:nvPr/>
        </p:nvSpPr>
        <p:spPr>
          <a:xfrm>
            <a:off x="185736" y="1317669"/>
            <a:ext cx="8763000" cy="2000548"/>
          </a:xfrm>
          <a:prstGeom prst="rect">
            <a:avLst/>
          </a:prstGeom>
        </p:spPr>
        <p:txBody>
          <a:bodyPr wrap="square">
            <a:spAutoFit/>
          </a:bodyPr>
          <a:lstStyle/>
          <a:p>
            <a:pPr defTabSz="457200">
              <a:spcBef>
                <a:spcPts val="0"/>
              </a:spcBef>
              <a:buClr>
                <a:srgbClr val="4BACC6">
                  <a:lumMod val="20000"/>
                  <a:lumOff val="80000"/>
                </a:srgbClr>
              </a:buClr>
              <a:buSzPct val="95000"/>
              <a:defRPr/>
            </a:pPr>
            <a:r>
              <a:rPr lang="en-US" sz="2800" dirty="0">
                <a:solidFill>
                  <a:prstClr val="white"/>
                </a:solidFill>
                <a:cs typeface="Arial" panose="020B0604020202020204" pitchFamily="34" charset="0"/>
              </a:rPr>
              <a:t>Examples of </a:t>
            </a:r>
            <a:r>
              <a:rPr lang="en-US" sz="2800" dirty="0" smtClean="0">
                <a:solidFill>
                  <a:prstClr val="white"/>
                </a:solidFill>
                <a:cs typeface="Arial" panose="020B0604020202020204" pitchFamily="34" charset="0"/>
              </a:rPr>
              <a:t>recent </a:t>
            </a:r>
            <a:r>
              <a:rPr lang="en-US" sz="2800" dirty="0">
                <a:solidFill>
                  <a:prstClr val="white"/>
                </a:solidFill>
                <a:cs typeface="Arial" panose="020B0604020202020204" pitchFamily="34" charset="0"/>
              </a:rPr>
              <a:t>i</a:t>
            </a:r>
            <a:r>
              <a:rPr lang="en-US" sz="2800" dirty="0" smtClean="0">
                <a:solidFill>
                  <a:prstClr val="white"/>
                </a:solidFill>
                <a:cs typeface="Arial" panose="020B0604020202020204" pitchFamily="34" charset="0"/>
              </a:rPr>
              <a:t>mpact:</a:t>
            </a:r>
          </a:p>
          <a:p>
            <a:pPr defTabSz="457200">
              <a:spcBef>
                <a:spcPts val="0"/>
              </a:spcBef>
              <a:buClr>
                <a:srgbClr val="4BACC6">
                  <a:lumMod val="20000"/>
                  <a:lumOff val="80000"/>
                </a:srgbClr>
              </a:buClr>
              <a:buSzPct val="95000"/>
              <a:defRPr/>
            </a:pPr>
            <a:endParaRPr lang="en-US" sz="1200" dirty="0">
              <a:solidFill>
                <a:prstClr val="white"/>
              </a:solidFill>
              <a:cs typeface="Arial" panose="020B0604020202020204" pitchFamily="34" charset="0"/>
            </a:endParaRPr>
          </a:p>
          <a:p>
            <a:pPr marL="342900" defTabSz="457200">
              <a:spcBef>
                <a:spcPts val="0"/>
              </a:spcBef>
              <a:buClr>
                <a:schemeClr val="bg1"/>
              </a:buClr>
              <a:buSzPct val="95000"/>
              <a:buFont typeface="Wingdings" panose="05000000000000000000" pitchFamily="2" charset="2"/>
              <a:buChar char="§"/>
              <a:defRPr/>
            </a:pPr>
            <a:r>
              <a:rPr lang="en-US" sz="2400" dirty="0">
                <a:solidFill>
                  <a:schemeClr val="tx2">
                    <a:lumMod val="20000"/>
                    <a:lumOff val="80000"/>
                  </a:schemeClr>
                </a:solidFill>
                <a:cs typeface="Arial" panose="020B0604020202020204" pitchFamily="34" charset="0"/>
              </a:rPr>
              <a:t>  &gt;130 publications, 9 working group publications </a:t>
            </a:r>
            <a:endParaRPr lang="en-US" sz="2400" dirty="0" smtClean="0">
              <a:solidFill>
                <a:schemeClr val="tx2">
                  <a:lumMod val="20000"/>
                  <a:lumOff val="80000"/>
                </a:schemeClr>
              </a:solidFill>
              <a:cs typeface="Arial" panose="020B0604020202020204" pitchFamily="34" charset="0"/>
            </a:endParaRPr>
          </a:p>
          <a:p>
            <a:pPr marL="342900" defTabSz="457200">
              <a:spcBef>
                <a:spcPts val="0"/>
              </a:spcBef>
              <a:buClr>
                <a:schemeClr val="bg1"/>
              </a:buClr>
              <a:buSzPct val="95000"/>
              <a:buFont typeface="Wingdings" panose="05000000000000000000" pitchFamily="2" charset="2"/>
              <a:buChar char="§"/>
              <a:defRPr/>
            </a:pPr>
            <a:endParaRPr lang="en-US" sz="1200" dirty="0">
              <a:solidFill>
                <a:schemeClr val="tx2">
                  <a:lumMod val="20000"/>
                  <a:lumOff val="80000"/>
                </a:schemeClr>
              </a:solidFill>
              <a:cs typeface="Arial" panose="020B0604020202020204" pitchFamily="34" charset="0"/>
            </a:endParaRPr>
          </a:p>
          <a:p>
            <a:pPr marL="342900" defTabSz="457200">
              <a:spcBef>
                <a:spcPts val="0"/>
              </a:spcBef>
              <a:buClr>
                <a:schemeClr val="bg1"/>
              </a:buClr>
              <a:buSzPct val="95000"/>
              <a:buFont typeface="Wingdings" panose="05000000000000000000" pitchFamily="2" charset="2"/>
              <a:buChar char="§"/>
              <a:defRPr/>
            </a:pPr>
            <a:r>
              <a:rPr lang="en-US" sz="2400" dirty="0">
                <a:solidFill>
                  <a:schemeClr val="tx2">
                    <a:lumMod val="20000"/>
                    <a:lumOff val="80000"/>
                  </a:schemeClr>
                </a:solidFill>
                <a:cs typeface="Arial" panose="020B0604020202020204" pitchFamily="34" charset="0"/>
              </a:rPr>
              <a:t>  &gt;200 presentations/posters</a:t>
            </a:r>
            <a:endParaRPr lang="en-US" sz="2000" dirty="0">
              <a:solidFill>
                <a:schemeClr val="tx2">
                  <a:lumMod val="20000"/>
                  <a:lumOff val="80000"/>
                </a:schemeClr>
              </a:solidFill>
              <a:cs typeface="Arial" panose="020B0604020202020204" pitchFamily="34" charset="0"/>
            </a:endParaRPr>
          </a:p>
          <a:p>
            <a:pPr marL="800100" lvl="1" defTabSz="457200">
              <a:spcBef>
                <a:spcPts val="0"/>
              </a:spcBef>
              <a:buClr>
                <a:srgbClr val="4BACC6">
                  <a:lumMod val="20000"/>
                  <a:lumOff val="80000"/>
                </a:srgbClr>
              </a:buClr>
              <a:buSzPct val="95000"/>
              <a:buFont typeface="Wingdings" panose="05000000000000000000" pitchFamily="2" charset="2"/>
              <a:buChar char="§"/>
              <a:defRPr/>
            </a:pPr>
            <a:endParaRPr lang="en-US" sz="2400" b="0" dirty="0">
              <a:solidFill>
                <a:prstClr val="white"/>
              </a:solidFill>
              <a:cs typeface="Arial" panose="020B0604020202020204" pitchFamily="34" charset="0"/>
            </a:endParaRPr>
          </a:p>
        </p:txBody>
      </p:sp>
      <p:sp>
        <p:nvSpPr>
          <p:cNvPr id="10" name="Title 1"/>
          <p:cNvSpPr txBox="1">
            <a:spLocks/>
          </p:cNvSpPr>
          <p:nvPr/>
        </p:nvSpPr>
        <p:spPr bwMode="auto">
          <a:xfrm>
            <a:off x="-7939" y="19118"/>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Clinical Sequencing Exploratory Research (CSER) Program</a:t>
            </a:r>
          </a:p>
        </p:txBody>
      </p:sp>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48" r="-939" b="278"/>
          <a:stretch/>
        </p:blipFill>
        <p:spPr bwMode="auto">
          <a:xfrm>
            <a:off x="2079846" y="4431992"/>
            <a:ext cx="3861592" cy="906889"/>
          </a:xfrm>
          <a:prstGeom prst="rect">
            <a:avLst/>
          </a:prstGeom>
          <a:noFill/>
          <a:ln w="9525">
            <a:no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 r="51368"/>
          <a:stretch/>
        </p:blipFill>
        <p:spPr bwMode="auto">
          <a:xfrm>
            <a:off x="2079846" y="5785050"/>
            <a:ext cx="4321363" cy="8669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69020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3" y="17565"/>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3507830" y="762000"/>
            <a:ext cx="571137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800" dirty="0" err="1">
                <a:solidFill>
                  <a:prstClr val="white"/>
                </a:solidFill>
                <a:cs typeface="Arial" pitchFamily="34" charset="0"/>
              </a:rPr>
              <a:t>iSeqTools</a:t>
            </a:r>
            <a:r>
              <a:rPr lang="en-US" sz="2800" dirty="0">
                <a:solidFill>
                  <a:prstClr val="white"/>
                </a:solidFill>
                <a:cs typeface="Arial" pitchFamily="34" charset="0"/>
              </a:rPr>
              <a:t> provides GKNO </a:t>
            </a:r>
            <a:r>
              <a:rPr lang="en-US" sz="2800" dirty="0" smtClean="0">
                <a:solidFill>
                  <a:prstClr val="white"/>
                </a:solidFill>
                <a:cs typeface="Arial" pitchFamily="34" charset="0"/>
              </a:rPr>
              <a:t>	pipelines </a:t>
            </a:r>
            <a:r>
              <a:rPr lang="en-US" sz="2800" dirty="0" smtClean="0">
                <a:cs typeface="Arial" pitchFamily="34" charset="0"/>
              </a:rPr>
              <a:t>that integrate 	results from multiple variant 	or mutation callers</a:t>
            </a:r>
            <a:endParaRPr lang="en-US" sz="2800" dirty="0">
              <a:cs typeface="Arial" pitchFamily="34" charset="0"/>
            </a:endParaRPr>
          </a:p>
        </p:txBody>
      </p:sp>
      <p:sp>
        <p:nvSpPr>
          <p:cNvPr id="10" name="TextBox 9"/>
          <p:cNvSpPr txBox="1"/>
          <p:nvPr/>
        </p:nvSpPr>
        <p:spPr>
          <a:xfrm>
            <a:off x="7323551" y="6413274"/>
            <a:ext cx="1795684" cy="400110"/>
          </a:xfrm>
          <a:prstGeom prst="rect">
            <a:avLst/>
          </a:prstGeom>
          <a:noFill/>
        </p:spPr>
        <p:txBody>
          <a:bodyPr wrap="none">
            <a:spAutoFit/>
          </a:bodyPr>
          <a:lstStyle/>
          <a:p>
            <a:pPr fontAlgn="auto">
              <a:spcBef>
                <a:spcPts val="0"/>
              </a:spcBef>
              <a:spcAft>
                <a:spcPts val="0"/>
              </a:spcAft>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37</a:t>
            </a:r>
            <a:endParaRPr lang="en-US" sz="2000" dirty="0">
              <a:solidFill>
                <a:srgbClr val="00ADDC">
                  <a:lumMod val="40000"/>
                  <a:lumOff val="60000"/>
                </a:srgbClr>
              </a:solidFill>
              <a:latin typeface="Arial" charset="0"/>
            </a:endParaRPr>
          </a:p>
        </p:txBody>
      </p:sp>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b="0">
              <a:solidFill>
                <a:prstClr val="white"/>
              </a:solidFill>
              <a:latin typeface="Corbel"/>
            </a:endParaRPr>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b="0">
              <a:solidFill>
                <a:prstClr val="white"/>
              </a:solidFill>
              <a:latin typeface="Corbe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066800"/>
            <a:ext cx="3151912" cy="1066800"/>
          </a:xfrm>
          <a:prstGeom prst="rect">
            <a:avLst/>
          </a:prstGeom>
          <a:effectLst>
            <a:softEdge rad="127000"/>
          </a:effectLst>
        </p:spPr>
      </p:pic>
      <p:sp>
        <p:nvSpPr>
          <p:cNvPr id="2" name="Rectangle 1"/>
          <p:cNvSpPr/>
          <p:nvPr/>
        </p:nvSpPr>
        <p:spPr>
          <a:xfrm>
            <a:off x="5720260" y="2743200"/>
            <a:ext cx="3314700" cy="3123932"/>
          </a:xfrm>
          <a:prstGeom prst="rect">
            <a:avLst/>
          </a:prstGeom>
        </p:spPr>
        <p:txBody>
          <a:bodyPr wrap="square">
            <a:spAutoFit/>
          </a:bodyPr>
          <a:lstStyle/>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600" dirty="0">
                <a:solidFill>
                  <a:prstClr val="white"/>
                </a:solidFill>
                <a:cs typeface="Arial" pitchFamily="34" charset="0"/>
              </a:rPr>
              <a:t>Uses graph </a:t>
            </a:r>
            <a:r>
              <a:rPr lang="en-US" sz="2600" dirty="0" smtClean="0">
                <a:solidFill>
                  <a:prstClr val="white"/>
                </a:solidFill>
                <a:cs typeface="Arial" pitchFamily="34" charset="0"/>
              </a:rPr>
              <a:t>	realignment </a:t>
            </a:r>
            <a:r>
              <a:rPr lang="en-US" sz="2600" dirty="0">
                <a:solidFill>
                  <a:prstClr val="white"/>
                </a:solidFill>
                <a:cs typeface="Arial" pitchFamily="34" charset="0"/>
              </a:rPr>
              <a:t>to </a:t>
            </a:r>
            <a:r>
              <a:rPr lang="en-US" sz="2600" dirty="0" smtClean="0">
                <a:solidFill>
                  <a:prstClr val="white"/>
                </a:solidFill>
                <a:cs typeface="Arial" pitchFamily="34" charset="0"/>
              </a:rPr>
              <a:t>	make </a:t>
            </a:r>
            <a:r>
              <a:rPr lang="en-US" sz="2600" dirty="0">
                <a:solidFill>
                  <a:prstClr val="white"/>
                </a:solidFill>
                <a:cs typeface="Arial" pitchFamily="34" charset="0"/>
              </a:rPr>
              <a:t>best call</a:t>
            </a:r>
          </a:p>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600" dirty="0" smtClean="0">
                <a:solidFill>
                  <a:prstClr val="white"/>
                </a:solidFill>
                <a:cs typeface="Arial" pitchFamily="34" charset="0"/>
              </a:rPr>
              <a:t>IOBIO ‘apps’ </a:t>
            </a:r>
            <a:r>
              <a:rPr lang="en-US" sz="2600" dirty="0">
                <a:solidFill>
                  <a:prstClr val="white"/>
                </a:solidFill>
                <a:cs typeface="Arial" pitchFamily="34" charset="0"/>
              </a:rPr>
              <a:t>for </a:t>
            </a:r>
            <a:r>
              <a:rPr lang="en-US" sz="2600" dirty="0" smtClean="0">
                <a:solidFill>
                  <a:prstClr val="white"/>
                </a:solidFill>
                <a:cs typeface="Arial" pitchFamily="34" charset="0"/>
              </a:rPr>
              <a:t>	rapid, easy, 	visual analysis 	of data</a:t>
            </a:r>
            <a:endParaRPr lang="en-US" sz="2600" dirty="0">
              <a:solidFill>
                <a:prstClr val="white"/>
              </a:solidFill>
              <a:cs typeface="Arial" pitchFamily="34" charset="0"/>
            </a:endParaRPr>
          </a:p>
        </p:txBody>
      </p:sp>
      <p:grpSp>
        <p:nvGrpSpPr>
          <p:cNvPr id="16" name="Group 15"/>
          <p:cNvGrpSpPr/>
          <p:nvPr/>
        </p:nvGrpSpPr>
        <p:grpSpPr>
          <a:xfrm>
            <a:off x="465090" y="2720198"/>
            <a:ext cx="5084379" cy="3782452"/>
            <a:chOff x="152400" y="2667000"/>
            <a:chExt cx="5257366" cy="3948642"/>
          </a:xfrm>
        </p:grpSpPr>
        <p:pic>
          <p:nvPicPr>
            <p:cNvPr id="6" name="Picture 5" descr="concensu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67000"/>
              <a:ext cx="5257366" cy="3948642"/>
            </a:xfrm>
            <a:prstGeom prst="rect">
              <a:avLst/>
            </a:prstGeom>
            <a:effectLst>
              <a:glow rad="228600">
                <a:schemeClr val="accent6">
                  <a:satMod val="175000"/>
                  <a:alpha val="40000"/>
                </a:schemeClr>
              </a:glow>
            </a:effectLst>
          </p:spPr>
        </p:pic>
        <p:sp>
          <p:nvSpPr>
            <p:cNvPr id="7" name="Oval 6"/>
            <p:cNvSpPr/>
            <p:nvPr/>
          </p:nvSpPr>
          <p:spPr>
            <a:xfrm>
              <a:off x="1066800" y="3962400"/>
              <a:ext cx="685800" cy="533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12" name="Oval 11"/>
            <p:cNvSpPr/>
            <p:nvPr/>
          </p:nvSpPr>
          <p:spPr>
            <a:xfrm>
              <a:off x="3733800" y="3733800"/>
              <a:ext cx="685800" cy="533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14" name="Oval 13"/>
            <p:cNvSpPr/>
            <p:nvPr/>
          </p:nvSpPr>
          <p:spPr>
            <a:xfrm>
              <a:off x="4572000" y="3581400"/>
              <a:ext cx="685800" cy="533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8" name="TextBox 7"/>
            <p:cNvSpPr txBox="1"/>
            <p:nvPr/>
          </p:nvSpPr>
          <p:spPr>
            <a:xfrm>
              <a:off x="2362200" y="4800600"/>
              <a:ext cx="400281" cy="452925"/>
            </a:xfrm>
            <a:prstGeom prst="rect">
              <a:avLst/>
            </a:prstGeom>
            <a:noFill/>
          </p:spPr>
          <p:txBody>
            <a:bodyPr wrap="none" rtlCol="0">
              <a:spAutoFit/>
            </a:bodyPr>
            <a:lstStyle/>
            <a:p>
              <a:pPr fontAlgn="auto">
                <a:spcBef>
                  <a:spcPts val="0"/>
                </a:spcBef>
                <a:spcAft>
                  <a:spcPts val="0"/>
                </a:spcAft>
              </a:pPr>
              <a:r>
                <a:rPr lang="en-US" sz="2400" dirty="0">
                  <a:solidFill>
                    <a:srgbClr val="FF0000"/>
                  </a:solidFill>
                  <a:latin typeface="Corbel"/>
                </a:rPr>
                <a:t>1</a:t>
              </a:r>
              <a:r>
                <a:rPr lang="en-US" sz="2000" dirty="0">
                  <a:solidFill>
                    <a:srgbClr val="FF0000"/>
                  </a:solidFill>
                  <a:latin typeface="Corbel"/>
                </a:rPr>
                <a:t>.</a:t>
              </a:r>
            </a:p>
          </p:txBody>
        </p:sp>
        <p:sp>
          <p:nvSpPr>
            <p:cNvPr id="9" name="Rectangle 8"/>
            <p:cNvSpPr/>
            <p:nvPr/>
          </p:nvSpPr>
          <p:spPr>
            <a:xfrm>
              <a:off x="2818107" y="5133993"/>
              <a:ext cx="416174" cy="452925"/>
            </a:xfrm>
            <a:prstGeom prst="rect">
              <a:avLst/>
            </a:prstGeom>
          </p:spPr>
          <p:txBody>
            <a:bodyPr wrap="none">
              <a:spAutoFit/>
            </a:bodyPr>
            <a:lstStyle/>
            <a:p>
              <a:pPr fontAlgn="auto">
                <a:spcBef>
                  <a:spcPts val="0"/>
                </a:spcBef>
                <a:spcAft>
                  <a:spcPts val="0"/>
                </a:spcAft>
              </a:pPr>
              <a:r>
                <a:rPr lang="en-US" sz="2400" dirty="0">
                  <a:solidFill>
                    <a:srgbClr val="FF0000"/>
                  </a:solidFill>
                  <a:latin typeface="Corbel"/>
                </a:rPr>
                <a:t>2.</a:t>
              </a:r>
            </a:p>
          </p:txBody>
        </p:sp>
        <p:sp>
          <p:nvSpPr>
            <p:cNvPr id="11" name="Rectangle 10"/>
            <p:cNvSpPr/>
            <p:nvPr/>
          </p:nvSpPr>
          <p:spPr>
            <a:xfrm>
              <a:off x="3114296" y="5582537"/>
              <a:ext cx="412815" cy="452925"/>
            </a:xfrm>
            <a:prstGeom prst="rect">
              <a:avLst/>
            </a:prstGeom>
          </p:spPr>
          <p:txBody>
            <a:bodyPr wrap="none">
              <a:spAutoFit/>
            </a:bodyPr>
            <a:lstStyle/>
            <a:p>
              <a:pPr fontAlgn="auto">
                <a:spcBef>
                  <a:spcPts val="0"/>
                </a:spcBef>
                <a:spcAft>
                  <a:spcPts val="0"/>
                </a:spcAft>
              </a:pPr>
              <a:r>
                <a:rPr lang="en-US" sz="2400" dirty="0">
                  <a:solidFill>
                    <a:srgbClr val="FF0000"/>
                  </a:solidFill>
                  <a:latin typeface="Corbel"/>
                </a:rPr>
                <a:t>3.</a:t>
              </a:r>
            </a:p>
          </p:txBody>
        </p:sp>
      </p:grpSp>
    </p:spTree>
    <p:extLst>
      <p:ext uri="{BB962C8B-B14F-4D97-AF65-F5344CB8AC3E}">
        <p14:creationId xmlns:p14="http://schemas.microsoft.com/office/powerpoint/2010/main" val="30937635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7660" y="881803"/>
            <a:ext cx="9144000" cy="655320"/>
          </a:xfrm>
          <a:prstGeom prst="rect">
            <a:avLst/>
          </a:prstGeom>
          <a:noFill/>
          <a:ln w="9525" algn="ctr">
            <a:noFill/>
            <a:miter lim="800000"/>
            <a:headEnd/>
            <a:tailEnd/>
          </a:ln>
        </p:spPr>
        <p:txBody>
          <a:bodyPr/>
          <a:lstStyle/>
          <a:p>
            <a:pPr marL="571500" lvl="1" indent="-287338" defTabSz="457200" eaLnBrk="0" fontAlgn="base" hangingPunct="0">
              <a:spcBef>
                <a:spcPts val="700"/>
              </a:spcBef>
              <a:spcAft>
                <a:spcPct val="0"/>
              </a:spcAft>
              <a:buClr>
                <a:prstClr val="white"/>
              </a:buClr>
              <a:buSzPct val="95000"/>
              <a:buFont typeface="Wingdings" pitchFamily="2" charset="2"/>
              <a:buChar char=""/>
              <a:tabLst>
                <a:tab pos="914400" algn="l"/>
              </a:tabLst>
            </a:pPr>
            <a:r>
              <a:rPr lang="en-US" sz="2800" b="1" dirty="0" smtClean="0">
                <a:solidFill>
                  <a:prstClr val="white"/>
                </a:solidFill>
                <a:latin typeface="Arial" pitchFamily="34" charset="0"/>
                <a:cs typeface="Arial" pitchFamily="34" charset="0"/>
              </a:rPr>
              <a:t>Grantee meeting and public meeting in May 2015</a:t>
            </a:r>
          </a:p>
          <a:p>
            <a:pPr marL="177800" lvl="1" defTabSz="457200" eaLnBrk="0" fontAlgn="base" hangingPunct="0">
              <a:spcBef>
                <a:spcPts val="700"/>
              </a:spcBef>
              <a:spcAft>
                <a:spcPct val="0"/>
              </a:spcAft>
              <a:buClr>
                <a:prstClr val="white"/>
              </a:buClr>
              <a:buSzPct val="95000"/>
              <a:tabLst>
                <a:tab pos="914400" algn="l"/>
              </a:tabLst>
            </a:pPr>
            <a:endParaRPr lang="en-US" sz="2600" b="1" dirty="0">
              <a:solidFill>
                <a:prstClr val="white"/>
              </a:solidFill>
              <a:latin typeface="Arial" pitchFamily="34" charset="0"/>
              <a:cs typeface="Arial" pitchFamily="34" charset="0"/>
            </a:endParaRPr>
          </a:p>
        </p:txBody>
      </p:sp>
      <p:sp>
        <p:nvSpPr>
          <p:cNvPr id="8" name="Title 1"/>
          <p:cNvSpPr>
            <a:spLocks noGrp="1"/>
          </p:cNvSpPr>
          <p:nvPr>
            <p:ph type="title" idx="4294967295"/>
          </p:nvPr>
        </p:nvSpPr>
        <p:spPr>
          <a:xfrm>
            <a:off x="-6756" y="16896"/>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38</a:t>
            </a:r>
            <a:endParaRPr lang="en-US" sz="2000" b="1" dirty="0">
              <a:solidFill>
                <a:srgbClr val="00ADDC">
                  <a:lumMod val="40000"/>
                  <a:lumOff val="60000"/>
                </a:srgbClr>
              </a:solidFill>
              <a:latin typeface="Arial"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171" y="1473615"/>
            <a:ext cx="6781241" cy="454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814856"/>
            <a:ext cx="8686800" cy="492443"/>
          </a:xfrm>
          <a:prstGeom prst="rect">
            <a:avLst/>
          </a:prstGeom>
          <a:noFill/>
        </p:spPr>
        <p:txBody>
          <a:bodyPr wrap="square" rtlCol="0">
            <a:spAutoFit/>
          </a:bodyPr>
          <a:lstStyle/>
          <a:p>
            <a:pPr algn="ctr"/>
            <a:r>
              <a:rPr lang="en-US" sz="2600" b="1" dirty="0" smtClean="0">
                <a:solidFill>
                  <a:schemeClr val="bg2">
                    <a:lumMod val="40000"/>
                    <a:lumOff val="60000"/>
                  </a:schemeClr>
                </a:solidFill>
              </a:rPr>
              <a:t>Sequencing Technology Grantees</a:t>
            </a:r>
            <a:endParaRPr lang="en-US" sz="2600" b="1" dirty="0">
              <a:solidFill>
                <a:schemeClr val="bg2">
                  <a:lumMod val="40000"/>
                  <a:lumOff val="60000"/>
                </a:schemeClr>
              </a:solidFill>
            </a:endParaRPr>
          </a:p>
        </p:txBody>
      </p:sp>
    </p:spTree>
    <p:extLst>
      <p:ext uri="{BB962C8B-B14F-4D97-AF65-F5344CB8AC3E}">
        <p14:creationId xmlns:p14="http://schemas.microsoft.com/office/powerpoint/2010/main" val="41062629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1680" y="1625067"/>
            <a:ext cx="8839200" cy="4758079"/>
          </a:xfrm>
          <a:prstGeom prst="rect">
            <a:avLst/>
          </a:prstGeom>
          <a:noFill/>
          <a:ln w="9525" algn="ctr">
            <a:noFill/>
            <a:miter lim="800000"/>
            <a:headEnd/>
            <a:tailEnd/>
          </a:ln>
        </p:spPr>
        <p:txBody>
          <a:bodyPr/>
          <a:lstStyle/>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prstClr val="white"/>
                </a:solidFill>
                <a:cs typeface="Arial" pitchFamily="34" charset="0"/>
              </a:rPr>
              <a:t>Planning workshop: “From Genome Function to 	Biomedical Insight: ENCODE and Beyond”</a:t>
            </a:r>
          </a:p>
          <a:p>
            <a:pPr marL="635000" lvl="2" defTabSz="457200" eaLnBrk="0" hangingPunct="0">
              <a:spcBef>
                <a:spcPts val="700"/>
              </a:spcBef>
              <a:buClr>
                <a:schemeClr val="tx1"/>
              </a:buClr>
              <a:buSzPct val="95000"/>
              <a:tabLst>
                <a:tab pos="914400" algn="l"/>
              </a:tabLst>
            </a:pPr>
            <a:r>
              <a:rPr lang="en-US" sz="2400" dirty="0" smtClean="0">
                <a:solidFill>
                  <a:srgbClr val="00ADDC">
                    <a:lumMod val="40000"/>
                    <a:lumOff val="60000"/>
                  </a:srgbClr>
                </a:solidFill>
                <a:cs typeface="Arial" pitchFamily="34" charset="0"/>
              </a:rPr>
              <a:t>	March 10-11, 2015; NIH Campus</a:t>
            </a: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000" dirty="0" smtClean="0">
              <a:solidFill>
                <a:srgbClr val="00ADDC">
                  <a:lumMod val="40000"/>
                  <a:lumOff val="60000"/>
                </a:srgbClr>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prstClr val="white"/>
                </a:solidFill>
                <a:cs typeface="Arial" pitchFamily="34" charset="0"/>
              </a:rPr>
              <a:t>Annual ENCODE Consortium Meeting </a:t>
            </a:r>
          </a:p>
          <a:p>
            <a:pPr marL="635000" lvl="2" defTabSz="457200" eaLnBrk="0" hangingPunct="0">
              <a:spcBef>
                <a:spcPts val="700"/>
              </a:spcBef>
              <a:buClr>
                <a:schemeClr val="tx1"/>
              </a:buClr>
              <a:buSzPct val="95000"/>
              <a:tabLst>
                <a:tab pos="914400" algn="l"/>
              </a:tabLst>
            </a:pPr>
            <a:r>
              <a:rPr lang="en-US" sz="2000" dirty="0" smtClean="0">
                <a:solidFill>
                  <a:srgbClr val="00ADDC">
                    <a:lumMod val="40000"/>
                    <a:lumOff val="60000"/>
                  </a:srgbClr>
                </a:solidFill>
                <a:cs typeface="Arial" pitchFamily="34" charset="0"/>
              </a:rPr>
              <a:t>	</a:t>
            </a:r>
            <a:r>
              <a:rPr lang="en-US" sz="2400" dirty="0" smtClean="0">
                <a:solidFill>
                  <a:srgbClr val="00ADDC">
                    <a:lumMod val="40000"/>
                    <a:lumOff val="60000"/>
                  </a:srgbClr>
                </a:solidFill>
                <a:cs typeface="Arial" pitchFamily="34" charset="0"/>
              </a:rPr>
              <a:t>March 14-17, 2015; Cold Spring Harbor Laboratory</a:t>
            </a: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000" dirty="0" smtClean="0">
              <a:solidFill>
                <a:srgbClr val="00ADDC">
                  <a:lumMod val="40000"/>
                  <a:lumOff val="60000"/>
                </a:srgbClr>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prstClr val="white"/>
                </a:solidFill>
                <a:cs typeface="Arial" pitchFamily="34" charset="0"/>
              </a:rPr>
              <a:t>ENCODE User’s Meeting with hands-on workshops </a:t>
            </a:r>
          </a:p>
          <a:p>
            <a:pPr marL="635000" lvl="2" defTabSz="457200" eaLnBrk="0" hangingPunct="0">
              <a:spcBef>
                <a:spcPts val="700"/>
              </a:spcBef>
              <a:buClr>
                <a:srgbClr val="D6ECFF"/>
              </a:buClr>
              <a:buSzPct val="95000"/>
              <a:tabLst>
                <a:tab pos="914400" algn="l"/>
              </a:tabLst>
            </a:pPr>
            <a:r>
              <a:rPr lang="en-US" sz="2000" dirty="0" smtClean="0">
                <a:solidFill>
                  <a:srgbClr val="00ADDC">
                    <a:lumMod val="40000"/>
                    <a:lumOff val="60000"/>
                  </a:srgbClr>
                </a:solidFill>
                <a:cs typeface="Arial" pitchFamily="34" charset="0"/>
              </a:rPr>
              <a:t>	</a:t>
            </a:r>
            <a:r>
              <a:rPr lang="en-US" sz="2400" dirty="0" smtClean="0">
                <a:solidFill>
                  <a:srgbClr val="00ADDC">
                    <a:lumMod val="40000"/>
                    <a:lumOff val="60000"/>
                  </a:srgbClr>
                </a:solidFill>
                <a:cs typeface="Arial" pitchFamily="34" charset="0"/>
              </a:rPr>
              <a:t>June 29-July </a:t>
            </a:r>
            <a:r>
              <a:rPr lang="en-US" sz="2400" dirty="0">
                <a:solidFill>
                  <a:srgbClr val="00ADDC">
                    <a:lumMod val="40000"/>
                    <a:lumOff val="60000"/>
                  </a:srgbClr>
                </a:solidFill>
                <a:cs typeface="Arial" pitchFamily="34" charset="0"/>
              </a:rPr>
              <a:t>1, </a:t>
            </a:r>
            <a:r>
              <a:rPr lang="en-US" sz="2400" dirty="0" smtClean="0">
                <a:solidFill>
                  <a:srgbClr val="00ADDC">
                    <a:lumMod val="40000"/>
                    <a:lumOff val="60000"/>
                  </a:srgbClr>
                </a:solidFill>
                <a:cs typeface="Arial" pitchFamily="34" charset="0"/>
              </a:rPr>
              <a:t>2015; Bolger Center, Potomac, MD</a:t>
            </a:r>
            <a:endParaRPr lang="en-US" sz="2400" dirty="0">
              <a:solidFill>
                <a:srgbClr val="00ADDC">
                  <a:lumMod val="40000"/>
                  <a:lumOff val="60000"/>
                </a:srgbClr>
              </a:solidFill>
              <a:cs typeface="Arial" pitchFamily="34" charset="0"/>
            </a:endParaRPr>
          </a:p>
          <a:p>
            <a:pPr marL="177800" lvl="1" algn="just" defTabSz="457200" eaLnBrk="0" hangingPunct="0">
              <a:spcBef>
                <a:spcPts val="700"/>
              </a:spcBef>
              <a:buClr>
                <a:srgbClr val="D6ECFF"/>
              </a:buClr>
              <a:buSzPct val="95000"/>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dirty="0" smtClean="0">
              <a:solidFill>
                <a:prstClr val="white"/>
              </a:solidFill>
              <a:cs typeface="Arial" pitchFamily="34" charset="0"/>
            </a:endParaRPr>
          </a:p>
        </p:txBody>
      </p:sp>
      <p:sp>
        <p:nvSpPr>
          <p:cNvPr id="15362" name="Rectangle 4"/>
          <p:cNvSpPr>
            <a:spLocks noChangeArrowheads="1"/>
          </p:cNvSpPr>
          <p:nvPr/>
        </p:nvSpPr>
        <p:spPr bwMode="auto">
          <a:xfrm>
            <a:off x="1566862" y="19050"/>
            <a:ext cx="7574327" cy="1066800"/>
          </a:xfrm>
          <a:prstGeom prst="rect">
            <a:avLst/>
          </a:prstGeom>
          <a:noFill/>
          <a:ln w="9525">
            <a:noFill/>
            <a:miter lim="800000"/>
            <a:headEnd/>
            <a:tailEnd/>
          </a:ln>
        </p:spPr>
        <p:txBody>
          <a:bodyPr/>
          <a:lstStyle/>
          <a:p>
            <a:pPr algn="ctr"/>
            <a:r>
              <a:rPr lang="en-US" sz="3600" dirty="0" err="1">
                <a:solidFill>
                  <a:srgbClr val="FFFF00"/>
                </a:solidFill>
                <a:cs typeface="Arial" pitchFamily="34" charset="0"/>
              </a:rPr>
              <a:t>ENCyclopedia</a:t>
            </a:r>
            <a:r>
              <a:rPr lang="en-US" sz="3600" dirty="0">
                <a:solidFill>
                  <a:srgbClr val="FFFF00"/>
                </a:solidFill>
                <a:cs typeface="Arial" pitchFamily="34" charset="0"/>
              </a:rPr>
              <a:t> Of DNA Elements (</a:t>
            </a:r>
            <a:r>
              <a:rPr lang="en-US" sz="3600" dirty="0" smtClean="0">
                <a:solidFill>
                  <a:srgbClr val="FFFF00"/>
                </a:solidFill>
                <a:cs typeface="Arial" pitchFamily="34" charset="0"/>
              </a:rPr>
              <a:t>ENCODE) Project</a:t>
            </a:r>
            <a:endParaRPr lang="en-US" sz="3600" dirty="0">
              <a:solidFill>
                <a:srgbClr val="FFFF00"/>
              </a:solidFill>
              <a:cs typeface="Arial" pitchFamily="34" charset="0"/>
            </a:endParaRPr>
          </a:p>
        </p:txBody>
      </p:sp>
      <p:sp>
        <p:nvSpPr>
          <p:cNvPr id="7" name="TextBox 7"/>
          <p:cNvSpPr txBox="1">
            <a:spLocks noChangeArrowheads="1"/>
          </p:cNvSpPr>
          <p:nvPr/>
        </p:nvSpPr>
        <p:spPr bwMode="auto">
          <a:xfrm>
            <a:off x="7322207" y="6412885"/>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39</a:t>
            </a:r>
            <a:endParaRPr lang="en-US" sz="2000" dirty="0">
              <a:solidFill>
                <a:srgbClr val="8BE6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3054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0510" y="1578159"/>
            <a:ext cx="5271600" cy="5299489"/>
          </a:xfrm>
          <a:prstGeom prst="rect">
            <a:avLst/>
          </a:prstGeom>
          <a:noFill/>
          <a:ln w="9525" algn="ctr">
            <a:noFill/>
            <a:miter lim="800000"/>
            <a:headEnd/>
            <a:tailEnd/>
          </a:ln>
        </p:spPr>
        <p:txBody>
          <a:bodyPr/>
          <a:lstStyle/>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prstClr val="white"/>
                </a:solidFill>
                <a:cs typeface="Arial" pitchFamily="34" charset="0"/>
              </a:rPr>
              <a:t>ENCODE Publications </a:t>
            </a:r>
            <a:r>
              <a:rPr lang="en-US" sz="2600" dirty="0" smtClean="0">
                <a:solidFill>
                  <a:prstClr val="white"/>
                </a:solidFill>
                <a:cs typeface="Arial" pitchFamily="34" charset="0"/>
                <a:sym typeface="Wingdings" panose="05000000000000000000" pitchFamily="2" charset="2"/>
              </a:rPr>
              <a:t></a:t>
            </a:r>
            <a:endParaRPr lang="en-US" sz="2600" dirty="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600" dirty="0" smtClean="0">
              <a:solidFill>
                <a:prstClr val="white"/>
              </a:solidFill>
              <a:cs typeface="Arial" pitchFamily="34" charset="0"/>
            </a:endParaRPr>
          </a:p>
          <a:p>
            <a:pPr marL="177800" lvl="1" defTabSz="457200" eaLnBrk="0" hangingPunct="0">
              <a:spcBef>
                <a:spcPts val="700"/>
              </a:spcBef>
              <a:buClr>
                <a:schemeClr val="tx1"/>
              </a:buClr>
              <a:buSzPct val="95000"/>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1600" dirty="0" smtClean="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600" dirty="0" smtClean="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800" dirty="0" smtClean="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2600" dirty="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endParaRPr lang="en-US" sz="800" dirty="0" smtClean="0">
              <a:solidFill>
                <a:prstClr val="white"/>
              </a:solidFill>
              <a:cs typeface="Arial" pitchFamily="34" charset="0"/>
            </a:endParaRP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600" dirty="0" smtClean="0">
                <a:solidFill>
                  <a:prstClr val="white"/>
                </a:solidFill>
                <a:cs typeface="Arial" pitchFamily="34" charset="0"/>
              </a:rPr>
              <a:t>Mouse ENCODE	integrative 	and companion </a:t>
            </a:r>
            <a:r>
              <a:rPr lang="en-US" sz="2600" dirty="0">
                <a:solidFill>
                  <a:prstClr val="white"/>
                </a:solidFill>
                <a:cs typeface="Arial" pitchFamily="34" charset="0"/>
              </a:rPr>
              <a:t>p</a:t>
            </a:r>
            <a:r>
              <a:rPr lang="en-US" sz="2600" dirty="0" smtClean="0">
                <a:solidFill>
                  <a:prstClr val="white"/>
                </a:solidFill>
                <a:cs typeface="Arial" pitchFamily="34" charset="0"/>
              </a:rPr>
              <a:t>apers     	published in late 2014</a:t>
            </a:r>
          </a:p>
        </p:txBody>
      </p:sp>
      <p:sp>
        <p:nvSpPr>
          <p:cNvPr id="7" name="TextBox 7"/>
          <p:cNvSpPr txBox="1">
            <a:spLocks noChangeArrowheads="1"/>
          </p:cNvSpPr>
          <p:nvPr/>
        </p:nvSpPr>
        <p:spPr bwMode="auto">
          <a:xfrm>
            <a:off x="7322207" y="6412885"/>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39</a:t>
            </a:r>
            <a:endParaRPr lang="en-US" sz="2000" dirty="0">
              <a:solidFill>
                <a:srgbClr val="8BE6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744" y="1436266"/>
            <a:ext cx="3821669" cy="2649744"/>
          </a:xfrm>
          <a:prstGeom prst="rect">
            <a:avLst/>
          </a:prstGeom>
          <a:noFill/>
          <a:ln>
            <a:noFill/>
          </a:ln>
          <a:effectLst>
            <a:glow rad="101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327" r="3120" b="2246"/>
          <a:stretch/>
        </p:blipFill>
        <p:spPr>
          <a:xfrm>
            <a:off x="4986744" y="4347203"/>
            <a:ext cx="1648730" cy="2156994"/>
          </a:xfrm>
          <a:prstGeom prst="rect">
            <a:avLst/>
          </a:prstGeom>
        </p:spPr>
      </p:pic>
      <p:sp>
        <p:nvSpPr>
          <p:cNvPr id="9" name="Rectangle 4"/>
          <p:cNvSpPr>
            <a:spLocks noChangeArrowheads="1"/>
          </p:cNvSpPr>
          <p:nvPr/>
        </p:nvSpPr>
        <p:spPr bwMode="auto">
          <a:xfrm>
            <a:off x="1566862" y="22225"/>
            <a:ext cx="7574327" cy="1066800"/>
          </a:xfrm>
          <a:prstGeom prst="rect">
            <a:avLst/>
          </a:prstGeom>
          <a:noFill/>
          <a:ln w="9525">
            <a:noFill/>
            <a:miter lim="800000"/>
            <a:headEnd/>
            <a:tailEnd/>
          </a:ln>
        </p:spPr>
        <p:txBody>
          <a:bodyPr/>
          <a:lstStyle/>
          <a:p>
            <a:pPr algn="ctr"/>
            <a:r>
              <a:rPr lang="en-US" sz="3600" dirty="0" err="1">
                <a:solidFill>
                  <a:srgbClr val="FFFF00"/>
                </a:solidFill>
                <a:cs typeface="Arial" pitchFamily="34" charset="0"/>
              </a:rPr>
              <a:t>ENCyclopedia</a:t>
            </a:r>
            <a:r>
              <a:rPr lang="en-US" sz="3600" dirty="0">
                <a:solidFill>
                  <a:srgbClr val="FFFF00"/>
                </a:solidFill>
                <a:cs typeface="Arial" pitchFamily="34" charset="0"/>
              </a:rPr>
              <a:t> Of DNA Elements (ENCODE</a:t>
            </a:r>
            <a:r>
              <a:rPr lang="en-US" sz="3600" dirty="0" smtClean="0">
                <a:solidFill>
                  <a:srgbClr val="FFFF00"/>
                </a:solidFill>
                <a:cs typeface="Arial" pitchFamily="34" charset="0"/>
              </a:rPr>
              <a:t>) Project</a:t>
            </a:r>
            <a:endParaRPr lang="en-US" sz="3600" dirty="0">
              <a:solidFill>
                <a:srgbClr val="FFFF00"/>
              </a:solidFill>
              <a:cs typeface="Arial" pitchFamily="34" charset="0"/>
            </a:endParaRPr>
          </a:p>
        </p:txBody>
      </p:sp>
    </p:spTree>
    <p:extLst>
      <p:ext uri="{BB962C8B-B14F-4D97-AF65-F5344CB8AC3E}">
        <p14:creationId xmlns:p14="http://schemas.microsoft.com/office/powerpoint/2010/main" val="6609247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0574" y="789432"/>
            <a:ext cx="9084040" cy="2286000"/>
          </a:xfrm>
          <a:prstGeom prst="rect">
            <a:avLst/>
          </a:prstGeom>
          <a:noFill/>
          <a:ln w="9525" algn="ctr">
            <a:noFill/>
            <a:miter lim="800000"/>
            <a:headEnd/>
            <a:tailEnd/>
          </a:ln>
        </p:spPr>
        <p:txBody>
          <a:bodyPr/>
          <a:lstStyle/>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Goal: To learn how to derive predictive gene 	regulatory networks starting from genomic data</a:t>
            </a: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Five awards issued in January 2015</a:t>
            </a: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r>
              <a:rPr lang="en-US" sz="2600" b="1" dirty="0" smtClean="0">
                <a:solidFill>
                  <a:prstClr val="white"/>
                </a:solidFill>
                <a:latin typeface="Arial" pitchFamily="34" charset="0"/>
                <a:cs typeface="Arial" pitchFamily="34" charset="0"/>
              </a:rPr>
              <a:t>Biological systems include immune system, </a:t>
            </a:r>
            <a:r>
              <a:rPr lang="en-US" sz="2600" b="1" dirty="0">
                <a:solidFill>
                  <a:prstClr val="white"/>
                </a:solidFill>
                <a:latin typeface="Arial" pitchFamily="34" charset="0"/>
                <a:cs typeface="Arial" pitchFamily="34" charset="0"/>
              </a:rPr>
              <a:t>skin, </a:t>
            </a:r>
            <a:r>
              <a:rPr lang="en-US" sz="2600" b="1" dirty="0" smtClean="0">
                <a:solidFill>
                  <a:prstClr val="white"/>
                </a:solidFill>
                <a:latin typeface="Arial" pitchFamily="34" charset="0"/>
                <a:cs typeface="Arial" pitchFamily="34" charset="0"/>
              </a:rPr>
              <a:t>	and nuclear hormone receptor response</a:t>
            </a: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a:p>
            <a:pPr marL="571500" lvl="1" indent="-393700" defTabSz="457200" eaLnBrk="0" fontAlgn="base" hangingPunct="0">
              <a:spcBef>
                <a:spcPts val="700"/>
              </a:spcBef>
              <a:spcAft>
                <a:spcPct val="0"/>
              </a:spcAft>
              <a:buClr>
                <a:schemeClr val="tx1"/>
              </a:buClr>
              <a:buSzPct val="95000"/>
              <a:buFont typeface="Wingdings" pitchFamily="2" charset="2"/>
              <a:buChar char=""/>
              <a:tabLst>
                <a:tab pos="914400" algn="l"/>
              </a:tabLst>
            </a:pPr>
            <a:endParaRPr lang="en-US" sz="2600" b="1" dirty="0">
              <a:solidFill>
                <a:prstClr val="white"/>
              </a:solidFill>
              <a:latin typeface="Arial" pitchFamily="34" charset="0"/>
              <a:cs typeface="Arial" pitchFamily="34" charset="0"/>
            </a:endParaRPr>
          </a:p>
        </p:txBody>
      </p:sp>
      <p:sp>
        <p:nvSpPr>
          <p:cNvPr id="15362" name="Rectangle 4"/>
          <p:cNvSpPr>
            <a:spLocks noChangeArrowheads="1"/>
          </p:cNvSpPr>
          <p:nvPr/>
        </p:nvSpPr>
        <p:spPr bwMode="auto">
          <a:xfrm>
            <a:off x="-5985" y="15875"/>
            <a:ext cx="9144000" cy="657225"/>
          </a:xfrm>
          <a:prstGeom prst="rect">
            <a:avLst/>
          </a:prstGeom>
          <a:noFill/>
          <a:ln w="9525">
            <a:noFill/>
            <a:miter lim="800000"/>
            <a:headEnd/>
            <a:tailEnd/>
          </a:ln>
        </p:spPr>
        <p:txBody>
          <a:bodyPr/>
          <a:lstStyle/>
          <a:p>
            <a:pPr algn="ctr" fontAlgn="base">
              <a:spcBef>
                <a:spcPct val="0"/>
              </a:spcBef>
              <a:spcAft>
                <a:spcPct val="0"/>
              </a:spcAft>
            </a:pPr>
            <a:r>
              <a:rPr lang="en-US" sz="3600" b="1" dirty="0" smtClean="0">
                <a:solidFill>
                  <a:srgbClr val="FFFF00"/>
                </a:solidFill>
                <a:latin typeface="Arial" pitchFamily="34" charset="0"/>
                <a:cs typeface="Arial" pitchFamily="34" charset="0"/>
              </a:rPr>
              <a:t>Genomics of Gene Regulation Project</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22207" y="6412885"/>
            <a:ext cx="1795684"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b="1" dirty="0">
                <a:solidFill>
                  <a:srgbClr val="8BE6FF"/>
                </a:solidFill>
                <a:latin typeface="Arial" pitchFamily="34" charset="0"/>
              </a:rPr>
              <a:t>Document </a:t>
            </a:r>
            <a:r>
              <a:rPr lang="en-US" sz="2000" b="1" dirty="0" smtClean="0">
                <a:solidFill>
                  <a:srgbClr val="8BE6FF"/>
                </a:solidFill>
                <a:latin typeface="Arial" pitchFamily="34" charset="0"/>
              </a:rPr>
              <a:t>40</a:t>
            </a:r>
            <a:endParaRPr lang="en-US" sz="2000" b="1" dirty="0">
              <a:solidFill>
                <a:srgbClr val="8BE6FF"/>
              </a:solidFill>
              <a:latin typeface="Arial" pitchFamily="34" charset="0"/>
            </a:endParaRPr>
          </a:p>
        </p:txBody>
      </p:sp>
      <p:pic>
        <p:nvPicPr>
          <p:cNvPr id="1026" name="Picture 2" descr="C:\Users\coursenjc\AppData\Local\Microsoft\Windows\Temporary Internet Files\Content.Outlook\0LTVYOPB\GGr start2sm-01 jp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276600"/>
            <a:ext cx="4343400" cy="337417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897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7939" y="19432"/>
            <a:ext cx="9144000" cy="639763"/>
          </a:xfrm>
        </p:spPr>
        <p:txBody>
          <a:bodyPr/>
          <a:lstStyle/>
          <a:p>
            <a:pPr algn="ctr">
              <a:defRPr/>
            </a:pPr>
            <a:r>
              <a:rPr lang="en-US" sz="3600" b="1" dirty="0">
                <a:solidFill>
                  <a:srgbClr val="FFFF00"/>
                </a:solidFill>
                <a:latin typeface="Arial" charset="0"/>
                <a:cs typeface="Arial" charset="0"/>
              </a:rPr>
              <a:t>Centers of Excellence in Genomic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Science (CEGS) Program</a:t>
            </a:r>
          </a:p>
        </p:txBody>
      </p:sp>
      <p:sp>
        <p:nvSpPr>
          <p:cNvPr id="7" name="Title 1"/>
          <p:cNvSpPr txBox="1">
            <a:spLocks/>
          </p:cNvSpPr>
          <p:nvPr/>
        </p:nvSpPr>
        <p:spPr bwMode="auto">
          <a:xfrm>
            <a:off x="32156" y="1186721"/>
            <a:ext cx="9111844" cy="3322782"/>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111125" lvl="1" defTabSz="574675" eaLnBrk="0" hangingPunct="0">
              <a:spcBef>
                <a:spcPts val="1800"/>
              </a:spcBef>
              <a:buClr>
                <a:prstClr val="white"/>
              </a:buClr>
              <a:buSzPct val="95000"/>
              <a:defRPr/>
            </a:pPr>
            <a:r>
              <a:rPr lang="en-US" sz="2800" dirty="0" smtClean="0">
                <a:solidFill>
                  <a:prstClr val="white"/>
                </a:solidFill>
                <a:latin typeface="Arial" charset="0"/>
              </a:rPr>
              <a:t>Two new CEGS awards:</a:t>
            </a:r>
          </a:p>
          <a:p>
            <a:pPr marL="844550" lvl="1" indent="-228600" defTabSz="574675" eaLnBrk="0" hangingPunct="0">
              <a:spcBef>
                <a:spcPts val="1800"/>
              </a:spcBef>
              <a:buClr>
                <a:prstClr val="white"/>
              </a:buClr>
              <a:buSzPct val="95000"/>
              <a:buFont typeface="Wingdings" pitchFamily="2" charset="2"/>
              <a:buChar char=""/>
              <a:defRPr/>
            </a:pPr>
            <a:r>
              <a:rPr lang="en-US" sz="2500" dirty="0" smtClean="0">
                <a:solidFill>
                  <a:schemeClr val="tx2">
                    <a:lumMod val="90000"/>
                  </a:schemeClr>
                </a:solidFill>
                <a:latin typeface="Arial" charset="0"/>
              </a:rPr>
              <a:t>Stanford University, Center for Personal Dynamic 	</a:t>
            </a:r>
            <a:r>
              <a:rPr lang="en-US" sz="2500" dirty="0" err="1" smtClean="0">
                <a:solidFill>
                  <a:schemeClr val="tx2">
                    <a:lumMod val="90000"/>
                  </a:schemeClr>
                </a:solidFill>
                <a:latin typeface="Arial" charset="0"/>
              </a:rPr>
              <a:t>Regulomes</a:t>
            </a:r>
            <a:endParaRPr lang="en-US" sz="2500" dirty="0" smtClean="0">
              <a:solidFill>
                <a:schemeClr val="tx2">
                  <a:lumMod val="90000"/>
                </a:schemeClr>
              </a:solidFill>
              <a:latin typeface="Arial" charset="0"/>
            </a:endParaRPr>
          </a:p>
          <a:p>
            <a:pPr marL="844550" lvl="1" indent="-228600" defTabSz="574675" eaLnBrk="0" hangingPunct="0">
              <a:spcBef>
                <a:spcPts val="1800"/>
              </a:spcBef>
              <a:buClr>
                <a:prstClr val="white"/>
              </a:buClr>
              <a:buSzPct val="95000"/>
              <a:buFont typeface="Wingdings" pitchFamily="2" charset="2"/>
              <a:buChar char=""/>
              <a:defRPr/>
            </a:pPr>
            <a:r>
              <a:rPr lang="en-US" sz="2500" dirty="0" smtClean="0">
                <a:solidFill>
                  <a:schemeClr val="tx2">
                    <a:lumMod val="90000"/>
                  </a:schemeClr>
                </a:solidFill>
                <a:latin typeface="Arial" charset="0"/>
              </a:rPr>
              <a:t>Harvard Medical School, </a:t>
            </a:r>
            <a:r>
              <a:rPr lang="en-US" sz="2500" dirty="0" smtClean="0">
                <a:solidFill>
                  <a:schemeClr val="tx2">
                    <a:lumMod val="90000"/>
                  </a:schemeClr>
                </a:solidFill>
                <a:cs typeface="Arial" pitchFamily="34" charset="0"/>
              </a:rPr>
              <a:t>Neuropsychiatric Genome-	Scale </a:t>
            </a:r>
            <a:r>
              <a:rPr lang="en-US" sz="2500" dirty="0">
                <a:solidFill>
                  <a:schemeClr val="tx2">
                    <a:lumMod val="90000"/>
                  </a:schemeClr>
                </a:solidFill>
                <a:cs typeface="Arial" pitchFamily="34" charset="0"/>
              </a:rPr>
              <a:t>and </a:t>
            </a:r>
            <a:r>
              <a:rPr lang="en-US" sz="2500" dirty="0" err="1">
                <a:solidFill>
                  <a:schemeClr val="tx2">
                    <a:lumMod val="90000"/>
                  </a:schemeClr>
                </a:solidFill>
                <a:cs typeface="Arial" pitchFamily="34" charset="0"/>
              </a:rPr>
              <a:t>RDoC</a:t>
            </a:r>
            <a:r>
              <a:rPr lang="en-US" sz="2500" dirty="0">
                <a:solidFill>
                  <a:schemeClr val="tx2">
                    <a:lumMod val="90000"/>
                  </a:schemeClr>
                </a:solidFill>
                <a:cs typeface="Arial" pitchFamily="34" charset="0"/>
              </a:rPr>
              <a:t> Individualized </a:t>
            </a:r>
            <a:r>
              <a:rPr lang="en-US" sz="2500" dirty="0" smtClean="0">
                <a:solidFill>
                  <a:schemeClr val="tx2">
                    <a:lumMod val="90000"/>
                  </a:schemeClr>
                </a:solidFill>
                <a:cs typeface="Arial" pitchFamily="34" charset="0"/>
              </a:rPr>
              <a:t>Domains (N-GRID)</a:t>
            </a:r>
            <a:endParaRPr lang="en-US" sz="2500" dirty="0" smtClean="0">
              <a:solidFill>
                <a:schemeClr val="tx2">
                  <a:lumMod val="90000"/>
                </a:schemeClr>
              </a:solidFill>
              <a:latin typeface="Arial" charset="0"/>
            </a:endParaRPr>
          </a:p>
        </p:txBody>
      </p:sp>
      <p:sp>
        <p:nvSpPr>
          <p:cNvPr id="8" name="TextBox 7"/>
          <p:cNvSpPr txBox="1"/>
          <p:nvPr/>
        </p:nvSpPr>
        <p:spPr>
          <a:xfrm>
            <a:off x="7323416" y="641350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41</a:t>
            </a:r>
            <a:endParaRPr lang="en-US" sz="2000" b="1" dirty="0">
              <a:solidFill>
                <a:srgbClr val="00ADDC">
                  <a:lumMod val="40000"/>
                  <a:lumOff val="60000"/>
                </a:srgbClr>
              </a:solidFill>
              <a:latin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914417"/>
            <a:ext cx="4114800" cy="2671247"/>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5776386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 y="19051"/>
            <a:ext cx="6958165" cy="647699"/>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GAIN Data Access Committee</a:t>
            </a:r>
          </a:p>
        </p:txBody>
      </p:sp>
      <p:sp>
        <p:nvSpPr>
          <p:cNvPr id="2" name="Content Placeholder 1"/>
          <p:cNvSpPr>
            <a:spLocks noGrp="1"/>
          </p:cNvSpPr>
          <p:nvPr>
            <p:ph idx="1"/>
          </p:nvPr>
        </p:nvSpPr>
        <p:spPr>
          <a:xfrm>
            <a:off x="0" y="1139251"/>
            <a:ext cx="9120281" cy="1993692"/>
          </a:xfrm>
        </p:spPr>
        <p:txBody>
          <a:bodyPr/>
          <a:lstStyle/>
          <a:p>
            <a:pPr>
              <a:spcAft>
                <a:spcPts val="600"/>
              </a:spcAft>
              <a:buClr>
                <a:schemeClr val="tx1"/>
              </a:buClr>
            </a:pPr>
            <a:r>
              <a:rPr lang="en-US" sz="2800" b="1" dirty="0" smtClean="0">
                <a:latin typeface="Arial" panose="020B0604020202020204" pitchFamily="34" charset="0"/>
                <a:cs typeface="Arial" panose="020B0604020202020204" pitchFamily="34" charset="0"/>
              </a:rPr>
              <a:t>GAIN DAC retired </a:t>
            </a:r>
            <a:r>
              <a:rPr lang="en-US" sz="2800" b="1" dirty="0">
                <a:latin typeface="Arial" panose="020B0604020202020204" pitchFamily="34" charset="0"/>
                <a:cs typeface="Arial" panose="020B0604020202020204" pitchFamily="34" charset="0"/>
              </a:rPr>
              <a:t>in </a:t>
            </a:r>
            <a:r>
              <a:rPr lang="en-US" sz="2800" b="1" dirty="0" smtClean="0">
                <a:latin typeface="Arial" panose="020B0604020202020204" pitchFamily="34" charset="0"/>
                <a:cs typeface="Arial" panose="020B0604020202020204" pitchFamily="34" charset="0"/>
              </a:rPr>
              <a:t>late 2014 and </a:t>
            </a:r>
            <a:r>
              <a:rPr lang="en-US" sz="2800" b="1" dirty="0">
                <a:latin typeface="Arial" panose="020B0604020202020204" pitchFamily="34" charset="0"/>
                <a:cs typeface="Arial" panose="020B0604020202020204" pitchFamily="34" charset="0"/>
              </a:rPr>
              <a:t>all </a:t>
            </a:r>
            <a:r>
              <a:rPr lang="en-US" sz="2800" b="1" dirty="0" smtClean="0">
                <a:latin typeface="Arial" panose="020B0604020202020204" pitchFamily="34" charset="0"/>
                <a:cs typeface="Arial" panose="020B0604020202020204" pitchFamily="34" charset="0"/>
              </a:rPr>
              <a:t>GAIN 	datasets transferred </a:t>
            </a:r>
            <a:r>
              <a:rPr lang="en-US" sz="2800" b="1" dirty="0">
                <a:latin typeface="Arial" panose="020B0604020202020204" pitchFamily="34" charset="0"/>
                <a:cs typeface="Arial" panose="020B0604020202020204" pitchFamily="34" charset="0"/>
              </a:rPr>
              <a:t>to relevant NIH </a:t>
            </a:r>
            <a:r>
              <a:rPr lang="en-US" sz="2800" b="1" dirty="0" smtClean="0">
                <a:latin typeface="Arial" panose="020B0604020202020204" pitchFamily="34" charset="0"/>
                <a:cs typeface="Arial" panose="020B0604020202020204" pitchFamily="34" charset="0"/>
              </a:rPr>
              <a:t>DACs</a:t>
            </a:r>
          </a:p>
          <a:p>
            <a:pPr>
              <a:spcAft>
                <a:spcPts val="600"/>
              </a:spcAft>
              <a:buClr>
                <a:schemeClr val="tx1"/>
              </a:buClr>
            </a:pPr>
            <a:r>
              <a:rPr lang="en-US" sz="2800" b="1" dirty="0" smtClean="0">
                <a:latin typeface="Arial" panose="020B0604020202020204" pitchFamily="34" charset="0"/>
                <a:cs typeface="Arial" panose="020B0604020202020204" pitchFamily="34" charset="0"/>
              </a:rPr>
              <a:t>Nearly 1,700 project requests from 878 	investigators over the course of 8 years</a:t>
            </a:r>
          </a:p>
          <a:p>
            <a:pPr>
              <a:buClr>
                <a:schemeClr val="tx1"/>
              </a:buClr>
            </a:pPr>
            <a:endParaRPr lang="en-US" sz="2800" b="1" dirty="0"/>
          </a:p>
          <a:p>
            <a:pPr>
              <a:buClr>
                <a:schemeClr val="tx1"/>
              </a:buClr>
            </a:pPr>
            <a:endParaRPr lang="en-US" sz="2800" b="1" dirty="0" smtClean="0"/>
          </a:p>
        </p:txBody>
      </p:sp>
      <p:sp>
        <p:nvSpPr>
          <p:cNvPr id="4" name="TextBox 3"/>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smtClean="0">
                <a:solidFill>
                  <a:srgbClr val="00ADDC">
                    <a:lumMod val="40000"/>
                    <a:lumOff val="60000"/>
                  </a:srgbClr>
                </a:solidFill>
                <a:latin typeface="Arial" charset="0"/>
              </a:rPr>
              <a:t>Document 42</a:t>
            </a:r>
            <a:endParaRPr lang="en-US" sz="2000" dirty="0">
              <a:solidFill>
                <a:srgbClr val="00ADDC">
                  <a:lumMod val="40000"/>
                  <a:lumOff val="60000"/>
                </a:srgbClr>
              </a:solidFill>
              <a:latin typeface="Arial" charset="0"/>
            </a:endParaRPr>
          </a:p>
        </p:txBody>
      </p:sp>
      <p:pic>
        <p:nvPicPr>
          <p:cNvPr id="6" name="Picture 3" descr="Genetic Association Information Network"/>
          <p:cNvPicPr>
            <a:picLocks noChangeAspect="1" noChangeArrowheads="1"/>
          </p:cNvPicPr>
          <p:nvPr/>
        </p:nvPicPr>
        <p:blipFill rotWithShape="1">
          <a:blip r:embed="rId3">
            <a:extLst>
              <a:ext uri="{28A0092B-C50C-407E-A947-70E740481C1C}">
                <a14:useLocalDpi xmlns:a14="http://schemas.microsoft.com/office/drawing/2010/main" val="0"/>
              </a:ext>
            </a:extLst>
          </a:blip>
          <a:srcRect r="9540" b="4598"/>
          <a:stretch/>
        </p:blipFill>
        <p:spPr bwMode="auto">
          <a:xfrm>
            <a:off x="6958165" y="1"/>
            <a:ext cx="2162116" cy="106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7"/>
          <p:cNvGraphicFramePr>
            <a:graphicFrameLocks/>
          </p:cNvGraphicFramePr>
          <p:nvPr>
            <p:extLst>
              <p:ext uri="{D42A27DB-BD31-4B8C-83A1-F6EECF244321}">
                <p14:modId xmlns:p14="http://schemas.microsoft.com/office/powerpoint/2010/main" val="1427957195"/>
              </p:ext>
            </p:extLst>
          </p:nvPr>
        </p:nvGraphicFramePr>
        <p:xfrm>
          <a:off x="419224" y="3095658"/>
          <a:ext cx="7162799" cy="36893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14344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4764" y="15742"/>
            <a:ext cx="9144000" cy="639763"/>
          </a:xfrm>
        </p:spPr>
        <p:txBody>
          <a:bodyPr/>
          <a:lstStyle/>
          <a:p>
            <a:pPr algn="ctr">
              <a:defRPr/>
            </a:pPr>
            <a:r>
              <a:rPr lang="en-US" sz="3600" b="1" dirty="0" smtClean="0">
                <a:solidFill>
                  <a:srgbClr val="FFFF00"/>
                </a:solidFill>
                <a:latin typeface="Arial" charset="0"/>
                <a:cs typeface="Arial" charset="0"/>
              </a:rPr>
              <a:t>GWAS Catalog</a:t>
            </a:r>
          </a:p>
        </p:txBody>
      </p:sp>
      <p:sp>
        <p:nvSpPr>
          <p:cNvPr id="5" name="Title 1"/>
          <p:cNvSpPr txBox="1">
            <a:spLocks/>
          </p:cNvSpPr>
          <p:nvPr/>
        </p:nvSpPr>
        <p:spPr bwMode="auto">
          <a:xfrm>
            <a:off x="-47298" y="850795"/>
            <a:ext cx="4950372" cy="5758169"/>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0"/>
              </a:spcBef>
              <a:buClr>
                <a:schemeClr val="tx1"/>
              </a:buClr>
              <a:buSzPct val="95000"/>
              <a:buFont typeface="Wingdings" pitchFamily="2" charset="2"/>
              <a:buChar char=""/>
              <a:tabLst>
                <a:tab pos="568325" algn="l"/>
              </a:tabLst>
              <a:defRPr/>
            </a:pPr>
            <a:r>
              <a:rPr lang="en-US" sz="3200" dirty="0" smtClean="0">
                <a:solidFill>
                  <a:prstClr val="white"/>
                </a:solidFill>
                <a:latin typeface="Arial" charset="0"/>
              </a:rPr>
              <a:t>15,000</a:t>
            </a:r>
            <a:r>
              <a:rPr lang="en-US" sz="3200" baseline="30000" dirty="0" smtClean="0">
                <a:solidFill>
                  <a:prstClr val="white"/>
                </a:solidFill>
                <a:latin typeface="Arial" charset="0"/>
              </a:rPr>
              <a:t>th</a:t>
            </a:r>
            <a:r>
              <a:rPr lang="en-US" sz="3200" dirty="0" smtClean="0">
                <a:solidFill>
                  <a:prstClr val="white"/>
                </a:solidFill>
                <a:latin typeface="Arial" charset="0"/>
              </a:rPr>
              <a:t> variant</a:t>
            </a:r>
          </a:p>
          <a:p>
            <a:pPr marL="339725" lvl="1" indent="-228600" eaLnBrk="0" hangingPunct="0">
              <a:spcBef>
                <a:spcPts val="0"/>
              </a:spcBef>
              <a:buClr>
                <a:schemeClr val="tx1"/>
              </a:buClr>
              <a:buSzPct val="95000"/>
              <a:buFont typeface="Wingdings" pitchFamily="2" charset="2"/>
              <a:buChar char=""/>
              <a:tabLst>
                <a:tab pos="568325" algn="l"/>
              </a:tabLst>
              <a:defRPr/>
            </a:pPr>
            <a:endParaRPr lang="en-US" sz="9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tabLst>
                <a:tab pos="568325" algn="l"/>
              </a:tabLst>
              <a:defRPr/>
            </a:pPr>
            <a:r>
              <a:rPr lang="en-US" sz="3200" dirty="0" smtClean="0">
                <a:solidFill>
                  <a:prstClr val="white"/>
                </a:solidFill>
                <a:latin typeface="Arial" charset="0"/>
              </a:rPr>
              <a:t>2,100</a:t>
            </a:r>
            <a:r>
              <a:rPr lang="en-US" sz="3200" baseline="30000" dirty="0" smtClean="0">
                <a:solidFill>
                  <a:prstClr val="white"/>
                </a:solidFill>
                <a:latin typeface="Arial" charset="0"/>
              </a:rPr>
              <a:t>th</a:t>
            </a:r>
            <a:r>
              <a:rPr lang="en-US" sz="3200" dirty="0" smtClean="0">
                <a:solidFill>
                  <a:prstClr val="white"/>
                </a:solidFill>
                <a:latin typeface="Arial" charset="0"/>
              </a:rPr>
              <a:t> paper</a:t>
            </a:r>
            <a:endParaRPr lang="en-US" sz="2400" dirty="0" smtClean="0">
              <a:solidFill>
                <a:srgbClr val="00ADDC">
                  <a:lumMod val="20000"/>
                  <a:lumOff val="80000"/>
                </a:srgbClr>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1000" dirty="0" smtClean="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smtClean="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smtClean="0">
              <a:solidFill>
                <a:prstClr val="white"/>
              </a:solidFill>
              <a:latin typeface="Arial" charset="0"/>
            </a:endParaRPr>
          </a:p>
        </p:txBody>
      </p:sp>
      <p:sp>
        <p:nvSpPr>
          <p:cNvPr id="16" name="TextBox 1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43</a:t>
            </a:r>
            <a:endParaRPr lang="en-US" sz="2000" dirty="0">
              <a:solidFill>
                <a:srgbClr val="00ADDC">
                  <a:lumMod val="40000"/>
                  <a:lumOff val="60000"/>
                </a:srgbClr>
              </a:solidFill>
              <a:latin typeface="Arial" charset="0"/>
            </a:endParaRPr>
          </a:p>
        </p:txBody>
      </p:sp>
      <p:grpSp>
        <p:nvGrpSpPr>
          <p:cNvPr id="8" name="Group 7"/>
          <p:cNvGrpSpPr/>
          <p:nvPr/>
        </p:nvGrpSpPr>
        <p:grpSpPr>
          <a:xfrm>
            <a:off x="1046617" y="2362200"/>
            <a:ext cx="6974563" cy="3950224"/>
            <a:chOff x="1066800" y="2133600"/>
            <a:chExt cx="6974563" cy="395022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8" t="20064" r="3443" b="6247"/>
            <a:stretch/>
          </p:blipFill>
          <p:spPr bwMode="auto">
            <a:xfrm>
              <a:off x="1066800" y="2133600"/>
              <a:ext cx="6974563" cy="395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43000" y="4343400"/>
              <a:ext cx="6781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3914" y="885356"/>
            <a:ext cx="2171090" cy="67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885355"/>
            <a:ext cx="3067050" cy="67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463" t="59915" r="4117" b="24414"/>
          <a:stretch/>
        </p:blipFill>
        <p:spPr bwMode="auto">
          <a:xfrm>
            <a:off x="641196" y="4337312"/>
            <a:ext cx="7745041" cy="1120094"/>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4967" y="3143250"/>
            <a:ext cx="2857500" cy="28575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p:cNvPicPr>
          <p:nvPr/>
        </p:nvPicPr>
        <p:blipFill rotWithShape="1">
          <a:blip r:embed="rId8" cstate="print">
            <a:extLst>
              <a:ext uri="{28A0092B-C50C-407E-A947-70E740481C1C}">
                <a14:useLocalDpi xmlns:a14="http://schemas.microsoft.com/office/drawing/2010/main" val="0"/>
              </a:ext>
            </a:extLst>
          </a:blip>
          <a:srcRect l="-1" r="-3914"/>
          <a:stretch/>
        </p:blipFill>
        <p:spPr>
          <a:xfrm>
            <a:off x="4735291" y="1630995"/>
            <a:ext cx="3494309" cy="542432"/>
          </a:xfrm>
          <a:prstGeom prst="rect">
            <a:avLst/>
          </a:prstGeom>
          <a:solidFill>
            <a:schemeClr val="tx1"/>
          </a:solidFill>
        </p:spPr>
      </p:pic>
    </p:spTree>
    <p:extLst>
      <p:ext uri="{BB962C8B-B14F-4D97-AF65-F5344CB8AC3E}">
        <p14:creationId xmlns:p14="http://schemas.microsoft.com/office/powerpoint/2010/main" val="39682716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1053"/>
            <a:ext cx="9144000" cy="6858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pitchFamily="34" charset="0"/>
              </a:rPr>
              <a:t>New Video Spotlights NHGRI Programs</a:t>
            </a:r>
            <a:endParaRPr lang="en-US" sz="3600" b="1" dirty="0">
              <a:solidFill>
                <a:srgbClr val="FFFF00"/>
              </a:solidFill>
              <a:latin typeface="Arial" charset="0"/>
              <a:cs typeface="Arial" pitchFamily="34" charset="0"/>
            </a:endParaRPr>
          </a:p>
        </p:txBody>
      </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a:t>
            </a:r>
            <a:endParaRPr lang="en-US" sz="2000" dirty="0">
              <a:solidFill>
                <a:srgbClr val="00ADDC">
                  <a:lumMod val="40000"/>
                  <a:lumOff val="60000"/>
                </a:srgbClr>
              </a:solidFill>
              <a:latin typeface="Arial" charset="0"/>
            </a:endParaRPr>
          </a:p>
        </p:txBody>
      </p:sp>
      <p:grpSp>
        <p:nvGrpSpPr>
          <p:cNvPr id="2" name="Group 1"/>
          <p:cNvGrpSpPr/>
          <p:nvPr/>
        </p:nvGrpSpPr>
        <p:grpSpPr>
          <a:xfrm>
            <a:off x="469802" y="1116401"/>
            <a:ext cx="8230619" cy="4893057"/>
            <a:chOff x="366284" y="1116401"/>
            <a:chExt cx="8230619" cy="489305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56" t="17702" r="16969" b="40798"/>
            <a:stretch/>
          </p:blipFill>
          <p:spPr bwMode="auto">
            <a:xfrm>
              <a:off x="366284" y="2333777"/>
              <a:ext cx="4939687" cy="291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750" t="17167" r="16812" b="44500"/>
            <a:stretch/>
          </p:blipFill>
          <p:spPr bwMode="auto">
            <a:xfrm rot="20614332">
              <a:off x="5561868" y="1116401"/>
              <a:ext cx="2819400" cy="153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750" t="17334" r="16875" b="44166"/>
            <a:stretch/>
          </p:blipFill>
          <p:spPr bwMode="auto">
            <a:xfrm rot="21300000">
              <a:off x="5815603" y="2790947"/>
              <a:ext cx="2781300" cy="152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7000" t="17667" r="16813" b="44000"/>
            <a:stretch/>
          </p:blipFill>
          <p:spPr bwMode="auto">
            <a:xfrm rot="480000">
              <a:off x="5728632" y="4447358"/>
              <a:ext cx="2845739"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64088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23551" y="6413274"/>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44</a:t>
            </a:r>
            <a:endParaRPr lang="en-US" sz="2000" dirty="0">
              <a:solidFill>
                <a:srgbClr val="00ADDC">
                  <a:lumMod val="40000"/>
                  <a:lumOff val="60000"/>
                </a:srgbClr>
              </a:solidFill>
              <a:latin typeface="Arial" charset="0"/>
            </a:endParaRPr>
          </a:p>
        </p:txBody>
      </p:sp>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4419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441959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Rectangle 6"/>
          <p:cNvSpPr/>
          <p:nvPr/>
        </p:nvSpPr>
        <p:spPr>
          <a:xfrm>
            <a:off x="9" y="3352800"/>
            <a:ext cx="9131742" cy="461665"/>
          </a:xfrm>
          <a:prstGeom prst="rect">
            <a:avLst/>
          </a:prstGeom>
        </p:spPr>
        <p:txBody>
          <a:bodyPr wrap="square">
            <a:spAutoFit/>
          </a:bodyPr>
          <a:lstStyle/>
          <a:p>
            <a:pPr algn="ctr"/>
            <a:r>
              <a:rPr lang="en-US" sz="2400" dirty="0">
                <a:solidFill>
                  <a:schemeClr val="tx2">
                    <a:lumMod val="90000"/>
                  </a:schemeClr>
                </a:solidFill>
              </a:rPr>
              <a:t>AMIA 2014 Distinguished Paper &amp; Homer </a:t>
            </a:r>
            <a:r>
              <a:rPr lang="en-US" sz="2400" dirty="0" smtClean="0">
                <a:solidFill>
                  <a:schemeClr val="tx2">
                    <a:lumMod val="90000"/>
                  </a:schemeClr>
                </a:solidFill>
              </a:rPr>
              <a:t>R. Warner </a:t>
            </a:r>
            <a:r>
              <a:rPr lang="en-US" sz="2400" dirty="0">
                <a:solidFill>
                  <a:schemeClr val="tx2">
                    <a:lumMod val="90000"/>
                  </a:schemeClr>
                </a:solidFill>
              </a:rPr>
              <a:t>Awards</a:t>
            </a:r>
          </a:p>
        </p:txBody>
      </p:sp>
      <p:sp>
        <p:nvSpPr>
          <p:cNvPr id="8" name="Rectangle 7"/>
          <p:cNvSpPr/>
          <p:nvPr/>
        </p:nvSpPr>
        <p:spPr>
          <a:xfrm>
            <a:off x="419098" y="5401270"/>
            <a:ext cx="8305800" cy="923330"/>
          </a:xfrm>
          <a:prstGeom prst="rect">
            <a:avLst/>
          </a:prstGeom>
          <a:solidFill>
            <a:srgbClr val="FFFFFF">
              <a:alpha val="80000"/>
            </a:srgbClr>
          </a:solidFill>
          <a:ln>
            <a:noFill/>
          </a:ln>
        </p:spPr>
        <p:txBody>
          <a:bodyPr wrap="square">
            <a:spAutoFit/>
          </a:bodyPr>
          <a:lstStyle/>
          <a:p>
            <a:pPr algn="ctr"/>
            <a:r>
              <a:rPr lang="en-US" dirty="0">
                <a:solidFill>
                  <a:prstClr val="black"/>
                </a:solidFill>
                <a:latin typeface="Times New Roman" panose="02020603050405020304" pitchFamily="18" charset="0"/>
                <a:cs typeface="Times New Roman" panose="02020603050405020304" pitchFamily="18" charset="0"/>
              </a:rPr>
              <a:t>SOEMPI: A Secure Open Enterprise Master Patient Index Software Toolkit for Private Record Linkage</a:t>
            </a:r>
            <a:endParaRPr lang="en-US" b="0" dirty="0">
              <a:solidFill>
                <a:prstClr val="black"/>
              </a:solidFill>
              <a:latin typeface="Times New Roman" panose="02020603050405020304" pitchFamily="18" charset="0"/>
              <a:cs typeface="Times New Roman" panose="02020603050405020304" pitchFamily="18" charset="0"/>
            </a:endParaRPr>
          </a:p>
          <a:p>
            <a:pPr algn="ctr"/>
            <a:r>
              <a:rPr lang="en-US" b="0" dirty="0" err="1">
                <a:solidFill>
                  <a:prstClr val="black"/>
                </a:solidFill>
                <a:latin typeface="Times New Roman" panose="02020603050405020304" pitchFamily="18" charset="0"/>
                <a:cs typeface="Times New Roman" panose="02020603050405020304" pitchFamily="18" charset="0"/>
              </a:rPr>
              <a:t>Csaba</a:t>
            </a:r>
            <a:r>
              <a:rPr lang="en-US" b="0" dirty="0">
                <a:solidFill>
                  <a:prstClr val="black"/>
                </a:solidFill>
                <a:latin typeface="Times New Roman" panose="02020603050405020304" pitchFamily="18" charset="0"/>
                <a:cs typeface="Times New Roman" panose="02020603050405020304" pitchFamily="18" charset="0"/>
              </a:rPr>
              <a:t> </a:t>
            </a:r>
            <a:r>
              <a:rPr lang="en-US" b="0" dirty="0" err="1">
                <a:solidFill>
                  <a:prstClr val="black"/>
                </a:solidFill>
                <a:latin typeface="Times New Roman" panose="02020603050405020304" pitchFamily="18" charset="0"/>
                <a:cs typeface="Times New Roman" panose="02020603050405020304" pitchFamily="18" charset="0"/>
              </a:rPr>
              <a:t>Toth</a:t>
            </a:r>
            <a:r>
              <a:rPr lang="en-US" b="0" dirty="0">
                <a:solidFill>
                  <a:prstClr val="black"/>
                </a:solidFill>
                <a:latin typeface="Times New Roman" panose="02020603050405020304" pitchFamily="18" charset="0"/>
                <a:cs typeface="Times New Roman" panose="02020603050405020304" pitchFamily="18" charset="0"/>
              </a:rPr>
              <a:t>, Elizabeth A. Durham, Murat </a:t>
            </a:r>
            <a:r>
              <a:rPr lang="en-US" b="0" dirty="0" err="1">
                <a:solidFill>
                  <a:prstClr val="black"/>
                </a:solidFill>
                <a:latin typeface="Times New Roman" panose="02020603050405020304" pitchFamily="18" charset="0"/>
                <a:cs typeface="Times New Roman" panose="02020603050405020304" pitchFamily="18" charset="0"/>
              </a:rPr>
              <a:t>Kantarcioglu</a:t>
            </a:r>
            <a:r>
              <a:rPr lang="en-US" b="0" dirty="0">
                <a:solidFill>
                  <a:prstClr val="black"/>
                </a:solidFill>
                <a:latin typeface="Times New Roman" panose="02020603050405020304" pitchFamily="18" charset="0"/>
                <a:cs typeface="Times New Roman" panose="02020603050405020304" pitchFamily="18" charset="0"/>
              </a:rPr>
              <a:t>, Yuan </a:t>
            </a:r>
            <a:r>
              <a:rPr lang="en-US" b="0" dirty="0" err="1">
                <a:solidFill>
                  <a:prstClr val="black"/>
                </a:solidFill>
                <a:latin typeface="Times New Roman" panose="02020603050405020304" pitchFamily="18" charset="0"/>
                <a:cs typeface="Times New Roman" panose="02020603050405020304" pitchFamily="18" charset="0"/>
              </a:rPr>
              <a:t>Xue</a:t>
            </a:r>
            <a:r>
              <a:rPr lang="en-US" b="0" dirty="0">
                <a:solidFill>
                  <a:prstClr val="black"/>
                </a:solidFill>
                <a:latin typeface="Times New Roman" panose="02020603050405020304" pitchFamily="18" charset="0"/>
                <a:cs typeface="Times New Roman" panose="02020603050405020304" pitchFamily="18" charset="0"/>
              </a:rPr>
              <a:t>, Bradley </a:t>
            </a:r>
            <a:r>
              <a:rPr lang="en-US" b="0" dirty="0" err="1">
                <a:solidFill>
                  <a:prstClr val="black"/>
                </a:solidFill>
                <a:latin typeface="Times New Roman" panose="02020603050405020304" pitchFamily="18" charset="0"/>
                <a:cs typeface="Times New Roman" panose="02020603050405020304" pitchFamily="18" charset="0"/>
              </a:rPr>
              <a:t>Malin</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19098" y="3792284"/>
            <a:ext cx="8305800" cy="1477328"/>
          </a:xfrm>
          <a:prstGeom prst="rect">
            <a:avLst/>
          </a:prstGeom>
          <a:solidFill>
            <a:srgbClr val="FFFFFF">
              <a:alpha val="80000"/>
            </a:srgbClr>
          </a:solidFill>
          <a:ln>
            <a:noFill/>
          </a:ln>
        </p:spPr>
        <p:txBody>
          <a:bodyPr wrap="square">
            <a:spAutoFit/>
          </a:bodyPr>
          <a:lstStyle/>
          <a:p>
            <a:pPr algn="ctr"/>
            <a:r>
              <a:rPr lang="en-US" dirty="0">
                <a:solidFill>
                  <a:prstClr val="black"/>
                </a:solidFill>
                <a:latin typeface="Times New Roman" panose="02020603050405020304" pitchFamily="18" charset="0"/>
                <a:cs typeface="Times New Roman" panose="02020603050405020304" pitchFamily="18" charset="0"/>
              </a:rPr>
              <a:t>Development and validation of an electronic </a:t>
            </a:r>
            <a:r>
              <a:rPr lang="en-US" dirty="0" err="1">
                <a:solidFill>
                  <a:prstClr val="black"/>
                </a:solidFill>
                <a:latin typeface="Times New Roman" panose="02020603050405020304" pitchFamily="18" charset="0"/>
                <a:cs typeface="Times New Roman" panose="02020603050405020304" pitchFamily="18" charset="0"/>
              </a:rPr>
              <a:t>phenotyping</a:t>
            </a:r>
            <a:r>
              <a:rPr lang="en-US" dirty="0">
                <a:solidFill>
                  <a:prstClr val="black"/>
                </a:solidFill>
                <a:latin typeface="Times New Roman" panose="02020603050405020304" pitchFamily="18" charset="0"/>
                <a:cs typeface="Times New Roman" panose="02020603050405020304" pitchFamily="18" charset="0"/>
              </a:rPr>
              <a:t> algorithm for chronic kidney disease</a:t>
            </a:r>
            <a:endParaRPr lang="en-US" b="0" dirty="0">
              <a:solidFill>
                <a:prstClr val="black"/>
              </a:solidFill>
              <a:latin typeface="Times New Roman" panose="02020603050405020304" pitchFamily="18" charset="0"/>
              <a:cs typeface="Times New Roman" panose="02020603050405020304" pitchFamily="18" charset="0"/>
            </a:endParaRPr>
          </a:p>
          <a:p>
            <a:pPr algn="ctr"/>
            <a:r>
              <a:rPr lang="en-US" b="0" dirty="0">
                <a:solidFill>
                  <a:prstClr val="black"/>
                </a:solidFill>
                <a:latin typeface="Times New Roman" panose="02020603050405020304" pitchFamily="18" charset="0"/>
                <a:cs typeface="Times New Roman" panose="02020603050405020304" pitchFamily="18" charset="0"/>
              </a:rPr>
              <a:t>Girish N. </a:t>
            </a:r>
            <a:r>
              <a:rPr lang="en-US" b="0" dirty="0" err="1">
                <a:solidFill>
                  <a:prstClr val="black"/>
                </a:solidFill>
                <a:latin typeface="Times New Roman" panose="02020603050405020304" pitchFamily="18" charset="0"/>
                <a:cs typeface="Times New Roman" panose="02020603050405020304" pitchFamily="18" charset="0"/>
              </a:rPr>
              <a:t>Nadkarni</a:t>
            </a:r>
            <a:r>
              <a:rPr lang="en-US" b="0" dirty="0">
                <a:solidFill>
                  <a:prstClr val="black"/>
                </a:solidFill>
                <a:latin typeface="Times New Roman" panose="02020603050405020304" pitchFamily="18" charset="0"/>
                <a:cs typeface="Times New Roman" panose="02020603050405020304" pitchFamily="18" charset="0"/>
              </a:rPr>
              <a:t>, </a:t>
            </a:r>
            <a:r>
              <a:rPr lang="en-US" b="0" dirty="0" err="1">
                <a:solidFill>
                  <a:prstClr val="black"/>
                </a:solidFill>
                <a:latin typeface="Times New Roman" panose="02020603050405020304" pitchFamily="18" charset="0"/>
                <a:cs typeface="Times New Roman" panose="02020603050405020304" pitchFamily="18" charset="0"/>
              </a:rPr>
              <a:t>Omri</a:t>
            </a:r>
            <a:r>
              <a:rPr lang="en-US" b="0" dirty="0">
                <a:solidFill>
                  <a:prstClr val="black"/>
                </a:solidFill>
                <a:latin typeface="Times New Roman" panose="02020603050405020304" pitchFamily="18" charset="0"/>
                <a:cs typeface="Times New Roman" panose="02020603050405020304" pitchFamily="18" charset="0"/>
              </a:rPr>
              <a:t> </a:t>
            </a:r>
            <a:r>
              <a:rPr lang="en-US" b="0" dirty="0" err="1">
                <a:solidFill>
                  <a:prstClr val="black"/>
                </a:solidFill>
                <a:latin typeface="Times New Roman" panose="02020603050405020304" pitchFamily="18" charset="0"/>
                <a:cs typeface="Times New Roman" panose="02020603050405020304" pitchFamily="18" charset="0"/>
              </a:rPr>
              <a:t>Gottesman</a:t>
            </a:r>
            <a:r>
              <a:rPr lang="en-US" b="0" dirty="0">
                <a:solidFill>
                  <a:prstClr val="black"/>
                </a:solidFill>
                <a:latin typeface="Times New Roman" panose="02020603050405020304" pitchFamily="18" charset="0"/>
                <a:cs typeface="Times New Roman" panose="02020603050405020304" pitchFamily="18" charset="0"/>
              </a:rPr>
              <a:t>, James G. </a:t>
            </a:r>
            <a:r>
              <a:rPr lang="en-US" b="0" dirty="0" err="1">
                <a:solidFill>
                  <a:prstClr val="black"/>
                </a:solidFill>
                <a:latin typeface="Times New Roman" panose="02020603050405020304" pitchFamily="18" charset="0"/>
                <a:cs typeface="Times New Roman" panose="02020603050405020304" pitchFamily="18" charset="0"/>
              </a:rPr>
              <a:t>Linneman</a:t>
            </a:r>
            <a:r>
              <a:rPr lang="en-US" b="0" dirty="0">
                <a:solidFill>
                  <a:prstClr val="black"/>
                </a:solidFill>
                <a:latin typeface="Times New Roman" panose="02020603050405020304" pitchFamily="18" charset="0"/>
                <a:cs typeface="Times New Roman" panose="02020603050405020304" pitchFamily="18" charset="0"/>
              </a:rPr>
              <a:t>, Herbert Chase, Richard L. Berg, Samira Farouk, Rajiv </a:t>
            </a:r>
            <a:r>
              <a:rPr lang="en-US" b="0" dirty="0" err="1">
                <a:solidFill>
                  <a:prstClr val="black"/>
                </a:solidFill>
                <a:latin typeface="Times New Roman" panose="02020603050405020304" pitchFamily="18" charset="0"/>
                <a:cs typeface="Times New Roman" panose="02020603050405020304" pitchFamily="18" charset="0"/>
              </a:rPr>
              <a:t>Nadukuru</a:t>
            </a:r>
            <a:r>
              <a:rPr lang="en-US" b="0" dirty="0">
                <a:solidFill>
                  <a:prstClr val="black"/>
                </a:solidFill>
                <a:latin typeface="Times New Roman" panose="02020603050405020304" pitchFamily="18" charset="0"/>
                <a:cs typeface="Times New Roman" panose="02020603050405020304" pitchFamily="18" charset="0"/>
              </a:rPr>
              <a:t>, </a:t>
            </a:r>
            <a:r>
              <a:rPr lang="en-US" b="0" dirty="0" err="1">
                <a:solidFill>
                  <a:prstClr val="black"/>
                </a:solidFill>
                <a:latin typeface="Times New Roman" panose="02020603050405020304" pitchFamily="18" charset="0"/>
                <a:cs typeface="Times New Roman" panose="02020603050405020304" pitchFamily="18" charset="0"/>
              </a:rPr>
              <a:t>Vaneet</a:t>
            </a:r>
            <a:r>
              <a:rPr lang="en-US" b="0" dirty="0">
                <a:solidFill>
                  <a:prstClr val="black"/>
                </a:solidFill>
                <a:latin typeface="Times New Roman" panose="02020603050405020304" pitchFamily="18" charset="0"/>
                <a:cs typeface="Times New Roman" panose="02020603050405020304" pitchFamily="18" charset="0"/>
              </a:rPr>
              <a:t> </a:t>
            </a:r>
            <a:r>
              <a:rPr lang="en-US" b="0" dirty="0" err="1">
                <a:solidFill>
                  <a:prstClr val="black"/>
                </a:solidFill>
                <a:latin typeface="Times New Roman" panose="02020603050405020304" pitchFamily="18" charset="0"/>
                <a:cs typeface="Times New Roman" panose="02020603050405020304" pitchFamily="18" charset="0"/>
              </a:rPr>
              <a:t>Lotay</a:t>
            </a:r>
            <a:r>
              <a:rPr lang="en-US" b="0" dirty="0">
                <a:solidFill>
                  <a:prstClr val="black"/>
                </a:solidFill>
                <a:latin typeface="Times New Roman" panose="02020603050405020304" pitchFamily="18" charset="0"/>
                <a:cs typeface="Times New Roman" panose="02020603050405020304" pitchFamily="18" charset="0"/>
              </a:rPr>
              <a:t>, Steve Ellis, George </a:t>
            </a:r>
            <a:r>
              <a:rPr lang="en-US" b="0" dirty="0" err="1">
                <a:solidFill>
                  <a:prstClr val="black"/>
                </a:solidFill>
                <a:latin typeface="Times New Roman" panose="02020603050405020304" pitchFamily="18" charset="0"/>
                <a:cs typeface="Times New Roman" panose="02020603050405020304" pitchFamily="18" charset="0"/>
              </a:rPr>
              <a:t>Hripcsak</a:t>
            </a:r>
            <a:r>
              <a:rPr lang="en-US" b="0" dirty="0">
                <a:solidFill>
                  <a:prstClr val="black"/>
                </a:solidFill>
                <a:latin typeface="Times New Roman" panose="02020603050405020304" pitchFamily="18" charset="0"/>
                <a:cs typeface="Times New Roman" panose="02020603050405020304" pitchFamily="18" charset="0"/>
              </a:rPr>
              <a:t>,</a:t>
            </a:r>
          </a:p>
          <a:p>
            <a:pPr algn="ctr"/>
            <a:r>
              <a:rPr lang="en-US" b="0" dirty="0">
                <a:solidFill>
                  <a:prstClr val="black"/>
                </a:solidFill>
                <a:latin typeface="Times New Roman" panose="02020603050405020304" pitchFamily="18" charset="0"/>
                <a:cs typeface="Times New Roman" panose="02020603050405020304" pitchFamily="18" charset="0"/>
              </a:rPr>
              <a:t>Peggy Peissig, Chunhua Weng, Erwin P. Bottinger</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33"/>
          <a:stretch/>
        </p:blipFill>
        <p:spPr bwMode="auto">
          <a:xfrm>
            <a:off x="1955056" y="144462"/>
            <a:ext cx="5233884" cy="84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19098" y="1143000"/>
            <a:ext cx="8305800" cy="2101332"/>
            <a:chOff x="264503" y="1219200"/>
            <a:chExt cx="8614991" cy="2101332"/>
          </a:xfrm>
        </p:grpSpPr>
        <p:sp>
          <p:nvSpPr>
            <p:cNvPr id="2" name="Rectangle 1"/>
            <p:cNvSpPr/>
            <p:nvPr/>
          </p:nvSpPr>
          <p:spPr>
            <a:xfrm>
              <a:off x="264503" y="1219200"/>
              <a:ext cx="8614991" cy="2101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6" t="47955" r="1738" b="1394"/>
            <a:stretch/>
          </p:blipFill>
          <p:spPr bwMode="auto">
            <a:xfrm>
              <a:off x="884003" y="1754739"/>
              <a:ext cx="7375991" cy="156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805" t="5882" r="27893" b="75606"/>
            <a:stretch/>
          </p:blipFill>
          <p:spPr bwMode="auto">
            <a:xfrm>
              <a:off x="3206633" y="1244199"/>
              <a:ext cx="273073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559602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423052" y="1193922"/>
            <a:ext cx="444636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796925" lvl="2" indent="-339725" defTabSz="284163">
              <a:buClr>
                <a:schemeClr val="tx1"/>
              </a:buClr>
              <a:buSzPct val="95000"/>
              <a:buFont typeface="Wingdings" pitchFamily="2" charset="2"/>
              <a:buChar char="§"/>
            </a:pPr>
            <a:endParaRPr lang="en-US" sz="1200" dirty="0">
              <a:solidFill>
                <a:srgbClr val="FFFFFF"/>
              </a:solidFill>
              <a:latin typeface="Arial"/>
              <a:cs typeface="Arial"/>
            </a:endParaRPr>
          </a:p>
          <a:p>
            <a:pPr marL="796925" lvl="2" indent="-339725" defTabSz="284163">
              <a:spcAft>
                <a:spcPts val="1200"/>
              </a:spcAft>
              <a:buClr>
                <a:schemeClr val="tx1"/>
              </a:buClr>
              <a:buSzPct val="95000"/>
              <a:buFont typeface="Wingdings" pitchFamily="2" charset="2"/>
              <a:buChar char="§"/>
            </a:pPr>
            <a:r>
              <a:rPr lang="en-US" sz="2800" dirty="0" smtClean="0">
                <a:solidFill>
                  <a:srgbClr val="FFFFFF"/>
                </a:solidFill>
                <a:latin typeface="Arial"/>
                <a:cs typeface="Arial"/>
              </a:rPr>
              <a:t>NIMH suicide and 			PTSD measures 			released in						December </a:t>
            </a:r>
            <a:r>
              <a:rPr lang="en-US" sz="2800" dirty="0">
                <a:solidFill>
                  <a:srgbClr val="FFFFFF"/>
                </a:solidFill>
                <a:latin typeface="Arial"/>
                <a:cs typeface="Arial"/>
              </a:rPr>
              <a:t>2014</a:t>
            </a:r>
          </a:p>
          <a:p>
            <a:pPr marL="796925" lvl="2" indent="-339725" defTabSz="284163">
              <a:spcAft>
                <a:spcPts val="1200"/>
              </a:spcAft>
              <a:buClr>
                <a:schemeClr val="tx1"/>
              </a:buClr>
              <a:buSzPct val="95000"/>
              <a:buFont typeface="Wingdings" pitchFamily="2" charset="2"/>
              <a:buChar char="§"/>
            </a:pPr>
            <a:r>
              <a:rPr lang="en-US" sz="2800" dirty="0" smtClean="0">
                <a:solidFill>
                  <a:srgbClr val="FFFFFF"/>
                </a:solidFill>
                <a:latin typeface="Arial"/>
                <a:cs typeface="Arial"/>
              </a:rPr>
              <a:t>New NHLBI 	funding 		for sickle </a:t>
            </a:r>
            <a:r>
              <a:rPr lang="en-US" sz="2800" dirty="0">
                <a:solidFill>
                  <a:srgbClr val="FFFFFF"/>
                </a:solidFill>
                <a:latin typeface="Arial"/>
                <a:cs typeface="Arial"/>
              </a:rPr>
              <a:t>c</a:t>
            </a:r>
            <a:r>
              <a:rPr lang="en-US" sz="2800" dirty="0" smtClean="0">
                <a:solidFill>
                  <a:srgbClr val="FFFFFF"/>
                </a:solidFill>
                <a:latin typeface="Arial"/>
                <a:cs typeface="Arial"/>
              </a:rPr>
              <a:t>ell 				disease</a:t>
            </a:r>
            <a:endParaRPr lang="en-US" sz="2800" dirty="0">
              <a:solidFill>
                <a:srgbClr val="FFFFFF"/>
              </a:solidFill>
              <a:latin typeface="Arial"/>
              <a:cs typeface="Arial"/>
            </a:endParaRPr>
          </a:p>
          <a:p>
            <a:pPr marL="796925" lvl="2" indent="-339725" defTabSz="284163">
              <a:spcAft>
                <a:spcPts val="1200"/>
              </a:spcAft>
              <a:buClr>
                <a:schemeClr val="tx1"/>
              </a:buClr>
              <a:buSzPct val="95000"/>
              <a:buFont typeface="Wingdings" pitchFamily="2" charset="2"/>
              <a:buChar char="§"/>
            </a:pPr>
            <a:r>
              <a:rPr lang="en-US" sz="2800" dirty="0" smtClean="0">
                <a:solidFill>
                  <a:srgbClr val="FFFFFF"/>
                </a:solidFill>
                <a:latin typeface="Arial"/>
                <a:cs typeface="Arial"/>
              </a:rPr>
              <a:t>PhenX </a:t>
            </a:r>
            <a:r>
              <a:rPr lang="en-US" sz="2800" dirty="0">
                <a:solidFill>
                  <a:srgbClr val="FFFFFF"/>
                </a:solidFill>
                <a:latin typeface="Arial"/>
                <a:cs typeface="Arial"/>
              </a:rPr>
              <a:t>protocols </a:t>
            </a:r>
            <a:r>
              <a:rPr lang="en-US" sz="2800" dirty="0" smtClean="0">
                <a:solidFill>
                  <a:srgbClr val="FFFFFF"/>
                </a:solidFill>
                <a:latin typeface="Arial"/>
                <a:cs typeface="Arial"/>
              </a:rPr>
              <a:t>			released </a:t>
            </a:r>
            <a:r>
              <a:rPr lang="en-US" sz="2800" dirty="0">
                <a:solidFill>
                  <a:srgbClr val="FFFFFF"/>
                </a:solidFill>
                <a:latin typeface="Arial"/>
                <a:cs typeface="Arial"/>
              </a:rPr>
              <a:t>in </a:t>
            </a:r>
            <a:r>
              <a:rPr lang="en-US" sz="2800" dirty="0" smtClean="0">
                <a:solidFill>
                  <a:srgbClr val="FFFFFF"/>
                </a:solidFill>
                <a:latin typeface="Arial"/>
                <a:cs typeface="Arial"/>
              </a:rPr>
              <a:t>						</a:t>
            </a:r>
            <a:r>
              <a:rPr lang="en-US" sz="2800" dirty="0" err="1" smtClean="0">
                <a:solidFill>
                  <a:srgbClr val="FFFFFF"/>
                </a:solidFill>
                <a:latin typeface="Arial"/>
                <a:cs typeface="Arial"/>
              </a:rPr>
              <a:t>REDCap</a:t>
            </a:r>
            <a:endParaRPr lang="en-US" sz="2800" dirty="0" smtClean="0">
              <a:solidFill>
                <a:srgbClr val="FFFFFF"/>
              </a:solidFill>
              <a:latin typeface="Arial"/>
              <a:cs typeface="Arial"/>
            </a:endParaRPr>
          </a:p>
          <a:p>
            <a:pPr marL="796925" lvl="2" indent="-339725" defTabSz="284163">
              <a:buClr>
                <a:schemeClr val="tx1"/>
              </a:buClr>
              <a:buSzPct val="95000"/>
              <a:buFont typeface="Wingdings" pitchFamily="2" charset="2"/>
              <a:buChar char="§"/>
            </a:pPr>
            <a:endParaRPr lang="en-US" sz="2800" dirty="0" smtClean="0">
              <a:solidFill>
                <a:srgbClr val="D6ECFF">
                  <a:lumMod val="90000"/>
                </a:srgbClr>
              </a:solidFill>
            </a:endParaRPr>
          </a:p>
          <a:p>
            <a:pPr marL="2487612" lvl="6" indent="-457200" defTabSz="457200">
              <a:buClr>
                <a:schemeClr val="tx1"/>
              </a:buClr>
              <a:buSzPct val="95000"/>
              <a:buFont typeface="Wingdings" panose="05000000000000000000" pitchFamily="2" charset="2"/>
              <a:buChar char="§"/>
              <a:tabLst>
                <a:tab pos="914400" algn="l"/>
              </a:tabLst>
            </a:pPr>
            <a:endParaRPr lang="en-US" sz="2800" dirty="0" smtClean="0">
              <a:solidFill>
                <a:srgbClr val="D6ECFF">
                  <a:lumMod val="90000"/>
                </a:srgbClr>
              </a:solidFill>
            </a:endParaRPr>
          </a:p>
        </p:txBody>
      </p:sp>
      <p:grpSp>
        <p:nvGrpSpPr>
          <p:cNvPr id="4" name="Group 3"/>
          <p:cNvGrpSpPr/>
          <p:nvPr/>
        </p:nvGrpSpPr>
        <p:grpSpPr>
          <a:xfrm>
            <a:off x="0" y="0"/>
            <a:ext cx="9144000" cy="821094"/>
            <a:chOff x="0" y="0"/>
            <a:chExt cx="9144000" cy="821094"/>
          </a:xfrm>
        </p:grpSpPr>
        <p:sp>
          <p:nvSpPr>
            <p:cNvPr id="3" name="Rectangle 2"/>
            <p:cNvSpPr/>
            <p:nvPr/>
          </p:nvSpPr>
          <p:spPr>
            <a:xfrm>
              <a:off x="0" y="0"/>
              <a:ext cx="9144000" cy="82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78" y="42408"/>
              <a:ext cx="7556242" cy="77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descr="http://www.utexas.edu/cola/orgs/redcap/_admin/images/mastheads/img-default-masth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63" y="5324934"/>
            <a:ext cx="3810000" cy="109537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5858" y="1322745"/>
            <a:ext cx="3871243" cy="331797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3316" y="993230"/>
            <a:ext cx="4955998" cy="384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45</a:t>
            </a:r>
            <a:endParaRPr lang="en-US" sz="2000" dirty="0">
              <a:solidFill>
                <a:srgbClr val="00ADDC">
                  <a:lumMod val="40000"/>
                  <a:lumOff val="60000"/>
                </a:srgbClr>
              </a:solidFill>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49000248"/>
              </p:ext>
            </p:extLst>
          </p:nvPr>
        </p:nvGraphicFramePr>
        <p:xfrm>
          <a:off x="4023316" y="2116697"/>
          <a:ext cx="4955998" cy="3143207"/>
        </p:xfrm>
        <a:graphic>
          <a:graphicData uri="http://schemas.openxmlformats.org/drawingml/2006/table">
            <a:tbl>
              <a:tblPr firstRow="1" bandRow="1">
                <a:tableStyleId>{2D5ABB26-0587-4C30-8999-92F81FD0307C}</a:tableStyleId>
              </a:tblPr>
              <a:tblGrid>
                <a:gridCol w="2881798"/>
                <a:gridCol w="2074200"/>
              </a:tblGrid>
              <a:tr h="400007">
                <a:tc>
                  <a:txBody>
                    <a:bodyPr/>
                    <a:lstStyle/>
                    <a:p>
                      <a:r>
                        <a:rPr lang="en-US" sz="1400" b="1" dirty="0" smtClean="0">
                          <a:solidFill>
                            <a:schemeClr val="bg1"/>
                          </a:solidFill>
                          <a:latin typeface="Arial" panose="020B0604020202020204" pitchFamily="34" charset="0"/>
                          <a:cs typeface="Arial" panose="020B0604020202020204" pitchFamily="34" charset="0"/>
                        </a:rPr>
                        <a:t>Record ID</a:t>
                      </a:r>
                      <a:endParaRPr lang="en-US" sz="1400" b="1" dirty="0">
                        <a:solidFill>
                          <a:schemeClr val="bg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r>
                        <a:rPr lang="en-US" sz="1400" dirty="0" smtClean="0">
                          <a:solidFill>
                            <a:schemeClr val="bg1"/>
                          </a:solidFill>
                          <a:latin typeface="Arial" panose="020B0604020202020204" pitchFamily="34" charset="0"/>
                          <a:cs typeface="Arial" panose="020B0604020202020204" pitchFamily="34" charset="0"/>
                        </a:rPr>
                        <a:t>100001</a:t>
                      </a:r>
                      <a:endParaRPr lang="en-US" sz="1400" dirty="0">
                        <a:solidFill>
                          <a:schemeClr val="bg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r>
              <a:tr h="789055">
                <a:tc>
                  <a:txBody>
                    <a:bodyPr/>
                    <a:lstStyle/>
                    <a:p>
                      <a:r>
                        <a:rPr lang="en-US" sz="1400" b="1" dirty="0" smtClean="0">
                          <a:solidFill>
                            <a:schemeClr val="bg1"/>
                          </a:solidFill>
                          <a:latin typeface="Arial" panose="020B0604020202020204" pitchFamily="34" charset="0"/>
                          <a:cs typeface="Arial" panose="020B0604020202020204" pitchFamily="34" charset="0"/>
                        </a:rPr>
                        <a:t>Do you consider yourself Hispanic/Latino? [Where did your ancestors come from?]</a:t>
                      </a:r>
                      <a:endParaRPr lang="en-US" sz="1400" b="1" dirty="0">
                        <a:solidFill>
                          <a:schemeClr val="bg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CCFFCC"/>
                    </a:solidFill>
                  </a:tcPr>
                </a:tc>
                <a:tc>
                  <a:txBody>
                    <a:bodyPr/>
                    <a:lstStyle/>
                    <a:p>
                      <a:pPr marL="285750" indent="-285750">
                        <a:buFont typeface="Wingdings 2"/>
                        <a:buChar char="£"/>
                      </a:pPr>
                      <a:r>
                        <a:rPr lang="en-US" sz="1400" smtClean="0">
                          <a:solidFill>
                            <a:schemeClr val="bg1"/>
                          </a:solidFill>
                          <a:latin typeface="Arial" panose="020B0604020202020204" pitchFamily="34" charset="0"/>
                          <a:cs typeface="Arial" panose="020B0604020202020204" pitchFamily="34" charset="0"/>
                        </a:rPr>
                        <a:t>Yes</a:t>
                      </a:r>
                      <a:endParaRPr lang="en-US" sz="1400" dirty="0" smtClean="0">
                        <a:solidFill>
                          <a:schemeClr val="bg1"/>
                        </a:solidFill>
                        <a:latin typeface="Arial" panose="020B0604020202020204" pitchFamily="34" charset="0"/>
                        <a:cs typeface="Arial" panose="020B0604020202020204" pitchFamily="34" charset="0"/>
                      </a:endParaRPr>
                    </a:p>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rPr>
                        <a:t>No</a:t>
                      </a:r>
                    </a:p>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sym typeface="Wingdings 2"/>
                        </a:rPr>
                        <a:t>Refused</a:t>
                      </a:r>
                    </a:p>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sym typeface="Wingdings 2"/>
                        </a:rPr>
                        <a:t>Don’t Know</a:t>
                      </a:r>
                      <a:endParaRPr lang="en-US" sz="1400" dirty="0" smtClean="0">
                        <a:solidFill>
                          <a:schemeClr val="bg1"/>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CCFFCC"/>
                    </a:solidFill>
                  </a:tcPr>
                </a:tc>
              </a:tr>
              <a:tr h="1249337">
                <a:tc>
                  <a:txBody>
                    <a:bodyPr/>
                    <a:lstStyle/>
                    <a:p>
                      <a:r>
                        <a:rPr lang="en-US" sz="1400" b="1" dirty="0" smtClean="0">
                          <a:solidFill>
                            <a:schemeClr val="bg1"/>
                          </a:solidFill>
                          <a:latin typeface="Arial" panose="020B0604020202020204" pitchFamily="34" charset="0"/>
                          <a:cs typeface="Arial" panose="020B0604020202020204" pitchFamily="34" charset="0"/>
                        </a:rPr>
                        <a:t>Please give me the number of the group that represents your Hispanic</a:t>
                      </a:r>
                      <a:r>
                        <a:rPr lang="en-US" sz="1400" b="1" baseline="0" dirty="0" smtClean="0">
                          <a:solidFill>
                            <a:schemeClr val="bg1"/>
                          </a:solidFill>
                          <a:latin typeface="Arial" panose="020B0604020202020204" pitchFamily="34" charset="0"/>
                          <a:cs typeface="Arial" panose="020B0604020202020204" pitchFamily="34" charset="0"/>
                        </a:rPr>
                        <a:t> origin or ancestry. Please select 1 or more of these categories.</a:t>
                      </a:r>
                      <a:endParaRPr lang="en-US" sz="1400" b="1" dirty="0">
                        <a:solidFill>
                          <a:schemeClr val="bg1"/>
                        </a:solidFill>
                        <a:latin typeface="Arial" panose="020B0604020202020204" pitchFamily="34" charset="0"/>
                        <a:cs typeface="Arial" panose="020B0604020202020204" pitchFamily="34" charset="0"/>
                      </a:endParaRPr>
                    </a:p>
                  </a:txBody>
                  <a:tcPr>
                    <a:solidFill>
                      <a:schemeClr val="tx1"/>
                    </a:solidFill>
                  </a:tcPr>
                </a:tc>
                <a:tc>
                  <a:txBody>
                    <a:bodyPr/>
                    <a:lstStyle/>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sym typeface="Wingdings 2"/>
                        </a:rPr>
                        <a:t>Puerto Rican</a:t>
                      </a:r>
                    </a:p>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sym typeface="Wingdings 2"/>
                        </a:rPr>
                        <a:t>Dominican Mexican/</a:t>
                      </a:r>
                      <a:r>
                        <a:rPr lang="en-US" sz="1400" dirty="0" err="1" smtClean="0">
                          <a:solidFill>
                            <a:schemeClr val="bg1"/>
                          </a:solidFill>
                          <a:latin typeface="Arial" panose="020B0604020202020204" pitchFamily="34" charset="0"/>
                          <a:cs typeface="Arial" panose="020B0604020202020204" pitchFamily="34" charset="0"/>
                          <a:sym typeface="Wingdings 2"/>
                        </a:rPr>
                        <a:t>Mexicano</a:t>
                      </a:r>
                      <a:endParaRPr lang="en-US" sz="1400" dirty="0" smtClean="0">
                        <a:solidFill>
                          <a:schemeClr val="bg1"/>
                        </a:solidFill>
                        <a:latin typeface="Arial" panose="020B0604020202020204" pitchFamily="34" charset="0"/>
                        <a:cs typeface="Arial" panose="020B0604020202020204" pitchFamily="34" charset="0"/>
                        <a:sym typeface="Wingdings 2"/>
                      </a:endParaRPr>
                    </a:p>
                    <a:p>
                      <a:pPr marL="285750" indent="-285750">
                        <a:buFont typeface="Wingdings 2"/>
                        <a:buChar char="£"/>
                      </a:pPr>
                      <a:r>
                        <a:rPr lang="en-US" sz="1400" dirty="0" smtClean="0">
                          <a:solidFill>
                            <a:schemeClr val="bg1"/>
                          </a:solidFill>
                          <a:latin typeface="Arial" panose="020B0604020202020204" pitchFamily="34" charset="0"/>
                          <a:cs typeface="Arial" panose="020B0604020202020204" pitchFamily="34" charset="0"/>
                          <a:sym typeface="Wingdings 2"/>
                        </a:rPr>
                        <a:t>Mexican</a:t>
                      </a:r>
                      <a:r>
                        <a:rPr lang="en-US" sz="1400" baseline="0" dirty="0" smtClean="0">
                          <a:solidFill>
                            <a:schemeClr val="bg1"/>
                          </a:solidFill>
                          <a:latin typeface="Arial" panose="020B0604020202020204" pitchFamily="34" charset="0"/>
                          <a:cs typeface="Arial" panose="020B0604020202020204" pitchFamily="34" charset="0"/>
                          <a:sym typeface="Wingdings 2"/>
                        </a:rPr>
                        <a:t> American</a:t>
                      </a:r>
                    </a:p>
                    <a:p>
                      <a:pPr marL="285750" indent="-285750">
                        <a:buFont typeface="Wingdings 2"/>
                        <a:buChar char="£"/>
                      </a:pPr>
                      <a:r>
                        <a:rPr lang="en-US" sz="1400" baseline="0" dirty="0" smtClean="0">
                          <a:solidFill>
                            <a:schemeClr val="bg1"/>
                          </a:solidFill>
                          <a:latin typeface="Arial" panose="020B0604020202020204" pitchFamily="34" charset="0"/>
                          <a:cs typeface="Arial" panose="020B0604020202020204" pitchFamily="34" charset="0"/>
                          <a:sym typeface="Wingdings 2"/>
                        </a:rPr>
                        <a:t>Chicano</a:t>
                      </a:r>
                    </a:p>
                    <a:p>
                      <a:pPr marL="285750" indent="-285750">
                        <a:buFont typeface="Wingdings 2"/>
                        <a:buChar char="£"/>
                      </a:pPr>
                      <a:r>
                        <a:rPr lang="en-US" sz="1400" baseline="0" dirty="0" smtClean="0">
                          <a:solidFill>
                            <a:schemeClr val="bg1"/>
                          </a:solidFill>
                          <a:latin typeface="Arial" panose="020B0604020202020204" pitchFamily="34" charset="0"/>
                          <a:cs typeface="Arial" panose="020B0604020202020204" pitchFamily="34" charset="0"/>
                          <a:sym typeface="Wingdings 2"/>
                        </a:rPr>
                        <a:t>Cuban</a:t>
                      </a:r>
                    </a:p>
                    <a:p>
                      <a:pPr marL="285750" indent="-285750">
                        <a:buFont typeface="Wingdings 2"/>
                        <a:buChar char="£"/>
                      </a:pPr>
                      <a:r>
                        <a:rPr lang="en-US" sz="1400" baseline="0" dirty="0" smtClean="0">
                          <a:solidFill>
                            <a:schemeClr val="bg1"/>
                          </a:solidFill>
                          <a:latin typeface="Arial" panose="020B0604020202020204" pitchFamily="34" charset="0"/>
                          <a:cs typeface="Arial" panose="020B0604020202020204" pitchFamily="34" charset="0"/>
                          <a:sym typeface="Wingdings 2"/>
                        </a:rPr>
                        <a:t>Cuban American</a:t>
                      </a:r>
                    </a:p>
                    <a:p>
                      <a:pPr marL="285750" indent="-285750">
                        <a:buFont typeface="Wingdings 2"/>
                        <a:buChar char="£"/>
                      </a:pPr>
                      <a:r>
                        <a:rPr lang="en-US" sz="1400" baseline="0" dirty="0" smtClean="0">
                          <a:solidFill>
                            <a:schemeClr val="bg1"/>
                          </a:solidFill>
                          <a:latin typeface="Arial" panose="020B0604020202020204" pitchFamily="34" charset="0"/>
                          <a:cs typeface="Arial" panose="020B0604020202020204" pitchFamily="34" charset="0"/>
                          <a:sym typeface="Wingdings 2"/>
                        </a:rPr>
                        <a:t>…</a:t>
                      </a:r>
                      <a:endParaRPr lang="en-US" sz="1400" dirty="0">
                        <a:solidFill>
                          <a:schemeClr val="bg1"/>
                        </a:solidFill>
                        <a:latin typeface="Arial" panose="020B0604020202020204" pitchFamily="34" charset="0"/>
                        <a:cs typeface="Arial" panose="020B0604020202020204" pitchFamily="34" charset="0"/>
                      </a:endParaRPr>
                    </a:p>
                  </a:txBody>
                  <a:tcPr>
                    <a:solidFill>
                      <a:schemeClr val="tx1"/>
                    </a:solidFill>
                  </a:tcPr>
                </a:tc>
              </a:tr>
            </a:tbl>
          </a:graphicData>
        </a:graphic>
      </p:graphicFrame>
      <p:sp>
        <p:nvSpPr>
          <p:cNvPr id="6" name="TextBox 5"/>
          <p:cNvSpPr txBox="1"/>
          <p:nvPr/>
        </p:nvSpPr>
        <p:spPr>
          <a:xfrm>
            <a:off x="4255987" y="1589710"/>
            <a:ext cx="2286000" cy="338554"/>
          </a:xfrm>
          <a:prstGeom prst="rect">
            <a:avLst/>
          </a:prstGeom>
          <a:solidFill>
            <a:schemeClr val="tx1"/>
          </a:solidFill>
        </p:spPr>
        <p:txBody>
          <a:bodyPr wrap="square" rtlCol="0">
            <a:spAutoFit/>
          </a:bodyPr>
          <a:lstStyle/>
          <a:p>
            <a:pPr fontAlgn="auto">
              <a:spcBef>
                <a:spcPts val="0"/>
              </a:spcBef>
              <a:spcAft>
                <a:spcPts val="0"/>
              </a:spcAft>
            </a:pPr>
            <a:r>
              <a:rPr lang="en-US" sz="1600" b="0" dirty="0">
                <a:solidFill>
                  <a:srgbClr val="EA157A">
                    <a:lumMod val="50000"/>
                  </a:srgbClr>
                </a:solidFill>
                <a:cs typeface="Arial" panose="020B0604020202020204" pitchFamily="34" charset="0"/>
              </a:rPr>
              <a:t>Ethnicity</a:t>
            </a:r>
          </a:p>
        </p:txBody>
      </p:sp>
    </p:spTree>
    <p:extLst>
      <p:ext uri="{BB962C8B-B14F-4D97-AF65-F5344CB8AC3E}">
        <p14:creationId xmlns:p14="http://schemas.microsoft.com/office/powerpoint/2010/main" val="12748992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4764" y="19432"/>
            <a:ext cx="9144000" cy="639763"/>
          </a:xfrm>
        </p:spPr>
        <p:txBody>
          <a:bodyPr/>
          <a:lstStyle/>
          <a:p>
            <a:pPr algn="ctr">
              <a:defRPr/>
            </a:pPr>
            <a:r>
              <a:rPr lang="en-US" sz="3400" b="1" dirty="0" smtClean="0">
                <a:solidFill>
                  <a:srgbClr val="FFFF00"/>
                </a:solidFill>
                <a:latin typeface="Arial" charset="0"/>
                <a:cs typeface="Arial" charset="0"/>
              </a:rPr>
              <a:t>PAGE Multi-Ethnic Genotyping (MEGA) Array </a:t>
            </a:r>
          </a:p>
        </p:txBody>
      </p:sp>
      <p:sp>
        <p:nvSpPr>
          <p:cNvPr id="9" name="TextBox 8"/>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46</a:t>
            </a:r>
            <a:endParaRPr lang="en-US" sz="2000" dirty="0">
              <a:solidFill>
                <a:srgbClr val="00ADDC">
                  <a:lumMod val="40000"/>
                  <a:lumOff val="60000"/>
                </a:srgbClr>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900" y="742476"/>
            <a:ext cx="1608900" cy="171545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H="1">
            <a:off x="3344400" y="5768337"/>
            <a:ext cx="465599" cy="358136"/>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344402" y="5410201"/>
            <a:ext cx="465597" cy="358136"/>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3"/>
          </p:cNvCxnSpPr>
          <p:nvPr/>
        </p:nvCxnSpPr>
        <p:spPr>
          <a:xfrm flipH="1" flipV="1">
            <a:off x="3344400" y="4136936"/>
            <a:ext cx="465599" cy="1631400"/>
          </a:xfrm>
          <a:prstGeom prst="line">
            <a:avLst/>
          </a:prstGeom>
          <a:ln w="381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200401" y="2193836"/>
            <a:ext cx="679836" cy="2354310"/>
          </a:xfrm>
          <a:prstGeom prst="line">
            <a:avLst/>
          </a:prstGeom>
          <a:ln w="381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3288922" y="1828802"/>
            <a:ext cx="591315" cy="1592217"/>
          </a:xfrm>
          <a:prstGeom prst="line">
            <a:avLst/>
          </a:prstGeom>
          <a:ln w="38100">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p:cNvCxnSpPr/>
          <p:nvPr/>
        </p:nvCxnSpPr>
        <p:spPr>
          <a:xfrm flipH="1" flipV="1">
            <a:off x="3213782" y="1219202"/>
            <a:ext cx="666455" cy="1571706"/>
          </a:xfrm>
          <a:prstGeom prst="line">
            <a:avLst/>
          </a:prstGeom>
          <a:ln w="38100">
            <a:solidFill>
              <a:srgbClr val="CC99FF"/>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p:cNvCxnSpPr>
            <a:endCxn id="16" idx="3"/>
          </p:cNvCxnSpPr>
          <p:nvPr/>
        </p:nvCxnSpPr>
        <p:spPr>
          <a:xfrm flipH="1" flipV="1">
            <a:off x="3344400" y="974636"/>
            <a:ext cx="535837" cy="625565"/>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604619" y="826135"/>
            <a:ext cx="5302721" cy="5216813"/>
          </a:xfrm>
          <a:prstGeom prst="rect">
            <a:avLst/>
          </a:prstGeom>
        </p:spPr>
        <p:txBody>
          <a:bodyPr wrap="square">
            <a:spAutoFit/>
          </a:bodyPr>
          <a:lstStyle/>
          <a:p>
            <a:pPr marL="342900" indent="-231775" defTabSz="630238" fontAlgn="auto">
              <a:spcBef>
                <a:spcPts val="0"/>
              </a:spcBef>
              <a:spcAft>
                <a:spcPts val="1800"/>
              </a:spcAft>
              <a:buClr>
                <a:prstClr val="white"/>
              </a:buClr>
              <a:buFont typeface="Wingdings" panose="05000000000000000000" pitchFamily="2" charset="2"/>
              <a:buChar char="§"/>
            </a:pPr>
            <a:endParaRPr lang="en-US" sz="2100" dirty="0" smtClean="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r>
              <a:rPr lang="en-US" sz="2400" dirty="0" smtClean="0">
                <a:solidFill>
                  <a:prstClr val="white"/>
                </a:solidFill>
                <a:cs typeface="Arial" panose="020B0604020202020204" pitchFamily="34" charset="0"/>
              </a:rPr>
              <a:t>Custom Content</a:t>
            </a:r>
            <a:endParaRPr lang="en-US" sz="2400" dirty="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endParaRPr lang="en-US" sz="2400" dirty="0" smtClean="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r>
              <a:rPr lang="en-US" sz="2400" dirty="0" smtClean="0">
                <a:solidFill>
                  <a:prstClr val="white"/>
                </a:solidFill>
                <a:cs typeface="Arial" panose="020B0604020202020204" pitchFamily="34" charset="0"/>
              </a:rPr>
              <a:t>36,000 Multiethnic </a:t>
            </a:r>
            <a:r>
              <a:rPr lang="en-US" sz="2400" dirty="0" err="1">
                <a:solidFill>
                  <a:prstClr val="white"/>
                </a:solidFill>
                <a:cs typeface="Arial" panose="020B0604020202020204" pitchFamily="34" charset="0"/>
              </a:rPr>
              <a:t>E</a:t>
            </a:r>
            <a:r>
              <a:rPr lang="en-US" sz="2400" dirty="0" err="1" smtClean="0">
                <a:solidFill>
                  <a:prstClr val="white"/>
                </a:solidFill>
                <a:cs typeface="Arial" panose="020B0604020202020204" pitchFamily="34" charset="0"/>
              </a:rPr>
              <a:t>xomes</a:t>
            </a:r>
            <a:endParaRPr lang="en-US" sz="2400" dirty="0" smtClean="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r>
              <a:rPr lang="en-US" sz="2400" dirty="0" err="1" smtClean="0">
                <a:solidFill>
                  <a:prstClr val="white"/>
                </a:solidFill>
                <a:cs typeface="Arial" panose="020B0604020202020204" pitchFamily="34" charset="0"/>
              </a:rPr>
              <a:t>ClinVar</a:t>
            </a:r>
            <a:r>
              <a:rPr lang="en-US" sz="2400" dirty="0" smtClean="0">
                <a:solidFill>
                  <a:prstClr val="white"/>
                </a:solidFill>
                <a:cs typeface="Arial" panose="020B0604020202020204" pitchFamily="34" charset="0"/>
              </a:rPr>
              <a:t>, OMIM</a:t>
            </a:r>
          </a:p>
          <a:p>
            <a:pPr marL="342900" indent="-231775" defTabSz="630238" fontAlgn="auto">
              <a:spcBef>
                <a:spcPts val="0"/>
              </a:spcBef>
              <a:spcAft>
                <a:spcPts val="1800"/>
              </a:spcAft>
              <a:buClr>
                <a:prstClr val="white"/>
              </a:buClr>
              <a:buFont typeface="Wingdings" panose="05000000000000000000" pitchFamily="2" charset="2"/>
              <a:buChar char="§"/>
            </a:pPr>
            <a:endParaRPr lang="en-US" sz="2400" dirty="0" smtClean="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r>
              <a:rPr lang="en-US" sz="2400" dirty="0" smtClean="0">
                <a:solidFill>
                  <a:prstClr val="white"/>
                </a:solidFill>
                <a:cs typeface="Arial" panose="020B0604020202020204" pitchFamily="34" charset="0"/>
              </a:rPr>
              <a:t>1000 Genomes Project</a:t>
            </a:r>
          </a:p>
          <a:p>
            <a:pPr marL="111125" defTabSz="630238" fontAlgn="auto">
              <a:spcBef>
                <a:spcPts val="0"/>
              </a:spcBef>
              <a:spcAft>
                <a:spcPts val="1800"/>
              </a:spcAft>
              <a:buClr>
                <a:prstClr val="white"/>
              </a:buClr>
            </a:pPr>
            <a:endParaRPr lang="en-US" sz="2400" dirty="0" smtClean="0">
              <a:solidFill>
                <a:prstClr val="white"/>
              </a:solidFill>
              <a:cs typeface="Arial" panose="020B0604020202020204" pitchFamily="34" charset="0"/>
            </a:endParaRPr>
          </a:p>
          <a:p>
            <a:pPr marL="342900" indent="-231775" defTabSz="630238" fontAlgn="auto">
              <a:spcBef>
                <a:spcPts val="0"/>
              </a:spcBef>
              <a:spcAft>
                <a:spcPts val="1800"/>
              </a:spcAft>
              <a:buClr>
                <a:prstClr val="white"/>
              </a:buClr>
              <a:buFont typeface="Wingdings" panose="05000000000000000000" pitchFamily="2" charset="2"/>
              <a:buChar char="§"/>
            </a:pPr>
            <a:r>
              <a:rPr lang="en-US" sz="2400" dirty="0" smtClean="0">
                <a:solidFill>
                  <a:prstClr val="white"/>
                </a:solidFill>
                <a:cs typeface="Arial" panose="020B0604020202020204" pitchFamily="34" charset="0"/>
              </a:rPr>
              <a:t>Existing</a:t>
            </a:r>
            <a:endParaRPr lang="en-US" sz="2400" dirty="0">
              <a:solidFill>
                <a:prstClr val="white"/>
              </a:solidFill>
              <a:cs typeface="Arial" panose="020B0604020202020204" pitchFamily="34" charset="0"/>
            </a:endParaRPr>
          </a:p>
        </p:txBody>
      </p:sp>
      <p:sp>
        <p:nvSpPr>
          <p:cNvPr id="16" name="TextBox 15"/>
          <p:cNvSpPr txBox="1"/>
          <p:nvPr/>
        </p:nvSpPr>
        <p:spPr>
          <a:xfrm>
            <a:off x="448800" y="789970"/>
            <a:ext cx="2895600" cy="369332"/>
          </a:xfrm>
          <a:prstGeom prst="rect">
            <a:avLst/>
          </a:prstGeom>
          <a:solidFill>
            <a:srgbClr val="FF66CC"/>
          </a:solidFill>
          <a:ln w="28575">
            <a:solidFill>
              <a:schemeClr val="tx1"/>
            </a:solidFill>
          </a:ln>
        </p:spPr>
        <p:txBody>
          <a:bodyPr wrap="square" rtlCol="0">
            <a:spAutoFit/>
          </a:bodyPr>
          <a:lstStyle/>
          <a:p>
            <a:pPr algn="ctr" fontAlgn="auto">
              <a:spcBef>
                <a:spcPts val="0"/>
              </a:spcBef>
              <a:spcAft>
                <a:spcPts val="0"/>
              </a:spcAft>
            </a:pPr>
            <a:r>
              <a:rPr lang="en-US" dirty="0" smtClean="0">
                <a:solidFill>
                  <a:prstClr val="white"/>
                </a:solidFill>
                <a:cs typeface="Arial" panose="020B0604020202020204" pitchFamily="34" charset="0"/>
              </a:rPr>
              <a:t>PAGE-related Traits</a:t>
            </a:r>
            <a:endParaRPr lang="en-US" dirty="0">
              <a:solidFill>
                <a:prstClr val="white"/>
              </a:solidFill>
              <a:cs typeface="Arial" panose="020B0604020202020204" pitchFamily="34" charset="0"/>
            </a:endParaRPr>
          </a:p>
        </p:txBody>
      </p:sp>
      <p:sp>
        <p:nvSpPr>
          <p:cNvPr id="18" name="Rectangle 17"/>
          <p:cNvSpPr/>
          <p:nvPr/>
        </p:nvSpPr>
        <p:spPr>
          <a:xfrm>
            <a:off x="448800" y="1159302"/>
            <a:ext cx="2895600" cy="653534"/>
          </a:xfrm>
          <a:prstGeom prst="rect">
            <a:avLst/>
          </a:prstGeom>
          <a:solidFill>
            <a:srgbClr val="CC99FF"/>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smtClean="0">
                <a:solidFill>
                  <a:prstClr val="white"/>
                </a:solidFill>
                <a:cs typeface="Arial" panose="020B0604020202020204" pitchFamily="34" charset="0"/>
              </a:rPr>
              <a:t>Multiethnic </a:t>
            </a:r>
            <a:r>
              <a:rPr lang="en-US" kern="0" dirty="0" err="1" smtClean="0">
                <a:solidFill>
                  <a:prstClr val="white"/>
                </a:solidFill>
                <a:cs typeface="Arial" panose="020B0604020202020204" pitchFamily="34" charset="0"/>
              </a:rPr>
              <a:t>Exomic</a:t>
            </a:r>
            <a:r>
              <a:rPr lang="en-US" kern="0" dirty="0" smtClean="0">
                <a:solidFill>
                  <a:prstClr val="white"/>
                </a:solidFill>
                <a:cs typeface="Arial" panose="020B0604020202020204" pitchFamily="34" charset="0"/>
              </a:rPr>
              <a:t> Variants</a:t>
            </a:r>
            <a:endParaRPr lang="en-US" kern="0" dirty="0">
              <a:solidFill>
                <a:prstClr val="white"/>
              </a:solidFill>
              <a:cs typeface="Arial" panose="020B0604020202020204" pitchFamily="34" charset="0"/>
            </a:endParaRPr>
          </a:p>
        </p:txBody>
      </p:sp>
      <p:sp>
        <p:nvSpPr>
          <p:cNvPr id="19" name="Rectangle 18"/>
          <p:cNvSpPr/>
          <p:nvPr/>
        </p:nvSpPr>
        <p:spPr>
          <a:xfrm>
            <a:off x="448800" y="1812836"/>
            <a:ext cx="2895600" cy="381000"/>
          </a:xfrm>
          <a:prstGeom prst="rect">
            <a:avLst/>
          </a:prstGeom>
          <a:solidFill>
            <a:srgbClr val="00B0F0"/>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a:solidFill>
                  <a:prstClr val="white"/>
                </a:solidFill>
                <a:cs typeface="Arial" panose="020B0604020202020204" pitchFamily="34" charset="0"/>
              </a:rPr>
              <a:t>Functional </a:t>
            </a:r>
            <a:r>
              <a:rPr lang="en-US" kern="0" dirty="0" smtClean="0">
                <a:solidFill>
                  <a:prstClr val="white"/>
                </a:solidFill>
                <a:cs typeface="Arial" panose="020B0604020202020204" pitchFamily="34" charset="0"/>
              </a:rPr>
              <a:t>Variants</a:t>
            </a:r>
            <a:endParaRPr lang="en-US" kern="0" dirty="0">
              <a:solidFill>
                <a:prstClr val="white"/>
              </a:solidFill>
              <a:cs typeface="Arial" panose="020B0604020202020204" pitchFamily="34" charset="0"/>
            </a:endParaRPr>
          </a:p>
        </p:txBody>
      </p:sp>
      <p:sp>
        <p:nvSpPr>
          <p:cNvPr id="20" name="Rectangle 19"/>
          <p:cNvSpPr/>
          <p:nvPr/>
        </p:nvSpPr>
        <p:spPr>
          <a:xfrm>
            <a:off x="448800" y="2193836"/>
            <a:ext cx="2895600" cy="1066800"/>
          </a:xfrm>
          <a:prstGeom prst="rect">
            <a:avLst/>
          </a:prstGeom>
          <a:solidFill>
            <a:srgbClr val="00CC99"/>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smtClean="0">
                <a:solidFill>
                  <a:prstClr val="white"/>
                </a:solidFill>
                <a:cs typeface="Arial" panose="020B0604020202020204" pitchFamily="34" charset="0"/>
              </a:rPr>
              <a:t>GWAS Scaffold</a:t>
            </a:r>
            <a:endParaRPr lang="en-US" kern="0" dirty="0">
              <a:solidFill>
                <a:prstClr val="white"/>
              </a:solidFill>
              <a:cs typeface="Arial" panose="020B0604020202020204" pitchFamily="34" charset="0"/>
            </a:endParaRPr>
          </a:p>
        </p:txBody>
      </p:sp>
      <p:sp>
        <p:nvSpPr>
          <p:cNvPr id="21" name="Rectangle 20"/>
          <p:cNvSpPr/>
          <p:nvPr/>
        </p:nvSpPr>
        <p:spPr>
          <a:xfrm>
            <a:off x="448800" y="3260636"/>
            <a:ext cx="2895600" cy="1752600"/>
          </a:xfrm>
          <a:prstGeom prst="rect">
            <a:avLst/>
          </a:prstGeom>
          <a:solidFill>
            <a:srgbClr val="99CC00"/>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a:solidFill>
                  <a:prstClr val="white"/>
                </a:solidFill>
                <a:cs typeface="Arial" panose="020B0604020202020204" pitchFamily="34" charset="0"/>
              </a:rPr>
              <a:t>African Diaspora </a:t>
            </a:r>
            <a:endParaRPr lang="en-US" kern="0" dirty="0" smtClean="0">
              <a:solidFill>
                <a:prstClr val="white"/>
              </a:solidFill>
              <a:cs typeface="Arial" panose="020B0604020202020204" pitchFamily="34" charset="0"/>
            </a:endParaRPr>
          </a:p>
          <a:p>
            <a:pPr algn="ctr" fontAlgn="auto">
              <a:spcBef>
                <a:spcPts val="0"/>
              </a:spcBef>
              <a:spcAft>
                <a:spcPts val="0"/>
              </a:spcAft>
              <a:defRPr/>
            </a:pPr>
            <a:r>
              <a:rPr lang="en-US" kern="0" dirty="0" smtClean="0">
                <a:solidFill>
                  <a:prstClr val="white"/>
                </a:solidFill>
                <a:cs typeface="Arial" panose="020B0604020202020204" pitchFamily="34" charset="0"/>
              </a:rPr>
              <a:t>Power Chip</a:t>
            </a:r>
            <a:endParaRPr lang="en-US" kern="0" dirty="0">
              <a:solidFill>
                <a:prstClr val="white"/>
              </a:solidFill>
              <a:cs typeface="Arial" panose="020B0604020202020204" pitchFamily="34" charset="0"/>
            </a:endParaRPr>
          </a:p>
        </p:txBody>
      </p:sp>
      <p:sp>
        <p:nvSpPr>
          <p:cNvPr id="22" name="Rectangle 21"/>
          <p:cNvSpPr/>
          <p:nvPr/>
        </p:nvSpPr>
        <p:spPr>
          <a:xfrm>
            <a:off x="448800" y="5013236"/>
            <a:ext cx="2895600" cy="876300"/>
          </a:xfrm>
          <a:prstGeom prst="rect">
            <a:avLst/>
          </a:prstGeom>
          <a:solidFill>
            <a:srgbClr val="CC9900"/>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a:solidFill>
                  <a:prstClr val="white"/>
                </a:solidFill>
                <a:cs typeface="Arial" panose="020B0604020202020204" pitchFamily="34" charset="0"/>
              </a:rPr>
              <a:t>Human </a:t>
            </a:r>
            <a:r>
              <a:rPr lang="en-US" kern="0" dirty="0" smtClean="0">
                <a:solidFill>
                  <a:prstClr val="white"/>
                </a:solidFill>
                <a:cs typeface="Arial" panose="020B0604020202020204" pitchFamily="34" charset="0"/>
              </a:rPr>
              <a:t>Core Array</a:t>
            </a:r>
            <a:endParaRPr lang="en-US" kern="0" dirty="0">
              <a:solidFill>
                <a:prstClr val="white"/>
              </a:solidFill>
              <a:cs typeface="Arial" panose="020B0604020202020204" pitchFamily="34" charset="0"/>
            </a:endParaRPr>
          </a:p>
        </p:txBody>
      </p:sp>
      <p:sp>
        <p:nvSpPr>
          <p:cNvPr id="23" name="Rectangle 22"/>
          <p:cNvSpPr/>
          <p:nvPr/>
        </p:nvSpPr>
        <p:spPr>
          <a:xfrm>
            <a:off x="448800" y="5817765"/>
            <a:ext cx="2895600" cy="607892"/>
          </a:xfrm>
          <a:prstGeom prst="rect">
            <a:avLst/>
          </a:prstGeom>
          <a:solidFill>
            <a:srgbClr val="FF7C80"/>
          </a:solidFill>
          <a:ln w="25400" cap="flat" cmpd="sng" algn="ctr">
            <a:solidFill>
              <a:schemeClr val="tx1"/>
            </a:solidFill>
            <a:prstDash val="solid"/>
          </a:ln>
          <a:effectLst/>
        </p:spPr>
        <p:txBody>
          <a:bodyPr rtlCol="0" anchor="ctr"/>
          <a:lstStyle/>
          <a:p>
            <a:pPr algn="ctr" fontAlgn="auto">
              <a:spcBef>
                <a:spcPts val="0"/>
              </a:spcBef>
              <a:spcAft>
                <a:spcPts val="0"/>
              </a:spcAft>
              <a:defRPr/>
            </a:pPr>
            <a:r>
              <a:rPr lang="en-US" kern="0" dirty="0">
                <a:solidFill>
                  <a:prstClr val="white"/>
                </a:solidFill>
                <a:cs typeface="Arial" panose="020B0604020202020204" pitchFamily="34" charset="0"/>
              </a:rPr>
              <a:t>Human </a:t>
            </a:r>
            <a:r>
              <a:rPr lang="en-US" kern="0" dirty="0" err="1" smtClean="0">
                <a:solidFill>
                  <a:prstClr val="white"/>
                </a:solidFill>
                <a:cs typeface="Arial" panose="020B0604020202020204" pitchFamily="34" charset="0"/>
              </a:rPr>
              <a:t>Exome</a:t>
            </a:r>
            <a:r>
              <a:rPr lang="en-US" kern="0" dirty="0" smtClean="0">
                <a:solidFill>
                  <a:prstClr val="white"/>
                </a:solidFill>
                <a:cs typeface="Arial" panose="020B0604020202020204" pitchFamily="34" charset="0"/>
              </a:rPr>
              <a:t> Array</a:t>
            </a:r>
            <a:endParaRPr lang="en-US" kern="0" dirty="0">
              <a:solidFill>
                <a:prstClr val="white"/>
              </a:solidFill>
              <a:cs typeface="Arial" panose="020B0604020202020204" pitchFamily="34" charset="0"/>
            </a:endParaRPr>
          </a:p>
        </p:txBody>
      </p:sp>
    </p:spTree>
    <p:extLst>
      <p:ext uri="{BB962C8B-B14F-4D97-AF65-F5344CB8AC3E}">
        <p14:creationId xmlns:p14="http://schemas.microsoft.com/office/powerpoint/2010/main" val="27695263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66"/>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8" grpId="0" animBg="1"/>
      <p:bldP spid="19" grpId="0" animBg="1"/>
      <p:bldP spid="20" grpId="0" animBg="1"/>
      <p:bldP spid="21" grpId="0" animBg="1"/>
      <p:bldP spid="22" grpId="0" animBg="1"/>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47298" y="1855072"/>
            <a:ext cx="9259622" cy="36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914400" indent="-393700" defTabSz="236538">
              <a:buClr>
                <a:prstClr val="white"/>
              </a:buClr>
              <a:buFont typeface="Wingdings" panose="05000000000000000000" pitchFamily="2" charset="2"/>
              <a:buChar char="§"/>
            </a:pPr>
            <a:r>
              <a:rPr lang="en-US" sz="2800" dirty="0" smtClean="0">
                <a:solidFill>
                  <a:prstClr val="white"/>
                </a:solidFill>
              </a:rPr>
              <a:t>Standardizing </a:t>
            </a:r>
            <a:r>
              <a:rPr lang="en-US" sz="2800" dirty="0">
                <a:solidFill>
                  <a:prstClr val="white"/>
                </a:solidFill>
              </a:rPr>
              <a:t>clinical assessment of </a:t>
            </a:r>
            <a:r>
              <a:rPr lang="en-US" sz="2800" dirty="0" smtClean="0">
                <a:solidFill>
                  <a:prstClr val="white"/>
                </a:solidFill>
              </a:rPr>
              <a:t>genomic 			variants </a:t>
            </a:r>
            <a:r>
              <a:rPr lang="en-US" sz="2800" dirty="0">
                <a:solidFill>
                  <a:prstClr val="white"/>
                </a:solidFill>
              </a:rPr>
              <a:t>and </a:t>
            </a:r>
            <a:r>
              <a:rPr lang="en-US" sz="2800" dirty="0" smtClean="0">
                <a:solidFill>
                  <a:prstClr val="white"/>
                </a:solidFill>
              </a:rPr>
              <a:t>their deposition into ClinVar</a:t>
            </a:r>
          </a:p>
          <a:p>
            <a:pPr marL="914400" indent="-393700" defTabSz="236538">
              <a:buClr>
                <a:prstClr val="white"/>
              </a:buClr>
              <a:buFont typeface="Wingdings" panose="05000000000000000000" pitchFamily="2" charset="2"/>
              <a:buChar char="§"/>
            </a:pPr>
            <a:endParaRPr lang="en-US" sz="3000" dirty="0" smtClean="0">
              <a:solidFill>
                <a:prstClr val="white"/>
              </a:solidFill>
            </a:endParaRPr>
          </a:p>
          <a:p>
            <a:pPr marL="914400" indent="-393700" defTabSz="236538">
              <a:buClr>
                <a:prstClr val="white"/>
              </a:buClr>
              <a:buFont typeface="Wingdings" panose="05000000000000000000" pitchFamily="2" charset="2"/>
              <a:buChar char="§"/>
            </a:pPr>
            <a:endParaRPr lang="en-US" sz="1000" dirty="0" smtClean="0">
              <a:solidFill>
                <a:prstClr val="white"/>
              </a:solidFill>
            </a:endParaRPr>
          </a:p>
          <a:p>
            <a:pPr marL="914400" indent="-393700" defTabSz="236538">
              <a:buClr>
                <a:prstClr val="white"/>
              </a:buClr>
              <a:buFont typeface="Wingdings" panose="05000000000000000000" pitchFamily="2" charset="2"/>
              <a:buChar char="§"/>
            </a:pPr>
            <a:r>
              <a:rPr lang="en-US" sz="2800" dirty="0" err="1" smtClean="0">
                <a:solidFill>
                  <a:prstClr val="white"/>
                </a:solidFill>
              </a:rPr>
              <a:t>GenomeConnect</a:t>
            </a:r>
            <a:r>
              <a:rPr lang="en-US" sz="2800" dirty="0" smtClean="0">
                <a:solidFill>
                  <a:prstClr val="white"/>
                </a:solidFill>
              </a:rPr>
              <a:t>:</a:t>
            </a:r>
          </a:p>
          <a:p>
            <a:pPr marL="914400" indent="-393700" defTabSz="236538">
              <a:buClr>
                <a:prstClr val="white"/>
              </a:buClr>
            </a:pPr>
            <a:r>
              <a:rPr lang="en-US" sz="2800" dirty="0" smtClean="0">
                <a:solidFill>
                  <a:prstClr val="white"/>
                </a:solidFill>
              </a:rPr>
              <a:t>   	 	</a:t>
            </a:r>
            <a:r>
              <a:rPr lang="en-US" sz="2800" dirty="0" err="1" smtClean="0">
                <a:solidFill>
                  <a:prstClr val="white"/>
                </a:solidFill>
              </a:rPr>
              <a:t>ClinGen’s</a:t>
            </a:r>
            <a:r>
              <a:rPr lang="en-US" sz="2800" dirty="0" smtClean="0">
                <a:solidFill>
                  <a:prstClr val="white"/>
                </a:solidFill>
              </a:rPr>
              <a:t> Patient Portal</a:t>
            </a:r>
            <a:endParaRPr lang="en-US" sz="3000" dirty="0" smtClean="0">
              <a:solidFill>
                <a:prstClr val="white"/>
              </a:solidFill>
            </a:endParaRPr>
          </a:p>
          <a:p>
            <a:pPr marL="914400" indent="-393700" defTabSz="236538">
              <a:buClr>
                <a:prstClr val="white"/>
              </a:buClr>
              <a:buFont typeface="Wingdings" panose="05000000000000000000" pitchFamily="2" charset="2"/>
              <a:buChar char="§"/>
            </a:pPr>
            <a:endParaRPr lang="en-US" sz="3000" dirty="0" smtClean="0">
              <a:solidFill>
                <a:prstClr val="white"/>
              </a:solidFill>
            </a:endParaRPr>
          </a:p>
          <a:p>
            <a:pPr marL="914400" indent="-393700" defTabSz="236538">
              <a:buClr>
                <a:prstClr val="white"/>
              </a:buClr>
              <a:buFont typeface="Wingdings" panose="05000000000000000000" pitchFamily="2" charset="2"/>
              <a:buChar char="§"/>
            </a:pPr>
            <a:endParaRPr lang="en-US" sz="1000" dirty="0" smtClean="0">
              <a:solidFill>
                <a:prstClr val="white"/>
              </a:solidFill>
            </a:endParaRPr>
          </a:p>
          <a:p>
            <a:pPr marL="914400" indent="-393700" defTabSz="236538">
              <a:buClr>
                <a:prstClr val="white"/>
              </a:buClr>
              <a:buFont typeface="Wingdings" panose="05000000000000000000" pitchFamily="2" charset="2"/>
              <a:buChar char="§"/>
            </a:pPr>
            <a:r>
              <a:rPr lang="en-US" sz="2800" dirty="0" err="1" smtClean="0">
                <a:solidFill>
                  <a:prstClr val="white"/>
                </a:solidFill>
              </a:rPr>
              <a:t>ClinGen</a:t>
            </a:r>
            <a:r>
              <a:rPr lang="en-US" sz="2800" dirty="0" smtClean="0">
                <a:solidFill>
                  <a:prstClr val="white"/>
                </a:solidFill>
              </a:rPr>
              <a:t>-DECIPHER Public																		Meeting in May 2015</a:t>
            </a:r>
            <a:endParaRPr lang="en-US" sz="2800" dirty="0">
              <a:solidFill>
                <a:prstClr val="white"/>
              </a:solidFill>
            </a:endParaRPr>
          </a:p>
        </p:txBody>
      </p:sp>
      <p:sp>
        <p:nvSpPr>
          <p:cNvPr id="8" name="TextBox 7"/>
          <p:cNvSpPr txBox="1"/>
          <p:nvPr/>
        </p:nvSpPr>
        <p:spPr>
          <a:xfrm>
            <a:off x="7318923"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47</a:t>
            </a:r>
            <a:endParaRPr lang="en-US" sz="2000" dirty="0">
              <a:solidFill>
                <a:srgbClr val="00ADDC">
                  <a:lumMod val="40000"/>
                  <a:lumOff val="60000"/>
                </a:srgbClr>
              </a:solidFill>
              <a:latin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3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GenomeConnect-Logo-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362" y="3020136"/>
            <a:ext cx="2569215" cy="2569215"/>
          </a:xfrm>
          <a:prstGeom prst="rect">
            <a:avLst/>
          </a:prstGeom>
        </p:spPr>
      </p:pic>
      <p:pic>
        <p:nvPicPr>
          <p:cNvPr id="9" name="Picture 8" descr="Screen shot 2015-01-06 at 7.58.10 AM.png"/>
          <p:cNvPicPr>
            <a:picLocks noChangeAspect="1"/>
          </p:cNvPicPr>
          <p:nvPr/>
        </p:nvPicPr>
        <p:blipFill>
          <a:blip r:embed="rId5"/>
          <a:stretch>
            <a:fillRect/>
          </a:stretch>
        </p:blipFill>
        <p:spPr>
          <a:xfrm>
            <a:off x="1291805" y="2905462"/>
            <a:ext cx="7010400" cy="3410267"/>
          </a:xfrm>
          <a:prstGeom prst="rect">
            <a:avLst/>
          </a:prstGeom>
        </p:spPr>
      </p:pic>
    </p:spTree>
    <p:extLst>
      <p:ext uri="{BB962C8B-B14F-4D97-AF65-F5344CB8AC3E}">
        <p14:creationId xmlns:p14="http://schemas.microsoft.com/office/powerpoint/2010/main" val="31686335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9525" y="18073"/>
            <a:ext cx="9144000" cy="811177"/>
          </a:xfrm>
          <a:prstGeom prst="rect">
            <a:avLst/>
          </a:prstGeom>
          <a:noFill/>
          <a:ln w="9525">
            <a:noFill/>
            <a:miter lim="800000"/>
            <a:headEnd/>
            <a:tailEnd/>
          </a:ln>
        </p:spPr>
        <p:txBody>
          <a:bodyPr/>
          <a:lstStyle/>
          <a:p>
            <a:pPr algn="ctr">
              <a:defRPr/>
            </a:pPr>
            <a:r>
              <a:rPr lang="en-US" sz="3600" spc="-100" dirty="0">
                <a:solidFill>
                  <a:srgbClr val="66FF33"/>
                </a:solidFill>
                <a:latin typeface="Arial" charset="0"/>
              </a:rPr>
              <a:t>N</a:t>
            </a:r>
            <a:r>
              <a:rPr lang="en-US" sz="3600" spc="-100" dirty="0">
                <a:solidFill>
                  <a:srgbClr val="FFFF00"/>
                </a:solidFill>
                <a:latin typeface="Arial" charset="0"/>
              </a:rPr>
              <a:t>ewborn </a:t>
            </a:r>
            <a:r>
              <a:rPr lang="en-US" sz="3600" spc="-100" dirty="0">
                <a:solidFill>
                  <a:srgbClr val="66FF33"/>
                </a:solidFill>
                <a:latin typeface="Arial" charset="0"/>
              </a:rPr>
              <a:t>S</a:t>
            </a:r>
            <a:r>
              <a:rPr lang="en-US" sz="3600" spc="-100" dirty="0">
                <a:solidFill>
                  <a:srgbClr val="FFFF00"/>
                </a:solidFill>
                <a:latin typeface="Arial" charset="0"/>
              </a:rPr>
              <a:t>equencing</a:t>
            </a:r>
            <a:r>
              <a:rPr lang="en-US" sz="3600" spc="-100" dirty="0">
                <a:solidFill>
                  <a:srgbClr val="66FF33"/>
                </a:solidFill>
                <a:latin typeface="Arial" charset="0"/>
              </a:rPr>
              <a:t> I</a:t>
            </a:r>
            <a:r>
              <a:rPr lang="en-US" sz="3600" spc="-100" dirty="0">
                <a:solidFill>
                  <a:srgbClr val="FFFF00"/>
                </a:solidFill>
                <a:latin typeface="Arial" charset="0"/>
              </a:rPr>
              <a:t>n</a:t>
            </a:r>
            <a:r>
              <a:rPr lang="en-US" sz="3600" spc="-100" dirty="0">
                <a:solidFill>
                  <a:srgbClr val="66FF33"/>
                </a:solidFill>
                <a:latin typeface="Arial" charset="0"/>
              </a:rPr>
              <a:t> G</a:t>
            </a:r>
            <a:r>
              <a:rPr lang="en-US" sz="3600" spc="-100" dirty="0">
                <a:solidFill>
                  <a:srgbClr val="FFFF00"/>
                </a:solidFill>
                <a:latin typeface="Arial" charset="0"/>
              </a:rPr>
              <a:t>enomic M</a:t>
            </a:r>
            <a:r>
              <a:rPr lang="en-US" sz="3600" spc="-100" dirty="0" smtClean="0">
                <a:solidFill>
                  <a:srgbClr val="FFFF00"/>
                </a:solidFill>
                <a:latin typeface="Arial" charset="0"/>
              </a:rPr>
              <a:t>edicine </a:t>
            </a:r>
            <a:r>
              <a:rPr lang="en-US" sz="3600" spc="-100" dirty="0">
                <a:solidFill>
                  <a:srgbClr val="FFFF00"/>
                </a:solidFill>
                <a:latin typeface="Arial" charset="0"/>
              </a:rPr>
              <a:t>and P</a:t>
            </a:r>
            <a:r>
              <a:rPr lang="en-US" sz="3600" spc="-100" dirty="0" smtClean="0">
                <a:solidFill>
                  <a:srgbClr val="FFFF00"/>
                </a:solidFill>
                <a:latin typeface="Arial" charset="0"/>
              </a:rPr>
              <a:t>ublic </a:t>
            </a:r>
            <a:r>
              <a:rPr lang="en-US" sz="3600" spc="-100" dirty="0" err="1" smtClean="0">
                <a:solidFill>
                  <a:srgbClr val="66FF33"/>
                </a:solidFill>
                <a:latin typeface="Arial" charset="0"/>
              </a:rPr>
              <a:t>H</a:t>
            </a:r>
            <a:r>
              <a:rPr lang="en-US" sz="3600" spc="-100" dirty="0" err="1" smtClean="0">
                <a:solidFill>
                  <a:srgbClr val="FFFF00"/>
                </a:solidFill>
                <a:latin typeface="Arial" charset="0"/>
              </a:rPr>
              <a:t>eal</a:t>
            </a:r>
            <a:r>
              <a:rPr lang="en-US" sz="3600" spc="-100" dirty="0" err="1" smtClean="0">
                <a:solidFill>
                  <a:srgbClr val="66FF33"/>
                </a:solidFill>
                <a:latin typeface="Arial" charset="0"/>
              </a:rPr>
              <a:t>T</a:t>
            </a:r>
            <a:r>
              <a:rPr lang="en-US" sz="3600" spc="-100" dirty="0" err="1" smtClean="0">
                <a:solidFill>
                  <a:srgbClr val="FFFF00"/>
                </a:solidFill>
                <a:latin typeface="Arial" charset="0"/>
              </a:rPr>
              <a:t>h</a:t>
            </a:r>
            <a:r>
              <a:rPr lang="en-US" sz="3600" spc="-100" dirty="0" smtClean="0">
                <a:solidFill>
                  <a:srgbClr val="FFFF00"/>
                </a:solidFill>
                <a:latin typeface="Arial" charset="0"/>
              </a:rPr>
              <a:t> </a:t>
            </a:r>
            <a:r>
              <a:rPr lang="en-US" sz="3600" spc="-100" dirty="0">
                <a:solidFill>
                  <a:srgbClr val="FFFF00"/>
                </a:solidFill>
                <a:latin typeface="Arial" charset="0"/>
              </a:rPr>
              <a:t>(</a:t>
            </a:r>
            <a:r>
              <a:rPr lang="en-US" sz="3600" spc="-100" dirty="0">
                <a:solidFill>
                  <a:srgbClr val="66FF33"/>
                </a:solidFill>
                <a:latin typeface="Arial" charset="0"/>
              </a:rPr>
              <a:t>NSIGHT</a:t>
            </a:r>
            <a:r>
              <a:rPr lang="en-US" sz="3600" spc="-100" dirty="0">
                <a:solidFill>
                  <a:srgbClr val="FFFF00"/>
                </a:solidFill>
                <a:latin typeface="Arial" charset="0"/>
              </a:rPr>
              <a:t>)</a:t>
            </a:r>
          </a:p>
          <a:p>
            <a:pPr algn="ctr">
              <a:defRPr/>
            </a:pPr>
            <a:endParaRPr lang="en-US" sz="1200" spc="-100" dirty="0">
              <a:solidFill>
                <a:srgbClr val="FFFF00"/>
              </a:solidFill>
              <a:latin typeface="Arial" charset="0"/>
            </a:endParaRPr>
          </a:p>
        </p:txBody>
      </p:sp>
      <p:pic>
        <p:nvPicPr>
          <p:cNvPr id="58" name="Picture 2" descr="C:\Users\wisea2\AppData\Local\Microsoft\Windows\Temporary Internet Files\Content.IE5\H6Q785R9\MC900013479[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91" y="1676400"/>
            <a:ext cx="6692911" cy="4397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 name="Oval 58"/>
          <p:cNvSpPr/>
          <p:nvPr/>
        </p:nvSpPr>
        <p:spPr>
          <a:xfrm>
            <a:off x="6465001" y="3462867"/>
            <a:ext cx="152400" cy="152400"/>
          </a:xfrm>
          <a:prstGeom prst="ellipse">
            <a:avLst/>
          </a:prstGeom>
          <a:solidFill>
            <a:srgbClr val="7DBEFF"/>
          </a:solidFill>
          <a:ln w="25400" cap="flat" cmpd="sng" algn="ctr">
            <a:no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nvGrpSpPr>
          <p:cNvPr id="60" name="Group 59"/>
          <p:cNvGrpSpPr/>
          <p:nvPr/>
        </p:nvGrpSpPr>
        <p:grpSpPr>
          <a:xfrm>
            <a:off x="1029391" y="2183097"/>
            <a:ext cx="2719041" cy="1322103"/>
            <a:chOff x="990600" y="2205060"/>
            <a:chExt cx="2719041" cy="1322103"/>
          </a:xfrm>
        </p:grpSpPr>
        <p:sp>
          <p:nvSpPr>
            <p:cNvPr id="61" name="Oval 60"/>
            <p:cNvSpPr/>
            <p:nvPr/>
          </p:nvSpPr>
          <p:spPr>
            <a:xfrm>
              <a:off x="990600" y="33747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nvGrpSpPr>
            <p:cNvPr id="62" name="Group 61"/>
            <p:cNvGrpSpPr/>
            <p:nvPr/>
          </p:nvGrpSpPr>
          <p:grpSpPr>
            <a:xfrm>
              <a:off x="1235613" y="2205060"/>
              <a:ext cx="2474028" cy="914400"/>
              <a:chOff x="609600" y="4800600"/>
              <a:chExt cx="2474028" cy="914400"/>
            </a:xfrm>
          </p:grpSpPr>
          <p:sp>
            <p:nvSpPr>
              <p:cNvPr id="64" name="Rounded Rectangle 63"/>
              <p:cNvSpPr/>
              <p:nvPr/>
            </p:nvSpPr>
            <p:spPr>
              <a:xfrm>
                <a:off x="1364715" y="4895057"/>
                <a:ext cx="948265" cy="380999"/>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65" name="TextBox 64"/>
              <p:cNvSpPr txBox="1"/>
              <p:nvPr/>
            </p:nvSpPr>
            <p:spPr>
              <a:xfrm>
                <a:off x="1592774" y="4906724"/>
                <a:ext cx="720206" cy="369332"/>
              </a:xfrm>
              <a:prstGeom prst="rect">
                <a:avLst/>
              </a:prstGeom>
              <a:noFill/>
            </p:spPr>
            <p:txBody>
              <a:bodyPr wrap="square" rtlCol="0">
                <a:spAutoFit/>
              </a:bodyPr>
              <a:lstStyle/>
              <a:p>
                <a:pPr fontAlgn="auto">
                  <a:spcBef>
                    <a:spcPts val="0"/>
                  </a:spcBef>
                  <a:spcAft>
                    <a:spcPts val="0"/>
                  </a:spcAft>
                  <a:defRPr/>
                </a:pPr>
                <a:r>
                  <a:rPr lang="en-US" kern="0" dirty="0">
                    <a:solidFill>
                      <a:prstClr val="black"/>
                    </a:solidFill>
                    <a:latin typeface="Calibri"/>
                  </a:rPr>
                  <a:t>UCSF </a:t>
                </a:r>
              </a:p>
            </p:txBody>
          </p:sp>
          <p:sp>
            <p:nvSpPr>
              <p:cNvPr id="66" name="Rounded Rectangle 65"/>
              <p:cNvSpPr/>
              <p:nvPr/>
            </p:nvSpPr>
            <p:spPr>
              <a:xfrm>
                <a:off x="1102428" y="5340812"/>
                <a:ext cx="1981200" cy="240267"/>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67" name="TextBox 66"/>
              <p:cNvSpPr txBox="1"/>
              <p:nvPr/>
            </p:nvSpPr>
            <p:spPr>
              <a:xfrm>
                <a:off x="1627180" y="5315411"/>
                <a:ext cx="1456448" cy="307777"/>
              </a:xfrm>
              <a:prstGeom prst="rect">
                <a:avLst/>
              </a:prstGeom>
              <a:noFill/>
            </p:spPr>
            <p:txBody>
              <a:bodyPr wrap="square" rtlCol="0">
                <a:spAutoFit/>
              </a:bodyPr>
              <a:lstStyle/>
              <a:p>
                <a:pPr fontAlgn="auto">
                  <a:spcBef>
                    <a:spcPts val="0"/>
                  </a:spcBef>
                  <a:spcAft>
                    <a:spcPts val="0"/>
                  </a:spcAft>
                  <a:defRPr/>
                </a:pPr>
                <a:r>
                  <a:rPr lang="en-US" sz="1400" b="0" kern="0" dirty="0">
                    <a:solidFill>
                      <a:prstClr val="black"/>
                    </a:solidFill>
                    <a:latin typeface="Calibri"/>
                  </a:rPr>
                  <a:t>San Francisco, CA</a:t>
                </a:r>
              </a:p>
            </p:txBody>
          </p:sp>
          <p:pic>
            <p:nvPicPr>
              <p:cNvPr id="6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86" r="51710" b="1859"/>
              <a:stretch/>
            </p:blipFill>
            <p:spPr bwMode="auto">
              <a:xfrm>
                <a:off x="609600" y="4800600"/>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63" name="Curved Connector 62"/>
            <p:cNvCxnSpPr>
              <a:stCxn id="68" idx="2"/>
              <a:endCxn id="61" idx="6"/>
            </p:cNvCxnSpPr>
            <p:nvPr/>
          </p:nvCxnSpPr>
          <p:spPr>
            <a:xfrm rot="5400000">
              <a:off x="1252156" y="3010305"/>
              <a:ext cx="331503" cy="549813"/>
            </a:xfrm>
            <a:prstGeom prst="curvedConnector2">
              <a:avLst/>
            </a:prstGeom>
            <a:noFill/>
            <a:ln w="38100" cap="flat" cmpd="sng" algn="ctr">
              <a:solidFill>
                <a:srgbClr val="FFC000"/>
              </a:solidFill>
              <a:prstDash val="solid"/>
            </a:ln>
            <a:effectLst/>
          </p:spPr>
        </p:cxnSp>
      </p:grpSp>
      <p:grpSp>
        <p:nvGrpSpPr>
          <p:cNvPr id="69" name="Group 68"/>
          <p:cNvGrpSpPr/>
          <p:nvPr/>
        </p:nvGrpSpPr>
        <p:grpSpPr>
          <a:xfrm>
            <a:off x="5448991" y="1730637"/>
            <a:ext cx="2852907" cy="1164963"/>
            <a:chOff x="5448991" y="1959237"/>
            <a:chExt cx="2852907" cy="1164963"/>
          </a:xfrm>
        </p:grpSpPr>
        <p:sp>
          <p:nvSpPr>
            <p:cNvPr id="70" name="Oval 69"/>
            <p:cNvSpPr/>
            <p:nvPr/>
          </p:nvSpPr>
          <p:spPr>
            <a:xfrm>
              <a:off x="6972991" y="2971800"/>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nvGrpSpPr>
            <p:cNvPr id="71" name="Group 70"/>
            <p:cNvGrpSpPr/>
            <p:nvPr/>
          </p:nvGrpSpPr>
          <p:grpSpPr>
            <a:xfrm>
              <a:off x="5448991" y="1959237"/>
              <a:ext cx="2852907" cy="920234"/>
              <a:chOff x="4462293" y="4855294"/>
              <a:chExt cx="2852907" cy="920234"/>
            </a:xfrm>
          </p:grpSpPr>
          <p:sp>
            <p:nvSpPr>
              <p:cNvPr id="73" name="Rounded Rectangle 72"/>
              <p:cNvSpPr/>
              <p:nvPr/>
            </p:nvSpPr>
            <p:spPr>
              <a:xfrm>
                <a:off x="5181780" y="4934745"/>
                <a:ext cx="2133420" cy="380999"/>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74" name="TextBox 73"/>
              <p:cNvSpPr txBox="1"/>
              <p:nvPr/>
            </p:nvSpPr>
            <p:spPr>
              <a:xfrm>
                <a:off x="5409840" y="4946412"/>
                <a:ext cx="1905360" cy="369332"/>
              </a:xfrm>
              <a:prstGeom prst="rect">
                <a:avLst/>
              </a:prstGeom>
              <a:noFill/>
            </p:spPr>
            <p:txBody>
              <a:bodyPr wrap="square" rtlCol="0">
                <a:spAutoFit/>
              </a:bodyPr>
              <a:lstStyle/>
              <a:p>
                <a:pPr fontAlgn="auto">
                  <a:spcBef>
                    <a:spcPts val="0"/>
                  </a:spcBef>
                  <a:spcAft>
                    <a:spcPts val="0"/>
                  </a:spcAft>
                  <a:defRPr/>
                </a:pPr>
                <a:r>
                  <a:rPr lang="en-US" kern="0" dirty="0">
                    <a:solidFill>
                      <a:prstClr val="black"/>
                    </a:solidFill>
                    <a:latin typeface="Calibri"/>
                  </a:rPr>
                  <a:t>Harvard Hospitals</a:t>
                </a:r>
              </a:p>
            </p:txBody>
          </p:sp>
          <p:sp>
            <p:nvSpPr>
              <p:cNvPr id="75" name="Rounded Rectangle 74"/>
              <p:cNvSpPr/>
              <p:nvPr/>
            </p:nvSpPr>
            <p:spPr>
              <a:xfrm>
                <a:off x="4919493" y="5380500"/>
                <a:ext cx="1557507" cy="240267"/>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76" name="TextBox 75"/>
              <p:cNvSpPr txBox="1"/>
              <p:nvPr/>
            </p:nvSpPr>
            <p:spPr>
              <a:xfrm>
                <a:off x="5444245" y="5355099"/>
                <a:ext cx="1108955" cy="307777"/>
              </a:xfrm>
              <a:prstGeom prst="rect">
                <a:avLst/>
              </a:prstGeom>
              <a:noFill/>
            </p:spPr>
            <p:txBody>
              <a:bodyPr wrap="square" rtlCol="0">
                <a:spAutoFit/>
              </a:bodyPr>
              <a:lstStyle/>
              <a:p>
                <a:pPr fontAlgn="auto">
                  <a:spcBef>
                    <a:spcPts val="0"/>
                  </a:spcBef>
                  <a:spcAft>
                    <a:spcPts val="0"/>
                  </a:spcAft>
                  <a:defRPr/>
                </a:pPr>
                <a:r>
                  <a:rPr lang="en-US" sz="1400" b="0" kern="0" dirty="0">
                    <a:solidFill>
                      <a:prstClr val="black"/>
                    </a:solidFill>
                    <a:latin typeface="Calibri"/>
                  </a:rPr>
                  <a:t>Boston, MA</a:t>
                </a:r>
              </a:p>
            </p:txBody>
          </p:sp>
          <p:grpSp>
            <p:nvGrpSpPr>
              <p:cNvPr id="77" name="Group 76"/>
              <p:cNvGrpSpPr/>
              <p:nvPr/>
            </p:nvGrpSpPr>
            <p:grpSpPr>
              <a:xfrm>
                <a:off x="4462293" y="4855294"/>
                <a:ext cx="914400" cy="920234"/>
                <a:chOff x="6934200" y="2400300"/>
                <a:chExt cx="914400" cy="920234"/>
              </a:xfrm>
            </p:grpSpPr>
            <p:pic>
              <p:nvPicPr>
                <p:cNvPr id="7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0676" t="5993" r="25079" b="12304"/>
                <a:stretch/>
              </p:blipFill>
              <p:spPr bwMode="auto">
                <a:xfrm>
                  <a:off x="6934200" y="2406134"/>
                  <a:ext cx="457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62219" t="4382" r="13534" b="13909"/>
                <a:stretch/>
              </p:blipFill>
              <p:spPr bwMode="auto">
                <a:xfrm>
                  <a:off x="7391400" y="2400300"/>
                  <a:ext cx="457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Rectangle 79"/>
                <p:cNvSpPr/>
                <p:nvPr/>
              </p:nvSpPr>
              <p:spPr>
                <a:xfrm>
                  <a:off x="6934200" y="2406134"/>
                  <a:ext cx="914400" cy="914400"/>
                </a:xfrm>
                <a:prstGeom prst="rect">
                  <a:avLst/>
                </a:prstGeom>
                <a:noFill/>
                <a:ln w="381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grpSp>
        <p:cxnSp>
          <p:nvCxnSpPr>
            <p:cNvPr id="72" name="Curved Connector 71"/>
            <p:cNvCxnSpPr>
              <a:stCxn id="80" idx="2"/>
              <a:endCxn id="70" idx="2"/>
            </p:cNvCxnSpPr>
            <p:nvPr/>
          </p:nvCxnSpPr>
          <p:spPr>
            <a:xfrm rot="16200000" flipH="1">
              <a:off x="6355327" y="2430335"/>
              <a:ext cx="168529" cy="1066800"/>
            </a:xfrm>
            <a:prstGeom prst="curvedConnector2">
              <a:avLst/>
            </a:prstGeom>
            <a:noFill/>
            <a:ln w="38100" cap="flat" cmpd="sng" algn="ctr">
              <a:solidFill>
                <a:srgbClr val="FFC000"/>
              </a:solidFill>
              <a:prstDash val="solid"/>
            </a:ln>
            <a:effectLst/>
          </p:spPr>
        </p:cxnSp>
      </p:grpSp>
      <p:grpSp>
        <p:nvGrpSpPr>
          <p:cNvPr id="81" name="Group 80"/>
          <p:cNvGrpSpPr/>
          <p:nvPr/>
        </p:nvGrpSpPr>
        <p:grpSpPr>
          <a:xfrm>
            <a:off x="2817728" y="3505200"/>
            <a:ext cx="2819400" cy="1284418"/>
            <a:chOff x="2778937" y="3527163"/>
            <a:chExt cx="2819400" cy="1284418"/>
          </a:xfrm>
        </p:grpSpPr>
        <p:sp>
          <p:nvSpPr>
            <p:cNvPr id="82" name="Oval 81"/>
            <p:cNvSpPr/>
            <p:nvPr/>
          </p:nvSpPr>
          <p:spPr>
            <a:xfrm>
              <a:off x="4343400" y="35271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nvGrpSpPr>
            <p:cNvPr id="83" name="Group 82"/>
            <p:cNvGrpSpPr/>
            <p:nvPr/>
          </p:nvGrpSpPr>
          <p:grpSpPr>
            <a:xfrm>
              <a:off x="2778937" y="3897181"/>
              <a:ext cx="2819400" cy="914400"/>
              <a:chOff x="3581400" y="2151856"/>
              <a:chExt cx="2819400" cy="914400"/>
            </a:xfrm>
          </p:grpSpPr>
          <p:sp>
            <p:nvSpPr>
              <p:cNvPr id="85" name="Rounded Rectangle 84"/>
              <p:cNvSpPr/>
              <p:nvPr/>
            </p:nvSpPr>
            <p:spPr>
              <a:xfrm>
                <a:off x="4343580" y="2209801"/>
                <a:ext cx="1981200" cy="380999"/>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86" name="TextBox 85"/>
              <p:cNvSpPr txBox="1"/>
              <p:nvPr/>
            </p:nvSpPr>
            <p:spPr>
              <a:xfrm>
                <a:off x="4571640" y="2221468"/>
                <a:ext cx="1829160" cy="369332"/>
              </a:xfrm>
              <a:prstGeom prst="rect">
                <a:avLst/>
              </a:prstGeom>
              <a:noFill/>
            </p:spPr>
            <p:txBody>
              <a:bodyPr wrap="square" rtlCol="0">
                <a:spAutoFit/>
              </a:bodyPr>
              <a:lstStyle/>
              <a:p>
                <a:pPr fontAlgn="auto">
                  <a:spcBef>
                    <a:spcPts val="0"/>
                  </a:spcBef>
                  <a:spcAft>
                    <a:spcPts val="0"/>
                  </a:spcAft>
                  <a:defRPr/>
                </a:pPr>
                <a:r>
                  <a:rPr lang="en-US" kern="0" dirty="0">
                    <a:solidFill>
                      <a:prstClr val="black"/>
                    </a:solidFill>
                    <a:latin typeface="Calibri"/>
                  </a:rPr>
                  <a:t>Children’s Mercy</a:t>
                </a:r>
              </a:p>
            </p:txBody>
          </p:sp>
          <p:sp>
            <p:nvSpPr>
              <p:cNvPr id="87" name="Rounded Rectangle 86"/>
              <p:cNvSpPr/>
              <p:nvPr/>
            </p:nvSpPr>
            <p:spPr>
              <a:xfrm>
                <a:off x="4081293" y="2655556"/>
                <a:ext cx="1896352" cy="240267"/>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88" name="TextBox 87"/>
              <p:cNvSpPr txBox="1"/>
              <p:nvPr/>
            </p:nvSpPr>
            <p:spPr>
              <a:xfrm>
                <a:off x="4606045" y="2630155"/>
                <a:ext cx="1371600" cy="307777"/>
              </a:xfrm>
              <a:prstGeom prst="rect">
                <a:avLst/>
              </a:prstGeom>
              <a:noFill/>
            </p:spPr>
            <p:txBody>
              <a:bodyPr wrap="square" rtlCol="0">
                <a:spAutoFit/>
              </a:bodyPr>
              <a:lstStyle/>
              <a:p>
                <a:pPr fontAlgn="auto">
                  <a:spcBef>
                    <a:spcPts val="0"/>
                  </a:spcBef>
                  <a:spcAft>
                    <a:spcPts val="0"/>
                  </a:spcAft>
                  <a:defRPr/>
                </a:pPr>
                <a:r>
                  <a:rPr lang="en-US" sz="1400" b="0" kern="0" dirty="0">
                    <a:solidFill>
                      <a:prstClr val="black"/>
                    </a:solidFill>
                    <a:latin typeface="Calibri"/>
                  </a:rPr>
                  <a:t>Kansas City, MO</a:t>
                </a:r>
              </a:p>
            </p:txBody>
          </p:sp>
          <p:pic>
            <p:nvPicPr>
              <p:cNvPr id="8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226" t="897" r="33590" b="2751"/>
              <a:stretch/>
            </p:blipFill>
            <p:spPr bwMode="auto">
              <a:xfrm>
                <a:off x="3581400" y="2151856"/>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84" name="Curved Connector 83"/>
            <p:cNvCxnSpPr>
              <a:stCxn id="89" idx="0"/>
              <a:endCxn id="82" idx="2"/>
            </p:cNvCxnSpPr>
            <p:nvPr/>
          </p:nvCxnSpPr>
          <p:spPr>
            <a:xfrm rot="5400000" flipH="1" flipV="1">
              <a:off x="3642859" y="3196641"/>
              <a:ext cx="293818" cy="1107263"/>
            </a:xfrm>
            <a:prstGeom prst="curvedConnector2">
              <a:avLst/>
            </a:prstGeom>
            <a:noFill/>
            <a:ln w="38100" cap="flat" cmpd="sng" algn="ctr">
              <a:solidFill>
                <a:srgbClr val="FFC000"/>
              </a:solidFill>
              <a:prstDash val="solid"/>
            </a:ln>
            <a:effectLst/>
          </p:spPr>
        </p:cxnSp>
      </p:grpSp>
      <p:grpSp>
        <p:nvGrpSpPr>
          <p:cNvPr id="90" name="Group 89"/>
          <p:cNvGrpSpPr/>
          <p:nvPr/>
        </p:nvGrpSpPr>
        <p:grpSpPr>
          <a:xfrm>
            <a:off x="5846925" y="3962400"/>
            <a:ext cx="2992275" cy="1397500"/>
            <a:chOff x="5808134" y="3984363"/>
            <a:chExt cx="2992275" cy="1397500"/>
          </a:xfrm>
        </p:grpSpPr>
        <p:sp>
          <p:nvSpPr>
            <p:cNvPr id="91" name="Oval 90"/>
            <p:cNvSpPr/>
            <p:nvPr/>
          </p:nvSpPr>
          <p:spPr>
            <a:xfrm>
              <a:off x="6172200" y="3984363"/>
              <a:ext cx="152400" cy="152400"/>
            </a:xfrm>
            <a:prstGeom prst="ellipse">
              <a:avLst/>
            </a:prstGeom>
            <a:solidFill>
              <a:srgbClr val="4F81BD"/>
            </a:solid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grpSp>
          <p:nvGrpSpPr>
            <p:cNvPr id="92" name="Group 91"/>
            <p:cNvGrpSpPr/>
            <p:nvPr/>
          </p:nvGrpSpPr>
          <p:grpSpPr>
            <a:xfrm>
              <a:off x="5808134" y="4467463"/>
              <a:ext cx="2992275" cy="914400"/>
              <a:chOff x="596190" y="3389312"/>
              <a:chExt cx="2992275" cy="914400"/>
            </a:xfrm>
          </p:grpSpPr>
          <p:sp>
            <p:nvSpPr>
              <p:cNvPr id="94" name="Rounded Rectangle 93"/>
              <p:cNvSpPr/>
              <p:nvPr/>
            </p:nvSpPr>
            <p:spPr>
              <a:xfrm>
                <a:off x="1364715" y="3447257"/>
                <a:ext cx="2057220" cy="380999"/>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95" name="TextBox 94"/>
              <p:cNvSpPr txBox="1"/>
              <p:nvPr/>
            </p:nvSpPr>
            <p:spPr>
              <a:xfrm>
                <a:off x="1592775" y="3440668"/>
                <a:ext cx="1995690" cy="369332"/>
              </a:xfrm>
              <a:prstGeom prst="rect">
                <a:avLst/>
              </a:prstGeom>
              <a:noFill/>
            </p:spPr>
            <p:txBody>
              <a:bodyPr wrap="square" rtlCol="0">
                <a:spAutoFit/>
              </a:bodyPr>
              <a:lstStyle/>
              <a:p>
                <a:pPr fontAlgn="auto">
                  <a:spcBef>
                    <a:spcPts val="0"/>
                  </a:spcBef>
                  <a:spcAft>
                    <a:spcPts val="0"/>
                  </a:spcAft>
                  <a:defRPr/>
                </a:pPr>
                <a:r>
                  <a:rPr lang="en-US" kern="0" dirty="0">
                    <a:solidFill>
                      <a:prstClr val="black"/>
                    </a:solidFill>
                    <a:latin typeface="Calibri"/>
                  </a:rPr>
                  <a:t>UNC – Chapel Hill</a:t>
                </a:r>
              </a:p>
            </p:txBody>
          </p:sp>
          <p:sp>
            <p:nvSpPr>
              <p:cNvPr id="96" name="Rounded Rectangle 95"/>
              <p:cNvSpPr/>
              <p:nvPr/>
            </p:nvSpPr>
            <p:spPr>
              <a:xfrm>
                <a:off x="1102428" y="3893012"/>
                <a:ext cx="1793172" cy="240267"/>
              </a:xfrm>
              <a:prstGeom prst="roundRect">
                <a:avLst/>
              </a:prstGeom>
              <a:solidFill>
                <a:srgbClr val="FFC000"/>
              </a:solidFill>
              <a:ln w="25400" cap="flat" cmpd="sng" algn="ctr">
                <a:solidFill>
                  <a:srgbClr val="FFC000"/>
                </a:solidFill>
                <a:prstDash val="solid"/>
              </a:ln>
              <a:effectLst/>
            </p:spPr>
            <p:txBody>
              <a:bodyPr rtlCol="0" anchor="ctr"/>
              <a:lstStyle/>
              <a:p>
                <a:pPr algn="ctr" fontAlgn="auto">
                  <a:spcBef>
                    <a:spcPts val="0"/>
                  </a:spcBef>
                  <a:spcAft>
                    <a:spcPts val="0"/>
                  </a:spcAft>
                  <a:defRPr/>
                </a:pPr>
                <a:endParaRPr lang="en-US" b="0" kern="0">
                  <a:solidFill>
                    <a:prstClr val="white"/>
                  </a:solidFill>
                  <a:latin typeface="Calibri"/>
                </a:endParaRPr>
              </a:p>
            </p:txBody>
          </p:sp>
          <p:sp>
            <p:nvSpPr>
              <p:cNvPr id="97" name="TextBox 96"/>
              <p:cNvSpPr txBox="1"/>
              <p:nvPr/>
            </p:nvSpPr>
            <p:spPr>
              <a:xfrm>
                <a:off x="1627180" y="3867611"/>
                <a:ext cx="1371600" cy="307777"/>
              </a:xfrm>
              <a:prstGeom prst="rect">
                <a:avLst/>
              </a:prstGeom>
              <a:noFill/>
            </p:spPr>
            <p:txBody>
              <a:bodyPr wrap="square" rtlCol="0">
                <a:spAutoFit/>
              </a:bodyPr>
              <a:lstStyle/>
              <a:p>
                <a:pPr fontAlgn="auto">
                  <a:spcBef>
                    <a:spcPts val="0"/>
                  </a:spcBef>
                  <a:spcAft>
                    <a:spcPts val="0"/>
                  </a:spcAft>
                  <a:defRPr/>
                </a:pPr>
                <a:r>
                  <a:rPr lang="en-US" sz="1400" b="0" kern="0" dirty="0">
                    <a:solidFill>
                      <a:prstClr val="black"/>
                    </a:solidFill>
                    <a:latin typeface="Calibri"/>
                  </a:rPr>
                  <a:t>Chapel Hill, NC</a:t>
                </a:r>
              </a:p>
            </p:txBody>
          </p:sp>
          <p:pic>
            <p:nvPicPr>
              <p:cNvPr id="9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389312"/>
                <a:ext cx="900990" cy="877888"/>
              </a:xfrm>
              <a:prstGeom prst="rect">
                <a:avLst/>
              </a:prstGeom>
              <a:ln w="38100" cap="sq">
                <a:solidFill>
                  <a:srgbClr val="FFC000"/>
                </a:solidFill>
                <a:prstDash val="solid"/>
                <a:miter lim="800000"/>
              </a:ln>
              <a:effectLst/>
              <a:extLst>
                <a:ext uri="{909E8E84-426E-40DD-AFC4-6F175D3DCCD1}">
                  <a14:hiddenFill xmlns:a14="http://schemas.microsoft.com/office/drawing/2010/main">
                    <a:solidFill>
                      <a:schemeClr val="accent1"/>
                    </a:solidFill>
                  </a14:hiddenFill>
                </a:ext>
              </a:extLst>
            </p:spPr>
          </p:pic>
          <p:pic>
            <p:nvPicPr>
              <p:cNvPr id="9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803" t="-1" r="2925" b="5734"/>
              <a:stretch/>
            </p:blipFill>
            <p:spPr bwMode="auto">
              <a:xfrm>
                <a:off x="596190" y="3389312"/>
                <a:ext cx="914400" cy="914400"/>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93" name="Straight Connector 92"/>
            <p:cNvCxnSpPr>
              <a:stCxn id="91" idx="4"/>
              <a:endCxn id="99" idx="0"/>
            </p:cNvCxnSpPr>
            <p:nvPr/>
          </p:nvCxnSpPr>
          <p:spPr>
            <a:xfrm>
              <a:off x="6248400" y="4136763"/>
              <a:ext cx="16934" cy="330700"/>
            </a:xfrm>
            <a:prstGeom prst="line">
              <a:avLst/>
            </a:prstGeom>
            <a:noFill/>
            <a:ln w="38100" cap="flat" cmpd="sng" algn="ctr">
              <a:solidFill>
                <a:srgbClr val="FFC000"/>
              </a:solidFill>
              <a:prstDash val="solid"/>
            </a:ln>
            <a:effectLst/>
          </p:spPr>
        </p:cxnSp>
      </p:grpSp>
      <p:grpSp>
        <p:nvGrpSpPr>
          <p:cNvPr id="2" name="Group 1"/>
          <p:cNvGrpSpPr/>
          <p:nvPr/>
        </p:nvGrpSpPr>
        <p:grpSpPr>
          <a:xfrm>
            <a:off x="220709" y="1226421"/>
            <a:ext cx="8697321" cy="5268320"/>
            <a:chOff x="457200" y="1523823"/>
            <a:chExt cx="8021204" cy="4800777"/>
          </a:xfrm>
        </p:grpSpPr>
        <p:grpSp>
          <p:nvGrpSpPr>
            <p:cNvPr id="47" name="Group 46"/>
            <p:cNvGrpSpPr/>
            <p:nvPr/>
          </p:nvGrpSpPr>
          <p:grpSpPr>
            <a:xfrm>
              <a:off x="457200" y="1523823"/>
              <a:ext cx="8021204" cy="4800777"/>
              <a:chOff x="381000" y="1411615"/>
              <a:chExt cx="8021204" cy="4800777"/>
            </a:xfrm>
            <a:effectLst>
              <a:outerShdw blurRad="50800" dist="38100" dir="5400000" algn="t" rotWithShape="0">
                <a:prstClr val="black">
                  <a:alpha val="40000"/>
                </a:prstClr>
              </a:outerShdw>
            </a:effectLst>
          </p:grpSpPr>
          <p:sp>
            <p:nvSpPr>
              <p:cNvPr id="48" name="Rectangle 47"/>
              <p:cNvSpPr/>
              <p:nvPr/>
            </p:nvSpPr>
            <p:spPr>
              <a:xfrm>
                <a:off x="381000" y="1411615"/>
                <a:ext cx="8021204" cy="4800777"/>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pic>
            <p:nvPicPr>
              <p:cNvPr id="4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2246" b="43526"/>
              <a:stretch/>
            </p:blipFill>
            <p:spPr bwMode="auto">
              <a:xfrm>
                <a:off x="1528985" y="1598383"/>
                <a:ext cx="6105767" cy="256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936" t="24790" r="10134" b="14913"/>
            <a:stretch/>
          </p:blipFill>
          <p:spPr bwMode="auto">
            <a:xfrm>
              <a:off x="893785" y="3134201"/>
              <a:ext cx="7412015" cy="3029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7319575" y="6413440"/>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48</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9049297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19019"/>
            <a:ext cx="9144000" cy="65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and Society Working Group</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9" name="TextBox 8"/>
          <p:cNvSpPr txBox="1"/>
          <p:nvPr/>
        </p:nvSpPr>
        <p:spPr>
          <a:xfrm>
            <a:off x="7322872" y="6410682"/>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49</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0" y="669021"/>
            <a:ext cx="9144000" cy="310929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741363" eaLnBrk="0" hangingPunct="0">
              <a:spcBef>
                <a:spcPts val="1800"/>
              </a:spcBef>
              <a:buClr>
                <a:schemeClr val="tx1"/>
              </a:buClr>
              <a:buSzPct val="95000"/>
              <a:buFont typeface="Wingdings" pitchFamily="2" charset="2"/>
              <a:buChar char=""/>
              <a:defRPr/>
            </a:pPr>
            <a:r>
              <a:rPr lang="en-US" sz="2400" dirty="0" smtClean="0">
                <a:solidFill>
                  <a:prstClr val="white"/>
                </a:solidFill>
                <a:latin typeface="Arial" charset="0"/>
              </a:rPr>
              <a:t>Next in-person meeting in April 2015</a:t>
            </a:r>
          </a:p>
          <a:p>
            <a:pPr marL="339725" lvl="1" indent="-228600" defTabSz="741363" eaLnBrk="0" hangingPunct="0">
              <a:spcBef>
                <a:spcPts val="1800"/>
              </a:spcBef>
              <a:buClr>
                <a:schemeClr val="tx1"/>
              </a:buClr>
              <a:buSzPct val="95000"/>
              <a:buFont typeface="Wingdings" pitchFamily="2" charset="2"/>
              <a:buChar char=""/>
              <a:defRPr/>
            </a:pPr>
            <a:r>
              <a:rPr lang="en-US" sz="2400" dirty="0" smtClean="0">
                <a:latin typeface="Arial" charset="0"/>
              </a:rPr>
              <a:t>Outgoing members: Tim Caulfield, Jeff Long, Andrea 	</a:t>
            </a:r>
            <a:r>
              <a:rPr lang="en-US" sz="2400" dirty="0" err="1" smtClean="0">
                <a:latin typeface="Arial" charset="0"/>
              </a:rPr>
              <a:t>Patenaude</a:t>
            </a:r>
            <a:r>
              <a:rPr lang="en-US" sz="2400" dirty="0" smtClean="0">
                <a:latin typeface="Arial" charset="0"/>
              </a:rPr>
              <a:t>, and David Williams</a:t>
            </a:r>
          </a:p>
          <a:p>
            <a:pPr marL="339725" lvl="1" indent="-228600" defTabSz="741363" eaLnBrk="0" hangingPunct="0">
              <a:spcBef>
                <a:spcPts val="1800"/>
              </a:spcBef>
              <a:buClr>
                <a:schemeClr val="tx1"/>
              </a:buClr>
              <a:buSzPct val="95000"/>
              <a:buFont typeface="Wingdings" pitchFamily="2" charset="2"/>
              <a:buChar char=""/>
              <a:defRPr/>
            </a:pPr>
            <a:r>
              <a:rPr lang="en-US" sz="2400" dirty="0" smtClean="0">
                <a:latin typeface="Arial" charset="0"/>
              </a:rPr>
              <a:t>New members: </a:t>
            </a:r>
            <a:r>
              <a:rPr lang="en-US" sz="2400" dirty="0" err="1">
                <a:latin typeface="Arial" charset="0"/>
              </a:rPr>
              <a:t>Chanita</a:t>
            </a:r>
            <a:r>
              <a:rPr lang="en-US" sz="2400" dirty="0">
                <a:latin typeface="Arial" charset="0"/>
              </a:rPr>
              <a:t> </a:t>
            </a:r>
            <a:r>
              <a:rPr lang="en-US" sz="2400" dirty="0" smtClean="0">
                <a:latin typeface="Arial" charset="0"/>
              </a:rPr>
              <a:t>Hughes-</a:t>
            </a:r>
            <a:r>
              <a:rPr lang="en-US" sz="2400" dirty="0" err="1" smtClean="0">
                <a:latin typeface="Arial" charset="0"/>
              </a:rPr>
              <a:t>Halbert</a:t>
            </a:r>
            <a:r>
              <a:rPr lang="en-US" sz="2400" dirty="0" smtClean="0">
                <a:latin typeface="Arial" charset="0"/>
              </a:rPr>
              <a:t>, Barbara 	Bernhardt, and David </a:t>
            </a:r>
            <a:r>
              <a:rPr lang="en-US" sz="2400" dirty="0" err="1" smtClean="0">
                <a:latin typeface="Arial" charset="0"/>
              </a:rPr>
              <a:t>Veenstra</a:t>
            </a:r>
            <a:endParaRPr lang="en-US" sz="2400" dirty="0" smtClean="0">
              <a:latin typeface="Arial" charset="0"/>
            </a:endParaRPr>
          </a:p>
          <a:p>
            <a:pPr marL="339725" lvl="1" indent="-228600" defTabSz="741363" eaLnBrk="0" hangingPunct="0">
              <a:spcBef>
                <a:spcPts val="1800"/>
              </a:spcBef>
              <a:buClr>
                <a:schemeClr val="tx1"/>
              </a:buClr>
              <a:buSzPct val="95000"/>
              <a:buFont typeface="Wingdings" pitchFamily="2" charset="2"/>
              <a:buChar char=""/>
              <a:defRPr/>
            </a:pPr>
            <a:r>
              <a:rPr lang="en-US" sz="2400" dirty="0" smtClean="0">
                <a:latin typeface="Arial" charset="0"/>
              </a:rPr>
              <a:t>Change in leadership: </a:t>
            </a:r>
          </a:p>
          <a:p>
            <a:pPr marL="568325" lvl="1" indent="-457200" eaLnBrk="0" hangingPunct="0">
              <a:spcBef>
                <a:spcPts val="1800"/>
              </a:spcBef>
              <a:buClr>
                <a:schemeClr val="tx1"/>
              </a:buClr>
              <a:buSzPct val="95000"/>
              <a:buFont typeface="Wingdings" panose="05000000000000000000" pitchFamily="2" charset="2"/>
              <a:buChar char="§"/>
              <a:defRPr/>
            </a:pPr>
            <a:endParaRPr lang="en-US" sz="2800" dirty="0">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a:p>
            <a:pPr marL="111125" lvl="1" eaLnBrk="0" hangingPunct="0">
              <a:spcBef>
                <a:spcPts val="1800"/>
              </a:spcBef>
              <a:buClr>
                <a:srgbClr val="D6ECFF"/>
              </a:buClr>
              <a:buSzPct val="95000"/>
              <a:defRPr/>
            </a:pPr>
            <a:endParaRPr lang="en-US" sz="2800" dirty="0" smtClean="0">
              <a:solidFill>
                <a:prstClr val="white"/>
              </a:solidFill>
              <a:latin typeface="Arial" charset="0"/>
            </a:endParaRPr>
          </a:p>
        </p:txBody>
      </p:sp>
      <p:grpSp>
        <p:nvGrpSpPr>
          <p:cNvPr id="5" name="Group 4"/>
          <p:cNvGrpSpPr/>
          <p:nvPr/>
        </p:nvGrpSpPr>
        <p:grpSpPr>
          <a:xfrm>
            <a:off x="1401922" y="3763079"/>
            <a:ext cx="6575951" cy="2763915"/>
            <a:chOff x="1203802" y="3763079"/>
            <a:chExt cx="6575951" cy="2763915"/>
          </a:xfrm>
        </p:grpSpPr>
        <p:grpSp>
          <p:nvGrpSpPr>
            <p:cNvPr id="3" name="Group 2"/>
            <p:cNvGrpSpPr/>
            <p:nvPr/>
          </p:nvGrpSpPr>
          <p:grpSpPr>
            <a:xfrm>
              <a:off x="1203802" y="3778319"/>
              <a:ext cx="3121368" cy="2748675"/>
              <a:chOff x="1203802" y="3778319"/>
              <a:chExt cx="3121368" cy="2748675"/>
            </a:xfrm>
          </p:grpSpPr>
          <p:pic>
            <p:nvPicPr>
              <p:cNvPr id="1030" name="Picture 6" descr="http://www.aaas.org/sites/default/files/images/0622personal_medicine_sank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744" y="3778319"/>
                <a:ext cx="2021483" cy="21023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3802" y="5880663"/>
                <a:ext cx="3121368" cy="646331"/>
              </a:xfrm>
              <a:prstGeom prst="rect">
                <a:avLst/>
              </a:prstGeom>
              <a:noFill/>
            </p:spPr>
            <p:txBody>
              <a:bodyPr wrap="none" rtlCol="0">
                <a:spAutoFit/>
              </a:bodyPr>
              <a:lstStyle/>
              <a:p>
                <a:pPr algn="ctr"/>
                <a:r>
                  <a:rPr lang="en-US" dirty="0" smtClean="0"/>
                  <a:t>Pamela </a:t>
                </a:r>
                <a:r>
                  <a:rPr lang="en-US" dirty="0" err="1" smtClean="0"/>
                  <a:t>Sankar</a:t>
                </a:r>
                <a:r>
                  <a:rPr lang="en-US" dirty="0" smtClean="0"/>
                  <a:t>, Ph.D.</a:t>
                </a:r>
              </a:p>
              <a:p>
                <a:pPr algn="ctr"/>
                <a:r>
                  <a:rPr lang="en-US" dirty="0" smtClean="0"/>
                  <a:t>University of Pennsylvania</a:t>
                </a:r>
                <a:endParaRPr lang="en-US" dirty="0"/>
              </a:p>
            </p:txBody>
          </p:sp>
        </p:grpSp>
        <p:grpSp>
          <p:nvGrpSpPr>
            <p:cNvPr id="4" name="Group 3"/>
            <p:cNvGrpSpPr/>
            <p:nvPr/>
          </p:nvGrpSpPr>
          <p:grpSpPr>
            <a:xfrm>
              <a:off x="4978986" y="3763079"/>
              <a:ext cx="2800767" cy="2763915"/>
              <a:chOff x="4978986" y="3763079"/>
              <a:chExt cx="2800767" cy="2763915"/>
            </a:xfrm>
          </p:grpSpPr>
          <p:pic>
            <p:nvPicPr>
              <p:cNvPr id="1028" name="Picture 4" descr="Lisa S Parke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6478" b="11379"/>
              <a:stretch/>
            </p:blipFill>
            <p:spPr bwMode="auto">
              <a:xfrm>
                <a:off x="5357538" y="3763079"/>
                <a:ext cx="2043662" cy="209840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78986" y="5880663"/>
                <a:ext cx="2800767" cy="646331"/>
              </a:xfrm>
              <a:prstGeom prst="rect">
                <a:avLst/>
              </a:prstGeom>
              <a:noFill/>
            </p:spPr>
            <p:txBody>
              <a:bodyPr wrap="none" rtlCol="0">
                <a:spAutoFit/>
              </a:bodyPr>
              <a:lstStyle/>
              <a:p>
                <a:pPr algn="ctr"/>
                <a:r>
                  <a:rPr lang="en-US" dirty="0" smtClean="0"/>
                  <a:t>Lisa Parker, Ph.D.</a:t>
                </a:r>
              </a:p>
              <a:p>
                <a:pPr algn="ctr"/>
                <a:r>
                  <a:rPr lang="en-US" dirty="0" smtClean="0"/>
                  <a:t>University of Pittsburgh</a:t>
                </a:r>
                <a:endParaRPr lang="en-US" dirty="0"/>
              </a:p>
            </p:txBody>
          </p:sp>
        </p:grpSp>
      </p:grpSp>
    </p:spTree>
    <p:extLst>
      <p:ext uri="{BB962C8B-B14F-4D97-AF65-F5344CB8AC3E}">
        <p14:creationId xmlns:p14="http://schemas.microsoft.com/office/powerpoint/2010/main" val="25278297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7939" y="15844"/>
            <a:ext cx="9144000" cy="72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ELSI Research Program</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9" name="TextBox 8"/>
          <p:cNvSpPr txBox="1"/>
          <p:nvPr/>
        </p:nvSpPr>
        <p:spPr>
          <a:xfrm>
            <a:off x="7318923" y="64089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50</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4764" y="1195212"/>
            <a:ext cx="9144000" cy="301102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6937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New ELSI NRSA Institutional Training Grant (T32) 	mechanism </a:t>
            </a:r>
          </a:p>
          <a:p>
            <a:pPr marL="339725" lvl="1" indent="-228600" eaLnBrk="0" hangingPunct="0">
              <a:spcBef>
                <a:spcPts val="1800"/>
              </a:spcBef>
              <a:buClr>
                <a:schemeClr val="tx1"/>
              </a:buClr>
              <a:buSzPct val="95000"/>
              <a:buFont typeface="Wingdings" pitchFamily="2" charset="2"/>
              <a:buChar char=""/>
              <a:defRPr/>
            </a:pPr>
            <a:r>
              <a:rPr lang="en-US" sz="2800" dirty="0" smtClean="0">
                <a:latin typeface="Arial" charset="0"/>
              </a:rPr>
              <a:t>Centers of Excellence in ELSI Research (CEER):</a:t>
            </a:r>
          </a:p>
          <a:p>
            <a:pPr lvl="2" eaLnBrk="0" hangingPunct="0">
              <a:spcBef>
                <a:spcPts val="1800"/>
              </a:spcBef>
              <a:buClr>
                <a:schemeClr val="tx1"/>
              </a:buClr>
              <a:buSzPct val="95000"/>
              <a:defRPr/>
            </a:pPr>
            <a:r>
              <a:rPr lang="en-US" sz="2600" dirty="0" smtClean="0">
                <a:solidFill>
                  <a:schemeClr val="tx2">
                    <a:lumMod val="90000"/>
                  </a:schemeClr>
                </a:solidFill>
                <a:latin typeface="Arial" charset="0"/>
              </a:rPr>
              <a:t>First Regional CEER Networking Meeting             	February 23-24, 2015                                  </a:t>
            </a:r>
          </a:p>
          <a:p>
            <a:pPr lvl="2" eaLnBrk="0" hangingPunct="0">
              <a:spcBef>
                <a:spcPts val="1800"/>
              </a:spcBef>
              <a:buClr>
                <a:schemeClr val="tx1"/>
              </a:buClr>
              <a:buSzPct val="95000"/>
              <a:defRPr/>
            </a:pPr>
            <a:r>
              <a:rPr lang="en-US" sz="2600" dirty="0" smtClean="0">
                <a:solidFill>
                  <a:schemeClr val="tx2">
                    <a:lumMod val="90000"/>
                  </a:schemeClr>
                </a:solidFill>
                <a:latin typeface="Arial" charset="0"/>
              </a:rPr>
              <a:t>Annual </a:t>
            </a:r>
            <a:r>
              <a:rPr lang="en-US" sz="2600" dirty="0">
                <a:solidFill>
                  <a:schemeClr val="tx2">
                    <a:lumMod val="90000"/>
                  </a:schemeClr>
                </a:solidFill>
                <a:latin typeface="Arial" charset="0"/>
              </a:rPr>
              <a:t>CEER Investigator Meeting  </a:t>
            </a:r>
            <a:r>
              <a:rPr lang="en-US" sz="2600" dirty="0" smtClean="0">
                <a:solidFill>
                  <a:schemeClr val="tx2">
                    <a:lumMod val="90000"/>
                  </a:schemeClr>
                </a:solidFill>
                <a:latin typeface="Arial" charset="0"/>
              </a:rPr>
              <a:t>                           	March </a:t>
            </a:r>
            <a:r>
              <a:rPr lang="en-US" sz="2600" dirty="0">
                <a:solidFill>
                  <a:schemeClr val="tx2">
                    <a:lumMod val="90000"/>
                  </a:schemeClr>
                </a:solidFill>
                <a:latin typeface="Arial" charset="0"/>
              </a:rPr>
              <a:t>16-18, </a:t>
            </a:r>
            <a:r>
              <a:rPr lang="en-US" sz="2600" dirty="0" smtClean="0">
                <a:solidFill>
                  <a:schemeClr val="tx2">
                    <a:lumMod val="90000"/>
                  </a:schemeClr>
                </a:solidFill>
                <a:latin typeface="Arial" charset="0"/>
              </a:rPr>
              <a:t>2015</a:t>
            </a:r>
          </a:p>
          <a:p>
            <a:pPr lvl="2" eaLnBrk="0" hangingPunct="0">
              <a:spcBef>
                <a:spcPts val="1800"/>
              </a:spcBef>
              <a:buClr>
                <a:schemeClr val="tx1"/>
              </a:buClr>
              <a:buSzPct val="95000"/>
              <a:defRPr/>
            </a:pPr>
            <a:r>
              <a:rPr lang="en-US" sz="2600" dirty="0">
                <a:solidFill>
                  <a:schemeClr val="tx2">
                    <a:lumMod val="90000"/>
                  </a:schemeClr>
                </a:solidFill>
                <a:latin typeface="Arial" charset="0"/>
              </a:rPr>
              <a:t>New </a:t>
            </a:r>
            <a:r>
              <a:rPr lang="en-US" sz="2600" dirty="0" smtClean="0">
                <a:solidFill>
                  <a:schemeClr val="tx2">
                    <a:lumMod val="90000"/>
                  </a:schemeClr>
                </a:solidFill>
                <a:latin typeface="Arial" charset="0"/>
              </a:rPr>
              <a:t>CEER RFA </a:t>
            </a:r>
            <a:r>
              <a:rPr lang="en-US" sz="2600" dirty="0">
                <a:solidFill>
                  <a:schemeClr val="tx2">
                    <a:lumMod val="90000"/>
                  </a:schemeClr>
                </a:solidFill>
                <a:latin typeface="Arial" charset="0"/>
              </a:rPr>
              <a:t>Concept </a:t>
            </a:r>
            <a:r>
              <a:rPr lang="en-US" sz="2600" dirty="0" smtClean="0">
                <a:solidFill>
                  <a:schemeClr val="tx2">
                    <a:lumMod val="90000"/>
                  </a:schemeClr>
                </a:solidFill>
                <a:latin typeface="Arial" charset="0"/>
              </a:rPr>
              <a:t>Clearance</a:t>
            </a:r>
            <a:endParaRPr lang="en-US" sz="2600" dirty="0">
              <a:solidFill>
                <a:schemeClr val="tx2">
                  <a:lumMod val="90000"/>
                </a:schemeClr>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721" y="3879204"/>
            <a:ext cx="1784350" cy="240982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1228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193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416" y="19050"/>
            <a:ext cx="9111183" cy="81088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pitchFamily="34" charset="0"/>
                <a:cs typeface="Arial" pitchFamily="34" charset="0"/>
              </a:rPr>
              <a:t>Human </a:t>
            </a:r>
            <a:r>
              <a:rPr lang="en-US" sz="3600" b="1" spc="-100" dirty="0">
                <a:solidFill>
                  <a:srgbClr val="FFFF00"/>
                </a:solidFill>
                <a:latin typeface="Arial" pitchFamily="34" charset="0"/>
                <a:cs typeface="Arial" pitchFamily="34" charset="0"/>
              </a:rPr>
              <a:t>Microbiome Project </a:t>
            </a:r>
            <a:r>
              <a:rPr lang="en-US" sz="3600" b="1" spc="-100" dirty="0" smtClean="0">
                <a:solidFill>
                  <a:srgbClr val="FFFF00"/>
                </a:solidFill>
                <a:latin typeface="Arial" pitchFamily="34" charset="0"/>
                <a:cs typeface="Arial" pitchFamily="34" charset="0"/>
              </a:rPr>
              <a:t>(HMP)</a:t>
            </a:r>
          </a:p>
        </p:txBody>
      </p:sp>
      <p:sp>
        <p:nvSpPr>
          <p:cNvPr id="5" name="Title 1"/>
          <p:cNvSpPr txBox="1">
            <a:spLocks/>
          </p:cNvSpPr>
          <p:nvPr/>
        </p:nvSpPr>
        <p:spPr bwMode="auto">
          <a:xfrm>
            <a:off x="96317" y="1067718"/>
            <a:ext cx="9111183" cy="5211205"/>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25425" lvl="1" indent="-225425" defTabSz="457200">
              <a:spcBef>
                <a:spcPts val="700"/>
              </a:spcBef>
              <a:spcAft>
                <a:spcPts val="600"/>
              </a:spcAft>
              <a:buClr>
                <a:schemeClr val="tx1"/>
              </a:buClr>
              <a:buSzPct val="95000"/>
              <a:buFont typeface="Wingdings" pitchFamily="2" charset="2"/>
              <a:buChar char=""/>
              <a:tabLst>
                <a:tab pos="914400" algn="l"/>
              </a:tabLst>
            </a:pPr>
            <a:r>
              <a:rPr lang="en-US" sz="2800" dirty="0"/>
              <a:t>HMP Phase </a:t>
            </a:r>
            <a:r>
              <a:rPr lang="en-US" sz="2800" dirty="0" smtClean="0"/>
              <a:t>2: ‘integrative HMP’ </a:t>
            </a:r>
            <a:r>
              <a:rPr lang="en-US" sz="2800" dirty="0"/>
              <a:t>(</a:t>
            </a:r>
            <a:r>
              <a:rPr lang="en-US" sz="2800" dirty="0" err="1"/>
              <a:t>iHMP</a:t>
            </a:r>
            <a:r>
              <a:rPr lang="en-US" sz="2800" dirty="0"/>
              <a:t>)</a:t>
            </a:r>
          </a:p>
          <a:p>
            <a:pPr marL="225425" lvl="1" indent="-225425" defTabSz="457200" fontAlgn="base">
              <a:spcBef>
                <a:spcPts val="700"/>
              </a:spcBef>
              <a:spcAft>
                <a:spcPts val="600"/>
              </a:spcAft>
              <a:buClr>
                <a:schemeClr val="tx1"/>
              </a:buClr>
              <a:buSzPct val="95000"/>
              <a:buFont typeface="Wingdings" pitchFamily="2" charset="2"/>
              <a:buChar char=""/>
              <a:tabLst>
                <a:tab pos="914400" algn="l"/>
              </a:tabLst>
            </a:pPr>
            <a:r>
              <a:rPr lang="en-US" sz="2800" dirty="0" err="1" smtClean="0">
                <a:solidFill>
                  <a:prstClr val="white"/>
                </a:solidFill>
              </a:rPr>
              <a:t>iHMP</a:t>
            </a:r>
            <a:r>
              <a:rPr lang="en-US" sz="2800" dirty="0" smtClean="0">
                <a:solidFill>
                  <a:prstClr val="white"/>
                </a:solidFill>
              </a:rPr>
              <a:t> </a:t>
            </a:r>
            <a:r>
              <a:rPr lang="en-US" sz="2800" dirty="0">
                <a:solidFill>
                  <a:prstClr val="white"/>
                </a:solidFill>
              </a:rPr>
              <a:t>marker paper </a:t>
            </a:r>
            <a:r>
              <a:rPr lang="en-US" sz="2800" dirty="0" smtClean="0">
                <a:solidFill>
                  <a:prstClr val="white"/>
                </a:solidFill>
              </a:rPr>
              <a:t>(open access)</a:t>
            </a:r>
            <a:endParaRPr lang="en-US" sz="2800" dirty="0">
              <a:solidFill>
                <a:prstClr val="white"/>
              </a:solidFill>
            </a:endParaRPr>
          </a:p>
          <a:p>
            <a:pPr marL="225425" lvl="1" indent="-225425" defTabSz="457200" fontAlgn="base">
              <a:spcBef>
                <a:spcPts val="700"/>
              </a:spcBef>
              <a:spcAft>
                <a:spcPts val="600"/>
              </a:spcAft>
              <a:buClr>
                <a:schemeClr val="tx1"/>
              </a:buClr>
              <a:buSzPct val="95000"/>
              <a:buFont typeface="Wingdings" pitchFamily="2" charset="2"/>
              <a:buChar char=""/>
              <a:tabLst>
                <a:tab pos="914400" algn="l"/>
              </a:tabLst>
            </a:pPr>
            <a:r>
              <a:rPr lang="en-US" sz="2800" dirty="0" err="1" smtClean="0">
                <a:solidFill>
                  <a:prstClr val="white"/>
                </a:solidFill>
              </a:rPr>
              <a:t>iHMP</a:t>
            </a:r>
            <a:r>
              <a:rPr lang="en-US" sz="2800" dirty="0" smtClean="0">
                <a:solidFill>
                  <a:prstClr val="white"/>
                </a:solidFill>
              </a:rPr>
              <a:t> </a:t>
            </a:r>
            <a:r>
              <a:rPr lang="en-US" sz="2800" dirty="0">
                <a:solidFill>
                  <a:prstClr val="white"/>
                </a:solidFill>
              </a:rPr>
              <a:t>Data Coordination Center </a:t>
            </a:r>
            <a:endParaRPr lang="en-US" sz="2800" dirty="0" smtClean="0">
              <a:solidFill>
                <a:prstClr val="white"/>
              </a:solidFill>
            </a:endParaRPr>
          </a:p>
          <a:p>
            <a:pPr marL="225425" lvl="1" indent="-225425" defTabSz="457200" fontAlgn="base">
              <a:spcBef>
                <a:spcPts val="700"/>
              </a:spcBef>
              <a:spcAft>
                <a:spcPts val="600"/>
              </a:spcAft>
              <a:buClr>
                <a:schemeClr val="tx1"/>
              </a:buClr>
              <a:buSzPct val="95000"/>
              <a:buFont typeface="Wingdings" pitchFamily="2" charset="2"/>
              <a:buChar char=""/>
              <a:tabLst>
                <a:tab pos="914400" algn="l"/>
              </a:tabLst>
            </a:pPr>
            <a:r>
              <a:rPr lang="en-US" sz="2800" dirty="0" smtClean="0">
                <a:solidFill>
                  <a:prstClr val="white"/>
                </a:solidFill>
              </a:rPr>
              <a:t>2</a:t>
            </a:r>
            <a:r>
              <a:rPr lang="en-US" sz="2800" baseline="30000" dirty="0" smtClean="0">
                <a:solidFill>
                  <a:prstClr val="white"/>
                </a:solidFill>
              </a:rPr>
              <a:t>nd</a:t>
            </a:r>
            <a:r>
              <a:rPr lang="en-US" sz="2800" dirty="0" smtClean="0">
                <a:solidFill>
                  <a:prstClr val="white"/>
                </a:solidFill>
              </a:rPr>
              <a:t> </a:t>
            </a:r>
            <a:r>
              <a:rPr lang="en-US" sz="2800" dirty="0" err="1" smtClean="0">
                <a:solidFill>
                  <a:prstClr val="white"/>
                </a:solidFill>
              </a:rPr>
              <a:t>iHMP</a:t>
            </a:r>
            <a:r>
              <a:rPr lang="en-US" sz="2800" dirty="0" smtClean="0">
                <a:solidFill>
                  <a:prstClr val="white"/>
                </a:solidFill>
              </a:rPr>
              <a:t> </a:t>
            </a:r>
            <a:r>
              <a:rPr lang="en-US" sz="2800" dirty="0">
                <a:solidFill>
                  <a:prstClr val="white"/>
                </a:solidFill>
              </a:rPr>
              <a:t>Consortium Meeting </a:t>
            </a:r>
          </a:p>
          <a:p>
            <a:pPr marL="465137" lvl="2" indent="0" defTabSz="292100" fontAlgn="base">
              <a:spcBef>
                <a:spcPts val="700"/>
              </a:spcBef>
              <a:spcAft>
                <a:spcPts val="0"/>
              </a:spcAft>
              <a:buClr>
                <a:schemeClr val="tx1"/>
              </a:buClr>
              <a:buSzPct val="95000"/>
            </a:pPr>
            <a:r>
              <a:rPr lang="en-US" sz="2800" dirty="0" smtClean="0">
                <a:solidFill>
                  <a:schemeClr val="tx2">
                    <a:lumMod val="90000"/>
                  </a:schemeClr>
                </a:solidFill>
              </a:rPr>
              <a:t>		</a:t>
            </a:r>
            <a:r>
              <a:rPr lang="en-US" sz="2400" dirty="0" smtClean="0">
                <a:solidFill>
                  <a:schemeClr val="tx2">
                    <a:lumMod val="90000"/>
                  </a:schemeClr>
                </a:solidFill>
              </a:rPr>
              <a:t>June 2015</a:t>
            </a:r>
            <a:endParaRPr lang="en-US" sz="2400" dirty="0">
              <a:solidFill>
                <a:schemeClr val="tx2">
                  <a:lumMod val="90000"/>
                </a:schemeClr>
              </a:solidFill>
            </a:endParaRPr>
          </a:p>
          <a:p>
            <a:pPr marL="465137" lvl="2" indent="0" defTabSz="292100" fontAlgn="base">
              <a:spcBef>
                <a:spcPts val="700"/>
              </a:spcBef>
              <a:spcAft>
                <a:spcPts val="600"/>
              </a:spcAft>
              <a:buClr>
                <a:schemeClr val="tx1"/>
              </a:buClr>
              <a:buSzPct val="95000"/>
            </a:pPr>
            <a:r>
              <a:rPr lang="en-US" sz="2400" dirty="0" smtClean="0">
                <a:solidFill>
                  <a:schemeClr val="tx2">
                    <a:lumMod val="90000"/>
                  </a:schemeClr>
                </a:solidFill>
              </a:rPr>
              <a:t>		Bethesda</a:t>
            </a:r>
            <a:endParaRPr lang="en-US" sz="2400" dirty="0">
              <a:solidFill>
                <a:schemeClr val="tx2">
                  <a:lumMod val="90000"/>
                </a:schemeClr>
              </a:solidFill>
            </a:endParaRPr>
          </a:p>
          <a:p>
            <a:pPr marL="225425" lvl="1" indent="-225425" defTabSz="457200" fontAlgn="base">
              <a:spcBef>
                <a:spcPts val="700"/>
              </a:spcBef>
              <a:spcAft>
                <a:spcPts val="600"/>
              </a:spcAft>
              <a:buClr>
                <a:schemeClr val="tx1"/>
              </a:buClr>
              <a:buSzPct val="95000"/>
              <a:buFont typeface="Wingdings" pitchFamily="2" charset="2"/>
              <a:buChar char=""/>
              <a:tabLst>
                <a:tab pos="520700" algn="l"/>
              </a:tabLst>
            </a:pPr>
            <a:r>
              <a:rPr lang="en-US" sz="2800" dirty="0" smtClean="0">
                <a:solidFill>
                  <a:prstClr val="white"/>
                </a:solidFill>
              </a:rPr>
              <a:t>5</a:t>
            </a:r>
            <a:r>
              <a:rPr lang="en-US" sz="2800" baseline="30000" dirty="0" smtClean="0">
                <a:solidFill>
                  <a:prstClr val="white"/>
                </a:solidFill>
              </a:rPr>
              <a:t>th</a:t>
            </a:r>
            <a:r>
              <a:rPr lang="en-US" sz="2800" dirty="0" smtClean="0">
                <a:solidFill>
                  <a:prstClr val="white"/>
                </a:solidFill>
              </a:rPr>
              <a:t> International Human Microbiome 			Consortium Congress</a:t>
            </a:r>
          </a:p>
          <a:p>
            <a:pPr marL="465137" lvl="2" indent="0" defTabSz="457200" fontAlgn="base">
              <a:spcBef>
                <a:spcPts val="700"/>
              </a:spcBef>
              <a:spcAft>
                <a:spcPts val="0"/>
              </a:spcAft>
              <a:buClr>
                <a:schemeClr val="tx1"/>
              </a:buClr>
              <a:buSzPct val="95000"/>
              <a:tabLst>
                <a:tab pos="914400" algn="l"/>
              </a:tabLst>
            </a:pPr>
            <a:r>
              <a:rPr lang="en-US" sz="2400" dirty="0" smtClean="0">
                <a:solidFill>
                  <a:schemeClr val="tx2">
                    <a:lumMod val="90000"/>
                  </a:schemeClr>
                </a:solidFill>
              </a:rPr>
              <a:t>	March 2015</a:t>
            </a:r>
          </a:p>
          <a:p>
            <a:pPr marL="465137" lvl="2" indent="0" defTabSz="457200" fontAlgn="base">
              <a:spcBef>
                <a:spcPts val="700"/>
              </a:spcBef>
              <a:spcAft>
                <a:spcPts val="0"/>
              </a:spcAft>
              <a:buClr>
                <a:schemeClr val="tx1"/>
              </a:buClr>
              <a:buSzPct val="95000"/>
              <a:tabLst>
                <a:tab pos="914400" algn="l"/>
              </a:tabLst>
            </a:pPr>
            <a:r>
              <a:rPr lang="en-US" sz="2400" dirty="0" smtClean="0">
                <a:solidFill>
                  <a:schemeClr val="tx2">
                    <a:lumMod val="90000"/>
                  </a:schemeClr>
                </a:solidFill>
              </a:rPr>
              <a:t>	Luxembourg</a:t>
            </a:r>
          </a:p>
          <a:p>
            <a:pPr marL="879474" lvl="2" indent="0" defTabSz="457200" fontAlgn="base">
              <a:spcBef>
                <a:spcPts val="700"/>
              </a:spcBef>
              <a:spcAft>
                <a:spcPct val="0"/>
              </a:spcAft>
              <a:buClr>
                <a:prstClr val="white"/>
              </a:buClr>
              <a:buSzPct val="95000"/>
              <a:tabLst>
                <a:tab pos="914400" algn="l"/>
              </a:tabLst>
            </a:pPr>
            <a:endParaRPr lang="en-US" sz="2400" dirty="0" smtClean="0">
              <a:solidFill>
                <a:prstClr val="white"/>
              </a:solidFill>
            </a:endParaRPr>
          </a:p>
          <a:p>
            <a:pPr marL="879474" lvl="2" indent="0" defTabSz="457200" fontAlgn="base">
              <a:spcBef>
                <a:spcPts val="700"/>
              </a:spcBef>
              <a:spcAft>
                <a:spcPct val="0"/>
              </a:spcAft>
              <a:buClr>
                <a:prstClr val="white"/>
              </a:buClr>
              <a:buSzPct val="95000"/>
              <a:tabLst>
                <a:tab pos="914400" algn="l"/>
              </a:tabLst>
            </a:pPr>
            <a:endParaRPr lang="en-US" sz="2400" dirty="0" smtClean="0">
              <a:solidFill>
                <a:prstClr val="white"/>
              </a:solidFill>
            </a:endParaRPr>
          </a:p>
          <a:p>
            <a:pPr marL="571500" lvl="1" indent="-287338" defTabSz="457200" fontAlgn="base">
              <a:spcBef>
                <a:spcPts val="700"/>
              </a:spcBef>
              <a:spcAft>
                <a:spcPct val="0"/>
              </a:spcAft>
              <a:buClr>
                <a:srgbClr val="D6ECFF"/>
              </a:buClr>
              <a:buSzPct val="95000"/>
              <a:tabLst>
                <a:tab pos="914400" algn="l"/>
              </a:tabLst>
            </a:pPr>
            <a:endParaRPr lang="en-US" sz="2400" dirty="0" smtClean="0">
              <a:solidFill>
                <a:prstClr val="white"/>
              </a:solidFill>
            </a:endParaRPr>
          </a:p>
          <a:p>
            <a:pPr marL="571500" lvl="2" indent="-287338" defTabSz="457200" fontAlgn="base">
              <a:spcBef>
                <a:spcPts val="700"/>
              </a:spcBef>
              <a:spcAft>
                <a:spcPct val="0"/>
              </a:spcAft>
              <a:buClr>
                <a:prstClr val="white"/>
              </a:buClr>
              <a:buSzPct val="95000"/>
              <a:tabLst>
                <a:tab pos="914400" algn="l"/>
              </a:tabLst>
            </a:pPr>
            <a:endParaRPr lang="en-US" sz="2400" dirty="0">
              <a:solidFill>
                <a:prstClr val="white"/>
              </a:solidFill>
            </a:endParaRPr>
          </a:p>
          <a:p>
            <a:pPr marL="1166812" lvl="2" indent="-393700" defTabSz="457200" fontAlgn="base">
              <a:spcBef>
                <a:spcPts val="700"/>
              </a:spcBef>
              <a:spcAft>
                <a:spcPct val="0"/>
              </a:spcAft>
              <a:buClr>
                <a:srgbClr val="D6ECFF"/>
              </a:buClr>
              <a:buSzPct val="95000"/>
              <a:buFont typeface="Wingdings" pitchFamily="2" charset="2"/>
              <a:buChar char=""/>
              <a:tabLst>
                <a:tab pos="914400" algn="l"/>
              </a:tabLst>
            </a:pPr>
            <a:endParaRPr lang="en-US" sz="2400" dirty="0">
              <a:solidFill>
                <a:srgbClr val="FFFFFF"/>
              </a:solidFill>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51</a:t>
            </a:r>
            <a:endParaRPr lang="en-US" sz="2000" dirty="0">
              <a:solidFill>
                <a:schemeClr val="accent4">
                  <a:lumMod val="40000"/>
                  <a:lumOff val="60000"/>
                </a:schemeClr>
              </a:solidFill>
              <a:latin typeface="Arial"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317" y="2315666"/>
            <a:ext cx="3224493" cy="205313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638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18971"/>
            <a:ext cx="9144000" cy="120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1066800" y="1529578"/>
            <a:ext cx="3318688" cy="1963624"/>
          </a:xfrm>
          <a:prstGeom prst="rect">
            <a:avLst/>
          </a:prstGeom>
          <a:noFill/>
          <a:ln>
            <a:noFill/>
          </a:ln>
          <a:effectLst>
            <a:glow rad="228600">
              <a:schemeClr val="accent3">
                <a:satMod val="175000"/>
                <a:alpha val="40000"/>
              </a:schemeClr>
            </a:glow>
            <a:softEdge rad="31750"/>
          </a:effectLst>
        </p:spPr>
      </p:pic>
      <p:sp>
        <p:nvSpPr>
          <p:cNvPr id="2" name="TextBox 1"/>
          <p:cNvSpPr txBox="1"/>
          <p:nvPr/>
        </p:nvSpPr>
        <p:spPr>
          <a:xfrm>
            <a:off x="540283" y="3914837"/>
            <a:ext cx="8191065" cy="2400657"/>
          </a:xfrm>
          <a:prstGeom prst="rect">
            <a:avLst/>
          </a:prstGeom>
          <a:noFill/>
        </p:spPr>
        <p:txBody>
          <a:bodyPr wrap="square" rtlCol="0">
            <a:spAutoFit/>
          </a:bodyPr>
          <a:lstStyle/>
          <a:p>
            <a:pPr marL="228600" lvl="2" indent="-228600" defTabSz="400050" fontAlgn="base">
              <a:spcBef>
                <a:spcPct val="0"/>
              </a:spcBef>
              <a:spcAft>
                <a:spcPts val="600"/>
              </a:spcAft>
              <a:buClr>
                <a:prstClr val="white"/>
              </a:buClr>
              <a:buSzPct val="95000"/>
              <a:buFont typeface="Wingdings" pitchFamily="2" charset="2"/>
              <a:buChar char=""/>
              <a:tabLst>
                <a:tab pos="509588" algn="l"/>
              </a:tabLst>
            </a:pPr>
            <a:r>
              <a:rPr lang="en-US" sz="2800" b="1" dirty="0" smtClean="0">
                <a:solidFill>
                  <a:prstClr val="white"/>
                </a:solidFill>
                <a:latin typeface="Arial" charset="0"/>
              </a:rPr>
              <a:t>International Mouse </a:t>
            </a:r>
            <a:r>
              <a:rPr lang="en-US" sz="2800" b="1" dirty="0" err="1" smtClean="0">
                <a:solidFill>
                  <a:prstClr val="white"/>
                </a:solidFill>
                <a:latin typeface="Arial" charset="0"/>
              </a:rPr>
              <a:t>Phenotyping</a:t>
            </a:r>
            <a:r>
              <a:rPr lang="en-US" sz="2800" b="1" dirty="0" smtClean="0">
                <a:solidFill>
                  <a:prstClr val="white"/>
                </a:solidFill>
                <a:latin typeface="Arial" charset="0"/>
              </a:rPr>
              <a:t> Consortium		annual meeting in November</a:t>
            </a:r>
            <a:endParaRPr lang="en-US" sz="2800" b="1" dirty="0">
              <a:solidFill>
                <a:prstClr val="white"/>
              </a:solidFill>
              <a:latin typeface="Arial" charset="0"/>
            </a:endParaRPr>
          </a:p>
          <a:p>
            <a:pPr marL="228600" lvl="2" indent="-228600" defTabSz="400050" fontAlgn="base">
              <a:spcBef>
                <a:spcPct val="0"/>
              </a:spcBef>
              <a:spcAft>
                <a:spcPts val="600"/>
              </a:spcAft>
              <a:buClr>
                <a:prstClr val="white"/>
              </a:buClr>
              <a:buSzPct val="95000"/>
              <a:buFont typeface="Wingdings" pitchFamily="2" charset="2"/>
              <a:buChar char=""/>
              <a:tabLst>
                <a:tab pos="509588" algn="l"/>
              </a:tabLst>
            </a:pPr>
            <a:r>
              <a:rPr lang="en-US" sz="2800" b="1" dirty="0" smtClean="0">
                <a:solidFill>
                  <a:prstClr val="white"/>
                </a:solidFill>
                <a:latin typeface="Arial" charset="0"/>
              </a:rPr>
              <a:t>Planning for renewal of KOMP2 program</a:t>
            </a:r>
          </a:p>
          <a:p>
            <a:pPr marL="228600" lvl="2" indent="-228600" defTabSz="400050" fontAlgn="base">
              <a:spcBef>
                <a:spcPct val="0"/>
              </a:spcBef>
              <a:spcAft>
                <a:spcPts val="600"/>
              </a:spcAft>
              <a:buClr>
                <a:prstClr val="white"/>
              </a:buClr>
              <a:buSzPct val="95000"/>
              <a:buFont typeface="Wingdings" pitchFamily="2" charset="2"/>
              <a:buChar char=""/>
              <a:tabLst>
                <a:tab pos="509588" algn="l"/>
              </a:tabLst>
            </a:pPr>
            <a:r>
              <a:rPr lang="en-US" sz="2800" b="1" dirty="0" smtClean="0">
                <a:solidFill>
                  <a:prstClr val="white"/>
                </a:solidFill>
                <a:latin typeface="Arial" charset="0"/>
              </a:rPr>
              <a:t>Sexual dimorphism evident in mutant 				phenotypes in the KOMP2 database</a:t>
            </a:r>
            <a:endParaRPr lang="en-US" sz="2800" b="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52</a:t>
            </a:r>
            <a:endParaRPr lang="en-US" sz="2000" b="1"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64814"/>
            <a:ext cx="3595687" cy="123031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53087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10452"/>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New </a:t>
            </a:r>
            <a:r>
              <a:rPr lang="en-US" sz="3600" b="1" dirty="0" smtClean="0">
                <a:solidFill>
                  <a:srgbClr val="FFFF00"/>
                </a:solidFill>
                <a:latin typeface="Arial" charset="0"/>
                <a:cs typeface="Arial" pitchFamily="34" charset="0"/>
              </a:rPr>
              <a:t>NHGRI Executive Officer</a:t>
            </a:r>
            <a:endParaRPr lang="en-US" sz="3600" b="1" dirty="0" smtClean="0">
              <a:solidFill>
                <a:srgbClr val="FFFF00"/>
              </a:solidFill>
              <a:latin typeface="Arial" pitchFamily="34" charset="0"/>
              <a:cs typeface="Arial" pitchFamily="34" charset="0"/>
            </a:endParaRPr>
          </a:p>
        </p:txBody>
      </p:sp>
      <p:sp>
        <p:nvSpPr>
          <p:cNvPr id="12" name="TextBox 11"/>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sp>
        <p:nvSpPr>
          <p:cNvPr id="13" name="Title 1"/>
          <p:cNvSpPr txBox="1">
            <a:spLocks/>
          </p:cNvSpPr>
          <p:nvPr/>
        </p:nvSpPr>
        <p:spPr>
          <a:xfrm>
            <a:off x="0" y="5797146"/>
            <a:ext cx="9144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Ellen Rolfes, M.A.</a:t>
            </a:r>
            <a:endParaRPr lang="en-US" sz="3200" spc="-100" dirty="0">
              <a:solidFill>
                <a:prstClr val="white"/>
              </a:solidFill>
              <a:latin typeface="Arial" charset="0"/>
              <a:cs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868" y="1041399"/>
            <a:ext cx="5869482" cy="4546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711220"/>
      </p:ext>
    </p:extLst>
  </p:cSld>
  <p:clrMapOvr>
    <a:masterClrMapping/>
  </p:clrMapOvr>
  <p:transition spd="slow">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92650" y="1922601"/>
            <a:ext cx="9606094" cy="5366947"/>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42950" lvl="1" indent="-285750" eaLnBrk="0" hangingPunct="0">
              <a:spcBef>
                <a:spcPts val="1800"/>
              </a:spcBef>
              <a:buClr>
                <a:prstClr val="white"/>
              </a:buClr>
              <a:buSzPct val="95000"/>
              <a:buFont typeface="Wingdings" panose="05000000000000000000" pitchFamily="2" charset="2"/>
              <a:buChar char="§"/>
              <a:defRPr/>
            </a:pPr>
            <a:r>
              <a:rPr lang="en-US" sz="2550" dirty="0" smtClean="0">
                <a:solidFill>
                  <a:prstClr val="white"/>
                </a:solidFill>
                <a:latin typeface="Arial" charset="0"/>
              </a:rPr>
              <a:t>Six investigator-initiated LINCS Data and Signature 	Generation Centers </a:t>
            </a:r>
          </a:p>
          <a:p>
            <a:pPr marL="742950" lvl="1" indent="-285750" eaLnBrk="0" hangingPunct="0">
              <a:spcBef>
                <a:spcPts val="1800"/>
              </a:spcBef>
              <a:buClr>
                <a:prstClr val="white"/>
              </a:buClr>
              <a:buSzPct val="95000"/>
              <a:buFont typeface="Wingdings" panose="05000000000000000000" pitchFamily="2" charset="2"/>
              <a:buChar char="§"/>
              <a:defRPr/>
            </a:pPr>
            <a:r>
              <a:rPr lang="en-US" sz="2550" dirty="0" smtClean="0">
                <a:solidFill>
                  <a:prstClr val="white"/>
                </a:solidFill>
                <a:latin typeface="Arial" charset="0"/>
              </a:rPr>
              <a:t>One NIH-initiated BD2K-	LINCS Data Coordination and 	Integration Center</a:t>
            </a:r>
          </a:p>
          <a:p>
            <a:pPr marL="742950" lvl="1" indent="-285750" eaLnBrk="0" hangingPunct="0">
              <a:spcBef>
                <a:spcPts val="1800"/>
              </a:spcBef>
              <a:buClr>
                <a:prstClr val="white"/>
              </a:buClr>
              <a:buSzPct val="95000"/>
              <a:buFont typeface="Wingdings" panose="05000000000000000000" pitchFamily="2" charset="2"/>
              <a:buChar char="§"/>
              <a:defRPr/>
            </a:pPr>
            <a:r>
              <a:rPr lang="en-US" sz="2550" dirty="0" smtClean="0">
                <a:solidFill>
                  <a:prstClr val="white"/>
                </a:solidFill>
                <a:latin typeface="Arial" charset="0"/>
              </a:rPr>
              <a:t>First trans-LINCS meeting in October</a:t>
            </a:r>
          </a:p>
          <a:p>
            <a:pPr marL="742950" lvl="2" indent="-285750" eaLnBrk="0" hangingPunct="0">
              <a:spcBef>
                <a:spcPts val="1800"/>
              </a:spcBef>
              <a:buClr>
                <a:prstClr val="white"/>
              </a:buClr>
              <a:buSzPct val="95000"/>
              <a:buFont typeface="Wingdings" panose="05000000000000000000" pitchFamily="2" charset="2"/>
              <a:buChar char="§"/>
              <a:defRPr/>
            </a:pPr>
            <a:r>
              <a:rPr lang="en-US" sz="2550" dirty="0" smtClean="0">
                <a:solidFill>
                  <a:prstClr val="white"/>
                </a:solidFill>
                <a:latin typeface="Arial" charset="0"/>
              </a:rPr>
              <a:t>Data/tools release milestones for all centers developed</a:t>
            </a:r>
          </a:p>
          <a:p>
            <a:pPr marL="742950" lvl="1" indent="-285750" eaLnBrk="0" hangingPunct="0">
              <a:spcBef>
                <a:spcPts val="1800"/>
              </a:spcBef>
              <a:buClr>
                <a:prstClr val="white"/>
              </a:buClr>
              <a:buSzPct val="95000"/>
              <a:buFont typeface="Wingdings" panose="05000000000000000000" pitchFamily="2" charset="2"/>
              <a:buChar char="§"/>
              <a:defRPr/>
            </a:pPr>
            <a:r>
              <a:rPr lang="en-US" sz="2550" dirty="0">
                <a:solidFill>
                  <a:prstClr val="white"/>
                </a:solidFill>
                <a:latin typeface="Arial" charset="0"/>
              </a:rPr>
              <a:t>C</a:t>
            </a:r>
            <a:r>
              <a:rPr lang="en-US" sz="2550" dirty="0" smtClean="0">
                <a:solidFill>
                  <a:prstClr val="white"/>
                </a:solidFill>
                <a:latin typeface="Arial" charset="0"/>
              </a:rPr>
              <a:t>ollaborative data science research opportunity 	announcement published</a:t>
            </a:r>
          </a:p>
        </p:txBody>
      </p:sp>
      <p:sp>
        <p:nvSpPr>
          <p:cNvPr id="9" name="TextBox 8"/>
          <p:cNvSpPr txBox="1"/>
          <p:nvPr/>
        </p:nvSpPr>
        <p:spPr>
          <a:xfrm>
            <a:off x="7319335"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53</a:t>
            </a:r>
            <a:endParaRPr lang="en-US" sz="2000" b="1" dirty="0">
              <a:solidFill>
                <a:srgbClr val="00ADDC">
                  <a:lumMod val="40000"/>
                  <a:lumOff val="60000"/>
                </a:srgbClr>
              </a:solidFill>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242" y="241300"/>
            <a:ext cx="3331290" cy="1289672"/>
          </a:xfrm>
          <a:prstGeom prst="rect">
            <a:avLst/>
          </a:prstGeom>
          <a:effectLst>
            <a:glow rad="228600">
              <a:schemeClr val="accent4">
                <a:satMod val="175000"/>
                <a:alpha val="40000"/>
              </a:schemeClr>
            </a:glow>
            <a:softEdge rad="63500"/>
          </a:effectLst>
        </p:spPr>
      </p:pic>
    </p:spTree>
    <p:extLst>
      <p:ext uri="{BB962C8B-B14F-4D97-AF65-F5344CB8AC3E}">
        <p14:creationId xmlns:p14="http://schemas.microsoft.com/office/powerpoint/2010/main" val="32154316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175" y="19104"/>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pitchFamily="34" charset="0"/>
                <a:cs typeface="Arial" pitchFamily="34" charset="0"/>
              </a:rPr>
              <a:t>H3Africa</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221654" y="2799201"/>
            <a:ext cx="8833446" cy="349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5</a:t>
            </a:r>
            <a:r>
              <a:rPr lang="en-US" sz="2800" baseline="30000" dirty="0" smtClean="0">
                <a:solidFill>
                  <a:prstClr val="white"/>
                </a:solidFill>
              </a:rPr>
              <a:t>th</a:t>
            </a:r>
            <a:r>
              <a:rPr lang="en-US" sz="2800" dirty="0" smtClean="0">
                <a:solidFill>
                  <a:prstClr val="white"/>
                </a:solidFill>
              </a:rPr>
              <a:t> Consortium Meeting in November (Tanzania)</a:t>
            </a:r>
          </a:p>
          <a:p>
            <a:pPr marL="911225" lvl="2" indent="0" defTabSz="457200">
              <a:spcBef>
                <a:spcPts val="0"/>
              </a:spcBef>
              <a:buClr>
                <a:prstClr val="white"/>
              </a:buClr>
              <a:buSzPct val="95000"/>
              <a:tabLst>
                <a:tab pos="914400" algn="l"/>
              </a:tabLst>
            </a:pPr>
            <a:r>
              <a:rPr lang="en-US" sz="2200" dirty="0">
                <a:solidFill>
                  <a:schemeClr val="tx2">
                    <a:lumMod val="90000"/>
                  </a:schemeClr>
                </a:solidFill>
              </a:rPr>
              <a:t>Grant </a:t>
            </a:r>
            <a:r>
              <a:rPr lang="en-US" sz="2200" dirty="0" smtClean="0">
                <a:solidFill>
                  <a:schemeClr val="tx2">
                    <a:lumMod val="90000"/>
                  </a:schemeClr>
                </a:solidFill>
              </a:rPr>
              <a:t>Writing Workshop</a:t>
            </a:r>
            <a:endParaRPr lang="en-US" sz="2200" dirty="0">
              <a:solidFill>
                <a:schemeClr val="tx2">
                  <a:lumMod val="90000"/>
                </a:schemeClr>
              </a:solidFill>
            </a:endParaRPr>
          </a:p>
          <a:p>
            <a:pPr marL="911225" lvl="2" indent="0" defTabSz="457200">
              <a:spcBef>
                <a:spcPts val="0"/>
              </a:spcBef>
              <a:buClr>
                <a:prstClr val="white"/>
              </a:buClr>
              <a:buSzPct val="95000"/>
              <a:tabLst>
                <a:tab pos="914400" algn="l"/>
              </a:tabLst>
            </a:pPr>
            <a:r>
              <a:rPr lang="en-US" sz="2200" dirty="0">
                <a:solidFill>
                  <a:schemeClr val="tx2">
                    <a:lumMod val="90000"/>
                  </a:schemeClr>
                </a:solidFill>
              </a:rPr>
              <a:t>Study Coordinators Session</a:t>
            </a:r>
          </a:p>
          <a:p>
            <a:pPr marL="911225" lvl="2" indent="0" defTabSz="457200">
              <a:spcBef>
                <a:spcPts val="0"/>
              </a:spcBef>
              <a:buClr>
                <a:prstClr val="white"/>
              </a:buClr>
              <a:buSzPct val="95000"/>
              <a:tabLst>
                <a:tab pos="914400" algn="l"/>
              </a:tabLst>
            </a:pPr>
            <a:r>
              <a:rPr lang="en-US" sz="2200" dirty="0" smtClean="0">
                <a:solidFill>
                  <a:schemeClr val="tx2">
                    <a:lumMod val="90000"/>
                  </a:schemeClr>
                </a:solidFill>
              </a:rPr>
              <a:t>Sickle Cell Disease Workshop</a:t>
            </a: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Supplement for whole-genome sequencing</a:t>
            </a: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Progress on developing custom genotyping chip</a:t>
            </a:r>
          </a:p>
          <a:p>
            <a:pPr marL="233363" lvl="1" indent="-233363"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t>Supplement for research ethics training</a:t>
            </a:r>
            <a:endParaRPr lang="en-US" sz="2800" dirty="0" smtClean="0">
              <a:solidFill>
                <a:schemeClr val="accent4">
                  <a:lumMod val="20000"/>
                  <a:lumOff val="80000"/>
                </a:schemeClr>
              </a:solidFill>
            </a:endParaRPr>
          </a:p>
          <a:p>
            <a:pPr marL="233363" lvl="1" indent="-233363" defTabSz="457200">
              <a:spcBef>
                <a:spcPts val="700"/>
              </a:spcBef>
              <a:buClr>
                <a:prstClr val="white"/>
              </a:buClr>
              <a:buSzPct val="95000"/>
              <a:buFont typeface="Wingdings" pitchFamily="2" charset="2"/>
              <a:buChar char=""/>
              <a:tabLst>
                <a:tab pos="803275" algn="l"/>
              </a:tabLst>
            </a:pPr>
            <a:r>
              <a:rPr lang="en-US" sz="2800" dirty="0" smtClean="0"/>
              <a:t>6</a:t>
            </a:r>
            <a:r>
              <a:rPr lang="en-US" sz="2800" baseline="30000" dirty="0" smtClean="0"/>
              <a:t>th</a:t>
            </a:r>
            <a:r>
              <a:rPr lang="en-US" sz="2800" dirty="0" smtClean="0"/>
              <a:t> </a:t>
            </a:r>
            <a:r>
              <a:rPr lang="en-US" sz="2800" dirty="0" smtClean="0">
                <a:solidFill>
                  <a:prstClr val="white"/>
                </a:solidFill>
              </a:rPr>
              <a:t>Consortium </a:t>
            </a:r>
            <a:r>
              <a:rPr lang="en-US" sz="2800" dirty="0" smtClean="0"/>
              <a:t>Meeting in May (Zambia)</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54</a:t>
            </a:r>
            <a:endParaRPr lang="en-US" sz="2000" dirty="0">
              <a:solidFill>
                <a:schemeClr val="accent4">
                  <a:lumMod val="40000"/>
                  <a:lumOff val="60000"/>
                </a:schemeClr>
              </a:solidFill>
              <a:latin typeface="Arial" charset="0"/>
            </a:endParaRPr>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7468330" y="931063"/>
            <a:ext cx="1390650" cy="1449779"/>
          </a:xfrm>
          <a:prstGeom prst="rect">
            <a:avLst/>
          </a:prstGeom>
          <a:noFill/>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66"/>
          <a:stretch/>
        </p:blipFill>
        <p:spPr>
          <a:xfrm>
            <a:off x="165238" y="586809"/>
            <a:ext cx="7152256" cy="2138288"/>
          </a:xfrm>
          <a:prstGeom prst="rect">
            <a:avLst/>
          </a:prstGeom>
          <a:effectLst>
            <a:softEdge rad="127000"/>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3564376"/>
            <a:ext cx="8797068" cy="241097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2581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up)">
                                      <p:cBhvr>
                                        <p:cTn id="29"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6350" y="18073"/>
            <a:ext cx="9144000" cy="811177"/>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Undiagnosed Diseases Network (UDN)</a:t>
            </a:r>
          </a:p>
          <a:p>
            <a:pPr algn="ctr">
              <a:defRPr/>
            </a:pPr>
            <a:endParaRPr lang="en-US" sz="1200" spc="-100" dirty="0">
              <a:solidFill>
                <a:srgbClr val="FFFF00"/>
              </a:solidFill>
              <a:latin typeface="Arial" charset="0"/>
            </a:endParaRPr>
          </a:p>
        </p:txBody>
      </p:sp>
      <p:sp>
        <p:nvSpPr>
          <p:cNvPr id="8" name="TextBox 7"/>
          <p:cNvSpPr txBox="1"/>
          <p:nvPr/>
        </p:nvSpPr>
        <p:spPr>
          <a:xfrm>
            <a:off x="7322750" y="6413440"/>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55</a:t>
            </a:r>
            <a:endParaRPr lang="en-US" sz="2000" dirty="0">
              <a:solidFill>
                <a:srgbClr val="00ADDC">
                  <a:lumMod val="40000"/>
                  <a:lumOff val="60000"/>
                </a:srgbClr>
              </a:solidFill>
              <a:latin typeface="Arial" charset="0"/>
            </a:endParaRPr>
          </a:p>
        </p:txBody>
      </p:sp>
      <p:pic>
        <p:nvPicPr>
          <p:cNvPr id="1027" name="Picture 3" descr="C:\Users\wisea2\Downloads\NHGRI-911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 t="828" r="500" b="2597"/>
          <a:stretch/>
        </p:blipFill>
        <p:spPr bwMode="auto">
          <a:xfrm>
            <a:off x="0" y="699567"/>
            <a:ext cx="9144000" cy="575561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955" t="43863" r="61569" b="44545"/>
          <a:stretch/>
        </p:blipFill>
        <p:spPr bwMode="auto">
          <a:xfrm>
            <a:off x="609600" y="746760"/>
            <a:ext cx="4572000"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954731"/>
      </p:ext>
    </p:extLst>
  </p:cSld>
  <p:clrMapOvr>
    <a:masterClrMapping/>
  </p:clrMapOvr>
  <p:transition spd="slow">
    <p:wipe di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9525" y="24423"/>
            <a:ext cx="9144000" cy="811177"/>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Undiagnosed Diseases Network (UDN)</a:t>
            </a:r>
          </a:p>
          <a:p>
            <a:pPr algn="ctr">
              <a:defRPr/>
            </a:pPr>
            <a:endParaRPr lang="en-US" sz="1200" spc="-100" dirty="0">
              <a:solidFill>
                <a:srgbClr val="FFFF00"/>
              </a:solidFill>
              <a:latin typeface="Arial" charset="0"/>
            </a:endParaRPr>
          </a:p>
        </p:txBody>
      </p:sp>
      <p:sp>
        <p:nvSpPr>
          <p:cNvPr id="8" name="TextBox 7"/>
          <p:cNvSpPr txBox="1"/>
          <p:nvPr/>
        </p:nvSpPr>
        <p:spPr>
          <a:xfrm>
            <a:off x="7322750" y="641086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55</a:t>
            </a:r>
            <a:endParaRPr lang="en-US" sz="2000" dirty="0">
              <a:solidFill>
                <a:srgbClr val="00ADDC">
                  <a:lumMod val="40000"/>
                  <a:lumOff val="60000"/>
                </a:srgbClr>
              </a:solidFill>
              <a:latin typeface="Arial"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370586613"/>
              </p:ext>
            </p:extLst>
          </p:nvPr>
        </p:nvGraphicFramePr>
        <p:xfrm>
          <a:off x="304800" y="944880"/>
          <a:ext cx="7231064" cy="4450080"/>
        </p:xfrm>
        <a:graphic>
          <a:graphicData uri="http://schemas.openxmlformats.org/drawingml/2006/table">
            <a:tbl>
              <a:tblPr firstRow="1" firstCol="1" bandRow="1">
                <a:tableStyleId>{9D7B26C5-4107-4FEC-AEDC-1716B250A1EF}</a:tableStyleId>
              </a:tblPr>
              <a:tblGrid>
                <a:gridCol w="1143000"/>
                <a:gridCol w="1905000"/>
                <a:gridCol w="1447800"/>
                <a:gridCol w="2735264"/>
              </a:tblGrid>
              <a:tr h="495241">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spcBef>
                          <a:spcPts val="0"/>
                        </a:spcBef>
                        <a:spcAft>
                          <a:spcPts val="0"/>
                        </a:spcAft>
                      </a:pPr>
                      <a:r>
                        <a:rPr lang="en-US" sz="2000" dirty="0">
                          <a:effectLst/>
                        </a:rPr>
                        <a:t>PI Name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Gene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Model</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algn="ctr">
                        <a:spcBef>
                          <a:spcPts val="0"/>
                        </a:spcBef>
                        <a:spcAft>
                          <a:spcPts val="0"/>
                        </a:spcAft>
                      </a:pPr>
                      <a:r>
                        <a:rPr lang="en-US" sz="2000" dirty="0" smtClean="0">
                          <a:effectLst/>
                        </a:rPr>
                        <a:t>Patient Phenotype</a:t>
                      </a:r>
                      <a:endParaRPr lang="en-US" sz="2000" dirty="0">
                        <a:effectLst/>
                        <a:latin typeface="Arial" panose="020B0604020202020204" pitchFamily="34" charset="0"/>
                        <a:ea typeface="Calibri"/>
                        <a:cs typeface="Arial" panose="020B0604020202020204" pitchFamily="34" charset="0"/>
                      </a:endParaRPr>
                    </a:p>
                  </a:txBody>
                  <a:tcPr marL="68584" marR="68584" marT="0" marB="0" anchor="ctr"/>
                </a:tc>
              </a:tr>
              <a:tr h="617279">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smtClean="0">
                          <a:solidFill>
                            <a:schemeClr val="tx1"/>
                          </a:solidFill>
                        </a:rPr>
                        <a:t>Worley</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rPr>
                        <a:t> </a:t>
                      </a:r>
                      <a:r>
                        <a:rPr lang="en-US" sz="1600" i="1" dirty="0" smtClean="0">
                          <a:solidFill>
                            <a:schemeClr val="tx1"/>
                          </a:solidFill>
                        </a:rPr>
                        <a:t>FRMPD4</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algn="ctr" rtl="0"/>
                      <a:r>
                        <a:rPr lang="en-US" sz="1600" kern="1200" dirty="0" smtClean="0">
                          <a:solidFill>
                            <a:schemeClr val="tx1"/>
                          </a:solidFill>
                          <a:effectLst/>
                        </a:rPr>
                        <a:t>mouse, human male cohort</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rtl="0"/>
                      <a:r>
                        <a:rPr lang="en-US" sz="1600" kern="1200" dirty="0" smtClean="0">
                          <a:solidFill>
                            <a:schemeClr val="tx1"/>
                          </a:solidFill>
                          <a:effectLst/>
                        </a:rPr>
                        <a:t>developmental delay</a:t>
                      </a:r>
                      <a:r>
                        <a:rPr lang="en-US" sz="1600" kern="1200" baseline="0" dirty="0" smtClean="0">
                          <a:solidFill>
                            <a:schemeClr val="tx1"/>
                          </a:solidFill>
                          <a:effectLst/>
                        </a:rPr>
                        <a:t> and</a:t>
                      </a:r>
                      <a:r>
                        <a:rPr lang="en-US" sz="1600" kern="1200" dirty="0" smtClean="0">
                          <a:solidFill>
                            <a:schemeClr val="tx1"/>
                          </a:solidFill>
                          <a:effectLst/>
                        </a:rPr>
                        <a:t> regression,  seizures</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r>
              <a:tr h="708723">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smtClean="0">
                          <a:solidFill>
                            <a:schemeClr val="tx1"/>
                          </a:solidFill>
                        </a:rPr>
                        <a:t>Lin</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rPr>
                        <a:t>HK1</a:t>
                      </a:r>
                      <a:r>
                        <a:rPr lang="en-US" sz="1600" dirty="0" smtClean="0">
                          <a:solidFill>
                            <a:schemeClr val="tx1"/>
                          </a:solidFill>
                          <a:effectLst/>
                        </a:rPr>
                        <a:t>, </a:t>
                      </a:r>
                      <a:r>
                        <a:rPr lang="en-US" sz="1600" i="1" dirty="0" smtClean="0">
                          <a:solidFill>
                            <a:schemeClr val="tx1"/>
                          </a:solidFill>
                          <a:effectLst/>
                        </a:rPr>
                        <a:t>SUSD4</a:t>
                      </a:r>
                      <a:r>
                        <a:rPr lang="en-US" sz="1600" dirty="0" smtClean="0">
                          <a:solidFill>
                            <a:schemeClr val="tx1"/>
                          </a:solidFill>
                          <a:effectLst/>
                        </a:rPr>
                        <a:t>, </a:t>
                      </a:r>
                      <a:r>
                        <a:rPr lang="en-US" sz="1600" i="1" dirty="0" smtClean="0">
                          <a:solidFill>
                            <a:schemeClr val="tx1"/>
                          </a:solidFill>
                          <a:effectLst/>
                        </a:rPr>
                        <a:t>CCDC89</a:t>
                      </a:r>
                      <a:r>
                        <a:rPr lang="en-US" sz="1600" dirty="0" smtClean="0">
                          <a:solidFill>
                            <a:schemeClr val="tx1"/>
                          </a:solidFill>
                          <a:effectLst/>
                        </a:rPr>
                        <a:t>, and </a:t>
                      </a:r>
                      <a:r>
                        <a:rPr lang="en-US" sz="1600" i="1" dirty="0" smtClean="0">
                          <a:solidFill>
                            <a:schemeClr val="tx1"/>
                          </a:solidFill>
                          <a:effectLst/>
                        </a:rPr>
                        <a:t>BAI2</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err="1" smtClean="0">
                          <a:solidFill>
                            <a:schemeClr val="tx1"/>
                          </a:solidFill>
                          <a:effectLst/>
                        </a:rPr>
                        <a:t>zebrafish</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rtl="0"/>
                      <a:r>
                        <a:rPr lang="en-US" sz="1600" kern="1200" dirty="0" smtClean="0">
                          <a:solidFill>
                            <a:schemeClr val="tx1"/>
                          </a:solidFill>
                          <a:effectLst/>
                        </a:rPr>
                        <a:t>neurodegeneration and spastic tetraplegia like syndrome </a:t>
                      </a:r>
                      <a:endParaRPr lang="en-US" sz="1600" kern="1200" dirty="0">
                        <a:solidFill>
                          <a:schemeClr val="tx1"/>
                        </a:solidFill>
                        <a:effectLst/>
                        <a:latin typeface="Calibri" panose="020F0502020204030204" pitchFamily="34" charset="0"/>
                        <a:ea typeface="+mn-ea"/>
                        <a:cs typeface="Calibri" panose="020F0502020204030204" pitchFamily="34" charset="0"/>
                      </a:endParaRPr>
                    </a:p>
                  </a:txBody>
                  <a:tcPr marL="68584" marR="68584" marT="0" marB="0" anchor="ctr"/>
                </a:tc>
              </a:tr>
              <a:tr h="891477">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err="1" smtClean="0">
                          <a:solidFill>
                            <a:schemeClr val="tx1"/>
                          </a:solidFill>
                        </a:rPr>
                        <a:t>Antonellis</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kern="1200" dirty="0" smtClean="0">
                          <a:solidFill>
                            <a:schemeClr val="tx1"/>
                          </a:solidFill>
                          <a:effectLst/>
                        </a:rPr>
                        <a:t>GARS</a:t>
                      </a:r>
                      <a:r>
                        <a:rPr lang="en-US" sz="1600" kern="1200" dirty="0" smtClean="0">
                          <a:solidFill>
                            <a:schemeClr val="tx1"/>
                          </a:solidFill>
                          <a:effectLst/>
                        </a:rPr>
                        <a:t>, </a:t>
                      </a:r>
                      <a:r>
                        <a:rPr lang="en-US" sz="1600" i="1" kern="1200" dirty="0" smtClean="0">
                          <a:solidFill>
                            <a:schemeClr val="tx1"/>
                          </a:solidFill>
                          <a:effectLst/>
                        </a:rPr>
                        <a:t>AARS</a:t>
                      </a:r>
                      <a:r>
                        <a:rPr lang="en-US" sz="1600" kern="1200" dirty="0" smtClean="0">
                          <a:solidFill>
                            <a:schemeClr val="tx1"/>
                          </a:solidFill>
                          <a:effectLst/>
                        </a:rPr>
                        <a:t>, and </a:t>
                      </a:r>
                      <a:r>
                        <a:rPr lang="en-US" sz="1600" i="1" kern="1200" dirty="0" smtClean="0">
                          <a:solidFill>
                            <a:schemeClr val="tx1"/>
                          </a:solidFill>
                          <a:effectLst/>
                        </a:rPr>
                        <a:t>DARS</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rPr>
                        <a:t>yeast, cell culture, </a:t>
                      </a:r>
                      <a:r>
                        <a:rPr lang="en-US" sz="1600" dirty="0" err="1" smtClean="0">
                          <a:solidFill>
                            <a:schemeClr val="tx1"/>
                          </a:solidFill>
                          <a:effectLst/>
                        </a:rPr>
                        <a:t>zebrafish</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latin typeface="Calibri"/>
                          <a:ea typeface="+mn-ea"/>
                          <a:cs typeface="+mn-cs"/>
                        </a:rPr>
                        <a:t>recessive</a:t>
                      </a:r>
                      <a:r>
                        <a:rPr lang="en-US" sz="1600" baseline="0" dirty="0" smtClean="0">
                          <a:solidFill>
                            <a:schemeClr val="tx1"/>
                          </a:solidFill>
                          <a:effectLst/>
                          <a:latin typeface="Calibri"/>
                          <a:ea typeface="+mn-ea"/>
                          <a:cs typeface="+mn-cs"/>
                        </a:rPr>
                        <a:t> disease phenotypes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838200">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smtClean="0">
                          <a:solidFill>
                            <a:schemeClr val="tx1"/>
                          </a:solidFill>
                        </a:rPr>
                        <a:t>Graham</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i="1" dirty="0" smtClean="0">
                          <a:solidFill>
                            <a:schemeClr val="tx1"/>
                          </a:solidFill>
                          <a:effectLst/>
                        </a:rPr>
                        <a:t>ATP1A3</a:t>
                      </a:r>
                      <a:r>
                        <a:rPr lang="en-US" sz="1600" dirty="0" smtClean="0">
                          <a:solidFill>
                            <a:schemeClr val="tx1"/>
                          </a:solidFill>
                          <a:effectLst/>
                        </a:rPr>
                        <a:t>, </a:t>
                      </a:r>
                      <a:r>
                        <a:rPr lang="en-US" sz="1600" i="1" dirty="0" smtClean="0">
                          <a:solidFill>
                            <a:schemeClr val="tx1"/>
                          </a:solidFill>
                          <a:effectLst/>
                        </a:rPr>
                        <a:t>SYNE1</a:t>
                      </a:r>
                      <a:r>
                        <a:rPr lang="en-US" sz="1600" dirty="0" smtClean="0">
                          <a:solidFill>
                            <a:schemeClr val="tx1"/>
                          </a:solidFill>
                          <a:effectLst/>
                        </a:rPr>
                        <a:t>, </a:t>
                      </a:r>
                      <a:r>
                        <a:rPr lang="en-US" sz="1600" i="1" dirty="0" smtClean="0">
                          <a:solidFill>
                            <a:schemeClr val="tx1"/>
                          </a:solidFill>
                          <a:effectLst/>
                        </a:rPr>
                        <a:t>SNAP29</a:t>
                      </a:r>
                      <a:r>
                        <a:rPr lang="en-US" sz="1600" dirty="0" smtClean="0">
                          <a:solidFill>
                            <a:schemeClr val="tx1"/>
                          </a:solidFill>
                          <a:effectLst/>
                        </a:rPr>
                        <a:t>, </a:t>
                      </a:r>
                      <a:r>
                        <a:rPr lang="en-US" sz="1600" i="1" dirty="0" smtClean="0">
                          <a:solidFill>
                            <a:schemeClr val="tx1"/>
                          </a:solidFill>
                          <a:effectLst/>
                        </a:rPr>
                        <a:t>ARHGAP22</a:t>
                      </a:r>
                      <a:r>
                        <a:rPr lang="en-US" sz="1600" dirty="0" smtClean="0">
                          <a:solidFill>
                            <a:schemeClr val="tx1"/>
                          </a:solidFill>
                          <a:effectLst/>
                        </a:rPr>
                        <a:t>, </a:t>
                      </a:r>
                      <a:r>
                        <a:rPr lang="en-US" sz="1600" i="1" dirty="0" smtClean="0">
                          <a:solidFill>
                            <a:schemeClr val="tx1"/>
                          </a:solidFill>
                          <a:effectLst/>
                        </a:rPr>
                        <a:t>KIF4B</a:t>
                      </a:r>
                      <a:r>
                        <a:rPr lang="en-US" sz="1600" dirty="0" smtClean="0">
                          <a:solidFill>
                            <a:schemeClr val="tx1"/>
                          </a:solidFill>
                          <a:effectLst/>
                        </a:rPr>
                        <a:t> and </a:t>
                      </a:r>
                      <a:r>
                        <a:rPr lang="en-US" sz="1600" i="1" dirty="0" smtClean="0">
                          <a:solidFill>
                            <a:schemeClr val="tx1"/>
                          </a:solidFill>
                          <a:effectLst/>
                        </a:rPr>
                        <a:t>XRN1</a:t>
                      </a:r>
                      <a:endParaRPr lang="en-US" sz="1600" i="1"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rPr>
                        <a:t>patient primary fibroblasts, drosophila</a:t>
                      </a:r>
                      <a:r>
                        <a:rPr lang="en-US" sz="1600" baseline="0" dirty="0" smtClean="0">
                          <a:solidFill>
                            <a:schemeClr val="tx1"/>
                          </a:solidFill>
                          <a:effectLst/>
                        </a:rPr>
                        <a:t> </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rPr>
                        <a:t>neurological and/or metabolic phenotypes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457200">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smtClean="0">
                          <a:solidFill>
                            <a:schemeClr val="tx1"/>
                          </a:solidFill>
                        </a:rPr>
                        <a:t>Chen</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rPr>
                        <a:t>50 genes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err="1" smtClean="0">
                          <a:solidFill>
                            <a:schemeClr val="tx1"/>
                          </a:solidFill>
                          <a:effectLst/>
                        </a:rPr>
                        <a:t>zebrafish</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effectLst/>
                        </a:rPr>
                        <a:t>many</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r h="441960">
                <a:tc>
                  <a:txBody>
                    <a:bodyPr/>
                    <a:lstStyle>
                      <a:lvl1pPr marL="0" algn="l" rtl="0" eaLnBrk="1" latinLnBrk="0" hangingPunct="1">
                        <a:defRPr kumimoji="0" b="1" kern="1200">
                          <a:solidFill>
                            <a:schemeClr val="dk1"/>
                          </a:solidFill>
                          <a:latin typeface="Calibri"/>
                        </a:defRPr>
                      </a:lvl1pPr>
                      <a:lvl2pPr marL="457200" algn="l" rtl="0" eaLnBrk="1" latinLnBrk="0" hangingPunct="1">
                        <a:defRPr kumimoji="0" b="1" kern="1200">
                          <a:solidFill>
                            <a:schemeClr val="dk1"/>
                          </a:solidFill>
                          <a:latin typeface="Calibri"/>
                        </a:defRPr>
                      </a:lvl2pPr>
                      <a:lvl3pPr marL="914400" algn="l" rtl="0" eaLnBrk="1" latinLnBrk="0" hangingPunct="1">
                        <a:defRPr kumimoji="0" b="1" kern="1200">
                          <a:solidFill>
                            <a:schemeClr val="dk1"/>
                          </a:solidFill>
                          <a:latin typeface="Calibri"/>
                        </a:defRPr>
                      </a:lvl3pPr>
                      <a:lvl4pPr marL="1371600" algn="l" rtl="0" eaLnBrk="1" latinLnBrk="0" hangingPunct="1">
                        <a:defRPr kumimoji="0" b="1" kern="1200">
                          <a:solidFill>
                            <a:schemeClr val="dk1"/>
                          </a:solidFill>
                          <a:latin typeface="Calibri"/>
                        </a:defRPr>
                      </a:lvl4pPr>
                      <a:lvl5pPr marL="1828800" algn="l" rtl="0" eaLnBrk="1" latinLnBrk="0" hangingPunct="1">
                        <a:defRPr kumimoji="0" b="1" kern="1200">
                          <a:solidFill>
                            <a:schemeClr val="dk1"/>
                          </a:solidFill>
                          <a:latin typeface="Calibri"/>
                        </a:defRPr>
                      </a:lvl5pPr>
                      <a:lvl6pPr marL="2286000" algn="l" rtl="0" eaLnBrk="1" latinLnBrk="0" hangingPunct="1">
                        <a:defRPr kumimoji="0" b="1" kern="1200">
                          <a:solidFill>
                            <a:schemeClr val="dk1"/>
                          </a:solidFill>
                          <a:latin typeface="Calibri"/>
                        </a:defRPr>
                      </a:lvl6pPr>
                      <a:lvl7pPr marL="2743200" algn="l" rtl="0" eaLnBrk="1" latinLnBrk="0" hangingPunct="1">
                        <a:defRPr kumimoji="0" b="1" kern="1200">
                          <a:solidFill>
                            <a:schemeClr val="dk1"/>
                          </a:solidFill>
                          <a:latin typeface="Calibri"/>
                        </a:defRPr>
                      </a:lvl7pPr>
                      <a:lvl8pPr marL="3200400" algn="l" rtl="0" eaLnBrk="1" latinLnBrk="0" hangingPunct="1">
                        <a:defRPr kumimoji="0" b="1" kern="1200">
                          <a:solidFill>
                            <a:schemeClr val="dk1"/>
                          </a:solidFill>
                          <a:latin typeface="Calibri"/>
                        </a:defRPr>
                      </a:lvl8pPr>
                      <a:lvl9pPr marL="3657600" algn="l" rtl="0" eaLnBrk="1" latinLnBrk="0" hangingPunct="1">
                        <a:defRPr kumimoji="0" b="1" kern="1200">
                          <a:solidFill>
                            <a:schemeClr val="dk1"/>
                          </a:solidFill>
                          <a:latin typeface="Calibri"/>
                        </a:defRPr>
                      </a:lvl9pPr>
                    </a:lstStyle>
                    <a:p>
                      <a:pPr marL="0" marR="0">
                        <a:spcBef>
                          <a:spcPts val="0"/>
                        </a:spcBef>
                        <a:spcAft>
                          <a:spcPts val="0"/>
                        </a:spcAft>
                      </a:pPr>
                      <a:r>
                        <a:rPr lang="en-US" sz="1800" dirty="0" err="1" smtClean="0">
                          <a:solidFill>
                            <a:schemeClr val="tx1"/>
                          </a:solidFill>
                        </a:rPr>
                        <a:t>Slusarski</a:t>
                      </a:r>
                      <a:endParaRPr lang="en-US" sz="1800" b="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smtClean="0">
                          <a:solidFill>
                            <a:schemeClr val="tx1"/>
                          </a:solidFill>
                          <a:effectLst/>
                        </a:rPr>
                        <a:t>15 genes</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ctr">
                        <a:spcBef>
                          <a:spcPts val="0"/>
                        </a:spcBef>
                        <a:spcAft>
                          <a:spcPts val="0"/>
                        </a:spcAft>
                      </a:pPr>
                      <a:r>
                        <a:rPr lang="en-US" sz="1600" dirty="0" err="1" smtClean="0">
                          <a:solidFill>
                            <a:schemeClr val="tx1"/>
                          </a:solidFill>
                          <a:effectLst/>
                        </a:rPr>
                        <a:t>zebrafish</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algn="l">
                        <a:spcBef>
                          <a:spcPts val="0"/>
                        </a:spcBef>
                        <a:spcAft>
                          <a:spcPts val="0"/>
                        </a:spcAft>
                      </a:pPr>
                      <a:r>
                        <a:rPr lang="en-US" sz="1600" dirty="0" smtClean="0">
                          <a:solidFill>
                            <a:schemeClr val="tx1"/>
                          </a:solidFill>
                        </a:rPr>
                        <a:t>epilepsy</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4" marR="68584" marT="0" marB="0" anchor="ctr"/>
                </a:tc>
              </a:tr>
            </a:tbl>
          </a:graphicData>
        </a:graphic>
      </p:graphicFrame>
      <p:grpSp>
        <p:nvGrpSpPr>
          <p:cNvPr id="3" name="Group 2"/>
          <p:cNvGrpSpPr/>
          <p:nvPr/>
        </p:nvGrpSpPr>
        <p:grpSpPr>
          <a:xfrm>
            <a:off x="7620000" y="1066800"/>
            <a:ext cx="1290908" cy="4267200"/>
            <a:chOff x="7620000" y="1447800"/>
            <a:chExt cx="1290908" cy="4267200"/>
          </a:xfrm>
          <a:effectLst>
            <a:outerShdw blurRad="50800" dist="38100" dir="5400000" algn="t" rotWithShape="0">
              <a:prstClr val="black">
                <a:alpha val="40000"/>
              </a:prstClr>
            </a:outerShdw>
          </a:effectLst>
        </p:grpSpPr>
        <p:sp>
          <p:nvSpPr>
            <p:cNvPr id="2" name="Rectangle 1"/>
            <p:cNvSpPr/>
            <p:nvPr/>
          </p:nvSpPr>
          <p:spPr>
            <a:xfrm>
              <a:off x="7630748" y="1447800"/>
              <a:ext cx="1278297" cy="426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12" t="15347" r="7778" b="2805"/>
            <a:stretch/>
          </p:blipFill>
          <p:spPr bwMode="auto">
            <a:xfrm>
              <a:off x="7630748" y="1447800"/>
              <a:ext cx="1280160" cy="73152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323" y="3124200"/>
              <a:ext cx="1201515" cy="1600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2" r="-48"/>
            <a:stretch/>
          </p:blipFill>
          <p:spPr bwMode="auto">
            <a:xfrm>
              <a:off x="7620000" y="2438400"/>
              <a:ext cx="1280160" cy="54927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396" y="4758047"/>
              <a:ext cx="1143000" cy="762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5273" t="43863" r="64003" b="43459"/>
          <a:stretch/>
        </p:blipFill>
        <p:spPr bwMode="auto">
          <a:xfrm>
            <a:off x="304800" y="5900085"/>
            <a:ext cx="3108960" cy="6000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5893217"/>
            <a:ext cx="2895599" cy="720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17310" b="-8"/>
          <a:stretch/>
        </p:blipFill>
        <p:spPr bwMode="auto">
          <a:xfrm>
            <a:off x="279400" y="944880"/>
            <a:ext cx="7645400" cy="393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5979" t="22188" r="57161" b="25491"/>
          <a:stretch/>
        </p:blipFill>
        <p:spPr bwMode="auto">
          <a:xfrm>
            <a:off x="952269" y="2148840"/>
            <a:ext cx="7963131" cy="356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00834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500"/>
                                        <p:tgtEl>
                                          <p:spTgt spid="205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 y="20640"/>
            <a:ext cx="9144000" cy="706437"/>
          </a:xfrm>
        </p:spPr>
        <p:txBody>
          <a:bodyPr/>
          <a:lstStyle/>
          <a:p>
            <a:pPr algn="ctr">
              <a:defRPr/>
            </a:pPr>
            <a:r>
              <a:rPr lang="en-US" sz="3600" b="1" dirty="0" smtClean="0">
                <a:solidFill>
                  <a:srgbClr val="FFFF00"/>
                </a:solidFill>
                <a:latin typeface="Arial" charset="0"/>
                <a:cs typeface="Arial" charset="0"/>
              </a:rPr>
              <a:t>Big Data to Knowledge (BD2K) Initiative</a:t>
            </a:r>
            <a:endParaRPr lang="en-US" sz="3600" b="1" dirty="0"/>
          </a:p>
        </p:txBody>
      </p:sp>
      <p:sp>
        <p:nvSpPr>
          <p:cNvPr id="10" name="Title 1"/>
          <p:cNvSpPr txBox="1">
            <a:spLocks/>
          </p:cNvSpPr>
          <p:nvPr/>
        </p:nvSpPr>
        <p:spPr bwMode="auto">
          <a:xfrm>
            <a:off x="29394" y="2169540"/>
            <a:ext cx="9114606" cy="4325253"/>
          </a:xfrm>
          <a:prstGeom prst="rect">
            <a:avLst/>
          </a:prstGeom>
          <a:noFill/>
          <a:ln w="9525" algn="ctr">
            <a:noFill/>
            <a:miter lim="800000"/>
            <a:headEnd/>
            <a:tailEnd/>
          </a:ln>
        </p:spPr>
        <p:txBody>
          <a:bodyPr/>
          <a:lstStyle/>
          <a:p>
            <a:pPr marL="111125" lvl="1" defTabSz="627063" eaLnBrk="0" hangingPunct="0">
              <a:spcBef>
                <a:spcPts val="1800"/>
              </a:spcBef>
              <a:buClr>
                <a:prstClr val="white"/>
              </a:buClr>
              <a:buSzPct val="95000"/>
              <a:defRPr/>
            </a:pPr>
            <a:r>
              <a:rPr lang="en-US" sz="2800" dirty="0" smtClean="0">
                <a:solidFill>
                  <a:prstClr val="white"/>
                </a:solidFill>
                <a:latin typeface="Arial" charset="0"/>
              </a:rPr>
              <a:t>Funded BD2K Elements</a:t>
            </a:r>
            <a:endParaRPr lang="en-US" sz="2800" dirty="0">
              <a:solidFill>
                <a:prstClr val="white"/>
              </a:solidFill>
              <a:latin typeface="Arial" charset="0"/>
            </a:endParaRPr>
          </a:p>
          <a:p>
            <a:pPr marL="796925" lvl="2" indent="-228600" defTabSz="465138" eaLnBrk="0" hangingPunct="0">
              <a:spcBef>
                <a:spcPts val="1800"/>
              </a:spcBef>
              <a:buClr>
                <a:prstClr val="white"/>
              </a:buClr>
              <a:buSzPct val="95000"/>
              <a:buFont typeface="Wingdings" pitchFamily="2" charset="2"/>
              <a:buChar char=""/>
              <a:defRPr/>
            </a:pPr>
            <a:r>
              <a:rPr lang="en-US" sz="2400" dirty="0" smtClean="0">
                <a:solidFill>
                  <a:schemeClr val="tx2">
                    <a:lumMod val="90000"/>
                  </a:schemeClr>
                </a:solidFill>
                <a:latin typeface="Arial" charset="0"/>
              </a:rPr>
              <a:t>Centers of Excellence, Data Discovery Index 	Coordination Consortium, Short Courses, Open 	Educational Resources, Mentored Career Development</a:t>
            </a:r>
            <a:endParaRPr lang="en-US" sz="2400" dirty="0">
              <a:solidFill>
                <a:schemeClr val="tx2">
                  <a:lumMod val="90000"/>
                </a:schemeClr>
              </a:solidFill>
              <a:latin typeface="Arial" charset="0"/>
            </a:endParaRPr>
          </a:p>
          <a:p>
            <a:pPr marL="796925" lvl="2" indent="-228600" defTabSz="627063" eaLnBrk="0" hangingPunct="0">
              <a:spcBef>
                <a:spcPts val="1800"/>
              </a:spcBef>
              <a:buClr>
                <a:prstClr val="white"/>
              </a:buClr>
              <a:buSzPct val="95000"/>
              <a:buFont typeface="Wingdings" pitchFamily="2" charset="2"/>
              <a:buChar char=""/>
              <a:defRPr/>
            </a:pPr>
            <a:r>
              <a:rPr lang="en-US" sz="2400" dirty="0" smtClean="0">
                <a:solidFill>
                  <a:schemeClr val="tx2">
                    <a:lumMod val="90000"/>
                  </a:schemeClr>
                </a:solidFill>
                <a:latin typeface="Arial" charset="0"/>
              </a:rPr>
              <a:t>Joint </a:t>
            </a:r>
            <a:r>
              <a:rPr lang="en-US" sz="2400" dirty="0">
                <a:solidFill>
                  <a:schemeClr val="tx2">
                    <a:lumMod val="90000"/>
                  </a:schemeClr>
                </a:solidFill>
                <a:latin typeface="Arial" charset="0"/>
              </a:rPr>
              <a:t>k</a:t>
            </a:r>
            <a:r>
              <a:rPr lang="en-US" sz="2400" dirty="0" smtClean="0">
                <a:solidFill>
                  <a:schemeClr val="tx2">
                    <a:lumMod val="90000"/>
                  </a:schemeClr>
                </a:solidFill>
                <a:latin typeface="Arial" charset="0"/>
              </a:rPr>
              <a:t>ickoff </a:t>
            </a:r>
            <a:r>
              <a:rPr lang="en-US" sz="2400" dirty="0">
                <a:solidFill>
                  <a:schemeClr val="tx2">
                    <a:lumMod val="90000"/>
                  </a:schemeClr>
                </a:solidFill>
                <a:latin typeface="Arial" charset="0"/>
              </a:rPr>
              <a:t>m</a:t>
            </a:r>
            <a:r>
              <a:rPr lang="en-US" sz="2400" dirty="0" smtClean="0">
                <a:solidFill>
                  <a:schemeClr val="tx2">
                    <a:lumMod val="90000"/>
                  </a:schemeClr>
                </a:solidFill>
                <a:latin typeface="Arial" charset="0"/>
              </a:rPr>
              <a:t>eeting </a:t>
            </a:r>
            <a:r>
              <a:rPr lang="en-US" sz="2400" dirty="0">
                <a:solidFill>
                  <a:schemeClr val="tx2">
                    <a:lumMod val="90000"/>
                  </a:schemeClr>
                </a:solidFill>
                <a:latin typeface="Arial" charset="0"/>
              </a:rPr>
              <a:t>i</a:t>
            </a:r>
            <a:r>
              <a:rPr lang="en-US" sz="2400" dirty="0" smtClean="0">
                <a:solidFill>
                  <a:schemeClr val="tx2">
                    <a:lumMod val="90000"/>
                  </a:schemeClr>
                </a:solidFill>
                <a:latin typeface="Arial" charset="0"/>
              </a:rPr>
              <a:t>n November</a:t>
            </a:r>
          </a:p>
          <a:p>
            <a:pPr marL="111125" lvl="1" defTabSz="627063" eaLnBrk="0" hangingPunct="0">
              <a:spcBef>
                <a:spcPts val="1800"/>
              </a:spcBef>
              <a:buClr>
                <a:prstClr val="white"/>
              </a:buClr>
              <a:buSzPct val="95000"/>
              <a:defRPr/>
            </a:pPr>
            <a:r>
              <a:rPr lang="en-US" sz="2800" dirty="0" smtClean="0">
                <a:solidFill>
                  <a:prstClr val="white"/>
                </a:solidFill>
                <a:latin typeface="Arial" charset="0"/>
              </a:rPr>
              <a:t>Recently Reviewed Elements</a:t>
            </a:r>
          </a:p>
          <a:p>
            <a:pPr marL="796925" lvl="2" indent="-228600" defTabSz="627063" eaLnBrk="0" hangingPunct="0">
              <a:spcBef>
                <a:spcPts val="1800"/>
              </a:spcBef>
              <a:buClr>
                <a:prstClr val="white"/>
              </a:buClr>
              <a:buSzPct val="95000"/>
              <a:buFont typeface="Wingdings" pitchFamily="2" charset="2"/>
              <a:buChar char=""/>
              <a:defRPr/>
            </a:pPr>
            <a:r>
              <a:rPr lang="en-US" sz="2400" dirty="0">
                <a:solidFill>
                  <a:schemeClr val="tx2">
                    <a:lumMod val="90000"/>
                  </a:schemeClr>
                </a:solidFill>
                <a:latin typeface="Arial" charset="0"/>
              </a:rPr>
              <a:t>Targeted Software Development</a:t>
            </a:r>
          </a:p>
          <a:p>
            <a:pPr marL="796925" lvl="2" indent="-228600" defTabSz="627063" eaLnBrk="0" hangingPunct="0">
              <a:spcBef>
                <a:spcPts val="1800"/>
              </a:spcBef>
              <a:buClr>
                <a:prstClr val="white"/>
              </a:buClr>
              <a:buSzPct val="95000"/>
              <a:buFont typeface="Wingdings" pitchFamily="2" charset="2"/>
              <a:buChar char=""/>
              <a:defRPr/>
            </a:pPr>
            <a:r>
              <a:rPr lang="en-US" sz="2400" dirty="0" smtClean="0">
                <a:solidFill>
                  <a:schemeClr val="tx2">
                    <a:lumMod val="90000"/>
                  </a:schemeClr>
                </a:solidFill>
                <a:latin typeface="Arial" charset="0"/>
              </a:rPr>
              <a:t>Institutional </a:t>
            </a:r>
            <a:r>
              <a:rPr lang="en-US" sz="2400" dirty="0">
                <a:solidFill>
                  <a:schemeClr val="tx2">
                    <a:lumMod val="90000"/>
                  </a:schemeClr>
                </a:solidFill>
                <a:latin typeface="Arial" charset="0"/>
              </a:rPr>
              <a:t>Pre-Doctoral Training </a:t>
            </a:r>
            <a:r>
              <a:rPr lang="en-US" sz="2400" dirty="0" smtClean="0">
                <a:solidFill>
                  <a:schemeClr val="tx2">
                    <a:lumMod val="90000"/>
                  </a:schemeClr>
                </a:solidFill>
                <a:latin typeface="Arial" charset="0"/>
              </a:rPr>
              <a:t>Programs</a:t>
            </a:r>
            <a:endParaRPr lang="en-US" sz="2400" dirty="0">
              <a:solidFill>
                <a:schemeClr val="tx2">
                  <a:lumMod val="90000"/>
                </a:schemeClr>
              </a:solidFill>
              <a:latin typeface="Arial" charset="0"/>
            </a:endParaRPr>
          </a:p>
        </p:txBody>
      </p:sp>
      <p:pic>
        <p:nvPicPr>
          <p:cNvPr id="1026" name="Picture 2" descr="http://bd2k.nih.gov/images/tag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14" y="715411"/>
            <a:ext cx="5717366" cy="145412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1174164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 y="22227"/>
            <a:ext cx="9144000" cy="706437"/>
          </a:xfrm>
        </p:spPr>
        <p:txBody>
          <a:bodyPr/>
          <a:lstStyle/>
          <a:p>
            <a:pPr algn="ctr">
              <a:defRPr/>
            </a:pPr>
            <a:r>
              <a:rPr lang="en-US" sz="3600" b="1" dirty="0" smtClean="0">
                <a:solidFill>
                  <a:srgbClr val="FFFF00"/>
                </a:solidFill>
                <a:latin typeface="Arial" charset="0"/>
                <a:cs typeface="Arial" charset="0"/>
              </a:rPr>
              <a:t>Future BD2K Efforts</a:t>
            </a:r>
            <a:endParaRPr lang="en-US" sz="3600" b="1" dirty="0"/>
          </a:p>
        </p:txBody>
      </p:sp>
      <p:sp>
        <p:nvSpPr>
          <p:cNvPr id="8" name="Rectangle 7"/>
          <p:cNvSpPr/>
          <p:nvPr/>
        </p:nvSpPr>
        <p:spPr>
          <a:xfrm>
            <a:off x="468351" y="3322685"/>
            <a:ext cx="8612583" cy="3647152"/>
          </a:xfrm>
          <a:prstGeom prst="rect">
            <a:avLst/>
          </a:prstGeom>
        </p:spPr>
        <p:txBody>
          <a:bodyPr wrap="square">
            <a:spAutoFit/>
          </a:bodyPr>
          <a:lstStyle/>
          <a:p>
            <a:pPr marL="339725" lvl="1" indent="-228600" defTabSz="627063"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The Commons</a:t>
            </a:r>
          </a:p>
          <a:p>
            <a:pPr marL="339725" lvl="1" indent="-228600" defTabSz="627063"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NIH Standards Information Resource</a:t>
            </a:r>
            <a:endParaRPr lang="en-US" sz="2800" dirty="0">
              <a:solidFill>
                <a:prstClr val="white"/>
              </a:solidFill>
              <a:latin typeface="Arial" charset="0"/>
            </a:endParaRPr>
          </a:p>
          <a:p>
            <a:pPr marL="339725" lvl="1" indent="-228600" defTabSz="627063"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Database Sustainability</a:t>
            </a:r>
          </a:p>
          <a:p>
            <a:pPr marL="339725" lvl="1" indent="-228600" defTabSz="627063"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Training Coordination Center</a:t>
            </a:r>
          </a:p>
          <a:p>
            <a:pPr marL="339725" lvl="1" indent="-228600" defTabSz="627063"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Diversity</a:t>
            </a:r>
            <a:endParaRPr lang="en-US" sz="2800" dirty="0">
              <a:solidFill>
                <a:prstClr val="white"/>
              </a:solidFill>
              <a:latin typeface="Arial" charset="0"/>
            </a:endParaRPr>
          </a:p>
          <a:p>
            <a:pPr marL="1025525" lvl="2" indent="-457200" defTabSz="627063" eaLnBrk="0" hangingPunct="0">
              <a:spcBef>
                <a:spcPts val="1200"/>
              </a:spcBef>
              <a:buClr>
                <a:prstClr val="white"/>
              </a:buClr>
              <a:buSzPct val="95000"/>
              <a:buFont typeface="Arial" panose="020B0604020202020204" pitchFamily="34" charset="0"/>
              <a:buChar char="•"/>
              <a:defRPr/>
            </a:pPr>
            <a:endParaRPr lang="en-US" sz="2100" dirty="0">
              <a:solidFill>
                <a:prstClr val="white"/>
              </a:solidFill>
              <a:latin typeface="Arial" charset="0"/>
            </a:endParaRPr>
          </a:p>
        </p:txBody>
      </p:sp>
      <p:pic>
        <p:nvPicPr>
          <p:cNvPr id="2050" name="Picture 2" descr="Big Data to Know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770" y="755743"/>
            <a:ext cx="3426458" cy="23332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8857648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8556" y="21338"/>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Genome Privacy Challenge</a:t>
            </a:r>
          </a:p>
        </p:txBody>
      </p:sp>
      <p:sp>
        <p:nvSpPr>
          <p:cNvPr id="7171" name="Content Placeholder 3"/>
          <p:cNvSpPr>
            <a:spLocks/>
          </p:cNvSpPr>
          <p:nvPr/>
        </p:nvSpPr>
        <p:spPr bwMode="auto">
          <a:xfrm>
            <a:off x="152400" y="2955850"/>
            <a:ext cx="8686800" cy="325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400" dirty="0">
                <a:solidFill>
                  <a:prstClr val="white"/>
                </a:solidFill>
                <a:cs typeface="Arial" pitchFamily="34" charset="0"/>
              </a:rPr>
              <a:t>iDASH center </a:t>
            </a:r>
            <a:r>
              <a:rPr lang="en-US" sz="2400" dirty="0" smtClean="0">
                <a:solidFill>
                  <a:prstClr val="white"/>
                </a:solidFill>
                <a:cs typeface="Arial" pitchFamily="34" charset="0"/>
              </a:rPr>
              <a:t>and collaborators develop solutions </a:t>
            </a:r>
            <a:r>
              <a:rPr lang="en-US" sz="2400" dirty="0">
                <a:solidFill>
                  <a:prstClr val="white"/>
                </a:solidFill>
                <a:cs typeface="Arial" pitchFamily="34" charset="0"/>
              </a:rPr>
              <a:t>to </a:t>
            </a:r>
            <a:r>
              <a:rPr lang="en-US" sz="2400" dirty="0" smtClean="0">
                <a:solidFill>
                  <a:prstClr val="white"/>
                </a:solidFill>
                <a:cs typeface="Arial" pitchFamily="34" charset="0"/>
              </a:rPr>
              <a:t>	problems </a:t>
            </a:r>
            <a:r>
              <a:rPr lang="en-US" sz="2400" dirty="0">
                <a:solidFill>
                  <a:prstClr val="white"/>
                </a:solidFill>
                <a:cs typeface="Arial" pitchFamily="34" charset="0"/>
              </a:rPr>
              <a:t>in data sharing and privacy </a:t>
            </a:r>
            <a:r>
              <a:rPr lang="en-US" sz="2400" dirty="0" smtClean="0">
                <a:solidFill>
                  <a:prstClr val="white"/>
                </a:solidFill>
                <a:cs typeface="Arial" pitchFamily="34" charset="0"/>
              </a:rPr>
              <a:t>protection</a:t>
            </a:r>
            <a:endParaRPr lang="en-US" sz="2400" dirty="0">
              <a:solidFill>
                <a:prstClr val="white"/>
              </a:solidFill>
              <a:cs typeface="Arial" pitchFamily="34" charset="0"/>
            </a:endParaRPr>
          </a:p>
          <a:p>
            <a:pPr marL="339725" lvl="1" indent="-228600" defTabSz="574675" eaLnBrk="0" fontAlgn="auto" hangingPunct="0">
              <a:spcBef>
                <a:spcPts val="1800"/>
              </a:spcBef>
              <a:spcAft>
                <a:spcPts val="0"/>
              </a:spcAft>
              <a:buClr>
                <a:schemeClr val="tx1"/>
              </a:buClr>
              <a:buSzPct val="95000"/>
              <a:buFont typeface="Wingdings" pitchFamily="2" charset="2"/>
              <a:buChar char=""/>
              <a:defRPr/>
            </a:pPr>
            <a:r>
              <a:rPr lang="en-US" sz="2400" dirty="0">
                <a:solidFill>
                  <a:prstClr val="white"/>
                </a:solidFill>
                <a:cs typeface="Arial" pitchFamily="34" charset="0"/>
              </a:rPr>
              <a:t>2</a:t>
            </a:r>
            <a:r>
              <a:rPr lang="en-US" sz="2400" baseline="30000" dirty="0">
                <a:solidFill>
                  <a:prstClr val="white"/>
                </a:solidFill>
                <a:cs typeface="Arial" pitchFamily="34" charset="0"/>
              </a:rPr>
              <a:t>nd</a:t>
            </a:r>
            <a:r>
              <a:rPr lang="en-US" sz="2400" dirty="0">
                <a:solidFill>
                  <a:prstClr val="white"/>
                </a:solidFill>
                <a:cs typeface="Arial" pitchFamily="34" charset="0"/>
              </a:rPr>
              <a:t> </a:t>
            </a:r>
            <a:r>
              <a:rPr lang="en-US" sz="2400" dirty="0" err="1" smtClean="0">
                <a:solidFill>
                  <a:prstClr val="white"/>
                </a:solidFill>
                <a:cs typeface="Arial" pitchFamily="34" charset="0"/>
              </a:rPr>
              <a:t>iDASH</a:t>
            </a:r>
            <a:r>
              <a:rPr lang="en-US" sz="2400" dirty="0" smtClean="0">
                <a:solidFill>
                  <a:prstClr val="white"/>
                </a:solidFill>
                <a:cs typeface="Arial" pitchFamily="34" charset="0"/>
              </a:rPr>
              <a:t> privacy </a:t>
            </a:r>
            <a:r>
              <a:rPr lang="en-US" sz="2400" dirty="0">
                <a:solidFill>
                  <a:prstClr val="white"/>
                </a:solidFill>
                <a:cs typeface="Arial" pitchFamily="34" charset="0"/>
              </a:rPr>
              <a:t>challenge </a:t>
            </a:r>
            <a:r>
              <a:rPr lang="en-US" sz="2400" dirty="0" smtClean="0">
                <a:solidFill>
                  <a:prstClr val="white"/>
                </a:solidFill>
                <a:cs typeface="Arial" pitchFamily="34" charset="0"/>
              </a:rPr>
              <a:t>in March 2015</a:t>
            </a:r>
            <a:endParaRPr lang="en-US" sz="2400" dirty="0">
              <a:solidFill>
                <a:prstClr val="white"/>
              </a:solidFill>
              <a:cs typeface="Arial" pitchFamily="34" charset="0"/>
            </a:endParaRPr>
          </a:p>
          <a:p>
            <a:pPr marL="568325" lvl="2" defTabSz="574675" eaLnBrk="0" fontAlgn="auto" hangingPunct="0">
              <a:spcBef>
                <a:spcPts val="1800"/>
              </a:spcBef>
              <a:spcAft>
                <a:spcPts val="0"/>
              </a:spcAft>
              <a:buClr>
                <a:schemeClr val="tx1"/>
              </a:buClr>
              <a:buSzPct val="95000"/>
              <a:defRPr/>
            </a:pPr>
            <a:r>
              <a:rPr lang="en-US" sz="2400" dirty="0">
                <a:solidFill>
                  <a:schemeClr val="tx2">
                    <a:lumMod val="90000"/>
                  </a:schemeClr>
                </a:solidFill>
              </a:rPr>
              <a:t>Challenge 1: </a:t>
            </a:r>
            <a:r>
              <a:rPr lang="en-US" sz="2400" dirty="0" err="1">
                <a:solidFill>
                  <a:schemeClr val="tx2">
                    <a:lumMod val="90000"/>
                  </a:schemeClr>
                </a:solidFill>
              </a:rPr>
              <a:t>Homomorphic</a:t>
            </a:r>
            <a:r>
              <a:rPr lang="en-US" sz="2400" dirty="0">
                <a:solidFill>
                  <a:schemeClr val="tx2">
                    <a:lumMod val="90000"/>
                  </a:schemeClr>
                </a:solidFill>
              </a:rPr>
              <a:t> </a:t>
            </a:r>
            <a:r>
              <a:rPr lang="en-US" sz="2400" dirty="0" smtClean="0">
                <a:solidFill>
                  <a:schemeClr val="tx2">
                    <a:lumMod val="90000"/>
                  </a:schemeClr>
                </a:solidFill>
              </a:rPr>
              <a:t>encryption</a:t>
            </a:r>
            <a:endParaRPr lang="en-US" sz="2400" dirty="0">
              <a:solidFill>
                <a:schemeClr val="tx2">
                  <a:lumMod val="90000"/>
                </a:schemeClr>
              </a:solidFill>
            </a:endParaRPr>
          </a:p>
          <a:p>
            <a:pPr marL="568325" lvl="2" defTabSz="574675" eaLnBrk="0" fontAlgn="auto" hangingPunct="0">
              <a:spcBef>
                <a:spcPts val="1800"/>
              </a:spcBef>
              <a:spcAft>
                <a:spcPts val="0"/>
              </a:spcAft>
              <a:buClr>
                <a:schemeClr val="tx1"/>
              </a:buClr>
              <a:buSzPct val="95000"/>
              <a:defRPr/>
            </a:pPr>
            <a:r>
              <a:rPr lang="en-US" sz="2400" dirty="0">
                <a:solidFill>
                  <a:schemeClr val="tx2">
                    <a:lumMod val="90000"/>
                  </a:schemeClr>
                </a:solidFill>
              </a:rPr>
              <a:t>Challenge 2: Secure multiparty </a:t>
            </a:r>
            <a:r>
              <a:rPr lang="en-US" sz="2400" dirty="0" smtClean="0">
                <a:solidFill>
                  <a:schemeClr val="tx2">
                    <a:lumMod val="90000"/>
                  </a:schemeClr>
                </a:solidFill>
              </a:rPr>
              <a:t>computing </a:t>
            </a:r>
            <a:r>
              <a:rPr lang="en-US" sz="2400" dirty="0">
                <a:solidFill>
                  <a:schemeClr val="tx2">
                    <a:lumMod val="90000"/>
                  </a:schemeClr>
                </a:solidFill>
              </a:rPr>
              <a:t>for secure </a:t>
            </a:r>
            <a:r>
              <a:rPr lang="en-US" sz="2400" dirty="0" smtClean="0">
                <a:solidFill>
                  <a:schemeClr val="tx2">
                    <a:lumMod val="90000"/>
                  </a:schemeClr>
                </a:solidFill>
              </a:rPr>
              <a:t>		genomic </a:t>
            </a:r>
            <a:r>
              <a:rPr lang="en-US" sz="2400" dirty="0">
                <a:solidFill>
                  <a:schemeClr val="tx2">
                    <a:lumMod val="90000"/>
                  </a:schemeClr>
                </a:solidFill>
              </a:rPr>
              <a:t>data </a:t>
            </a:r>
            <a:r>
              <a:rPr lang="en-US" sz="2400" dirty="0" smtClean="0">
                <a:solidFill>
                  <a:schemeClr val="tx2">
                    <a:lumMod val="90000"/>
                  </a:schemeClr>
                </a:solidFill>
              </a:rPr>
              <a:t>analysis across institutions</a:t>
            </a:r>
            <a:r>
              <a:rPr lang="en-US" sz="2400" b="0" dirty="0" smtClean="0">
                <a:solidFill>
                  <a:schemeClr val="tx2">
                    <a:lumMod val="90000"/>
                  </a:schemeClr>
                </a:solidFill>
              </a:rPr>
              <a:t> </a:t>
            </a:r>
            <a:r>
              <a:rPr lang="en-US" sz="2400" b="0" dirty="0">
                <a:solidFill>
                  <a:schemeClr val="tx2">
                    <a:lumMod val="90000"/>
                  </a:schemeClr>
                </a:solidFill>
              </a:rPr>
              <a:t>  </a:t>
            </a:r>
            <a:endParaRPr lang="en-US" sz="2400" dirty="0">
              <a:solidFill>
                <a:schemeClr val="tx2">
                  <a:lumMod val="90000"/>
                </a:schemeClr>
              </a:solidFill>
              <a:cs typeface="Arial" pitchFamily="34" charset="0"/>
            </a:endParaRPr>
          </a:p>
        </p:txBody>
      </p:sp>
      <p:sp>
        <p:nvSpPr>
          <p:cNvPr id="10" name="TextBox 9"/>
          <p:cNvSpPr txBox="1"/>
          <p:nvPr/>
        </p:nvSpPr>
        <p:spPr>
          <a:xfrm>
            <a:off x="7323551" y="6413274"/>
            <a:ext cx="1795684" cy="400110"/>
          </a:xfrm>
          <a:prstGeom prst="rect">
            <a:avLst/>
          </a:prstGeom>
          <a:noFill/>
        </p:spPr>
        <p:txBody>
          <a:bodyPr wrap="none">
            <a:spAutoFit/>
          </a:bodyPr>
          <a:lstStyle/>
          <a:p>
            <a:pPr fontAlgn="auto">
              <a:spcBef>
                <a:spcPts val="0"/>
              </a:spcBef>
              <a:spcAft>
                <a:spcPts val="0"/>
              </a:spcAft>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57</a:t>
            </a:r>
            <a:endParaRPr lang="en-US" sz="2000" dirty="0">
              <a:solidFill>
                <a:srgbClr val="00ADDC">
                  <a:lumMod val="40000"/>
                  <a:lumOff val="60000"/>
                </a:srgbClr>
              </a:solidFill>
              <a:latin typeface="Arial" charset="0"/>
            </a:endParaRPr>
          </a:p>
        </p:txBody>
      </p:sp>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b="0">
              <a:solidFill>
                <a:prstClr val="white"/>
              </a:solidFill>
              <a:latin typeface="Corbel"/>
            </a:endParaRPr>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b="0">
              <a:solidFill>
                <a:prstClr val="white"/>
              </a:solidFill>
              <a:latin typeface="Corbel"/>
            </a:endParaRPr>
          </a:p>
        </p:txBody>
      </p:sp>
      <p:pic>
        <p:nvPicPr>
          <p:cNvPr id="2" name="Picture 1" descr="idash.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685800"/>
            <a:ext cx="9144000" cy="1981037"/>
          </a:xfrm>
          <a:prstGeom prst="rect">
            <a:avLst/>
          </a:prstGeom>
          <a:effectLst>
            <a:softEdge rad="63500"/>
          </a:effectLst>
        </p:spPr>
      </p:pic>
    </p:spTree>
    <p:extLst>
      <p:ext uri="{BB962C8B-B14F-4D97-AF65-F5344CB8AC3E}">
        <p14:creationId xmlns:p14="http://schemas.microsoft.com/office/powerpoint/2010/main" val="3470652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2221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21550" y="640938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58</a:t>
            </a:r>
            <a:endParaRPr lang="en-US" sz="2000" b="1" dirty="0">
              <a:solidFill>
                <a:srgbClr val="00ADDC">
                  <a:lumMod val="40000"/>
                  <a:lumOff val="60000"/>
                </a:srgbClr>
              </a:solidFill>
              <a:latin typeface="Arial" charset="0"/>
            </a:endParaRPr>
          </a:p>
        </p:txBody>
      </p:sp>
      <p:sp>
        <p:nvSpPr>
          <p:cNvPr id="6" name="Title 1"/>
          <p:cNvSpPr txBox="1">
            <a:spLocks/>
          </p:cNvSpPr>
          <p:nvPr/>
        </p:nvSpPr>
        <p:spPr>
          <a:xfrm>
            <a:off x="27798" y="19034"/>
            <a:ext cx="9072529" cy="706437"/>
          </a:xfrm>
          <a:prstGeom prst="rect">
            <a:avLst/>
          </a:prstGeom>
        </p:spPr>
        <p:txBody>
          <a:bodyPr vert="horz" anchor="t">
            <a:noAutofit/>
          </a:bodyPr>
          <a:lstStyle>
            <a:lvl1pPr marR="9144" algn="l" rtl="0" eaLnBrk="0" fontAlgn="base" hangingPunct="0">
              <a:spcBef>
                <a:spcPct val="0"/>
              </a:spcBef>
              <a:spcAft>
                <a:spcPct val="0"/>
              </a:spcAft>
              <a:defRPr sz="4000" b="1" i="0" kern="1200" cap="all" spc="0" baseline="0">
                <a:solidFill>
                  <a:srgbClr val="C1EEFF"/>
                </a:solidFill>
                <a:effectLst>
                  <a:reflection blurRad="12700" stA="34000" endA="740" endPos="53000" dir="5400000" sy="-100000" algn="bl" rotWithShape="0"/>
                </a:effectLst>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cap="none" dirty="0" smtClean="0">
                <a:solidFill>
                  <a:srgbClr val="FFFF00"/>
                </a:solidFill>
                <a:effectLst/>
                <a:latin typeface="Arial" charset="0"/>
                <a:cs typeface="Arial" charset="0"/>
              </a:rPr>
              <a:t>Inter-Society Coordinating Committee for Practitioner Education in Genomics</a:t>
            </a:r>
            <a:endParaRPr lang="en-US" sz="3600" cap="none" dirty="0"/>
          </a:p>
        </p:txBody>
      </p:sp>
      <p:grpSp>
        <p:nvGrpSpPr>
          <p:cNvPr id="8" name="Group 7"/>
          <p:cNvGrpSpPr/>
          <p:nvPr/>
        </p:nvGrpSpPr>
        <p:grpSpPr>
          <a:xfrm>
            <a:off x="274834" y="4724974"/>
            <a:ext cx="8885207" cy="1669560"/>
            <a:chOff x="106393" y="4724974"/>
            <a:chExt cx="8885207" cy="1669560"/>
          </a:xfrm>
        </p:grpSpPr>
        <p:sp>
          <p:nvSpPr>
            <p:cNvPr id="4" name="TextBox 3"/>
            <p:cNvSpPr txBox="1"/>
            <p:nvPr/>
          </p:nvSpPr>
          <p:spPr>
            <a:xfrm>
              <a:off x="2474349" y="4747929"/>
              <a:ext cx="6517251" cy="1646605"/>
            </a:xfrm>
            <a:prstGeom prst="rect">
              <a:avLst/>
            </a:prstGeom>
            <a:noFill/>
          </p:spPr>
          <p:txBody>
            <a:bodyPr wrap="square" rtlCol="0">
              <a:spAutoFit/>
            </a:bodyPr>
            <a:lstStyle/>
            <a:p>
              <a:pPr marL="342900" indent="-342900">
                <a:buClr>
                  <a:schemeClr val="tx1"/>
                </a:buClr>
                <a:buSzPct val="95000"/>
                <a:buFont typeface="Wingdings" panose="05000000000000000000" pitchFamily="2" charset="2"/>
                <a:buChar char="§"/>
              </a:pPr>
              <a:r>
                <a:rPr lang="en-US" sz="2400" dirty="0" smtClean="0">
                  <a:ea typeface="Arial Unicode MS" panose="020B0604020202020204" pitchFamily="34" charset="-128"/>
                  <a:cs typeface="Arial" panose="020B0604020202020204" pitchFamily="34" charset="0"/>
                </a:rPr>
                <a:t>In-person </a:t>
              </a:r>
              <a:r>
                <a:rPr lang="en-US" sz="2400" b="1" dirty="0" smtClean="0">
                  <a:ea typeface="Arial Unicode MS" panose="020B0604020202020204" pitchFamily="34" charset="-128"/>
                  <a:cs typeface="Arial" panose="020B0604020202020204" pitchFamily="34" charset="0"/>
                </a:rPr>
                <a:t>meeting in November 2014</a:t>
              </a:r>
            </a:p>
            <a:p>
              <a:pPr marL="342900" indent="-342900">
                <a:spcBef>
                  <a:spcPts val="600"/>
                </a:spcBef>
                <a:buClr>
                  <a:schemeClr val="tx1"/>
                </a:buClr>
                <a:buSzPct val="95000"/>
                <a:buFont typeface="Wingdings" panose="05000000000000000000" pitchFamily="2" charset="2"/>
                <a:buChar char="§"/>
              </a:pPr>
              <a:r>
                <a:rPr lang="en-US" sz="2400" b="1" dirty="0" smtClean="0">
                  <a:ea typeface="Arial Unicode MS" panose="020B0604020202020204" pitchFamily="34" charset="-128"/>
                  <a:cs typeface="Arial" panose="020B0604020202020204" pitchFamily="34" charset="0"/>
                </a:rPr>
                <a:t>New working groups:</a:t>
              </a:r>
            </a:p>
            <a:p>
              <a:pPr marL="800100" lvl="2">
                <a:buClr>
                  <a:schemeClr val="tx1"/>
                </a:buClr>
                <a:buSzPct val="95000"/>
              </a:pPr>
              <a:r>
                <a:rPr lang="en-US" sz="2200" b="1" dirty="0" smtClean="0">
                  <a:solidFill>
                    <a:schemeClr val="tx2">
                      <a:lumMod val="90000"/>
                    </a:schemeClr>
                  </a:solidFill>
                  <a:ea typeface="Arial Unicode MS" panose="020B0604020202020204" pitchFamily="34" charset="-128"/>
                  <a:cs typeface="Arial" panose="020B0604020202020204" pitchFamily="34" charset="0"/>
                </a:rPr>
                <a:t>Physician-patient Communications</a:t>
              </a:r>
            </a:p>
            <a:p>
              <a:pPr marL="800100" lvl="2">
                <a:buClr>
                  <a:schemeClr val="tx1"/>
                </a:buClr>
                <a:buSzPct val="95000"/>
              </a:pPr>
              <a:r>
                <a:rPr lang="en-US" sz="2200" b="1" dirty="0" smtClean="0">
                  <a:solidFill>
                    <a:schemeClr val="tx2">
                      <a:lumMod val="90000"/>
                    </a:schemeClr>
                  </a:solidFill>
                  <a:ea typeface="Arial Unicode MS" panose="020B0604020202020204" pitchFamily="34" charset="-128"/>
                  <a:cs typeface="Arial" panose="020B0604020202020204" pitchFamily="34" charset="0"/>
                </a:rPr>
                <a:t>Innovative Approaches to Education</a:t>
              </a:r>
              <a:endParaRPr lang="en-US" sz="2200" dirty="0">
                <a:solidFill>
                  <a:schemeClr val="tx2">
                    <a:lumMod val="90000"/>
                  </a:schemeClr>
                </a:solidFill>
                <a:cs typeface="Arial" panose="020B0604020202020204" pitchFamily="34" charset="0"/>
              </a:endParaRPr>
            </a:p>
          </p:txBody>
        </p:sp>
        <p:pic>
          <p:nvPicPr>
            <p:cNvPr id="1028" name="Picture 4" descr="C:\Users\wildinrs\AppData\Local\Microsoft\Windows\Temporary Internet Files\Content.IE5\MPVA1SSW\speed-date-img-collabor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3" y="4724974"/>
              <a:ext cx="2378683" cy="16122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654145" y="1295401"/>
            <a:ext cx="5731568" cy="1430967"/>
            <a:chOff x="106393" y="1295401"/>
            <a:chExt cx="5731568" cy="1430967"/>
          </a:xfrm>
          <a:effectLst>
            <a:glow rad="139700">
              <a:schemeClr val="accent2">
                <a:satMod val="175000"/>
                <a:alpha val="40000"/>
              </a:schemeClr>
            </a:glow>
          </a:effectLst>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8" t="11877" r="4368" b="66085"/>
            <a:stretch/>
          </p:blipFill>
          <p:spPr bwMode="auto">
            <a:xfrm>
              <a:off x="106393" y="1295401"/>
              <a:ext cx="5731568" cy="464388"/>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38" t="49179" r="4368" b="4950"/>
            <a:stretch/>
          </p:blipFill>
          <p:spPr bwMode="auto">
            <a:xfrm>
              <a:off x="106393" y="1759789"/>
              <a:ext cx="5731568" cy="96657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11" name="Group 10"/>
          <p:cNvGrpSpPr/>
          <p:nvPr/>
        </p:nvGrpSpPr>
        <p:grpSpPr>
          <a:xfrm>
            <a:off x="1337228" y="2924256"/>
            <a:ext cx="6295719" cy="1673144"/>
            <a:chOff x="1337228" y="2924256"/>
            <a:chExt cx="6295719" cy="1673144"/>
          </a:xfrm>
        </p:grpSpPr>
        <p:sp>
          <p:nvSpPr>
            <p:cNvPr id="3" name="TextBox 2"/>
            <p:cNvSpPr txBox="1"/>
            <p:nvPr/>
          </p:nvSpPr>
          <p:spPr>
            <a:xfrm>
              <a:off x="1337228" y="3074150"/>
              <a:ext cx="4124847" cy="1354217"/>
            </a:xfrm>
            <a:prstGeom prst="rect">
              <a:avLst/>
            </a:prstGeom>
            <a:noFill/>
          </p:spPr>
          <p:txBody>
            <a:bodyPr wrap="none" rtlCol="0">
              <a:spAutoFit/>
            </a:bodyPr>
            <a:lstStyle/>
            <a:p>
              <a:pPr marL="342900" indent="-342900">
                <a:buClr>
                  <a:schemeClr val="tx1"/>
                </a:buClr>
                <a:buSzPct val="95000"/>
                <a:buFont typeface="Wingdings" panose="05000000000000000000" pitchFamily="2" charset="2"/>
                <a:buChar char="§"/>
              </a:pPr>
              <a:r>
                <a:rPr lang="en-US" sz="2400" b="1" dirty="0" smtClean="0">
                  <a:ea typeface="Arial Unicode MS" panose="020B0604020202020204" pitchFamily="34" charset="-128"/>
                  <a:cs typeface="Arial" panose="020B0604020202020204" pitchFamily="34" charset="0"/>
                </a:rPr>
                <a:t>Physicians and Dentists</a:t>
              </a:r>
            </a:p>
            <a:p>
              <a:pPr marL="342900" indent="-342900">
                <a:spcBef>
                  <a:spcPts val="600"/>
                </a:spcBef>
                <a:buClr>
                  <a:schemeClr val="tx1"/>
                </a:buClr>
                <a:buSzPct val="95000"/>
                <a:buFont typeface="Wingdings" panose="05000000000000000000" pitchFamily="2" charset="2"/>
                <a:buChar char="§"/>
              </a:pPr>
              <a:r>
                <a:rPr lang="en-US" sz="2400" b="1" dirty="0" smtClean="0">
                  <a:ea typeface="Arial Unicode MS" panose="020B0604020202020204" pitchFamily="34" charset="-128"/>
                  <a:cs typeface="Arial" panose="020B0604020202020204" pitchFamily="34" charset="0"/>
                </a:rPr>
                <a:t>Pharmacists and Nurses</a:t>
              </a:r>
            </a:p>
            <a:p>
              <a:pPr marL="342900" indent="-342900">
                <a:spcBef>
                  <a:spcPts val="600"/>
                </a:spcBef>
                <a:buClr>
                  <a:schemeClr val="tx1"/>
                </a:buClr>
                <a:buSzPct val="95000"/>
                <a:buFont typeface="Wingdings" panose="05000000000000000000" pitchFamily="2" charset="2"/>
                <a:buChar char="§"/>
              </a:pPr>
              <a:r>
                <a:rPr lang="en-US" sz="2400" b="1" dirty="0" smtClean="0">
                  <a:ea typeface="Arial Unicode MS" panose="020B0604020202020204" pitchFamily="34" charset="-128"/>
                  <a:cs typeface="Arial" panose="020B0604020202020204" pitchFamily="34" charset="0"/>
                </a:rPr>
                <a:t>Genetic Counselors</a:t>
              </a:r>
            </a:p>
          </p:txBody>
        </p:sp>
        <p:pic>
          <p:nvPicPr>
            <p:cNvPr id="10" name="Picture 2" descr="http://www.allxpats.com/dubai/wp-content/uploads/2013/06/j04009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8275" y="2924256"/>
              <a:ext cx="2094672" cy="167314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54724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6350" y="17022"/>
            <a:ext cx="9144000" cy="685800"/>
          </a:xfrm>
        </p:spPr>
        <p:txBody>
          <a:bodyPr>
            <a:normAutofit/>
          </a:bodyPr>
          <a:lstStyle/>
          <a:p>
            <a:pPr algn="ctr">
              <a:defRPr/>
            </a:pPr>
            <a:r>
              <a:rPr lang="en-US" sz="3600" b="1" dirty="0" smtClean="0">
                <a:solidFill>
                  <a:srgbClr val="FFFF00"/>
                </a:solidFill>
                <a:latin typeface="Arial" charset="0"/>
                <a:cs typeface="Arial" charset="0"/>
              </a:rPr>
              <a:t>Physician Resources Now on G2C2 </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375" y="6408738"/>
            <a:ext cx="1936749" cy="400110"/>
          </a:xfrm>
          <a:prstGeom prst="rect">
            <a:avLst/>
          </a:prstGeom>
          <a:noFill/>
        </p:spPr>
        <p:txBody>
          <a:bodyPr wrap="none">
            <a:spAutoFit/>
          </a:bodyPr>
          <a:lstStyle/>
          <a:p>
            <a:pPr fontAlgn="base">
              <a:spcBef>
                <a:spcPct val="0"/>
              </a:spcBef>
              <a:spcAft>
                <a:spcPct val="0"/>
              </a:spcAft>
              <a:defRPr/>
            </a:pPr>
            <a:r>
              <a:rPr lang="en-US" sz="2000" b="1" dirty="0" smtClean="0">
                <a:solidFill>
                  <a:srgbClr val="00ADDC">
                    <a:lumMod val="40000"/>
                    <a:lumOff val="60000"/>
                  </a:srgbClr>
                </a:solidFill>
                <a:latin typeface="Arial" charset="0"/>
              </a:rPr>
              <a:t>Document 59  </a:t>
            </a:r>
            <a:endParaRPr lang="en-US" sz="2000" b="1" dirty="0">
              <a:solidFill>
                <a:srgbClr val="00ADDC">
                  <a:lumMod val="40000"/>
                  <a:lumOff val="60000"/>
                </a:srgbClr>
              </a:solidFill>
              <a:latin typeface="Arial" charset="0"/>
            </a:endParaRPr>
          </a:p>
        </p:txBody>
      </p:sp>
      <p:pic>
        <p:nvPicPr>
          <p:cNvPr id="1026" name="Picture 2" descr="C:\Users\jenkinje\Desktop\g2c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927880" cy="12476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196EB7FD-D475-4718-A295-8689B67D9988" descr="BC8B41B4-E79D-4B1D-B7F1-C84FBAA51529@cf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83" y="2389181"/>
            <a:ext cx="988704" cy="129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414448A-82F4-4619-8798-028CECF69306" descr="ACBBF80B-E094-4EE8-A387-BAE2BC3327ED@cf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696" y="2389182"/>
            <a:ext cx="980979" cy="129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09600" y="3901292"/>
            <a:ext cx="2122304" cy="2707501"/>
            <a:chOff x="152400" y="3901292"/>
            <a:chExt cx="2122304" cy="2707501"/>
          </a:xfrm>
        </p:grpSpPr>
        <p:pic>
          <p:nvPicPr>
            <p:cNvPr id="6"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639" y="3901292"/>
              <a:ext cx="1757065" cy="2356189"/>
            </a:xfrm>
            <a:prstGeom prst="rect">
              <a:avLst/>
            </a:prstGeom>
          </p:spPr>
        </p:pic>
        <p:pic>
          <p:nvPicPr>
            <p:cNvPr id="1034" name="Picture 10" descr="https://encrypted-tbn2.gstatic.com/images?q=tbn:ANd9GcS4NQiCKaYflknbxkVy9eapFP0mQNSSs5jDr5UkAQCsZUYvT3W-iS8DxSU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741564"/>
              <a:ext cx="975632" cy="86722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C:\Users\jenkinje\AppData\Local\Microsoft\Windows\Temporary Internet Files\Content.Outlook\VDSSRO0N\Screen Shot 2015-01-26 at 7 14 03 P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4696" y="1007948"/>
            <a:ext cx="980979" cy="12302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15289" t="9169" r="58907" b="8653"/>
          <a:stretch/>
        </p:blipFill>
        <p:spPr bwMode="auto">
          <a:xfrm>
            <a:off x="3643670" y="875006"/>
            <a:ext cx="4732176" cy="538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3770249" y="1190761"/>
            <a:ext cx="1849582" cy="4800600"/>
            <a:chOff x="4038599" y="1647961"/>
            <a:chExt cx="1849582" cy="4800600"/>
          </a:xfrm>
        </p:grpSpPr>
        <p:cxnSp>
          <p:nvCxnSpPr>
            <p:cNvPr id="22" name="Straight Arrow Connector 21"/>
            <p:cNvCxnSpPr/>
            <p:nvPr/>
          </p:nvCxnSpPr>
          <p:spPr>
            <a:xfrm flipV="1">
              <a:off x="4038599" y="5991361"/>
              <a:ext cx="457200" cy="457200"/>
            </a:xfrm>
            <a:prstGeom prst="straightConnector1">
              <a:avLst/>
            </a:prstGeom>
            <a:ln w="57150">
              <a:solidFill>
                <a:schemeClr val="accent2"/>
              </a:solidFill>
              <a:tailEnd type="arrow"/>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410199" y="3629161"/>
              <a:ext cx="457200" cy="457200"/>
            </a:xfrm>
            <a:prstGeom prst="straightConnector1">
              <a:avLst/>
            </a:prstGeom>
            <a:ln w="57150">
              <a:solidFill>
                <a:schemeClr val="accent2"/>
              </a:solidFill>
              <a:tailEnd type="arrow"/>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430981" y="1647961"/>
              <a:ext cx="457200" cy="457200"/>
            </a:xfrm>
            <a:prstGeom prst="straightConnector1">
              <a:avLst/>
            </a:prstGeom>
            <a:ln w="57150">
              <a:solidFill>
                <a:schemeClr val="accent2"/>
              </a:solidFill>
              <a:tailEnd type="arrow"/>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99251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0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99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59479</TotalTime>
  <Words>16713</Words>
  <Application>Microsoft Office PowerPoint</Application>
  <PresentationFormat>On-screen Show (4:3)</PresentationFormat>
  <Paragraphs>1345</Paragraphs>
  <Slides>117</Slides>
  <Notes>117</Notes>
  <HiddenSlides>0</HiddenSlides>
  <MMClips>0</MMClips>
  <ScaleCrop>false</ScaleCrop>
  <HeadingPairs>
    <vt:vector size="4" baseType="variant">
      <vt:variant>
        <vt:lpstr>Theme</vt:lpstr>
      </vt:variant>
      <vt:variant>
        <vt:i4>12</vt:i4>
      </vt:variant>
      <vt:variant>
        <vt:lpstr>Slide Titles</vt:lpstr>
      </vt:variant>
      <vt:variant>
        <vt:i4>117</vt:i4>
      </vt:variant>
    </vt:vector>
  </HeadingPairs>
  <TitlesOfParts>
    <vt:vector size="129" baseType="lpstr">
      <vt:lpstr>BlackGreyFadePhyllisTheme</vt:lpstr>
      <vt:lpstr>2_BlackGreyFadePhyllisTheme</vt:lpstr>
      <vt:lpstr>10_BlackGreyFadePhyllisTheme</vt:lpstr>
      <vt:lpstr>Office Theme</vt:lpstr>
      <vt:lpstr>1_BlackGreyFadePhyllisTheme</vt:lpstr>
      <vt:lpstr>3_BlackGreyFadePhyllisTheme</vt:lpstr>
      <vt:lpstr>1_Default Design</vt:lpstr>
      <vt:lpstr>1_Office Theme</vt:lpstr>
      <vt:lpstr>5_BlackGreyFadePhyllisTheme</vt:lpstr>
      <vt:lpstr>4_Default Design</vt:lpstr>
      <vt:lpstr>12_EDG_2</vt:lpstr>
      <vt:lpstr>6_Custom Design</vt:lpstr>
      <vt:lpstr>National Advisory Council  for Human Genome Research  February 2015  Eric Green, M.D., Ph.D. Director, NHGRI</vt:lpstr>
      <vt:lpstr>genome.gov/DirectorsReport  </vt:lpstr>
      <vt:lpstr>Open Session Presentations</vt:lpstr>
      <vt:lpstr>Open Session Presentations</vt:lpstr>
      <vt:lpstr>Open Session Presentations</vt:lpstr>
      <vt:lpstr>Director’s Report Outline</vt:lpstr>
      <vt:lpstr>Director’s Report Outline</vt:lpstr>
      <vt:lpstr>New Video Spotlights NHGRI Programs</vt:lpstr>
      <vt:lpstr>New NHGRI Executive Officer</vt:lpstr>
      <vt:lpstr>PowerPoint Presentation</vt:lpstr>
      <vt:lpstr>PowerPoint Presentation</vt:lpstr>
      <vt:lpstr>PowerPoint Presentation</vt:lpstr>
      <vt:lpstr>PowerPoint Presentation</vt:lpstr>
      <vt:lpstr>PowerPoint Presentation</vt:lpstr>
      <vt:lpstr>NHGRI Implementation of  NIH Genomic Data Sharing Policy</vt:lpstr>
      <vt:lpstr>PowerPoint Presentation</vt:lpstr>
      <vt:lpstr>President Obama Visits NIH</vt:lpstr>
      <vt:lpstr>Secretary Burwell Visits NIH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Precision Medicine Initiative:  Proposed Fiscal Year 2016 Funding</vt:lpstr>
      <vt:lpstr>PowerPoint Presentation</vt:lpstr>
      <vt:lpstr>PowerPoint Presentation</vt:lpstr>
      <vt:lpstr>PowerPoint Presentation</vt:lpstr>
      <vt:lpstr>PowerPoint Presentation</vt:lpstr>
      <vt:lpstr>PowerPoint Presentation</vt:lpstr>
      <vt:lpstr>National Research Cohort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Cessation of the National Children’s Study</vt:lpstr>
      <vt:lpstr>Renaming of an NIH Center: NCCIH</vt:lpstr>
      <vt:lpstr>New Associate Director  for Science Policy, NIH</vt:lpstr>
      <vt:lpstr>New Deputy Director, National Institute of General Medical Sciences </vt:lpstr>
      <vt:lpstr>PowerPoint Presentation</vt:lpstr>
      <vt:lpstr>PowerPoint Presentation</vt:lpstr>
      <vt:lpstr>PowerPoint Presentation</vt:lpstr>
      <vt:lpstr>PowerPoint Presentation</vt:lpstr>
      <vt:lpstr>Mourning the Loss of Mary Lyon</vt:lpstr>
      <vt:lpstr>National Medal of Science and National Medal of Technology and Innovation </vt:lpstr>
      <vt:lpstr>Lasker~Koshland Special Achievement Award in Medical Science</vt:lpstr>
      <vt:lpstr>PowerPoint Presentation</vt:lpstr>
      <vt:lpstr>PowerPoint Presentation</vt:lpstr>
      <vt:lpstr>Elected to the Institute of Medicine</vt:lpstr>
      <vt:lpstr> Elected to AAAS</vt:lpstr>
      <vt:lpstr>New Director, Woods Hole Marine Biological Laboratory</vt:lpstr>
      <vt:lpstr>New Executive VP of Global Research and  Chief Scientific Officer, Vertex</vt:lpstr>
      <vt:lpstr>Opening of the Jackson Laboratory of  Genomic Medicine</vt:lpstr>
      <vt:lpstr>The Scientist’s Top Ten Innovations 2014</vt:lpstr>
      <vt:lpstr>NHGRI Genome Advance of the Month</vt:lpstr>
      <vt:lpstr>PowerPoint Presentation</vt:lpstr>
      <vt:lpstr>PowerPoint Presentation</vt:lpstr>
      <vt:lpstr>PowerPoint Presentation</vt:lpstr>
      <vt:lpstr>Genome Sequencing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Sequencing Technology Development</vt:lpstr>
      <vt:lpstr>PowerPoint Presentation</vt:lpstr>
      <vt:lpstr>PowerPoint Presentation</vt:lpstr>
      <vt:lpstr>PowerPoint Presentation</vt:lpstr>
      <vt:lpstr>Centers of Excellence in Genomic  Science (CEGS) Program</vt:lpstr>
      <vt:lpstr>GAIN Data Access Committee</vt:lpstr>
      <vt:lpstr>GWAS Catalog</vt:lpstr>
      <vt:lpstr>PowerPoint Presentation</vt:lpstr>
      <vt:lpstr>PowerPoint Presentation</vt:lpstr>
      <vt:lpstr>PAGE Multi-Ethnic Genotyping (MEGA) Array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 to Knowledge (BD2K) Initiative</vt:lpstr>
      <vt:lpstr>Future BD2K Efforts</vt:lpstr>
      <vt:lpstr>PowerPoint Presentation</vt:lpstr>
      <vt:lpstr>PowerPoint Presentation</vt:lpstr>
      <vt:lpstr>PowerPoint Presentation</vt:lpstr>
      <vt:lpstr>Physician Resources Now on G2C2 </vt:lpstr>
      <vt:lpstr>PowerPoint Presentation</vt:lpstr>
      <vt:lpstr>PowerPoint Presentation</vt:lpstr>
      <vt:lpstr>PowerPoint Presentation</vt:lpstr>
      <vt:lpstr>PowerPoint Presentation</vt:lpstr>
      <vt:lpstr>PowerPoint Presentation</vt:lpstr>
      <vt:lpstr>Genome: Unlocking Life’s Code Exhibition  Closing Symposium</vt:lpstr>
      <vt:lpstr>Genome: Unlocking Life’s Code Exhibition  Military Family Day</vt:lpstr>
      <vt:lpstr>Genome: Unlocking Life’s Code Exhibition Travel Schedule</vt:lpstr>
      <vt:lpstr>PowerPoint Presentation</vt:lpstr>
      <vt:lpstr>Report of the NIH Intramural Research Program Working Group</vt:lpstr>
      <vt:lpstr>2014 CHANEL-CERIES Research Award</vt:lpstr>
      <vt:lpstr>2014 Rare Voice Award</vt:lpstr>
      <vt:lpstr>2014 NSGC Leadership Award  Natalie Weissberger Paul National Achievement Award</vt:lpstr>
      <vt:lpstr>2014 South African Medical Research Council Scientific Merit Award</vt:lpstr>
      <vt:lpstr>2014 AJHG C.W. Cotterman Award</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4953</cp:revision>
  <cp:lastPrinted>2015-02-08T14:50:25Z</cp:lastPrinted>
  <dcterms:created xsi:type="dcterms:W3CDTF">1601-01-01T00:00:00Z</dcterms:created>
  <dcterms:modified xsi:type="dcterms:W3CDTF">2015-02-09T05:22:16Z</dcterms:modified>
</cp:coreProperties>
</file>