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charts/chart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128.jpg" ContentType="image/pn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67" r:id="rId2"/>
    <p:sldMasterId id="2147488360" r:id="rId3"/>
    <p:sldMasterId id="2147488374" r:id="rId4"/>
    <p:sldMasterId id="2147488387" r:id="rId5"/>
    <p:sldMasterId id="2147488399" r:id="rId6"/>
    <p:sldMasterId id="2147488411" r:id="rId7"/>
    <p:sldMasterId id="2147488431" r:id="rId8"/>
  </p:sldMasterIdLst>
  <p:notesMasterIdLst>
    <p:notesMasterId r:id="rId93"/>
  </p:notesMasterIdLst>
  <p:handoutMasterIdLst>
    <p:handoutMasterId r:id="rId94"/>
  </p:handoutMasterIdLst>
  <p:sldIdLst>
    <p:sldId id="2757" r:id="rId9"/>
    <p:sldId id="2363" r:id="rId10"/>
    <p:sldId id="3370" r:id="rId11"/>
    <p:sldId id="2677" r:id="rId12"/>
    <p:sldId id="3580" r:id="rId13"/>
    <p:sldId id="2403" r:id="rId14"/>
    <p:sldId id="2404" r:id="rId15"/>
    <p:sldId id="3606" r:id="rId16"/>
    <p:sldId id="3583" r:id="rId17"/>
    <p:sldId id="3552" r:id="rId18"/>
    <p:sldId id="3562" r:id="rId19"/>
    <p:sldId id="3547" r:id="rId20"/>
    <p:sldId id="3598" r:id="rId21"/>
    <p:sldId id="3569" r:id="rId22"/>
    <p:sldId id="3563" r:id="rId23"/>
    <p:sldId id="3585" r:id="rId24"/>
    <p:sldId id="2717" r:id="rId25"/>
    <p:sldId id="3579" r:id="rId26"/>
    <p:sldId id="3564" r:id="rId27"/>
    <p:sldId id="3548" r:id="rId28"/>
    <p:sldId id="2579" r:id="rId29"/>
    <p:sldId id="3582" r:id="rId30"/>
    <p:sldId id="3581" r:id="rId31"/>
    <p:sldId id="3586" r:id="rId32"/>
    <p:sldId id="3587" r:id="rId33"/>
    <p:sldId id="3600" r:id="rId34"/>
    <p:sldId id="3595" r:id="rId35"/>
    <p:sldId id="3609" r:id="rId36"/>
    <p:sldId id="3610" r:id="rId37"/>
    <p:sldId id="3593" r:id="rId38"/>
    <p:sldId id="3592" r:id="rId39"/>
    <p:sldId id="3597" r:id="rId40"/>
    <p:sldId id="3608" r:id="rId41"/>
    <p:sldId id="3611" r:id="rId42"/>
    <p:sldId id="2340" r:id="rId43"/>
    <p:sldId id="3541" r:id="rId44"/>
    <p:sldId id="3542" r:id="rId45"/>
    <p:sldId id="3565" r:id="rId46"/>
    <p:sldId id="3546" r:id="rId47"/>
    <p:sldId id="3584" r:id="rId48"/>
    <p:sldId id="3603" r:id="rId49"/>
    <p:sldId id="3543" r:id="rId50"/>
    <p:sldId id="3544" r:id="rId51"/>
    <p:sldId id="3604" r:id="rId52"/>
    <p:sldId id="3515" r:id="rId53"/>
    <p:sldId id="3516" r:id="rId54"/>
    <p:sldId id="3517" r:id="rId55"/>
    <p:sldId id="3573" r:id="rId56"/>
    <p:sldId id="3566" r:id="rId57"/>
    <p:sldId id="3567" r:id="rId58"/>
    <p:sldId id="3518" r:id="rId59"/>
    <p:sldId id="3519" r:id="rId60"/>
    <p:sldId id="3520" r:id="rId61"/>
    <p:sldId id="3521" r:id="rId62"/>
    <p:sldId id="3540" r:id="rId63"/>
    <p:sldId id="3523" r:id="rId64"/>
    <p:sldId id="2341" r:id="rId65"/>
    <p:sldId id="3549" r:id="rId66"/>
    <p:sldId id="3550" r:id="rId67"/>
    <p:sldId id="3571" r:id="rId68"/>
    <p:sldId id="3554" r:id="rId69"/>
    <p:sldId id="3524" r:id="rId70"/>
    <p:sldId id="3601" r:id="rId71"/>
    <p:sldId id="3525" r:id="rId72"/>
    <p:sldId id="3526" r:id="rId73"/>
    <p:sldId id="3527" r:id="rId74"/>
    <p:sldId id="3528" r:id="rId75"/>
    <p:sldId id="2342" r:id="rId76"/>
    <p:sldId id="3577" r:id="rId77"/>
    <p:sldId id="3576" r:id="rId78"/>
    <p:sldId id="3602" r:id="rId79"/>
    <p:sldId id="3605" r:id="rId80"/>
    <p:sldId id="3556" r:id="rId81"/>
    <p:sldId id="3557" r:id="rId82"/>
    <p:sldId id="3560" r:id="rId83"/>
    <p:sldId id="3558" r:id="rId84"/>
    <p:sldId id="3559" r:id="rId85"/>
    <p:sldId id="2343" r:id="rId86"/>
    <p:sldId id="3578" r:id="rId87"/>
    <p:sldId id="3574" r:id="rId88"/>
    <p:sldId id="3575" r:id="rId89"/>
    <p:sldId id="2984" r:id="rId90"/>
    <p:sldId id="2985" r:id="rId91"/>
    <p:sldId id="3607" r:id="rId92"/>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002774"/>
    <a:srgbClr val="66FF33"/>
    <a:srgbClr val="FF3300"/>
    <a:srgbClr val="9A0000"/>
    <a:srgbClr val="009900"/>
    <a:srgbClr val="FF6600"/>
    <a:srgbClr val="CC9900"/>
    <a:srgbClr val="00007E"/>
    <a:srgbClr val="002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68" autoAdjust="0"/>
    <p:restoredTop sz="70875" autoAdjust="0"/>
  </p:normalViewPr>
  <p:slideViewPr>
    <p:cSldViewPr snapToGrid="0">
      <p:cViewPr>
        <p:scale>
          <a:sx n="70" d="100"/>
          <a:sy n="70" d="100"/>
        </p:scale>
        <p:origin x="-1860" y="90"/>
      </p:cViewPr>
      <p:guideLst>
        <p:guide orient="horz" pos="4036"/>
        <p:guide pos="4611"/>
      </p:guideLst>
    </p:cSldViewPr>
  </p:slideViewPr>
  <p:outlineViewPr>
    <p:cViewPr>
      <p:scale>
        <a:sx n="33" d="100"/>
        <a:sy n="33" d="100"/>
      </p:scale>
      <p:origin x="0" y="1152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p:scale>
          <a:sx n="60" d="100"/>
          <a:sy n="60" d="100"/>
        </p:scale>
        <p:origin x="-2384" y="-48"/>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commentAuthors" Target="commen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eekc2\Documents\Draft%20Pie%20Charts%20for%20DR%20Slid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eekc2\AppData\Local\Microsoft\Windows\Temporary%20Internet%20Files\Content.Outlook\0FB4E1K7\LSAC%20Production%20and%20Cost%202015.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ilchristd:Documents:ENCODE:Directors_Report_Slides:Publications%20Over%20Time%2015-08-3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entaur.nhgri.nih.gov\home$\PhenX\Director's%20Report\Copy%20of%20Copy%20of%20Toolkit%20Statistics%20as%20of%20Oct%20201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entaur.nhgri.nih.gov\home$\PhenX\Director's%20Report\Copy%20of%20Copy%20of%20Toolkit%20Statistics%20as%20of%20Oct%20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15643087475978429"/>
          <c:w val="1"/>
          <c:h val="0.80508188993226015"/>
        </c:manualLayout>
      </c:layout>
      <c:pie3DChart>
        <c:varyColors val="1"/>
        <c:ser>
          <c:idx val="0"/>
          <c:order val="0"/>
          <c:tx>
            <c:strRef>
              <c:f>Sheet1!$A$11</c:f>
              <c:strCache>
                <c:ptCount val="1"/>
                <c:pt idx="0">
                  <c:v>Production Distribution</c:v>
                </c:pt>
              </c:strCache>
            </c:strRef>
          </c:tx>
          <c:dLbls>
            <c:dLbl>
              <c:idx val="0"/>
              <c:layout>
                <c:manualLayout>
                  <c:x val="-0.19476218950783078"/>
                  <c:y val="-9.8356405037985914E-2"/>
                </c:manualLayout>
              </c:layout>
              <c:showLegendKey val="0"/>
              <c:showVal val="0"/>
              <c:showCatName val="0"/>
              <c:showSerName val="0"/>
              <c:showPercent val="1"/>
              <c:showBubbleSize val="0"/>
            </c:dLbl>
            <c:dLbl>
              <c:idx val="1"/>
              <c:layout>
                <c:manualLayout>
                  <c:x val="0.18871093339686604"/>
                  <c:y val="-0.10925594715978934"/>
                </c:manualLayout>
              </c:layout>
              <c:showLegendKey val="0"/>
              <c:showVal val="0"/>
              <c:showCatName val="0"/>
              <c:showSerName val="0"/>
              <c:showPercent val="1"/>
              <c:showBubbleSize val="0"/>
            </c:dLbl>
            <c:dLbl>
              <c:idx val="2"/>
              <c:layout>
                <c:manualLayout>
                  <c:x val="6.828568477720616E-2"/>
                  <c:y val="0.12617194280515218"/>
                </c:manualLayout>
              </c:layout>
              <c:showLegendKey val="0"/>
              <c:showVal val="0"/>
              <c:showCatName val="0"/>
              <c:showSerName val="0"/>
              <c:showPercent val="1"/>
              <c:showBubbleSize val="0"/>
            </c:dLbl>
            <c:txPr>
              <a:bodyPr/>
              <a:lstStyle/>
              <a:p>
                <a:pPr>
                  <a:defRPr sz="2400"/>
                </a:pPr>
                <a:endParaRPr lang="en-US"/>
              </a:p>
            </c:txPr>
            <c:showLegendKey val="0"/>
            <c:showVal val="0"/>
            <c:showCatName val="0"/>
            <c:showSerName val="0"/>
            <c:showPercent val="1"/>
            <c:showBubbleSize val="0"/>
            <c:showLeaderLines val="1"/>
          </c:dLbls>
          <c:cat>
            <c:strRef>
              <c:f>Sheet1!$B$10:$D$10</c:f>
              <c:strCache>
                <c:ptCount val="3"/>
                <c:pt idx="0">
                  <c:v>Human</c:v>
                </c:pt>
                <c:pt idx="1">
                  <c:v>Cancer</c:v>
                </c:pt>
                <c:pt idx="2">
                  <c:v>Non-Human</c:v>
                </c:pt>
              </c:strCache>
            </c:strRef>
          </c:cat>
          <c:val>
            <c:numRef>
              <c:f>Sheet1!$B$11:$D$11</c:f>
              <c:numCache>
                <c:formatCode>_(* #,##0_);_(* \(#,##0\);_(* "-"??_);_(@_)</c:formatCode>
                <c:ptCount val="3"/>
                <c:pt idx="0">
                  <c:v>5962308.2091972018</c:v>
                </c:pt>
                <c:pt idx="1">
                  <c:v>4480469.6625946946</c:v>
                </c:pt>
                <c:pt idx="2">
                  <c:v>719570.24521920015</c:v>
                </c:pt>
              </c:numCache>
            </c:numRef>
          </c:val>
        </c:ser>
        <c:dLbls>
          <c:showLegendKey val="0"/>
          <c:showVal val="0"/>
          <c:showCatName val="0"/>
          <c:showSerName val="0"/>
          <c:showPercent val="1"/>
          <c:showBubbleSize val="0"/>
          <c:showLeaderLines val="1"/>
        </c:dLbls>
      </c:pie3DChart>
    </c:plotArea>
    <c:legend>
      <c:legendPos val="t"/>
      <c:layout/>
      <c:overlay val="0"/>
      <c:txPr>
        <a:bodyPr/>
        <a:lstStyle/>
        <a:p>
          <a:pPr>
            <a:defRPr sz="2000"/>
          </a:pPr>
          <a:endParaRPr lang="en-US"/>
        </a:p>
      </c:txPr>
    </c:legend>
    <c:plotVisOnly val="1"/>
    <c:dispBlanksAs val="gap"/>
    <c:showDLblsOverMax val="0"/>
  </c:chart>
  <c:spPr>
    <a:solidFill>
      <a:schemeClr val="tx1"/>
    </a:solidFill>
  </c:spPr>
  <c:txPr>
    <a:bodyPr/>
    <a:lstStyle/>
    <a:p>
      <a:pPr>
        <a:defRPr sz="1800" b="1">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smtClean="0"/>
              <a:t>Cost </a:t>
            </a:r>
            <a:r>
              <a:rPr lang="en-US" dirty="0"/>
              <a:t>and Production 2011-2015</a:t>
            </a:r>
          </a:p>
        </c:rich>
      </c:tx>
      <c:layout>
        <c:manualLayout>
          <c:xMode val="edge"/>
          <c:yMode val="edge"/>
          <c:x val="0.22191099342222328"/>
          <c:y val="3.0324964916505718E-2"/>
        </c:manualLayout>
      </c:layout>
      <c:overlay val="0"/>
    </c:title>
    <c:autoTitleDeleted val="0"/>
    <c:plotArea>
      <c:layout/>
      <c:barChart>
        <c:barDir val="col"/>
        <c:grouping val="clustered"/>
        <c:varyColors val="0"/>
        <c:ser>
          <c:idx val="1"/>
          <c:order val="1"/>
          <c:tx>
            <c:strRef>
              <c:f>'Graph Data'!$A$3</c:f>
              <c:strCache>
                <c:ptCount val="1"/>
                <c:pt idx="0">
                  <c:v>Production in Billions of Bases (Gb)</c:v>
                </c:pt>
              </c:strCache>
            </c:strRef>
          </c:tx>
          <c:invertIfNegative val="0"/>
          <c:cat>
            <c:numRef>
              <c:f>'Graph Data'!$B$1:$BB$1</c:f>
              <c:numCache>
                <c:formatCode>[$-409]mmm\-yy;@</c:formatCode>
                <c:ptCount val="20"/>
                <c:pt idx="0">
                  <c:v>40574</c:v>
                </c:pt>
                <c:pt idx="1">
                  <c:v>40663</c:v>
                </c:pt>
                <c:pt idx="2">
                  <c:v>40755</c:v>
                </c:pt>
                <c:pt idx="3">
                  <c:v>40846</c:v>
                </c:pt>
                <c:pt idx="4">
                  <c:v>40939</c:v>
                </c:pt>
                <c:pt idx="5">
                  <c:v>41029</c:v>
                </c:pt>
                <c:pt idx="6">
                  <c:v>41121</c:v>
                </c:pt>
                <c:pt idx="7">
                  <c:v>41213</c:v>
                </c:pt>
                <c:pt idx="8">
                  <c:v>41305</c:v>
                </c:pt>
                <c:pt idx="9">
                  <c:v>41394</c:v>
                </c:pt>
                <c:pt idx="10">
                  <c:v>41486</c:v>
                </c:pt>
                <c:pt idx="11">
                  <c:v>41578</c:v>
                </c:pt>
                <c:pt idx="12">
                  <c:v>41670</c:v>
                </c:pt>
                <c:pt idx="13">
                  <c:v>41759</c:v>
                </c:pt>
                <c:pt idx="14">
                  <c:v>41851</c:v>
                </c:pt>
                <c:pt idx="15">
                  <c:v>41943</c:v>
                </c:pt>
                <c:pt idx="16">
                  <c:v>42035</c:v>
                </c:pt>
                <c:pt idx="17">
                  <c:v>42124</c:v>
                </c:pt>
                <c:pt idx="18">
                  <c:v>42216</c:v>
                </c:pt>
                <c:pt idx="19">
                  <c:v>42308</c:v>
                </c:pt>
              </c:numCache>
            </c:numRef>
          </c:cat>
          <c:val>
            <c:numRef>
              <c:f>'Graph Data'!$B$3:$BB$3</c:f>
              <c:numCache>
                <c:formatCode>_(* #,##0_);_(* \(#,##0\);_(* "-"??_);_(@_)</c:formatCode>
                <c:ptCount val="20"/>
                <c:pt idx="0">
                  <c:v>61754.444000000003</c:v>
                </c:pt>
                <c:pt idx="1">
                  <c:v>72920.050371071993</c:v>
                </c:pt>
                <c:pt idx="2">
                  <c:v>86550.037429000004</c:v>
                </c:pt>
                <c:pt idx="3">
                  <c:v>104787.021085149</c:v>
                </c:pt>
                <c:pt idx="4">
                  <c:v>84739.054978300002</c:v>
                </c:pt>
                <c:pt idx="5">
                  <c:v>63573.558092972002</c:v>
                </c:pt>
                <c:pt idx="6">
                  <c:v>57667.068278581006</c:v>
                </c:pt>
                <c:pt idx="7">
                  <c:v>93461.254534704858</c:v>
                </c:pt>
                <c:pt idx="8">
                  <c:v>97398.911677616605</c:v>
                </c:pt>
                <c:pt idx="9">
                  <c:v>99755.30964313999</c:v>
                </c:pt>
                <c:pt idx="10">
                  <c:v>89779.127503999989</c:v>
                </c:pt>
                <c:pt idx="11">
                  <c:v>145773.43315756301</c:v>
                </c:pt>
                <c:pt idx="12">
                  <c:v>184102.368005</c:v>
                </c:pt>
                <c:pt idx="13">
                  <c:v>118688.00728210101</c:v>
                </c:pt>
                <c:pt idx="14">
                  <c:v>112259.04056800026</c:v>
                </c:pt>
                <c:pt idx="15">
                  <c:v>55743.514680270004</c:v>
                </c:pt>
                <c:pt idx="16">
                  <c:v>103798.74636741099</c:v>
                </c:pt>
                <c:pt idx="17">
                  <c:v>125943.351446329</c:v>
                </c:pt>
                <c:pt idx="18" formatCode="_(* #,##0.00_);_(* \(#,##0.00\);_(* &quot;-&quot;??_);_(@_)">
                  <c:v>680351.18831453298</c:v>
                </c:pt>
                <c:pt idx="19">
                  <c:v>414511.88567328698</c:v>
                </c:pt>
              </c:numCache>
            </c:numRef>
          </c:val>
        </c:ser>
        <c:dLbls>
          <c:showLegendKey val="0"/>
          <c:showVal val="0"/>
          <c:showCatName val="0"/>
          <c:showSerName val="0"/>
          <c:showPercent val="0"/>
          <c:showBubbleSize val="0"/>
        </c:dLbls>
        <c:gapWidth val="0"/>
        <c:axId val="141419648"/>
        <c:axId val="141421184"/>
      </c:barChart>
      <c:lineChart>
        <c:grouping val="standard"/>
        <c:varyColors val="0"/>
        <c:ser>
          <c:idx val="0"/>
          <c:order val="0"/>
          <c:tx>
            <c:strRef>
              <c:f>'Graph Data'!$A$2</c:f>
              <c:strCache>
                <c:ptCount val="1"/>
                <c:pt idx="0">
                  <c:v>Cost per Genome</c:v>
                </c:pt>
              </c:strCache>
            </c:strRef>
          </c:tx>
          <c:spPr>
            <a:ln>
              <a:solidFill>
                <a:srgbClr val="435422"/>
              </a:solidFill>
            </a:ln>
          </c:spPr>
          <c:marker>
            <c:symbol val="none"/>
          </c:marker>
          <c:cat>
            <c:numRef>
              <c:f>'Graph Data'!$B$1:$BB$1</c:f>
              <c:numCache>
                <c:formatCode>[$-409]mmm\-yy;@</c:formatCode>
                <c:ptCount val="20"/>
                <c:pt idx="0">
                  <c:v>40574</c:v>
                </c:pt>
                <c:pt idx="1">
                  <c:v>40663</c:v>
                </c:pt>
                <c:pt idx="2">
                  <c:v>40755</c:v>
                </c:pt>
                <c:pt idx="3">
                  <c:v>40846</c:v>
                </c:pt>
                <c:pt idx="4">
                  <c:v>40939</c:v>
                </c:pt>
                <c:pt idx="5">
                  <c:v>41029</c:v>
                </c:pt>
                <c:pt idx="6">
                  <c:v>41121</c:v>
                </c:pt>
                <c:pt idx="7">
                  <c:v>41213</c:v>
                </c:pt>
                <c:pt idx="8">
                  <c:v>41305</c:v>
                </c:pt>
                <c:pt idx="9">
                  <c:v>41394</c:v>
                </c:pt>
                <c:pt idx="10">
                  <c:v>41486</c:v>
                </c:pt>
                <c:pt idx="11">
                  <c:v>41578</c:v>
                </c:pt>
                <c:pt idx="12">
                  <c:v>41670</c:v>
                </c:pt>
                <c:pt idx="13">
                  <c:v>41759</c:v>
                </c:pt>
                <c:pt idx="14">
                  <c:v>41851</c:v>
                </c:pt>
                <c:pt idx="15">
                  <c:v>41943</c:v>
                </c:pt>
                <c:pt idx="16">
                  <c:v>42035</c:v>
                </c:pt>
                <c:pt idx="17">
                  <c:v>42124</c:v>
                </c:pt>
                <c:pt idx="18">
                  <c:v>42216</c:v>
                </c:pt>
                <c:pt idx="19">
                  <c:v>42308</c:v>
                </c:pt>
              </c:numCache>
            </c:numRef>
          </c:cat>
          <c:val>
            <c:numRef>
              <c:f>'Graph Data'!$B$2:$BB$2</c:f>
              <c:numCache>
                <c:formatCode>_("$"* #,##0_);_("$"* \(#,##0\);_("$"* "-"??_);_(@_)</c:formatCode>
                <c:ptCount val="20"/>
                <c:pt idx="0">
                  <c:v>20962.782250995835</c:v>
                </c:pt>
                <c:pt idx="1">
                  <c:v>16712.013111621705</c:v>
                </c:pt>
                <c:pt idx="2">
                  <c:v>10496.933978860377</c:v>
                </c:pt>
                <c:pt idx="3">
                  <c:v>7743.4381046550752</c:v>
                </c:pt>
                <c:pt idx="4">
                  <c:v>7666.2190382593017</c:v>
                </c:pt>
                <c:pt idx="5">
                  <c:v>5901.2926354773135</c:v>
                </c:pt>
                <c:pt idx="6">
                  <c:v>5984.7213394321097</c:v>
                </c:pt>
                <c:pt idx="7">
                  <c:v>6618.3492787043151</c:v>
                </c:pt>
                <c:pt idx="8">
                  <c:v>5671.3460781586418</c:v>
                </c:pt>
                <c:pt idx="9">
                  <c:v>5826.2620686329437</c:v>
                </c:pt>
                <c:pt idx="10">
                  <c:v>5550.2648395298502</c:v>
                </c:pt>
                <c:pt idx="11">
                  <c:v>5096.0770255450616</c:v>
                </c:pt>
                <c:pt idx="12">
                  <c:v>4008.1069991085487</c:v>
                </c:pt>
                <c:pt idx="13">
                  <c:v>4920.4968391073353</c:v>
                </c:pt>
                <c:pt idx="14">
                  <c:v>4904.8471680790626</c:v>
                </c:pt>
                <c:pt idx="15">
                  <c:v>5730.8905245357946</c:v>
                </c:pt>
                <c:pt idx="16">
                  <c:v>3969.8377820568594</c:v>
                </c:pt>
                <c:pt idx="17">
                  <c:v>4046.2577846495551</c:v>
                </c:pt>
                <c:pt idx="18">
                  <c:v>1363.2402134766198</c:v>
                </c:pt>
                <c:pt idx="19">
                  <c:v>1245.3088177203865</c:v>
                </c:pt>
              </c:numCache>
            </c:numRef>
          </c:val>
          <c:smooth val="0"/>
        </c:ser>
        <c:ser>
          <c:idx val="2"/>
          <c:order val="2"/>
          <c:marker>
            <c:symbol val="none"/>
          </c:marker>
          <c:cat>
            <c:numRef>
              <c:f>'Graph Data'!$B$1:$BB$1</c:f>
              <c:numCache>
                <c:formatCode>[$-409]mmm\-yy;@</c:formatCode>
                <c:ptCount val="20"/>
                <c:pt idx="0">
                  <c:v>40574</c:v>
                </c:pt>
                <c:pt idx="1">
                  <c:v>40663</c:v>
                </c:pt>
                <c:pt idx="2">
                  <c:v>40755</c:v>
                </c:pt>
                <c:pt idx="3">
                  <c:v>40846</c:v>
                </c:pt>
                <c:pt idx="4">
                  <c:v>40939</c:v>
                </c:pt>
                <c:pt idx="5">
                  <c:v>41029</c:v>
                </c:pt>
                <c:pt idx="6">
                  <c:v>41121</c:v>
                </c:pt>
                <c:pt idx="7">
                  <c:v>41213</c:v>
                </c:pt>
                <c:pt idx="8">
                  <c:v>41305</c:v>
                </c:pt>
                <c:pt idx="9">
                  <c:v>41394</c:v>
                </c:pt>
                <c:pt idx="10">
                  <c:v>41486</c:v>
                </c:pt>
                <c:pt idx="11">
                  <c:v>41578</c:v>
                </c:pt>
                <c:pt idx="12">
                  <c:v>41670</c:v>
                </c:pt>
                <c:pt idx="13">
                  <c:v>41759</c:v>
                </c:pt>
                <c:pt idx="14">
                  <c:v>41851</c:v>
                </c:pt>
                <c:pt idx="15">
                  <c:v>41943</c:v>
                </c:pt>
                <c:pt idx="16">
                  <c:v>42035</c:v>
                </c:pt>
                <c:pt idx="17">
                  <c:v>42124</c:v>
                </c:pt>
                <c:pt idx="18">
                  <c:v>42216</c:v>
                </c:pt>
                <c:pt idx="19">
                  <c:v>42308</c:v>
                </c:pt>
              </c:numCache>
            </c:numRef>
          </c:cat>
          <c:val>
            <c:numRef>
              <c:f>Data!$C$34</c:f>
              <c:numCache>
                <c:formatCode>_(* #,##0_);_(* \(#,##0\);_(* "-"??_);_(@_)</c:formatCode>
                <c:ptCount val="1"/>
                <c:pt idx="0">
                  <c:v>16200.361554699999</c:v>
                </c:pt>
              </c:numCache>
            </c:numRef>
          </c:val>
          <c:smooth val="0"/>
        </c:ser>
        <c:dLbls>
          <c:showLegendKey val="0"/>
          <c:showVal val="0"/>
          <c:showCatName val="0"/>
          <c:showSerName val="0"/>
          <c:showPercent val="0"/>
          <c:showBubbleSize val="0"/>
        </c:dLbls>
        <c:marker val="1"/>
        <c:smooth val="0"/>
        <c:axId val="141403648"/>
        <c:axId val="141405184"/>
      </c:lineChart>
      <c:dateAx>
        <c:axId val="141403648"/>
        <c:scaling>
          <c:orientation val="minMax"/>
          <c:min val="40544"/>
        </c:scaling>
        <c:delete val="0"/>
        <c:axPos val="b"/>
        <c:numFmt formatCode="[$-409]mmm\-yy;@" sourceLinked="0"/>
        <c:majorTickMark val="out"/>
        <c:minorTickMark val="none"/>
        <c:tickLblPos val="nextTo"/>
        <c:spPr>
          <a:ln>
            <a:solidFill>
              <a:schemeClr val="bg1"/>
            </a:solidFill>
          </a:ln>
        </c:spPr>
        <c:txPr>
          <a:bodyPr rot="-2700000" vert="horz"/>
          <a:lstStyle/>
          <a:p>
            <a:pPr>
              <a:defRPr/>
            </a:pPr>
            <a:endParaRPr lang="en-US"/>
          </a:p>
        </c:txPr>
        <c:crossAx val="141405184"/>
        <c:crosses val="autoZero"/>
        <c:auto val="1"/>
        <c:lblOffset val="100"/>
        <c:baseTimeUnit val="months"/>
        <c:majorUnit val="3"/>
        <c:majorTimeUnit val="months"/>
        <c:minorUnit val="3"/>
        <c:minorTimeUnit val="months"/>
      </c:dateAx>
      <c:valAx>
        <c:axId val="141405184"/>
        <c:scaling>
          <c:orientation val="minMax"/>
          <c:max val="25000"/>
          <c:min val="0"/>
        </c:scaling>
        <c:delete val="0"/>
        <c:axPos val="l"/>
        <c:majorGridlines>
          <c:spPr>
            <a:ln>
              <a:solidFill>
                <a:schemeClr val="bg1"/>
              </a:solidFill>
            </a:ln>
          </c:spPr>
        </c:majorGridlines>
        <c:title>
          <c:tx>
            <c:rich>
              <a:bodyPr rot="-5400000" vert="horz"/>
              <a:lstStyle/>
              <a:p>
                <a:pPr>
                  <a:defRPr/>
                </a:pPr>
                <a:r>
                  <a:rPr lang="en-US"/>
                  <a:t>Cost \ Genome</a:t>
                </a:r>
              </a:p>
            </c:rich>
          </c:tx>
          <c:layout/>
          <c:overlay val="0"/>
        </c:title>
        <c:numFmt formatCode="_(&quot;$&quot;* #,##0_);_(&quot;$&quot;* \(#,##0\);_(&quot;$&quot;* &quot;-&quot;??_);_(@_)" sourceLinked="1"/>
        <c:majorTickMark val="out"/>
        <c:minorTickMark val="none"/>
        <c:tickLblPos val="nextTo"/>
        <c:crossAx val="141403648"/>
        <c:crosses val="autoZero"/>
        <c:crossBetween val="between"/>
      </c:valAx>
      <c:dateAx>
        <c:axId val="141419648"/>
        <c:scaling>
          <c:orientation val="minMax"/>
        </c:scaling>
        <c:delete val="1"/>
        <c:axPos val="b"/>
        <c:numFmt formatCode="[$-409]mmm\-yy;@" sourceLinked="1"/>
        <c:majorTickMark val="out"/>
        <c:minorTickMark val="none"/>
        <c:tickLblPos val="nextTo"/>
        <c:crossAx val="141421184"/>
        <c:crosses val="autoZero"/>
        <c:auto val="1"/>
        <c:lblOffset val="100"/>
        <c:baseTimeUnit val="months"/>
      </c:dateAx>
      <c:valAx>
        <c:axId val="141421184"/>
        <c:scaling>
          <c:orientation val="minMax"/>
          <c:max val="700000"/>
        </c:scaling>
        <c:delete val="0"/>
        <c:axPos val="r"/>
        <c:title>
          <c:tx>
            <c:rich>
              <a:bodyPr rot="-5400000" vert="horz"/>
              <a:lstStyle/>
              <a:p>
                <a:pPr>
                  <a:defRPr/>
                </a:pPr>
                <a:r>
                  <a:rPr lang="en-US"/>
                  <a:t>Production (Gb)</a:t>
                </a:r>
              </a:p>
            </c:rich>
          </c:tx>
          <c:layout/>
          <c:overlay val="0"/>
        </c:title>
        <c:numFmt formatCode="_(* #,##0_);_(* \(#,##0\);_(* &quot;-&quot;??_);_(@_)" sourceLinked="1"/>
        <c:majorTickMark val="out"/>
        <c:minorTickMark val="none"/>
        <c:tickLblPos val="nextTo"/>
        <c:crossAx val="141419648"/>
        <c:crosses val="max"/>
        <c:crossBetween val="between"/>
      </c:valAx>
      <c:spPr>
        <a:solidFill>
          <a:schemeClr val="tx1"/>
        </a:solidFill>
        <a:ln w="9525" cmpd="sng"/>
      </c:spPr>
    </c:plotArea>
    <c:plotVisOnly val="1"/>
    <c:dispBlanksAs val="gap"/>
    <c:showDLblsOverMax val="0"/>
  </c:chart>
  <c:spPr>
    <a:solidFill>
      <a:schemeClr val="tx1"/>
    </a:solidFill>
    <a:ln>
      <a:solidFill>
        <a:schemeClr val="bg1">
          <a:alpha val="0"/>
        </a:schemeClr>
      </a:solidFill>
    </a:ln>
  </c:spPr>
  <c:txPr>
    <a:bodyPr/>
    <a:lstStyle/>
    <a:p>
      <a:pPr>
        <a:defRPr sz="1200" b="1">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31043069917465"/>
          <c:y val="8.7006999125109299E-2"/>
          <c:w val="0.82294386206242287"/>
          <c:h val="0.80156308454032599"/>
        </c:manualLayout>
      </c:layout>
      <c:scatterChart>
        <c:scatterStyle val="lineMarker"/>
        <c:varyColors val="0"/>
        <c:ser>
          <c:idx val="0"/>
          <c:order val="0"/>
          <c:tx>
            <c:v>ENCODE Consortium Publications</c:v>
          </c:tx>
          <c:marker>
            <c:symbol val="circle"/>
            <c:size val="8"/>
          </c:marker>
          <c:xVal>
            <c:numRef>
              <c:f>Calc!$B$3:$B$33</c:f>
              <c:numCache>
                <c:formatCode>0.00</c:formatCode>
                <c:ptCount val="31"/>
                <c:pt idx="0">
                  <c:v>2007.875</c:v>
                </c:pt>
                <c:pt idx="1">
                  <c:v>2008.125</c:v>
                </c:pt>
                <c:pt idx="2">
                  <c:v>2008.375</c:v>
                </c:pt>
                <c:pt idx="3">
                  <c:v>2008.625</c:v>
                </c:pt>
                <c:pt idx="4">
                  <c:v>2008.875</c:v>
                </c:pt>
                <c:pt idx="5">
                  <c:v>2009.125</c:v>
                </c:pt>
                <c:pt idx="6">
                  <c:v>2009.375</c:v>
                </c:pt>
                <c:pt idx="7">
                  <c:v>2009.625</c:v>
                </c:pt>
                <c:pt idx="8">
                  <c:v>2009.875</c:v>
                </c:pt>
                <c:pt idx="9">
                  <c:v>2010.125</c:v>
                </c:pt>
                <c:pt idx="10">
                  <c:v>2010.375</c:v>
                </c:pt>
                <c:pt idx="11">
                  <c:v>2010.625</c:v>
                </c:pt>
                <c:pt idx="12">
                  <c:v>2010.875</c:v>
                </c:pt>
                <c:pt idx="13">
                  <c:v>2011.125</c:v>
                </c:pt>
                <c:pt idx="14">
                  <c:v>2011.375</c:v>
                </c:pt>
                <c:pt idx="15">
                  <c:v>2011.625</c:v>
                </c:pt>
                <c:pt idx="16">
                  <c:v>2011.875</c:v>
                </c:pt>
                <c:pt idx="17">
                  <c:v>2012.125</c:v>
                </c:pt>
                <c:pt idx="18">
                  <c:v>2012.375</c:v>
                </c:pt>
                <c:pt idx="19">
                  <c:v>2012.625</c:v>
                </c:pt>
                <c:pt idx="20">
                  <c:v>2012.875</c:v>
                </c:pt>
                <c:pt idx="21">
                  <c:v>2013.125</c:v>
                </c:pt>
                <c:pt idx="22">
                  <c:v>2013.375</c:v>
                </c:pt>
                <c:pt idx="23">
                  <c:v>2013.625</c:v>
                </c:pt>
                <c:pt idx="24">
                  <c:v>2013.875</c:v>
                </c:pt>
                <c:pt idx="25">
                  <c:v>2014.125</c:v>
                </c:pt>
                <c:pt idx="26">
                  <c:v>2014.375</c:v>
                </c:pt>
                <c:pt idx="27">
                  <c:v>2014.625</c:v>
                </c:pt>
                <c:pt idx="28">
                  <c:v>2014.875</c:v>
                </c:pt>
                <c:pt idx="29">
                  <c:v>2015.125</c:v>
                </c:pt>
                <c:pt idx="30">
                  <c:v>2015.375</c:v>
                </c:pt>
              </c:numCache>
            </c:numRef>
          </c:xVal>
          <c:yVal>
            <c:numRef>
              <c:f>Calc!$G$3:$G$33</c:f>
              <c:numCache>
                <c:formatCode>General</c:formatCode>
                <c:ptCount val="31"/>
                <c:pt idx="0">
                  <c:v>5</c:v>
                </c:pt>
                <c:pt idx="1">
                  <c:v>8</c:v>
                </c:pt>
                <c:pt idx="2">
                  <c:v>12</c:v>
                </c:pt>
                <c:pt idx="3">
                  <c:v>15</c:v>
                </c:pt>
                <c:pt idx="4">
                  <c:v>19</c:v>
                </c:pt>
                <c:pt idx="5">
                  <c:v>31</c:v>
                </c:pt>
                <c:pt idx="6">
                  <c:v>36</c:v>
                </c:pt>
                <c:pt idx="7">
                  <c:v>41</c:v>
                </c:pt>
                <c:pt idx="8">
                  <c:v>59</c:v>
                </c:pt>
                <c:pt idx="9">
                  <c:v>67</c:v>
                </c:pt>
                <c:pt idx="10">
                  <c:v>78</c:v>
                </c:pt>
                <c:pt idx="11">
                  <c:v>85</c:v>
                </c:pt>
                <c:pt idx="12">
                  <c:v>99</c:v>
                </c:pt>
                <c:pt idx="13">
                  <c:v>112</c:v>
                </c:pt>
                <c:pt idx="14">
                  <c:v>123</c:v>
                </c:pt>
                <c:pt idx="15">
                  <c:v>140</c:v>
                </c:pt>
                <c:pt idx="16">
                  <c:v>157</c:v>
                </c:pt>
                <c:pt idx="17">
                  <c:v>173</c:v>
                </c:pt>
                <c:pt idx="18">
                  <c:v>181</c:v>
                </c:pt>
                <c:pt idx="19">
                  <c:v>232</c:v>
                </c:pt>
                <c:pt idx="20">
                  <c:v>248</c:v>
                </c:pt>
                <c:pt idx="21">
                  <c:v>265</c:v>
                </c:pt>
                <c:pt idx="22">
                  <c:v>277</c:v>
                </c:pt>
                <c:pt idx="23">
                  <c:v>299</c:v>
                </c:pt>
                <c:pt idx="24">
                  <c:v>345</c:v>
                </c:pt>
                <c:pt idx="25">
                  <c:v>368</c:v>
                </c:pt>
                <c:pt idx="26">
                  <c:v>393</c:v>
                </c:pt>
                <c:pt idx="27">
                  <c:v>411</c:v>
                </c:pt>
                <c:pt idx="28">
                  <c:v>449</c:v>
                </c:pt>
                <c:pt idx="29">
                  <c:v>478</c:v>
                </c:pt>
                <c:pt idx="30">
                  <c:v>496</c:v>
                </c:pt>
              </c:numCache>
            </c:numRef>
          </c:yVal>
          <c:smooth val="0"/>
        </c:ser>
        <c:ser>
          <c:idx val="1"/>
          <c:order val="1"/>
          <c:tx>
            <c:v>ENCODE Community Publications</c:v>
          </c:tx>
          <c:marker>
            <c:symbol val="circle"/>
            <c:size val="8"/>
          </c:marker>
          <c:xVal>
            <c:numRef>
              <c:f>Calc!$B$3:$B$33</c:f>
              <c:numCache>
                <c:formatCode>0.00</c:formatCode>
                <c:ptCount val="31"/>
                <c:pt idx="0">
                  <c:v>2007.875</c:v>
                </c:pt>
                <c:pt idx="1">
                  <c:v>2008.125</c:v>
                </c:pt>
                <c:pt idx="2">
                  <c:v>2008.375</c:v>
                </c:pt>
                <c:pt idx="3">
                  <c:v>2008.625</c:v>
                </c:pt>
                <c:pt idx="4">
                  <c:v>2008.875</c:v>
                </c:pt>
                <c:pt idx="5">
                  <c:v>2009.125</c:v>
                </c:pt>
                <c:pt idx="6">
                  <c:v>2009.375</c:v>
                </c:pt>
                <c:pt idx="7">
                  <c:v>2009.625</c:v>
                </c:pt>
                <c:pt idx="8">
                  <c:v>2009.875</c:v>
                </c:pt>
                <c:pt idx="9">
                  <c:v>2010.125</c:v>
                </c:pt>
                <c:pt idx="10">
                  <c:v>2010.375</c:v>
                </c:pt>
                <c:pt idx="11">
                  <c:v>2010.625</c:v>
                </c:pt>
                <c:pt idx="12">
                  <c:v>2010.875</c:v>
                </c:pt>
                <c:pt idx="13">
                  <c:v>2011.125</c:v>
                </c:pt>
                <c:pt idx="14">
                  <c:v>2011.375</c:v>
                </c:pt>
                <c:pt idx="15">
                  <c:v>2011.625</c:v>
                </c:pt>
                <c:pt idx="16">
                  <c:v>2011.875</c:v>
                </c:pt>
                <c:pt idx="17">
                  <c:v>2012.125</c:v>
                </c:pt>
                <c:pt idx="18">
                  <c:v>2012.375</c:v>
                </c:pt>
                <c:pt idx="19">
                  <c:v>2012.625</c:v>
                </c:pt>
                <c:pt idx="20">
                  <c:v>2012.875</c:v>
                </c:pt>
                <c:pt idx="21">
                  <c:v>2013.125</c:v>
                </c:pt>
                <c:pt idx="22">
                  <c:v>2013.375</c:v>
                </c:pt>
                <c:pt idx="23">
                  <c:v>2013.625</c:v>
                </c:pt>
                <c:pt idx="24">
                  <c:v>2013.875</c:v>
                </c:pt>
                <c:pt idx="25">
                  <c:v>2014.125</c:v>
                </c:pt>
                <c:pt idx="26">
                  <c:v>2014.375</c:v>
                </c:pt>
                <c:pt idx="27">
                  <c:v>2014.625</c:v>
                </c:pt>
                <c:pt idx="28">
                  <c:v>2014.875</c:v>
                </c:pt>
                <c:pt idx="29">
                  <c:v>2015.125</c:v>
                </c:pt>
                <c:pt idx="30">
                  <c:v>2015.375</c:v>
                </c:pt>
              </c:numCache>
            </c:numRef>
          </c:xVal>
          <c:yVal>
            <c:numRef>
              <c:f>Calc!$H$3:$H$33</c:f>
              <c:numCache>
                <c:formatCode>General</c:formatCode>
                <c:ptCount val="31"/>
                <c:pt idx="0">
                  <c:v>7</c:v>
                </c:pt>
                <c:pt idx="1">
                  <c:v>7</c:v>
                </c:pt>
                <c:pt idx="2">
                  <c:v>10</c:v>
                </c:pt>
                <c:pt idx="3">
                  <c:v>15</c:v>
                </c:pt>
                <c:pt idx="4">
                  <c:v>16</c:v>
                </c:pt>
                <c:pt idx="5">
                  <c:v>20</c:v>
                </c:pt>
                <c:pt idx="6">
                  <c:v>22</c:v>
                </c:pt>
                <c:pt idx="7">
                  <c:v>26</c:v>
                </c:pt>
                <c:pt idx="8">
                  <c:v>31</c:v>
                </c:pt>
                <c:pt idx="9">
                  <c:v>32</c:v>
                </c:pt>
                <c:pt idx="10">
                  <c:v>37</c:v>
                </c:pt>
                <c:pt idx="11">
                  <c:v>46</c:v>
                </c:pt>
                <c:pt idx="12">
                  <c:v>58</c:v>
                </c:pt>
                <c:pt idx="13">
                  <c:v>75</c:v>
                </c:pt>
                <c:pt idx="14">
                  <c:v>95</c:v>
                </c:pt>
                <c:pt idx="15">
                  <c:v>119</c:v>
                </c:pt>
                <c:pt idx="16">
                  <c:v>161</c:v>
                </c:pt>
                <c:pt idx="17">
                  <c:v>188</c:v>
                </c:pt>
                <c:pt idx="18">
                  <c:v>208</c:v>
                </c:pt>
                <c:pt idx="19">
                  <c:v>247</c:v>
                </c:pt>
                <c:pt idx="20">
                  <c:v>284</c:v>
                </c:pt>
                <c:pt idx="21">
                  <c:v>329</c:v>
                </c:pt>
                <c:pt idx="22">
                  <c:v>420</c:v>
                </c:pt>
                <c:pt idx="23">
                  <c:v>520</c:v>
                </c:pt>
                <c:pt idx="24">
                  <c:v>627</c:v>
                </c:pt>
                <c:pt idx="25">
                  <c:v>722</c:v>
                </c:pt>
                <c:pt idx="26">
                  <c:v>842</c:v>
                </c:pt>
                <c:pt idx="27">
                  <c:v>909</c:v>
                </c:pt>
                <c:pt idx="28">
                  <c:v>1009</c:v>
                </c:pt>
                <c:pt idx="29">
                  <c:v>1116</c:v>
                </c:pt>
                <c:pt idx="30">
                  <c:v>1233</c:v>
                </c:pt>
              </c:numCache>
            </c:numRef>
          </c:yVal>
          <c:smooth val="0"/>
        </c:ser>
        <c:dLbls>
          <c:showLegendKey val="0"/>
          <c:showVal val="0"/>
          <c:showCatName val="0"/>
          <c:showSerName val="0"/>
          <c:showPercent val="0"/>
          <c:showBubbleSize val="0"/>
        </c:dLbls>
        <c:axId val="123276288"/>
        <c:axId val="123310848"/>
      </c:scatterChart>
      <c:valAx>
        <c:axId val="123276288"/>
        <c:scaling>
          <c:orientation val="minMax"/>
        </c:scaling>
        <c:delete val="0"/>
        <c:axPos val="b"/>
        <c:numFmt formatCode="0" sourceLinked="0"/>
        <c:majorTickMark val="out"/>
        <c:minorTickMark val="none"/>
        <c:tickLblPos val="nextTo"/>
        <c:txPr>
          <a:bodyPr rot="0"/>
          <a:lstStyle/>
          <a:p>
            <a:pPr>
              <a:defRPr/>
            </a:pPr>
            <a:endParaRPr lang="en-US"/>
          </a:p>
        </c:txPr>
        <c:crossAx val="123310848"/>
        <c:crosses val="autoZero"/>
        <c:crossBetween val="midCat"/>
      </c:valAx>
      <c:valAx>
        <c:axId val="123310848"/>
        <c:scaling>
          <c:orientation val="minMax"/>
        </c:scaling>
        <c:delete val="0"/>
        <c:axPos val="l"/>
        <c:title>
          <c:tx>
            <c:rich>
              <a:bodyPr rot="-5400000" vert="horz"/>
              <a:lstStyle/>
              <a:p>
                <a:pPr>
                  <a:defRPr/>
                </a:pPr>
                <a:r>
                  <a:rPr lang="en-US"/>
                  <a:t>Number of Publications</a:t>
                </a:r>
              </a:p>
            </c:rich>
          </c:tx>
          <c:layout>
            <c:manualLayout>
              <c:xMode val="edge"/>
              <c:yMode val="edge"/>
              <c:x val="1.8128023906650227E-2"/>
              <c:y val="0.14251135340448789"/>
            </c:manualLayout>
          </c:layout>
          <c:overlay val="0"/>
        </c:title>
        <c:numFmt formatCode="General" sourceLinked="1"/>
        <c:majorTickMark val="out"/>
        <c:minorTickMark val="none"/>
        <c:tickLblPos val="nextTo"/>
        <c:crossAx val="123276288"/>
        <c:crosses val="autoZero"/>
        <c:crossBetween val="midCat"/>
      </c:valAx>
    </c:plotArea>
    <c:legend>
      <c:legendPos val="r"/>
      <c:layout>
        <c:manualLayout>
          <c:xMode val="edge"/>
          <c:yMode val="edge"/>
          <c:x val="0.131686158715455"/>
          <c:y val="0.201091251678262"/>
          <c:w val="0.66401049868766404"/>
          <c:h val="0.16137068776994201"/>
        </c:manualLayout>
      </c:layout>
      <c:overlay val="0"/>
    </c:legend>
    <c:plotVisOnly val="1"/>
    <c:dispBlanksAs val="gap"/>
    <c:showDLblsOverMax val="0"/>
  </c:chart>
  <c:txPr>
    <a:bodyPr/>
    <a:lstStyle/>
    <a:p>
      <a:pPr>
        <a:defRPr sz="1400" b="1">
          <a:latin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9014199620787"/>
          <c:y val="3.0202084310401396E-2"/>
          <c:w val="0.7406001937809924"/>
          <c:h val="0.53279872082629687"/>
        </c:manualLayout>
      </c:layout>
      <c:barChart>
        <c:barDir val="col"/>
        <c:grouping val="clustered"/>
        <c:varyColors val="0"/>
        <c:ser>
          <c:idx val="0"/>
          <c:order val="0"/>
          <c:tx>
            <c:strRef>
              <c:f>'FOAs by Year (Hand Count)'!$A$11</c:f>
              <c:strCache>
                <c:ptCount val="1"/>
                <c:pt idx="0">
                  <c:v>FOAs</c:v>
                </c:pt>
              </c:strCache>
            </c:strRef>
          </c:tx>
          <c:invertIfNegative val="0"/>
          <c:cat>
            <c:numRef>
              <c:f>'FOAs by Year (Hand Count)'!$D$9:$J$9</c:f>
              <c:numCache>
                <c:formatCode>General</c:formatCode>
                <c:ptCount val="7"/>
                <c:pt idx="0">
                  <c:v>2010</c:v>
                </c:pt>
                <c:pt idx="1">
                  <c:v>2011</c:v>
                </c:pt>
                <c:pt idx="2">
                  <c:v>2012</c:v>
                </c:pt>
                <c:pt idx="3">
                  <c:v>2013</c:v>
                </c:pt>
                <c:pt idx="4">
                  <c:v>2014</c:v>
                </c:pt>
                <c:pt idx="5">
                  <c:v>2015</c:v>
                </c:pt>
                <c:pt idx="6">
                  <c:v>2016</c:v>
                </c:pt>
              </c:numCache>
            </c:numRef>
          </c:cat>
          <c:val>
            <c:numRef>
              <c:f>'FOAs by Year (Hand Count)'!$D$11:$J$11</c:f>
              <c:numCache>
                <c:formatCode>General</c:formatCode>
                <c:ptCount val="7"/>
                <c:pt idx="0">
                  <c:v>4</c:v>
                </c:pt>
                <c:pt idx="1">
                  <c:v>11</c:v>
                </c:pt>
                <c:pt idx="2">
                  <c:v>24</c:v>
                </c:pt>
                <c:pt idx="3">
                  <c:v>44</c:v>
                </c:pt>
                <c:pt idx="4">
                  <c:v>82</c:v>
                </c:pt>
                <c:pt idx="5">
                  <c:v>131</c:v>
                </c:pt>
                <c:pt idx="6">
                  <c:v>147</c:v>
                </c:pt>
              </c:numCache>
            </c:numRef>
          </c:val>
        </c:ser>
        <c:dLbls>
          <c:showLegendKey val="0"/>
          <c:showVal val="0"/>
          <c:showCatName val="0"/>
          <c:showSerName val="0"/>
          <c:showPercent val="0"/>
          <c:showBubbleSize val="0"/>
        </c:dLbls>
        <c:gapWidth val="150"/>
        <c:axId val="123597568"/>
        <c:axId val="123599488"/>
      </c:barChart>
      <c:catAx>
        <c:axId val="123597568"/>
        <c:scaling>
          <c:orientation val="minMax"/>
        </c:scaling>
        <c:delete val="0"/>
        <c:axPos val="b"/>
        <c:title>
          <c:tx>
            <c:rich>
              <a:bodyPr/>
              <a:lstStyle/>
              <a:p>
                <a:pPr>
                  <a:defRPr/>
                </a:pPr>
                <a:r>
                  <a:rPr lang="en-US" sz="1800" dirty="0">
                    <a:latin typeface="Arial" panose="020B0604020202020204" pitchFamily="34" charset="0"/>
                    <a:cs typeface="Arial" panose="020B0604020202020204" pitchFamily="34" charset="0"/>
                  </a:rPr>
                  <a:t>Fiscal Year (FY)</a:t>
                </a:r>
              </a:p>
            </c:rich>
          </c:tx>
          <c:layout/>
          <c:overlay val="0"/>
        </c:title>
        <c:numFmt formatCode="General" sourceLinked="1"/>
        <c:majorTickMark val="out"/>
        <c:minorTickMark val="none"/>
        <c:tickLblPos val="nextTo"/>
        <c:txPr>
          <a:bodyPr/>
          <a:lstStyle/>
          <a:p>
            <a:pPr>
              <a:defRPr sz="1800">
                <a:latin typeface="Arial" panose="020B0604020202020204" pitchFamily="34" charset="0"/>
                <a:cs typeface="Arial" panose="020B0604020202020204" pitchFamily="34" charset="0"/>
              </a:defRPr>
            </a:pPr>
            <a:endParaRPr lang="en-US"/>
          </a:p>
        </c:txPr>
        <c:crossAx val="123599488"/>
        <c:crosses val="autoZero"/>
        <c:auto val="1"/>
        <c:lblAlgn val="ctr"/>
        <c:lblOffset val="100"/>
        <c:noMultiLvlLbl val="0"/>
      </c:catAx>
      <c:valAx>
        <c:axId val="123599488"/>
        <c:scaling>
          <c:orientation val="minMax"/>
          <c:max val="150"/>
          <c:min val="0"/>
        </c:scaling>
        <c:delete val="0"/>
        <c:axPos val="l"/>
        <c:majorGridlines/>
        <c:numFmt formatCode="General" sourceLinked="1"/>
        <c:majorTickMark val="out"/>
        <c:minorTickMark val="none"/>
        <c:tickLblPos val="nextTo"/>
        <c:txPr>
          <a:bodyPr/>
          <a:lstStyle/>
          <a:p>
            <a:pPr>
              <a:defRPr sz="1600">
                <a:latin typeface="Arial" panose="020B0604020202020204" pitchFamily="34" charset="0"/>
                <a:cs typeface="Arial" panose="020B0604020202020204" pitchFamily="34" charset="0"/>
              </a:defRPr>
            </a:pPr>
            <a:endParaRPr lang="en-US"/>
          </a:p>
        </c:txPr>
        <c:crossAx val="123597568"/>
        <c:crosses val="autoZero"/>
        <c:crossBetween val="between"/>
        <c:majorUnit val="20"/>
      </c:valAx>
    </c:plotArea>
    <c:legend>
      <c:legendPos val="b"/>
      <c:layout>
        <c:manualLayout>
          <c:xMode val="edge"/>
          <c:yMode val="edge"/>
          <c:x val="0.14462891450799109"/>
          <c:y val="0.78585268742758974"/>
          <c:w val="0.19675625558878004"/>
          <c:h val="6.5433283346585588E-2"/>
        </c:manualLayout>
      </c:layout>
      <c:overlay val="0"/>
      <c:txPr>
        <a:bodyPr/>
        <a:lstStyle/>
        <a:p>
          <a:pPr>
            <a:defRPr sz="1600" b="1">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9396325459317"/>
          <c:y val="2.4826334208223971E-2"/>
          <c:w val="0.78926159230096238"/>
          <c:h val="0.50850809273840769"/>
        </c:manualLayout>
      </c:layout>
      <c:barChart>
        <c:barDir val="col"/>
        <c:grouping val="clustered"/>
        <c:varyColors val="0"/>
        <c:ser>
          <c:idx val="0"/>
          <c:order val="0"/>
          <c:tx>
            <c:strRef>
              <c:f>'Registered Users'!$A$3</c:f>
              <c:strCache>
                <c:ptCount val="1"/>
                <c:pt idx="0">
                  <c:v>Registered users</c:v>
                </c:pt>
              </c:strCache>
            </c:strRef>
          </c:tx>
          <c:invertIfNegative val="0"/>
          <c:cat>
            <c:numRef>
              <c:f>'Registered Users'!$C$2:$H$2</c:f>
              <c:numCache>
                <c:formatCode>General</c:formatCode>
                <c:ptCount val="6"/>
                <c:pt idx="0">
                  <c:v>2010</c:v>
                </c:pt>
                <c:pt idx="1">
                  <c:v>2011</c:v>
                </c:pt>
                <c:pt idx="2">
                  <c:v>2012</c:v>
                </c:pt>
                <c:pt idx="3">
                  <c:v>2013</c:v>
                </c:pt>
                <c:pt idx="4">
                  <c:v>2014</c:v>
                </c:pt>
                <c:pt idx="5">
                  <c:v>2015</c:v>
                </c:pt>
              </c:numCache>
            </c:numRef>
          </c:cat>
          <c:val>
            <c:numRef>
              <c:f>'Registered Users'!$C$3:$H$3</c:f>
              <c:numCache>
                <c:formatCode>General</c:formatCode>
                <c:ptCount val="6"/>
                <c:pt idx="0">
                  <c:v>392</c:v>
                </c:pt>
                <c:pt idx="1">
                  <c:v>682</c:v>
                </c:pt>
                <c:pt idx="2" formatCode="#,##0">
                  <c:v>976</c:v>
                </c:pt>
                <c:pt idx="3" formatCode="#,##0">
                  <c:v>1315</c:v>
                </c:pt>
                <c:pt idx="4" formatCode="#,##0">
                  <c:v>1726</c:v>
                </c:pt>
                <c:pt idx="5" formatCode="#,##0">
                  <c:v>2080</c:v>
                </c:pt>
              </c:numCache>
            </c:numRef>
          </c:val>
        </c:ser>
        <c:ser>
          <c:idx val="1"/>
          <c:order val="1"/>
          <c:tx>
            <c:strRef>
              <c:f>'Registered Users'!$A$4</c:f>
              <c:strCache>
                <c:ptCount val="1"/>
                <c:pt idx="0">
                  <c:v>Total reports downloaded</c:v>
                </c:pt>
              </c:strCache>
            </c:strRef>
          </c:tx>
          <c:invertIfNegative val="0"/>
          <c:cat>
            <c:numRef>
              <c:f>'Registered Users'!$C$2:$H$2</c:f>
              <c:numCache>
                <c:formatCode>General</c:formatCode>
                <c:ptCount val="6"/>
                <c:pt idx="0">
                  <c:v>2010</c:v>
                </c:pt>
                <c:pt idx="1">
                  <c:v>2011</c:v>
                </c:pt>
                <c:pt idx="2">
                  <c:v>2012</c:v>
                </c:pt>
                <c:pt idx="3">
                  <c:v>2013</c:v>
                </c:pt>
                <c:pt idx="4">
                  <c:v>2014</c:v>
                </c:pt>
                <c:pt idx="5">
                  <c:v>2015</c:v>
                </c:pt>
              </c:numCache>
            </c:numRef>
          </c:cat>
          <c:val>
            <c:numRef>
              <c:f>'Registered Users'!$C$4:$H$4</c:f>
              <c:numCache>
                <c:formatCode>#,##0</c:formatCode>
                <c:ptCount val="6"/>
                <c:pt idx="0" formatCode="General">
                  <c:v>0</c:v>
                </c:pt>
                <c:pt idx="1">
                  <c:v>2202</c:v>
                </c:pt>
                <c:pt idx="2">
                  <c:v>3018</c:v>
                </c:pt>
                <c:pt idx="3">
                  <c:v>3682</c:v>
                </c:pt>
                <c:pt idx="4">
                  <c:v>4424</c:v>
                </c:pt>
                <c:pt idx="5">
                  <c:v>5082</c:v>
                </c:pt>
              </c:numCache>
            </c:numRef>
          </c:val>
        </c:ser>
        <c:dLbls>
          <c:showLegendKey val="0"/>
          <c:showVal val="0"/>
          <c:showCatName val="0"/>
          <c:showSerName val="0"/>
          <c:showPercent val="0"/>
          <c:showBubbleSize val="0"/>
        </c:dLbls>
        <c:gapWidth val="150"/>
        <c:axId val="124132352"/>
        <c:axId val="124171392"/>
      </c:barChart>
      <c:catAx>
        <c:axId val="124132352"/>
        <c:scaling>
          <c:orientation val="minMax"/>
        </c:scaling>
        <c:delete val="0"/>
        <c:axPos val="b"/>
        <c:title>
          <c:tx>
            <c:rich>
              <a:bodyPr/>
              <a:lstStyle/>
              <a:p>
                <a:pPr>
                  <a:defRPr/>
                </a:pPr>
                <a:r>
                  <a:rPr lang="en-US" sz="1800" b="1" dirty="0">
                    <a:latin typeface="Arial" panose="020B0604020202020204" pitchFamily="34" charset="0"/>
                    <a:cs typeface="Arial" panose="020B0604020202020204" pitchFamily="34" charset="0"/>
                  </a:rPr>
                  <a:t>Calendar Year</a:t>
                </a:r>
              </a:p>
            </c:rich>
          </c:tx>
          <c:layout/>
          <c:overlay val="0"/>
        </c:title>
        <c:numFmt formatCode="General" sourceLinked="1"/>
        <c:majorTickMark val="out"/>
        <c:minorTickMark val="none"/>
        <c:tickLblPos val="nextTo"/>
        <c:txPr>
          <a:bodyPr rot="-2700000" vert="horz"/>
          <a:lstStyle/>
          <a:p>
            <a:pPr>
              <a:defRPr sz="1800">
                <a:latin typeface="Arial" panose="020B0604020202020204" pitchFamily="34" charset="0"/>
                <a:cs typeface="Arial" panose="020B0604020202020204" pitchFamily="34" charset="0"/>
              </a:defRPr>
            </a:pPr>
            <a:endParaRPr lang="en-US"/>
          </a:p>
        </c:txPr>
        <c:crossAx val="124171392"/>
        <c:crosses val="autoZero"/>
        <c:auto val="1"/>
        <c:lblAlgn val="ctr"/>
        <c:lblOffset val="100"/>
        <c:noMultiLvlLbl val="0"/>
      </c:catAx>
      <c:valAx>
        <c:axId val="124171392"/>
        <c:scaling>
          <c:orientation val="minMax"/>
          <c:max val="5500"/>
          <c:min val="0"/>
        </c:scaling>
        <c:delete val="0"/>
        <c:axPos val="l"/>
        <c:majorGridlines/>
        <c:numFmt formatCode="General" sourceLinked="1"/>
        <c:majorTickMark val="out"/>
        <c:minorTickMark val="none"/>
        <c:tickLblPos val="low"/>
        <c:spPr>
          <a:noFill/>
        </c:spPr>
        <c:txPr>
          <a:bodyPr/>
          <a:lstStyle/>
          <a:p>
            <a:pPr>
              <a:defRPr sz="1600">
                <a:latin typeface="Arial" panose="020B0604020202020204" pitchFamily="34" charset="0"/>
                <a:cs typeface="Arial" panose="020B0604020202020204" pitchFamily="34" charset="0"/>
              </a:defRPr>
            </a:pPr>
            <a:endParaRPr lang="en-US"/>
          </a:p>
        </c:txPr>
        <c:crossAx val="124132352"/>
        <c:crosses val="autoZero"/>
        <c:crossBetween val="between"/>
      </c:valAx>
    </c:plotArea>
    <c:legend>
      <c:legendPos val="b"/>
      <c:layout>
        <c:manualLayout>
          <c:xMode val="edge"/>
          <c:yMode val="edge"/>
          <c:x val="0.11617825896762905"/>
          <c:y val="0.74976968503937003"/>
          <c:w val="0.65653215223097117"/>
          <c:h val="0.11689698162729659"/>
        </c:manualLayout>
      </c:layout>
      <c:overlay val="0"/>
      <c:txPr>
        <a:bodyPr/>
        <a:lstStyle/>
        <a:p>
          <a:pPr>
            <a:defRPr sz="1600" b="1">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5" y="8890002"/>
            <a:ext cx="3071815" cy="468313"/>
          </a:xfrm>
          <a:prstGeom prst="rect">
            <a:avLst/>
          </a:prstGeom>
          <a:noFill/>
          <a:ln w="9525">
            <a:noFill/>
            <a:miter lim="800000"/>
            <a:headEnd/>
            <a:tailEnd/>
          </a:ln>
          <a:effectLst/>
        </p:spPr>
        <p:txBody>
          <a:bodyPr vert="horz" wrap="square" lIns="95368" tIns="47683" rIns="95368" bIns="47683" numCol="1" anchor="b" anchorCtr="0" compatLnSpc="1">
            <a:prstTxWarp prst="textNoShape">
              <a:avLst/>
            </a:prstTxWarp>
          </a:bodyPr>
          <a:lstStyle>
            <a:lvl1pPr defTabSz="953905"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4" y="8890002"/>
            <a:ext cx="3071815" cy="468313"/>
          </a:xfrm>
          <a:prstGeom prst="rect">
            <a:avLst/>
          </a:prstGeom>
          <a:noFill/>
          <a:ln w="9525">
            <a:noFill/>
            <a:miter lim="800000"/>
            <a:headEnd/>
            <a:tailEnd/>
          </a:ln>
          <a:effectLst/>
        </p:spPr>
        <p:txBody>
          <a:bodyPr vert="horz" wrap="square" lIns="95368" tIns="47683" rIns="95368" bIns="47683" numCol="1" anchor="b" anchorCtr="0" compatLnSpc="1">
            <a:prstTxWarp prst="textNoShape">
              <a:avLst/>
            </a:prstTxWarp>
          </a:bodyPr>
          <a:lstStyle>
            <a:lvl1pPr algn="r" defTabSz="953905"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792166" y="4446592"/>
            <a:ext cx="5486401" cy="4114800"/>
          </a:xfrm>
          <a:prstGeom prst="rect">
            <a:avLst/>
          </a:prstGeom>
          <a:noFill/>
          <a:ln w="9525">
            <a:noFill/>
            <a:miter lim="800000"/>
            <a:headEnd/>
            <a:tailEnd/>
          </a:ln>
          <a:effectLst/>
        </p:spPr>
        <p:txBody>
          <a:bodyPr vert="horz" wrap="square" lIns="95368" tIns="47683" rIns="95368" bIns="4768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5" y="8891592"/>
            <a:ext cx="3071815" cy="468312"/>
          </a:xfrm>
          <a:prstGeom prst="rect">
            <a:avLst/>
          </a:prstGeom>
          <a:noFill/>
          <a:ln w="9525">
            <a:noFill/>
            <a:miter lim="800000"/>
            <a:headEnd/>
            <a:tailEnd/>
          </a:ln>
          <a:effectLst/>
        </p:spPr>
        <p:txBody>
          <a:bodyPr vert="horz" wrap="square" lIns="95368" tIns="47683" rIns="95368" bIns="47683" numCol="1" anchor="b" anchorCtr="0" compatLnSpc="1">
            <a:prstTxWarp prst="textNoShape">
              <a:avLst/>
            </a:prstTxWarp>
          </a:bodyPr>
          <a:lstStyle>
            <a:lvl1pPr defTabSz="953905"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0" y="8889987"/>
            <a:ext cx="3070860" cy="468315"/>
          </a:xfrm>
          <a:prstGeom prst="rect">
            <a:avLst/>
          </a:prstGeom>
        </p:spPr>
        <p:txBody>
          <a:bodyPr vert="horz" lIns="94508" tIns="47251" rIns="94508" bIns="47251" rtlCol="0" anchor="b"/>
          <a:lstStyle>
            <a:lvl1pPr algn="r">
              <a:defRPr sz="13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xfrm>
            <a:off x="807404" y="4446592"/>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029">
              <a:defRPr/>
            </a:pPr>
            <a:r>
              <a:rPr lang="en-US" dirty="0" smtClean="0">
                <a:latin typeface="Arial" pitchFamily="34" charset="0"/>
                <a:cs typeface="Arial" pitchFamily="34" charset="0"/>
              </a:rPr>
              <a:t>As is always the case, the Open Session of this meeting of the National Advisory Council for Human Genome Research, including this Director’s Report, is being webcast live. </a:t>
            </a:r>
          </a:p>
          <a:p>
            <a:pPr defTabSz="914029">
              <a:defRPr/>
            </a:pPr>
            <a:endParaRPr lang="en-US" dirty="0" smtClean="0">
              <a:latin typeface="Arial" pitchFamily="34" charset="0"/>
              <a:cs typeface="Arial" pitchFamily="34" charset="0"/>
            </a:endParaRPr>
          </a:p>
          <a:p>
            <a:pPr defTabSz="914029">
              <a:defRPr/>
            </a:pPr>
            <a:r>
              <a:rPr lang="en-US" dirty="0" smtClean="0">
                <a:latin typeface="Arial" pitchFamily="34" charset="0"/>
                <a:cs typeface="Arial" pitchFamily="34" charset="0"/>
              </a:rPr>
              <a:t>It</a:t>
            </a:r>
            <a:r>
              <a:rPr lang="en-US" baseline="0" dirty="0" smtClean="0">
                <a:latin typeface="Arial" pitchFamily="34" charset="0"/>
                <a:cs typeface="Arial" pitchFamily="34" charset="0"/>
              </a:rPr>
              <a:t> is also being v</a:t>
            </a:r>
            <a:r>
              <a:rPr lang="en-US" dirty="0" smtClean="0">
                <a:latin typeface="Arial" pitchFamily="34" charset="0"/>
                <a:cs typeface="Arial" pitchFamily="34" charset="0"/>
              </a:rPr>
              <a:t>ideotaped, and those</a:t>
            </a:r>
            <a:r>
              <a:rPr lang="en-US" baseline="0" dirty="0" smtClean="0">
                <a:latin typeface="Arial" pitchFamily="34" charset="0"/>
                <a:cs typeface="Arial" pitchFamily="34" charset="0"/>
              </a:rPr>
              <a:t> recordings will be m</a:t>
            </a:r>
            <a:r>
              <a:rPr lang="en-US" dirty="0" smtClean="0">
                <a:latin typeface="Arial" pitchFamily="34" charset="0"/>
                <a:cs typeface="Arial" pitchFamily="34" charset="0"/>
              </a:rPr>
              <a:t>ade </a:t>
            </a:r>
            <a:r>
              <a:rPr lang="en-US" dirty="0">
                <a:latin typeface="Arial" pitchFamily="34" charset="0"/>
                <a:cs typeface="Arial" pitchFamily="34" charset="0"/>
              </a:rPr>
              <a:t>available as a permanent archive on the </a:t>
            </a:r>
            <a:r>
              <a:rPr lang="en-US" dirty="0" smtClean="0">
                <a:latin typeface="Arial" pitchFamily="34" charset="0"/>
                <a:cs typeface="Arial" pitchFamily="34" charset="0"/>
              </a:rPr>
              <a:t>internet, including the </a:t>
            </a:r>
            <a:r>
              <a:rPr lang="en-US" dirty="0">
                <a:latin typeface="Arial" pitchFamily="34" charset="0"/>
                <a:cs typeface="Arial" pitchFamily="34" charset="0"/>
              </a:rPr>
              <a:t>presentations themselves and </a:t>
            </a:r>
            <a:r>
              <a:rPr lang="en-US" dirty="0" smtClean="0">
                <a:latin typeface="Arial" pitchFamily="34" charset="0"/>
                <a:cs typeface="Arial" pitchFamily="34" charset="0"/>
              </a:rPr>
              <a:t>the various </a:t>
            </a:r>
            <a:r>
              <a:rPr lang="en-US" dirty="0">
                <a:latin typeface="Arial" pitchFamily="34" charset="0"/>
                <a:cs typeface="Arial" pitchFamily="34" charset="0"/>
              </a:rPr>
              <a:t>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2" tIns="47303" rIns="94602" bIns="47303" numCol="1" anchor="t" anchorCtr="0" compatLnSpc="1">
            <a:prstTxWarp prst="textNoShape">
              <a:avLst/>
            </a:prstTxWarp>
          </a:bodyPr>
          <a:lstStyle/>
          <a:p>
            <a:r>
              <a:rPr lang="en-US" sz="1200" b="0" dirty="0">
                <a:latin typeface="Arial" panose="020B0604020202020204" pitchFamily="34" charset="0"/>
                <a:cs typeface="Arial" panose="020B0604020202020204" pitchFamily="34" charset="0"/>
              </a:rPr>
              <a:t>Last </a:t>
            </a:r>
            <a:r>
              <a:rPr lang="en-US" sz="1200" b="0" dirty="0" smtClean="0">
                <a:latin typeface="Arial" panose="020B0604020202020204" pitchFamily="34" charset="0"/>
                <a:cs typeface="Arial" panose="020B0604020202020204" pitchFamily="34" charset="0"/>
              </a:rPr>
              <a:t>month</a:t>
            </a:r>
            <a:r>
              <a:rPr lang="en-US" sz="1200" b="0" dirty="0">
                <a:latin typeface="Arial" panose="020B0604020202020204" pitchFamily="34" charset="0"/>
                <a:cs typeface="Arial" panose="020B0604020202020204" pitchFamily="34" charset="0"/>
              </a:rPr>
              <a:t>, Ms. Deanna Ingersoll </a:t>
            </a:r>
            <a:r>
              <a:rPr lang="en-US" sz="1200" b="0" dirty="0" smtClean="0">
                <a:latin typeface="Arial" panose="020B0604020202020204" pitchFamily="34" charset="0"/>
                <a:cs typeface="Arial" panose="020B0604020202020204" pitchFamily="34" charset="0"/>
              </a:rPr>
              <a:t>was appointed the * NHGRI Chief </a:t>
            </a:r>
            <a:r>
              <a:rPr lang="en-US" sz="1200" b="0" dirty="0">
                <a:latin typeface="Arial" panose="020B0604020202020204" pitchFamily="34" charset="0"/>
                <a:cs typeface="Arial" panose="020B0604020202020204" pitchFamily="34" charset="0"/>
              </a:rPr>
              <a:t>Grants Management </a:t>
            </a:r>
            <a:r>
              <a:rPr lang="en-US" sz="1200" b="0" dirty="0" smtClean="0">
                <a:latin typeface="Arial" panose="020B0604020202020204" pitchFamily="34" charset="0"/>
                <a:cs typeface="Arial" panose="020B0604020202020204" pitchFamily="34" charset="0"/>
              </a:rPr>
              <a:t>Officer. Deanna</a:t>
            </a:r>
            <a:r>
              <a:rPr lang="en-US" sz="1200" b="0" baseline="0" dirty="0" smtClean="0">
                <a:latin typeface="Arial" panose="020B0604020202020204" pitchFamily="34" charset="0"/>
                <a:cs typeface="Arial" panose="020B0604020202020204" pitchFamily="34" charset="0"/>
              </a:rPr>
              <a:t> </a:t>
            </a:r>
            <a:r>
              <a:rPr lang="en-US" sz="1200" b="0" dirty="0" smtClean="0">
                <a:latin typeface="Arial" panose="020B0604020202020204" pitchFamily="34" charset="0"/>
                <a:cs typeface="Arial" panose="020B0604020202020204" pitchFamily="34" charset="0"/>
              </a:rPr>
              <a:t>comes </a:t>
            </a:r>
            <a:r>
              <a:rPr lang="en-US" sz="1200" b="0" dirty="0">
                <a:latin typeface="Arial" panose="020B0604020202020204" pitchFamily="34" charset="0"/>
                <a:cs typeface="Arial" panose="020B0604020202020204" pitchFamily="34" charset="0"/>
              </a:rPr>
              <a:t>to NHGRI from the National Institute </a:t>
            </a:r>
            <a:r>
              <a:rPr lang="en-US" sz="1200" b="0" dirty="0" smtClean="0">
                <a:latin typeface="Arial" panose="020B0604020202020204" pitchFamily="34" charset="0"/>
                <a:cs typeface="Arial" panose="020B0604020202020204" pitchFamily="34" charset="0"/>
              </a:rPr>
              <a:t>of Allergy </a:t>
            </a:r>
            <a:r>
              <a:rPr lang="en-US" sz="1200" b="0" dirty="0">
                <a:latin typeface="Arial" panose="020B0604020202020204" pitchFamily="34" charset="0"/>
                <a:cs typeface="Arial" panose="020B0604020202020204" pitchFamily="34" charset="0"/>
              </a:rPr>
              <a:t>and Infectious </a:t>
            </a:r>
            <a:r>
              <a:rPr lang="en-US" sz="1200" b="0" dirty="0" smtClean="0">
                <a:latin typeface="Arial" panose="020B0604020202020204" pitchFamily="34" charset="0"/>
                <a:cs typeface="Arial" panose="020B0604020202020204" pitchFamily="34" charset="0"/>
              </a:rPr>
              <a:t>Diseases, </a:t>
            </a:r>
            <a:r>
              <a:rPr lang="en-US" sz="1200" b="0" dirty="0">
                <a:latin typeface="Arial" panose="020B0604020202020204" pitchFamily="34" charset="0"/>
                <a:cs typeface="Arial" panose="020B0604020202020204" pitchFamily="34" charset="0"/>
              </a:rPr>
              <a:t>where she served as the Lead Grants Management Specialist for the past 11 years. </a:t>
            </a:r>
            <a:endParaRPr lang="en-US" sz="1200" b="0" dirty="0" smtClean="0">
              <a:latin typeface="Arial" panose="020B0604020202020204" pitchFamily="34" charset="0"/>
              <a:cs typeface="Arial" panose="020B0604020202020204" pitchFamily="34" charset="0"/>
            </a:endParaRPr>
          </a:p>
          <a:p>
            <a:endParaRPr lang="en-US" sz="1200" b="0" dirty="0" smtClean="0">
              <a:latin typeface="Arial" panose="020B0604020202020204" pitchFamily="34" charset="0"/>
              <a:cs typeface="Arial" panose="020B0604020202020204" pitchFamily="34" charset="0"/>
            </a:endParaRPr>
          </a:p>
          <a:p>
            <a:r>
              <a:rPr lang="en-US" sz="1200" b="0" dirty="0" smtClean="0">
                <a:latin typeface="Arial" panose="020B0604020202020204" pitchFamily="34" charset="0"/>
                <a:cs typeface="Arial" panose="020B0604020202020204" pitchFamily="34" charset="0"/>
              </a:rPr>
              <a:t>In </a:t>
            </a:r>
            <a:r>
              <a:rPr lang="en-US" sz="1200" b="0" dirty="0">
                <a:latin typeface="Arial" panose="020B0604020202020204" pitchFamily="34" charset="0"/>
                <a:cs typeface="Arial" panose="020B0604020202020204" pitchFamily="34" charset="0"/>
              </a:rPr>
              <a:t>her new role at NHGRI, she will review and award research </a:t>
            </a:r>
            <a:r>
              <a:rPr lang="en-US" sz="1200" b="0" dirty="0" smtClean="0">
                <a:latin typeface="Arial" panose="020B0604020202020204" pitchFamily="34" charset="0"/>
                <a:cs typeface="Arial" panose="020B0604020202020204" pitchFamily="34" charset="0"/>
              </a:rPr>
              <a:t>grants, conduct </a:t>
            </a:r>
            <a:r>
              <a:rPr lang="en-US" sz="1200" b="0" dirty="0">
                <a:latin typeface="Arial" panose="020B0604020202020204" pitchFamily="34" charset="0"/>
                <a:cs typeface="Arial" panose="020B0604020202020204" pitchFamily="34" charset="0"/>
              </a:rPr>
              <a:t>quarterly </a:t>
            </a:r>
            <a:r>
              <a:rPr lang="en-US" sz="1200" b="0" dirty="0" smtClean="0">
                <a:latin typeface="Arial" panose="020B0604020202020204" pitchFamily="34" charset="0"/>
                <a:cs typeface="Arial" panose="020B0604020202020204" pitchFamily="34" charset="0"/>
              </a:rPr>
              <a:t>audits to </a:t>
            </a:r>
            <a:r>
              <a:rPr lang="en-US" sz="1200" b="0" dirty="0">
                <a:latin typeface="Arial" panose="020B0604020202020204" pitchFamily="34" charset="0"/>
                <a:cs typeface="Arial" panose="020B0604020202020204" pitchFamily="34" charset="0"/>
              </a:rPr>
              <a:t>ensure compliance with </a:t>
            </a:r>
            <a:r>
              <a:rPr lang="en-US" sz="1200" b="0" dirty="0" smtClean="0">
                <a:latin typeface="Arial" panose="020B0604020202020204" pitchFamily="34" charset="0"/>
                <a:cs typeface="Arial" panose="020B0604020202020204" pitchFamily="34" charset="0"/>
              </a:rPr>
              <a:t>relevant policies, </a:t>
            </a:r>
            <a:r>
              <a:rPr lang="en-US" sz="1200" b="0" dirty="0">
                <a:latin typeface="Arial" panose="020B0604020202020204" pitchFamily="34" charset="0"/>
                <a:cs typeface="Arial" panose="020B0604020202020204" pitchFamily="34" charset="0"/>
              </a:rPr>
              <a:t>and lead the Grants </a:t>
            </a:r>
            <a:r>
              <a:rPr lang="en-US" sz="1200" b="0" dirty="0" smtClean="0">
                <a:latin typeface="Arial" panose="020B0604020202020204" pitchFamily="34" charset="0"/>
                <a:cs typeface="Arial" panose="020B0604020202020204" pitchFamily="34" charset="0"/>
              </a:rPr>
              <a:t>Administration Branch (whose Web page is shown here). </a:t>
            </a:r>
            <a:r>
              <a:rPr lang="en-US" sz="1200" b="0" dirty="0">
                <a:latin typeface="Arial" panose="020B0604020202020204" pitchFamily="34" charset="0"/>
                <a:cs typeface="Arial" panose="020B0604020202020204" pitchFamily="34" charset="0"/>
              </a:rPr>
              <a:t>NHGRI is excited to welcome </a:t>
            </a:r>
            <a:r>
              <a:rPr lang="en-US" sz="1200" b="0" dirty="0" smtClean="0">
                <a:latin typeface="Arial" panose="020B0604020202020204" pitchFamily="34" charset="0"/>
                <a:cs typeface="Arial" panose="020B0604020202020204" pitchFamily="34" charset="0"/>
              </a:rPr>
              <a:t>Deanna</a:t>
            </a:r>
            <a:r>
              <a:rPr lang="en-US" sz="1200" b="0" baseline="0" dirty="0" smtClean="0">
                <a:latin typeface="Arial" panose="020B0604020202020204" pitchFamily="34" charset="0"/>
                <a:cs typeface="Arial" panose="020B0604020202020204" pitchFamily="34" charset="0"/>
              </a:rPr>
              <a:t> to NHGRI. </a:t>
            </a:r>
            <a:r>
              <a:rPr lang="en-US" sz="1200" b="0" dirty="0" smtClean="0">
                <a:latin typeface="Arial" panose="020B0604020202020204" pitchFamily="34" charset="0"/>
                <a:cs typeface="Arial" panose="020B0604020202020204" pitchFamily="34" charset="0"/>
              </a:rPr>
              <a:t> </a:t>
            </a:r>
            <a:endParaRPr lang="en-US" sz="1200" b="0" dirty="0">
              <a:latin typeface="Arial" panose="020B0604020202020204" pitchFamily="34" charset="0"/>
              <a:cs typeface="Arial" panose="020B0604020202020204" pitchFamily="34" charset="0"/>
            </a:endParaRPr>
          </a:p>
          <a:p>
            <a:pPr defTabSz="914228"/>
            <a:endParaRPr lang="en-US" sz="1200" b="0" dirty="0">
              <a:latin typeface="Arial" panose="020B0604020202020204" pitchFamily="34" charset="0"/>
              <a:cs typeface="Arial" panose="020B0604020202020204" pitchFamily="34" charset="0"/>
            </a:endParaRPr>
          </a:p>
          <a:p>
            <a:pPr defTabSz="914228"/>
            <a:r>
              <a:rPr lang="en-US" sz="1200" b="0" dirty="0">
                <a:latin typeface="Arial" panose="020B0604020202020204" pitchFamily="34" charset="0"/>
                <a:cs typeface="Arial" panose="020B0604020202020204" pitchFamily="34" charset="0"/>
              </a:rPr>
              <a:t>I would like to thank Monika Christman </a:t>
            </a:r>
            <a:r>
              <a:rPr lang="en-US" sz="1200" b="0" dirty="0" smtClean="0">
                <a:latin typeface="Arial" panose="020B0604020202020204" pitchFamily="34" charset="0"/>
                <a:cs typeface="Arial" panose="020B0604020202020204" pitchFamily="34" charset="0"/>
              </a:rPr>
              <a:t>(of NHGRI) and Eddie Myrbeck (of the National Institute on Deafness and Other</a:t>
            </a:r>
            <a:r>
              <a:rPr lang="en-US" sz="1200" b="0" baseline="0" dirty="0" smtClean="0">
                <a:latin typeface="Arial" panose="020B0604020202020204" pitchFamily="34" charset="0"/>
                <a:cs typeface="Arial" panose="020B0604020202020204" pitchFamily="34" charset="0"/>
              </a:rPr>
              <a:t> Communication Disorders), who each served stints as </a:t>
            </a:r>
            <a:r>
              <a:rPr lang="en-US" sz="1200" b="0" dirty="0" smtClean="0">
                <a:latin typeface="Arial" panose="020B0604020202020204" pitchFamily="34" charset="0"/>
                <a:cs typeface="Arial" panose="020B0604020202020204" pitchFamily="34" charset="0"/>
              </a:rPr>
              <a:t>Acting </a:t>
            </a:r>
            <a:r>
              <a:rPr lang="en-US" sz="1200" b="0" dirty="0">
                <a:latin typeface="Arial" panose="020B0604020202020204" pitchFamily="34" charset="0"/>
                <a:cs typeface="Arial" panose="020B0604020202020204" pitchFamily="34" charset="0"/>
              </a:rPr>
              <a:t>Chief </a:t>
            </a:r>
            <a:r>
              <a:rPr lang="en-US" sz="1200" b="0" dirty="0" smtClean="0">
                <a:latin typeface="Arial" panose="020B0604020202020204" pitchFamily="34" charset="0"/>
                <a:cs typeface="Arial" panose="020B0604020202020204" pitchFamily="34" charset="0"/>
              </a:rPr>
              <a:t>Grants Management Officer while </a:t>
            </a:r>
            <a:r>
              <a:rPr lang="en-US" sz="1200" b="0" dirty="0">
                <a:latin typeface="Arial" panose="020B0604020202020204" pitchFamily="34" charset="0"/>
                <a:cs typeface="Arial" panose="020B0604020202020204" pitchFamily="34" charset="0"/>
              </a:rPr>
              <a:t>we worked to </a:t>
            </a:r>
            <a:r>
              <a:rPr lang="en-US" sz="1200" b="0" dirty="0" smtClean="0">
                <a:latin typeface="Arial" panose="020B0604020202020204" pitchFamily="34" charset="0"/>
                <a:cs typeface="Arial" panose="020B0604020202020204" pitchFamily="34" charset="0"/>
              </a:rPr>
              <a:t>fill </a:t>
            </a:r>
            <a:r>
              <a:rPr lang="en-US" sz="1200" b="0" dirty="0">
                <a:latin typeface="Arial" panose="020B0604020202020204" pitchFamily="34" charset="0"/>
                <a:cs typeface="Arial" panose="020B0604020202020204" pitchFamily="34" charset="0"/>
              </a:rPr>
              <a:t>this position</a:t>
            </a:r>
            <a:r>
              <a:rPr lang="en-US" sz="1200" b="0" dirty="0" smtClean="0">
                <a:latin typeface="Arial" panose="020B0604020202020204" pitchFamily="34" charset="0"/>
                <a:cs typeface="Arial" panose="020B0604020202020204" pitchFamily="34" charset="0"/>
              </a:rPr>
              <a:t>.</a:t>
            </a:r>
          </a:p>
        </p:txBody>
      </p:sp>
      <p:sp>
        <p:nvSpPr>
          <p:cNvPr id="5" name="Slide Number Placeholder 3"/>
          <p:cNvSpPr>
            <a:spLocks noGrp="1"/>
          </p:cNvSpPr>
          <p:nvPr>
            <p:ph type="sldNum" sz="quarter" idx="5"/>
          </p:nvPr>
        </p:nvSpPr>
        <p:spPr>
          <a:xfrm>
            <a:off x="4014793"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43" eaLnBrk="0" hangingPunct="0">
              <a:defRPr b="1">
                <a:solidFill>
                  <a:schemeClr val="tx1"/>
                </a:solidFill>
                <a:latin typeface="Arial" pitchFamily="34" charset="0"/>
              </a:defRPr>
            </a:lvl1pPr>
            <a:lvl2pPr marL="754070" indent="-290026" defTabSz="950643" eaLnBrk="0" hangingPunct="0">
              <a:defRPr b="1">
                <a:solidFill>
                  <a:schemeClr val="tx1"/>
                </a:solidFill>
                <a:latin typeface="Arial" pitchFamily="34" charset="0"/>
              </a:defRPr>
            </a:lvl2pPr>
            <a:lvl3pPr marL="1160107" indent="-232022" defTabSz="950643" eaLnBrk="0" hangingPunct="0">
              <a:defRPr b="1">
                <a:solidFill>
                  <a:schemeClr val="tx1"/>
                </a:solidFill>
                <a:latin typeface="Arial" pitchFamily="34" charset="0"/>
              </a:defRPr>
            </a:lvl3pPr>
            <a:lvl4pPr marL="1624149" indent="-232022" defTabSz="950643" eaLnBrk="0" hangingPunct="0">
              <a:defRPr b="1">
                <a:solidFill>
                  <a:schemeClr val="tx1"/>
                </a:solidFill>
                <a:latin typeface="Arial" pitchFamily="34" charset="0"/>
              </a:defRPr>
            </a:lvl4pPr>
            <a:lvl5pPr marL="2088193" indent="-232022" defTabSz="950643" eaLnBrk="0" hangingPunct="0">
              <a:defRPr b="1">
                <a:solidFill>
                  <a:schemeClr val="tx1"/>
                </a:solidFill>
                <a:latin typeface="Arial" pitchFamily="34" charset="0"/>
              </a:defRPr>
            </a:lvl5pPr>
            <a:lvl6pPr marL="2552236" indent="-232022" defTabSz="950643" eaLnBrk="0" fontAlgn="base" hangingPunct="0">
              <a:spcBef>
                <a:spcPct val="0"/>
              </a:spcBef>
              <a:spcAft>
                <a:spcPct val="0"/>
              </a:spcAft>
              <a:defRPr b="1">
                <a:solidFill>
                  <a:schemeClr val="tx1"/>
                </a:solidFill>
                <a:latin typeface="Arial" pitchFamily="34" charset="0"/>
              </a:defRPr>
            </a:lvl6pPr>
            <a:lvl7pPr marL="3016279" indent="-232022" defTabSz="950643" eaLnBrk="0" fontAlgn="base" hangingPunct="0">
              <a:spcBef>
                <a:spcPct val="0"/>
              </a:spcBef>
              <a:spcAft>
                <a:spcPct val="0"/>
              </a:spcAft>
              <a:defRPr b="1">
                <a:solidFill>
                  <a:schemeClr val="tx1"/>
                </a:solidFill>
                <a:latin typeface="Arial" pitchFamily="34" charset="0"/>
              </a:defRPr>
            </a:lvl7pPr>
            <a:lvl8pPr marL="3480321" indent="-232022" defTabSz="950643" eaLnBrk="0" fontAlgn="base" hangingPunct="0">
              <a:spcBef>
                <a:spcPct val="0"/>
              </a:spcBef>
              <a:spcAft>
                <a:spcPct val="0"/>
              </a:spcAft>
              <a:defRPr b="1">
                <a:solidFill>
                  <a:schemeClr val="tx1"/>
                </a:solidFill>
                <a:latin typeface="Arial" pitchFamily="34" charset="0"/>
              </a:defRPr>
            </a:lvl8pPr>
            <a:lvl9pPr marL="3944367" indent="-232022" defTabSz="9506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10</a:t>
            </a:fld>
            <a:endParaRPr lang="en-US" dirty="0"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1" tIns="47301" rIns="94601" bIns="47301" numCol="1" anchor="t" anchorCtr="0" compatLnSpc="1">
            <a:prstTxWarp prst="textNoShape">
              <a:avLst/>
            </a:prstTxWarp>
          </a:bodyPr>
          <a:lstStyle/>
          <a:p>
            <a:pPr defTabSz="914214">
              <a:defRPr/>
            </a:pPr>
            <a:r>
              <a:rPr lang="en-US" dirty="0" smtClean="0"/>
              <a:t>This past December,</a:t>
            </a:r>
            <a:r>
              <a:rPr lang="en-US" baseline="0" dirty="0" smtClean="0"/>
              <a:t> Ms. </a:t>
            </a:r>
            <a:r>
              <a:rPr lang="en-US" dirty="0" smtClean="0"/>
              <a:t>Cristina Kapustij was appointed the new Chief of the Policy and Program Analysis Branch within the NHGRI Division</a:t>
            </a:r>
            <a:r>
              <a:rPr lang="en-US" baseline="0" dirty="0" smtClean="0"/>
              <a:t> </a:t>
            </a:r>
            <a:r>
              <a:rPr lang="en-US" dirty="0" smtClean="0"/>
              <a:t>of Policy, Communications, and Education.</a:t>
            </a:r>
            <a:r>
              <a:rPr lang="en-US" baseline="0" dirty="0" smtClean="0"/>
              <a:t> In September, I told Council that Christina was made the Acting Chief of this Branch while a formal search was conducted. </a:t>
            </a:r>
            <a:endParaRPr lang="en-US" dirty="0" smtClean="0"/>
          </a:p>
          <a:p>
            <a:pPr defTabSz="914214">
              <a:defRPr/>
            </a:pPr>
            <a:endParaRPr lang="en-US" dirty="0"/>
          </a:p>
          <a:p>
            <a:pPr defTabSz="914214">
              <a:defRPr/>
            </a:pPr>
            <a:r>
              <a:rPr lang="en-US" dirty="0"/>
              <a:t>Prior to joining </a:t>
            </a:r>
            <a:r>
              <a:rPr lang="en-US" dirty="0" smtClean="0"/>
              <a:t>NHGRI, Cristina worked as a Program Manager at the Institute for Human Genetics</a:t>
            </a:r>
            <a:r>
              <a:rPr lang="en-US" baseline="0" dirty="0" smtClean="0"/>
              <a:t> at the </a:t>
            </a:r>
            <a:r>
              <a:rPr lang="en-US" dirty="0" smtClean="0"/>
              <a:t>University of California</a:t>
            </a:r>
            <a:r>
              <a:rPr lang="en-US" baseline="0" dirty="0" smtClean="0"/>
              <a:t>, </a:t>
            </a:r>
            <a:r>
              <a:rPr lang="en-US" dirty="0" smtClean="0"/>
              <a:t>San Francisco, where she developed policy responses to potential changes in state and federal legislation, coordinated activities with the U.S. Food and Drug Administration, and researched the ethical, legal, and social implications related to sequencing the DNA from newborn blood spots. In her new Branch Chief role, she will oversee policy development and analysis, legislative and federal interactions, as well as evaluation of NHGRI research and policy priorities. She </a:t>
            </a:r>
            <a:r>
              <a:rPr lang="en-US" baseline="0" dirty="0" smtClean="0"/>
              <a:t>is a familiar face to the Institute as an alumnus of the NHGRI/ASHG Genetics and Public Policy Fellowship. </a:t>
            </a:r>
            <a:endParaRPr lang="en-US" dirty="0" smtClean="0"/>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11</a:t>
            </a:fld>
            <a:endParaRPr lang="en-US" dirty="0" smtClean="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21279">
              <a:defRPr/>
            </a:pPr>
            <a:r>
              <a:rPr lang="en-US" dirty="0" smtClean="0">
                <a:latin typeface="Arial" pitchFamily="34" charset="0"/>
                <a:cs typeface="Arial" pitchFamily="34" charset="0"/>
              </a:rPr>
              <a:t>As I hope you recall, NHGRI’s </a:t>
            </a:r>
            <a:r>
              <a:rPr lang="en-US" baseline="0" dirty="0" smtClean="0">
                <a:latin typeface="Arial" pitchFamily="34" charset="0"/>
                <a:cs typeface="Arial" pitchFamily="34" charset="0"/>
              </a:rPr>
              <a:t>Division of Policy, Communications, and Education partners with the American Society of Human Genetics (or ASHG) to sponsor two training fellowships— * the well-established Genetics and Public Policy Fellowship and * the recently launched </a:t>
            </a:r>
            <a:r>
              <a:rPr lang="en-US" dirty="0" smtClean="0">
                <a:latin typeface="Arial" pitchFamily="34" charset="0"/>
                <a:cs typeface="Arial" pitchFamily="34" charset="0"/>
              </a:rPr>
              <a:t>Genetics and Education Fellowship. </a:t>
            </a:r>
          </a:p>
          <a:p>
            <a:pPr lvl="1" defTabSz="946589">
              <a:defRPr/>
            </a:pPr>
            <a:endParaRPr lang="en-US" dirty="0" smtClean="0"/>
          </a:p>
          <a:p>
            <a:pPr lvl="1" defTabSz="946589">
              <a:defRPr/>
            </a:pPr>
            <a:r>
              <a:rPr lang="en-US" dirty="0" smtClean="0"/>
              <a:t>To date, these</a:t>
            </a:r>
            <a:r>
              <a:rPr lang="en-US" baseline="0" dirty="0" smtClean="0"/>
              <a:t> programs have had </a:t>
            </a:r>
            <a:r>
              <a:rPr lang="en-US" dirty="0" smtClean="0"/>
              <a:t>15 Genetics and Public Policy fellows and 2 Genetics and Education</a:t>
            </a:r>
            <a:r>
              <a:rPr lang="en-US" baseline="0" dirty="0" smtClean="0"/>
              <a:t> fellows. We are currently accepting applications for the 2016-2017 fellowship year, which runs from September 2016 to December 2017. </a:t>
            </a:r>
          </a:p>
          <a:p>
            <a:pPr lvl="1" defTabSz="946589">
              <a:defRPr/>
            </a:pPr>
            <a:endParaRPr lang="en-US" baseline="0" dirty="0" smtClean="0"/>
          </a:p>
          <a:p>
            <a:pPr lvl="1" defTabSz="946589">
              <a:defRPr/>
            </a:pPr>
            <a:r>
              <a:rPr lang="en-US" baseline="0" dirty="0" smtClean="0"/>
              <a:t>During the year of the fellowship, the fellows complete a series of rotations with NHGRI and ASHG, as well as externally on Capitol </a:t>
            </a:r>
            <a:r>
              <a:rPr lang="en-US" dirty="0" smtClean="0"/>
              <a:t>Hill or in educational programs. * Applications are due by</a:t>
            </a:r>
            <a:r>
              <a:rPr lang="en-US" baseline="0" dirty="0" smtClean="0"/>
              <a:t> April 25, 2016. Please share this information with your departments and institutions as well as any individuals who you think might be interested in these exciting opportunities. </a:t>
            </a: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12</a:t>
            </a:fld>
            <a:endParaRPr lang="en-US" dirty="0"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91" tIns="46946" rIns="93891" bIns="46946" numCol="1" anchor="t" anchorCtr="0" compatLnSpc="1">
            <a:prstTxWarp prst="textNoShape">
              <a:avLst/>
            </a:prstTxWarp>
          </a:bodyPr>
          <a:lstStyle/>
          <a:p>
            <a:pPr defTabSz="914228">
              <a:defRPr/>
            </a:pPr>
            <a:r>
              <a:rPr lang="en-US" b="0" i="0" baseline="0" dirty="0" smtClean="0">
                <a:latin typeface="Arial" pitchFamily="34" charset="0"/>
                <a:cs typeface="Arial" pitchFamily="34" charset="0"/>
              </a:rPr>
              <a:t>In November, Dr. Jeff Schloss, Director of the Division of Genome Sciences within the NHGRI Extramural Research Program, received a Department of Health and Human Services (DHHS) Career Achievement Award. </a:t>
            </a:r>
          </a:p>
          <a:p>
            <a:pPr defTabSz="914228">
              <a:defRPr/>
            </a:pPr>
            <a:endParaRPr lang="en-US" b="0" i="0" baseline="0" dirty="0" smtClean="0">
              <a:latin typeface="Arial" pitchFamily="34" charset="0"/>
              <a:cs typeface="Arial" pitchFamily="34" charset="0"/>
            </a:endParaRPr>
          </a:p>
          <a:p>
            <a:pPr defTabSz="914228">
              <a:defRPr/>
            </a:pPr>
            <a:r>
              <a:rPr lang="en-US" b="0" i="0" baseline="0" dirty="0" smtClean="0">
                <a:latin typeface="Arial" pitchFamily="34" charset="0"/>
                <a:cs typeface="Arial" pitchFamily="34" charset="0"/>
              </a:rPr>
              <a:t>For 19 years, Jeff has established and overseen novel initiatives that aim to develop new DNA-analysis technologies. In particular, he has led NHGRI’s signature program in DNA sequencing technology development; the latter has been a key contributor to the remarkable reduction in DNA sequencing costs by nearly a million-fold over the last roughly 15 years. His program is arguably the most successful technology development effort in the history of NIH. In addition, he has promoted interdisciplinary research through multiple trans-NIH and trans-federal programs.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97">
              <a:defRPr/>
            </a:pPr>
            <a:fld id="{EF1538E9-0E3C-4F99-854D-827A84D0C00A}" type="slidenum">
              <a:rPr lang="en-US" smtClean="0">
                <a:solidFill>
                  <a:prstClr val="black"/>
                </a:solidFill>
                <a:cs typeface="Arial" panose="020B0604020202020204" pitchFamily="34" charset="0"/>
              </a:rPr>
              <a:pPr defTabSz="925697">
                <a:defRPr/>
              </a:pPr>
              <a:t>13</a:t>
            </a:fld>
            <a:endParaRPr lang="en-US" dirty="0" smtClean="0">
              <a:solidFill>
                <a:prstClr val="black"/>
              </a:solidFill>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pPr lvl="1" defTabSz="946589">
              <a:defRPr/>
            </a:pPr>
            <a:r>
              <a:rPr lang="en-US" dirty="0" smtClean="0"/>
              <a:t>Last </a:t>
            </a:r>
            <a:r>
              <a:rPr lang="en-US" baseline="0" dirty="0" smtClean="0"/>
              <a:t>December, </a:t>
            </a:r>
            <a:r>
              <a:rPr lang="en-US" dirty="0" smtClean="0"/>
              <a:t>I participated in a Congressional briefing hosted by the Cystic Fibrosis Foundation. The purpose of the briefing was to inform House members and their staff about precision medicine and cystic fibrosis. I spoke about the potential for genomics and precision medicine generally, while others on the panel discussed the importance</a:t>
            </a:r>
            <a:r>
              <a:rPr lang="en-US" baseline="0" dirty="0" smtClean="0"/>
              <a:t> of </a:t>
            </a:r>
            <a:r>
              <a:rPr lang="en-US" dirty="0" smtClean="0"/>
              <a:t>cystic fibrosis f</a:t>
            </a:r>
            <a:r>
              <a:rPr lang="en-US" baseline="0" dirty="0" smtClean="0"/>
              <a:t>rom the foundation, research, and patient perspectives. </a:t>
            </a:r>
          </a:p>
          <a:p>
            <a:pPr lvl="1" defTabSz="946589">
              <a:defRPr/>
            </a:pPr>
            <a:endParaRPr lang="en-US" baseline="0" dirty="0" smtClean="0"/>
          </a:p>
          <a:p>
            <a:pPr lvl="1" defTabSz="946589">
              <a:defRPr/>
            </a:pPr>
            <a:r>
              <a:rPr lang="en-US" baseline="0" dirty="0" smtClean="0"/>
              <a:t>Our collective remarks all stressed the importance of funding for basic science research. The briefing was well-attended, and the audience included Congressman Jim McGovern (D-MA), co-chair of the Congressional </a:t>
            </a:r>
            <a:r>
              <a:rPr lang="en-US" dirty="0" smtClean="0"/>
              <a:t>Cystic Fibrosis </a:t>
            </a:r>
            <a:r>
              <a:rPr lang="en-US" baseline="0" dirty="0" smtClean="0"/>
              <a:t>Caucus, as well as Congressman John Fleming (R-LA), whose grandson has cystic fibrosis</a:t>
            </a:r>
            <a:r>
              <a:rPr lang="en-US" baseline="0" dirty="0" smtClean="0">
                <a:solidFill>
                  <a:schemeClr val="bg1"/>
                </a:solidFill>
              </a:rPr>
              <a:t>.</a:t>
            </a: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14</a:t>
            </a:fld>
            <a:endParaRPr lang="en-US" dirty="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1" tIns="47301" rIns="94601" bIns="47301" numCol="1" anchor="t" anchorCtr="0" compatLnSpc="1">
            <a:prstTxWarp prst="textNoShape">
              <a:avLst/>
            </a:prstTxWarp>
          </a:bodyPr>
          <a:lstStyle/>
          <a:p>
            <a:pPr marL="0" marR="0" indent="0" algn="l" defTabSz="914214" rtl="0" eaLnBrk="0" fontAlgn="base" latinLnBrk="0" hangingPunct="0">
              <a:lnSpc>
                <a:spcPct val="100000"/>
              </a:lnSpc>
              <a:spcBef>
                <a:spcPts val="0"/>
              </a:spcBef>
              <a:spcAft>
                <a:spcPct val="0"/>
              </a:spcAft>
              <a:buClrTx/>
              <a:buSzTx/>
              <a:buFontTx/>
              <a:buNone/>
              <a:tabLst/>
              <a:defRPr/>
            </a:pPr>
            <a:r>
              <a:rPr lang="en-US" dirty="0" smtClean="0"/>
              <a:t>In January, NIH was visited by the</a:t>
            </a:r>
            <a:r>
              <a:rPr lang="en-US" baseline="0" dirty="0" smtClean="0"/>
              <a:t> </a:t>
            </a:r>
            <a:r>
              <a:rPr lang="en-US" sz="1200" kern="1200" dirty="0" smtClean="0">
                <a:solidFill>
                  <a:schemeClr val="tx1"/>
                </a:solidFill>
                <a:effectLst/>
                <a:latin typeface="Arial" panose="020B0604020202020204" pitchFamily="34" charset="0"/>
                <a:ea typeface="+mn-ea"/>
                <a:cs typeface="Arial" panose="020B0604020202020204" pitchFamily="34" charset="0"/>
              </a:rPr>
              <a:t>Israeli</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Minister of Health, Yaakov </a:t>
            </a:r>
            <a:r>
              <a:rPr lang="en-US" sz="1200" kern="1200" dirty="0" err="1" smtClean="0">
                <a:solidFill>
                  <a:schemeClr val="tx1"/>
                </a:solidFill>
                <a:effectLst/>
                <a:latin typeface="Arial" panose="020B0604020202020204" pitchFamily="34" charset="0"/>
                <a:ea typeface="+mn-ea"/>
                <a:cs typeface="Arial" panose="020B0604020202020204" pitchFamily="34" charset="0"/>
              </a:rPr>
              <a:t>Litzman</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along with </a:t>
            </a:r>
            <a:r>
              <a:rPr lang="en-US" baseline="0" dirty="0" smtClean="0"/>
              <a:t>several other Israeli Ministry of Health officials. During this visit, Dr. Bill Gahl (NHGRI’s Clinical Director) and I led the delegation on a tour of the NIH Clinical Center, where we visited a pediatric patient participating in the Undiagnosed Diseases Program. </a:t>
            </a:r>
          </a:p>
          <a:p>
            <a:pPr marL="0" marR="0" indent="0" algn="l" defTabSz="914214" rtl="0" eaLnBrk="0" fontAlgn="base" latinLnBrk="0" hangingPunct="0">
              <a:lnSpc>
                <a:spcPct val="100000"/>
              </a:lnSpc>
              <a:spcBef>
                <a:spcPts val="0"/>
              </a:spcBef>
              <a:spcAft>
                <a:spcPct val="0"/>
              </a:spcAft>
              <a:buClrTx/>
              <a:buSzTx/>
              <a:buFontTx/>
              <a:buNone/>
              <a:tabLst/>
              <a:defRPr/>
            </a:pPr>
            <a:endParaRPr lang="en-US" baseline="0" dirty="0" smtClean="0"/>
          </a:p>
          <a:p>
            <a:pPr marL="0" marR="0" indent="0" algn="l" defTabSz="914214" rtl="0" eaLnBrk="0" fontAlgn="base" latinLnBrk="0" hangingPunct="0">
              <a:lnSpc>
                <a:spcPct val="100000"/>
              </a:lnSpc>
              <a:spcBef>
                <a:spcPts val="0"/>
              </a:spcBef>
              <a:spcAft>
                <a:spcPct val="0"/>
              </a:spcAft>
              <a:buClrTx/>
              <a:buSzTx/>
              <a:buFontTx/>
              <a:buNone/>
              <a:tabLst/>
              <a:defRPr/>
            </a:pPr>
            <a:r>
              <a:rPr lang="en-US" baseline="0" dirty="0" smtClean="0"/>
              <a:t>The Minister was particularly interested in learning more about the Undiagnosed Diseases Network and its potential for collaborating with Israeli researchers and clinicians. </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15</a:t>
            </a:fld>
            <a:endParaRPr lang="en-US" dirty="0"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xfrm>
            <a:off x="180975" y="4313242"/>
            <a:ext cx="6659880" cy="4811708"/>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8" tIns="47683" rIns="95368" bIns="47683" numCol="1" anchor="t" anchorCtr="0" compatLnSpc="1">
            <a:prstTxWarp prst="textNoShape">
              <a:avLst/>
            </a:prstTxWarp>
          </a:bodyPr>
          <a:lstStyle/>
          <a:p>
            <a:pPr defTabSz="921214">
              <a:defRPr/>
            </a:pPr>
            <a:r>
              <a:rPr lang="en-US" b="0" i="0" u="none" strike="noStrike" kern="1200" dirty="0" smtClean="0">
                <a:effectLst/>
                <a:latin typeface="Arial" panose="020B0604020202020204" pitchFamily="34" charset="0"/>
                <a:cs typeface="Arial" panose="020B0604020202020204" pitchFamily="34" charset="0"/>
              </a:rPr>
              <a:t>One last NIH</a:t>
            </a:r>
            <a:r>
              <a:rPr lang="en-US" b="0" i="0" u="none" strike="noStrike" kern="1200" baseline="0" dirty="0" smtClean="0">
                <a:effectLst/>
                <a:latin typeface="Arial" panose="020B0604020202020204" pitchFamily="34" charset="0"/>
                <a:cs typeface="Arial" panose="020B0604020202020204" pitchFamily="34" charset="0"/>
              </a:rPr>
              <a:t> topic that warrants highlighting relates to something that every one of you is aware </a:t>
            </a:r>
            <a:r>
              <a:rPr lang="en-US" dirty="0" smtClean="0"/>
              <a:t>of— </a:t>
            </a:r>
            <a:r>
              <a:rPr lang="en-US" b="0" i="0" u="none" strike="noStrike" kern="1200" baseline="0" dirty="0" smtClean="0">
                <a:effectLst/>
                <a:latin typeface="Arial" panose="020B0604020202020204" pitchFamily="34" charset="0"/>
                <a:cs typeface="Arial" panose="020B0604020202020204" pitchFamily="34" charset="0"/>
              </a:rPr>
              <a:t>and that is the growing challenges of Big Data (genomics and otherwise). There are many aspects associated with these Big Data challenges, but one set of problems relates to sustaining data resources, such as large databases. There are multiple active conversations going on about this problem— here at NHGRI, in Dr. Phil Bourne’s Office of the Associate Director for Data Science, at other NIH Institutes who fund data resources, among the NIH leadership, and by other funding agencies (</a:t>
            </a:r>
            <a:r>
              <a:rPr lang="en-US" dirty="0" smtClean="0"/>
              <a:t>in the U.S. </a:t>
            </a:r>
            <a:r>
              <a:rPr lang="en-US" b="0" i="0" u="none" strike="noStrike" kern="1200" baseline="0" dirty="0" smtClean="0">
                <a:effectLst/>
                <a:latin typeface="Arial" panose="020B0604020202020204" pitchFamily="34" charset="0"/>
                <a:cs typeface="Arial" panose="020B0604020202020204" pitchFamily="34" charset="0"/>
              </a:rPr>
              <a:t>and abroad).</a:t>
            </a:r>
            <a:r>
              <a:rPr lang="en-US" b="0" i="0" u="none" strike="noStrike" kern="1200" dirty="0" smtClean="0">
                <a:effectLst/>
                <a:latin typeface="Arial" panose="020B0604020202020204" pitchFamily="34" charset="0"/>
                <a:cs typeface="Arial" panose="020B0604020202020204" pitchFamily="34" charset="0"/>
              </a:rPr>
              <a:t> </a:t>
            </a:r>
            <a:r>
              <a:rPr lang="en-US" b="0" i="0" u="none" strike="noStrike" kern="1200" baseline="0" dirty="0" smtClean="0">
                <a:effectLst/>
                <a:latin typeface="Arial" panose="020B0604020202020204" pitchFamily="34" charset="0"/>
                <a:cs typeface="Arial" panose="020B0604020202020204" pitchFamily="34" charset="0"/>
              </a:rPr>
              <a:t>I have actively spoken about the data resource sustainability issues, in part because of the challenges that NHGRI is now facing in supporting genomic data resources. Since the last Council meeting, there were two high-profile publications relevant to these conversations.</a:t>
            </a:r>
          </a:p>
          <a:p>
            <a:pPr defTabSz="921214">
              <a:defRPr/>
            </a:pPr>
            <a:endParaRPr lang="en-US" b="0" i="0" u="none" strike="noStrike" kern="1200" dirty="0" smtClean="0">
              <a:effectLst/>
              <a:latin typeface="Arial" panose="020B0604020202020204" pitchFamily="34" charset="0"/>
              <a:cs typeface="Arial" panose="020B0604020202020204" pitchFamily="34" charset="0"/>
            </a:endParaRPr>
          </a:p>
          <a:p>
            <a:pPr defTabSz="921214">
              <a:defRPr/>
            </a:pPr>
            <a:r>
              <a:rPr lang="en-US" b="0" i="0" u="none" strike="noStrike" kern="1200" dirty="0" smtClean="0">
                <a:effectLst/>
                <a:latin typeface="Arial" panose="020B0604020202020204" pitchFamily="34" charset="0"/>
                <a:cs typeface="Arial" panose="020B0604020202020204" pitchFamily="34" charset="0"/>
              </a:rPr>
              <a:t>* In</a:t>
            </a:r>
            <a:r>
              <a:rPr lang="en-US" b="0" i="0" u="none" strike="noStrike" kern="1200" baseline="0" dirty="0" smtClean="0">
                <a:effectLst/>
                <a:latin typeface="Arial" panose="020B0604020202020204" pitchFamily="34" charset="0"/>
                <a:cs typeface="Arial" panose="020B0604020202020204" pitchFamily="34" charset="0"/>
              </a:rPr>
              <a:t> early November, </a:t>
            </a:r>
            <a:r>
              <a:rPr lang="en-US" b="0" i="1" u="none" strike="noStrike" kern="1200" baseline="0" dirty="0" smtClean="0">
                <a:effectLst/>
                <a:latin typeface="Arial" panose="020B0604020202020204" pitchFamily="34" charset="0"/>
                <a:cs typeface="Arial" panose="020B0604020202020204" pitchFamily="34" charset="0"/>
              </a:rPr>
              <a:t>Nature</a:t>
            </a:r>
            <a:r>
              <a:rPr lang="en-US" b="0" i="0" u="none" strike="noStrike" kern="1200" baseline="0" dirty="0" smtClean="0">
                <a:effectLst/>
                <a:latin typeface="Arial" panose="020B0604020202020204" pitchFamily="34" charset="0"/>
                <a:cs typeface="Arial" panose="020B0604020202020204" pitchFamily="34" charset="0"/>
              </a:rPr>
              <a:t> published this Perspective about sustaining the Big Data ecosystem,</a:t>
            </a:r>
            <a:r>
              <a:rPr lang="en-US" b="0" i="0" u="none" strike="noStrike" kern="1200" dirty="0" smtClean="0">
                <a:effectLst/>
                <a:latin typeface="Arial" panose="020B0604020202020204" pitchFamily="34" charset="0"/>
                <a:cs typeface="Arial" panose="020B0604020202020204" pitchFamily="34" charset="0"/>
              </a:rPr>
              <a:t> </a:t>
            </a:r>
            <a:r>
              <a:rPr lang="en-US" b="0" i="0" u="none" strike="noStrike" kern="1200" baseline="0" dirty="0" smtClean="0">
                <a:effectLst/>
                <a:latin typeface="Arial" panose="020B0604020202020204" pitchFamily="34" charset="0"/>
                <a:cs typeface="Arial" panose="020B0604020202020204" pitchFamily="34" charset="0"/>
              </a:rPr>
              <a:t>written by Dr. Phil Bourne, NIGMS Director Dr. Jon Lorsch, and myself. This article details our collective views about major challenges funding agencies face in supporting resources that house biomedical data, and we emphasize the acute need to explore new models for sustaining such data resources. </a:t>
            </a:r>
            <a:r>
              <a:rPr lang="en-US" b="0" i="0" u="none" strike="noStrike" kern="1200" dirty="0" smtClean="0">
                <a:effectLst/>
                <a:latin typeface="Arial" panose="020B0604020202020204" pitchFamily="34" charset="0"/>
                <a:cs typeface="Arial" panose="020B0604020202020204" pitchFamily="34" charset="0"/>
              </a:rPr>
              <a:t>* Related</a:t>
            </a:r>
            <a:r>
              <a:rPr lang="en-US" b="0" i="0" u="none" strike="noStrike" kern="1200" baseline="0" dirty="0" smtClean="0">
                <a:effectLst/>
                <a:latin typeface="Arial" panose="020B0604020202020204" pitchFamily="34" charset="0"/>
                <a:cs typeface="Arial" panose="020B0604020202020204" pitchFamily="34" charset="0"/>
              </a:rPr>
              <a:t> to our </a:t>
            </a:r>
            <a:r>
              <a:rPr lang="en-US" b="0" i="1" u="none" strike="noStrike" kern="1200" baseline="0" dirty="0" smtClean="0">
                <a:effectLst/>
                <a:latin typeface="Arial" panose="020B0604020202020204" pitchFamily="34" charset="0"/>
                <a:cs typeface="Arial" panose="020B0604020202020204" pitchFamily="34" charset="0"/>
              </a:rPr>
              <a:t>Nature</a:t>
            </a:r>
            <a:r>
              <a:rPr lang="en-US" b="0" i="0" u="none" strike="noStrike" kern="1200" baseline="0" dirty="0" smtClean="0">
                <a:effectLst/>
                <a:latin typeface="Arial" panose="020B0604020202020204" pitchFamily="34" charset="0"/>
                <a:cs typeface="Arial" panose="020B0604020202020204" pitchFamily="34" charset="0"/>
              </a:rPr>
              <a:t> publication, a news piece came out in the January 1 issue of </a:t>
            </a:r>
            <a:r>
              <a:rPr lang="en-US" b="0" i="1" u="none" strike="noStrike" kern="1200" baseline="0" dirty="0" smtClean="0">
                <a:effectLst/>
                <a:latin typeface="Arial" panose="020B0604020202020204" pitchFamily="34" charset="0"/>
                <a:cs typeface="Arial" panose="020B0604020202020204" pitchFamily="34" charset="0"/>
              </a:rPr>
              <a:t>Science</a:t>
            </a:r>
            <a:r>
              <a:rPr lang="en-US" b="0" i="0" u="none" strike="noStrike" kern="1200" baseline="0" dirty="0" smtClean="0">
                <a:effectLst/>
                <a:latin typeface="Arial" panose="020B0604020202020204" pitchFamily="34" charset="0"/>
                <a:cs typeface="Arial" panose="020B0604020202020204" pitchFamily="34" charset="0"/>
              </a:rPr>
              <a:t> that discusses how some key data resources are in jeopardy because of funding challenges. The article heavily features the data resources supported by NHGRI, highlighting some hard issues confronted by this Council in recent years. </a:t>
            </a:r>
          </a:p>
          <a:p>
            <a:pPr defTabSz="921214">
              <a:defRPr/>
            </a:pPr>
            <a:endParaRPr lang="en-US" b="0" i="0" u="none" strike="noStrike" kern="1200" baseline="0" dirty="0" smtClean="0">
              <a:effectLst/>
              <a:latin typeface="Arial" panose="020B0604020202020204" pitchFamily="34" charset="0"/>
              <a:cs typeface="Arial" panose="020B0604020202020204" pitchFamily="34" charset="0"/>
            </a:endParaRPr>
          </a:p>
          <a:p>
            <a:pPr defTabSz="921214">
              <a:defRPr/>
            </a:pPr>
            <a:r>
              <a:rPr lang="en-US" b="0" i="0" u="none" strike="noStrike" kern="1200" baseline="0" dirty="0" smtClean="0">
                <a:effectLst/>
                <a:latin typeface="Arial" panose="020B0604020202020204" pitchFamily="34" charset="0"/>
                <a:cs typeface="Arial" panose="020B0604020202020204" pitchFamily="34" charset="0"/>
              </a:rPr>
              <a:t>While I like the article on left (which I co-authored) more than the news piece on the right (in which I was quoted), I am pleased to see these hard issues being discussed prominently in </a:t>
            </a:r>
            <a:r>
              <a:rPr lang="en-US" b="0" i="1" u="none" strike="noStrike" kern="1200" baseline="0" dirty="0" smtClean="0">
                <a:effectLst/>
                <a:latin typeface="Arial" panose="020B0604020202020204" pitchFamily="34" charset="0"/>
                <a:cs typeface="Arial" panose="020B0604020202020204" pitchFamily="34" charset="0"/>
              </a:rPr>
              <a:t>Nature</a:t>
            </a:r>
            <a:r>
              <a:rPr lang="en-US" b="0" i="0" u="none" strike="noStrike" kern="1200" baseline="0" dirty="0" smtClean="0">
                <a:effectLst/>
                <a:latin typeface="Arial" panose="020B0604020202020204" pitchFamily="34" charset="0"/>
                <a:cs typeface="Arial" panose="020B0604020202020204" pitchFamily="34" charset="0"/>
              </a:rPr>
              <a:t> and </a:t>
            </a:r>
            <a:r>
              <a:rPr lang="en-US" b="0" i="1" u="none" strike="noStrike" kern="1200" baseline="0" dirty="0" smtClean="0">
                <a:effectLst/>
                <a:latin typeface="Arial" panose="020B0604020202020204" pitchFamily="34" charset="0"/>
                <a:cs typeface="Arial" panose="020B0604020202020204" pitchFamily="34" charset="0"/>
              </a:rPr>
              <a:t>Science</a:t>
            </a:r>
            <a:r>
              <a:rPr lang="en-US" b="0" i="0" u="none" strike="noStrike" kern="1200" baseline="0" dirty="0" smtClean="0">
                <a:effectLst/>
                <a:latin typeface="Arial" panose="020B0604020202020204" pitchFamily="34" charset="0"/>
                <a:cs typeface="Arial" panose="020B0604020202020204" pitchFamily="34" charset="0"/>
              </a:rPr>
              <a:t> so as to raise the awareness of the larger research community. I am certain that we will continue to discuss these issues with Council in the coming months and years because these challenges will likely only grow with time.</a:t>
            </a:r>
          </a:p>
          <a:p>
            <a:pPr defTabSz="921214">
              <a:defRPr/>
            </a:pPr>
            <a:endParaRPr lang="en-US" b="0" i="0" u="none" strike="noStrike" kern="1200" dirty="0" smtClean="0">
              <a:effectLst/>
              <a:latin typeface="Arial" panose="020B0604020202020204" pitchFamily="34" charset="0"/>
              <a:cs typeface="Arial" panose="020B0604020202020204" pitchFamily="34" charset="0"/>
            </a:endParaRPr>
          </a:p>
          <a:p>
            <a:pPr defTabSz="921214">
              <a:defRPr/>
            </a:pPr>
            <a:endParaRPr lang="en-US" b="0" i="0" u="none" strike="noStrike" kern="1200" dirty="0" smtClean="0">
              <a:effectLst/>
              <a:latin typeface="Arial" panose="020B0604020202020204" pitchFamily="34" charset="0"/>
              <a:cs typeface="Arial" panose="020B0604020202020204" pitchFamily="34" charset="0"/>
            </a:endParaRPr>
          </a:p>
          <a:p>
            <a:pPr defTabSz="921214">
              <a:defRPr/>
            </a:pPr>
            <a:endParaRPr lang="en-US" b="0" i="0" u="none" strike="noStrike" kern="1200" dirty="0" smtClean="0">
              <a:effectLst/>
              <a:latin typeface="Arial" panose="020B0604020202020204" pitchFamily="34" charset="0"/>
              <a:cs typeface="Arial" panose="020B0604020202020204" pitchFamily="34" charset="0"/>
            </a:endParaRPr>
          </a:p>
          <a:p>
            <a:pPr defTabSz="921214">
              <a:defRPr/>
            </a:pPr>
            <a:endParaRPr lang="en-US" b="0" i="0" u="none" strike="noStrike" kern="1200" dirty="0" smtClean="0">
              <a:effectLst/>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16</a:t>
            </a:fld>
            <a:endParaRPr lang="en-US" dirty="0" smtClean="0">
              <a:solidFill>
                <a:prstClr val="black"/>
              </a:solidFill>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17</a:t>
            </a:fld>
            <a:endParaRPr lang="en-US" dirty="0" smtClean="0">
              <a:solidFill>
                <a:prstClr val="black"/>
              </a:solidFill>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0" tIns="47311" rIns="94620" bIns="47311"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smtClean="0">
                <a:effectLst/>
                <a:latin typeface="Arial" panose="020B0604020202020204" pitchFamily="34" charset="0"/>
                <a:ea typeface="+mn-ea"/>
                <a:cs typeface="Arial" panose="020B0604020202020204" pitchFamily="34" charset="0"/>
              </a:rPr>
              <a:t>A good friend of NHGRI, Dr.</a:t>
            </a:r>
            <a:r>
              <a:rPr lang="en-US" sz="1200" kern="1200" baseline="0" dirty="0" smtClean="0">
                <a:effectLst/>
                <a:latin typeface="Arial" panose="020B0604020202020204" pitchFamily="34" charset="0"/>
                <a:ea typeface="+mn-ea"/>
                <a:cs typeface="Arial" panose="020B0604020202020204" pitchFamily="34" charset="0"/>
              </a:rPr>
              <a:t> Michael Lauer, was recently appointed the new Deputy Director for Extramural Research. Mike came to NIH in 2007 as the Director of the Division of Prevention and Population Science at the National Heart, Lung, and Blood Institute (or NHLBI), and from 2009 until recently, he served as the Director of NHLBI’s Division of Cardiovascular Sciences. </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18</a:t>
            </a:fld>
            <a:endParaRPr lang="en-US" dirty="0"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01" tIns="47301" rIns="94601" bIns="47301" numCol="1" anchor="t" anchorCtr="0" compatLnSpc="1">
            <a:prstTxWarp prst="textNoShape">
              <a:avLst/>
            </a:prstTxWarp>
          </a:bodyPr>
          <a:lstStyle/>
          <a:p>
            <a:pPr defTabSz="914214">
              <a:defRPr/>
            </a:pPr>
            <a:r>
              <a:rPr lang="en-US" kern="1200" dirty="0" smtClean="0">
                <a:effectLst/>
              </a:rPr>
              <a:t>As you may remember from my Director’s Report at the September Council meeting, Congress tasked NIH with developing </a:t>
            </a:r>
            <a:r>
              <a:rPr lang="en-US" kern="1200" baseline="0" dirty="0" smtClean="0">
                <a:effectLst/>
              </a:rPr>
              <a:t>a new five-year strategic plan as </a:t>
            </a:r>
            <a:r>
              <a:rPr lang="en-US" kern="1200" dirty="0" smtClean="0">
                <a:effectLst/>
              </a:rPr>
              <a:t>part of the Fiscal</a:t>
            </a:r>
            <a:r>
              <a:rPr lang="en-US" kern="1200" baseline="0" dirty="0" smtClean="0">
                <a:effectLst/>
              </a:rPr>
              <a:t> Year 20</a:t>
            </a:r>
            <a:r>
              <a:rPr lang="en-US" kern="1200" dirty="0" smtClean="0">
                <a:effectLst/>
              </a:rPr>
              <a:t>15 ‘</a:t>
            </a:r>
            <a:r>
              <a:rPr lang="en-US" kern="1200" dirty="0" err="1" smtClean="0">
                <a:effectLst/>
              </a:rPr>
              <a:t>CRomnibus</a:t>
            </a:r>
            <a:r>
              <a:rPr lang="en-US" kern="1200" dirty="0" smtClean="0">
                <a:effectLst/>
              </a:rPr>
              <a:t>' appropriation.</a:t>
            </a:r>
            <a:r>
              <a:rPr lang="en-US" kern="1200" baseline="0" dirty="0" smtClean="0">
                <a:effectLst/>
              </a:rPr>
              <a:t> After an intense effort, the </a:t>
            </a:r>
            <a:r>
              <a:rPr lang="en-US" dirty="0" smtClean="0"/>
              <a:t>NIH-Wide Strategic Plan for Fiscal Years 2016-2020 was submitted</a:t>
            </a:r>
            <a:r>
              <a:rPr lang="en-US" baseline="0" dirty="0" smtClean="0"/>
              <a:t> to Congress in December.</a:t>
            </a:r>
            <a:r>
              <a:rPr lang="en-US" kern="1200" baseline="0" dirty="0" smtClean="0">
                <a:effectLst/>
              </a:rPr>
              <a:t> </a:t>
            </a:r>
            <a:endParaRPr lang="en-US" dirty="0" smtClean="0"/>
          </a:p>
          <a:p>
            <a:pPr defTabSz="914214">
              <a:defRPr/>
            </a:pPr>
            <a:endParaRPr lang="en-US" dirty="0" smtClean="0"/>
          </a:p>
          <a:p>
            <a:pPr defTabSz="914214">
              <a:defRPr/>
            </a:pPr>
            <a:r>
              <a:rPr lang="en-US" dirty="0" smtClean="0"/>
              <a:t>This new strategic plan was developed with input from hundreds of stakeholders</a:t>
            </a:r>
            <a:r>
              <a:rPr lang="en-US" baseline="0" dirty="0" smtClean="0"/>
              <a:t> and scientific advisors, in collaboration with leadership and staff from across NIH. </a:t>
            </a:r>
            <a:r>
              <a:rPr lang="en-US" dirty="0" smtClean="0"/>
              <a:t>Traditionally, NIH operates as distinct Institutes, Centers, and Offices, most of which develop their own individual strategic plans aligned with their congressionally mandated missions. The new NIH-Wide Strategic Plan complements these individual plans, and outlines a vision for biomedical research that capitalizes on NIH's holistic strengths and capabilities. The Plan</a:t>
            </a:r>
            <a:r>
              <a:rPr lang="en-US" baseline="0" dirty="0" smtClean="0"/>
              <a:t> focuses </a:t>
            </a:r>
            <a:r>
              <a:rPr lang="en-US" dirty="0" smtClean="0"/>
              <a:t>on core objectives to help guide NIH's priorities over the next five years, and makes some bold predictions for the future outcomes of NIH research. The full content of this plan is available online, at the URL provided under Document 9.</a:t>
            </a: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19</a:t>
            </a:fld>
            <a:endParaRPr lang="en-US" dirty="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xfrm>
            <a:off x="944566" y="4446592"/>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a:t>
            </a:r>
            <a:r>
              <a:rPr lang="en-US" dirty="0" smtClean="0">
                <a:latin typeface="Arial" pitchFamily="34" charset="0"/>
                <a:cs typeface="Arial" pitchFamily="34" charset="0"/>
              </a:rPr>
              <a:t>I want</a:t>
            </a:r>
            <a:r>
              <a:rPr lang="en-US" baseline="0" dirty="0" smtClean="0">
                <a:latin typeface="Arial" pitchFamily="34" charset="0"/>
                <a:cs typeface="Arial" pitchFamily="34" charset="0"/>
              </a:rPr>
              <a:t> to make you </a:t>
            </a:r>
            <a:r>
              <a:rPr lang="en-US" dirty="0" smtClean="0">
                <a:latin typeface="Arial" pitchFamily="34" charset="0"/>
                <a:cs typeface="Arial" pitchFamily="34" charset="0"/>
              </a:rPr>
              <a:t>aware of </a:t>
            </a:r>
            <a:r>
              <a:rPr lang="en-US" dirty="0">
                <a:latin typeface="Arial" pitchFamily="34" charset="0"/>
                <a:cs typeface="Arial" pitchFamily="34" charset="0"/>
              </a:rPr>
              <a:t>an ‘electronic resource’ associated with my Director’s Report. </a:t>
            </a:r>
            <a:r>
              <a:rPr lang="en-US" dirty="0" smtClean="0">
                <a:latin typeface="Arial" pitchFamily="34" charset="0"/>
                <a:cs typeface="Arial" pitchFamily="34" charset="0"/>
              </a:rPr>
              <a:t>This </a:t>
            </a:r>
            <a:r>
              <a:rPr lang="en-US" dirty="0">
                <a:latin typeface="Arial" pitchFamily="34" charset="0"/>
                <a:cs typeface="Arial" pitchFamily="34" charset="0"/>
              </a:rPr>
              <a:t>is analogous to </a:t>
            </a:r>
            <a:r>
              <a:rPr lang="en-US" dirty="0" smtClean="0">
                <a:latin typeface="Arial" pitchFamily="34" charset="0"/>
                <a:cs typeface="Arial" pitchFamily="34" charset="0"/>
              </a:rPr>
              <a:t>supplemental </a:t>
            </a:r>
            <a:r>
              <a:rPr lang="en-US" dirty="0">
                <a:latin typeface="Arial" pitchFamily="34" charset="0"/>
                <a:cs typeface="Arial" pitchFamily="34" charset="0"/>
              </a:rPr>
              <a:t>materials </a:t>
            </a:r>
            <a:r>
              <a:rPr lang="en-US" dirty="0" smtClean="0">
                <a:latin typeface="Arial" pitchFamily="34" charset="0"/>
                <a:cs typeface="Arial" pitchFamily="34" charset="0"/>
              </a:rPr>
              <a:t>of a </a:t>
            </a:r>
            <a:r>
              <a:rPr lang="en-US" dirty="0">
                <a:latin typeface="Arial" pitchFamily="34" charset="0"/>
                <a:cs typeface="Arial" pitchFamily="34" charset="0"/>
              </a:rPr>
              <a:t>published paper, and can 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t>
            </a:r>
            <a:r>
              <a:rPr lang="en-US" dirty="0" smtClean="0">
                <a:latin typeface="Arial" pitchFamily="34" charset="0"/>
                <a:cs typeface="Arial" pitchFamily="34" charset="0"/>
              </a:rPr>
              <a:t>will show </a:t>
            </a:r>
            <a:r>
              <a:rPr lang="en-US" dirty="0">
                <a:latin typeface="Arial" pitchFamily="34" charset="0"/>
                <a:cs typeface="Arial" pitchFamily="34" charset="0"/>
              </a:rPr>
              <a:t>during my Director’s Report are also available electronically at this site– *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smtClean="0">
                <a:latin typeface="Arial" pitchFamily="34" charset="0"/>
                <a:cs typeface="Arial" pitchFamily="34" charset="0"/>
              </a:rPr>
              <a:t>PowerPoint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and/or downloaded at </a:t>
            </a:r>
            <a:r>
              <a:rPr lang="en-US" dirty="0">
                <a:latin typeface="Arial" pitchFamily="34" charset="0"/>
                <a:cs typeface="Arial" pitchFamily="34" charset="0"/>
              </a:rPr>
              <a:t>the </a:t>
            </a:r>
            <a:r>
              <a:rPr lang="en-US" dirty="0" smtClean="0">
                <a:latin typeface="Arial" pitchFamily="34" charset="0"/>
                <a:cs typeface="Arial" pitchFamily="34" charset="0"/>
              </a:rPr>
              <a:t>web page </a:t>
            </a:r>
            <a:r>
              <a:rPr lang="en-US" dirty="0">
                <a:latin typeface="Arial" pitchFamily="34" charset="0"/>
                <a:cs typeface="Arial" pitchFamily="34" charset="0"/>
              </a:rPr>
              <a:t>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t>
            </a:r>
            <a:r>
              <a:rPr lang="en-US" dirty="0" smtClean="0">
                <a:latin typeface="Arial" pitchFamily="34" charset="0"/>
                <a:cs typeface="Arial" pitchFamily="34" charset="0"/>
              </a:rPr>
              <a:t>archive, </a:t>
            </a:r>
            <a:r>
              <a:rPr lang="en-US" dirty="0">
                <a:latin typeface="Arial" pitchFamily="34" charset="0"/>
                <a:cs typeface="Arial" pitchFamily="34" charset="0"/>
              </a:rPr>
              <a:t>this web page and all linked documents will be archived on NHGRI’s </a:t>
            </a:r>
            <a:r>
              <a:rPr lang="en-US" dirty="0" smtClean="0">
                <a:latin typeface="Arial" pitchFamily="34" charset="0"/>
                <a:cs typeface="Arial" pitchFamily="34" charset="0"/>
              </a:rPr>
              <a:t>website (genome.gov) </a:t>
            </a:r>
            <a:r>
              <a:rPr lang="en-US" dirty="0">
                <a:latin typeface="Arial" pitchFamily="34" charset="0"/>
                <a:cs typeface="Arial" pitchFamily="34" charset="0"/>
              </a:rPr>
              <a:t>as a permanent historic </a:t>
            </a:r>
            <a:r>
              <a:rPr lang="en-US" dirty="0" smtClean="0">
                <a:latin typeface="Arial" pitchFamily="34" charset="0"/>
                <a:cs typeface="Arial" pitchFamily="34" charset="0"/>
              </a:rPr>
              <a:t>record of this meeting.</a:t>
            </a:r>
            <a:endParaRPr lang="en-US" dirty="0">
              <a:latin typeface="Arial" pitchFamily="34" charset="0"/>
              <a:cs typeface="Arial" pitchFamily="34" charset="0"/>
            </a:endParaRPr>
          </a:p>
        </p:txBody>
      </p:sp>
      <p:sp>
        <p:nvSpPr>
          <p:cNvPr id="6"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792166" y="4446592"/>
            <a:ext cx="5486401" cy="4357166"/>
          </a:xfrm>
        </p:spPr>
        <p:txBody>
          <a:bodyPr/>
          <a:lstStyle/>
          <a:p>
            <a:r>
              <a:rPr lang="en-US" baseline="0" dirty="0" smtClean="0"/>
              <a:t>After a tumultuous fall with the resignation of former Speaker of the House John Boehner and the installation of Paul Ryan as the new Speaker, a debt ceiling battle, and several continuing resolutions, the Fiscal Year 2016 budget was finally passed in December 2015. This year’s budget contains an equal increase in both defense and non-defense spending, and ultimately gives a meaningful increase in the funding for NHGRI and NIH. In fact, as this played out, it became clear that increasing biomedical research funding was a rallying cry for politicians on </a:t>
            </a:r>
            <a:r>
              <a:rPr lang="en-US" u="sng" baseline="0" dirty="0" smtClean="0"/>
              <a:t>both</a:t>
            </a:r>
            <a:r>
              <a:rPr lang="en-US" baseline="0" dirty="0" smtClean="0"/>
              <a:t> sides of the aisle. </a:t>
            </a:r>
          </a:p>
          <a:p>
            <a:endParaRPr lang="en-US" baseline="0" dirty="0" smtClean="0"/>
          </a:p>
          <a:p>
            <a:r>
              <a:rPr lang="en-US" baseline="0" dirty="0" smtClean="0"/>
              <a:t>The relevant high-level numbers are shown here. NIH received a 6.6% increase, which amounted to an increase of roughly $2 billion. Because some of these NIH funds were designated to specific programs, such as the Precision Medicine Initiative, the individual institutes received a lower percent increase. Nonetheless, NHGRI did see its budget increased by roughly 3.9%, which amounts to about a $20 million increase. This now places NHGRI’s budget above the $500M mark for the first time since sequestration hit a few years ago.</a:t>
            </a:r>
          </a:p>
          <a:p>
            <a:endParaRPr lang="en-US" baseline="0" dirty="0" smtClean="0"/>
          </a:p>
          <a:p>
            <a:r>
              <a:rPr lang="en-US" baseline="0" dirty="0" smtClean="0"/>
              <a:t>Of note, President Obama is expected to release his budget proposal for next fiscal year (that is Fiscal Year 2017) on February 9. Afterwards, NIH Director Dr. Francis Collins will hold a public briefing for stakeholders to discuss NIH Fiscal Year 2017 and Fiscal Year 2016 budget matters. </a:t>
            </a:r>
          </a:p>
        </p:txBody>
      </p:sp>
      <p:sp>
        <p:nvSpPr>
          <p:cNvPr id="4" name="Slide Number Placeholder 3"/>
          <p:cNvSpPr>
            <a:spLocks noGrp="1"/>
          </p:cNvSpPr>
          <p:nvPr>
            <p:ph type="sldNum" sz="quarter" idx="10"/>
          </p:nvPr>
        </p:nvSpPr>
        <p:spPr/>
        <p:txBody>
          <a:bodyPr/>
          <a:lstStyle/>
          <a:p>
            <a:fld id="{5B6CE0F2-70EA-43E2-9B6A-D90CC32518E6}" type="slidenum">
              <a:rPr lang="en-US" smtClean="0"/>
              <a:t>20</a:t>
            </a:fld>
            <a:endParaRPr lang="en-US"/>
          </a:p>
        </p:txBody>
      </p:sp>
    </p:spTree>
    <p:extLst>
      <p:ext uri="{BB962C8B-B14F-4D97-AF65-F5344CB8AC3E}">
        <p14:creationId xmlns:p14="http://schemas.microsoft.com/office/powerpoint/2010/main" val="1385421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21</a:t>
            </a:fld>
            <a:endParaRPr lang="en-US" dirty="0"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70" tIns="46936" rIns="93870" bIns="46936" numCol="1" anchor="t" anchorCtr="0" compatLnSpc="1">
            <a:prstTxWarp prst="textNoShape">
              <a:avLst/>
            </a:prstTxWarp>
          </a:bodyPr>
          <a:lstStyle/>
          <a:p>
            <a:r>
              <a:rPr lang="en-US" dirty="0"/>
              <a:t>NHGRI </a:t>
            </a:r>
            <a:r>
              <a:rPr lang="en-US" dirty="0" smtClean="0"/>
              <a:t>grantee, Dr</a:t>
            </a:r>
            <a:r>
              <a:rPr lang="en-US" dirty="0"/>
              <a:t>. </a:t>
            </a:r>
            <a:r>
              <a:rPr lang="en-US" dirty="0" smtClean="0"/>
              <a:t>Dave Flockhart, passed </a:t>
            </a:r>
            <a:r>
              <a:rPr lang="en-US" dirty="0"/>
              <a:t>away in </a:t>
            </a:r>
            <a:r>
              <a:rPr lang="en-US" dirty="0" smtClean="0"/>
              <a:t>November. Dave was </a:t>
            </a:r>
            <a:r>
              <a:rPr lang="en-US" dirty="0"/>
              <a:t>Professor of Molecular and Cellular Biology at Harvard University, and was a Principal Investigator </a:t>
            </a:r>
            <a:r>
              <a:rPr lang="en-US" dirty="0" smtClean="0"/>
              <a:t>in the Implementing Genomics in Practice (or IGNITE) Network. His pioneering research in pharmacogenomics and drug-drug interactions made him a leader in the field of personalized medicine for over 20 years. </a:t>
            </a:r>
            <a:endParaRPr lang="en-US" dirty="0"/>
          </a:p>
          <a:p>
            <a:endParaRPr lang="en-US" dirty="0"/>
          </a:p>
          <a:p>
            <a:r>
              <a:rPr lang="en-US" dirty="0" smtClean="0"/>
              <a:t>A little over a year before</a:t>
            </a:r>
            <a:r>
              <a:rPr lang="en-US" baseline="0" dirty="0" smtClean="0"/>
              <a:t> his death, Dave was diagnosed with glioblastoma. </a:t>
            </a:r>
            <a:r>
              <a:rPr lang="en-US" dirty="0" smtClean="0"/>
              <a:t>Throughout his treatment, he shared his personal experience in a blog. Dave was a driving force in the IGNITE</a:t>
            </a:r>
            <a:r>
              <a:rPr lang="en-US" baseline="0" dirty="0" smtClean="0"/>
              <a:t> program and a pleasure to work with. H</a:t>
            </a:r>
            <a:r>
              <a:rPr lang="en-US" dirty="0" smtClean="0"/>
              <a:t>e </a:t>
            </a:r>
            <a:r>
              <a:rPr lang="en-US" dirty="0"/>
              <a:t>will be </a:t>
            </a:r>
            <a:r>
              <a:rPr lang="en-US" dirty="0" smtClean="0"/>
              <a:t>missed</a:t>
            </a:r>
            <a:r>
              <a:rPr lang="en-US" dirty="0"/>
              <a:t>. </a:t>
            </a:r>
            <a:endParaRPr lang="en-US"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5">
              <a:defRPr/>
            </a:pPr>
            <a:fld id="{EF1538E9-0E3C-4F99-854D-827A84D0C00A}" type="slidenum">
              <a:rPr lang="en-US" smtClean="0">
                <a:solidFill>
                  <a:srgbClr val="000000"/>
                </a:solidFill>
              </a:rPr>
              <a:pPr defTabSz="925495">
                <a:defRPr/>
              </a:pPr>
              <a:t>22</a:t>
            </a:fld>
            <a:endParaRPr lang="en-US" dirty="0"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70" tIns="46936" rIns="93870" bIns="46936" numCol="1" anchor="t" anchorCtr="0" compatLnSpc="1">
            <a:prstTxWarp prst="textNoShape">
              <a:avLst/>
            </a:prstTxWarp>
          </a:bodyPr>
          <a:lstStyle/>
          <a:p>
            <a:r>
              <a:rPr lang="en-US" dirty="0" smtClean="0"/>
              <a:t>Dr. Alfred Gilman, a pharmacologist and biochemist, passed away in December. Dr. Gilman shared the 1994 Nobel Prize in Physiology or Medicine with Martin </a:t>
            </a:r>
            <a:r>
              <a:rPr lang="en-US" dirty="0" err="1" smtClean="0"/>
              <a:t>Rodbell</a:t>
            </a:r>
            <a:r>
              <a:rPr lang="en-US" dirty="0" smtClean="0"/>
              <a:t> for discovering G proteins,</a:t>
            </a:r>
            <a:r>
              <a:rPr lang="en-US" baseline="0" dirty="0" smtClean="0"/>
              <a:t> research he conducted while </a:t>
            </a:r>
            <a:r>
              <a:rPr lang="en-US" dirty="0" smtClean="0"/>
              <a:t>at the University of Virginia. He hel</a:t>
            </a:r>
            <a:r>
              <a:rPr lang="en-US" baseline="0" dirty="0" smtClean="0"/>
              <a:t>d various positions at the </a:t>
            </a:r>
            <a:r>
              <a:rPr lang="en-US" dirty="0" smtClean="0"/>
              <a:t>University of Texas Southwestern Medical Center at Dallas from 1981 to 2009. After which, he served as</a:t>
            </a:r>
            <a:r>
              <a:rPr lang="en-US" sz="1200" b="0" i="0" kern="1200" dirty="0" smtClean="0">
                <a:solidFill>
                  <a:schemeClr val="tx1"/>
                </a:solidFill>
                <a:effectLst/>
                <a:latin typeface="Arial" panose="020B0604020202020204" pitchFamily="34" charset="0"/>
                <a:ea typeface="+mn-ea"/>
                <a:cs typeface="Arial" panose="020B0604020202020204" pitchFamily="34" charset="0"/>
              </a:rPr>
              <a:t> the Chief Scientific Officer </a:t>
            </a:r>
            <a:r>
              <a:rPr lang="en-US" dirty="0" smtClean="0"/>
              <a:t>at the </a:t>
            </a:r>
            <a:r>
              <a:rPr lang="en-US" sz="1200" b="0" i="0" kern="1200" dirty="0" smtClean="0">
                <a:solidFill>
                  <a:schemeClr val="tx1"/>
                </a:solidFill>
                <a:effectLst/>
                <a:latin typeface="Arial" panose="020B0604020202020204" pitchFamily="34" charset="0"/>
                <a:ea typeface="+mn-ea"/>
                <a:cs typeface="Arial" panose="020B0604020202020204" pitchFamily="34" charset="0"/>
              </a:rPr>
              <a:t>Cancer Prevention and Research Institute of Texas until 2012. He was also one of the founders of Regeneron, a biotechnology company. Al</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playe</a:t>
            </a:r>
            <a:r>
              <a:rPr lang="en-US" sz="1200" b="0" i="0" kern="1200" dirty="0" smtClean="0">
                <a:solidFill>
                  <a:schemeClr val="tx1"/>
                </a:solidFill>
                <a:effectLst/>
                <a:latin typeface="Arial" panose="020B0604020202020204" pitchFamily="34" charset="0"/>
                <a:ea typeface="+mn-ea"/>
                <a:cs typeface="Arial" panose="020B0604020202020204" pitchFamily="34" charset="0"/>
              </a:rPr>
              <a:t>d an active role in defending science education, and was a strong proponent</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of research ethics.</a:t>
            </a:r>
          </a:p>
          <a:p>
            <a:endParaRPr lang="en-US" sz="1200" b="0" i="0" kern="1200" baseline="0" dirty="0" smtClean="0">
              <a:solidFill>
                <a:schemeClr val="tx1"/>
              </a:solidFill>
              <a:effectLst/>
              <a:latin typeface="Arial" panose="020B0604020202020204" pitchFamily="34" charset="0"/>
              <a:ea typeface="+mn-ea"/>
              <a:cs typeface="Arial" panose="020B0604020202020204" pitchFamily="34" charset="0"/>
            </a:endParaRPr>
          </a:p>
          <a:p>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At a personal level, I regarded Al as a friend. * We first met in July 2003, when we were both part of a scientific delegation that first participated in a scientific symposium in Ecuador and then toured the Galapagos Islands as a group. These are photos from the Galapagos Islands, with Al and I in a raft going to the shore of one of the Islands (on the left; boy, did I look younger then!), and then Al with his wife and a local large Galapagos resident (on the right). Al was a remarkable scientist and a great person to know; he will be greatly missed by many. </a:t>
            </a:r>
            <a:endParaRPr lang="en-US" sz="1200" b="0" i="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5">
              <a:defRPr/>
            </a:pPr>
            <a:fld id="{EF1538E9-0E3C-4F99-854D-827A84D0C00A}" type="slidenum">
              <a:rPr lang="en-US" smtClean="0">
                <a:solidFill>
                  <a:srgbClr val="000000"/>
                </a:solidFill>
              </a:rPr>
              <a:pPr defTabSz="925495">
                <a:defRPr/>
              </a:pPr>
              <a:t>23</a:t>
            </a:fld>
            <a:endParaRPr lang="en-US" dirty="0"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89" tIns="46945" rIns="93889" bIns="46945" numCol="1" anchor="t" anchorCtr="0" compatLnSpc="1">
            <a:prstTxWarp prst="textNoShape">
              <a:avLst/>
            </a:prstTxWarp>
          </a:bodyPr>
          <a:lstStyle/>
          <a:p>
            <a:pPr>
              <a:defRPr/>
            </a:pPr>
            <a:r>
              <a:rPr lang="en-US" i="0" dirty="0" smtClean="0">
                <a:latin typeface="Arial" pitchFamily="34" charset="0"/>
                <a:cs typeface="Arial" pitchFamily="34" charset="0"/>
              </a:rPr>
              <a:t>Late</a:t>
            </a:r>
            <a:r>
              <a:rPr lang="en-US" i="0" baseline="0" dirty="0" smtClean="0">
                <a:latin typeface="Arial" pitchFamily="34" charset="0"/>
                <a:cs typeface="Arial" pitchFamily="34" charset="0"/>
              </a:rPr>
              <a:t> last year, </a:t>
            </a:r>
            <a:r>
              <a:rPr lang="en-US" i="0" dirty="0" smtClean="0">
                <a:latin typeface="Arial" pitchFamily="34" charset="0"/>
                <a:cs typeface="Arial" pitchFamily="34" charset="0"/>
              </a:rPr>
              <a:t>President Obama awarded the * National Medal of Science to Dr. Mary Claire-King </a:t>
            </a:r>
            <a:r>
              <a:rPr lang="en-US" i="0" baseline="0" dirty="0" smtClean="0">
                <a:latin typeface="Arial" pitchFamily="34" charset="0"/>
                <a:cs typeface="Arial" pitchFamily="34" charset="0"/>
              </a:rPr>
              <a:t>and </a:t>
            </a:r>
            <a:r>
              <a:rPr lang="en-US" i="0" dirty="0" smtClean="0">
                <a:latin typeface="Arial" pitchFamily="34" charset="0"/>
                <a:cs typeface="Arial" pitchFamily="34" charset="0"/>
              </a:rPr>
              <a:t>the * National Medal of Technology and Innovation to Dr. Johnathan Rothberg. These</a:t>
            </a:r>
            <a:r>
              <a:rPr lang="en-US" i="0" baseline="0" dirty="0" smtClean="0">
                <a:latin typeface="Arial" pitchFamily="34" charset="0"/>
                <a:cs typeface="Arial" pitchFamily="34" charset="0"/>
              </a:rPr>
              <a:t> awards are </a:t>
            </a:r>
            <a:r>
              <a:rPr lang="en-US" i="0" dirty="0" smtClean="0">
                <a:latin typeface="Arial" pitchFamily="34" charset="0"/>
                <a:cs typeface="Arial" pitchFamily="34" charset="0"/>
              </a:rPr>
              <a:t>the Nation’s highest honors for achievement and leadership in advancing the fields of science and technology,</a:t>
            </a:r>
            <a:r>
              <a:rPr lang="en-US" i="0" baseline="0" dirty="0" smtClean="0">
                <a:latin typeface="Arial" pitchFamily="34" charset="0"/>
                <a:cs typeface="Arial" pitchFamily="34" charset="0"/>
              </a:rPr>
              <a:t> and these honorees are good friends and colleagues of NHGRI. </a:t>
            </a:r>
            <a:endParaRPr lang="en-US" i="0"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83">
              <a:defRPr/>
            </a:pPr>
            <a:fld id="{EF1538E9-0E3C-4F99-854D-827A84D0C00A}" type="slidenum">
              <a:rPr lang="en-US" smtClean="0">
                <a:solidFill>
                  <a:srgbClr val="000000"/>
                </a:solidFill>
              </a:rPr>
              <a:pPr defTabSz="925683">
                <a:defRPr/>
              </a:pPr>
              <a:t>24</a:t>
            </a:fld>
            <a:endParaRPr lang="en-US" dirty="0"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89" tIns="46945" rIns="93889" bIns="46945" numCol="1" anchor="t" anchorCtr="0" compatLnSpc="1">
            <a:prstTxWarp prst="textNoShape">
              <a:avLst/>
            </a:prstTxWarp>
          </a:bodyPr>
          <a:lstStyle/>
          <a:p>
            <a:pPr marL="0" marR="0" indent="0" algn="l" defTabSz="914214" rtl="0" eaLnBrk="0" fontAlgn="base" latinLnBrk="0" hangingPunct="0">
              <a:lnSpc>
                <a:spcPct val="100000"/>
              </a:lnSpc>
              <a:spcBef>
                <a:spcPts val="0"/>
              </a:spcBef>
              <a:spcAft>
                <a:spcPct val="0"/>
              </a:spcAft>
              <a:buClrTx/>
              <a:buSzTx/>
              <a:buFontTx/>
              <a:buNone/>
              <a:tabLst/>
              <a:defRPr/>
            </a:pPr>
            <a:r>
              <a:rPr lang="en-US" b="0" i="0" kern="1200" dirty="0" smtClean="0">
                <a:effectLst/>
                <a:latin typeface="Arial" panose="020B0604020202020204" pitchFamily="34" charset="0"/>
                <a:cs typeface="Arial" pitchFamily="34" charset="0"/>
              </a:rPr>
              <a:t>The Breakthrough Prize in Life Sciences recognizes excellence in research aimed at curing intractable diseases and extending human life. Of relevance</a:t>
            </a:r>
            <a:r>
              <a:rPr lang="en-US" b="0" i="0" kern="1200" baseline="0" dirty="0" smtClean="0">
                <a:effectLst/>
                <a:latin typeface="Arial" panose="020B0604020202020204" pitchFamily="34" charset="0"/>
                <a:cs typeface="Arial" pitchFamily="34" charset="0"/>
              </a:rPr>
              <a:t> to genetics and genomics, t</a:t>
            </a:r>
            <a:r>
              <a:rPr lang="en-US" b="0" i="0" kern="1200" dirty="0" smtClean="0">
                <a:effectLst/>
                <a:latin typeface="Arial" panose="020B0604020202020204" pitchFamily="34" charset="0"/>
                <a:cs typeface="Arial" pitchFamily="34" charset="0"/>
              </a:rPr>
              <a:t>he 2015 Breakthrough Prize in Life Sciences was awarded to * Dr. </a:t>
            </a:r>
            <a:r>
              <a:rPr lang="en-US" b="0" i="0" kern="1200" baseline="0" dirty="0" smtClean="0">
                <a:effectLst/>
                <a:latin typeface="Arial" panose="020B0604020202020204" pitchFamily="34" charset="0"/>
                <a:cs typeface="Arial" panose="020B0604020202020204" pitchFamily="34" charset="0"/>
              </a:rPr>
              <a:t>John Hardy for discovering mutations in the amyloid precursor protein gene implicated in early onset Alzheimer’s disease, * Dr. </a:t>
            </a:r>
            <a:r>
              <a:rPr lang="en-US" b="0" i="0" kern="1200" dirty="0" smtClean="0">
                <a:effectLst/>
                <a:latin typeface="Arial" panose="020B0604020202020204" pitchFamily="34" charset="0"/>
                <a:cs typeface="Arial" pitchFamily="34" charset="0"/>
              </a:rPr>
              <a:t>Helen Hobbs </a:t>
            </a:r>
            <a:r>
              <a:rPr lang="en-US" sz="1200" b="0" i="0" kern="1200" dirty="0" smtClean="0">
                <a:solidFill>
                  <a:schemeClr val="tx1"/>
                </a:solidFill>
                <a:effectLst/>
                <a:latin typeface="Arial" panose="020B0604020202020204" pitchFamily="34" charset="0"/>
                <a:ea typeface="+mn-ea"/>
                <a:cs typeface="Arial" panose="020B0604020202020204" pitchFamily="34" charset="0"/>
              </a:rPr>
              <a:t>for the discovery of human genomic variants that alter the levels and distribution of cholesterol and other lipids, </a:t>
            </a:r>
            <a:r>
              <a:rPr lang="en-US" b="0" i="0" kern="1200" dirty="0" smtClean="0">
                <a:effectLst/>
                <a:latin typeface="Arial" panose="020B0604020202020204" pitchFamily="34" charset="0"/>
                <a:cs typeface="Arial" pitchFamily="34" charset="0"/>
              </a:rPr>
              <a:t>and * Dr. Svante </a:t>
            </a:r>
            <a:r>
              <a:rPr lang="en-US" b="0" i="0" kern="1200" dirty="0" err="1" smtClean="0">
                <a:effectLst/>
                <a:latin typeface="Arial" panose="020B0604020202020204" pitchFamily="34" charset="0"/>
                <a:cs typeface="Arial" pitchFamily="34" charset="0"/>
              </a:rPr>
              <a:t>Pääbo</a:t>
            </a:r>
            <a:r>
              <a:rPr lang="en-US" b="0" i="0" kern="1200" dirty="0" smtClean="0">
                <a:effectLst/>
                <a:latin typeface="Arial" panose="020B0604020202020204" pitchFamily="34" charset="0"/>
                <a:cs typeface="Arial" pitchFamily="34" charset="0"/>
              </a:rPr>
              <a:t> </a:t>
            </a:r>
            <a:r>
              <a:rPr lang="en-US" sz="1200" b="0" i="0" kern="1200" dirty="0" smtClean="0">
                <a:solidFill>
                  <a:schemeClr val="tx1"/>
                </a:solidFill>
                <a:effectLst/>
                <a:latin typeface="Arial" panose="020B0604020202020204" pitchFamily="34" charset="0"/>
                <a:ea typeface="+mn-ea"/>
                <a:cs typeface="Arial" panose="020B0604020202020204" pitchFamily="34" charset="0"/>
              </a:rPr>
              <a:t>for pioneering the sequencing of ancient DNA and ancient genomes.</a:t>
            </a:r>
            <a:endParaRPr lang="en-US" b="0" i="0" kern="1200" dirty="0" smtClean="0">
              <a:effectLst/>
              <a:latin typeface="Arial" panose="020B0604020202020204"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83">
              <a:defRPr/>
            </a:pPr>
            <a:fld id="{EF1538E9-0E3C-4F99-854D-827A84D0C00A}" type="slidenum">
              <a:rPr lang="en-US" smtClean="0">
                <a:solidFill>
                  <a:srgbClr val="000000"/>
                </a:solidFill>
              </a:rPr>
              <a:pPr defTabSz="925683">
                <a:defRPr/>
              </a:pPr>
              <a:t>25</a:t>
            </a:fld>
            <a:endParaRPr lang="en-US" dirty="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89" tIns="46945" rIns="93889" bIns="46945" numCol="1" anchor="t" anchorCtr="0" compatLnSpc="1">
            <a:prstTxWarp prst="textNoShape">
              <a:avLst/>
            </a:prstTxWarp>
          </a:bodyPr>
          <a:lstStyle/>
          <a:p>
            <a:pPr lvl="1">
              <a:defRPr/>
            </a:pPr>
            <a:r>
              <a:rPr lang="en-US" dirty="0">
                <a:latin typeface="Arial" pitchFamily="34" charset="0"/>
                <a:cs typeface="Arial" pitchFamily="34" charset="0"/>
              </a:rPr>
              <a:t>The American Society of Human </a:t>
            </a:r>
            <a:r>
              <a:rPr lang="en-US" dirty="0" smtClean="0">
                <a:latin typeface="Arial" pitchFamily="34" charset="0"/>
                <a:cs typeface="Arial" pitchFamily="34" charset="0"/>
              </a:rPr>
              <a:t>Genetics </a:t>
            </a:r>
            <a:r>
              <a:rPr lang="en-US" dirty="0">
                <a:latin typeface="Arial" pitchFamily="34" charset="0"/>
                <a:cs typeface="Arial" pitchFamily="34" charset="0"/>
              </a:rPr>
              <a:t>gave awards to </a:t>
            </a:r>
            <a:r>
              <a:rPr lang="en-US" dirty="0" smtClean="0">
                <a:latin typeface="Arial" pitchFamily="34" charset="0"/>
                <a:cs typeface="Arial" pitchFamily="34" charset="0"/>
              </a:rPr>
              <a:t>six members </a:t>
            </a:r>
            <a:r>
              <a:rPr lang="en-US" dirty="0">
                <a:latin typeface="Arial" pitchFamily="34" charset="0"/>
                <a:cs typeface="Arial" pitchFamily="34" charset="0"/>
              </a:rPr>
              <a:t>of our community at their </a:t>
            </a:r>
            <a:r>
              <a:rPr lang="en-US" dirty="0" smtClean="0">
                <a:latin typeface="Arial" pitchFamily="34" charset="0"/>
                <a:cs typeface="Arial" pitchFamily="34" charset="0"/>
              </a:rPr>
              <a:t>2015 </a:t>
            </a:r>
            <a:r>
              <a:rPr lang="en-US" dirty="0">
                <a:latin typeface="Arial" pitchFamily="34" charset="0"/>
                <a:cs typeface="Arial" pitchFamily="34" charset="0"/>
              </a:rPr>
              <a:t>annual </a:t>
            </a:r>
            <a:r>
              <a:rPr lang="en-US" dirty="0" smtClean="0">
                <a:latin typeface="Arial" pitchFamily="34" charset="0"/>
                <a:cs typeface="Arial" pitchFamily="34" charset="0"/>
              </a:rPr>
              <a:t>meeting.</a:t>
            </a:r>
          </a:p>
          <a:p>
            <a:pPr lvl="1">
              <a:defRPr/>
            </a:pPr>
            <a:endParaRPr lang="en-US" dirty="0" smtClean="0">
              <a:latin typeface="Arial" pitchFamily="34" charset="0"/>
              <a:cs typeface="Arial" pitchFamily="34" charset="0"/>
            </a:endParaRPr>
          </a:p>
          <a:p>
            <a:pPr lvl="1">
              <a:defRPr/>
            </a:pPr>
            <a:r>
              <a:rPr lang="en-US" sz="1200" b="0" i="0" kern="1200" dirty="0" smtClean="0">
                <a:solidFill>
                  <a:schemeClr val="tx1"/>
                </a:solidFill>
                <a:effectLst/>
                <a:latin typeface="Arial" panose="020B0604020202020204" pitchFamily="34" charset="0"/>
                <a:ea typeface="+mn-ea"/>
                <a:cs typeface="Arial" panose="020B0604020202020204" pitchFamily="34" charset="0"/>
              </a:rPr>
              <a:t>* Dr. Kay Davies</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b="0" i="0" kern="1200" dirty="0" smtClean="0">
                <a:solidFill>
                  <a:schemeClr val="tx1"/>
                </a:solidFill>
                <a:effectLst/>
                <a:latin typeface="Arial" panose="020B0604020202020204" pitchFamily="34" charset="0"/>
                <a:ea typeface="+mn-ea"/>
                <a:cs typeface="Arial" panose="020B0604020202020204" pitchFamily="34" charset="0"/>
              </a:rPr>
              <a:t>was</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awarded t</a:t>
            </a:r>
            <a:r>
              <a:rPr lang="en-US" sz="1200" b="0" i="0" kern="1200" dirty="0" smtClean="0">
                <a:solidFill>
                  <a:schemeClr val="tx1"/>
                </a:solidFill>
                <a:effectLst/>
                <a:latin typeface="Arial" panose="020B0604020202020204" pitchFamily="34" charset="0"/>
                <a:ea typeface="+mn-ea"/>
                <a:cs typeface="Arial" panose="020B0604020202020204" pitchFamily="34" charset="0"/>
              </a:rPr>
              <a:t>he William Allan Award, which recognizes a scientist for substantial and far-reaching scientific contributions to human genetics.</a:t>
            </a:r>
            <a:endParaRPr lang="en-US" b="1" dirty="0">
              <a:latin typeface="Arial" pitchFamily="34" charset="0"/>
              <a:cs typeface="Arial" pitchFamily="34" charset="0"/>
            </a:endParaRPr>
          </a:p>
          <a:p>
            <a:pPr lvl="1">
              <a:defRPr/>
            </a:pPr>
            <a:endParaRPr lang="en-US" dirty="0" smtClean="0">
              <a:latin typeface="Arial" pitchFamily="34" charset="0"/>
              <a:cs typeface="Arial" pitchFamily="34" charset="0"/>
            </a:endParaRPr>
          </a:p>
          <a:p>
            <a:pPr marL="0" marR="0" lvl="1" indent="0" algn="l" defTabSz="914400" rtl="0" eaLnBrk="0" fontAlgn="base" latinLnBrk="0" hangingPunct="0">
              <a:lnSpc>
                <a:spcPct val="100000"/>
              </a:lnSpc>
              <a:spcBef>
                <a:spcPts val="0"/>
              </a:spcBef>
              <a:spcAft>
                <a:spcPct val="0"/>
              </a:spcAft>
              <a:buClrTx/>
              <a:buSzTx/>
              <a:buFontTx/>
              <a:buNone/>
              <a:tabLst/>
              <a:defRPr/>
            </a:pPr>
            <a:r>
              <a:rPr lang="en-US" sz="1200" b="0" i="0" kern="1200" dirty="0" smtClean="0">
                <a:solidFill>
                  <a:schemeClr val="tx1"/>
                </a:solidFill>
                <a:effectLst/>
                <a:latin typeface="Arial" panose="020B0604020202020204" pitchFamily="34" charset="0"/>
                <a:ea typeface="+mn-ea"/>
                <a:cs typeface="Arial" panose="020B0604020202020204" pitchFamily="34" charset="0"/>
              </a:rPr>
              <a:t>* Dr. Rod Howell was</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awarded t</a:t>
            </a:r>
            <a:r>
              <a:rPr lang="en-US" sz="1200" b="0" i="0" kern="1200" dirty="0" smtClean="0">
                <a:solidFill>
                  <a:schemeClr val="tx1"/>
                </a:solidFill>
                <a:effectLst/>
                <a:latin typeface="Arial" panose="020B0604020202020204" pitchFamily="34" charset="0"/>
                <a:ea typeface="+mn-ea"/>
                <a:cs typeface="Arial" panose="020B0604020202020204" pitchFamily="34" charset="0"/>
              </a:rPr>
              <a:t>he Advocacy Award</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b="0" i="0" kern="1200" dirty="0" smtClean="0">
                <a:solidFill>
                  <a:schemeClr val="tx1"/>
                </a:solidFill>
                <a:effectLst/>
                <a:latin typeface="Arial" panose="020B0604020202020204" pitchFamily="34" charset="0"/>
                <a:ea typeface="+mn-ea"/>
                <a:cs typeface="Arial" panose="020B0604020202020204" pitchFamily="34" charset="0"/>
              </a:rPr>
              <a:t>new in 2015), which honors individuals or groups who have exhibited excellence and achievement in applications of human genetics for the common good.</a:t>
            </a:r>
          </a:p>
          <a:p>
            <a:pPr marL="0" marR="0" lvl="1" indent="0" algn="l" defTabSz="914400" rtl="0" eaLnBrk="0" fontAlgn="base" latinLnBrk="0" hangingPunct="0">
              <a:lnSpc>
                <a:spcPct val="100000"/>
              </a:lnSpc>
              <a:spcBef>
                <a:spcPts val="0"/>
              </a:spcBef>
              <a:spcAft>
                <a:spcPct val="0"/>
              </a:spcAft>
              <a:buClrTx/>
              <a:buSzTx/>
              <a:buFontTx/>
              <a:buNone/>
              <a:tabLst/>
              <a:defRPr/>
            </a:pPr>
            <a:endParaRPr lang="en-US" sz="1200" b="0" i="0" kern="1200" dirty="0" smtClean="0">
              <a:solidFill>
                <a:schemeClr val="tx1"/>
              </a:solidFill>
              <a:effectLst/>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0"/>
              </a:spcBef>
              <a:spcAft>
                <a:spcPct val="0"/>
              </a:spcAft>
              <a:buClrTx/>
              <a:buSzTx/>
              <a:buFontTx/>
              <a:buNone/>
              <a:tabLst/>
              <a:defRPr/>
            </a:pPr>
            <a:r>
              <a:rPr lang="en-US" sz="1200" b="0" i="0" kern="1200" dirty="0" smtClean="0">
                <a:solidFill>
                  <a:schemeClr val="tx1"/>
                </a:solidFill>
                <a:effectLst/>
                <a:latin typeface="Arial" panose="020B0604020202020204" pitchFamily="34" charset="0"/>
                <a:ea typeface="+mn-ea"/>
                <a:cs typeface="Arial" panose="020B0604020202020204" pitchFamily="34" charset="0"/>
              </a:rPr>
              <a:t>* Dr. Leonid </a:t>
            </a:r>
            <a:r>
              <a:rPr lang="en-US" sz="1200" b="0" i="0" kern="1200" dirty="0" err="1" smtClean="0">
                <a:solidFill>
                  <a:schemeClr val="tx1"/>
                </a:solidFill>
                <a:effectLst/>
                <a:latin typeface="Arial" panose="020B0604020202020204" pitchFamily="34" charset="0"/>
                <a:ea typeface="+mn-ea"/>
                <a:cs typeface="Arial" panose="020B0604020202020204" pitchFamily="34" charset="0"/>
              </a:rPr>
              <a:t>Kruglyak</a:t>
            </a:r>
            <a:r>
              <a:rPr lang="en-US" sz="1200" b="0" i="0" kern="1200" dirty="0" smtClean="0">
                <a:solidFill>
                  <a:schemeClr val="tx1"/>
                </a:solidFill>
                <a:effectLst/>
                <a:latin typeface="Arial" panose="020B0604020202020204" pitchFamily="34" charset="0"/>
                <a:ea typeface="+mn-ea"/>
                <a:cs typeface="Arial" panose="020B0604020202020204" pitchFamily="34" charset="0"/>
              </a:rPr>
              <a:t> was</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awarded t</a:t>
            </a:r>
            <a:r>
              <a:rPr lang="en-US" sz="1200" b="0" i="0" kern="1200" dirty="0" smtClean="0">
                <a:solidFill>
                  <a:schemeClr val="tx1"/>
                </a:solidFill>
                <a:effectLst/>
                <a:latin typeface="Arial" panose="020B0604020202020204" pitchFamily="34" charset="0"/>
                <a:ea typeface="+mn-ea"/>
                <a:cs typeface="Arial" panose="020B0604020202020204" pitchFamily="34" charset="0"/>
              </a:rPr>
              <a:t>he Curt Stern Award, which recognizes a genetics and genomics researcher who has made significant scientific contributions during the past decade.</a:t>
            </a:r>
          </a:p>
          <a:p>
            <a:pPr marL="0" marR="0" lvl="1" indent="0" algn="l" defTabSz="914400" rtl="0" eaLnBrk="0" fontAlgn="base" latinLnBrk="0" hangingPunct="0">
              <a:lnSpc>
                <a:spcPct val="100000"/>
              </a:lnSpc>
              <a:spcBef>
                <a:spcPts val="0"/>
              </a:spcBef>
              <a:spcAft>
                <a:spcPct val="0"/>
              </a:spcAft>
              <a:buClrTx/>
              <a:buSzTx/>
              <a:buFontTx/>
              <a:buNone/>
              <a:tabLst/>
              <a:defRPr/>
            </a:pPr>
            <a:endParaRPr lang="en-US" dirty="0" smtClean="0">
              <a:latin typeface="Arial" pitchFamily="34" charset="0"/>
              <a:cs typeface="Arial" pitchFamily="34" charset="0"/>
            </a:endParaRPr>
          </a:p>
          <a:p>
            <a:pPr lvl="1">
              <a:defRPr/>
            </a:pPr>
            <a:r>
              <a:rPr lang="en-US" sz="1200" b="0" i="0" kern="1200" dirty="0" smtClean="0">
                <a:solidFill>
                  <a:schemeClr val="tx1"/>
                </a:solidFill>
                <a:effectLst/>
                <a:latin typeface="Arial" panose="020B0604020202020204" pitchFamily="34" charset="0"/>
                <a:ea typeface="+mn-ea"/>
                <a:cs typeface="Arial" panose="020B0604020202020204" pitchFamily="34" charset="0"/>
              </a:rPr>
              <a:t>* Drs.</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b="0" i="0" kern="1200" dirty="0" smtClean="0">
                <a:solidFill>
                  <a:schemeClr val="tx1"/>
                </a:solidFill>
                <a:effectLst/>
                <a:latin typeface="Arial" panose="020B0604020202020204" pitchFamily="34" charset="0"/>
                <a:ea typeface="+mn-ea"/>
                <a:cs typeface="Arial" panose="020B0604020202020204" pitchFamily="34" charset="0"/>
              </a:rPr>
              <a:t>Bob Nussbaum (a</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Council member)</a:t>
            </a:r>
            <a:r>
              <a:rPr lang="en-US" sz="1200" b="0" i="0" kern="1200" dirty="0" smtClean="0">
                <a:solidFill>
                  <a:schemeClr val="tx1"/>
                </a:solidFill>
                <a:effectLst/>
                <a:latin typeface="Arial" panose="020B0604020202020204" pitchFamily="34" charset="0"/>
                <a:ea typeface="+mn-ea"/>
                <a:cs typeface="Arial" panose="020B0604020202020204" pitchFamily="34" charset="0"/>
              </a:rPr>
              <a:t>, Rod McInnes, and Hunt Willard were</a:t>
            </a:r>
            <a:r>
              <a:rPr lang="en-US" sz="1200" b="0" i="0" kern="1200" baseline="0" dirty="0" smtClean="0">
                <a:solidFill>
                  <a:schemeClr val="tx1"/>
                </a:solidFill>
                <a:effectLst/>
                <a:latin typeface="Arial" panose="020B0604020202020204" pitchFamily="34" charset="0"/>
                <a:ea typeface="+mn-ea"/>
                <a:cs typeface="Arial" panose="020B0604020202020204" pitchFamily="34" charset="0"/>
              </a:rPr>
              <a:t> awarded the </a:t>
            </a:r>
            <a:r>
              <a:rPr lang="en-US" dirty="0" smtClean="0">
                <a:latin typeface="Arial" pitchFamily="34" charset="0"/>
                <a:cs typeface="Arial" pitchFamily="34" charset="0"/>
              </a:rPr>
              <a:t>Award for Excellence in Human Genetics Education, which was established to recognize those who have made significant contributions of exceptional quality and great importance to human genetics education. </a:t>
            </a:r>
          </a:p>
          <a:p>
            <a:pPr lvl="1">
              <a:defRPr/>
            </a:pPr>
            <a:endParaRPr lang="en-US" dirty="0">
              <a:latin typeface="Arial" pitchFamily="34" charset="0"/>
              <a:cs typeface="Arial" pitchFamily="34" charset="0"/>
            </a:endParaRPr>
          </a:p>
          <a:p>
            <a:pPr lvl="1">
              <a:defRPr/>
            </a:pPr>
            <a:endParaRPr lang="en-US" dirty="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83">
              <a:defRPr/>
            </a:pPr>
            <a:fld id="{EF1538E9-0E3C-4F99-854D-827A84D0C00A}" type="slidenum">
              <a:rPr lang="en-US" smtClean="0">
                <a:solidFill>
                  <a:srgbClr val="000000"/>
                </a:solidFill>
              </a:rPr>
              <a:pPr defTabSz="925683">
                <a:defRPr/>
              </a:pPr>
              <a:t>26</a:t>
            </a:fld>
            <a:endParaRPr lang="en-US" dirty="0"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r>
              <a:rPr lang="en-US" sz="1200" kern="1200" dirty="0" smtClean="0">
                <a:solidFill>
                  <a:schemeClr val="tx1"/>
                </a:solidFill>
                <a:effectLst/>
                <a:latin typeface="Arial" panose="020B0604020202020204" pitchFamily="34" charset="0"/>
                <a:ea typeface="+mn-ea"/>
                <a:cs typeface="Arial" panose="020B0604020202020204" pitchFamily="34" charset="0"/>
              </a:rPr>
              <a:t>Memorial Sloan Kettering named the winners of their 2015 Paul Marks Prize for Cancer Research, an award that recognizes promising young investigators. Given every other year to cancer investigators who are 45 years of age or younger, the</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prize </a:t>
            </a:r>
            <a:r>
              <a:rPr lang="en-US" sz="1200" kern="1200" dirty="0" smtClean="0">
                <a:solidFill>
                  <a:schemeClr val="tx1"/>
                </a:solidFill>
                <a:effectLst/>
                <a:latin typeface="Arial" panose="020B0604020202020204" pitchFamily="34" charset="0"/>
                <a:ea typeface="+mn-ea"/>
                <a:cs typeface="Arial" panose="020B0604020202020204" pitchFamily="34" charset="0"/>
              </a:rPr>
              <a:t>recognizes contributions to the greater understanding of cancer.</a:t>
            </a:r>
            <a:endParaRPr lang="en-US" sz="14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 </a:t>
            </a:r>
            <a:endParaRPr lang="en-US" sz="14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The 2015 winners include * Dr. Brad Bernstein,</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 principal investigator in the ENCODE Project, and * Dr. </a:t>
            </a:r>
            <a:r>
              <a:rPr lang="en-US" sz="1200" kern="1200" dirty="0" smtClean="0">
                <a:solidFill>
                  <a:schemeClr val="tx1"/>
                </a:solidFill>
                <a:effectLst/>
                <a:latin typeface="Arial" panose="020B0604020202020204" pitchFamily="34" charset="0"/>
                <a:ea typeface="+mn-ea"/>
                <a:cs typeface="Arial" panose="020B0604020202020204" pitchFamily="34" charset="0"/>
              </a:rPr>
              <a:t>Howard Chang, </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a principal investigator in the Centers for Excellence in Genomics (or CEGS) program.</a:t>
            </a:r>
          </a:p>
        </p:txBody>
      </p:sp>
      <p:sp>
        <p:nvSpPr>
          <p:cNvPr id="5" name="Slide Number Placeholder 3"/>
          <p:cNvSpPr>
            <a:spLocks noGrp="1"/>
          </p:cNvSpPr>
          <p:nvPr>
            <p:ph type="sldNum" sz="quarter" idx="5"/>
          </p:nvPr>
        </p:nvSpPr>
        <p:spPr>
          <a:xfrm>
            <a:off x="4014790"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21" eaLnBrk="0" hangingPunct="0">
              <a:defRPr b="1">
                <a:solidFill>
                  <a:schemeClr val="tx1"/>
                </a:solidFill>
                <a:latin typeface="Arial" pitchFamily="34" charset="0"/>
              </a:defRPr>
            </a:lvl1pPr>
            <a:lvl2pPr marL="742470" indent="-285565" defTabSz="936021" eaLnBrk="0" hangingPunct="0">
              <a:defRPr b="1">
                <a:solidFill>
                  <a:schemeClr val="tx1"/>
                </a:solidFill>
                <a:latin typeface="Arial" pitchFamily="34" charset="0"/>
              </a:defRPr>
            </a:lvl2pPr>
            <a:lvl3pPr marL="1142263" indent="-228452" defTabSz="936021" eaLnBrk="0" hangingPunct="0">
              <a:defRPr b="1">
                <a:solidFill>
                  <a:schemeClr val="tx1"/>
                </a:solidFill>
                <a:latin typeface="Arial" pitchFamily="34" charset="0"/>
              </a:defRPr>
            </a:lvl3pPr>
            <a:lvl4pPr marL="1599167" indent="-228452" defTabSz="936021" eaLnBrk="0" hangingPunct="0">
              <a:defRPr b="1">
                <a:solidFill>
                  <a:schemeClr val="tx1"/>
                </a:solidFill>
                <a:latin typeface="Arial" pitchFamily="34" charset="0"/>
              </a:defRPr>
            </a:lvl4pPr>
            <a:lvl5pPr marL="2056073" indent="-228452" defTabSz="936021" eaLnBrk="0" hangingPunct="0">
              <a:defRPr b="1">
                <a:solidFill>
                  <a:schemeClr val="tx1"/>
                </a:solidFill>
                <a:latin typeface="Arial" pitchFamily="34" charset="0"/>
              </a:defRPr>
            </a:lvl5pPr>
            <a:lvl6pPr marL="2512978" indent="-228452" defTabSz="936021" eaLnBrk="0" fontAlgn="base" hangingPunct="0">
              <a:spcBef>
                <a:spcPct val="0"/>
              </a:spcBef>
              <a:spcAft>
                <a:spcPct val="0"/>
              </a:spcAft>
              <a:defRPr b="1">
                <a:solidFill>
                  <a:schemeClr val="tx1"/>
                </a:solidFill>
                <a:latin typeface="Arial" pitchFamily="34" charset="0"/>
              </a:defRPr>
            </a:lvl6pPr>
            <a:lvl7pPr marL="2969882" indent="-228452" defTabSz="936021" eaLnBrk="0" fontAlgn="base" hangingPunct="0">
              <a:spcBef>
                <a:spcPct val="0"/>
              </a:spcBef>
              <a:spcAft>
                <a:spcPct val="0"/>
              </a:spcAft>
              <a:defRPr b="1">
                <a:solidFill>
                  <a:schemeClr val="tx1"/>
                </a:solidFill>
                <a:latin typeface="Arial" pitchFamily="34" charset="0"/>
              </a:defRPr>
            </a:lvl7pPr>
            <a:lvl8pPr marL="3426788" indent="-228452" defTabSz="936021" eaLnBrk="0" fontAlgn="base" hangingPunct="0">
              <a:spcBef>
                <a:spcPct val="0"/>
              </a:spcBef>
              <a:spcAft>
                <a:spcPct val="0"/>
              </a:spcAft>
              <a:defRPr b="1">
                <a:solidFill>
                  <a:schemeClr val="tx1"/>
                </a:solidFill>
                <a:latin typeface="Arial" pitchFamily="34" charset="0"/>
              </a:defRPr>
            </a:lvl8pPr>
            <a:lvl9pPr marL="3883694" indent="-228452" defTabSz="93602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27</a:t>
            </a:fld>
            <a:endParaRPr lang="en-US" dirty="0" smtClean="0">
              <a:solidFill>
                <a:prstClr val="black"/>
              </a:solidFill>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marL="0" marR="0" lvl="1" indent="0" algn="l" defTabSz="914214"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anose="020B0604020202020204" pitchFamily="34" charset="0"/>
              </a:rPr>
              <a:t>The National</a:t>
            </a:r>
            <a:r>
              <a:rPr lang="en-US" baseline="0" dirty="0" smtClean="0">
                <a:latin typeface="Arial" pitchFamily="34" charset="0"/>
                <a:cs typeface="Arial" pitchFamily="34" charset="0"/>
              </a:rPr>
              <a:t> Academy of Medicine recently announced their newly elected members. The new members include the eight individuals listed here, who happen to have notable relevance to NHGRI (including two fellow Institute Directors, some grantees, some very distinguished geneticists and </a:t>
            </a:r>
            <a:r>
              <a:rPr lang="en-US" baseline="0" dirty="0" err="1" smtClean="0">
                <a:latin typeface="Arial" pitchFamily="34" charset="0"/>
                <a:cs typeface="Arial" pitchFamily="34" charset="0"/>
              </a:rPr>
              <a:t>genomicists</a:t>
            </a:r>
            <a:r>
              <a:rPr lang="en-US" baseline="0" dirty="0" smtClean="0">
                <a:latin typeface="Arial" pitchFamily="34" charset="0"/>
                <a:cs typeface="Arial" pitchFamily="34" charset="0"/>
              </a:rPr>
              <a:t>, and even my sibling)</a:t>
            </a:r>
            <a:r>
              <a:rPr lang="en-US" dirty="0" smtClean="0">
                <a:latin typeface="Arial" panose="020B0604020202020204" pitchFamily="34" charset="0"/>
                <a:cs typeface="Arial" panose="020B0604020202020204" pitchFamily="34" charset="0"/>
              </a:rPr>
              <a:t>.</a:t>
            </a:r>
          </a:p>
          <a:p>
            <a:pPr lvl="1" defTabSz="914214">
              <a:defRPr/>
            </a:pPr>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10" eaLnBrk="0" hangingPunct="0">
              <a:defRPr b="1">
                <a:solidFill>
                  <a:schemeClr val="tx1"/>
                </a:solidFill>
                <a:latin typeface="Arial" pitchFamily="34" charset="0"/>
              </a:defRPr>
            </a:lvl1pPr>
            <a:lvl2pPr marL="742620" indent="-285623" defTabSz="936210" eaLnBrk="0" hangingPunct="0">
              <a:defRPr b="1">
                <a:solidFill>
                  <a:schemeClr val="tx1"/>
                </a:solidFill>
                <a:latin typeface="Arial" pitchFamily="34" charset="0"/>
              </a:defRPr>
            </a:lvl2pPr>
            <a:lvl3pPr marL="1142494" indent="-228499" defTabSz="936210" eaLnBrk="0" hangingPunct="0">
              <a:defRPr b="1">
                <a:solidFill>
                  <a:schemeClr val="tx1"/>
                </a:solidFill>
                <a:latin typeface="Arial" pitchFamily="34" charset="0"/>
              </a:defRPr>
            </a:lvl3pPr>
            <a:lvl4pPr marL="1599491" indent="-228499" defTabSz="936210" eaLnBrk="0" hangingPunct="0">
              <a:defRPr b="1">
                <a:solidFill>
                  <a:schemeClr val="tx1"/>
                </a:solidFill>
                <a:latin typeface="Arial" pitchFamily="34" charset="0"/>
              </a:defRPr>
            </a:lvl4pPr>
            <a:lvl5pPr marL="2056489" indent="-228499" defTabSz="936210" eaLnBrk="0" hangingPunct="0">
              <a:defRPr b="1">
                <a:solidFill>
                  <a:schemeClr val="tx1"/>
                </a:solidFill>
                <a:latin typeface="Arial" pitchFamily="34" charset="0"/>
              </a:defRPr>
            </a:lvl5pPr>
            <a:lvl6pPr marL="2513487" indent="-228499" defTabSz="936210" eaLnBrk="0" fontAlgn="base" hangingPunct="0">
              <a:spcBef>
                <a:spcPct val="0"/>
              </a:spcBef>
              <a:spcAft>
                <a:spcPct val="0"/>
              </a:spcAft>
              <a:defRPr b="1">
                <a:solidFill>
                  <a:schemeClr val="tx1"/>
                </a:solidFill>
                <a:latin typeface="Arial" pitchFamily="34" charset="0"/>
              </a:defRPr>
            </a:lvl6pPr>
            <a:lvl7pPr marL="2970483" indent="-228499" defTabSz="936210" eaLnBrk="0" fontAlgn="base" hangingPunct="0">
              <a:spcBef>
                <a:spcPct val="0"/>
              </a:spcBef>
              <a:spcAft>
                <a:spcPct val="0"/>
              </a:spcAft>
              <a:defRPr b="1">
                <a:solidFill>
                  <a:schemeClr val="tx1"/>
                </a:solidFill>
                <a:latin typeface="Arial" pitchFamily="34" charset="0"/>
              </a:defRPr>
            </a:lvl7pPr>
            <a:lvl8pPr marL="3427481" indent="-228499" defTabSz="936210" eaLnBrk="0" fontAlgn="base" hangingPunct="0">
              <a:spcBef>
                <a:spcPct val="0"/>
              </a:spcBef>
              <a:spcAft>
                <a:spcPct val="0"/>
              </a:spcAft>
              <a:defRPr b="1">
                <a:solidFill>
                  <a:schemeClr val="tx1"/>
                </a:solidFill>
                <a:latin typeface="Arial" pitchFamily="34" charset="0"/>
              </a:defRPr>
            </a:lvl8pPr>
            <a:lvl9pPr marL="3884479" indent="-228499" defTabSz="9362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28</a:t>
            </a:fld>
            <a:endParaRPr lang="en-US" dirty="0" smtClean="0">
              <a:solidFill>
                <a:prstClr val="black"/>
              </a:solidFill>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marL="0" marR="0" lvl="1"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itchFamily="34" charset="0"/>
              </a:rPr>
              <a:t>Similarly, a</a:t>
            </a:r>
            <a:r>
              <a:rPr lang="en-US" baseline="0" dirty="0" smtClean="0">
                <a:latin typeface="Arial" pitchFamily="34" charset="0"/>
                <a:cs typeface="Arial" pitchFamily="34" charset="0"/>
              </a:rPr>
              <a:t>n impressive number of genetics and genomics researchers were recently </a:t>
            </a:r>
            <a:r>
              <a:rPr lang="en-US" dirty="0" smtClean="0">
                <a:latin typeface="Arial" pitchFamily="34" charset="0"/>
                <a:cs typeface="Arial" pitchFamily="34" charset="0"/>
              </a:rPr>
              <a:t>elected to be Fellows of the American Association for the Advancement of Science (or AAAS),</a:t>
            </a:r>
            <a:r>
              <a:rPr lang="en-US" baseline="0" dirty="0" smtClean="0">
                <a:latin typeface="Arial" pitchFamily="34" charset="0"/>
                <a:cs typeface="Arial" pitchFamily="34" charset="0"/>
              </a:rPr>
              <a:t> with their names listed here. To my knowledge, none of these individuals are blood relatives. More seriously, congratulations to these colleagues as well as those elected to the National Academy of Medicine. </a:t>
            </a:r>
          </a:p>
          <a:p>
            <a:pPr lvl="1">
              <a:defRPr/>
            </a:pP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10" eaLnBrk="0" hangingPunct="0">
              <a:defRPr b="1">
                <a:solidFill>
                  <a:schemeClr val="tx1"/>
                </a:solidFill>
                <a:latin typeface="Arial" pitchFamily="34" charset="0"/>
              </a:defRPr>
            </a:lvl1pPr>
            <a:lvl2pPr marL="742620" indent="-285623" defTabSz="936210" eaLnBrk="0" hangingPunct="0">
              <a:defRPr b="1">
                <a:solidFill>
                  <a:schemeClr val="tx1"/>
                </a:solidFill>
                <a:latin typeface="Arial" pitchFamily="34" charset="0"/>
              </a:defRPr>
            </a:lvl2pPr>
            <a:lvl3pPr marL="1142494" indent="-228499" defTabSz="936210" eaLnBrk="0" hangingPunct="0">
              <a:defRPr b="1">
                <a:solidFill>
                  <a:schemeClr val="tx1"/>
                </a:solidFill>
                <a:latin typeface="Arial" pitchFamily="34" charset="0"/>
              </a:defRPr>
            </a:lvl3pPr>
            <a:lvl4pPr marL="1599491" indent="-228499" defTabSz="936210" eaLnBrk="0" hangingPunct="0">
              <a:defRPr b="1">
                <a:solidFill>
                  <a:schemeClr val="tx1"/>
                </a:solidFill>
                <a:latin typeface="Arial" pitchFamily="34" charset="0"/>
              </a:defRPr>
            </a:lvl4pPr>
            <a:lvl5pPr marL="2056489" indent="-228499" defTabSz="936210" eaLnBrk="0" hangingPunct="0">
              <a:defRPr b="1">
                <a:solidFill>
                  <a:schemeClr val="tx1"/>
                </a:solidFill>
                <a:latin typeface="Arial" pitchFamily="34" charset="0"/>
              </a:defRPr>
            </a:lvl5pPr>
            <a:lvl6pPr marL="2513487" indent="-228499" defTabSz="936210" eaLnBrk="0" fontAlgn="base" hangingPunct="0">
              <a:spcBef>
                <a:spcPct val="0"/>
              </a:spcBef>
              <a:spcAft>
                <a:spcPct val="0"/>
              </a:spcAft>
              <a:defRPr b="1">
                <a:solidFill>
                  <a:schemeClr val="tx1"/>
                </a:solidFill>
                <a:latin typeface="Arial" pitchFamily="34" charset="0"/>
              </a:defRPr>
            </a:lvl6pPr>
            <a:lvl7pPr marL="2970483" indent="-228499" defTabSz="936210" eaLnBrk="0" fontAlgn="base" hangingPunct="0">
              <a:spcBef>
                <a:spcPct val="0"/>
              </a:spcBef>
              <a:spcAft>
                <a:spcPct val="0"/>
              </a:spcAft>
              <a:defRPr b="1">
                <a:solidFill>
                  <a:schemeClr val="tx1"/>
                </a:solidFill>
                <a:latin typeface="Arial" pitchFamily="34" charset="0"/>
              </a:defRPr>
            </a:lvl7pPr>
            <a:lvl8pPr marL="3427481" indent="-228499" defTabSz="936210" eaLnBrk="0" fontAlgn="base" hangingPunct="0">
              <a:spcBef>
                <a:spcPct val="0"/>
              </a:spcBef>
              <a:spcAft>
                <a:spcPct val="0"/>
              </a:spcAft>
              <a:defRPr b="1">
                <a:solidFill>
                  <a:schemeClr val="tx1"/>
                </a:solidFill>
                <a:latin typeface="Arial" pitchFamily="34" charset="0"/>
              </a:defRPr>
            </a:lvl8pPr>
            <a:lvl9pPr marL="3884479" indent="-228499" defTabSz="9362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29</a:t>
            </a:fld>
            <a:endParaRPr lang="en-US" dirty="0" smtClean="0">
              <a:solidFill>
                <a:prstClr val="black"/>
              </a:solidFill>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several other presentations during the Open Session of this Council meeting. My Director’s Report is tailored around these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a:t>
            </a:r>
            <a:r>
              <a:rPr lang="en-US" dirty="0" smtClean="0">
                <a:latin typeface="Arial" pitchFamily="34" charset="0"/>
                <a:cs typeface="Arial" pitchFamily="34" charset="0"/>
              </a:rPr>
              <a:t>cover. </a:t>
            </a:r>
            <a:endParaRPr lang="en-US" dirty="0">
              <a:latin typeface="Arial" pitchFamily="34" charset="0"/>
              <a:cs typeface="Arial" pitchFamily="34" charset="0"/>
            </a:endParaRPr>
          </a:p>
          <a:p>
            <a:endParaRPr lang="en-US" dirty="0">
              <a:latin typeface="Arial" pitchFamily="34" charset="0"/>
              <a:cs typeface="Arial" pitchFamily="34" charset="0"/>
            </a:endParaRPr>
          </a:p>
          <a:p>
            <a:pPr lvl="1" defTabSz="921214">
              <a:defRPr/>
            </a:pPr>
            <a:r>
              <a:rPr lang="en-US" dirty="0" smtClean="0">
                <a:latin typeface="Arial" pitchFamily="34" charset="0"/>
                <a:cs typeface="Arial" pitchFamily="34" charset="0"/>
              </a:rPr>
              <a:t>* After my Director’s Report, Dr. </a:t>
            </a:r>
            <a:r>
              <a:rPr lang="en-US" dirty="0" smtClean="0"/>
              <a:t>Dan </a:t>
            </a:r>
            <a:r>
              <a:rPr lang="en-US" dirty="0" err="1" smtClean="0"/>
              <a:t>Kastner</a:t>
            </a:r>
            <a:r>
              <a:rPr lang="en-US" dirty="0" smtClean="0"/>
              <a:t> (NHGRI’s Scientific Director) will provide an overview and update about the NHGRI Intramural Research Program. </a:t>
            </a:r>
            <a:r>
              <a:rPr lang="en-US" dirty="0"/>
              <a:t>* </a:t>
            </a:r>
            <a:r>
              <a:rPr lang="en-US" dirty="0" smtClean="0"/>
              <a:t>Then</a:t>
            </a:r>
            <a:r>
              <a:rPr lang="en-US" baseline="0" dirty="0" smtClean="0"/>
              <a:t> af</a:t>
            </a:r>
            <a:r>
              <a:rPr lang="en-US" dirty="0" smtClean="0"/>
              <a:t>ter lunch, Dr</a:t>
            </a:r>
            <a:r>
              <a:rPr lang="en-US" dirty="0"/>
              <a:t>. </a:t>
            </a:r>
            <a:r>
              <a:rPr lang="en-US" dirty="0" smtClean="0"/>
              <a:t>Jennifer Troyer</a:t>
            </a:r>
            <a:r>
              <a:rPr lang="en-US" baseline="0" dirty="0" smtClean="0"/>
              <a:t> will give an update on the </a:t>
            </a:r>
            <a:r>
              <a:rPr lang="en-US" dirty="0" smtClean="0"/>
              <a:t>Human Heredity and Health in Africa (H3Africa) Initiative.</a:t>
            </a:r>
            <a:endParaRPr lang="en-US" dirty="0"/>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smtClean="0">
              <a:solidFill>
                <a:prstClr val="black"/>
              </a:solidFill>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sz="1200" b="0" i="0" kern="1200" dirty="0" smtClean="0">
                <a:effectLst/>
                <a:latin typeface="Arial" pitchFamily="34" charset="0"/>
                <a:cs typeface="Arial" pitchFamily="34" charset="0"/>
              </a:rPr>
              <a:t>Moving</a:t>
            </a:r>
            <a:r>
              <a:rPr lang="en-US" sz="1200" b="0" i="0" kern="1200" baseline="0" dirty="0" smtClean="0">
                <a:effectLst/>
                <a:latin typeface="Arial" pitchFamily="34" charset="0"/>
                <a:cs typeface="Arial" pitchFamily="34" charset="0"/>
              </a:rPr>
              <a:t> on to year-end accolades, the </a:t>
            </a:r>
            <a:r>
              <a:rPr lang="en-US" sz="1200" b="0" i="0" kern="1200" dirty="0" smtClean="0">
                <a:effectLst/>
                <a:latin typeface="Arial" pitchFamily="34" charset="0"/>
                <a:cs typeface="Arial" pitchFamily="34" charset="0"/>
              </a:rPr>
              <a:t>gene-editing technique CRISPR was named</a:t>
            </a:r>
            <a:r>
              <a:rPr lang="en-US" sz="1200" b="0" i="0" kern="1200" baseline="0" dirty="0" smtClean="0">
                <a:effectLst/>
                <a:latin typeface="Arial" pitchFamily="34" charset="0"/>
                <a:cs typeface="Arial" pitchFamily="34" charset="0"/>
              </a:rPr>
              <a:t> </a:t>
            </a:r>
            <a:r>
              <a:rPr lang="en-US" sz="1200" b="0" i="1" kern="1200" dirty="0" smtClean="0">
                <a:effectLst/>
                <a:latin typeface="Arial" pitchFamily="34" charset="0"/>
                <a:cs typeface="Arial" pitchFamily="34" charset="0"/>
              </a:rPr>
              <a:t>Science</a:t>
            </a:r>
            <a:r>
              <a:rPr lang="en-US" sz="1200" b="0" i="0" kern="1200" dirty="0" smtClean="0">
                <a:effectLst/>
                <a:latin typeface="Arial" pitchFamily="34" charset="0"/>
                <a:cs typeface="Arial" pitchFamily="34" charset="0"/>
              </a:rPr>
              <a:t>’s 2015 Breakthrough of the Year.  </a:t>
            </a:r>
          </a:p>
          <a:p>
            <a:endParaRPr lang="en-US" sz="1200" b="0" i="0" kern="1200" dirty="0" smtClean="0">
              <a:effectLst/>
              <a:latin typeface="Arial" pitchFamily="34" charset="0"/>
              <a:cs typeface="Arial" pitchFamily="34" charset="0"/>
            </a:endParaRPr>
          </a:p>
          <a:p>
            <a:r>
              <a:rPr lang="en-US" dirty="0" smtClean="0">
                <a:latin typeface="Arial" pitchFamily="34" charset="0"/>
                <a:cs typeface="Arial" pitchFamily="34" charset="0"/>
              </a:rPr>
              <a:t>CRISPR/Cas9 is</a:t>
            </a:r>
            <a:r>
              <a:rPr lang="en-US" baseline="0" dirty="0" smtClean="0">
                <a:latin typeface="Arial" pitchFamily="34" charset="0"/>
                <a:cs typeface="Arial" pitchFamily="34" charset="0"/>
              </a:rPr>
              <a:t> a molecular mechanism operating naturally in bacteria to protect cells against invading viruses, but has been cleverly adapted to manipulate specific DNA sequences in eukaryotes. The uptake of this general methodology in the research community has been rapid and impressive. </a:t>
            </a:r>
          </a:p>
        </p:txBody>
      </p:sp>
      <p:sp>
        <p:nvSpPr>
          <p:cNvPr id="4" name="Slide Number Placeholder 3"/>
          <p:cNvSpPr>
            <a:spLocks noGrp="1"/>
          </p:cNvSpPr>
          <p:nvPr>
            <p:ph type="sldNum" sz="quarter" idx="10"/>
          </p:nvPr>
        </p:nvSpPr>
        <p:spPr/>
        <p:txBody>
          <a:bodyPr/>
          <a:lstStyle/>
          <a:p>
            <a:fld id="{8AE2F75E-35DD-4960-938E-8AA46686BB5E}"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38439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89" tIns="46945" rIns="93889" bIns="46945" numCol="1" anchor="t" anchorCtr="0" compatLnSpc="1">
            <a:prstTxWarp prst="textNoShape">
              <a:avLst/>
            </a:prstTxWarp>
          </a:bodyPr>
          <a:lstStyle/>
          <a:p>
            <a:pPr defTabSz="914214">
              <a:defRPr/>
            </a:pPr>
            <a:r>
              <a:rPr lang="en-US" i="0" dirty="0" smtClean="0">
                <a:latin typeface="Arial" pitchFamily="34" charset="0"/>
                <a:cs typeface="Arial" pitchFamily="34" charset="0"/>
              </a:rPr>
              <a:t>When </a:t>
            </a:r>
            <a:r>
              <a:rPr lang="en-US" i="1" dirty="0" smtClean="0">
                <a:latin typeface="Arial" pitchFamily="34" charset="0"/>
                <a:cs typeface="Arial" pitchFamily="34" charset="0"/>
              </a:rPr>
              <a:t>The</a:t>
            </a:r>
            <a:r>
              <a:rPr lang="en-US" i="1" baseline="0" dirty="0" smtClean="0">
                <a:latin typeface="Arial" pitchFamily="34" charset="0"/>
                <a:cs typeface="Arial" pitchFamily="34" charset="0"/>
              </a:rPr>
              <a:t> Scientist </a:t>
            </a:r>
            <a:r>
              <a:rPr lang="en-US" i="0" baseline="0" dirty="0" smtClean="0">
                <a:latin typeface="Arial" pitchFamily="34" charset="0"/>
                <a:cs typeface="Arial" pitchFamily="34" charset="0"/>
              </a:rPr>
              <a:t>came out with its Top Ten Innovations of 2015, genomic technologies once again dominated the list. In fact, five major genomic innovations were included, with four of those taking the top spots. Each of these five innovations </a:t>
            </a:r>
            <a:r>
              <a:rPr lang="en-US" b="0" i="0" kern="1200" dirty="0" smtClean="0">
                <a:effectLst/>
                <a:latin typeface="Arial" panose="020B0604020202020204" pitchFamily="34" charset="0"/>
                <a:cs typeface="Arial" panose="020B0604020202020204" pitchFamily="34" charset="0"/>
              </a:rPr>
              <a:t>involve some aspect of genome sequencing or genome editing</a:t>
            </a:r>
            <a:r>
              <a:rPr lang="en-US" b="0" i="0" kern="1200" baseline="0" dirty="0" smtClean="0">
                <a:effectLst/>
                <a:latin typeface="Arial" panose="020B0604020202020204" pitchFamily="34" charset="0"/>
                <a:cs typeface="Arial" panose="020B0604020202020204" pitchFamily="34" charset="0"/>
              </a:rPr>
              <a:t> (consistent with my comments about CRISPR on the previous slide). </a:t>
            </a:r>
            <a:endParaRPr lang="en-US" b="0" i="0" kern="1200" dirty="0" smtClean="0">
              <a:effectLst/>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83">
              <a:defRPr/>
            </a:pPr>
            <a:fld id="{EF1538E9-0E3C-4F99-854D-827A84D0C00A}" type="slidenum">
              <a:rPr lang="en-US" smtClean="0">
                <a:solidFill>
                  <a:srgbClr val="000000"/>
                </a:solidFill>
              </a:rPr>
              <a:pPr defTabSz="925683">
                <a:defRPr/>
              </a:pPr>
              <a:t>31</a:t>
            </a:fld>
            <a:endParaRPr lang="en-US" dirty="0"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t>And a final year-end accolade</a:t>
            </a:r>
            <a:r>
              <a:rPr lang="en-US" baseline="0" dirty="0" smtClean="0"/>
              <a:t> was given by </a:t>
            </a:r>
            <a:r>
              <a:rPr lang="en-US" dirty="0" err="1" smtClean="0"/>
              <a:t>ThinkProgress</a:t>
            </a:r>
            <a:r>
              <a:rPr lang="en-US" dirty="0" smtClean="0"/>
              <a:t>, an American political news blog. </a:t>
            </a:r>
            <a:r>
              <a:rPr lang="en-US" dirty="0" err="1" smtClean="0"/>
              <a:t>ThinkProgress</a:t>
            </a:r>
            <a:r>
              <a:rPr lang="en-US" baseline="0" dirty="0" smtClean="0"/>
              <a:t> named the NIH Roadmap </a:t>
            </a:r>
            <a:r>
              <a:rPr lang="en-US" baseline="0" dirty="0" err="1" smtClean="0"/>
              <a:t>Epigenomics</a:t>
            </a:r>
            <a:r>
              <a:rPr lang="en-US" baseline="0" dirty="0" smtClean="0"/>
              <a:t> Program as one of its Scientific Breakthroughs that “Prove We’re Already Living In The Future.”</a:t>
            </a:r>
            <a:endParaRPr lang="en-US" dirty="0" smtClean="0"/>
          </a:p>
        </p:txBody>
      </p:sp>
      <p:sp>
        <p:nvSpPr>
          <p:cNvPr id="4" name="Slide Number Placeholder 3"/>
          <p:cNvSpPr>
            <a:spLocks noGrp="1"/>
          </p:cNvSpPr>
          <p:nvPr>
            <p:ph type="sldNum" sz="quarter" idx="10"/>
          </p:nvPr>
        </p:nvSpPr>
        <p:spPr/>
        <p:txBody>
          <a:bodyPr/>
          <a:lstStyle/>
          <a:p>
            <a:fld id="{8AE2F75E-35DD-4960-938E-8AA46686BB5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38439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8" tIns="47683" rIns="95368" bIns="47683" numCol="1" anchor="t" anchorCtr="0" compatLnSpc="1">
            <a:prstTxWarp prst="textNoShape">
              <a:avLst/>
            </a:prstTxWarp>
          </a:bodyPr>
          <a:lstStyle/>
          <a:p>
            <a:pPr lvl="1" defTabSz="1005844">
              <a:defRPr/>
            </a:pPr>
            <a:r>
              <a:rPr lang="en-US" dirty="0" smtClean="0">
                <a:latin typeface="Arial" panose="020B0604020202020204" pitchFamily="34" charset="0"/>
                <a:cs typeface="Arial" pitchFamily="34" charset="0"/>
              </a:rPr>
              <a:t>The NHGRI </a:t>
            </a:r>
            <a:r>
              <a:rPr lang="en-US" dirty="0">
                <a:latin typeface="Arial" panose="020B0604020202020204" pitchFamily="34" charset="0"/>
                <a:cs typeface="Arial" pitchFamily="34" charset="0"/>
              </a:rPr>
              <a:t>Genome Advance of the Month since the last Council meeting </a:t>
            </a:r>
            <a:r>
              <a:rPr lang="en-US" dirty="0" smtClean="0">
                <a:latin typeface="Arial" panose="020B0604020202020204" pitchFamily="34" charset="0"/>
                <a:cs typeface="Arial" pitchFamily="34" charset="0"/>
              </a:rPr>
              <a:t>has featured publications examining * the complex genetic picture of infertility, </a:t>
            </a:r>
            <a:r>
              <a:rPr lang="en-US" dirty="0">
                <a:latin typeface="Arial" panose="020B0604020202020204" pitchFamily="34" charset="0"/>
                <a:cs typeface="Arial" pitchFamily="34" charset="0"/>
              </a:rPr>
              <a:t>* </a:t>
            </a:r>
            <a:r>
              <a:rPr lang="en-US" dirty="0" smtClean="0">
                <a:latin typeface="Arial" panose="020B0604020202020204" pitchFamily="34" charset="0"/>
                <a:cs typeface="Arial" pitchFamily="34" charset="0"/>
              </a:rPr>
              <a:t>challenges faced by women with inherited breast cancer, *</a:t>
            </a:r>
            <a:r>
              <a:rPr lang="en-US" baseline="0" dirty="0" smtClean="0">
                <a:latin typeface="Arial" panose="020B0604020202020204" pitchFamily="34" charset="0"/>
                <a:cs typeface="Arial" pitchFamily="34" charset="0"/>
              </a:rPr>
              <a:t> employing g</a:t>
            </a:r>
            <a:r>
              <a:rPr lang="en-US" dirty="0" smtClean="0">
                <a:latin typeface="Arial" panose="020B0604020202020204" pitchFamily="34" charset="0"/>
                <a:cs typeface="Arial" pitchFamily="34" charset="0"/>
              </a:rPr>
              <a:t>ene-editing to protect plants from viruses (yet another CRISPR example), and * the contributions of DNA looping to cancer.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33</a:t>
            </a:fld>
            <a:endParaRPr lang="en-US" dirty="0" smtClean="0">
              <a:solidFill>
                <a:prstClr val="black"/>
              </a:solidFill>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8" tIns="47683" rIns="95368" bIns="47683" numCol="1" anchor="t" anchorCtr="0" compatLnSpc="1">
            <a:prstTxWarp prst="textNoShape">
              <a:avLst/>
            </a:prstTxWarp>
          </a:bodyPr>
          <a:lstStyle/>
          <a:p>
            <a:pPr defTabSz="921214">
              <a:defRPr/>
            </a:pPr>
            <a:r>
              <a:rPr lang="en-US" dirty="0" smtClean="0">
                <a:latin typeface="Arial" panose="020B0604020202020204" pitchFamily="34" charset="0"/>
                <a:cs typeface="Arial" pitchFamily="34" charset="0"/>
              </a:rPr>
              <a:t>And in terms</a:t>
            </a:r>
            <a:r>
              <a:rPr lang="en-US" baseline="0" dirty="0" smtClean="0">
                <a:latin typeface="Arial" pitchFamily="34" charset="0"/>
                <a:cs typeface="Arial" pitchFamily="34" charset="0"/>
              </a:rPr>
              <a:t> of </a:t>
            </a:r>
            <a:r>
              <a:rPr lang="en-US" u="sng"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there have been a number of recently generated genome sequences reported since the last Council meeting, including: </a:t>
            </a:r>
            <a:r>
              <a:rPr lang="en-US" sz="1200" kern="1200" dirty="0" smtClean="0">
                <a:solidFill>
                  <a:schemeClr val="tx1"/>
                </a:solidFill>
                <a:effectLst/>
                <a:latin typeface="Arial" panose="020B0604020202020204" pitchFamily="34" charset="0"/>
                <a:ea typeface="+mn-ea"/>
                <a:cs typeface="Arial" panose="020B0604020202020204" pitchFamily="34" charset="0"/>
              </a:rPr>
              <a:t>* adzuki bean, * ancient Ethiopian humans, * regenerative flatworm, * </a:t>
            </a:r>
            <a:r>
              <a:rPr lang="en-US" sz="1200" kern="1200" dirty="0" err="1" smtClean="0">
                <a:solidFill>
                  <a:schemeClr val="tx1"/>
                </a:solidFill>
                <a:effectLst/>
                <a:latin typeface="Arial" panose="020B0604020202020204" pitchFamily="34" charset="0"/>
                <a:ea typeface="+mn-ea"/>
                <a:cs typeface="Arial" panose="020B0604020202020204" pitchFamily="34" charset="0"/>
              </a:rPr>
              <a:t>Przewalski's</a:t>
            </a:r>
            <a:r>
              <a:rPr lang="en-US" sz="1200" kern="1200" dirty="0" smtClean="0">
                <a:solidFill>
                  <a:schemeClr val="tx1"/>
                </a:solidFill>
                <a:effectLst/>
                <a:latin typeface="Arial" panose="020B0604020202020204" pitchFamily="34" charset="0"/>
                <a:ea typeface="+mn-ea"/>
                <a:cs typeface="Arial" panose="020B0604020202020204" pitchFamily="34" charset="0"/>
              </a:rPr>
              <a:t> horse, * grass, * pineapple, * ancient wild ox, * Eurasian vulture, * </a:t>
            </a:r>
            <a:r>
              <a:rPr lang="en-US" sz="1200" kern="1200" dirty="0" err="1" smtClean="0">
                <a:solidFill>
                  <a:schemeClr val="tx1"/>
                </a:solidFill>
                <a:effectLst/>
                <a:latin typeface="Arial" panose="020B0604020202020204" pitchFamily="34" charset="0"/>
                <a:ea typeface="+mn-ea"/>
                <a:cs typeface="Arial" panose="020B0604020202020204" pitchFamily="34" charset="0"/>
              </a:rPr>
              <a:t>lingulid</a:t>
            </a:r>
            <a:r>
              <a:rPr lang="en-US" sz="1200" kern="1200" dirty="0" smtClean="0">
                <a:solidFill>
                  <a:schemeClr val="tx1"/>
                </a:solidFill>
                <a:effectLst/>
                <a:latin typeface="Arial" panose="020B0604020202020204" pitchFamily="34" charset="0"/>
                <a:ea typeface="+mn-ea"/>
                <a:cs typeface="Arial" panose="020B0604020202020204" pitchFamily="34" charset="0"/>
              </a:rPr>
              <a:t> brachiopod, * tiger mosquito, * acorn worm, * </a:t>
            </a:r>
            <a:r>
              <a:rPr lang="en-US" sz="1200" kern="1200" dirty="0" err="1" smtClean="0">
                <a:solidFill>
                  <a:schemeClr val="tx1"/>
                </a:solidFill>
                <a:effectLst/>
                <a:latin typeface="Arial" panose="020B0604020202020204" pitchFamily="34" charset="0"/>
                <a:ea typeface="+mn-ea"/>
                <a:cs typeface="Arial" panose="020B0604020202020204" pitchFamily="34" charset="0"/>
              </a:rPr>
              <a:t>Yakutian</a:t>
            </a:r>
            <a:r>
              <a:rPr lang="en-US" sz="1200" kern="1200" dirty="0" smtClean="0">
                <a:solidFill>
                  <a:schemeClr val="tx1"/>
                </a:solidFill>
                <a:effectLst/>
                <a:latin typeface="Arial" panose="020B0604020202020204" pitchFamily="34" charset="0"/>
                <a:ea typeface="+mn-ea"/>
                <a:cs typeface="Arial" panose="020B0604020202020204" pitchFamily="34" charset="0"/>
              </a:rPr>
              <a:t> horse, * tardigrade, * African cheetah, * African turquoise killifish, * California sugar pine, * ancient Irish humans, * eelgrass, * Hawaiian crow, * great tit, * lentil,</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and the much-in-the-news </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Zika</a:t>
            </a:r>
            <a:r>
              <a:rPr lang="en-US" sz="1200" kern="1200" dirty="0" smtClean="0">
                <a:solidFill>
                  <a:schemeClr val="tx1"/>
                </a:solidFill>
                <a:effectLst/>
                <a:latin typeface="Arial" panose="020B0604020202020204" pitchFamily="34" charset="0"/>
                <a:ea typeface="+mn-ea"/>
                <a:cs typeface="Arial" panose="020B0604020202020204" pitchFamily="34" charset="0"/>
              </a:rPr>
              <a:t> virus.</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34</a:t>
            </a:fld>
            <a:endParaRPr lang="en-US" dirty="0" smtClean="0">
              <a:solidFill>
                <a:prstClr val="black"/>
              </a:solidFill>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35</a:t>
            </a:fld>
            <a:endParaRPr lang="en-US" dirty="0" smtClean="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96" tIns="47299" rIns="94596" bIns="47299" numCol="1" anchor="t" anchorCtr="0" compatLnSpc="1">
            <a:prstTxWarp prst="textNoShape">
              <a:avLst/>
            </a:prstTxWarp>
          </a:bodyPr>
          <a:lstStyle/>
          <a:p>
            <a:pPr algn="l"/>
            <a:r>
              <a:rPr lang="en-US" dirty="0"/>
              <a:t>Before </a:t>
            </a:r>
            <a:r>
              <a:rPr lang="en-US" dirty="0" smtClean="0"/>
              <a:t>describing</a:t>
            </a:r>
            <a:r>
              <a:rPr lang="en-US" baseline="0" dirty="0" smtClean="0"/>
              <a:t> </a:t>
            </a:r>
            <a:r>
              <a:rPr lang="en-US" dirty="0" smtClean="0"/>
              <a:t>the </a:t>
            </a:r>
            <a:r>
              <a:rPr lang="en-US" u="sng" dirty="0"/>
              <a:t>new</a:t>
            </a:r>
            <a:r>
              <a:rPr lang="en-US" dirty="0"/>
              <a:t> Genome Sequencing Program, </a:t>
            </a:r>
            <a:r>
              <a:rPr lang="en-US" dirty="0" smtClean="0"/>
              <a:t>I wanted</a:t>
            </a:r>
            <a:r>
              <a:rPr lang="en-US" baseline="0" dirty="0" smtClean="0"/>
              <a:t> to point out that </a:t>
            </a:r>
            <a:r>
              <a:rPr lang="en-US" dirty="0" smtClean="0"/>
              <a:t>the </a:t>
            </a:r>
            <a:r>
              <a:rPr lang="en-US" dirty="0"/>
              <a:t>Large-Scale Genome Sequencing and Analysis </a:t>
            </a:r>
            <a:r>
              <a:rPr lang="en-US" dirty="0" smtClean="0"/>
              <a:t>Centers (or LSAC</a:t>
            </a:r>
            <a:r>
              <a:rPr lang="en-US" dirty="0"/>
              <a:t>) Program wrapped up in </a:t>
            </a:r>
            <a:r>
              <a:rPr lang="en-US" dirty="0" smtClean="0"/>
              <a:t>October 2015. * Since </a:t>
            </a:r>
            <a:r>
              <a:rPr lang="en-US" dirty="0"/>
              <a:t>2012, </a:t>
            </a:r>
            <a:r>
              <a:rPr lang="en-US" dirty="0" smtClean="0"/>
              <a:t>this program made </a:t>
            </a:r>
            <a:r>
              <a:rPr lang="en-US" dirty="0"/>
              <a:t>progress on a number of fronts </a:t>
            </a:r>
            <a:r>
              <a:rPr lang="en-US" dirty="0" smtClean="0"/>
              <a:t>through both </a:t>
            </a:r>
            <a:r>
              <a:rPr lang="en-US" dirty="0"/>
              <a:t>independent projects and </a:t>
            </a:r>
            <a:r>
              <a:rPr lang="en-US" dirty="0" smtClean="0"/>
              <a:t>large collaborations. The</a:t>
            </a:r>
            <a:r>
              <a:rPr lang="en-US" baseline="0" dirty="0" smtClean="0"/>
              <a:t> overall sequence-production totals are shown here for projects focused on: </a:t>
            </a:r>
            <a:r>
              <a:rPr lang="en-US" dirty="0" smtClean="0"/>
              <a:t>comparative </a:t>
            </a:r>
            <a:r>
              <a:rPr lang="en-US" dirty="0"/>
              <a:t>genomics (in orange); </a:t>
            </a:r>
            <a:r>
              <a:rPr lang="en-US" dirty="0" smtClean="0"/>
              <a:t>cancer,</a:t>
            </a:r>
            <a:r>
              <a:rPr lang="en-US" baseline="0" dirty="0" smtClean="0"/>
              <a:t> </a:t>
            </a:r>
            <a:r>
              <a:rPr lang="en-US" dirty="0" smtClean="0"/>
              <a:t>including TCGA (in pink); </a:t>
            </a:r>
            <a:r>
              <a:rPr lang="en-US" dirty="0"/>
              <a:t>and human </a:t>
            </a:r>
            <a:r>
              <a:rPr lang="en-US" dirty="0" smtClean="0"/>
              <a:t>genomic variation </a:t>
            </a:r>
            <a:r>
              <a:rPr lang="en-US" dirty="0"/>
              <a:t>and </a:t>
            </a:r>
            <a:r>
              <a:rPr lang="en-US" dirty="0" smtClean="0"/>
              <a:t>disease, including 1000 Genomes, </a:t>
            </a:r>
            <a:r>
              <a:rPr lang="en-US" dirty="0"/>
              <a:t>the Alzheimer’s Disease Sequencing Project, T2D-Genes, </a:t>
            </a:r>
            <a:r>
              <a:rPr lang="en-US" dirty="0" smtClean="0"/>
              <a:t>the Autism </a:t>
            </a:r>
            <a:r>
              <a:rPr lang="en-US" dirty="0"/>
              <a:t>Sequencing Project, and others (in green</a:t>
            </a:r>
            <a:r>
              <a:rPr lang="en-US" dirty="0" smtClean="0"/>
              <a:t>). * The </a:t>
            </a:r>
            <a:r>
              <a:rPr lang="en-US" dirty="0"/>
              <a:t>three centers </a:t>
            </a:r>
            <a:r>
              <a:rPr lang="en-US" dirty="0" smtClean="0"/>
              <a:t>–</a:t>
            </a:r>
            <a:r>
              <a:rPr lang="en-US" baseline="0" dirty="0" smtClean="0"/>
              <a:t> at </a:t>
            </a:r>
            <a:r>
              <a:rPr lang="en-US" dirty="0" smtClean="0"/>
              <a:t>Baylor </a:t>
            </a:r>
            <a:r>
              <a:rPr lang="en-US" dirty="0"/>
              <a:t>College of Medicine, </a:t>
            </a:r>
            <a:r>
              <a:rPr lang="en-US" dirty="0" smtClean="0"/>
              <a:t>the Broad Institute, </a:t>
            </a:r>
            <a:r>
              <a:rPr lang="en-US" dirty="0"/>
              <a:t>and Washington </a:t>
            </a:r>
            <a:r>
              <a:rPr lang="en-US" dirty="0" smtClean="0"/>
              <a:t>University</a:t>
            </a:r>
            <a:r>
              <a:rPr lang="en-US" baseline="0" dirty="0" smtClean="0"/>
              <a:t> –</a:t>
            </a:r>
            <a:r>
              <a:rPr lang="en-US" dirty="0" smtClean="0"/>
              <a:t> </a:t>
            </a:r>
            <a:r>
              <a:rPr lang="en-US" dirty="0"/>
              <a:t>collectively published over 600 papers and </a:t>
            </a:r>
            <a:r>
              <a:rPr lang="en-US" dirty="0" smtClean="0"/>
              <a:t>completed over 200 projects, </a:t>
            </a:r>
            <a:r>
              <a:rPr lang="en-US" dirty="0"/>
              <a:t>ranging from individual reference sequences to large collaborations involving thousands of genomes</a:t>
            </a:r>
            <a:r>
              <a:rPr lang="en-US" dirty="0" smtClean="0"/>
              <a:t>.</a:t>
            </a: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644">
              <a:defRPr/>
            </a:pPr>
            <a:fld id="{EF1538E9-0E3C-4F99-854D-827A84D0C00A}" type="slidenum">
              <a:rPr lang="en-US" smtClean="0">
                <a:solidFill>
                  <a:srgbClr val="000000"/>
                </a:solidFill>
              </a:rPr>
              <a:pPr defTabSz="932644">
                <a:defRPr/>
              </a:pPr>
              <a:t>36</a:t>
            </a:fld>
            <a:endParaRPr lang="en-US" dirty="0"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96" tIns="47299" rIns="94596" bIns="47299" numCol="1" anchor="t" anchorCtr="0" compatLnSpc="1">
            <a:prstTxWarp prst="textNoShape">
              <a:avLst/>
            </a:prstTxWarp>
          </a:bodyPr>
          <a:lstStyle/>
          <a:p>
            <a:r>
              <a:rPr lang="en-US" dirty="0"/>
              <a:t>In total, </a:t>
            </a:r>
            <a:r>
              <a:rPr lang="en-US" dirty="0" smtClean="0"/>
              <a:t>those three centers generated </a:t>
            </a:r>
            <a:r>
              <a:rPr lang="en-US" dirty="0"/>
              <a:t>almost </a:t>
            </a:r>
            <a:r>
              <a:rPr lang="en-US" dirty="0" smtClean="0"/>
              <a:t>*</a:t>
            </a:r>
            <a:r>
              <a:rPr lang="en-US" baseline="0" dirty="0" smtClean="0"/>
              <a:t> </a:t>
            </a:r>
            <a:r>
              <a:rPr lang="en-US" dirty="0" smtClean="0"/>
              <a:t>3 </a:t>
            </a:r>
            <a:r>
              <a:rPr lang="en-US" dirty="0"/>
              <a:t>billion </a:t>
            </a:r>
            <a:r>
              <a:rPr lang="en-US" dirty="0" err="1"/>
              <a:t>gigabases</a:t>
            </a:r>
            <a:r>
              <a:rPr lang="en-US" dirty="0"/>
              <a:t> </a:t>
            </a:r>
            <a:r>
              <a:rPr lang="en-US" dirty="0" smtClean="0"/>
              <a:t>(that is ~3 </a:t>
            </a:r>
            <a:r>
              <a:rPr lang="en-US" dirty="0"/>
              <a:t>billion billions) of DNA </a:t>
            </a:r>
            <a:r>
              <a:rPr lang="en-US" dirty="0" smtClean="0"/>
              <a:t>sequence during</a:t>
            </a:r>
            <a:r>
              <a:rPr lang="en-US" baseline="0" dirty="0" smtClean="0"/>
              <a:t> the </a:t>
            </a:r>
            <a:r>
              <a:rPr lang="en-US" dirty="0" smtClean="0"/>
              <a:t>2012 through</a:t>
            </a:r>
            <a:r>
              <a:rPr lang="en-US" baseline="0" dirty="0" smtClean="0"/>
              <a:t> </a:t>
            </a:r>
            <a:r>
              <a:rPr lang="en-US" dirty="0" smtClean="0"/>
              <a:t>2015 interval. </a:t>
            </a:r>
            <a:r>
              <a:rPr lang="en-US" dirty="0"/>
              <a:t>Quarterly production </a:t>
            </a:r>
            <a:r>
              <a:rPr lang="en-US" dirty="0" smtClean="0"/>
              <a:t>figures can </a:t>
            </a:r>
            <a:r>
              <a:rPr lang="en-US" dirty="0"/>
              <a:t>be seen on this graph, </a:t>
            </a:r>
            <a:r>
              <a:rPr lang="en-US" dirty="0" smtClean="0"/>
              <a:t>* with </a:t>
            </a:r>
            <a:r>
              <a:rPr lang="en-US" dirty="0"/>
              <a:t>the green arrow indicating the start of the most recent iteration of the </a:t>
            </a:r>
            <a:r>
              <a:rPr lang="en-US" dirty="0" smtClean="0"/>
              <a:t>program </a:t>
            </a:r>
            <a:r>
              <a:rPr lang="en-US" dirty="0"/>
              <a:t>in </a:t>
            </a:r>
            <a:r>
              <a:rPr lang="en-US" dirty="0" smtClean="0"/>
              <a:t>Fiscal Year </a:t>
            </a:r>
            <a:r>
              <a:rPr lang="en-US" dirty="0"/>
              <a:t>2012. </a:t>
            </a:r>
            <a:r>
              <a:rPr lang="en-US" dirty="0" smtClean="0"/>
              <a:t>* Costs </a:t>
            </a:r>
            <a:r>
              <a:rPr lang="en-US" dirty="0"/>
              <a:t>currently sit at ~$1,500 for a </a:t>
            </a:r>
            <a:r>
              <a:rPr lang="en-US" dirty="0" smtClean="0"/>
              <a:t>whole human genome sequence, </a:t>
            </a:r>
            <a:r>
              <a:rPr lang="en-US" dirty="0"/>
              <a:t>including initial automated analysis </a:t>
            </a:r>
            <a:r>
              <a:rPr lang="en-US" dirty="0" smtClean="0"/>
              <a:t>through variant</a:t>
            </a:r>
            <a:r>
              <a:rPr lang="en-US" baseline="0" dirty="0" smtClean="0"/>
              <a:t> </a:t>
            </a:r>
            <a:r>
              <a:rPr lang="en-US" dirty="0" smtClean="0"/>
              <a:t>calling. </a:t>
            </a:r>
          </a:p>
          <a:p>
            <a:endParaRPr lang="en-US" dirty="0" smtClean="0"/>
          </a:p>
          <a:p>
            <a:r>
              <a:rPr lang="en-US" dirty="0" smtClean="0"/>
              <a:t>This </a:t>
            </a:r>
            <a:r>
              <a:rPr lang="en-US" dirty="0"/>
              <a:t>time </a:t>
            </a:r>
            <a:r>
              <a:rPr lang="en-US" dirty="0" smtClean="0"/>
              <a:t>interval included too many </a:t>
            </a:r>
            <a:r>
              <a:rPr lang="en-US" dirty="0"/>
              <a:t>milestones to list, but highlights include the completion of the 1000 Genomes Project, the end </a:t>
            </a:r>
            <a:r>
              <a:rPr lang="en-US" dirty="0" smtClean="0"/>
              <a:t>of data production for The </a:t>
            </a:r>
            <a:r>
              <a:rPr lang="en-US" dirty="0"/>
              <a:t>Cancer Genome Atlas, and the full implementation of the Illumina </a:t>
            </a:r>
            <a:r>
              <a:rPr lang="en-US" dirty="0" err="1"/>
              <a:t>HiSeq</a:t>
            </a:r>
            <a:r>
              <a:rPr lang="en-US" dirty="0"/>
              <a:t> </a:t>
            </a:r>
            <a:r>
              <a:rPr lang="en-US" dirty="0" smtClean="0"/>
              <a:t>X</a:t>
            </a:r>
            <a:r>
              <a:rPr lang="en-US" baseline="0" dirty="0" smtClean="0"/>
              <a:t> </a:t>
            </a:r>
            <a:r>
              <a:rPr lang="en-US" dirty="0" smtClean="0"/>
              <a:t>Ten systems, with the later clearly evident by the significantly </a:t>
            </a:r>
            <a:r>
              <a:rPr lang="en-US" dirty="0"/>
              <a:t>increased </a:t>
            </a:r>
            <a:r>
              <a:rPr lang="en-US" dirty="0" smtClean="0"/>
              <a:t>sequence production beginning </a:t>
            </a:r>
            <a:r>
              <a:rPr lang="en-US" dirty="0"/>
              <a:t>in July 2015</a:t>
            </a:r>
            <a:r>
              <a:rPr lang="en-US" dirty="0" smtClean="0"/>
              <a:t>. Overall, these accomplishments provide </a:t>
            </a:r>
            <a:r>
              <a:rPr lang="en-US" dirty="0"/>
              <a:t>an excellent foundation for the </a:t>
            </a:r>
            <a:r>
              <a:rPr lang="en-US" dirty="0" smtClean="0"/>
              <a:t>next phase</a:t>
            </a:r>
            <a:r>
              <a:rPr lang="en-US" baseline="0" dirty="0" smtClean="0"/>
              <a:t> of the </a:t>
            </a:r>
            <a:r>
              <a:rPr lang="en-US" dirty="0" smtClean="0"/>
              <a:t>Genome </a:t>
            </a:r>
            <a:r>
              <a:rPr lang="en-US" dirty="0"/>
              <a:t>Sequencing </a:t>
            </a:r>
            <a:r>
              <a:rPr lang="en-US" dirty="0" smtClean="0"/>
              <a:t>Program. </a:t>
            </a:r>
            <a:endParaRPr lang="en-US" dirty="0"/>
          </a:p>
          <a:p>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644">
              <a:defRPr/>
            </a:pPr>
            <a:fld id="{EF1538E9-0E3C-4F99-854D-827A84D0C00A}" type="slidenum">
              <a:rPr lang="en-US" smtClean="0">
                <a:solidFill>
                  <a:srgbClr val="000000"/>
                </a:solidFill>
              </a:rPr>
              <a:pPr defTabSz="932644">
                <a:defRPr/>
              </a:pPr>
              <a:t>37</a:t>
            </a:fld>
            <a:endParaRPr lang="en-US" dirty="0"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a:latin typeface="Arial" panose="020B0604020202020204" pitchFamily="34" charset="0"/>
                <a:cs typeface="Arial" panose="020B0604020202020204" pitchFamily="34" charset="0"/>
              </a:rPr>
              <a:t>The 1000 Genomes </a:t>
            </a:r>
            <a:r>
              <a:rPr lang="en-US" dirty="0" smtClean="0">
                <a:latin typeface="Arial" panose="020B0604020202020204" pitchFamily="34" charset="0"/>
                <a:cs typeface="Arial" panose="020B0604020202020204" pitchFamily="34" charset="0"/>
              </a:rPr>
              <a:t>Project was an international effort to </a:t>
            </a:r>
            <a:r>
              <a:rPr lang="en-US" dirty="0">
                <a:latin typeface="Arial" panose="020B0604020202020204" pitchFamily="34" charset="0"/>
                <a:cs typeface="Arial" panose="020B0604020202020204" pitchFamily="34" charset="0"/>
              </a:rPr>
              <a:t>produce </a:t>
            </a:r>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catalog of human genetic </a:t>
            </a:r>
            <a:r>
              <a:rPr lang="en-US" dirty="0" smtClean="0">
                <a:latin typeface="Arial" panose="020B0604020202020204" pitchFamily="34" charset="0"/>
                <a:cs typeface="Arial" panose="020B0604020202020204" pitchFamily="34" charset="0"/>
              </a:rPr>
              <a:t>variation. The Project published its final summary papers in </a:t>
            </a:r>
            <a:r>
              <a:rPr lang="en-US" i="1" dirty="0" smtClean="0">
                <a:latin typeface="Arial" panose="020B0604020202020204" pitchFamily="34" charset="0"/>
                <a:cs typeface="Arial" panose="020B0604020202020204" pitchFamily="34" charset="0"/>
              </a:rPr>
              <a:t>Nature</a:t>
            </a:r>
            <a:r>
              <a:rPr lang="en-US" dirty="0" smtClean="0">
                <a:latin typeface="Arial" panose="020B0604020202020204" pitchFamily="34" charset="0"/>
                <a:cs typeface="Arial" panose="020B0604020202020204" pitchFamily="34" charset="0"/>
              </a:rPr>
              <a:t> on October 1. </a:t>
            </a:r>
            <a:r>
              <a:rPr lang="en-US" baseline="0" dirty="0" smtClean="0">
                <a:latin typeface="Arial" panose="020B0604020202020204" pitchFamily="34" charset="0"/>
                <a:cs typeface="Arial" panose="020B0604020202020204" pitchFamily="34" charset="0"/>
              </a:rPr>
              <a:t>The final papers included: </a:t>
            </a:r>
            <a:r>
              <a:rPr lang="en-US" i="0" dirty="0" smtClean="0">
                <a:latin typeface="Arial" panose="020B0604020202020204" pitchFamily="34" charset="0"/>
                <a:cs typeface="Arial" panose="020B0604020202020204" pitchFamily="34" charset="0"/>
              </a:rPr>
              <a:t>* a global reference for human genetic variation and * an integrated map of structural variation in 2,504 human genomes. * </a:t>
            </a:r>
            <a:r>
              <a:rPr lang="en-US" dirty="0" smtClean="0">
                <a:latin typeface="Arial" panose="020B0604020202020204" pitchFamily="34" charset="0"/>
                <a:cs typeface="Arial" panose="020B0604020202020204" pitchFamily="34" charset="0"/>
              </a:rPr>
              <a:t>These publications were highlighted on the cover of </a:t>
            </a:r>
            <a:r>
              <a:rPr lang="en-US" i="1" dirty="0" smtClean="0">
                <a:latin typeface="Arial" panose="020B0604020202020204" pitchFamily="34" charset="0"/>
                <a:cs typeface="Arial" panose="020B0604020202020204" pitchFamily="34" charset="0"/>
              </a:rPr>
              <a:t>Nature</a:t>
            </a:r>
            <a:r>
              <a:rPr lang="en-US" dirty="0" smtClean="0">
                <a:latin typeface="Arial" panose="020B0604020202020204" pitchFamily="34" charset="0"/>
                <a:cs typeface="Arial" panose="020B0604020202020204" pitchFamily="34" charset="0"/>
              </a:rPr>
              <a:t>, in an editorial, and in </a:t>
            </a:r>
            <a:r>
              <a:rPr lang="en-US" i="0" dirty="0" smtClean="0">
                <a:latin typeface="Arial" panose="020B0604020202020204" pitchFamily="34" charset="0"/>
                <a:cs typeface="Arial" panose="020B0604020202020204" pitchFamily="34" charset="0"/>
              </a:rPr>
              <a:t>a</a:t>
            </a:r>
            <a:r>
              <a:rPr lang="en-US" i="0" baseline="0" dirty="0" smtClean="0">
                <a:latin typeface="Arial" panose="020B0604020202020204" pitchFamily="34" charset="0"/>
                <a:cs typeface="Arial" panose="020B0604020202020204" pitchFamily="34" charset="0"/>
              </a:rPr>
              <a:t> News &amp; Views piece</a:t>
            </a:r>
            <a:r>
              <a:rPr lang="en-US" i="1"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p>
          <a:p>
            <a:pPr>
              <a:defRPr/>
            </a:pPr>
            <a:endParaRPr lang="en-US"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In</a:t>
            </a:r>
            <a:r>
              <a:rPr lang="en-US" baseline="0" dirty="0" smtClean="0">
                <a:latin typeface="Arial" panose="020B0604020202020204" pitchFamily="34" charset="0"/>
                <a:cs typeface="Arial" panose="020B0604020202020204" pitchFamily="34" charset="0"/>
              </a:rPr>
              <a:t> the end, 1000 Genomes identified and catalogued more than</a:t>
            </a:r>
            <a:r>
              <a:rPr lang="en-US" dirty="0" smtClean="0">
                <a:latin typeface="Arial" panose="020B0604020202020204" pitchFamily="34" charset="0"/>
                <a:cs typeface="Arial" panose="020B0604020202020204" pitchFamily="34" charset="0"/>
              </a:rPr>
              <a:t> 88 million variants</a:t>
            </a:r>
            <a:r>
              <a:rPr lang="en-US" baseline="0" dirty="0" smtClean="0">
                <a:latin typeface="Arial" panose="020B0604020202020204" pitchFamily="34" charset="0"/>
                <a:cs typeface="Arial" panose="020B0604020202020204" pitchFamily="34" charset="0"/>
              </a:rPr>
              <a:t> in </a:t>
            </a:r>
            <a:r>
              <a:rPr lang="en-US" dirty="0" smtClean="0">
                <a:latin typeface="Arial" panose="020B0604020202020204" pitchFamily="34" charset="0"/>
                <a:cs typeface="Arial" panose="020B0604020202020204" pitchFamily="34" charset="0"/>
              </a:rPr>
              <a:t>the genomes of over 2,500 people from 26 populations. Together, these reflect &gt;99% of common human genomic variants.  </a:t>
            </a:r>
          </a:p>
          <a:p>
            <a:pPr>
              <a:defRPr/>
            </a:pPr>
            <a:endParaRPr lang="en-US" u="sng"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DD46E8-6BD4-442C-9EC6-3EA2305EC055}" type="slidenum">
              <a:rPr lang="en-US" smtClean="0"/>
              <a:t>38</a:t>
            </a:fld>
            <a:endParaRPr lang="en-US" dirty="0"/>
          </a:p>
        </p:txBody>
      </p:sp>
    </p:spTree>
    <p:extLst>
      <p:ext uri="{BB962C8B-B14F-4D97-AF65-F5344CB8AC3E}">
        <p14:creationId xmlns:p14="http://schemas.microsoft.com/office/powerpoint/2010/main" val="3075652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4" name="Slide Number Placeholder 3"/>
          <p:cNvSpPr>
            <a:spLocks noGrp="1"/>
          </p:cNvSpPr>
          <p:nvPr>
            <p:ph type="sldNum" sz="quarter" idx="5"/>
          </p:nvPr>
        </p:nvSpPr>
        <p:spPr>
          <a:xfrm>
            <a:off x="4014798" y="8900117"/>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2" eaLnBrk="0" hangingPunct="0">
              <a:defRPr b="1">
                <a:solidFill>
                  <a:schemeClr val="tx1"/>
                </a:solidFill>
                <a:latin typeface="Arial" pitchFamily="34" charset="0"/>
              </a:defRPr>
            </a:lvl1pPr>
            <a:lvl2pPr marL="746802" indent="-287232" defTabSz="941482" eaLnBrk="0" hangingPunct="0">
              <a:defRPr b="1">
                <a:solidFill>
                  <a:schemeClr val="tx1"/>
                </a:solidFill>
                <a:latin typeface="Arial" pitchFamily="34" charset="0"/>
              </a:defRPr>
            </a:lvl2pPr>
            <a:lvl3pPr marL="1148930" indent="-229787" defTabSz="941482" eaLnBrk="0" hangingPunct="0">
              <a:defRPr b="1">
                <a:solidFill>
                  <a:schemeClr val="tx1"/>
                </a:solidFill>
                <a:latin typeface="Arial" pitchFamily="34" charset="0"/>
              </a:defRPr>
            </a:lvl3pPr>
            <a:lvl4pPr marL="1608500" indent="-229787" defTabSz="941482" eaLnBrk="0" hangingPunct="0">
              <a:defRPr b="1">
                <a:solidFill>
                  <a:schemeClr val="tx1"/>
                </a:solidFill>
                <a:latin typeface="Arial" pitchFamily="34" charset="0"/>
              </a:defRPr>
            </a:lvl4pPr>
            <a:lvl5pPr marL="2068072" indent="-229787" defTabSz="941482" eaLnBrk="0" hangingPunct="0">
              <a:defRPr b="1">
                <a:solidFill>
                  <a:schemeClr val="tx1"/>
                </a:solidFill>
                <a:latin typeface="Arial" pitchFamily="34" charset="0"/>
              </a:defRPr>
            </a:lvl5pPr>
            <a:lvl6pPr marL="2527640" indent="-229787" defTabSz="941482" eaLnBrk="0" fontAlgn="base" hangingPunct="0">
              <a:spcBef>
                <a:spcPct val="0"/>
              </a:spcBef>
              <a:spcAft>
                <a:spcPct val="0"/>
              </a:spcAft>
              <a:defRPr b="1">
                <a:solidFill>
                  <a:schemeClr val="tx1"/>
                </a:solidFill>
                <a:latin typeface="Arial" pitchFamily="34" charset="0"/>
              </a:defRPr>
            </a:lvl6pPr>
            <a:lvl7pPr marL="2987211" indent="-229787" defTabSz="941482" eaLnBrk="0" fontAlgn="base" hangingPunct="0">
              <a:spcBef>
                <a:spcPct val="0"/>
              </a:spcBef>
              <a:spcAft>
                <a:spcPct val="0"/>
              </a:spcAft>
              <a:defRPr b="1">
                <a:solidFill>
                  <a:schemeClr val="tx1"/>
                </a:solidFill>
                <a:latin typeface="Arial" pitchFamily="34" charset="0"/>
              </a:defRPr>
            </a:lvl7pPr>
            <a:lvl8pPr marL="3446782" indent="-229787" defTabSz="941482" eaLnBrk="0" fontAlgn="base" hangingPunct="0">
              <a:spcBef>
                <a:spcPct val="0"/>
              </a:spcBef>
              <a:spcAft>
                <a:spcPct val="0"/>
              </a:spcAft>
              <a:defRPr b="1">
                <a:solidFill>
                  <a:schemeClr val="tx1"/>
                </a:solidFill>
                <a:latin typeface="Arial" pitchFamily="34" charset="0"/>
              </a:defRPr>
            </a:lvl8pPr>
            <a:lvl9pPr marL="3906353" indent="-229787" defTabSz="94148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39</a:t>
            </a:fld>
            <a:endParaRPr lang="en-US" dirty="0" smtClean="0">
              <a:solidFill>
                <a:prstClr val="black"/>
              </a:solidFill>
              <a:cs typeface="Arial" pitchFamily="34" charset="0"/>
            </a:endParaRPr>
          </a:p>
        </p:txBody>
      </p:sp>
      <p:sp>
        <p:nvSpPr>
          <p:cNvPr id="2" name="Notes Placeholder 1"/>
          <p:cNvSpPr>
            <a:spLocks noGrp="1"/>
          </p:cNvSpPr>
          <p:nvPr>
            <p:ph type="body" idx="1"/>
          </p:nvPr>
        </p:nvSpPr>
        <p:spPr/>
        <p:txBody>
          <a:bodyPr vert="horz" lIns="93940" tIns="46969" rIns="93940" bIns="46969" rtlCol="0"/>
          <a:lstStyle/>
          <a:p>
            <a:r>
              <a:rPr lang="en-US" dirty="0" smtClean="0">
                <a:latin typeface="Arial" panose="020B0604020202020204" pitchFamily="34" charset="0"/>
                <a:cs typeface="Arial" panose="020B0604020202020204" pitchFamily="34" charset="0"/>
              </a:rPr>
              <a:t>The Cancer Genome Atlas (or TCGA) is a large coordinated effort to better understand the molecular basis of cancer. Data production, involving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over 10,000 tumor/normal pairs, has been completed, and TCGA is currently focusing on data analysis and manuscript writing as the project nears its completion in 2016.</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For each of over 30 cancer types, the TCGA Network has published a comprehensive, integrated account of sequence</a:t>
            </a:r>
            <a:r>
              <a:rPr lang="en-US" baseline="0" dirty="0" smtClean="0">
                <a:latin typeface="Arial" panose="020B0604020202020204" pitchFamily="34" charset="0"/>
                <a:cs typeface="Arial" panose="020B0604020202020204" pitchFamily="34" charset="0"/>
              </a:rPr>
              <a:t> and </a:t>
            </a:r>
            <a:r>
              <a:rPr lang="en-US" dirty="0" smtClean="0">
                <a:latin typeface="Arial" panose="020B0604020202020204" pitchFamily="34" charset="0"/>
                <a:cs typeface="Arial" panose="020B0604020202020204" pitchFamily="34" charset="0"/>
              </a:rPr>
              <a:t>mutation analysis, copy number variation, gene and microRNA expression, and promoter methylation. TCGA papers focused on * primary prostate cancer and * papillary renal-cell</a:t>
            </a:r>
            <a:r>
              <a:rPr lang="en-US" baseline="0" dirty="0" smtClean="0">
                <a:latin typeface="Arial" panose="020B0604020202020204" pitchFamily="34" charset="0"/>
                <a:cs typeface="Arial" panose="020B0604020202020204" pitchFamily="34" charset="0"/>
              </a:rPr>
              <a:t> carcinoma </a:t>
            </a:r>
            <a:r>
              <a:rPr lang="en-US" dirty="0" smtClean="0">
                <a:latin typeface="Arial" panose="020B0604020202020204" pitchFamily="34" charset="0"/>
                <a:cs typeface="Arial" panose="020B0604020202020204" pitchFamily="34" charset="0"/>
              </a:rPr>
              <a:t>were published in October and November in </a:t>
            </a:r>
            <a:r>
              <a:rPr lang="en-US" i="1" dirty="0" smtClean="0">
                <a:latin typeface="Arial" panose="020B0604020202020204" pitchFamily="34" charset="0"/>
                <a:cs typeface="Arial" panose="020B0604020202020204" pitchFamily="34" charset="0"/>
              </a:rPr>
              <a:t>Cell</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The New England Journal of Medicine</a:t>
            </a:r>
            <a:r>
              <a:rPr lang="en-US" i="0" dirty="0" smtClean="0">
                <a:latin typeface="Arial" panose="020B0604020202020204" pitchFamily="34" charset="0"/>
                <a:cs typeface="Arial" panose="020B0604020202020204" pitchFamily="34" charset="0"/>
              </a:rPr>
              <a:t>,</a:t>
            </a:r>
            <a:r>
              <a:rPr lang="en-US" i="0" baseline="0" dirty="0" smtClean="0">
                <a:latin typeface="Arial" panose="020B0604020202020204" pitchFamily="34" charset="0"/>
                <a:cs typeface="Arial" panose="020B0604020202020204" pitchFamily="34" charset="0"/>
              </a:rPr>
              <a:t> respectively. </a:t>
            </a:r>
            <a:r>
              <a:rPr lang="en-US" dirty="0" smtClean="0">
                <a:latin typeface="Arial" panose="020B0604020202020204" pitchFamily="34" charset="0"/>
                <a:cs typeface="Arial" panose="020B0604020202020204" pitchFamily="34" charset="0"/>
              </a:rPr>
              <a:t>These papers provide new insights into classification and treatment of these tumors in a clinical setting.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21214">
              <a:defRPr/>
            </a:pPr>
            <a:r>
              <a:rPr lang="en-US" dirty="0" smtClean="0"/>
              <a:t>There will</a:t>
            </a:r>
            <a:r>
              <a:rPr lang="en-US" baseline="0" dirty="0" smtClean="0"/>
              <a:t> then </a:t>
            </a:r>
            <a:r>
              <a:rPr lang="en-US" dirty="0" smtClean="0"/>
              <a:t>be two meeting reports.</a:t>
            </a:r>
          </a:p>
          <a:p>
            <a:pPr lvl="1" defTabSz="921214">
              <a:defRPr/>
            </a:pPr>
            <a:endParaRPr lang="en-US" dirty="0" smtClean="0"/>
          </a:p>
          <a:p>
            <a:pPr marL="0" lvl="1" indent="0" defTabSz="921214">
              <a:buFont typeface="Arial" charset="0"/>
              <a:buNone/>
              <a:defRPr/>
            </a:pPr>
            <a:r>
              <a:rPr lang="en-US" dirty="0" smtClean="0"/>
              <a:t>* Mr.</a:t>
            </a:r>
            <a:r>
              <a:rPr lang="en-US" baseline="0" dirty="0" smtClean="0"/>
              <a:t> </a:t>
            </a:r>
            <a:r>
              <a:rPr lang="en-US" dirty="0" err="1" smtClean="0"/>
              <a:t>Vence</a:t>
            </a:r>
            <a:r>
              <a:rPr lang="en-US" baseline="0" dirty="0" smtClean="0"/>
              <a:t> Bonham will discuss the recent “Roundtable on Inclusion and Engagement of Underrepresented Populations in Genomic Research” meeting. </a:t>
            </a:r>
          </a:p>
          <a:p>
            <a:pPr marL="0" lvl="1" indent="0" defTabSz="921214">
              <a:buFont typeface="Arial" charset="0"/>
              <a:buNone/>
              <a:defRPr/>
            </a:pPr>
            <a:endParaRPr lang="en-US" baseline="0" dirty="0" smtClean="0"/>
          </a:p>
          <a:p>
            <a:pPr marL="0" lvl="1" indent="0" defTabSz="921214">
              <a:buFont typeface="Arial" charset="0"/>
              <a:buNone/>
              <a:defRPr/>
            </a:pPr>
            <a:r>
              <a:rPr lang="en-US" baseline="0" dirty="0" smtClean="0"/>
              <a:t>* Dr. Dan </a:t>
            </a:r>
            <a:r>
              <a:rPr lang="en-US" baseline="0" dirty="0" err="1" smtClean="0"/>
              <a:t>Roden</a:t>
            </a:r>
            <a:r>
              <a:rPr lang="en-US" baseline="0" dirty="0" smtClean="0"/>
              <a:t> will then discuss the recent “Integrating Genomic Sequencing into Clinical Care: CSER and Beyond” meeting. </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smtClean="0">
              <a:solidFill>
                <a:prstClr val="black"/>
              </a:solidFill>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91" tIns="46946" rIns="93891" bIns="46946" numCol="1" anchor="t" anchorCtr="0" compatLnSpc="1">
            <a:prstTxWarp prst="textNoShape">
              <a:avLst/>
            </a:prstTxWarp>
          </a:bodyPr>
          <a:lstStyle/>
          <a:p>
            <a:pPr defTabSz="914228">
              <a:defRPr/>
            </a:pPr>
            <a:r>
              <a:rPr lang="en-US" b="0" i="0" baseline="0" dirty="0" smtClean="0">
                <a:latin typeface="Arial" pitchFamily="34" charset="0"/>
                <a:cs typeface="Arial" pitchFamily="34" charset="0"/>
              </a:rPr>
              <a:t>One additional note about the TCGA Project. I reported to you back at the May 2015 Council meeting that TCGA was selected as a finalist for a 2015 Samuel J. </a:t>
            </a:r>
            <a:r>
              <a:rPr lang="en-US" b="0" i="0" baseline="0" dirty="0" err="1" smtClean="0">
                <a:latin typeface="Arial" pitchFamily="34" charset="0"/>
                <a:cs typeface="Arial" pitchFamily="34" charset="0"/>
              </a:rPr>
              <a:t>Heyman</a:t>
            </a:r>
            <a:r>
              <a:rPr lang="en-US" b="0" i="0" baseline="0" dirty="0" smtClean="0">
                <a:latin typeface="Arial" pitchFamily="34" charset="0"/>
                <a:cs typeface="Arial" pitchFamily="34" charset="0"/>
              </a:rPr>
              <a:t> Service to America Medal, nicknamed “The SAMMIES.” </a:t>
            </a:r>
          </a:p>
          <a:p>
            <a:pPr defTabSz="914228">
              <a:defRPr/>
            </a:pPr>
            <a:endParaRPr lang="en-US" b="0" i="0" baseline="0" dirty="0" smtClean="0">
              <a:latin typeface="Arial" pitchFamily="34" charset="0"/>
              <a:cs typeface="Arial" pitchFamily="34" charset="0"/>
            </a:endParaRPr>
          </a:p>
          <a:p>
            <a:pPr defTabSz="914228">
              <a:defRPr/>
            </a:pPr>
            <a:r>
              <a:rPr lang="en-US" b="0" i="0" baseline="0" dirty="0" smtClean="0">
                <a:latin typeface="Arial" pitchFamily="34" charset="0"/>
                <a:cs typeface="Arial" pitchFamily="34" charset="0"/>
              </a:rPr>
              <a:t>I am happy to report that the TCGA Project Team won the People’s Choice Award during the 2015 Service to America award ceremony. Dr. Jean Claude </a:t>
            </a:r>
            <a:r>
              <a:rPr lang="en-US" b="0" i="0" baseline="0" dirty="0" err="1" smtClean="0">
                <a:latin typeface="Arial" pitchFamily="34" charset="0"/>
                <a:cs typeface="Arial" pitchFamily="34" charset="0"/>
              </a:rPr>
              <a:t>Zenklusen</a:t>
            </a:r>
            <a:r>
              <a:rPr lang="en-US" b="0" i="0" baseline="0" dirty="0" smtClean="0">
                <a:latin typeface="Arial" pitchFamily="34" charset="0"/>
                <a:cs typeface="Arial" pitchFamily="34" charset="0"/>
              </a:rPr>
              <a:t> from NCI and Dr. Carolyn Hutter from NHGRI, who are the leads for the TCGA Project, were presented this distinguished award at a banquet in October.</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697">
              <a:defRPr/>
            </a:pPr>
            <a:fld id="{EF1538E9-0E3C-4F99-854D-827A84D0C00A}" type="slidenum">
              <a:rPr lang="en-US" smtClean="0">
                <a:solidFill>
                  <a:prstClr val="black"/>
                </a:solidFill>
                <a:cs typeface="Arial" panose="020B0604020202020204" pitchFamily="34" charset="0"/>
              </a:rPr>
              <a:pPr defTabSz="925697">
                <a:defRPr/>
              </a:pPr>
              <a:t>40</a:t>
            </a:fld>
            <a:endParaRPr lang="en-US" dirty="0" smtClean="0">
              <a:solidFill>
                <a:prstClr val="black"/>
              </a:solidFill>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a:xfrm>
            <a:off x="469900" y="4446592"/>
            <a:ext cx="6159500" cy="4114800"/>
          </a:xfrm>
        </p:spPr>
        <p:txBody>
          <a:bodyPr/>
          <a:lstStyle/>
          <a:p>
            <a:r>
              <a:rPr lang="en-US" dirty="0" smtClean="0">
                <a:latin typeface="Arial" panose="020B0604020202020204" pitchFamily="34" charset="0"/>
                <a:cs typeface="Arial" panose="020B0604020202020204" pitchFamily="34" charset="0"/>
              </a:rPr>
              <a:t>The Centers for Mendelian Genomics component of our Genome Sequencing Program aims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 find as many causal genes for</a:t>
            </a:r>
            <a:r>
              <a:rPr lang="en-US" baseline="0" dirty="0" smtClean="0">
                <a:latin typeface="Arial" panose="020B0604020202020204" pitchFamily="34" charset="0"/>
                <a:cs typeface="Arial" panose="020B0604020202020204" pitchFamily="34" charset="0"/>
              </a:rPr>
              <a:t> M</a:t>
            </a:r>
            <a:r>
              <a:rPr lang="en-US" dirty="0" smtClean="0">
                <a:latin typeface="Arial" panose="020B0604020202020204" pitchFamily="34" charset="0"/>
                <a:cs typeface="Arial" panose="020B0604020202020204" pitchFamily="34" charset="0"/>
              </a:rPr>
              <a:t>endelian conditions as possible, and to enable the broader research community to ultimately discover all causal genes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Since December 2011,</a:t>
            </a:r>
            <a:r>
              <a:rPr lang="en-US" baseline="0" dirty="0" smtClean="0">
                <a:latin typeface="Arial" panose="020B0604020202020204" pitchFamily="34" charset="0"/>
                <a:cs typeface="Arial" panose="020B0604020202020204" pitchFamily="34" charset="0"/>
              </a:rPr>
              <a:t> * t</a:t>
            </a:r>
            <a:r>
              <a:rPr lang="en-US" dirty="0" smtClean="0">
                <a:latin typeface="Arial" panose="020B0604020202020204" pitchFamily="34" charset="0"/>
                <a:cs typeface="Arial" panose="020B0604020202020204" pitchFamily="34" charset="0"/>
              </a:rPr>
              <a:t>he centers have generated and analyzed over 20,000</a:t>
            </a:r>
            <a:r>
              <a:rPr lang="en-US" baseline="0" dirty="0" smtClean="0">
                <a:latin typeface="Arial" panose="020B0604020202020204" pitchFamily="34" charset="0"/>
                <a:cs typeface="Arial" panose="020B0604020202020204" pitchFamily="34" charset="0"/>
              </a:rPr>
              <a:t> exome </a:t>
            </a:r>
            <a:r>
              <a:rPr lang="en-US" dirty="0" smtClean="0">
                <a:latin typeface="Arial" panose="020B0604020202020204" pitchFamily="34" charset="0"/>
                <a:cs typeface="Arial" panose="020B0604020202020204" pitchFamily="34" charset="0"/>
              </a:rPr>
              <a:t>sequences. * This </a:t>
            </a:r>
            <a:r>
              <a:rPr lang="en-US" dirty="0">
                <a:latin typeface="Arial" panose="020B0604020202020204" pitchFamily="34" charset="0"/>
                <a:cs typeface="Arial" panose="020B0604020202020204" pitchFamily="34" charset="0"/>
              </a:rPr>
              <a:t>led to the discovery of over 1,600 genes that are highly likely to be causal for Mendelian </a:t>
            </a:r>
            <a:r>
              <a:rPr lang="en-US" dirty="0" smtClean="0">
                <a:latin typeface="Arial" panose="020B0604020202020204" pitchFamily="34" charset="0"/>
                <a:cs typeface="Arial" panose="020B0604020202020204" pitchFamily="34" charset="0"/>
              </a:rPr>
              <a:t>conditions </a:t>
            </a:r>
            <a:r>
              <a:rPr lang="en-US" sz="1200" kern="1200" dirty="0" smtClean="0">
                <a:solidFill>
                  <a:schemeClr val="tx1"/>
                </a:solidFill>
                <a:effectLst/>
                <a:latin typeface="Arial" panose="020B0604020202020204" pitchFamily="34" charset="0"/>
                <a:ea typeface="+mn-ea"/>
                <a:cs typeface="Arial" panose="020B0604020202020204" pitchFamily="34" charset="0"/>
              </a:rPr>
              <a:t>that the centers have studied</a:t>
            </a:r>
            <a:r>
              <a:rPr lang="en-US" dirty="0" smtClean="0">
                <a:latin typeface="Arial" panose="020B0604020202020204" pitchFamily="34" charset="0"/>
                <a:cs typeface="Arial" panose="020B0604020202020204" pitchFamily="34" charset="0"/>
              </a:rPr>
              <a:t>. In </a:t>
            </a:r>
            <a:r>
              <a:rPr lang="en-US" dirty="0">
                <a:latin typeface="Arial" panose="020B0604020202020204" pitchFamily="34" charset="0"/>
                <a:cs typeface="Arial" panose="020B0604020202020204" pitchFamily="34" charset="0"/>
              </a:rPr>
              <a:t>the process of making these discoveries, the </a:t>
            </a:r>
            <a:r>
              <a:rPr lang="en-US" dirty="0" smtClean="0">
                <a:latin typeface="Arial" panose="020B0604020202020204" pitchFamily="34" charset="0"/>
                <a:cs typeface="Arial" panose="020B0604020202020204" pitchFamily="34" charset="0"/>
              </a:rPr>
              <a:t>centers gained a more comprehensive</a:t>
            </a:r>
            <a:r>
              <a:rPr lang="en-US" baseline="0" dirty="0" smtClean="0">
                <a:latin typeface="Arial" panose="020B0604020202020204" pitchFamily="34" charset="0"/>
                <a:cs typeface="Arial" panose="020B0604020202020204" pitchFamily="34" charset="0"/>
              </a:rPr>
              <a:t> understanding of what it will take to find the causal genes for all Mendelian conditions, making major innovations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areas </a:t>
            </a:r>
            <a:r>
              <a:rPr lang="en-US" dirty="0" smtClean="0">
                <a:latin typeface="Arial" panose="020B0604020202020204" pitchFamily="34" charset="0"/>
                <a:cs typeface="Arial" panose="020B0604020202020204" pitchFamily="34" charset="0"/>
              </a:rPr>
              <a:t>such</a:t>
            </a:r>
            <a:r>
              <a:rPr lang="en-US" baseline="0" dirty="0" smtClean="0">
                <a:latin typeface="Arial" panose="020B0604020202020204" pitchFamily="34" charset="0"/>
                <a:cs typeface="Arial" panose="020B0604020202020204" pitchFamily="34" charset="0"/>
              </a:rPr>
              <a:t> as sample accrual</a:t>
            </a:r>
            <a:r>
              <a:rPr lang="en-US" dirty="0" smtClean="0">
                <a:latin typeface="Arial" panose="020B0604020202020204" pitchFamily="34" charset="0"/>
                <a:cs typeface="Arial" panose="020B0604020202020204" pitchFamily="34" charset="0"/>
              </a:rPr>
              <a:t>, collaboration establishment, </a:t>
            </a:r>
            <a:r>
              <a:rPr lang="en-US" dirty="0">
                <a:latin typeface="Arial" panose="020B0604020202020204" pitchFamily="34" charset="0"/>
                <a:cs typeface="Arial" panose="020B0604020202020204" pitchFamily="34" charset="0"/>
              </a:rPr>
              <a:t>study design, </a:t>
            </a:r>
            <a:r>
              <a:rPr lang="en-US" dirty="0" smtClean="0">
                <a:latin typeface="Arial" panose="020B0604020202020204" pitchFamily="34" charset="0"/>
                <a:cs typeface="Arial" panose="020B0604020202020204" pitchFamily="34" charset="0"/>
              </a:rPr>
              <a:t>genome sequencing</a:t>
            </a:r>
            <a:r>
              <a:rPr lang="en-US" dirty="0">
                <a:latin typeface="Arial" panose="020B0604020202020204" pitchFamily="34" charset="0"/>
                <a:cs typeface="Arial" panose="020B0604020202020204" pitchFamily="34" charset="0"/>
              </a:rPr>
              <a:t>, and data analysis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Many of these discoveries </a:t>
            </a:r>
            <a:r>
              <a:rPr lang="en-US" dirty="0">
                <a:latin typeface="Arial" panose="020B0604020202020204" pitchFamily="34" charset="0"/>
                <a:cs typeface="Arial" panose="020B0604020202020204" pitchFamily="34" charset="0"/>
              </a:rPr>
              <a:t>and innovations are reported in the over 200 </a:t>
            </a:r>
            <a:r>
              <a:rPr lang="en-US" dirty="0" smtClean="0">
                <a:latin typeface="Arial" panose="020B0604020202020204" pitchFamily="34" charset="0"/>
                <a:cs typeface="Arial" panose="020B0604020202020204" pitchFamily="34" charset="0"/>
              </a:rPr>
              <a:t>publications</a:t>
            </a:r>
            <a:r>
              <a:rPr lang="en-US" baseline="0" dirty="0" smtClean="0">
                <a:latin typeface="Arial" panose="020B0604020202020204" pitchFamily="34" charset="0"/>
                <a:cs typeface="Arial" panose="020B0604020202020204" pitchFamily="34" charset="0"/>
              </a:rPr>
              <a:t> that have come out to date</a:t>
            </a:r>
            <a:r>
              <a:rPr lang="en-US"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centers also disseminated relevant tools, such </a:t>
            </a:r>
            <a:r>
              <a:rPr lang="en-US" dirty="0">
                <a:latin typeface="Arial" panose="020B0604020202020204" pitchFamily="34" charset="0"/>
                <a:cs typeface="Arial" panose="020B0604020202020204" pitchFamily="34" charset="0"/>
              </a:rPr>
              <a:t>as phenoDB for phenotype collection, storage, and analysis; </a:t>
            </a:r>
            <a:r>
              <a:rPr lang="en-US" dirty="0" err="1">
                <a:latin typeface="Arial" panose="020B0604020202020204" pitchFamily="34" charset="0"/>
                <a:cs typeface="Arial" panose="020B0604020202020204" pitchFamily="34" charset="0"/>
              </a:rPr>
              <a:t>GeneMatcher</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for enabling </a:t>
            </a:r>
            <a:r>
              <a:rPr lang="en-US" dirty="0">
                <a:latin typeface="Arial" panose="020B0604020202020204" pitchFamily="34" charset="0"/>
                <a:cs typeface="Arial" panose="020B0604020202020204" pitchFamily="34" charset="0"/>
              </a:rPr>
              <a:t>researchers interested in the same genes to quickly connect </a:t>
            </a:r>
            <a:r>
              <a:rPr lang="en-US" dirty="0" smtClean="0">
                <a:latin typeface="Arial" panose="020B0604020202020204" pitchFamily="34" charset="0"/>
                <a:cs typeface="Arial" panose="020B0604020202020204" pitchFamily="34" charset="0"/>
              </a:rPr>
              <a:t>with one another;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various data-analysis </a:t>
            </a:r>
            <a:r>
              <a:rPr lang="en-US" dirty="0">
                <a:latin typeface="Arial" panose="020B0604020202020204" pitchFamily="34" charset="0"/>
                <a:cs typeface="Arial" panose="020B0604020202020204" pitchFamily="34" charset="0"/>
              </a:rPr>
              <a:t>methods. </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Data</a:t>
            </a:r>
            <a:r>
              <a:rPr lang="en-US" baseline="0" dirty="0" smtClean="0">
                <a:latin typeface="Arial" panose="020B0604020202020204" pitchFamily="34" charset="0"/>
                <a:cs typeface="Arial" panose="020B0604020202020204" pitchFamily="34" charset="0"/>
              </a:rPr>
              <a:t> were shared in several ways. </a:t>
            </a:r>
            <a:r>
              <a:rPr lang="en-US" dirty="0" smtClean="0">
                <a:latin typeface="Arial" panose="020B0604020202020204" pitchFamily="34" charset="0"/>
                <a:cs typeface="Arial" panose="020B0604020202020204" pitchFamily="34" charset="0"/>
              </a:rPr>
              <a:t>Sequence, variants, and phenotypes were</a:t>
            </a:r>
            <a:r>
              <a:rPr lang="en-US" baseline="0" dirty="0" smtClean="0">
                <a:latin typeface="Arial" panose="020B0604020202020204" pitchFamily="34" charset="0"/>
                <a:cs typeface="Arial" panose="020B0604020202020204" pitchFamily="34" charset="0"/>
              </a:rPr>
              <a:t> deposited in </a:t>
            </a:r>
            <a:r>
              <a:rPr lang="en-US" dirty="0" err="1" smtClean="0">
                <a:latin typeface="Arial" panose="020B0604020202020204" pitchFamily="34" charset="0"/>
                <a:cs typeface="Arial" panose="020B0604020202020204" pitchFamily="34" charset="0"/>
              </a:rPr>
              <a:t>dbGaP</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Also, realizing that causal gene information </a:t>
            </a:r>
            <a:r>
              <a:rPr lang="en-US" dirty="0" smtClean="0">
                <a:latin typeface="Arial" panose="020B0604020202020204" pitchFamily="34" charset="0"/>
                <a:cs typeface="Arial" panose="020B0604020202020204" pitchFamily="34" charset="0"/>
              </a:rPr>
              <a:t>would be of </a:t>
            </a:r>
            <a:r>
              <a:rPr lang="en-US" dirty="0">
                <a:latin typeface="Arial" panose="020B0604020202020204" pitchFamily="34" charset="0"/>
                <a:cs typeface="Arial" panose="020B0604020202020204" pitchFamily="34" charset="0"/>
              </a:rPr>
              <a:t>high </a:t>
            </a:r>
            <a:r>
              <a:rPr lang="en-US" dirty="0" smtClean="0">
                <a:latin typeface="Arial" panose="020B0604020202020204" pitchFamily="34" charset="0"/>
                <a:cs typeface="Arial" panose="020B0604020202020204" pitchFamily="34" charset="0"/>
              </a:rPr>
              <a:t>value for other researchers, </a:t>
            </a:r>
            <a:r>
              <a:rPr lang="en-US" dirty="0">
                <a:latin typeface="Arial" panose="020B0604020202020204" pitchFamily="34" charset="0"/>
                <a:cs typeface="Arial" panose="020B0604020202020204" pitchFamily="34" charset="0"/>
              </a:rPr>
              <a:t>last </a:t>
            </a:r>
            <a:r>
              <a:rPr lang="en-US" dirty="0" smtClean="0">
                <a:latin typeface="Arial" panose="020B0604020202020204" pitchFamily="34" charset="0"/>
                <a:cs typeface="Arial" panose="020B0604020202020204" pitchFamily="34" charset="0"/>
              </a:rPr>
              <a:t>year,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centers started </a:t>
            </a:r>
            <a:r>
              <a:rPr lang="en-US" dirty="0">
                <a:latin typeface="Arial" panose="020B0604020202020204" pitchFamily="34" charset="0"/>
                <a:cs typeface="Arial" panose="020B0604020202020204" pitchFamily="34" charset="0"/>
              </a:rPr>
              <a:t>sharing </a:t>
            </a:r>
            <a:r>
              <a:rPr lang="en-US" dirty="0" smtClean="0">
                <a:latin typeface="Arial" panose="020B0604020202020204" pitchFamily="34" charset="0"/>
                <a:cs typeface="Arial" panose="020B0604020202020204" pitchFamily="34" charset="0"/>
              </a:rPr>
              <a:t>the names of candidate causal genes </a:t>
            </a:r>
            <a:r>
              <a:rPr lang="en-US" dirty="0">
                <a:latin typeface="Arial" panose="020B0604020202020204" pitchFamily="34" charset="0"/>
                <a:cs typeface="Arial" panose="020B0604020202020204" pitchFamily="34" charset="0"/>
              </a:rPr>
              <a:t>pre-publication.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997590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96" tIns="47299" rIns="94596" bIns="47299" numCol="1" anchor="t" anchorCtr="0" compatLnSpc="1">
            <a:prstTxWarp prst="textNoShape">
              <a:avLst/>
            </a:prstTxWarp>
          </a:bodyPr>
          <a:lstStyle/>
          <a:p>
            <a:pPr defTabSz="921262">
              <a:defRPr/>
            </a:pPr>
            <a:r>
              <a:rPr lang="en-US" baseline="0" dirty="0" smtClean="0">
                <a:latin typeface="Arial" panose="020B0604020202020204" pitchFamily="34" charset="0"/>
                <a:cs typeface="Arial" panose="020B0604020202020204" pitchFamily="34" charset="0"/>
              </a:rPr>
              <a:t>As you are aware, we take very seriously the configuration and productivity of NHGRI’s well-known Genome Sequencing Program. As the end of the last grant period approached, we conducted a rigorous strategic planning process to decide how best to position this important component of the Institute’s extramural portfolio. Recall that we had a major program evaluation meeting in late July 2014 that focused on future opportunities for large-scale human genome sequencing, and then the rest of 2014 and all of 2015 brought a number of key steps for implementing the next phase of the Genome Sequencing Program, many of which involved this Council. </a:t>
            </a:r>
          </a:p>
          <a:p>
            <a:pPr defTabSz="921262">
              <a:defRPr/>
            </a:pPr>
            <a:endParaRPr lang="en-US" baseline="0" dirty="0" smtClean="0">
              <a:latin typeface="Arial" panose="020B0604020202020204" pitchFamily="34" charset="0"/>
              <a:cs typeface="Arial" panose="020B0604020202020204" pitchFamily="34" charset="0"/>
            </a:endParaRPr>
          </a:p>
          <a:p>
            <a:pPr defTabSz="921262">
              <a:defRPr/>
            </a:pPr>
            <a:r>
              <a:rPr lang="en-US" baseline="0" dirty="0" smtClean="0">
                <a:latin typeface="Arial" panose="020B0604020202020204" pitchFamily="34" charset="0"/>
                <a:cs typeface="Arial" panose="020B0604020202020204" pitchFamily="34" charset="0"/>
              </a:rPr>
              <a:t>After these many important steps, we were happy to finally be able to announce the start of the new Genome Sequencing Program, an event delayed for some months by budgetary uncertainties.</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644">
              <a:defRPr/>
            </a:pPr>
            <a:fld id="{EF1538E9-0E3C-4F99-854D-827A84D0C00A}" type="slidenum">
              <a:rPr lang="en-US" smtClean="0">
                <a:solidFill>
                  <a:srgbClr val="000000"/>
                </a:solidFill>
              </a:rPr>
              <a:pPr defTabSz="932644">
                <a:defRPr/>
              </a:pPr>
              <a:t>42</a:t>
            </a:fld>
            <a:endParaRPr lang="en-US" dirty="0"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96" tIns="47299" rIns="94596" bIns="47299" numCol="1" anchor="t" anchorCtr="0" compatLnSpc="1">
            <a:prstTxWarp prst="textNoShape">
              <a:avLst/>
            </a:prstTxWarp>
          </a:bodyPr>
          <a:lstStyle/>
          <a:p>
            <a:pPr defTabSz="921262">
              <a:defRPr/>
            </a:pPr>
            <a:r>
              <a:rPr lang="en-US" baseline="0" dirty="0" smtClean="0">
                <a:latin typeface="Arial" panose="020B0604020202020204" pitchFamily="34" charset="0"/>
                <a:cs typeface="Arial" panose="020B0604020202020204" pitchFamily="34" charset="0"/>
              </a:rPr>
              <a:t>The largest component of the new Genome Sequencing Program, the Centers for Common Disease Genomics (or CCDGs), will seek to undertake comprehensive rare-variant studies for several common, complex diseases. The </a:t>
            </a:r>
            <a:r>
              <a:rPr lang="en-US" i="0" u="sng" baseline="0" dirty="0" smtClean="0">
                <a:latin typeface="Arial" panose="020B0604020202020204" pitchFamily="34" charset="0"/>
                <a:cs typeface="Arial" panose="020B0604020202020204" pitchFamily="34" charset="0"/>
              </a:rPr>
              <a:t>initial</a:t>
            </a:r>
            <a:r>
              <a:rPr lang="en-US" baseline="0" dirty="0" smtClean="0">
                <a:latin typeface="Arial" panose="020B0604020202020204" pitchFamily="34" charset="0"/>
                <a:cs typeface="Arial" panose="020B0604020202020204" pitchFamily="34" charset="0"/>
              </a:rPr>
              <a:t> focus of these centers will be on cardiovascular diseases (such as early onset myocardial infarction and hemorrhagic stroke) and neuropsychiatric disorders (such as autism). The program will accomplish their initial goals by sequencing the genomes of ~37,000. Program grantees are already working to identify additional disease areas, including autoimmune/inflammatory diseases and bone diseases. Over the coming months, NHGRI will be assessing opportunities to identify additional disease areas of to potentially tackle. </a:t>
            </a:r>
          </a:p>
          <a:p>
            <a:pPr defTabSz="921262">
              <a:defRPr/>
            </a:pPr>
            <a:endParaRPr lang="en-US" baseline="0" dirty="0" smtClean="0">
              <a:latin typeface="Arial" panose="020B0604020202020204" pitchFamily="34" charset="0"/>
              <a:cs typeface="Arial" panose="020B0604020202020204" pitchFamily="34" charset="0"/>
            </a:endParaRPr>
          </a:p>
          <a:p>
            <a:pPr defTabSz="921262">
              <a:defRPr/>
            </a:pPr>
            <a:r>
              <a:rPr lang="en-US" baseline="0" dirty="0" smtClean="0">
                <a:latin typeface="Arial" panose="020B0604020202020204" pitchFamily="34" charset="0"/>
                <a:cs typeface="Arial" panose="020B0604020202020204" pitchFamily="34" charset="0"/>
              </a:rPr>
              <a:t>The four Centers for Common Disease Genomics are located at The Broad Institute, Washington University in St. Louis, Baylor College of Medicine, and the New York Genome Center. * NHGRI will be contributing ~$240M over four years and NHLBI will be contributing ~$20M over the same period; NHLBI’s contributions will serve to coordinate our program with their </a:t>
            </a:r>
            <a:r>
              <a:rPr lang="en-US" baseline="0" dirty="0" err="1" smtClean="0">
                <a:latin typeface="Arial" panose="020B0604020202020204" pitchFamily="34" charset="0"/>
                <a:cs typeface="Arial" panose="020B0604020202020204" pitchFamily="34" charset="0"/>
              </a:rPr>
              <a:t>TOPMed</a:t>
            </a:r>
            <a:r>
              <a:rPr lang="en-US" baseline="0" dirty="0" smtClean="0">
                <a:latin typeface="Arial" panose="020B0604020202020204" pitchFamily="34" charset="0"/>
                <a:cs typeface="Arial" panose="020B0604020202020204" pitchFamily="34" charset="0"/>
              </a:rPr>
              <a:t> genome-sequencing effort.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644">
              <a:defRPr/>
            </a:pPr>
            <a:fld id="{EF1538E9-0E3C-4F99-854D-827A84D0C00A}" type="slidenum">
              <a:rPr lang="en-US" smtClean="0">
                <a:solidFill>
                  <a:srgbClr val="000000"/>
                </a:solidFill>
              </a:rPr>
              <a:pPr defTabSz="932644">
                <a:defRPr/>
              </a:pPr>
              <a:t>43</a:t>
            </a:fld>
            <a:endParaRPr lang="en-US" dirty="0"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81" tIns="47292" rIns="94581" bIns="47292" numCol="1" anchor="t" anchorCtr="0" compatLnSpc="1">
            <a:prstTxWarp prst="textNoShape">
              <a:avLst/>
            </a:prstTxWarp>
          </a:bodyPr>
          <a:lstStyle/>
          <a:p>
            <a:pPr defTabSz="921123">
              <a:defRPr/>
            </a:pPr>
            <a:r>
              <a:rPr lang="en-US" baseline="0" dirty="0" smtClean="0">
                <a:latin typeface="Arial" panose="020B0604020202020204" pitchFamily="34" charset="0"/>
                <a:cs typeface="Arial" panose="020B0604020202020204" pitchFamily="34" charset="0"/>
              </a:rPr>
              <a:t>We also announced the next phase of the Centers for Mendelian Genomics, which will now consist of four centers. The center at The Broad Institute is new to this program. The three renewing centers are at the University of Washington in collaboration with Baylor College of Medicine, Yale University, and Johns Hopkins University in collaboration with Baylor College of Medicine. * These Centers will receive a total of ~$49M over four years, with ~$40M coming from NHGRI, ~$8M from NHLBI, and ~$1M from NEI.</a:t>
            </a:r>
          </a:p>
          <a:p>
            <a:pPr defTabSz="921123">
              <a:defRPr/>
            </a:pPr>
            <a:endParaRPr lang="en-US" baseline="0" dirty="0" smtClean="0">
              <a:latin typeface="Arial" panose="020B0604020202020204" pitchFamily="34" charset="0"/>
              <a:cs typeface="Arial" panose="020B0604020202020204" pitchFamily="34" charset="0"/>
            </a:endParaRPr>
          </a:p>
          <a:p>
            <a:pPr defTabSz="921123">
              <a:defRPr/>
            </a:pPr>
            <a:r>
              <a:rPr lang="en-US" baseline="0" dirty="0" smtClean="0">
                <a:latin typeface="Arial" panose="020B0604020202020204" pitchFamily="34" charset="0"/>
                <a:cs typeface="Arial" panose="020B0604020202020204" pitchFamily="34" charset="0"/>
              </a:rPr>
              <a:t>* Finally, we announced the establishment of a Genome Sequencing Program Coordinating Center, which was awarded to Rutgers University. * The Coordinating Center will be funded at ~$4M total over four years.</a:t>
            </a:r>
          </a:p>
          <a:p>
            <a:pPr defTabSz="921123">
              <a:defRPr/>
            </a:pPr>
            <a:endParaRPr lang="en-US" baseline="0" dirty="0"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503">
              <a:defRPr/>
            </a:pPr>
            <a:fld id="{EF1538E9-0E3C-4F99-854D-827A84D0C00A}" type="slidenum">
              <a:rPr lang="en-US" smtClean="0">
                <a:solidFill>
                  <a:srgbClr val="000000"/>
                </a:solidFill>
              </a:rPr>
              <a:pPr defTabSz="932503">
                <a:defRPr/>
              </a:pPr>
              <a:t>44</a:t>
            </a:fld>
            <a:endParaRPr lang="en-US" dirty="0"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09303" y="4446592"/>
            <a:ext cx="5667996" cy="4211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6045"/>
            <a:r>
              <a:rPr lang="en-US" altLang="en-US" dirty="0" smtClean="0">
                <a:latin typeface="Arial" panose="020B0604020202020204" pitchFamily="34" charset="0"/>
                <a:cs typeface="Arial" panose="020B0604020202020204" pitchFamily="34" charset="0"/>
              </a:rPr>
              <a:t>The Clinical Sequencing Exploratory Research (or CSER) Program focuses on the integration of genome sequencing into the clinical workflow, including the generation, interpretation, and clinical reporting of genomic information. * CSER has now enrolled over 4200 adults and over 1000 children, with </a:t>
            </a:r>
            <a:r>
              <a:rPr lang="en-US" altLang="en-US" b="0" dirty="0" smtClean="0">
                <a:latin typeface="Arial" panose="020B0604020202020204" pitchFamily="34" charset="0"/>
                <a:cs typeface="Arial" panose="020B0604020202020204" pitchFamily="34" charset="0"/>
              </a:rPr>
              <a:t>over</a:t>
            </a:r>
            <a:r>
              <a:rPr lang="en-US" altLang="en-US" b="0" baseline="0" dirty="0" smtClean="0">
                <a:latin typeface="Arial" panose="020B0604020202020204" pitchFamily="34" charset="0"/>
                <a:cs typeface="Arial" panose="020B0604020202020204" pitchFamily="34" charset="0"/>
              </a:rPr>
              <a:t> 40</a:t>
            </a:r>
            <a:r>
              <a:rPr lang="en-US" altLang="en-US" b="0" dirty="0" smtClean="0">
                <a:latin typeface="Arial" panose="020B0604020202020204" pitchFamily="34" charset="0"/>
                <a:cs typeface="Arial" panose="020B0604020202020204" pitchFamily="34" charset="0"/>
              </a:rPr>
              <a:t>00 of those resulting in the generation of</a:t>
            </a:r>
            <a:r>
              <a:rPr lang="en-US" altLang="en-US" b="0" baseline="0" dirty="0" smtClean="0">
                <a:latin typeface="Arial" panose="020B0604020202020204" pitchFamily="34" charset="0"/>
                <a:cs typeface="Arial" panose="020B0604020202020204" pitchFamily="34" charset="0"/>
              </a:rPr>
              <a:t> </a:t>
            </a:r>
            <a:r>
              <a:rPr lang="en-US" altLang="en-US" b="0" dirty="0" smtClean="0">
                <a:latin typeface="Arial" panose="020B0604020202020204" pitchFamily="34" charset="0"/>
                <a:cs typeface="Arial" panose="020B0604020202020204" pitchFamily="34" charset="0"/>
              </a:rPr>
              <a:t>germline genome sequence data and over 600 with</a:t>
            </a:r>
            <a:r>
              <a:rPr lang="en-US" altLang="en-US" dirty="0" smtClean="0">
                <a:latin typeface="Arial" panose="020B0604020202020204" pitchFamily="34" charset="0"/>
                <a:cs typeface="Arial" panose="020B0604020202020204" pitchFamily="34" charset="0"/>
              </a:rPr>
              <a:t> tumor genome sequence data. </a:t>
            </a:r>
          </a:p>
          <a:p>
            <a:pPr defTabSz="946045"/>
            <a:endParaRPr lang="en-US" altLang="en-US" dirty="0">
              <a:latin typeface="Arial" panose="020B0604020202020204" pitchFamily="34" charset="0"/>
              <a:cs typeface="Arial" panose="020B0604020202020204" pitchFamily="34" charset="0"/>
            </a:endParaRPr>
          </a:p>
          <a:p>
            <a:pPr defTabSz="946045"/>
            <a:r>
              <a:rPr lang="en-US" altLang="en-US" baseline="0" dirty="0" smtClean="0">
                <a:latin typeface="Arial" panose="020B0604020202020204" pitchFamily="34" charset="0"/>
                <a:cs typeface="Arial" panose="020B0604020202020204" pitchFamily="34" charset="0"/>
              </a:rPr>
              <a:t>* In total, CSER has thus far produced 244 publications, 13 of which reflect working group publications. For example, a special issue * of the </a:t>
            </a:r>
            <a:r>
              <a:rPr lang="en-US" altLang="en-US" i="1" baseline="0" dirty="0" smtClean="0">
                <a:latin typeface="Arial" panose="020B0604020202020204" pitchFamily="34" charset="0"/>
                <a:cs typeface="Arial" panose="020B0604020202020204" pitchFamily="34" charset="0"/>
              </a:rPr>
              <a:t>Journal of Law, Medicine, &amp; Ethics</a:t>
            </a:r>
            <a:r>
              <a:rPr lang="en-US" altLang="en-US" baseline="0" dirty="0" smtClean="0">
                <a:latin typeface="Arial" panose="020B0604020202020204" pitchFamily="34" charset="0"/>
                <a:cs typeface="Arial" panose="020B0604020202020204" pitchFamily="34" charset="0"/>
              </a:rPr>
              <a:t> was published in the Fall of 2015, with several articles authored by CSER investigators. This special issue focused on ethical, legal, and social implication issues involved in the return of genomic results and incidental findings to family members, including after the death of a research participant. </a:t>
            </a:r>
          </a:p>
          <a:p>
            <a:pPr defTabSz="946045"/>
            <a:endParaRPr lang="en-US" dirty="0" smtClean="0"/>
          </a:p>
          <a:p>
            <a:pPr defTabSz="946045"/>
            <a:r>
              <a:rPr lang="en-US" dirty="0" smtClean="0"/>
              <a:t>* The </a:t>
            </a:r>
            <a:r>
              <a:rPr lang="en-US" dirty="0"/>
              <a:t>CSER Tumor Working Group </a:t>
            </a:r>
            <a:r>
              <a:rPr lang="en-US" dirty="0" smtClean="0"/>
              <a:t>recently published </a:t>
            </a:r>
            <a:r>
              <a:rPr lang="en-US" dirty="0"/>
              <a:t>a commentary </a:t>
            </a:r>
            <a:r>
              <a:rPr lang="en-US" dirty="0" smtClean="0"/>
              <a:t>highlighting </a:t>
            </a:r>
            <a:r>
              <a:rPr lang="en-US" dirty="0"/>
              <a:t>points for clinical laboratories and physicians to consider when ordering tumor-only </a:t>
            </a:r>
            <a:r>
              <a:rPr lang="en-US" dirty="0" smtClean="0"/>
              <a:t>genome sequencing</a:t>
            </a:r>
            <a:r>
              <a:rPr lang="en-US" dirty="0"/>
              <a:t>. </a:t>
            </a:r>
            <a:r>
              <a:rPr lang="en-US" dirty="0" smtClean="0"/>
              <a:t>* And the </a:t>
            </a:r>
            <a:r>
              <a:rPr lang="en-US" dirty="0"/>
              <a:t>University of Michigan </a:t>
            </a:r>
            <a:r>
              <a:rPr lang="en-US" dirty="0" smtClean="0"/>
              <a:t>CSER </a:t>
            </a:r>
            <a:r>
              <a:rPr lang="en-US" dirty="0"/>
              <a:t>site </a:t>
            </a:r>
            <a:r>
              <a:rPr lang="en-US" dirty="0" smtClean="0"/>
              <a:t>recently published </a:t>
            </a:r>
            <a:r>
              <a:rPr lang="en-US" dirty="0"/>
              <a:t>an analysis </a:t>
            </a:r>
            <a:r>
              <a:rPr lang="en-US" dirty="0" smtClean="0"/>
              <a:t>integrating </a:t>
            </a:r>
            <a:r>
              <a:rPr lang="en-US" dirty="0"/>
              <a:t>tumor DNA and RNA </a:t>
            </a:r>
            <a:r>
              <a:rPr lang="en-US" dirty="0" smtClean="0"/>
              <a:t>as well as germline </a:t>
            </a:r>
            <a:r>
              <a:rPr lang="en-US" dirty="0"/>
              <a:t>DNA </a:t>
            </a:r>
            <a:r>
              <a:rPr lang="en-US" dirty="0" smtClean="0"/>
              <a:t>sequence data </a:t>
            </a:r>
            <a:r>
              <a:rPr lang="en-US" dirty="0"/>
              <a:t>in 91 pediatric patients with rare, </a:t>
            </a:r>
            <a:r>
              <a:rPr lang="en-US" dirty="0" smtClean="0"/>
              <a:t>relapsed, </a:t>
            </a:r>
            <a:r>
              <a:rPr lang="en-US" dirty="0"/>
              <a:t>or refractory cancer. They found </a:t>
            </a:r>
            <a:r>
              <a:rPr lang="en-US" dirty="0" smtClean="0"/>
              <a:t>that 46</a:t>
            </a:r>
            <a:r>
              <a:rPr lang="en-US" dirty="0"/>
              <a:t>% had actionable germline or somatic findings that could </a:t>
            </a:r>
            <a:r>
              <a:rPr lang="en-US" dirty="0" smtClean="0"/>
              <a:t>influence their </a:t>
            </a:r>
            <a:r>
              <a:rPr lang="en-US" dirty="0"/>
              <a:t>clinical management, with RNA sequence </a:t>
            </a:r>
            <a:r>
              <a:rPr lang="en-US" dirty="0" smtClean="0"/>
              <a:t>data accounting </a:t>
            </a:r>
            <a:r>
              <a:rPr lang="en-US" dirty="0"/>
              <a:t>for ~20% of the actionable findings. </a:t>
            </a:r>
            <a:endParaRPr lang="en-US" u="sng"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9152" indent="-288135">
              <a:defRPr b="1">
                <a:solidFill>
                  <a:schemeClr val="tx1"/>
                </a:solidFill>
                <a:latin typeface="Arial" charset="0"/>
                <a:cs typeface="Arial" charset="0"/>
              </a:defRPr>
            </a:lvl2pPr>
            <a:lvl3pPr marL="1152542" indent="-230508">
              <a:defRPr b="1">
                <a:solidFill>
                  <a:schemeClr val="tx1"/>
                </a:solidFill>
                <a:latin typeface="Arial" charset="0"/>
                <a:cs typeface="Arial" charset="0"/>
              </a:defRPr>
            </a:lvl3pPr>
            <a:lvl4pPr marL="1613559" indent="-230508">
              <a:defRPr b="1">
                <a:solidFill>
                  <a:schemeClr val="tx1"/>
                </a:solidFill>
                <a:latin typeface="Arial" charset="0"/>
                <a:cs typeface="Arial" charset="0"/>
              </a:defRPr>
            </a:lvl4pPr>
            <a:lvl5pPr marL="2074576" indent="-230508">
              <a:defRPr b="1">
                <a:solidFill>
                  <a:schemeClr val="tx1"/>
                </a:solidFill>
                <a:latin typeface="Arial" charset="0"/>
                <a:cs typeface="Arial" charset="0"/>
              </a:defRPr>
            </a:lvl5pPr>
            <a:lvl6pPr marL="2535592" indent="-230508" eaLnBrk="0" fontAlgn="base" hangingPunct="0">
              <a:spcBef>
                <a:spcPct val="0"/>
              </a:spcBef>
              <a:spcAft>
                <a:spcPct val="0"/>
              </a:spcAft>
              <a:defRPr b="1">
                <a:solidFill>
                  <a:schemeClr val="tx1"/>
                </a:solidFill>
                <a:latin typeface="Arial" charset="0"/>
                <a:cs typeface="Arial" charset="0"/>
              </a:defRPr>
            </a:lvl6pPr>
            <a:lvl7pPr marL="2996609" indent="-230508" eaLnBrk="0" fontAlgn="base" hangingPunct="0">
              <a:spcBef>
                <a:spcPct val="0"/>
              </a:spcBef>
              <a:spcAft>
                <a:spcPct val="0"/>
              </a:spcAft>
              <a:defRPr b="1">
                <a:solidFill>
                  <a:schemeClr val="tx1"/>
                </a:solidFill>
                <a:latin typeface="Arial" charset="0"/>
                <a:cs typeface="Arial" charset="0"/>
              </a:defRPr>
            </a:lvl7pPr>
            <a:lvl8pPr marL="3457626" indent="-230508" eaLnBrk="0" fontAlgn="base" hangingPunct="0">
              <a:spcBef>
                <a:spcPct val="0"/>
              </a:spcBef>
              <a:spcAft>
                <a:spcPct val="0"/>
              </a:spcAft>
              <a:defRPr b="1">
                <a:solidFill>
                  <a:schemeClr val="tx1"/>
                </a:solidFill>
                <a:latin typeface="Arial" charset="0"/>
                <a:cs typeface="Arial" charset="0"/>
              </a:defRPr>
            </a:lvl8pPr>
            <a:lvl9pPr marL="3918643" indent="-230508"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45</a:t>
            </a:fld>
            <a:endParaRPr lang="en-US" altLang="en-US" dirty="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203325"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09303" y="4446592"/>
            <a:ext cx="5667996" cy="4211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6045"/>
            <a:r>
              <a:rPr lang="en-US" altLang="en-US" dirty="0">
                <a:latin typeface="Arial" panose="020B0604020202020204" pitchFamily="34" charset="0"/>
                <a:cs typeface="Arial" panose="020B0604020202020204" pitchFamily="34" charset="0"/>
              </a:rPr>
              <a:t>Finally, </a:t>
            </a:r>
            <a:r>
              <a:rPr lang="en-US" altLang="en-US" dirty="0" smtClean="0">
                <a:latin typeface="Arial" panose="020B0604020202020204" pitchFamily="34" charset="0"/>
                <a:cs typeface="Arial" panose="020B0604020202020204" pitchFamily="34" charset="0"/>
              </a:rPr>
              <a:t>in</a:t>
            </a:r>
            <a:r>
              <a:rPr lang="en-US" altLang="en-US" baseline="0" dirty="0" smtClean="0">
                <a:latin typeface="Arial" panose="020B0604020202020204" pitchFamily="34" charset="0"/>
                <a:cs typeface="Arial" panose="020B0604020202020204" pitchFamily="34" charset="0"/>
              </a:rPr>
              <a:t> September 2015</a:t>
            </a:r>
            <a:r>
              <a:rPr lang="en-US" altLang="en-US" dirty="0" smtClean="0">
                <a:latin typeface="Arial" panose="020B0604020202020204" pitchFamily="34" charset="0"/>
                <a:cs typeface="Arial" panose="020B0604020202020204" pitchFamily="34" charset="0"/>
              </a:rPr>
              <a:t>, a ‘CSER </a:t>
            </a:r>
            <a:r>
              <a:rPr lang="en-US" altLang="en-US" dirty="0">
                <a:latin typeface="Arial" panose="020B0604020202020204" pitchFamily="34" charset="0"/>
                <a:cs typeface="Arial" panose="020B0604020202020204" pitchFamily="34" charset="0"/>
              </a:rPr>
              <a:t>and </a:t>
            </a:r>
            <a:r>
              <a:rPr lang="en-US" altLang="en-US" dirty="0" smtClean="0">
                <a:latin typeface="Arial" panose="020B0604020202020204" pitchFamily="34" charset="0"/>
                <a:cs typeface="Arial" panose="020B0604020202020204" pitchFamily="34" charset="0"/>
              </a:rPr>
              <a:t>Beyond’ program evaluation meeting</a:t>
            </a:r>
            <a:r>
              <a:rPr lang="en-US" altLang="en-US" baseline="0" dirty="0" smtClean="0">
                <a:latin typeface="Arial" panose="020B0604020202020204" pitchFamily="34" charset="0"/>
                <a:cs typeface="Arial" panose="020B0604020202020204" pitchFamily="34" charset="0"/>
              </a:rPr>
              <a:t> was held to r</a:t>
            </a:r>
            <a:r>
              <a:rPr lang="en-US" altLang="en-US" dirty="0" smtClean="0">
                <a:latin typeface="Arial" panose="020B0604020202020204" pitchFamily="34" charset="0"/>
                <a:cs typeface="Arial" panose="020B0604020202020204" pitchFamily="34" charset="0"/>
              </a:rPr>
              <a:t>eview </a:t>
            </a:r>
            <a:r>
              <a:rPr lang="en-US" altLang="en-US" dirty="0">
                <a:latin typeface="Arial" panose="020B0604020202020204" pitchFamily="34" charset="0"/>
                <a:cs typeface="Arial" panose="020B0604020202020204" pitchFamily="34" charset="0"/>
              </a:rPr>
              <a:t>the accomplishments of the CSER program and </a:t>
            </a:r>
            <a:r>
              <a:rPr lang="en-US" altLang="en-US" dirty="0" smtClean="0">
                <a:latin typeface="Arial" panose="020B0604020202020204" pitchFamily="34" charset="0"/>
                <a:cs typeface="Arial" panose="020B0604020202020204" pitchFamily="34" charset="0"/>
              </a:rPr>
              <a:t>to prioritize </a:t>
            </a:r>
            <a:r>
              <a:rPr lang="en-US" altLang="en-US" dirty="0">
                <a:latin typeface="Arial" panose="020B0604020202020204" pitchFamily="34" charset="0"/>
                <a:cs typeface="Arial" panose="020B0604020202020204" pitchFamily="34" charset="0"/>
              </a:rPr>
              <a:t>research opportunities </a:t>
            </a:r>
            <a:r>
              <a:rPr lang="en-US" altLang="en-US" dirty="0" smtClean="0">
                <a:latin typeface="Arial" panose="020B0604020202020204" pitchFamily="34" charset="0"/>
                <a:cs typeface="Arial" panose="020B0604020202020204" pitchFamily="34" charset="0"/>
              </a:rPr>
              <a:t>of</a:t>
            </a:r>
            <a:r>
              <a:rPr lang="en-US" altLang="en-US" baseline="0" dirty="0" smtClean="0">
                <a:latin typeface="Arial" panose="020B0604020202020204" pitchFamily="34" charset="0"/>
                <a:cs typeface="Arial" panose="020B0604020202020204" pitchFamily="34" charset="0"/>
              </a:rPr>
              <a:t> relevance for a potential </a:t>
            </a:r>
            <a:r>
              <a:rPr lang="en-US" altLang="en-US" dirty="0" smtClean="0">
                <a:latin typeface="Arial" panose="020B0604020202020204" pitchFamily="34" charset="0"/>
                <a:cs typeface="Arial" panose="020B0604020202020204" pitchFamily="34" charset="0"/>
              </a:rPr>
              <a:t>future research program focused on clinical genome sequencing</a:t>
            </a: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 The report from that workshop is available on NHGRI’s website, genome.gov. </a:t>
            </a:r>
          </a:p>
          <a:p>
            <a:pPr defTabSz="946045"/>
            <a:endParaRPr lang="en-US" altLang="en-US" dirty="0">
              <a:latin typeface="Arial" panose="020B0604020202020204" pitchFamily="34" charset="0"/>
              <a:cs typeface="Arial" panose="020B0604020202020204" pitchFamily="34" charset="0"/>
            </a:endParaRPr>
          </a:p>
          <a:p>
            <a:pPr defTabSz="946045"/>
            <a:r>
              <a:rPr lang="en-US" altLang="en-US" dirty="0" smtClean="0">
                <a:latin typeface="Arial" panose="020B0604020202020204" pitchFamily="34" charset="0"/>
                <a:cs typeface="Arial" panose="020B0604020202020204" pitchFamily="34" charset="0"/>
              </a:rPr>
              <a:t>Council </a:t>
            </a:r>
            <a:r>
              <a:rPr lang="en-US" altLang="en-US" dirty="0">
                <a:latin typeface="Arial" panose="020B0604020202020204" pitchFamily="34" charset="0"/>
                <a:cs typeface="Arial" panose="020B0604020202020204" pitchFamily="34" charset="0"/>
              </a:rPr>
              <a:t>member </a:t>
            </a:r>
            <a:r>
              <a:rPr lang="en-US" altLang="en-US" dirty="0" smtClean="0">
                <a:latin typeface="Arial" panose="020B0604020202020204" pitchFamily="34" charset="0"/>
                <a:cs typeface="Arial" panose="020B0604020202020204" pitchFamily="34" charset="0"/>
              </a:rPr>
              <a:t>Dr. Dan </a:t>
            </a:r>
            <a:r>
              <a:rPr lang="en-US" altLang="en-US" dirty="0">
                <a:latin typeface="Arial" panose="020B0604020202020204" pitchFamily="34" charset="0"/>
                <a:cs typeface="Arial" panose="020B0604020202020204" pitchFamily="34" charset="0"/>
              </a:rPr>
              <a:t>Roden will give a presentation </a:t>
            </a:r>
            <a:r>
              <a:rPr lang="en-US" altLang="en-US" dirty="0" smtClean="0">
                <a:latin typeface="Arial" panose="020B0604020202020204" pitchFamily="34" charset="0"/>
                <a:cs typeface="Arial" panose="020B0604020202020204" pitchFamily="34" charset="0"/>
              </a:rPr>
              <a:t>about this </a:t>
            </a:r>
            <a:r>
              <a:rPr lang="en-US" altLang="en-US" dirty="0">
                <a:latin typeface="Arial" panose="020B0604020202020204" pitchFamily="34" charset="0"/>
                <a:cs typeface="Arial" panose="020B0604020202020204" pitchFamily="34" charset="0"/>
              </a:rPr>
              <a:t>meeting later in the </a:t>
            </a:r>
            <a:r>
              <a:rPr lang="en-US" altLang="en-US" dirty="0" smtClean="0">
                <a:latin typeface="Arial" panose="020B0604020202020204" pitchFamily="34" charset="0"/>
                <a:cs typeface="Arial" panose="020B0604020202020204" pitchFamily="34" charset="0"/>
              </a:rPr>
              <a:t>Open </a:t>
            </a:r>
            <a:r>
              <a:rPr lang="en-US" altLang="en-US" dirty="0">
                <a:latin typeface="Arial" panose="020B0604020202020204" pitchFamily="34" charset="0"/>
                <a:cs typeface="Arial" panose="020B0604020202020204" pitchFamily="34" charset="0"/>
              </a:rPr>
              <a:t>S</a:t>
            </a:r>
            <a:r>
              <a:rPr lang="en-US" altLang="en-US" dirty="0" smtClean="0">
                <a:latin typeface="Arial" panose="020B0604020202020204" pitchFamily="34" charset="0"/>
                <a:cs typeface="Arial" panose="020B0604020202020204" pitchFamily="34" charset="0"/>
              </a:rPr>
              <a:t>ession</a:t>
            </a:r>
            <a:r>
              <a:rPr lang="en-US" altLang="en-US" dirty="0">
                <a:latin typeface="Arial" panose="020B0604020202020204" pitchFamily="34" charset="0"/>
                <a:cs typeface="Arial" panose="020B0604020202020204" pitchFamily="34" charset="0"/>
              </a:rPr>
              <a:t>, and </a:t>
            </a:r>
            <a:r>
              <a:rPr lang="en-US" altLang="en-US" dirty="0" smtClean="0">
                <a:latin typeface="Arial" panose="020B0604020202020204" pitchFamily="34" charset="0"/>
                <a:cs typeface="Arial" panose="020B0604020202020204" pitchFamily="34" charset="0"/>
              </a:rPr>
              <a:t>that will be followed by the presentation</a:t>
            </a:r>
            <a:r>
              <a:rPr lang="en-US" altLang="en-US" baseline="0" dirty="0" smtClean="0">
                <a:latin typeface="Arial" panose="020B0604020202020204" pitchFamily="34" charset="0"/>
                <a:cs typeface="Arial" panose="020B0604020202020204" pitchFamily="34" charset="0"/>
              </a:rPr>
              <a:t> of </a:t>
            </a:r>
            <a:r>
              <a:rPr lang="en-US" altLang="en-US" dirty="0" smtClean="0">
                <a:latin typeface="Arial" panose="020B0604020202020204" pitchFamily="34" charset="0"/>
                <a:cs typeface="Arial" panose="020B0604020202020204" pitchFamily="34" charset="0"/>
              </a:rPr>
              <a:t>two concept</a:t>
            </a:r>
            <a:r>
              <a:rPr lang="en-US" altLang="en-US" baseline="0" dirty="0" smtClean="0">
                <a:latin typeface="Arial" panose="020B0604020202020204" pitchFamily="34" charset="0"/>
                <a:cs typeface="Arial" panose="020B0604020202020204" pitchFamily="34" charset="0"/>
              </a:rPr>
              <a:t> clearances </a:t>
            </a:r>
            <a:r>
              <a:rPr lang="en-US" altLang="en-US" dirty="0" smtClean="0">
                <a:latin typeface="Arial" panose="020B0604020202020204" pitchFamily="34" charset="0"/>
                <a:cs typeface="Arial" panose="020B0604020202020204" pitchFamily="34" charset="0"/>
              </a:rPr>
              <a:t>by Dr. Lucia Hindorff.</a:t>
            </a:r>
            <a:endParaRPr lang="en-US" altLang="en-US" dirty="0">
              <a:latin typeface="Arial" panose="020B0604020202020204" pitchFamily="34" charset="0"/>
              <a:cs typeface="Arial" panose="020B0604020202020204" pitchFamily="34"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49152" indent="-288135">
              <a:defRPr b="1">
                <a:solidFill>
                  <a:schemeClr val="tx1"/>
                </a:solidFill>
                <a:latin typeface="Arial" charset="0"/>
                <a:cs typeface="Arial" charset="0"/>
              </a:defRPr>
            </a:lvl2pPr>
            <a:lvl3pPr marL="1152542" indent="-230508">
              <a:defRPr b="1">
                <a:solidFill>
                  <a:schemeClr val="tx1"/>
                </a:solidFill>
                <a:latin typeface="Arial" charset="0"/>
                <a:cs typeface="Arial" charset="0"/>
              </a:defRPr>
            </a:lvl3pPr>
            <a:lvl4pPr marL="1613559" indent="-230508">
              <a:defRPr b="1">
                <a:solidFill>
                  <a:schemeClr val="tx1"/>
                </a:solidFill>
                <a:latin typeface="Arial" charset="0"/>
                <a:cs typeface="Arial" charset="0"/>
              </a:defRPr>
            </a:lvl4pPr>
            <a:lvl5pPr marL="2074576" indent="-230508">
              <a:defRPr b="1">
                <a:solidFill>
                  <a:schemeClr val="tx1"/>
                </a:solidFill>
                <a:latin typeface="Arial" charset="0"/>
                <a:cs typeface="Arial" charset="0"/>
              </a:defRPr>
            </a:lvl5pPr>
            <a:lvl6pPr marL="2535592" indent="-230508" eaLnBrk="0" fontAlgn="base" hangingPunct="0">
              <a:spcBef>
                <a:spcPct val="0"/>
              </a:spcBef>
              <a:spcAft>
                <a:spcPct val="0"/>
              </a:spcAft>
              <a:defRPr b="1">
                <a:solidFill>
                  <a:schemeClr val="tx1"/>
                </a:solidFill>
                <a:latin typeface="Arial" charset="0"/>
                <a:cs typeface="Arial" charset="0"/>
              </a:defRPr>
            </a:lvl6pPr>
            <a:lvl7pPr marL="2996609" indent="-230508" eaLnBrk="0" fontAlgn="base" hangingPunct="0">
              <a:spcBef>
                <a:spcPct val="0"/>
              </a:spcBef>
              <a:spcAft>
                <a:spcPct val="0"/>
              </a:spcAft>
              <a:defRPr b="1">
                <a:solidFill>
                  <a:schemeClr val="tx1"/>
                </a:solidFill>
                <a:latin typeface="Arial" charset="0"/>
                <a:cs typeface="Arial" charset="0"/>
              </a:defRPr>
            </a:lvl7pPr>
            <a:lvl8pPr marL="3457626" indent="-230508" eaLnBrk="0" fontAlgn="base" hangingPunct="0">
              <a:spcBef>
                <a:spcPct val="0"/>
              </a:spcBef>
              <a:spcAft>
                <a:spcPct val="0"/>
              </a:spcAft>
              <a:defRPr b="1">
                <a:solidFill>
                  <a:schemeClr val="tx1"/>
                </a:solidFill>
                <a:latin typeface="Arial" charset="0"/>
                <a:cs typeface="Arial" charset="0"/>
              </a:defRPr>
            </a:lvl8pPr>
            <a:lvl9pPr marL="3918643" indent="-230508" eaLnBrk="0" fontAlgn="base" hangingPunct="0">
              <a:spcBef>
                <a:spcPct val="0"/>
              </a:spcBef>
              <a:spcAft>
                <a:spcPct val="0"/>
              </a:spcAft>
              <a:defRPr b="1">
                <a:solidFill>
                  <a:schemeClr val="tx1"/>
                </a:solidFill>
                <a:latin typeface="Arial" charset="0"/>
                <a:cs typeface="Arial" charset="0"/>
              </a:defRPr>
            </a:lvl9pPr>
          </a:lstStyle>
          <a:p>
            <a:fld id="{2291227F-69E2-4F5A-A4A9-46F375A0363C}" type="slidenum">
              <a:rPr lang="en-US" altLang="en-US">
                <a:solidFill>
                  <a:srgbClr val="000000"/>
                </a:solidFill>
              </a:rPr>
              <a:pPr/>
              <a:t>46</a:t>
            </a:fld>
            <a:endParaRPr lang="en-US" altLang="en-US" dirty="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4"/>
            <a:ext cx="5669280" cy="4211955"/>
          </a:xfrm>
          <a:noFill/>
          <a:ln w="9525">
            <a:noFill/>
            <a:miter lim="800000"/>
            <a:headEnd/>
            <a:tailEnd/>
          </a:ln>
          <a:effectLst/>
        </p:spPr>
        <p:txBody>
          <a:bodyPr vert="horz" wrap="square" lIns="94564" tIns="47281" rIns="94564" bIns="47281" numCol="1" anchor="t" anchorCtr="0" compatLnSpc="1">
            <a:prstTxWarp prst="textNoShape">
              <a:avLst/>
            </a:prstTxWarp>
            <a:noAutofit/>
          </a:bodyPr>
          <a:lstStyle/>
          <a:p>
            <a:pPr defTabSz="897505">
              <a:spcBef>
                <a:spcPct val="0"/>
              </a:spcBef>
              <a:defRPr/>
            </a:pPr>
            <a:r>
              <a:rPr lang="en-US" u="none" dirty="0" smtClean="0">
                <a:latin typeface="Arial" panose="020B0604020202020204" pitchFamily="34" charset="0"/>
                <a:cs typeface="Arial" pitchFamily="34" charset="0"/>
              </a:rPr>
              <a:t>The Genome Sequencing</a:t>
            </a:r>
            <a:r>
              <a:rPr lang="en-US" u="none" baseline="0" dirty="0" smtClean="0">
                <a:latin typeface="Arial" pitchFamily="34" charset="0"/>
                <a:cs typeface="Arial" pitchFamily="34" charset="0"/>
              </a:rPr>
              <a:t> Informatics Tools (GS-IT) Program, also known as </a:t>
            </a:r>
            <a:r>
              <a:rPr lang="en-US" u="none" baseline="0" dirty="0" err="1" smtClean="0">
                <a:latin typeface="Arial" pitchFamily="34" charset="0"/>
                <a:cs typeface="Arial" pitchFamily="34" charset="0"/>
              </a:rPr>
              <a:t>iSeqTools</a:t>
            </a:r>
            <a:r>
              <a:rPr lang="en-US" u="none" baseline="0" dirty="0" smtClean="0">
                <a:latin typeface="Arial" pitchFamily="34" charset="0"/>
                <a:cs typeface="Arial" pitchFamily="34" charset="0"/>
              </a:rPr>
              <a:t>, has had the</a:t>
            </a:r>
            <a:r>
              <a:rPr lang="en-US" u="none" dirty="0" smtClean="0">
                <a:latin typeface="Arial" pitchFamily="34" charset="0"/>
                <a:cs typeface="Arial" pitchFamily="34" charset="0"/>
              </a:rPr>
              <a:t> mission to democratize genome analysis by </a:t>
            </a:r>
            <a:r>
              <a:rPr lang="en-US" u="none" baseline="0" dirty="0" smtClean="0">
                <a:latin typeface="Arial" pitchFamily="34" charset="0"/>
                <a:cs typeface="Arial" pitchFamily="34" charset="0"/>
              </a:rPr>
              <a:t>providing ‘researcher friendly’ sequence analysis tools</a:t>
            </a:r>
            <a:r>
              <a:rPr lang="en-US" u="none" dirty="0" smtClean="0">
                <a:latin typeface="Arial" pitchFamily="34" charset="0"/>
                <a:cs typeface="Arial" pitchFamily="34" charset="0"/>
              </a:rPr>
              <a:t> to </a:t>
            </a:r>
            <a:r>
              <a:rPr lang="en-US" u="none" baseline="0" dirty="0" smtClean="0">
                <a:latin typeface="Arial" pitchFamily="34" charset="0"/>
                <a:cs typeface="Arial" pitchFamily="34" charset="0"/>
              </a:rPr>
              <a:t>users outside of large genome centers.</a:t>
            </a:r>
          </a:p>
          <a:p>
            <a:pPr defTabSz="897505">
              <a:spcBef>
                <a:spcPct val="0"/>
              </a:spcBef>
              <a:defRPr/>
            </a:pPr>
            <a:endParaRPr lang="en-US" u="none" baseline="0" dirty="0" smtClean="0">
              <a:latin typeface="Arial" pitchFamily="34" charset="0"/>
              <a:cs typeface="Arial" pitchFamily="34" charset="0"/>
            </a:endParaRPr>
          </a:p>
          <a:p>
            <a:r>
              <a:rPr lang="en-US" dirty="0" smtClean="0">
                <a:latin typeface="Arial" panose="020B0604020202020204" pitchFamily="34" charset="0"/>
                <a:cs typeface="Arial" panose="020B0604020202020204" pitchFamily="34" charset="0"/>
              </a:rPr>
              <a:t>The GS-IT Program has relied on three approaches: * robust software engineering to make tools reliable and easy to use;</a:t>
            </a:r>
            <a:r>
              <a:rPr lang="en-US" baseline="0" dirty="0" smtClean="0">
                <a:latin typeface="Arial" panose="020B0604020202020204" pitchFamily="34" charset="0"/>
                <a:cs typeface="Arial" panose="020B0604020202020204" pitchFamily="34" charset="0"/>
              </a:rPr>
              <a:t> * social engineering to </a:t>
            </a:r>
            <a:r>
              <a:rPr lang="en-US" dirty="0" smtClean="0">
                <a:latin typeface="Arial" panose="020B0604020202020204" pitchFamily="34" charset="0"/>
                <a:cs typeface="Arial" panose="020B0604020202020204" pitchFamily="34" charset="0"/>
              </a:rPr>
              <a:t>engage users with support, documentation, and outreach; and</a:t>
            </a:r>
            <a:r>
              <a:rPr lang="en-US" baseline="0" dirty="0" smtClean="0">
                <a:latin typeface="Arial" panose="020B0604020202020204" pitchFamily="34" charset="0"/>
                <a:cs typeface="Arial" panose="020B0604020202020204" pitchFamily="34" charset="0"/>
              </a:rPr>
              <a:t> * use </a:t>
            </a:r>
            <a:r>
              <a:rPr lang="en-US" dirty="0" smtClean="0">
                <a:latin typeface="Arial" panose="020B0604020202020204" pitchFamily="34" charset="0"/>
                <a:cs typeface="Arial" panose="020B0604020202020204" pitchFamily="34" charset="0"/>
              </a:rPr>
              <a:t>of innovative technologies such as the cloud and fast, intuitive ‘app’ frameworks.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program</a:t>
            </a:r>
            <a:r>
              <a:rPr lang="en-US" baseline="0" dirty="0" smtClean="0">
                <a:latin typeface="Arial" panose="020B0604020202020204" pitchFamily="34" charset="0"/>
                <a:cs typeface="Arial" panose="020B0604020202020204" pitchFamily="34" charset="0"/>
              </a:rPr>
              <a:t> is ending, but a good foundation has been laid for the future. The six completed </a:t>
            </a:r>
            <a:r>
              <a:rPr lang="en-US" dirty="0" err="1" smtClean="0">
                <a:latin typeface="Arial" panose="020B0604020202020204" pitchFamily="34" charset="0"/>
                <a:cs typeface="Arial" panose="020B0604020202020204" pitchFamily="34" charset="0"/>
              </a:rPr>
              <a:t>iSeqTools</a:t>
            </a:r>
            <a:r>
              <a:rPr lang="en-US" dirty="0" smtClean="0">
                <a:latin typeface="Arial" panose="020B0604020202020204" pitchFamily="34" charset="0"/>
                <a:cs typeface="Arial" panose="020B0604020202020204" pitchFamily="34" charset="0"/>
              </a:rPr>
              <a:t> projects include</a:t>
            </a:r>
            <a:r>
              <a:rPr lang="en-US" baseline="0" dirty="0" smtClean="0">
                <a:latin typeface="Arial" panose="020B0604020202020204" pitchFamily="34" charset="0"/>
                <a:cs typeface="Arial" panose="020B0604020202020204" pitchFamily="34" charset="0"/>
              </a:rPr>
              <a:t> some of the most recognized genome analysis toolkits, such * as GATK and </a:t>
            </a:r>
            <a:r>
              <a:rPr lang="en-US" baseline="0" dirty="0" err="1" smtClean="0">
                <a:latin typeface="Arial" panose="020B0604020202020204" pitchFamily="34" charset="0"/>
                <a:cs typeface="Arial" panose="020B0604020202020204" pitchFamily="34" charset="0"/>
              </a:rPr>
              <a:t>gotCloud</a:t>
            </a:r>
            <a:r>
              <a:rPr lang="en-US" baseline="0" dirty="0" smtClean="0">
                <a:latin typeface="Arial" panose="020B0604020202020204" pitchFamily="34" charset="0"/>
                <a:cs typeface="Arial" panose="020B0604020202020204" pitchFamily="34" charset="0"/>
              </a:rPr>
              <a:t>. Others such as * Genome </a:t>
            </a:r>
            <a:r>
              <a:rPr lang="en-US" baseline="0" dirty="0" err="1" smtClean="0">
                <a:latin typeface="Arial" panose="020B0604020202020204" pitchFamily="34" charset="0"/>
                <a:cs typeface="Arial" panose="020B0604020202020204" pitchFamily="34" charset="0"/>
              </a:rPr>
              <a:t>STRiP</a:t>
            </a:r>
            <a:r>
              <a:rPr lang="en-US" baseline="0" dirty="0" smtClean="0">
                <a:latin typeface="Arial" panose="020B0604020202020204" pitchFamily="34" charset="0"/>
                <a:cs typeface="Arial" panose="020B0604020202020204" pitchFamily="34" charset="0"/>
              </a:rPr>
              <a:t> have gained rapid adoption in the community. * </a:t>
            </a:r>
            <a:r>
              <a:rPr lang="en-US" baseline="0" dirty="0" err="1" smtClean="0">
                <a:latin typeface="Arial" panose="020B0604020202020204" pitchFamily="34" charset="0"/>
                <a:cs typeface="Arial" panose="020B0604020202020204" pitchFamily="34" charset="0"/>
              </a:rPr>
              <a:t>Pindel</a:t>
            </a:r>
            <a:r>
              <a:rPr lang="en-US" baseline="0" dirty="0" smtClean="0">
                <a:latin typeface="Arial" panose="020B0604020202020204" pitchFamily="34" charset="0"/>
                <a:cs typeface="Arial" panose="020B0604020202020204" pitchFamily="34" charset="0"/>
              </a:rPr>
              <a:t> has been extended to predict complex </a:t>
            </a:r>
            <a:r>
              <a:rPr lang="en-US" baseline="0" dirty="0" err="1" smtClean="0">
                <a:latin typeface="Arial" panose="020B0604020202020204" pitchFamily="34" charset="0"/>
                <a:cs typeface="Arial" panose="020B0604020202020204" pitchFamily="34" charset="0"/>
              </a:rPr>
              <a:t>indels</a:t>
            </a:r>
            <a:r>
              <a:rPr lang="en-US" baseline="0" dirty="0" smtClean="0">
                <a:latin typeface="Arial" panose="020B0604020202020204" pitchFamily="34" charset="0"/>
                <a:cs typeface="Arial" panose="020B0604020202020204" pitchFamily="34" charset="0"/>
              </a:rPr>
              <a:t>. * The IOBIO apps have been built into the ICGC Data Portal, and are now being used by busy clinicians. * SG-ADVISER has been used to solve cases of Mendelian diseases, such as for the examples shown here. </a:t>
            </a:r>
            <a:endParaRPr lang="en-US" dirty="0" smtClean="0">
              <a:latin typeface="Arial" panose="020B0604020202020204" pitchFamily="34" charset="0"/>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308"/>
            <a:fld id="{3F3096A7-7907-4AE4-8BBC-4643BE8BB0EA}" type="slidenum">
              <a:rPr lang="en-US" smtClean="0">
                <a:solidFill>
                  <a:srgbClr val="000000"/>
                </a:solidFill>
              </a:rPr>
              <a:pPr defTabSz="941308"/>
              <a:t>47</a:t>
            </a:fld>
            <a:endParaRPr lang="en-US" dirty="0"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572" tIns="47287" rIns="94572" bIns="47287" numCol="1" anchor="t" anchorCtr="0" compatLnSpc="1">
            <a:prstTxWarp prst="textNoShape">
              <a:avLst/>
            </a:prstTxWarp>
          </a:bodyPr>
          <a:lstStyle/>
          <a:p>
            <a:pPr defTabSz="921025">
              <a:defRPr/>
            </a:pPr>
            <a:r>
              <a:rPr lang="en-US" dirty="0" smtClean="0">
                <a:latin typeface="Arial" panose="020B0604020202020204" pitchFamily="34" charset="0"/>
                <a:cs typeface="Arial" panose="020B0604020202020204" pitchFamily="34" charset="0"/>
              </a:rPr>
              <a:t>NHGRI’s Technology Development </a:t>
            </a:r>
            <a:r>
              <a:rPr lang="en-US" baseline="0" dirty="0" smtClean="0">
                <a:latin typeface="Arial" panose="020B0604020202020204" pitchFamily="34" charset="0"/>
                <a:cs typeface="Arial" panose="020B0604020202020204" pitchFamily="34" charset="0"/>
              </a:rPr>
              <a:t>Program has active request for applications (or RFAs) and program announcements (or PARs) that are worth highlighting.</a:t>
            </a:r>
          </a:p>
          <a:p>
            <a:pPr defTabSz="921025">
              <a:defRPr/>
            </a:pPr>
            <a:endParaRPr lang="en-US" dirty="0">
              <a:latin typeface="Arial" panose="020B0604020202020204" pitchFamily="34" charset="0"/>
              <a:cs typeface="Arial" panose="020B0604020202020204" pitchFamily="34" charset="0"/>
            </a:endParaRPr>
          </a:p>
          <a:p>
            <a:pPr marL="0" indent="0" defTabSz="921025">
              <a:buFont typeface="Arial" charset="0"/>
              <a:buNone/>
              <a:defRPr/>
            </a:pPr>
            <a:r>
              <a:rPr lang="en-US" dirty="0" smtClean="0">
                <a:latin typeface="Arial" panose="020B0604020202020204" pitchFamily="34" charset="0"/>
                <a:cs typeface="Arial" panose="020B0604020202020204" pitchFamily="34" charset="0"/>
              </a:rPr>
              <a:t>* RFAs for Novel</a:t>
            </a:r>
            <a:r>
              <a:rPr lang="en-US" baseline="0" dirty="0" smtClean="0">
                <a:latin typeface="Arial" panose="020B0604020202020204" pitchFamily="34" charset="0"/>
                <a:cs typeface="Arial" panose="020B0604020202020204" pitchFamily="34" charset="0"/>
              </a:rPr>
              <a:t> Nucleic Acid Sequencing Technology Development for both DNA and direct RNA sequencing were released, yielding the first round of applications that are now under review and will be considered by this Council in May. A Direct to Phase II SBIR solicitation was recently added to this set of announcements. There are also upcoming application due dates in July of this year and in June 2017.</a:t>
            </a:r>
            <a:endParaRPr lang="en-US" dirty="0">
              <a:latin typeface="Arial" panose="020B0604020202020204" pitchFamily="34" charset="0"/>
              <a:cs typeface="Arial" panose="020B0604020202020204" pitchFamily="34" charset="0"/>
            </a:endParaRPr>
          </a:p>
          <a:p>
            <a:pPr defTabSz="921025">
              <a:defRPr/>
            </a:pPr>
            <a:endParaRPr lang="en-US" dirty="0">
              <a:latin typeface="Arial" panose="020B0604020202020204" pitchFamily="34" charset="0"/>
              <a:cs typeface="Arial" panose="020B0604020202020204" pitchFamily="34" charset="0"/>
            </a:endParaRPr>
          </a:p>
          <a:p>
            <a:pPr defTabSz="921025">
              <a:defRPr/>
            </a:pPr>
            <a:r>
              <a:rPr lang="en-US" dirty="0" smtClean="0">
                <a:latin typeface="Arial" panose="020B0604020202020204" pitchFamily="34" charset="0"/>
                <a:cs typeface="Arial" panose="020B0604020202020204" pitchFamily="34" charset="0"/>
              </a:rPr>
              <a:t>* PARs for Novel Genome Technology Development were released,</a:t>
            </a:r>
            <a:r>
              <a:rPr lang="en-US" baseline="0" dirty="0" smtClean="0">
                <a:latin typeface="Arial" panose="020B0604020202020204" pitchFamily="34" charset="0"/>
                <a:cs typeface="Arial" panose="020B0604020202020204" pitchFamily="34" charset="0"/>
              </a:rPr>
              <a:t> yielding the first round of applications that are now under review and will by considered by this Council in September. There are also upcoming application due dates in October of 2016 and 2017.</a:t>
            </a:r>
            <a:endParaRPr lang="en-US" dirty="0"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404">
              <a:defRPr/>
            </a:pPr>
            <a:fld id="{EF1538E9-0E3C-4F99-854D-827A84D0C00A}" type="slidenum">
              <a:rPr lang="en-US" smtClean="0">
                <a:solidFill>
                  <a:srgbClr val="000000"/>
                </a:solidFill>
              </a:rPr>
              <a:pPr defTabSz="932404">
                <a:defRPr/>
              </a:pPr>
              <a:t>48</a:t>
            </a:fld>
            <a:endParaRPr lang="en-US" dirty="0" smtClean="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771048" y="4378446"/>
            <a:ext cx="5731351" cy="4511554"/>
          </a:xfrm>
          <a:noFill/>
        </p:spPr>
        <p:txBody>
          <a:bodyPr wrap="square" numCol="1" anchor="t" anchorCtr="0" compatLnSpc="1">
            <a:prstTxWarp prst="textNoShape">
              <a:avLst/>
            </a:prstTxWarp>
          </a:bodyPr>
          <a:lstStyle/>
          <a:p>
            <a:r>
              <a:rPr lang="en-US" dirty="0" smtClean="0"/>
              <a:t>The </a:t>
            </a:r>
            <a:r>
              <a:rPr lang="en-US" dirty="0"/>
              <a:t>goal of the Encyclopedia of DNA </a:t>
            </a:r>
            <a:r>
              <a:rPr lang="en-US" dirty="0" smtClean="0"/>
              <a:t>Elements (ENCODE) project </a:t>
            </a:r>
            <a:r>
              <a:rPr lang="en-US" dirty="0"/>
              <a:t>is to create catalogs of all functional elements in the human and mouse genomes, and to make those catalogs available as a resource to the biomedical community</a:t>
            </a:r>
            <a:r>
              <a:rPr lang="en-US" dirty="0" smtClean="0"/>
              <a:t>.</a:t>
            </a:r>
          </a:p>
          <a:p>
            <a:endParaRPr lang="en-US" dirty="0"/>
          </a:p>
          <a:p>
            <a:r>
              <a:rPr lang="en-US" dirty="0" smtClean="0"/>
              <a:t>* The </a:t>
            </a:r>
            <a:r>
              <a:rPr lang="en-US" dirty="0"/>
              <a:t>ENCODE </a:t>
            </a:r>
            <a:r>
              <a:rPr lang="en-US" dirty="0" smtClean="0"/>
              <a:t>project regularly engages </a:t>
            </a:r>
            <a:r>
              <a:rPr lang="en-US" dirty="0"/>
              <a:t>in outreach activities to help a broad </a:t>
            </a:r>
            <a:r>
              <a:rPr lang="en-US" dirty="0" smtClean="0"/>
              <a:t>range </a:t>
            </a:r>
            <a:r>
              <a:rPr lang="en-US" dirty="0"/>
              <a:t>of </a:t>
            </a:r>
            <a:r>
              <a:rPr lang="en-US" dirty="0" smtClean="0"/>
              <a:t>scientists use ENCODE resources</a:t>
            </a:r>
            <a:r>
              <a:rPr lang="en-US" dirty="0"/>
              <a:t>. </a:t>
            </a:r>
            <a:r>
              <a:rPr lang="en-US" dirty="0" smtClean="0"/>
              <a:t>* For example, </a:t>
            </a:r>
            <a:r>
              <a:rPr lang="en-US" dirty="0"/>
              <a:t>the second ENCODE Users Meeting will take place </a:t>
            </a:r>
            <a:r>
              <a:rPr lang="en-US" dirty="0" smtClean="0"/>
              <a:t>in June, modeled after the </a:t>
            </a:r>
            <a:r>
              <a:rPr lang="en-US" dirty="0"/>
              <a:t>highly successful </a:t>
            </a:r>
            <a:r>
              <a:rPr lang="en-US" dirty="0" smtClean="0"/>
              <a:t>2015 meeting. At</a:t>
            </a:r>
            <a:r>
              <a:rPr lang="en-US" baseline="0" dirty="0" smtClean="0"/>
              <a:t> that meeting, </a:t>
            </a:r>
            <a:r>
              <a:rPr lang="en-US" dirty="0" smtClean="0"/>
              <a:t>Consortium </a:t>
            </a:r>
            <a:r>
              <a:rPr lang="en-US" dirty="0"/>
              <a:t>members </a:t>
            </a:r>
            <a:r>
              <a:rPr lang="en-US" dirty="0" smtClean="0"/>
              <a:t>will lead interactive </a:t>
            </a:r>
            <a:r>
              <a:rPr lang="en-US" dirty="0"/>
              <a:t>tutorials demonstrating how to access ENCODE data, tools, and </a:t>
            </a:r>
            <a:r>
              <a:rPr lang="en-US" dirty="0" smtClean="0"/>
              <a:t>resources; </a:t>
            </a:r>
            <a:r>
              <a:rPr lang="en-US" dirty="0"/>
              <a:t>run </a:t>
            </a:r>
            <a:r>
              <a:rPr lang="en-US" dirty="0" smtClean="0"/>
              <a:t>ENCODE pipelines </a:t>
            </a:r>
            <a:r>
              <a:rPr lang="en-US" dirty="0"/>
              <a:t>that uniformly process </a:t>
            </a:r>
            <a:r>
              <a:rPr lang="en-US" dirty="0" smtClean="0"/>
              <a:t>data; </a:t>
            </a:r>
            <a:r>
              <a:rPr lang="en-US" dirty="0"/>
              <a:t>and perform integrative analyses of ENCODE </a:t>
            </a:r>
            <a:r>
              <a:rPr lang="en-US" dirty="0" smtClean="0"/>
              <a:t>data. In </a:t>
            </a:r>
            <a:r>
              <a:rPr lang="en-US" dirty="0"/>
              <a:t>addition</a:t>
            </a:r>
            <a:r>
              <a:rPr lang="en-US" dirty="0" smtClean="0"/>
              <a:t>, a panel of distinguished </a:t>
            </a:r>
            <a:r>
              <a:rPr lang="en-US" dirty="0"/>
              <a:t>researchers </a:t>
            </a:r>
            <a:r>
              <a:rPr lang="en-US" dirty="0" smtClean="0"/>
              <a:t>not involved in ENCODE will </a:t>
            </a:r>
            <a:r>
              <a:rPr lang="en-US" dirty="0"/>
              <a:t>explain how ENCODE resources are enabling their own work. For </a:t>
            </a:r>
            <a:r>
              <a:rPr lang="en-US" dirty="0" smtClean="0"/>
              <a:t>more details, </a:t>
            </a:r>
            <a:r>
              <a:rPr lang="en-US" dirty="0"/>
              <a:t>visit ENCODE2016.org</a:t>
            </a:r>
            <a:r>
              <a:rPr lang="en-US" dirty="0" smtClean="0"/>
              <a:t>.</a:t>
            </a:r>
          </a:p>
          <a:p>
            <a:endParaRPr lang="en-US" dirty="0"/>
          </a:p>
          <a:p>
            <a:r>
              <a:rPr lang="en-US" dirty="0" smtClean="0"/>
              <a:t>* ENCODE </a:t>
            </a:r>
            <a:r>
              <a:rPr lang="en-US" dirty="0"/>
              <a:t>consortium members are also </a:t>
            </a:r>
            <a:r>
              <a:rPr lang="en-US" dirty="0" smtClean="0"/>
              <a:t>leading workshops </a:t>
            </a:r>
            <a:r>
              <a:rPr lang="en-US" dirty="0"/>
              <a:t>at the </a:t>
            </a:r>
            <a:r>
              <a:rPr lang="en-US" dirty="0" smtClean="0"/>
              <a:t>upcoming</a:t>
            </a:r>
            <a:r>
              <a:rPr lang="en-US" baseline="0" dirty="0" smtClean="0"/>
              <a:t> </a:t>
            </a:r>
            <a:r>
              <a:rPr lang="en-US" dirty="0" smtClean="0"/>
              <a:t>Keystone Chromatin and Epigenetics meeting and * the Society of Toxicology meeting. * A </a:t>
            </a:r>
            <a:r>
              <a:rPr lang="en-US" dirty="0"/>
              <a:t>similar workshop at the 2015 ASHG meeting </a:t>
            </a:r>
            <a:r>
              <a:rPr lang="en-US" dirty="0" smtClean="0"/>
              <a:t>attracted </a:t>
            </a:r>
            <a:r>
              <a:rPr lang="en-US" dirty="0"/>
              <a:t>a </a:t>
            </a:r>
            <a:r>
              <a:rPr lang="en-US" dirty="0" smtClean="0"/>
              <a:t>sell-out crowd. </a:t>
            </a:r>
          </a:p>
          <a:p>
            <a:endParaRPr lang="en-US" dirty="0"/>
          </a:p>
          <a:p>
            <a:r>
              <a:rPr lang="en-US" dirty="0" smtClean="0"/>
              <a:t>* ENCODE </a:t>
            </a:r>
            <a:r>
              <a:rPr lang="en-US" dirty="0"/>
              <a:t>data continue to be heavily used. There </a:t>
            </a:r>
            <a:r>
              <a:rPr lang="en-US" dirty="0" smtClean="0"/>
              <a:t>are now more than 1300 </a:t>
            </a:r>
            <a:r>
              <a:rPr lang="en-US" dirty="0"/>
              <a:t>c</a:t>
            </a:r>
            <a:r>
              <a:rPr lang="en-US" dirty="0" smtClean="0"/>
              <a:t>ommunity </a:t>
            </a:r>
            <a:r>
              <a:rPr lang="en-US" dirty="0"/>
              <a:t>publications </a:t>
            </a:r>
            <a:r>
              <a:rPr lang="en-US" dirty="0" smtClean="0"/>
              <a:t>(the pink </a:t>
            </a:r>
            <a:r>
              <a:rPr lang="en-US" dirty="0"/>
              <a:t>line) from groups without ENCODE </a:t>
            </a:r>
            <a:r>
              <a:rPr lang="en-US" dirty="0" smtClean="0"/>
              <a:t>funding but who used ENCODE data for their</a:t>
            </a:r>
            <a:r>
              <a:rPr lang="en-US" baseline="0" dirty="0" smtClean="0"/>
              <a:t> published work</a:t>
            </a:r>
            <a:r>
              <a:rPr lang="en-US" dirty="0" smtClean="0"/>
              <a:t>. </a:t>
            </a:r>
            <a:r>
              <a:rPr lang="en-US" dirty="0"/>
              <a:t>ENCODE Consortium members have </a:t>
            </a:r>
            <a:r>
              <a:rPr lang="en-US" dirty="0" smtClean="0"/>
              <a:t>themselves now published </a:t>
            </a:r>
            <a:r>
              <a:rPr lang="en-US" kern="1200" dirty="0" smtClean="0">
                <a:effectLst/>
              </a:rPr>
              <a:t>more than 500 p</a:t>
            </a:r>
            <a:r>
              <a:rPr lang="en-US" dirty="0" smtClean="0"/>
              <a:t>ublications (the green </a:t>
            </a:r>
            <a:r>
              <a:rPr lang="en-US" dirty="0"/>
              <a:t>line</a:t>
            </a:r>
            <a:r>
              <a:rPr lang="en-US" dirty="0" smtClean="0"/>
              <a:t>).</a:t>
            </a:r>
            <a:endParaRPr lang="en-US" dirty="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49</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21214">
              <a:defRPr/>
            </a:pPr>
            <a:r>
              <a:rPr lang="en-US" dirty="0" smtClean="0"/>
              <a:t>Finally, there will be two Concept Clearance</a:t>
            </a:r>
            <a:r>
              <a:rPr lang="en-US" baseline="0" dirty="0" smtClean="0"/>
              <a:t> presentations made to the </a:t>
            </a:r>
            <a:r>
              <a:rPr lang="en-US" dirty="0" smtClean="0"/>
              <a:t>Council</a:t>
            </a:r>
            <a:r>
              <a:rPr lang="en-US" baseline="0" dirty="0" smtClean="0"/>
              <a:t>.</a:t>
            </a:r>
            <a:endParaRPr lang="en-US" dirty="0" smtClean="0"/>
          </a:p>
          <a:p>
            <a:pPr lvl="1" defTabSz="921214">
              <a:defRPr/>
            </a:pPr>
            <a:endParaRPr lang="en-US" dirty="0" smtClean="0"/>
          </a:p>
          <a:p>
            <a:pPr lvl="1" defTabSz="921214">
              <a:defRPr/>
            </a:pPr>
            <a:r>
              <a:rPr lang="en-US" dirty="0" smtClean="0"/>
              <a:t>* Specifically, </a:t>
            </a:r>
            <a:r>
              <a:rPr lang="en-US" baseline="0" dirty="0" smtClean="0"/>
              <a:t>one will relate to a proposed Clinical Sequencing Evidence-generating Research program (or CSER2), while the other will relate to a proposed Investigator-initiated Clinical Sequencing Research program (or </a:t>
            </a:r>
            <a:r>
              <a:rPr lang="en-US" baseline="0" dirty="0" err="1" smtClean="0"/>
              <a:t>iCSR</a:t>
            </a:r>
            <a:r>
              <a:rPr lang="en-US" baseline="0" dirty="0" smtClean="0"/>
              <a:t>).</a:t>
            </a:r>
          </a:p>
          <a:p>
            <a:pPr lvl="1" defTabSz="921214">
              <a:defRPr/>
            </a:pPr>
            <a:endParaRPr lang="en-US" baseline="0" dirty="0" smtClean="0">
              <a:latin typeface="Arial" pitchFamily="34" charset="0"/>
              <a:cs typeface="Arial" pitchFamily="34" charset="0"/>
            </a:endParaRPr>
          </a:p>
          <a:p>
            <a:pPr lvl="1" defTabSz="921214">
              <a:defRPr/>
            </a:pPr>
            <a:r>
              <a:rPr lang="en-US" baseline="0" dirty="0" smtClean="0">
                <a:latin typeface="Arial" pitchFamily="34" charset="0"/>
                <a:cs typeface="Arial" pitchFamily="34" charset="0"/>
              </a:rPr>
              <a:t>Both of these will be presented by </a:t>
            </a:r>
            <a:r>
              <a:rPr lang="en-US" dirty="0" smtClean="0"/>
              <a:t>Dr.</a:t>
            </a:r>
            <a:r>
              <a:rPr lang="en-US" baseline="0" dirty="0" smtClean="0"/>
              <a:t> </a:t>
            </a:r>
            <a:r>
              <a:rPr lang="en-US" dirty="0" smtClean="0"/>
              <a:t>Lucia Hindorff.</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a:t>
            </a:fld>
            <a:endParaRPr lang="en-US" dirty="0" smtClean="0">
              <a:solidFill>
                <a:prstClr val="black"/>
              </a:solidFill>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755809" y="4340920"/>
            <a:ext cx="5486400" cy="4114800"/>
          </a:xfrm>
          <a:noFill/>
        </p:spPr>
        <p:txBody>
          <a:bodyPr wrap="square"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Aiming </a:t>
            </a:r>
            <a:r>
              <a:rPr lang="en-US" dirty="0">
                <a:latin typeface="Arial" panose="020B0604020202020204" pitchFamily="34" charset="0"/>
                <a:cs typeface="Arial" panose="020B0604020202020204" pitchFamily="34" charset="0"/>
              </a:rPr>
              <a:t>to build on the success of the ENCODE project, NHGRI has released five funding opportunity announcements </a:t>
            </a:r>
            <a:r>
              <a:rPr lang="en-US" dirty="0" smtClean="0">
                <a:latin typeface="Arial" panose="020B0604020202020204" pitchFamily="34" charset="0"/>
                <a:cs typeface="Arial" panose="020B0604020202020204" pitchFamily="34" charset="0"/>
              </a:rPr>
              <a:t>(or FOAs</a:t>
            </a:r>
            <a:r>
              <a:rPr lang="en-US" dirty="0">
                <a:latin typeface="Arial" panose="020B0604020202020204" pitchFamily="34" charset="0"/>
                <a:cs typeface="Arial" panose="020B0604020202020204" pitchFamily="34" charset="0"/>
              </a:rPr>
              <a:t>) in functional </a:t>
            </a:r>
            <a:r>
              <a:rPr lang="en-US" dirty="0" smtClean="0">
                <a:latin typeface="Arial" panose="020B0604020202020204" pitchFamily="34" charset="0"/>
                <a:cs typeface="Arial" panose="020B0604020202020204" pitchFamily="34" charset="0"/>
              </a:rPr>
              <a:t>genomics, all of</a:t>
            </a:r>
            <a:r>
              <a:rPr lang="en-US" baseline="0" dirty="0" smtClean="0">
                <a:latin typeface="Arial" panose="020B0604020202020204" pitchFamily="34" charset="0"/>
                <a:cs typeface="Arial" panose="020B0604020202020204" pitchFamily="34" charset="0"/>
              </a:rPr>
              <a:t> which will be organized under the general ENCODE umbrella</a:t>
            </a:r>
            <a:r>
              <a:rPr lang="en-US"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These </a:t>
            </a:r>
            <a:r>
              <a:rPr lang="en-US" dirty="0">
                <a:latin typeface="Arial" panose="020B0604020202020204" pitchFamily="34" charset="0"/>
                <a:cs typeface="Arial" panose="020B0604020202020204" pitchFamily="34" charset="0"/>
              </a:rPr>
              <a:t>FOAs were developed based on recommendations from a </a:t>
            </a:r>
            <a:r>
              <a:rPr lang="en-US" dirty="0" smtClean="0">
                <a:latin typeface="Arial" panose="020B0604020202020204" pitchFamily="34" charset="0"/>
                <a:cs typeface="Arial" panose="020B0604020202020204" pitchFamily="34" charset="0"/>
              </a:rPr>
              <a:t>program review workshop that NHGRI </a:t>
            </a:r>
            <a:r>
              <a:rPr lang="en-US" dirty="0">
                <a:latin typeface="Arial" panose="020B0604020202020204" pitchFamily="34" charset="0"/>
                <a:cs typeface="Arial" panose="020B0604020202020204" pitchFamily="34" charset="0"/>
              </a:rPr>
              <a:t>convened in </a:t>
            </a:r>
            <a:r>
              <a:rPr lang="en-US" dirty="0" smtClean="0">
                <a:latin typeface="Arial" panose="020B0604020202020204" pitchFamily="34" charset="0"/>
                <a:cs typeface="Arial" panose="020B0604020202020204" pitchFamily="34" charset="0"/>
              </a:rPr>
              <a:t>Spring </a:t>
            </a:r>
            <a:r>
              <a:rPr lang="en-US" dirty="0">
                <a:latin typeface="Arial" panose="020B0604020202020204" pitchFamily="34" charset="0"/>
                <a:cs typeface="Arial" panose="020B0604020202020204" pitchFamily="34" charset="0"/>
              </a:rPr>
              <a:t>2015, and will support functional genomics projects with a variety of goals, </a:t>
            </a:r>
            <a:r>
              <a:rPr lang="en-US" dirty="0" smtClean="0">
                <a:latin typeface="Arial" panose="020B0604020202020204" pitchFamily="34" charset="0"/>
                <a:cs typeface="Arial" panose="020B0604020202020204" pitchFamily="34" charset="0"/>
              </a:rPr>
              <a:t>including: * expanding </a:t>
            </a:r>
            <a:r>
              <a:rPr lang="en-US" dirty="0">
                <a:latin typeface="Arial" panose="020B0604020202020204" pitchFamily="34" charset="0"/>
                <a:cs typeface="Arial" panose="020B0604020202020204" pitchFamily="34" charset="0"/>
              </a:rPr>
              <a:t>the catalog of candidate functional elements through high-throughput mapping in the human and mouse </a:t>
            </a:r>
            <a:r>
              <a:rPr lang="en-US" dirty="0" smtClean="0">
                <a:latin typeface="Arial" panose="020B0604020202020204" pitchFamily="34" charset="0"/>
                <a:cs typeface="Arial" panose="020B0604020202020204" pitchFamily="34" charset="0"/>
              </a:rPr>
              <a:t>genomes, *</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developing </a:t>
            </a:r>
            <a:r>
              <a:rPr lang="en-US" dirty="0">
                <a:latin typeface="Arial" panose="020B0604020202020204" pitchFamily="34" charset="0"/>
                <a:cs typeface="Arial" panose="020B0604020202020204" pitchFamily="34" charset="0"/>
              </a:rPr>
              <a:t>generalizable approaches </a:t>
            </a:r>
            <a:r>
              <a:rPr lang="en-US" dirty="0" smtClean="0">
                <a:latin typeface="Arial" panose="020B0604020202020204" pitchFamily="34" charset="0"/>
                <a:cs typeface="Arial" panose="020B0604020202020204" pitchFamily="34" charset="0"/>
              </a:rPr>
              <a:t>for characterizing </a:t>
            </a:r>
            <a:r>
              <a:rPr lang="en-US" dirty="0">
                <a:latin typeface="Arial" panose="020B0604020202020204" pitchFamily="34" charset="0"/>
                <a:cs typeface="Arial" panose="020B0604020202020204" pitchFamily="34" charset="0"/>
              </a:rPr>
              <a:t>the role of candidate functional elements in specific biological </a:t>
            </a:r>
            <a:r>
              <a:rPr lang="en-US" dirty="0" smtClean="0">
                <a:latin typeface="Arial" panose="020B0604020202020204" pitchFamily="34" charset="0"/>
                <a:cs typeface="Arial" panose="020B0604020202020204" pitchFamily="34" charset="0"/>
              </a:rPr>
              <a:t>contexts, * developing </a:t>
            </a:r>
            <a:r>
              <a:rPr lang="en-US" dirty="0">
                <a:latin typeface="Arial" panose="020B0604020202020204" pitchFamily="34" charset="0"/>
                <a:cs typeface="Arial" panose="020B0604020202020204" pitchFamily="34" charset="0"/>
              </a:rPr>
              <a:t>new </a:t>
            </a:r>
            <a:r>
              <a:rPr lang="en-US" dirty="0" smtClean="0">
                <a:latin typeface="Arial" panose="020B0604020202020204" pitchFamily="34" charset="0"/>
                <a:cs typeface="Arial" panose="020B0604020202020204" pitchFamily="34" charset="0"/>
              </a:rPr>
              <a:t>computational approaches </a:t>
            </a:r>
            <a:r>
              <a:rPr lang="en-US" dirty="0">
                <a:latin typeface="Arial" panose="020B0604020202020204" pitchFamily="34" charset="0"/>
                <a:cs typeface="Arial" panose="020B0604020202020204" pitchFamily="34" charset="0"/>
              </a:rPr>
              <a:t>for </a:t>
            </a:r>
            <a:r>
              <a:rPr lang="en-US" dirty="0" smtClean="0">
                <a:latin typeface="Arial" panose="020B0604020202020204" pitchFamily="34" charset="0"/>
                <a:cs typeface="Arial" panose="020B0604020202020204" pitchFamily="34" charset="0"/>
              </a:rPr>
              <a:t>analyzing ENCODE data; * making </a:t>
            </a:r>
            <a:r>
              <a:rPr lang="en-US" dirty="0">
                <a:latin typeface="Arial" panose="020B0604020202020204" pitchFamily="34" charset="0"/>
                <a:cs typeface="Arial" panose="020B0604020202020204" pitchFamily="34" charset="0"/>
              </a:rPr>
              <a:t>ENCODE data readily available to the </a:t>
            </a:r>
            <a:r>
              <a:rPr lang="en-US" dirty="0" smtClean="0">
                <a:latin typeface="Arial" panose="020B0604020202020204" pitchFamily="34" charset="0"/>
                <a:cs typeface="Arial" panose="020B0604020202020204" pitchFamily="34" charset="0"/>
              </a:rPr>
              <a:t>research community </a:t>
            </a:r>
            <a:r>
              <a:rPr lang="en-US" dirty="0">
                <a:latin typeface="Arial" panose="020B0604020202020204" pitchFamily="34" charset="0"/>
                <a:cs typeface="Arial" panose="020B0604020202020204" pitchFamily="34" charset="0"/>
              </a:rPr>
              <a:t>through coordinated data management </a:t>
            </a:r>
            <a:r>
              <a:rPr lang="en-US" dirty="0" smtClean="0">
                <a:latin typeface="Arial" panose="020B0604020202020204" pitchFamily="34" charset="0"/>
                <a:cs typeface="Arial" panose="020B0604020202020204" pitchFamily="34" charset="0"/>
              </a:rPr>
              <a:t>activities, * and </a:t>
            </a:r>
            <a:r>
              <a:rPr lang="en-US" dirty="0">
                <a:latin typeface="Arial" panose="020B0604020202020204" pitchFamily="34" charset="0"/>
                <a:cs typeface="Arial" panose="020B0604020202020204" pitchFamily="34" charset="0"/>
              </a:rPr>
              <a:t>supporting the centralized </a:t>
            </a:r>
            <a:r>
              <a:rPr lang="en-US" dirty="0" smtClean="0">
                <a:latin typeface="Arial" panose="020B0604020202020204" pitchFamily="34" charset="0"/>
                <a:cs typeface="Arial" panose="020B0604020202020204" pitchFamily="34" charset="0"/>
              </a:rPr>
              <a:t>data-analysis </a:t>
            </a:r>
            <a:r>
              <a:rPr lang="en-US" dirty="0">
                <a:latin typeface="Arial" panose="020B0604020202020204" pitchFamily="34" charset="0"/>
                <a:cs typeface="Arial" panose="020B0604020202020204" pitchFamily="34" charset="0"/>
              </a:rPr>
              <a:t>needs of the next phase of ENCODE, including developing updated and refined versions of the ENCODE </a:t>
            </a:r>
            <a:r>
              <a:rPr lang="en-US" dirty="0" smtClean="0">
                <a:latin typeface="Arial" panose="020B0604020202020204" pitchFamily="34" charset="0"/>
                <a:cs typeface="Arial" panose="020B0604020202020204" pitchFamily="34" charset="0"/>
              </a:rPr>
              <a:t>encyclopedia.</a:t>
            </a:r>
          </a:p>
          <a:p>
            <a:pPr lvl="0"/>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key dates associated with these FOAs are shown here. Applications </a:t>
            </a:r>
            <a:r>
              <a:rPr lang="en-US" dirty="0">
                <a:latin typeface="Arial" panose="020B0604020202020204" pitchFamily="34" charset="0"/>
                <a:cs typeface="Arial" panose="020B0604020202020204" pitchFamily="34" charset="0"/>
              </a:rPr>
              <a:t>are due </a:t>
            </a:r>
            <a:r>
              <a:rPr lang="en-US" dirty="0" smtClean="0">
                <a:latin typeface="Arial" panose="020B0604020202020204" pitchFamily="34" charset="0"/>
                <a:cs typeface="Arial" panose="020B0604020202020204" pitchFamily="34" charset="0"/>
              </a:rPr>
              <a:t>on </a:t>
            </a:r>
            <a:r>
              <a:rPr lang="en-US" dirty="0">
                <a:latin typeface="Arial" panose="020B0604020202020204" pitchFamily="34" charset="0"/>
                <a:cs typeface="Arial" panose="020B0604020202020204" pitchFamily="34" charset="0"/>
              </a:rPr>
              <a:t>March </a:t>
            </a:r>
            <a:r>
              <a:rPr lang="en-US" dirty="0" smtClean="0">
                <a:latin typeface="Arial" panose="020B0604020202020204" pitchFamily="34" charset="0"/>
                <a:cs typeface="Arial" panose="020B0604020202020204" pitchFamily="34" charset="0"/>
              </a:rPr>
              <a:t>21, </a:t>
            </a:r>
            <a:r>
              <a:rPr lang="en-US" dirty="0">
                <a:latin typeface="Arial" panose="020B0604020202020204" pitchFamily="34" charset="0"/>
                <a:cs typeface="Arial" panose="020B0604020202020204" pitchFamily="34" charset="0"/>
              </a:rPr>
              <a:t>with scientific merit review in June, Council review in October, and </a:t>
            </a:r>
            <a:r>
              <a:rPr lang="en-US" dirty="0" smtClean="0">
                <a:latin typeface="Arial" panose="020B0604020202020204" pitchFamily="34" charset="0"/>
                <a:cs typeface="Arial" panose="020B0604020202020204" pitchFamily="34" charset="0"/>
              </a:rPr>
              <a:t>the earliest </a:t>
            </a:r>
            <a:r>
              <a:rPr lang="en-US" dirty="0">
                <a:latin typeface="Arial" panose="020B0604020202020204" pitchFamily="34" charset="0"/>
                <a:cs typeface="Arial" panose="020B0604020202020204" pitchFamily="34" charset="0"/>
              </a:rPr>
              <a:t>project start dates in </a:t>
            </a:r>
            <a:r>
              <a:rPr lang="en-US" dirty="0" smtClean="0">
                <a:latin typeface="Arial" panose="020B0604020202020204" pitchFamily="34" charset="0"/>
                <a:cs typeface="Arial" panose="020B0604020202020204" pitchFamily="34" charset="0"/>
              </a:rPr>
              <a:t>December.</a:t>
            </a:r>
            <a:endParaRPr lang="en-US" dirty="0">
              <a:latin typeface="Arial" panose="020B0604020202020204" pitchFamily="34" charset="0"/>
              <a:cs typeface="Arial" panose="020B0604020202020204"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50</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912064" eaLnBrk="1" fontAlgn="auto" hangingPunct="1">
              <a:spcBef>
                <a:spcPct val="0"/>
              </a:spcBef>
              <a:spcAft>
                <a:spcPts val="0"/>
              </a:spcAft>
              <a:defRPr/>
            </a:pPr>
            <a:r>
              <a:rPr lang="en-US" baseline="0" dirty="0" smtClean="0">
                <a:latin typeface="Arial" pitchFamily="34" charset="0"/>
                <a:cs typeface="Arial" pitchFamily="34" charset="0"/>
              </a:rPr>
              <a:t>The </a:t>
            </a:r>
            <a:r>
              <a:rPr lang="en-US" dirty="0" smtClean="0">
                <a:latin typeface="Arial" pitchFamily="34" charset="0"/>
                <a:cs typeface="Arial" pitchFamily="34" charset="0"/>
              </a:rPr>
              <a:t>Electronic Medical Records and Genomics (or </a:t>
            </a:r>
            <a:r>
              <a:rPr lang="en-US" dirty="0" err="1" smtClean="0">
                <a:latin typeface="Arial" pitchFamily="34" charset="0"/>
                <a:cs typeface="Arial" pitchFamily="34" charset="0"/>
              </a:rPr>
              <a:t>eMERGE</a:t>
            </a:r>
            <a:r>
              <a:rPr lang="en-US" dirty="0" smtClean="0">
                <a:latin typeface="Arial" pitchFamily="34" charset="0"/>
                <a:cs typeface="Arial" pitchFamily="34" charset="0"/>
              </a:rPr>
              <a:t>) network, which </a:t>
            </a:r>
            <a:r>
              <a:rPr lang="en-US" baseline="0" dirty="0" smtClean="0">
                <a:latin typeface="Arial" pitchFamily="34" charset="0"/>
                <a:cs typeface="Arial" pitchFamily="34" charset="0"/>
              </a:rPr>
              <a:t>recently entered its third phase,</a:t>
            </a:r>
            <a:r>
              <a:rPr lang="en-US" dirty="0" smtClean="0">
                <a:latin typeface="Arial" pitchFamily="34" charset="0"/>
                <a:cs typeface="Arial" pitchFamily="34" charset="0"/>
              </a:rPr>
              <a:t> conducts genomic discovery</a:t>
            </a:r>
            <a:r>
              <a:rPr lang="en-US" baseline="0" dirty="0" smtClean="0">
                <a:latin typeface="Arial" pitchFamily="34" charset="0"/>
                <a:cs typeface="Arial" pitchFamily="34" charset="0"/>
              </a:rPr>
              <a:t> and clinical implementation research by leveraging data from large biorepositories linked to electronic medical records. </a:t>
            </a:r>
          </a:p>
          <a:p>
            <a:pPr defTabSz="912064" eaLnBrk="1" fontAlgn="auto" hangingPunct="1">
              <a:spcBef>
                <a:spcPct val="0"/>
              </a:spcBef>
              <a:spcAft>
                <a:spcPts val="0"/>
              </a:spcAft>
              <a:defRPr/>
            </a:pPr>
            <a:endParaRPr lang="en-US" baseline="0" dirty="0" smtClean="0">
              <a:latin typeface="Arial" pitchFamily="34" charset="0"/>
              <a:cs typeface="Arial" pitchFamily="34" charset="0"/>
            </a:endParaRPr>
          </a:p>
          <a:p>
            <a:pPr defTabSz="912064" eaLnBrk="1" fontAlgn="auto" hangingPunct="1">
              <a:spcBef>
                <a:spcPct val="0"/>
              </a:spcBef>
              <a:spcAft>
                <a:spcPts val="0"/>
              </a:spcAft>
              <a:defRPr/>
            </a:pPr>
            <a:r>
              <a:rPr lang="en-US" baseline="0" dirty="0" smtClean="0">
                <a:latin typeface="Arial" pitchFamily="34" charset="0"/>
                <a:cs typeface="Arial" pitchFamily="34" charset="0"/>
              </a:rPr>
              <a:t>* A paper outlining findings by eMERGE investigators was recently published in </a:t>
            </a:r>
            <a:r>
              <a:rPr lang="en-US" i="1" baseline="0" dirty="0" smtClean="0">
                <a:latin typeface="Arial" pitchFamily="34" charset="0"/>
                <a:cs typeface="Arial" pitchFamily="34" charset="0"/>
              </a:rPr>
              <a:t>JAMA</a:t>
            </a:r>
            <a:r>
              <a:rPr lang="en-US" baseline="0" dirty="0" smtClean="0">
                <a:latin typeface="Arial" pitchFamily="34" charset="0"/>
                <a:cs typeface="Arial" pitchFamily="34" charset="0"/>
              </a:rPr>
              <a:t>, along with an associated editorial. The study found a low concordance in designating arrhythmia-related genes (specifically, </a:t>
            </a:r>
            <a:r>
              <a:rPr lang="en-US" i="1" baseline="0" dirty="0" smtClean="0">
                <a:latin typeface="Arial" pitchFamily="34" charset="0"/>
                <a:cs typeface="Arial" pitchFamily="34" charset="0"/>
              </a:rPr>
              <a:t>SCN5A</a:t>
            </a:r>
            <a:r>
              <a:rPr lang="en-US" baseline="0" dirty="0" smtClean="0">
                <a:latin typeface="Arial" pitchFamily="34" charset="0"/>
                <a:cs typeface="Arial" pitchFamily="34" charset="0"/>
              </a:rPr>
              <a:t> and </a:t>
            </a:r>
            <a:r>
              <a:rPr lang="en-US" i="1" baseline="0" dirty="0" smtClean="0">
                <a:latin typeface="Arial" pitchFamily="34" charset="0"/>
                <a:cs typeface="Arial" pitchFamily="34" charset="0"/>
              </a:rPr>
              <a:t>KCNH2</a:t>
            </a:r>
            <a:r>
              <a:rPr lang="en-US" i="0" baseline="0" dirty="0" smtClean="0">
                <a:latin typeface="Arial" pitchFamily="34" charset="0"/>
                <a:cs typeface="Arial" pitchFamily="34" charset="0"/>
              </a:rPr>
              <a:t>) </a:t>
            </a:r>
            <a:r>
              <a:rPr lang="en-US" baseline="0" dirty="0" smtClean="0">
                <a:latin typeface="Arial" pitchFamily="34" charset="0"/>
                <a:cs typeface="Arial" pitchFamily="34" charset="0"/>
              </a:rPr>
              <a:t>variants as pathogenic across different genetic testing laboratories. The study also reported no significant association between the putatively pathogenic variants and cardiac arrhythmia disorders in an unselected population. </a:t>
            </a:r>
          </a:p>
          <a:p>
            <a:pPr defTabSz="912064" eaLnBrk="1" fontAlgn="auto" hangingPunct="1">
              <a:spcBef>
                <a:spcPct val="0"/>
              </a:spcBef>
              <a:spcAft>
                <a:spcPts val="0"/>
              </a:spcAft>
              <a:defRPr/>
            </a:pPr>
            <a:endParaRPr lang="en-US" baseline="0" dirty="0" smtClean="0">
              <a:latin typeface="Arial" pitchFamily="34" charset="0"/>
              <a:cs typeface="Arial" pitchFamily="34" charset="0"/>
            </a:endParaRPr>
          </a:p>
          <a:p>
            <a:pPr defTabSz="912064" eaLnBrk="1" fontAlgn="auto" hangingPunct="1">
              <a:spcBef>
                <a:spcPct val="0"/>
              </a:spcBef>
              <a:spcAft>
                <a:spcPts val="0"/>
              </a:spcAft>
              <a:defRPr/>
            </a:pPr>
            <a:r>
              <a:rPr lang="en-US" baseline="0" dirty="0" smtClean="0">
                <a:latin typeface="Arial" pitchFamily="34" charset="0"/>
                <a:cs typeface="Arial" pitchFamily="34" charset="0"/>
              </a:rPr>
              <a:t>* The </a:t>
            </a:r>
            <a:r>
              <a:rPr lang="en-US" baseline="0" dirty="0" err="1" smtClean="0">
                <a:latin typeface="Arial" pitchFamily="34" charset="0"/>
                <a:cs typeface="Arial" pitchFamily="34" charset="0"/>
              </a:rPr>
              <a:t>eMERGE</a:t>
            </a:r>
            <a:r>
              <a:rPr lang="en-US" baseline="0" dirty="0" smtClean="0">
                <a:latin typeface="Arial" pitchFamily="34" charset="0"/>
                <a:cs typeface="Arial"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Consent, Education, Regulation, and Consultation (or </a:t>
            </a:r>
            <a:r>
              <a:rPr lang="en-US" baseline="0" dirty="0" smtClean="0">
                <a:latin typeface="Arial" pitchFamily="34" charset="0"/>
                <a:cs typeface="Arial" pitchFamily="34" charset="0"/>
              </a:rPr>
              <a:t>CERC) Working Group was established to survey 90,000 individuals on their perspective about broad consent and data sharing. A systematic literature review was completed by this Working Group to prepare for the survey, and the findings from that literature review were recently published in </a:t>
            </a:r>
            <a:r>
              <a:rPr lang="en-US" i="1" baseline="0" dirty="0" smtClean="0">
                <a:latin typeface="Arial" pitchFamily="34" charset="0"/>
                <a:cs typeface="Arial" pitchFamily="34" charset="0"/>
              </a:rPr>
              <a:t>Genetics in Medicine</a:t>
            </a:r>
            <a:r>
              <a:rPr lang="en-US" baseline="0" dirty="0" smtClean="0">
                <a:latin typeface="Arial" pitchFamily="34" charset="0"/>
                <a:cs typeface="Arial" pitchFamily="34" charset="0"/>
              </a:rPr>
              <a:t>. </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3EB8EC3-FAB8-4D18-A651-EE67913B26C2}"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685586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indent="-176172">
              <a:defRPr/>
            </a:pPr>
            <a:r>
              <a:rPr lang="en-US" dirty="0" smtClean="0">
                <a:latin typeface="Arial" panose="020B0604020202020204" pitchFamily="34" charset="0"/>
                <a:cs typeface="Arial" panose="020B0604020202020204" pitchFamily="34" charset="0"/>
              </a:rPr>
              <a:t>In addition, </a:t>
            </a:r>
            <a:r>
              <a:rPr lang="en-US" baseline="0" dirty="0" smtClean="0">
                <a:latin typeface="Arial" pitchFamily="34" charset="0"/>
                <a:cs typeface="Arial" pitchFamily="34" charset="0"/>
              </a:rPr>
              <a:t>Dr. Paul Harris, an </a:t>
            </a:r>
            <a:r>
              <a:rPr lang="en-US" dirty="0" err="1" smtClean="0">
                <a:latin typeface="Arial" panose="020B0604020202020204" pitchFamily="34" charset="0"/>
                <a:cs typeface="Arial" panose="020B0604020202020204" pitchFamily="34" charset="0"/>
              </a:rPr>
              <a:t>eMERGE</a:t>
            </a:r>
            <a:r>
              <a:rPr lang="en-US" baseline="0" dirty="0" smtClean="0">
                <a:latin typeface="Arial" pitchFamily="34" charset="0"/>
                <a:cs typeface="Arial" pitchFamily="34" charset="0"/>
              </a:rPr>
              <a:t> investigator from Vanderbilt University, was recently honored with the American Medical Informatics Association (or AMIA) Donald A.B. Lindberg Award for Innovation in Informatics, which recognizes an individual who exemplifies Dr. Lindberg’s continuous commitment to the field. </a:t>
            </a:r>
          </a:p>
          <a:p>
            <a:pPr indent="-176172">
              <a:defRPr/>
            </a:pPr>
            <a:endParaRPr lang="en-US" baseline="0" dirty="0" smtClean="0">
              <a:latin typeface="Arial" pitchFamily="34" charset="0"/>
              <a:cs typeface="Arial" pitchFamily="34" charset="0"/>
            </a:endParaRPr>
          </a:p>
          <a:p>
            <a:pPr indent="-176172">
              <a:defRPr/>
            </a:pPr>
            <a:r>
              <a:rPr lang="en-US" baseline="0" dirty="0" smtClean="0">
                <a:latin typeface="Arial" pitchFamily="34" charset="0"/>
                <a:cs typeface="Arial" pitchFamily="34" charset="0"/>
              </a:rPr>
              <a:t>Dr. Harris created REDCap, a research data collection and management software platform that has seen widespread adoption by over 1,600 academic and non-profit institutions in 92 countries. He also created and runs the national program </a:t>
            </a:r>
            <a:r>
              <a:rPr lang="en-US" baseline="0" dirty="0" err="1" smtClean="0">
                <a:latin typeface="Arial" pitchFamily="34" charset="0"/>
                <a:cs typeface="Arial" pitchFamily="34" charset="0"/>
              </a:rPr>
              <a:t>ResearchMatch</a:t>
            </a:r>
            <a:r>
              <a:rPr lang="en-US" baseline="0" dirty="0" smtClean="0">
                <a:latin typeface="Arial" pitchFamily="34" charset="0"/>
                <a:cs typeface="Arial" pitchFamily="34" charset="0"/>
              </a:rPr>
              <a:t>, which is designed to ‘match’ volunteers wishing to volunteer for studies and scientists recruiting participants for research at any Clinical and Translational Science Award (or CTSA) institution. The ResearchMatch program is currently serving about 83,000 volunteers and 3,200 researchers across 111 academic institutions.</a:t>
            </a: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3EB8EC3-FAB8-4D18-A651-EE67913B26C2}"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685586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prstGeom prst="rect">
            <a:avLst/>
          </a:prstGeom>
          <a:ln/>
        </p:spPr>
      </p:sp>
      <p:sp>
        <p:nvSpPr>
          <p:cNvPr id="154627" name="Notes Placeholder 2"/>
          <p:cNvSpPr>
            <a:spLocks noGrp="1"/>
          </p:cNvSpPr>
          <p:nvPr>
            <p:ph type="body" idx="1"/>
          </p:nvPr>
        </p:nvSpPr>
        <p:spPr>
          <a:xfrm>
            <a:off x="944879" y="4367953"/>
            <a:ext cx="5486400" cy="4114800"/>
          </a:xfrm>
          <a:noFill/>
          <a:ln/>
        </p:spPr>
        <p:txBody>
          <a:bodyPr lIns="95518" rIns="95518"/>
          <a:lstStyle/>
          <a:p>
            <a:pPr defTabSz="946558" eaLnBrk="1" fontAlgn="auto" hangingPunct="1">
              <a:spcAft>
                <a:spcPts val="0"/>
              </a:spcAft>
              <a:defRPr/>
            </a:pPr>
            <a:r>
              <a:rPr lang="en-US" dirty="0" smtClean="0">
                <a:latin typeface="Arial" pitchFamily="34" charset="0"/>
                <a:cs typeface="Arial" pitchFamily="34" charset="0"/>
              </a:rPr>
              <a:t>The PhenX project, which</a:t>
            </a:r>
            <a:r>
              <a:rPr lang="en-US" baseline="0" dirty="0" smtClean="0">
                <a:latin typeface="Arial" pitchFamily="34" charset="0"/>
                <a:cs typeface="Arial" pitchFamily="34" charset="0"/>
              </a:rPr>
              <a:t> aims to produce </a:t>
            </a:r>
            <a:r>
              <a:rPr lang="en-US" dirty="0" smtClean="0">
                <a:latin typeface="Arial" pitchFamily="34" charset="0"/>
                <a:cs typeface="Arial" pitchFamily="34" charset="0"/>
              </a:rPr>
              <a:t>an online resource of standard measures for capturing data on common diseases, phenotypic traits, and environmental exposures, continues</a:t>
            </a:r>
            <a:r>
              <a:rPr lang="en-US" baseline="0" dirty="0" smtClean="0">
                <a:latin typeface="Arial" pitchFamily="34" charset="0"/>
                <a:cs typeface="Arial" pitchFamily="34" charset="0"/>
              </a:rPr>
              <a:t> to add more features and expand its user base</a:t>
            </a:r>
            <a:r>
              <a:rPr lang="en-US" dirty="0" smtClean="0">
                <a:latin typeface="Arial" pitchFamily="34" charset="0"/>
                <a:cs typeface="Arial" pitchFamily="34" charset="0"/>
              </a:rPr>
              <a:t>. </a:t>
            </a:r>
          </a:p>
          <a:p>
            <a:pPr defTabSz="946558" eaLnBrk="1" fontAlgn="auto" hangingPunct="1">
              <a:spcAft>
                <a:spcPts val="0"/>
              </a:spcAft>
              <a:defRPr/>
            </a:pPr>
            <a:r>
              <a:rPr lang="en-US" dirty="0" smtClean="0">
                <a:latin typeface="Arial" pitchFamily="34" charset="0"/>
                <a:cs typeface="Arial" pitchFamily="34" charset="0"/>
              </a:rPr>
              <a:t> </a:t>
            </a:r>
          </a:p>
          <a:p>
            <a:pPr defTabSz="946558" eaLnBrk="1" fontAlgn="auto" hangingPunct="1">
              <a:spcAft>
                <a:spcPts val="0"/>
              </a:spcAft>
              <a:defRPr/>
            </a:pPr>
            <a:r>
              <a:rPr lang="en-US" dirty="0" smtClean="0">
                <a:latin typeface="Arial" pitchFamily="34" charset="0"/>
                <a:cs typeface="Arial" pitchFamily="34" charset="0"/>
              </a:rPr>
              <a:t>* This past October,</a:t>
            </a:r>
            <a:r>
              <a:rPr lang="en-US" baseline="0" dirty="0" smtClean="0">
                <a:latin typeface="Arial" pitchFamily="34" charset="0"/>
                <a:cs typeface="Arial" pitchFamily="34" charset="0"/>
              </a:rPr>
              <a:t> version 13 of the PhenX Toolkit was released and includes a redesigned web page, making it easier for researchers to find the standard measures and supporting material relevant for their research studies.  </a:t>
            </a:r>
          </a:p>
          <a:p>
            <a:pPr defTabSz="946558" eaLnBrk="1" fontAlgn="auto" hangingPunct="1">
              <a:spcAft>
                <a:spcPts val="0"/>
              </a:spcAft>
              <a:defRPr/>
            </a:pPr>
            <a:endParaRPr lang="en-US" baseline="0" dirty="0" smtClean="0">
              <a:latin typeface="Arial" pitchFamily="34" charset="0"/>
              <a:cs typeface="Arial" pitchFamily="34" charset="0"/>
            </a:endParaRPr>
          </a:p>
          <a:p>
            <a:pPr defTabSz="946558" eaLnBrk="1" fontAlgn="auto" hangingPunct="1">
              <a:spcAft>
                <a:spcPts val="0"/>
              </a:spcAft>
              <a:defRPr/>
            </a:pP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PhenX</a:t>
            </a:r>
            <a:r>
              <a:rPr lang="en-US" dirty="0" smtClean="0">
                <a:latin typeface="Arial" pitchFamily="34" charset="0"/>
                <a:cs typeface="Arial" pitchFamily="34" charset="0"/>
              </a:rPr>
              <a:t> </a:t>
            </a:r>
            <a:r>
              <a:rPr lang="en-US" baseline="0" dirty="0" smtClean="0">
                <a:latin typeface="Arial" pitchFamily="34" charset="0"/>
                <a:cs typeface="Arial" pitchFamily="34" charset="0"/>
              </a:rPr>
              <a:t>is assembling a</a:t>
            </a:r>
            <a:r>
              <a:rPr lang="en-US" dirty="0" smtClean="0">
                <a:latin typeface="Arial" pitchFamily="34" charset="0"/>
                <a:cs typeface="Arial" pitchFamily="34" charset="0"/>
              </a:rPr>
              <a:t> new</a:t>
            </a:r>
            <a:r>
              <a:rPr lang="en-US" baseline="0" dirty="0" smtClean="0">
                <a:latin typeface="Arial" pitchFamily="34" charset="0"/>
                <a:cs typeface="Arial" pitchFamily="34" charset="0"/>
              </a:rPr>
              <a:t> expert working group to identify valid, low-burden measures for the pregnancy research domain; they expect to add these measures to the Toolkit by late Fall 2016.</a:t>
            </a:r>
          </a:p>
          <a:p>
            <a:pPr defTabSz="946558" eaLnBrk="1" fontAlgn="auto" hangingPunct="1">
              <a:spcAft>
                <a:spcPts val="0"/>
              </a:spcAft>
              <a:defRPr/>
            </a:pPr>
            <a:endParaRPr lang="en-US" baseline="0" dirty="0" smtClean="0">
              <a:latin typeface="Arial" pitchFamily="34" charset="0"/>
              <a:cs typeface="Arial" pitchFamily="34" charset="0"/>
            </a:endParaRPr>
          </a:p>
          <a:p>
            <a:pPr defTabSz="946558" eaLnBrk="1" fontAlgn="auto" hangingPunct="1">
              <a:spcAft>
                <a:spcPts val="0"/>
              </a:spcAft>
              <a:defRPr/>
            </a:pPr>
            <a:r>
              <a:rPr lang="en-US" baseline="0" dirty="0" smtClean="0">
                <a:latin typeface="Arial" pitchFamily="34" charset="0"/>
                <a:cs typeface="Arial" pitchFamily="34" charset="0"/>
              </a:rPr>
              <a:t>* Lastly, use of the PhenX Toolkit continues to rise. The graph on the left shows the cumulative</a:t>
            </a:r>
            <a:r>
              <a:rPr lang="en-US" dirty="0" smtClean="0">
                <a:latin typeface="Arial" pitchFamily="34" charset="0"/>
                <a:cs typeface="Arial" pitchFamily="34" charset="0"/>
              </a:rPr>
              <a:t> </a:t>
            </a:r>
            <a:r>
              <a:rPr lang="en-US" baseline="0" dirty="0" smtClean="0">
                <a:latin typeface="Arial" pitchFamily="34" charset="0"/>
                <a:cs typeface="Arial" pitchFamily="34" charset="0"/>
              </a:rPr>
              <a:t>growth of PhenX users.  PhenX recently surpassed its 2,000</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registered user and has over 5000 ‘my Toolkit reports’ downloaded. The graph on the right shows </a:t>
            </a:r>
            <a:r>
              <a:rPr lang="en-US" dirty="0" smtClean="0">
                <a:latin typeface="Arial" pitchFamily="34" charset="0"/>
                <a:cs typeface="Arial" pitchFamily="34" charset="0"/>
              </a:rPr>
              <a:t>that by the end of 2015, there were 144 </a:t>
            </a:r>
            <a:r>
              <a:rPr lang="en-US" baseline="0" dirty="0" smtClean="0">
                <a:latin typeface="Arial" pitchFamily="34" charset="0"/>
                <a:cs typeface="Arial" pitchFamily="34" charset="0"/>
              </a:rPr>
              <a:t>NIH Funding Opportunity Announcements (or FOAs)</a:t>
            </a:r>
            <a:r>
              <a:rPr lang="en-US" dirty="0" smtClean="0">
                <a:latin typeface="Arial" pitchFamily="34" charset="0"/>
                <a:cs typeface="Arial" pitchFamily="34" charset="0"/>
              </a:rPr>
              <a:t> </a:t>
            </a:r>
            <a:r>
              <a:rPr lang="en-US" baseline="0" dirty="0" smtClean="0">
                <a:latin typeface="Arial" pitchFamily="34" charset="0"/>
                <a:cs typeface="Arial" pitchFamily="34" charset="0"/>
              </a:rPr>
              <a:t>that encourage or require the use of PhenX measures.</a:t>
            </a:r>
            <a:r>
              <a:rPr lang="en-US" dirty="0" smtClean="0">
                <a:latin typeface="Arial" pitchFamily="34" charset="0"/>
                <a:cs typeface="Arial" pitchFamily="34" charset="0"/>
              </a:rPr>
              <a:t> This demonstrates the growing number of NIH I</a:t>
            </a:r>
            <a:r>
              <a:rPr lang="en-US" baseline="0" dirty="0" smtClean="0">
                <a:latin typeface="Arial" pitchFamily="34" charset="0"/>
                <a:cs typeface="Arial" pitchFamily="34" charset="0"/>
              </a:rPr>
              <a:t>nstitutes/Centers </a:t>
            </a:r>
            <a:r>
              <a:rPr lang="en-US" dirty="0" smtClean="0">
                <a:latin typeface="Arial" pitchFamily="34" charset="0"/>
                <a:cs typeface="Arial" pitchFamily="34" charset="0"/>
              </a:rPr>
              <a:t>that </a:t>
            </a:r>
            <a:r>
              <a:rPr lang="en-US" baseline="0" dirty="0" smtClean="0">
                <a:latin typeface="Arial" pitchFamily="34" charset="0"/>
                <a:cs typeface="Arial" pitchFamily="34" charset="0"/>
              </a:rPr>
              <a:t>recognize the value of capturing data with standard methods to facilitate data integration and cross-study analysis.</a:t>
            </a:r>
            <a:endParaRPr lang="en-US" dirty="0" smtClean="0">
              <a:latin typeface="Arial" pitchFamily="34" charset="0"/>
              <a:cs typeface="Arial" pitchFamily="34" charset="0"/>
            </a:endParaRPr>
          </a:p>
        </p:txBody>
      </p:sp>
      <p:sp>
        <p:nvSpPr>
          <p:cNvPr id="6"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53</a:t>
            </a:fld>
            <a:endParaRPr lang="en-US" dirty="0" smtClean="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203325" y="703263"/>
            <a:ext cx="4679950" cy="3509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xfrm>
            <a:off x="959644" y="4384256"/>
            <a:ext cx="5486400" cy="44422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33" rIns="96233"/>
          <a:lstStyle/>
          <a:p>
            <a:r>
              <a:rPr lang="en-US" dirty="0">
                <a:latin typeface="Arial" panose="020B0604020202020204" pitchFamily="34" charset="0"/>
                <a:cs typeface="Arial" panose="020B0604020202020204" pitchFamily="34" charset="0"/>
              </a:rPr>
              <a:t>The Clinical Genome </a:t>
            </a:r>
            <a:r>
              <a:rPr lang="en-US" dirty="0" smtClean="0">
                <a:latin typeface="Arial" panose="020B0604020202020204" pitchFamily="34" charset="0"/>
                <a:cs typeface="Arial" panose="020B0604020202020204" pitchFamily="34" charset="0"/>
              </a:rPr>
              <a:t>Resource (or </a:t>
            </a:r>
            <a:r>
              <a:rPr lang="en-US" dirty="0" err="1" smtClean="0">
                <a:latin typeface="Arial" panose="020B0604020202020204" pitchFamily="34" charset="0"/>
                <a:cs typeface="Arial" panose="020B0604020202020204" pitchFamily="34" charset="0"/>
              </a:rPr>
              <a:t>ClinGen</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which aims to build </a:t>
            </a:r>
            <a:r>
              <a:rPr lang="en-US" dirty="0">
                <a:latin typeface="Arial" panose="020B0604020202020204" pitchFamily="34" charset="0"/>
                <a:cs typeface="Arial" panose="020B0604020202020204" pitchFamily="34" charset="0"/>
              </a:rPr>
              <a:t>an authoritative central resource that defines the clinical relevance of genes and </a:t>
            </a:r>
            <a:r>
              <a:rPr lang="en-US" dirty="0" smtClean="0">
                <a:latin typeface="Arial" panose="020B0604020202020204" pitchFamily="34" charset="0"/>
                <a:cs typeface="Arial" panose="020B0604020202020204" pitchFamily="34" charset="0"/>
              </a:rPr>
              <a:t>genomic</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variants </a:t>
            </a:r>
            <a:r>
              <a:rPr lang="en-US" dirty="0">
                <a:latin typeface="Arial" panose="020B0604020202020204" pitchFamily="34" charset="0"/>
                <a:cs typeface="Arial" panose="020B0604020202020204" pitchFamily="34" charset="0"/>
              </a:rPr>
              <a:t>for use in precision medicine and research, has just entered its third year of funding.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We are pleased to </a:t>
            </a:r>
            <a:r>
              <a:rPr lang="en-US" dirty="0" smtClean="0">
                <a:latin typeface="Arial" panose="020B0604020202020204" pitchFamily="34" charset="0"/>
                <a:cs typeface="Arial" panose="020B0604020202020204" pitchFamily="34" charset="0"/>
              </a:rPr>
              <a:t>report that </a:t>
            </a:r>
            <a:r>
              <a:rPr lang="en-US" dirty="0">
                <a:latin typeface="Arial" panose="020B0604020202020204" pitchFamily="34" charset="0"/>
                <a:cs typeface="Arial" panose="020B0604020202020204" pitchFamily="34" charset="0"/>
              </a:rPr>
              <a:t>version 1 of </a:t>
            </a:r>
            <a:r>
              <a:rPr lang="en-US" dirty="0" err="1" smtClean="0">
                <a:latin typeface="Arial" panose="020B0604020202020204" pitchFamily="34" charset="0"/>
                <a:cs typeface="Arial" panose="020B0604020202020204" pitchFamily="34" charset="0"/>
              </a:rPr>
              <a:t>ClinGen’s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clinical validity framework has been </a:t>
            </a:r>
            <a:r>
              <a:rPr lang="en-US" dirty="0" smtClean="0">
                <a:latin typeface="Arial" panose="020B0604020202020204" pitchFamily="34" charset="0"/>
                <a:cs typeface="Arial" panose="020B0604020202020204" pitchFamily="34" charset="0"/>
              </a:rPr>
              <a:t>finalized.</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framework defines the criteria needed to assess the clinical validity of a gene-disease pair, and quantifies the strength of the evidence supporting or refuting the relationship. </a:t>
            </a: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example, the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 Hereditary </a:t>
            </a:r>
            <a:r>
              <a:rPr lang="en-US" dirty="0">
                <a:latin typeface="Arial" panose="020B0604020202020204" pitchFamily="34" charset="0"/>
                <a:cs typeface="Arial" panose="020B0604020202020204" pitchFamily="34" charset="0"/>
              </a:rPr>
              <a:t>Cancer </a:t>
            </a:r>
            <a:r>
              <a:rPr lang="en-US" dirty="0" smtClean="0">
                <a:latin typeface="Arial" panose="020B0604020202020204" pitchFamily="34" charset="0"/>
                <a:cs typeface="Arial" panose="020B0604020202020204" pitchFamily="34" charset="0"/>
              </a:rPr>
              <a:t>Working Group used this framework and found </a:t>
            </a:r>
            <a:r>
              <a:rPr lang="en-US" dirty="0">
                <a:latin typeface="Arial" panose="020B0604020202020204" pitchFamily="34" charset="0"/>
                <a:cs typeface="Arial" panose="020B0604020202020204" pitchFamily="34" charset="0"/>
              </a:rPr>
              <a:t>that </a:t>
            </a:r>
            <a:r>
              <a:rPr lang="en-US" dirty="0" smtClean="0">
                <a:latin typeface="Arial" panose="020B0604020202020204" pitchFamily="34" charset="0"/>
                <a:cs typeface="Arial" panose="020B0604020202020204" pitchFamily="34" charset="0"/>
              </a:rPr>
              <a:t>50</a:t>
            </a:r>
            <a:r>
              <a:rPr lang="en-US" dirty="0">
                <a:latin typeface="Arial" panose="020B0604020202020204" pitchFamily="34" charset="0"/>
                <a:cs typeface="Arial" panose="020B0604020202020204" pitchFamily="34" charset="0"/>
              </a:rPr>
              <a:t>% of genes </a:t>
            </a:r>
            <a:r>
              <a:rPr lang="en-US" dirty="0" smtClean="0">
                <a:latin typeface="Arial" panose="020B0604020202020204" pitchFamily="34" charset="0"/>
                <a:cs typeface="Arial" panose="020B0604020202020204" pitchFamily="34" charset="0"/>
              </a:rPr>
              <a:t>in common clinical </a:t>
            </a:r>
            <a:r>
              <a:rPr lang="en-US" dirty="0">
                <a:latin typeface="Arial" panose="020B0604020202020204" pitchFamily="34" charset="0"/>
                <a:cs typeface="Arial" panose="020B0604020202020204" pitchFamily="34" charset="0"/>
              </a:rPr>
              <a:t>testing panels for pancreatic cancer demonstrate only </a:t>
            </a:r>
            <a:r>
              <a:rPr lang="en-US" dirty="0" smtClean="0">
                <a:latin typeface="Arial" panose="020B0604020202020204" pitchFamily="34" charset="0"/>
                <a:cs typeface="Arial" panose="020B0604020202020204" pitchFamily="34" charset="0"/>
              </a:rPr>
              <a:t>limited evidence </a:t>
            </a:r>
            <a:r>
              <a:rPr lang="en-US" dirty="0">
                <a:latin typeface="Arial" panose="020B0604020202020204" pitchFamily="34" charset="0"/>
                <a:cs typeface="Arial" panose="020B0604020202020204" pitchFamily="34" charset="0"/>
              </a:rPr>
              <a:t>for association with the disease.</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Two collaborative activities to </a:t>
            </a:r>
            <a:r>
              <a:rPr lang="en-US" dirty="0" smtClean="0">
                <a:latin typeface="Arial" panose="020B0604020202020204" pitchFamily="34" charset="0"/>
                <a:cs typeface="Arial" panose="020B0604020202020204" pitchFamily="34" charset="0"/>
              </a:rPr>
              <a:t>note are that </a:t>
            </a:r>
            <a:r>
              <a:rPr lang="en-US" dirty="0" err="1" smtClean="0">
                <a:latin typeface="Arial" panose="020B0604020202020204" pitchFamily="34" charset="0"/>
                <a:cs typeface="Arial" panose="020B0604020202020204" pitchFamily="34" charset="0"/>
              </a:rPr>
              <a:t>ClinGen</a:t>
            </a:r>
            <a:r>
              <a:rPr lang="en-US" baseline="0" dirty="0" smtClean="0">
                <a:latin typeface="Arial" panose="020B0604020202020204" pitchFamily="34" charset="0"/>
                <a:cs typeface="Arial" panose="020B0604020202020204" pitchFamily="34" charset="0"/>
              </a:rPr>
              <a:t> is:</a:t>
            </a:r>
            <a:r>
              <a:rPr lang="en-US" dirty="0" smtClean="0">
                <a:latin typeface="Arial" panose="020B0604020202020204" pitchFamily="34" charset="0"/>
                <a:cs typeface="Arial" panose="020B0604020202020204" pitchFamily="34" charset="0"/>
              </a:rPr>
              <a:t> (1</a:t>
            </a:r>
            <a:r>
              <a:rPr lang="en-US" dirty="0">
                <a:latin typeface="Arial" panose="020B0604020202020204" pitchFamily="34" charset="0"/>
                <a:cs typeface="Arial" panose="020B0604020202020204" pitchFamily="34" charset="0"/>
              </a:rPr>
              <a:t>) establishing </a:t>
            </a:r>
            <a:r>
              <a:rPr lang="en-US" dirty="0" smtClean="0">
                <a:latin typeface="Arial" panose="020B0604020202020204" pitchFamily="34" charset="0"/>
                <a:cs typeface="Arial" panose="020B0604020202020204" pitchFamily="34" charset="0"/>
              </a:rPr>
              <a:t>a relationship </a:t>
            </a:r>
            <a:r>
              <a:rPr lang="en-US" dirty="0">
                <a:latin typeface="Arial" panose="020B0604020202020204" pitchFamily="34" charset="0"/>
                <a:cs typeface="Arial" panose="020B0604020202020204" pitchFamily="34" charset="0"/>
              </a:rPr>
              <a:t>with the Global Alliance for Genomics and </a:t>
            </a:r>
            <a:r>
              <a:rPr lang="en-US" dirty="0" smtClean="0">
                <a:latin typeface="Arial" panose="020B0604020202020204" pitchFamily="34" charset="0"/>
                <a:cs typeface="Arial" panose="020B0604020202020204" pitchFamily="34" charset="0"/>
              </a:rPr>
              <a:t>Health (or GA4GH)</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align our efforts in somatic cancer </a:t>
            </a:r>
            <a:r>
              <a:rPr lang="en-US" dirty="0" smtClean="0">
                <a:latin typeface="Arial" panose="020B0604020202020204" pitchFamily="34" charset="0"/>
                <a:cs typeface="Arial" panose="020B0604020202020204" pitchFamily="34" charset="0"/>
              </a:rPr>
              <a:t>variation,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participated in </a:t>
            </a:r>
            <a:r>
              <a:rPr lang="en-US" dirty="0">
                <a:latin typeface="Arial" panose="020B0604020202020204" pitchFamily="34" charset="0"/>
                <a:cs typeface="Arial" panose="020B0604020202020204" pitchFamily="34" charset="0"/>
              </a:rPr>
              <a:t>a productive meeting with the </a:t>
            </a:r>
            <a:r>
              <a:rPr lang="en-US" dirty="0" err="1">
                <a:latin typeface="Arial" panose="020B0604020202020204" pitchFamily="34" charset="0"/>
                <a:cs typeface="Arial" panose="020B0604020202020204" pitchFamily="34" charset="0"/>
              </a:rPr>
              <a:t>Wellcome</a:t>
            </a:r>
            <a:r>
              <a:rPr lang="en-US" dirty="0">
                <a:latin typeface="Arial" panose="020B0604020202020204" pitchFamily="34" charset="0"/>
                <a:cs typeface="Arial" panose="020B0604020202020204" pitchFamily="34" charset="0"/>
              </a:rPr>
              <a:t> Trust </a:t>
            </a:r>
            <a:r>
              <a:rPr lang="en-US" dirty="0" smtClean="0">
                <a:latin typeface="Arial" panose="020B0604020202020204" pitchFamily="34" charset="0"/>
                <a:cs typeface="Arial" panose="020B0604020202020204" pitchFamily="34" charset="0"/>
              </a:rPr>
              <a:t>last week, as </a:t>
            </a:r>
            <a:r>
              <a:rPr lang="en-US" dirty="0">
                <a:latin typeface="Arial" panose="020B0604020202020204" pitchFamily="34" charset="0"/>
                <a:cs typeface="Arial" panose="020B0604020202020204" pitchFamily="34" charset="0"/>
              </a:rPr>
              <a:t>they just launched the Translational Genomics </a:t>
            </a:r>
            <a:r>
              <a:rPr lang="en-US" dirty="0" smtClean="0">
                <a:latin typeface="Arial" panose="020B0604020202020204" pitchFamily="34" charset="0"/>
                <a:cs typeface="Arial" panose="020B0604020202020204" pitchFamily="34" charset="0"/>
              </a:rPr>
              <a:t>Initiative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 project with many points of synergy with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 Lastly</a:t>
            </a:r>
            <a:r>
              <a:rPr lang="en-US" dirty="0">
                <a:latin typeface="Arial" panose="020B0604020202020204" pitchFamily="34" charset="0"/>
                <a:cs typeface="Arial" panose="020B0604020202020204" pitchFamily="34" charset="0"/>
              </a:rPr>
              <a:t>, there have been </a:t>
            </a:r>
            <a:r>
              <a:rPr lang="en-US" dirty="0" smtClean="0">
                <a:latin typeface="Arial" panose="020B0604020202020204" pitchFamily="34" charset="0"/>
                <a:cs typeface="Arial" panose="020B0604020202020204" pitchFamily="34" charset="0"/>
              </a:rPr>
              <a:t>a number of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publications </a:t>
            </a:r>
            <a:r>
              <a:rPr lang="en-US" dirty="0" smtClean="0">
                <a:latin typeface="Arial" panose="020B0604020202020204" pitchFamily="34" charset="0"/>
                <a:cs typeface="Arial" panose="020B0604020202020204" pitchFamily="34" charset="0"/>
              </a:rPr>
              <a:t>recently, including </a:t>
            </a:r>
            <a:r>
              <a:rPr lang="en-US" dirty="0">
                <a:latin typeface="Arial" panose="020B0604020202020204" pitchFamily="34" charset="0"/>
                <a:cs typeface="Arial" panose="020B0604020202020204" pitchFamily="34" charset="0"/>
              </a:rPr>
              <a:t>papers </a:t>
            </a:r>
            <a:r>
              <a:rPr lang="en-US" dirty="0" smtClean="0">
                <a:latin typeface="Arial" panose="020B0604020202020204" pitchFamily="34" charset="0"/>
                <a:cs typeface="Arial" panose="020B0604020202020204" pitchFamily="34" charset="0"/>
              </a:rPr>
              <a:t>envisioning </a:t>
            </a:r>
            <a:r>
              <a:rPr lang="en-US" dirty="0">
                <a:latin typeface="Arial" panose="020B0604020202020204" pitchFamily="34" charset="0"/>
                <a:cs typeface="Arial" panose="020B0604020202020204" pitchFamily="34" charset="0"/>
              </a:rPr>
              <a:t>the role of </a:t>
            </a:r>
            <a:r>
              <a:rPr lang="en-US" dirty="0" err="1">
                <a:latin typeface="Arial" panose="020B0604020202020204" pitchFamily="34" charset="0"/>
                <a:cs typeface="Arial" panose="020B0604020202020204" pitchFamily="34" charset="0"/>
              </a:rPr>
              <a:t>ClinGen</a:t>
            </a:r>
            <a:r>
              <a:rPr lang="en-US" dirty="0">
                <a:latin typeface="Arial" panose="020B0604020202020204" pitchFamily="34" charset="0"/>
                <a:cs typeface="Arial" panose="020B0604020202020204" pitchFamily="34" charset="0"/>
              </a:rPr>
              <a:t> in precision </a:t>
            </a:r>
            <a:r>
              <a:rPr lang="en-US" dirty="0" smtClean="0">
                <a:latin typeface="Arial" panose="020B0604020202020204" pitchFamily="34" charset="0"/>
                <a:cs typeface="Arial" panose="020B0604020202020204" pitchFamily="34" charset="0"/>
              </a:rPr>
              <a:t>medicine and the integration </a:t>
            </a:r>
            <a:r>
              <a:rPr lang="en-US" dirty="0">
                <a:latin typeface="Arial" panose="020B0604020202020204" pitchFamily="34" charset="0"/>
                <a:cs typeface="Arial" panose="020B0604020202020204" pitchFamily="34" charset="0"/>
              </a:rPr>
              <a:t>of </a:t>
            </a:r>
            <a:r>
              <a:rPr lang="en-US" dirty="0" err="1">
                <a:latin typeface="Arial" panose="020B0604020202020204" pitchFamily="34" charset="0"/>
                <a:cs typeface="Arial" panose="020B0604020202020204" pitchFamily="34" charset="0"/>
              </a:rPr>
              <a:t>ClinGen</a:t>
            </a:r>
            <a:r>
              <a:rPr lang="en-US" dirty="0">
                <a:latin typeface="Arial" panose="020B0604020202020204" pitchFamily="34" charset="0"/>
                <a:cs typeface="Arial" panose="020B0604020202020204" pitchFamily="34" charset="0"/>
              </a:rPr>
              <a:t> with </a:t>
            </a:r>
            <a:r>
              <a:rPr lang="en-US" dirty="0" smtClean="0">
                <a:latin typeface="Arial" panose="020B0604020202020204" pitchFamily="34" charset="0"/>
                <a:cs typeface="Arial" panose="020B0604020202020204" pitchFamily="34" charset="0"/>
              </a:rPr>
              <a:t>electronic </a:t>
            </a:r>
            <a:r>
              <a:rPr lang="en-US" dirty="0">
                <a:latin typeface="Arial" panose="020B0604020202020204" pitchFamily="34" charset="0"/>
                <a:cs typeface="Arial" panose="020B0604020202020204" pitchFamily="34" charset="0"/>
              </a:rPr>
              <a:t>h</a:t>
            </a:r>
            <a:r>
              <a:rPr lang="en-US" dirty="0" smtClean="0">
                <a:latin typeface="Arial" panose="020B0604020202020204" pitchFamily="34" charset="0"/>
                <a:cs typeface="Arial" panose="020B0604020202020204" pitchFamily="34" charset="0"/>
              </a:rPr>
              <a:t>ealth </a:t>
            </a:r>
            <a:r>
              <a:rPr lang="en-US" dirty="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ecord systems. </a:t>
            </a:r>
            <a:r>
              <a:rPr lang="en-US" dirty="0">
                <a:latin typeface="Arial" panose="020B0604020202020204" pitchFamily="34" charset="0"/>
                <a:cs typeface="Arial" panose="020B0604020202020204" pitchFamily="34" charset="0"/>
              </a:rPr>
              <a:t>   </a:t>
            </a:r>
          </a:p>
        </p:txBody>
      </p:sp>
      <p:sp>
        <p:nvSpPr>
          <p:cNvPr id="93188" name="Slide Number Placeholder 3"/>
          <p:cNvSpPr>
            <a:spLocks noGrp="1"/>
          </p:cNvSpPr>
          <p:nvPr>
            <p:ph type="sldNum" sz="quarter" idx="5"/>
          </p:nvPr>
        </p:nvSpPr>
        <p:spPr bwMode="auto">
          <a:xfrm>
            <a:off x="4015099" y="8891587"/>
            <a:ext cx="3071502" cy="4683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73">
              <a:defRPr b="1">
                <a:solidFill>
                  <a:schemeClr val="tx1"/>
                </a:solidFill>
                <a:latin typeface="Arial" charset="0"/>
                <a:cs typeface="Arial" charset="0"/>
              </a:defRPr>
            </a:lvl1pPr>
            <a:lvl2pPr marL="749252" indent="-288173" defTabSz="949373">
              <a:defRPr b="1">
                <a:solidFill>
                  <a:schemeClr val="tx1"/>
                </a:solidFill>
                <a:latin typeface="Arial" charset="0"/>
                <a:cs typeface="Arial" charset="0"/>
              </a:defRPr>
            </a:lvl2pPr>
            <a:lvl3pPr marL="1152695" indent="-230539" defTabSz="949373">
              <a:defRPr b="1">
                <a:solidFill>
                  <a:schemeClr val="tx1"/>
                </a:solidFill>
                <a:latin typeface="Arial" charset="0"/>
                <a:cs typeface="Arial" charset="0"/>
              </a:defRPr>
            </a:lvl3pPr>
            <a:lvl4pPr marL="1613773" indent="-230539" defTabSz="949373">
              <a:defRPr b="1">
                <a:solidFill>
                  <a:schemeClr val="tx1"/>
                </a:solidFill>
                <a:latin typeface="Arial" charset="0"/>
                <a:cs typeface="Arial" charset="0"/>
              </a:defRPr>
            </a:lvl4pPr>
            <a:lvl5pPr marL="2074851" indent="-230539" defTabSz="949373">
              <a:defRPr b="1">
                <a:solidFill>
                  <a:schemeClr val="tx1"/>
                </a:solidFill>
                <a:latin typeface="Arial" charset="0"/>
                <a:cs typeface="Arial" charset="0"/>
              </a:defRPr>
            </a:lvl5pPr>
            <a:lvl6pPr marL="2535929" indent="-230539" defTabSz="949373" eaLnBrk="0" fontAlgn="base" hangingPunct="0">
              <a:spcBef>
                <a:spcPct val="0"/>
              </a:spcBef>
              <a:spcAft>
                <a:spcPct val="0"/>
              </a:spcAft>
              <a:defRPr b="1">
                <a:solidFill>
                  <a:schemeClr val="tx1"/>
                </a:solidFill>
                <a:latin typeface="Arial" charset="0"/>
                <a:cs typeface="Arial" charset="0"/>
              </a:defRPr>
            </a:lvl6pPr>
            <a:lvl7pPr marL="2997006" indent="-230539" defTabSz="949373" eaLnBrk="0" fontAlgn="base" hangingPunct="0">
              <a:spcBef>
                <a:spcPct val="0"/>
              </a:spcBef>
              <a:spcAft>
                <a:spcPct val="0"/>
              </a:spcAft>
              <a:defRPr b="1">
                <a:solidFill>
                  <a:schemeClr val="tx1"/>
                </a:solidFill>
                <a:latin typeface="Arial" charset="0"/>
                <a:cs typeface="Arial" charset="0"/>
              </a:defRPr>
            </a:lvl7pPr>
            <a:lvl8pPr marL="3458085" indent="-230539" defTabSz="949373" eaLnBrk="0" fontAlgn="base" hangingPunct="0">
              <a:spcBef>
                <a:spcPct val="0"/>
              </a:spcBef>
              <a:spcAft>
                <a:spcPct val="0"/>
              </a:spcAft>
              <a:defRPr b="1">
                <a:solidFill>
                  <a:schemeClr val="tx1"/>
                </a:solidFill>
                <a:latin typeface="Arial" charset="0"/>
                <a:cs typeface="Arial" charset="0"/>
              </a:defRPr>
            </a:lvl8pPr>
            <a:lvl9pPr marL="3919163" indent="-230539" defTabSz="949373" eaLnBrk="0" fontAlgn="base" hangingPunct="0">
              <a:spcBef>
                <a:spcPct val="0"/>
              </a:spcBef>
              <a:spcAft>
                <a:spcPct val="0"/>
              </a:spcAft>
              <a:defRPr b="1">
                <a:solidFill>
                  <a:schemeClr val="tx1"/>
                </a:solidFill>
                <a:latin typeface="Arial" charset="0"/>
                <a:cs typeface="Arial" charset="0"/>
              </a:defRPr>
            </a:lvl9pPr>
          </a:lstStyle>
          <a:p>
            <a:fld id="{30F40343-6DDB-4A6C-A4A3-98D5AF153B74}" type="slidenum">
              <a:rPr lang="en-US" altLang="en-US">
                <a:solidFill>
                  <a:srgbClr val="000000"/>
                </a:solidFill>
              </a:rPr>
              <a:pPr/>
              <a:t>54</a:t>
            </a:fld>
            <a:endParaRPr lang="en-US" alt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708660" y="4445953"/>
            <a:ext cx="5486400" cy="4114800"/>
          </a:xfrm>
        </p:spPr>
        <p:txBody>
          <a:bodyPr/>
          <a:lstStyle/>
          <a:p>
            <a:r>
              <a:rPr lang="en-US" dirty="0">
                <a:latin typeface="Arial" panose="020B0604020202020204" pitchFamily="34" charset="0"/>
                <a:cs typeface="Arial" panose="020B0604020202020204" pitchFamily="34" charset="0"/>
              </a:rPr>
              <a:t>The Implementing Genomics in Practice </a:t>
            </a:r>
            <a:r>
              <a:rPr lang="en-US" dirty="0" smtClean="0">
                <a:latin typeface="Arial" panose="020B0604020202020204" pitchFamily="34" charset="0"/>
                <a:cs typeface="Arial" panose="020B0604020202020204" pitchFamily="34" charset="0"/>
              </a:rPr>
              <a:t>(or IGNITE</a:t>
            </a:r>
            <a:r>
              <a:rPr lang="en-US" dirty="0">
                <a:latin typeface="Arial" panose="020B0604020202020204" pitchFamily="34" charset="0"/>
                <a:cs typeface="Arial" panose="020B0604020202020204" pitchFamily="34" charset="0"/>
              </a:rPr>
              <a:t>) Network strives to develop methods of incorporating </a:t>
            </a:r>
            <a:r>
              <a:rPr lang="en-US" dirty="0" smtClean="0">
                <a:latin typeface="Arial" panose="020B0604020202020204" pitchFamily="34" charset="0"/>
                <a:cs typeface="Arial" panose="020B0604020202020204" pitchFamily="34" charset="0"/>
              </a:rPr>
              <a:t>genomic information </a:t>
            </a:r>
            <a:r>
              <a:rPr lang="en-US" dirty="0">
                <a:latin typeface="Arial" panose="020B0604020202020204" pitchFamily="34" charset="0"/>
                <a:cs typeface="Arial" panose="020B0604020202020204" pitchFamily="34" charset="0"/>
              </a:rPr>
              <a:t>into medical care, and to promote the effective use of </a:t>
            </a:r>
            <a:r>
              <a:rPr lang="en-US" dirty="0" smtClean="0">
                <a:latin typeface="Arial" panose="020B0604020202020204" pitchFamily="34" charset="0"/>
                <a:cs typeface="Arial" panose="020B0604020202020204" pitchFamily="34" charset="0"/>
              </a:rPr>
              <a:t>genomics in </a:t>
            </a:r>
            <a:r>
              <a:rPr lang="en-US" dirty="0">
                <a:latin typeface="Arial" panose="020B0604020202020204" pitchFamily="34" charset="0"/>
                <a:cs typeface="Arial" panose="020B0604020202020204" pitchFamily="34" charset="0"/>
              </a:rPr>
              <a:t>various healthcare settings.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This </a:t>
            </a:r>
            <a:r>
              <a:rPr lang="en-US" dirty="0">
                <a:latin typeface="Arial" panose="020B0604020202020204" pitchFamily="34" charset="0"/>
                <a:cs typeface="Arial" panose="020B0604020202020204" pitchFamily="34" charset="0"/>
              </a:rPr>
              <a:t>year, IGNITE is pleased to announce that its first network-wide </a:t>
            </a:r>
            <a:r>
              <a:rPr lang="en-US" dirty="0" smtClean="0">
                <a:latin typeface="Arial" panose="020B0604020202020204" pitchFamily="34" charset="0"/>
                <a:cs typeface="Arial" panose="020B0604020202020204" pitchFamily="34" charset="0"/>
              </a:rPr>
              <a:t>paper, </a:t>
            </a:r>
            <a:r>
              <a:rPr lang="en-US" dirty="0">
                <a:latin typeface="Arial" panose="020B0604020202020204" pitchFamily="34" charset="0"/>
                <a:cs typeface="Arial" panose="020B0604020202020204" pitchFamily="34" charset="0"/>
              </a:rPr>
              <a:t>entitled “The IGNITE Network: A model for genomic medicine implementation and research”, was published in </a:t>
            </a:r>
            <a:r>
              <a:rPr lang="en-US" i="1" dirty="0">
                <a:latin typeface="Arial" panose="020B0604020202020204" pitchFamily="34" charset="0"/>
                <a:cs typeface="Arial" panose="020B0604020202020204" pitchFamily="34" charset="0"/>
              </a:rPr>
              <a:t>BMC Medical Genomics </a:t>
            </a:r>
            <a:r>
              <a:rPr lang="en-US" dirty="0" smtClean="0">
                <a:latin typeface="Arial" panose="020B0604020202020204" pitchFamily="34" charset="0"/>
                <a:cs typeface="Arial" panose="020B0604020202020204" pitchFamily="34" charset="0"/>
              </a:rPr>
              <a:t>in January. This </a:t>
            </a:r>
            <a:r>
              <a:rPr lang="en-US" dirty="0">
                <a:latin typeface="Arial" panose="020B0604020202020204" pitchFamily="34" charset="0"/>
                <a:cs typeface="Arial" panose="020B0604020202020204" pitchFamily="34" charset="0"/>
              </a:rPr>
              <a:t>paper describes the organization, methods, and goals of the entire IGNITE Network and of each member project.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IGNITE Toolbox is another network-wide product that has generated much excitement and anticipation throughout the program. Intended as a </a:t>
            </a:r>
            <a:r>
              <a:rPr lang="en-US" dirty="0" smtClean="0">
                <a:latin typeface="Arial" panose="020B0604020202020204" pitchFamily="34" charset="0"/>
                <a:cs typeface="Arial" panose="020B0604020202020204" pitchFamily="34" charset="0"/>
              </a:rPr>
              <a:t>‘one-stop-shop’ </a:t>
            </a:r>
            <a:r>
              <a:rPr lang="en-US" dirty="0">
                <a:latin typeface="Arial" panose="020B0604020202020204" pitchFamily="34" charset="0"/>
                <a:cs typeface="Arial" panose="020B0604020202020204" pitchFamily="34" charset="0"/>
              </a:rPr>
              <a:t>for genomic medicine, the Toolbox is an interactive data repository intended to assist researchers and healthcare institutions in the implementation of genomic medicine. A prototype of the site was released in </a:t>
            </a:r>
            <a:r>
              <a:rPr lang="en-US" dirty="0" smtClean="0">
                <a:latin typeface="Arial" panose="020B0604020202020204" pitchFamily="34" charset="0"/>
                <a:cs typeface="Arial" panose="020B0604020202020204" pitchFamily="34" charset="0"/>
              </a:rPr>
              <a:t>January.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F8A6BC-C830-4D77-B390-6E5678CDE347}"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42459415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78" tIns="46939" rIns="93878" bIns="46939" numCol="1" anchor="t" anchorCtr="0" compatLnSpc="1">
            <a:prstTxWarp prst="textNoShape">
              <a:avLst/>
            </a:prstTxWarp>
          </a:bodyPr>
          <a:lstStyle/>
          <a:p>
            <a:pPr defTabSz="923113" eaLnBrk="1" fontAlgn="auto" hangingPunct="1">
              <a:spcAft>
                <a:spcPts val="0"/>
              </a:spcAft>
              <a:defRPr/>
            </a:pPr>
            <a:r>
              <a:rPr lang="en-US" b="0" dirty="0" smtClean="0">
                <a:effectLst/>
                <a:latin typeface="Arial" panose="020B0604020202020204" pitchFamily="34" charset="0"/>
                <a:cs typeface="Arial" panose="020B0604020202020204" pitchFamily="34" charset="0"/>
              </a:rPr>
              <a:t>The Newborn Sequencing in Genomic Medicine and Public Health (or NSIGHT) </a:t>
            </a:r>
            <a:r>
              <a:rPr lang="en-US" dirty="0" smtClean="0">
                <a:effectLst/>
                <a:latin typeface="Arial" panose="020B0604020202020204" pitchFamily="34" charset="0"/>
                <a:cs typeface="Arial" panose="020B0604020202020204" pitchFamily="34" charset="0"/>
              </a:rPr>
              <a:t>program </a:t>
            </a:r>
            <a:r>
              <a:rPr lang="en-US" dirty="0" smtClean="0">
                <a:latin typeface="Arial" pitchFamily="34" charset="0"/>
                <a:cs typeface="Arial" pitchFamily="34" charset="0"/>
              </a:rPr>
              <a:t>is exploring</a:t>
            </a:r>
            <a:r>
              <a:rPr lang="en-US" dirty="0" smtClean="0">
                <a:effectLst/>
                <a:latin typeface="Arial" panose="020B0604020202020204" pitchFamily="34" charset="0"/>
                <a:cs typeface="Arial" panose="020B0604020202020204" pitchFamily="34" charset="0"/>
              </a:rPr>
              <a:t>, in a limited but deliberate manner, </a:t>
            </a:r>
            <a:r>
              <a:rPr lang="en-US" dirty="0" smtClean="0">
                <a:latin typeface="Arial" pitchFamily="34" charset="0"/>
                <a:cs typeface="Arial" pitchFamily="34" charset="0"/>
              </a:rPr>
              <a:t>the implications, challenges, and opportunities associated with the possible use of genomic sequence information for the care of newborns. </a:t>
            </a:r>
          </a:p>
          <a:p>
            <a:pPr defTabSz="923113" eaLnBrk="1" fontAlgn="auto" hangingPunct="1">
              <a:spcAft>
                <a:spcPts val="0"/>
              </a:spcAft>
              <a:defRPr/>
            </a:pPr>
            <a:endParaRPr lang="en-US" dirty="0" smtClean="0">
              <a:effectLst/>
              <a:latin typeface="Arial" pitchFamily="34" charset="0"/>
              <a:cs typeface="Arial" pitchFamily="34" charset="0"/>
            </a:endParaRPr>
          </a:p>
          <a:p>
            <a:pPr defTabSz="923113" eaLnBrk="1" fontAlgn="auto" hangingPunct="1">
              <a:spcAft>
                <a:spcPts val="0"/>
              </a:spcAft>
              <a:defRPr/>
            </a:pPr>
            <a:r>
              <a:rPr lang="en-US" dirty="0" smtClean="0">
                <a:effectLst/>
                <a:latin typeface="Arial" pitchFamily="34" charset="0"/>
                <a:cs typeface="Arial" pitchFamily="34" charset="0"/>
              </a:rPr>
              <a:t>* Recently,</a:t>
            </a:r>
            <a:r>
              <a:rPr lang="en-US" baseline="0" dirty="0" smtClean="0">
                <a:effectLst/>
                <a:latin typeface="Arial" pitchFamily="34" charset="0"/>
                <a:cs typeface="Arial" pitchFamily="34" charset="0"/>
              </a:rPr>
              <a:t> t</a:t>
            </a:r>
            <a:r>
              <a:rPr lang="en-US" dirty="0" smtClean="0">
                <a:effectLst/>
                <a:latin typeface="Arial" pitchFamily="34" charset="0"/>
                <a:cs typeface="Arial" pitchFamily="34" charset="0"/>
              </a:rPr>
              <a:t>he</a:t>
            </a:r>
            <a:r>
              <a:rPr lang="en-US" baseline="0" dirty="0" smtClean="0">
                <a:effectLst/>
                <a:latin typeface="Arial" panose="020B0604020202020204" pitchFamily="34" charset="0"/>
                <a:cs typeface="Arial" panose="020B0604020202020204" pitchFamily="34" charset="0"/>
              </a:rPr>
              <a:t> four NSIGHT groups held a public webinar</a:t>
            </a:r>
            <a:r>
              <a:rPr lang="en-US" dirty="0" smtClean="0">
                <a:latin typeface="Arial" panose="020B0604020202020204" pitchFamily="34" charset="0"/>
                <a:cs typeface="Arial" panose="020B0604020202020204" pitchFamily="34" charset="0"/>
              </a:rPr>
              <a:t>, at</a:t>
            </a:r>
            <a:r>
              <a:rPr lang="en-US" baseline="0" dirty="0" smtClean="0">
                <a:latin typeface="Arial" panose="020B0604020202020204" pitchFamily="34" charset="0"/>
                <a:cs typeface="Arial" panose="020B0604020202020204" pitchFamily="34" charset="0"/>
              </a:rPr>
              <a:t> which k</a:t>
            </a:r>
            <a:r>
              <a:rPr lang="en-US" dirty="0" smtClean="0">
                <a:latin typeface="Arial" panose="020B0604020202020204" pitchFamily="34" charset="0"/>
                <a:cs typeface="Arial" panose="020B0604020202020204" pitchFamily="34" charset="0"/>
              </a:rPr>
              <a:t>ey personnel from each discussed their progress</a:t>
            </a:r>
            <a:r>
              <a:rPr lang="en-US" baseline="0" dirty="0" smtClean="0">
                <a:latin typeface="Arial" panose="020B0604020202020204" pitchFamily="34" charset="0"/>
                <a:cs typeface="Arial" panose="020B0604020202020204" pitchFamily="34" charset="0"/>
              </a:rPr>
              <a:t> to date</a:t>
            </a:r>
            <a:r>
              <a:rPr lang="en-US" dirty="0" smtClean="0">
                <a:latin typeface="Arial" panose="020B0604020202020204" pitchFamily="34" charset="0"/>
                <a:cs typeface="Arial" panose="020B0604020202020204" pitchFamily="34" charset="0"/>
              </a:rPr>
              <a:t>. Video and slides from the</a:t>
            </a:r>
            <a:r>
              <a:rPr lang="en-US" baseline="0" dirty="0" smtClean="0">
                <a:latin typeface="Arial" panose="020B0604020202020204" pitchFamily="34" charset="0"/>
                <a:cs typeface="Arial" panose="020B0604020202020204" pitchFamily="34" charset="0"/>
              </a:rPr>
              <a:t> presentations can be found on the NHGRI NSIGHT webpage, shown here</a:t>
            </a:r>
            <a:r>
              <a:rPr lang="en-US" dirty="0" smtClean="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56</a:t>
            </a:fld>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57</a:t>
            </a:fld>
            <a:endParaRPr lang="en-US" dirty="0" smtClean="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The integrative</a:t>
            </a:r>
            <a:r>
              <a:rPr lang="en-US" baseline="0" dirty="0" smtClean="0">
                <a:latin typeface="Arial" panose="020B0604020202020204" pitchFamily="34" charset="0"/>
                <a:cs typeface="Arial" panose="020B0604020202020204" pitchFamily="34" charset="0"/>
              </a:rPr>
              <a:t> Human Microbiome Project (or </a:t>
            </a:r>
            <a:r>
              <a:rPr lang="en-US" baseline="0" dirty="0" err="1" smtClean="0">
                <a:latin typeface="Arial" panose="020B0604020202020204" pitchFamily="34" charset="0"/>
                <a:cs typeface="Arial" panose="020B0604020202020204" pitchFamily="34" charset="0"/>
              </a:rPr>
              <a:t>iHMP</a:t>
            </a:r>
            <a:r>
              <a:rPr lang="en-US" baseline="0" dirty="0" smtClean="0">
                <a:latin typeface="Arial" panose="020B0604020202020204" pitchFamily="34" charset="0"/>
                <a:cs typeface="Arial" panose="020B0604020202020204" pitchFamily="34" charset="0"/>
              </a:rPr>
              <a:t>), which is phase two of the Human Microbiome Project, is entering its third year.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third annual </a:t>
            </a:r>
            <a:r>
              <a:rPr lang="en-US" baseline="0" dirty="0" err="1" smtClean="0">
                <a:latin typeface="Arial" panose="020B0604020202020204" pitchFamily="34" charset="0"/>
                <a:cs typeface="Arial" panose="020B0604020202020204" pitchFamily="34" charset="0"/>
              </a:rPr>
              <a:t>iHMP</a:t>
            </a:r>
            <a:r>
              <a:rPr lang="en-US" baseline="0" dirty="0" smtClean="0">
                <a:latin typeface="Arial" panose="020B0604020202020204" pitchFamily="34" charset="0"/>
                <a:cs typeface="Arial" panose="020B0604020202020204" pitchFamily="34" charset="0"/>
              </a:rPr>
              <a:t> Consortium Meeting will be held in June in Bethesda. This is an open meeting.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As in previous years, the three </a:t>
            </a:r>
            <a:r>
              <a:rPr lang="en-US" baseline="0" dirty="0" err="1" smtClean="0">
                <a:latin typeface="Arial" panose="020B0604020202020204" pitchFamily="34" charset="0"/>
                <a:cs typeface="Arial" panose="020B0604020202020204" pitchFamily="34" charset="0"/>
              </a:rPr>
              <a:t>iHMP</a:t>
            </a:r>
            <a:r>
              <a:rPr lang="en-US" baseline="0" dirty="0" smtClean="0">
                <a:latin typeface="Arial" panose="020B0604020202020204" pitchFamily="34" charset="0"/>
                <a:cs typeface="Arial" panose="020B0604020202020204" pitchFamily="34" charset="0"/>
              </a:rPr>
              <a:t> projects are presenting their work at ‘landmark’ meetings in 2016. * The first will be at the Keystone Symposium “Genomics and Personalized Medicine” in February. * The second will be at the 6</a:t>
            </a:r>
            <a:r>
              <a:rPr lang="en-US" baseline="30000" dirty="0" smtClean="0">
                <a:latin typeface="Arial" panose="020B0604020202020204" pitchFamily="34" charset="0"/>
                <a:cs typeface="Arial" panose="020B0604020202020204" pitchFamily="34" charset="0"/>
              </a:rPr>
              <a:t>th</a:t>
            </a:r>
            <a:r>
              <a:rPr lang="en-US" baseline="0" dirty="0" smtClean="0">
                <a:latin typeface="Arial" panose="020B0604020202020204" pitchFamily="34" charset="0"/>
                <a:cs typeface="Arial" panose="020B0604020202020204" pitchFamily="34" charset="0"/>
              </a:rPr>
              <a:t> International Human Microbiome Consortium Congress in November.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anose="020B0604020202020204" pitchFamily="34" charset="0"/>
              <a:cs typeface="Arial" panose="020B0604020202020204" pitchFamily="34" charset="0"/>
            </a:endParaRP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58</a:t>
            </a:fld>
            <a:endParaRPr lang="en-US" dirty="0"/>
          </a:p>
        </p:txBody>
      </p:sp>
    </p:spTree>
    <p:extLst>
      <p:ext uri="{BB962C8B-B14F-4D97-AF65-F5344CB8AC3E}">
        <p14:creationId xmlns:p14="http://schemas.microsoft.com/office/powerpoint/2010/main" val="134124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t>As I reported at our last Council meeting, * a Fast Track Action Committee on Mapping the Microbiome was chartered by the Office of Science and Technology Policy (or OSTP), with the aims of completing a portfolio analysis of human-, animal-, and environment-associated microbiome research support across the Federal government and of preparing a report for the National Science and Technology Council. The Human Microbiome Project was the catalyst for the formation of this committee.</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t> * The microbiome research portfolio analysis covered * Fiscal Years 2012-2014 and * included 14 federal agencies.* The committee identified a total of $922M in intramural and extramural microbiome research funding. * NIH funding comprised 59% of this total. More information on this analysis can be found in the final report, which was released in November.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t>* In addition, a paper summarizing the portfolio analysis was published in the inaugural issue of </a:t>
            </a:r>
            <a:r>
              <a:rPr lang="en-US" i="1" baseline="0" dirty="0" smtClean="0"/>
              <a:t>Nature Microbiology</a:t>
            </a:r>
            <a:r>
              <a:rPr lang="en-US" i="0" baseline="0" dirty="0" smtClean="0"/>
              <a:t> in January. </a:t>
            </a:r>
            <a:r>
              <a:rPr lang="en-US" baseline="0" dirty="0" smtClean="0"/>
              <a:t>A second paper, which focuses on the NIH investment in this emerging field, is currently being prepared.</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FDD2888-EA59-4FA6-882F-5E5CD6B79C53}" type="slidenum">
              <a:rPr lang="en-US" smtClean="0"/>
              <a:pPr/>
              <a:t>59</a:t>
            </a:fld>
            <a:endParaRPr lang="en-US" dirty="0"/>
          </a:p>
        </p:txBody>
      </p:sp>
    </p:spTree>
    <p:extLst>
      <p:ext uri="{BB962C8B-B14F-4D97-AF65-F5344CB8AC3E}">
        <p14:creationId xmlns:p14="http://schemas.microsoft.com/office/powerpoint/2010/main" val="182072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 which reliably provide an</a:t>
            </a:r>
            <a:r>
              <a:rPr lang="en-US" baseline="0" dirty="0" smtClean="0">
                <a:latin typeface="Arial" pitchFamily="34" charset="0"/>
                <a:cs typeface="Arial" pitchFamily="34" charset="0"/>
              </a:rPr>
              <a:t> excellent </a:t>
            </a:r>
            <a:r>
              <a:rPr lang="en-US" dirty="0" smtClean="0">
                <a:latin typeface="Arial" pitchFamily="34" charset="0"/>
                <a:cs typeface="Arial" pitchFamily="34" charset="0"/>
              </a:rPr>
              <a:t>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4" y="4446590"/>
            <a:ext cx="548640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65" rIns="95365"/>
          <a:lstStyle/>
          <a:p>
            <a:pPr defTabSz="913282">
              <a:defRPr/>
            </a:pPr>
            <a:r>
              <a:rPr lang="en-US" dirty="0" smtClean="0"/>
              <a:t>The Knockout Mouse Phenotyping Project</a:t>
            </a:r>
            <a:r>
              <a:rPr lang="en-US" baseline="0" dirty="0" smtClean="0"/>
              <a:t> (KOMP2) was launched in 2011, with the goal of producing and phenotyping 2500 mouse knockout strains over 5 years. The project is on track to meet its goal in the fall of 2016.</a:t>
            </a:r>
          </a:p>
          <a:p>
            <a:pPr defTabSz="913282">
              <a:defRPr/>
            </a:pPr>
            <a:endParaRPr lang="en-US" baseline="0" dirty="0" smtClean="0"/>
          </a:p>
          <a:p>
            <a:pPr defTabSz="913282">
              <a:defRPr/>
            </a:pPr>
            <a:r>
              <a:rPr lang="en-US" baseline="0" dirty="0" smtClean="0"/>
              <a:t>* The project was approved for continuation by the NIH Common Fund, and thus will </a:t>
            </a:r>
            <a:r>
              <a:rPr lang="en-US" sz="1200" kern="1200" dirty="0" smtClean="0">
                <a:solidFill>
                  <a:schemeClr val="tx1"/>
                </a:solidFill>
                <a:latin typeface="Arial" panose="020B0604020202020204" pitchFamily="34" charset="0"/>
                <a:ea typeface="+mn-ea"/>
                <a:cs typeface="Arial" panose="020B0604020202020204" pitchFamily="34" charset="0"/>
              </a:rPr>
              <a:t>proceed with a second five years of support (achieving the maximum</a:t>
            </a:r>
            <a:r>
              <a:rPr lang="en-US" sz="1200" kern="1200" baseline="0" dirty="0" smtClean="0">
                <a:solidFill>
                  <a:schemeClr val="tx1"/>
                </a:solidFill>
                <a:latin typeface="Arial" panose="020B0604020202020204" pitchFamily="34" charset="0"/>
                <a:ea typeface="+mn-ea"/>
                <a:cs typeface="Arial" panose="020B0604020202020204" pitchFamily="34" charset="0"/>
              </a:rPr>
              <a:t> </a:t>
            </a:r>
            <a:r>
              <a:rPr lang="en-US" baseline="0" dirty="0" smtClean="0"/>
              <a:t>10-year Common Fund project lifespan). The NIH Common Fund will be matching the funds provided by other NIH Institutes, Centers, and Offices; in total, there will be 18 Institutes, Centers, and Offices contributing funds to the next phase of the program for * a total of roughly $100 million of funding over the next 5 years. </a:t>
            </a:r>
          </a:p>
          <a:p>
            <a:pPr defTabSz="913282">
              <a:defRPr/>
            </a:pPr>
            <a:endParaRPr lang="en-US" baseline="0" dirty="0" smtClean="0"/>
          </a:p>
          <a:p>
            <a:pPr defTabSz="913282">
              <a:defRPr/>
            </a:pPr>
            <a:r>
              <a:rPr lang="en-US" baseline="0" dirty="0" smtClean="0"/>
              <a:t>* Funding Opportunity Announcements (or FOAs) for the next phase of KOMP2 were published in November, and applications were received in December. * The review of these applications will be conducted in March, * and a funding plan will be discussed with Council at the May meeting.</a:t>
            </a:r>
          </a:p>
          <a:p>
            <a:pPr defTabSz="913282">
              <a:defRPr/>
            </a:pPr>
            <a:endParaRPr lang="en-US" baseline="0" dirty="0" smtClean="0"/>
          </a:p>
          <a:p>
            <a:pPr defTabSz="913282">
              <a:defRPr/>
            </a:pPr>
            <a:r>
              <a:rPr lang="en-US" baseline="0" dirty="0" smtClean="0"/>
              <a:t>* The program plans to continue broad-based phenotyping of knockout mice in collaboration with our international partners through the International Mouse Phenotyping Consortium (or IMPC).</a:t>
            </a:r>
          </a:p>
          <a:p>
            <a:pPr defTabSz="913282">
              <a:defRPr/>
            </a:pPr>
            <a:endParaRPr lang="en-US" baseline="0" dirty="0" smtClean="0"/>
          </a:p>
        </p:txBody>
      </p:sp>
      <p:sp>
        <p:nvSpPr>
          <p:cNvPr id="5" name="Slide Number Placeholder 3"/>
          <p:cNvSpPr>
            <a:spLocks noGrp="1"/>
          </p:cNvSpPr>
          <p:nvPr>
            <p:ph type="sldNum" sz="quarter" idx="5"/>
          </p:nvPr>
        </p:nvSpPr>
        <p:spPr>
          <a:xfrm>
            <a:off x="4014794"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41" eaLnBrk="0" hangingPunct="0">
              <a:defRPr b="1">
                <a:solidFill>
                  <a:schemeClr val="tx1"/>
                </a:solidFill>
                <a:latin typeface="Arial" pitchFamily="34" charset="0"/>
              </a:defRPr>
            </a:lvl1pPr>
            <a:lvl2pPr marL="754226" indent="-290087" defTabSz="950841" eaLnBrk="0" hangingPunct="0">
              <a:defRPr b="1">
                <a:solidFill>
                  <a:schemeClr val="tx1"/>
                </a:solidFill>
                <a:latin typeface="Arial" pitchFamily="34" charset="0"/>
              </a:defRPr>
            </a:lvl2pPr>
            <a:lvl3pPr marL="1160350" indent="-232069" defTabSz="950841" eaLnBrk="0" hangingPunct="0">
              <a:defRPr b="1">
                <a:solidFill>
                  <a:schemeClr val="tx1"/>
                </a:solidFill>
                <a:latin typeface="Arial" pitchFamily="34" charset="0"/>
              </a:defRPr>
            </a:lvl3pPr>
            <a:lvl4pPr marL="1624488" indent="-232069" defTabSz="950841" eaLnBrk="0" hangingPunct="0">
              <a:defRPr b="1">
                <a:solidFill>
                  <a:schemeClr val="tx1"/>
                </a:solidFill>
                <a:latin typeface="Arial" pitchFamily="34" charset="0"/>
              </a:defRPr>
            </a:lvl4pPr>
            <a:lvl5pPr marL="2088628" indent="-232069" defTabSz="950841" eaLnBrk="0" hangingPunct="0">
              <a:defRPr b="1">
                <a:solidFill>
                  <a:schemeClr val="tx1"/>
                </a:solidFill>
                <a:latin typeface="Arial" pitchFamily="34" charset="0"/>
              </a:defRPr>
            </a:lvl5pPr>
            <a:lvl6pPr marL="2552769" indent="-232069" defTabSz="950841" eaLnBrk="0" fontAlgn="base" hangingPunct="0">
              <a:spcBef>
                <a:spcPct val="0"/>
              </a:spcBef>
              <a:spcAft>
                <a:spcPct val="0"/>
              </a:spcAft>
              <a:defRPr b="1">
                <a:solidFill>
                  <a:schemeClr val="tx1"/>
                </a:solidFill>
                <a:latin typeface="Arial" pitchFamily="34" charset="0"/>
              </a:defRPr>
            </a:lvl6pPr>
            <a:lvl7pPr marL="3016906" indent="-232069" defTabSz="950841" eaLnBrk="0" fontAlgn="base" hangingPunct="0">
              <a:spcBef>
                <a:spcPct val="0"/>
              </a:spcBef>
              <a:spcAft>
                <a:spcPct val="0"/>
              </a:spcAft>
              <a:defRPr b="1">
                <a:solidFill>
                  <a:schemeClr val="tx1"/>
                </a:solidFill>
                <a:latin typeface="Arial" pitchFamily="34" charset="0"/>
              </a:defRPr>
            </a:lvl7pPr>
            <a:lvl8pPr marL="3481047" indent="-232069" defTabSz="950841" eaLnBrk="0" fontAlgn="base" hangingPunct="0">
              <a:spcBef>
                <a:spcPct val="0"/>
              </a:spcBef>
              <a:spcAft>
                <a:spcPct val="0"/>
              </a:spcAft>
              <a:defRPr b="1">
                <a:solidFill>
                  <a:schemeClr val="tx1"/>
                </a:solidFill>
                <a:latin typeface="Arial" pitchFamily="34" charset="0"/>
              </a:defRPr>
            </a:lvl8pPr>
            <a:lvl9pPr marL="3945187" indent="-232069" defTabSz="95084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60</a:t>
            </a:fld>
            <a:endParaRPr lang="en-US" dirty="0" smtClean="0">
              <a:solidFill>
                <a:srgbClr val="000000"/>
              </a:solidFill>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203325" y="701675"/>
            <a:ext cx="4679950" cy="3509963"/>
          </a:xfrm>
          <a:prstGeom prst="rect">
            <a:avLst/>
          </a:prstGeom>
          <a:ln/>
        </p:spPr>
      </p:sp>
      <p:sp>
        <p:nvSpPr>
          <p:cNvPr id="158723" name="Rectangle 3"/>
          <p:cNvSpPr>
            <a:spLocks noGrp="1" noChangeArrowheads="1"/>
          </p:cNvSpPr>
          <p:nvPr>
            <p:ph type="body" idx="1"/>
          </p:nvPr>
        </p:nvSpPr>
        <p:spPr>
          <a:xfrm>
            <a:off x="744607" y="4264324"/>
            <a:ext cx="5486400" cy="4114800"/>
          </a:xfrm>
          <a:noFill/>
          <a:ln/>
        </p:spPr>
        <p:txBody>
          <a:bodyPr/>
          <a:lstStyle/>
          <a:p>
            <a:r>
              <a:rPr lang="en-US" dirty="0" smtClean="0">
                <a:effectLst/>
                <a:latin typeface="Arial" panose="020B0604020202020204" pitchFamily="34" charset="0"/>
                <a:cs typeface="Arial" panose="020B0604020202020204" pitchFamily="34" charset="0"/>
              </a:rPr>
              <a:t>The</a:t>
            </a:r>
            <a:r>
              <a:rPr lang="en-US" baseline="0" dirty="0" smtClean="0">
                <a:effectLst/>
                <a:latin typeface="Arial" panose="020B0604020202020204" pitchFamily="34" charset="0"/>
                <a:cs typeface="Arial" panose="020B0604020202020204" pitchFamily="34" charset="0"/>
              </a:rPr>
              <a:t> </a:t>
            </a:r>
            <a:r>
              <a:rPr lang="en-US" dirty="0" smtClean="0">
                <a:effectLst/>
                <a:latin typeface="Arial" panose="020B0604020202020204" pitchFamily="34" charset="0"/>
                <a:cs typeface="Arial" panose="020B0604020202020204" pitchFamily="34" charset="0"/>
              </a:rPr>
              <a:t>central goal of the Human Heredity</a:t>
            </a:r>
            <a:r>
              <a:rPr lang="en-US" baseline="0" dirty="0" smtClean="0">
                <a:effectLst/>
                <a:latin typeface="Arial" panose="020B0604020202020204" pitchFamily="34" charset="0"/>
                <a:cs typeface="Arial" panose="020B0604020202020204" pitchFamily="34" charset="0"/>
              </a:rPr>
              <a:t> and Health in Africa (or H3Africa) Initiative </a:t>
            </a:r>
            <a:r>
              <a:rPr lang="en-US" dirty="0" smtClean="0">
                <a:effectLst/>
                <a:latin typeface="Arial" panose="020B0604020202020204" pitchFamily="34" charset="0"/>
                <a:cs typeface="Arial" panose="020B0604020202020204" pitchFamily="34" charset="0"/>
              </a:rPr>
              <a:t>is to develop a sustainable and collaborative African genetics and genomics research enterprise. * Last October, H3Africa held an ancillary session at the 2015 American Society</a:t>
            </a:r>
            <a:r>
              <a:rPr lang="en-US" baseline="0" dirty="0" smtClean="0">
                <a:effectLst/>
                <a:latin typeface="Arial" panose="020B0604020202020204" pitchFamily="34" charset="0"/>
                <a:cs typeface="Arial" panose="020B0604020202020204" pitchFamily="34" charset="0"/>
              </a:rPr>
              <a:t> of Human Genetics (or </a:t>
            </a:r>
            <a:r>
              <a:rPr lang="en-US" dirty="0" smtClean="0">
                <a:effectLst/>
                <a:latin typeface="Arial" panose="020B0604020202020204" pitchFamily="34" charset="0"/>
                <a:cs typeface="Arial" panose="020B0604020202020204" pitchFamily="34" charset="0"/>
              </a:rPr>
              <a:t>ASHG) Annual meeting, in which six H3Africa PIs and working group chairs presented to a full room. </a:t>
            </a:r>
          </a:p>
          <a:p>
            <a:endParaRPr lang="en-US" dirty="0" smtClean="0">
              <a:effectLst/>
              <a:latin typeface="Arial" panose="020B0604020202020204" pitchFamily="34" charset="0"/>
              <a:cs typeface="Arial" panose="020B0604020202020204" pitchFamily="34" charset="0"/>
            </a:endParaRPr>
          </a:p>
          <a:p>
            <a:r>
              <a:rPr lang="en-US" dirty="0" smtClean="0">
                <a:effectLst/>
                <a:latin typeface="Arial" panose="020B0604020202020204" pitchFamily="34" charset="0"/>
                <a:cs typeface="Arial" panose="020B0604020202020204" pitchFamily="34" charset="0"/>
              </a:rPr>
              <a:t>* Immediately</a:t>
            </a:r>
            <a:r>
              <a:rPr lang="en-US" baseline="0" dirty="0" smtClean="0">
                <a:effectLst/>
                <a:latin typeface="Arial" panose="020B0604020202020204" pitchFamily="34" charset="0"/>
                <a:cs typeface="Arial" panose="020B0604020202020204" pitchFamily="34" charset="0"/>
              </a:rPr>
              <a:t> following that gathering</a:t>
            </a:r>
            <a:r>
              <a:rPr lang="en-US" dirty="0" smtClean="0">
                <a:effectLst/>
                <a:latin typeface="Arial" panose="020B0604020202020204" pitchFamily="34" charset="0"/>
                <a:cs typeface="Arial" panose="020B0604020202020204" pitchFamily="34" charset="0"/>
              </a:rPr>
              <a:t>, the 7</a:t>
            </a:r>
            <a:r>
              <a:rPr lang="en-US" baseline="30000" dirty="0" smtClean="0">
                <a:effectLst/>
                <a:latin typeface="Arial" panose="020B0604020202020204" pitchFamily="34" charset="0"/>
                <a:cs typeface="Arial" panose="020B0604020202020204" pitchFamily="34" charset="0"/>
              </a:rPr>
              <a:t>th</a:t>
            </a:r>
            <a:r>
              <a:rPr lang="en-US" dirty="0" smtClean="0">
                <a:effectLst/>
                <a:latin typeface="Arial" panose="020B0604020202020204" pitchFamily="34" charset="0"/>
                <a:cs typeface="Arial" panose="020B0604020202020204" pitchFamily="34" charset="0"/>
              </a:rPr>
              <a:t> H3Africa Consortium Meeting was held here in DC.</a:t>
            </a:r>
            <a:r>
              <a:rPr lang="en-US" baseline="0" dirty="0" smtClean="0">
                <a:effectLst/>
                <a:latin typeface="Arial" panose="020B0604020202020204" pitchFamily="34" charset="0"/>
                <a:cs typeface="Arial" panose="020B0604020202020204" pitchFamily="34" charset="0"/>
              </a:rPr>
              <a:t> </a:t>
            </a:r>
            <a:r>
              <a:rPr lang="en-US" dirty="0" smtClean="0">
                <a:effectLst/>
                <a:latin typeface="Arial" panose="020B0604020202020204" pitchFamily="34" charset="0"/>
                <a:cs typeface="Arial" panose="020B0604020202020204" pitchFamily="34" charset="0"/>
              </a:rPr>
              <a:t>* In addition to the usual closed sessions for the Consortium meeting, H3Africa also hosted a full day of PI presentations at</a:t>
            </a:r>
            <a:r>
              <a:rPr lang="en-US" baseline="0" dirty="0" smtClean="0">
                <a:effectLst/>
                <a:latin typeface="Arial" panose="020B0604020202020204" pitchFamily="34" charset="0"/>
                <a:cs typeface="Arial" panose="020B0604020202020204" pitchFamily="34" charset="0"/>
              </a:rPr>
              <a:t> NIH for a </a:t>
            </a:r>
            <a:r>
              <a:rPr lang="en-US" dirty="0" smtClean="0">
                <a:effectLst/>
                <a:latin typeface="Arial" panose="020B0604020202020204" pitchFamily="34" charset="0"/>
                <a:cs typeface="Arial" panose="020B0604020202020204" pitchFamily="34" charset="0"/>
              </a:rPr>
              <a:t>combined audience of well over 300 </a:t>
            </a:r>
            <a:r>
              <a:rPr lang="en-US" dirty="0" err="1" smtClean="0">
                <a:effectLst/>
                <a:latin typeface="Arial" panose="020B0604020202020204" pitchFamily="34" charset="0"/>
                <a:cs typeface="Arial" panose="020B0604020202020204" pitchFamily="34" charset="0"/>
              </a:rPr>
              <a:t>videocast</a:t>
            </a:r>
            <a:r>
              <a:rPr lang="en-US" dirty="0" smtClean="0">
                <a:effectLst/>
                <a:latin typeface="Arial" panose="020B0604020202020204" pitchFamily="34" charset="0"/>
                <a:cs typeface="Arial" panose="020B0604020202020204" pitchFamily="34" charset="0"/>
              </a:rPr>
              <a:t> and live viewers. * Capitalizing on the opportunity to share lessons learned between H3Africa and other NIH groups, several subject area meetings were held, such as a very fruitful trans-NIH/H3Africa Community Engagement Workshop. </a:t>
            </a:r>
          </a:p>
          <a:p>
            <a:r>
              <a:rPr lang="en-US" dirty="0" smtClean="0">
                <a:effectLst/>
                <a:latin typeface="Arial" panose="020B0604020202020204" pitchFamily="34" charset="0"/>
                <a:cs typeface="Arial" panose="020B0604020202020204" pitchFamily="34" charset="0"/>
              </a:rPr>
              <a:t> </a:t>
            </a:r>
          </a:p>
          <a:p>
            <a:r>
              <a:rPr lang="en-US" dirty="0" smtClean="0">
                <a:effectLst/>
                <a:latin typeface="Arial" panose="020B0604020202020204" pitchFamily="34" charset="0"/>
                <a:cs typeface="Arial" panose="020B0604020202020204" pitchFamily="34" charset="0"/>
              </a:rPr>
              <a:t>* You will hear more about H3Africa progress and plans for renewal in a</a:t>
            </a:r>
            <a:r>
              <a:rPr lang="en-US" baseline="0" dirty="0" smtClean="0">
                <a:effectLst/>
                <a:latin typeface="Arial" panose="020B0604020202020204" pitchFamily="34" charset="0"/>
                <a:cs typeface="Arial" panose="020B0604020202020204" pitchFamily="34" charset="0"/>
              </a:rPr>
              <a:t> presentation later in the Open Session</a:t>
            </a:r>
            <a:r>
              <a:rPr lang="en-US" dirty="0" smtClean="0">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10" eaLnBrk="0" hangingPunct="0">
              <a:defRPr b="1">
                <a:solidFill>
                  <a:schemeClr val="tx1"/>
                </a:solidFill>
                <a:latin typeface="Arial" pitchFamily="34" charset="0"/>
              </a:defRPr>
            </a:lvl1pPr>
            <a:lvl2pPr marL="754043" indent="-290017" defTabSz="950610" eaLnBrk="0" hangingPunct="0">
              <a:defRPr b="1">
                <a:solidFill>
                  <a:schemeClr val="tx1"/>
                </a:solidFill>
                <a:latin typeface="Arial" pitchFamily="34" charset="0"/>
              </a:defRPr>
            </a:lvl2pPr>
            <a:lvl3pPr marL="1160066" indent="-232013" defTabSz="950610" eaLnBrk="0" hangingPunct="0">
              <a:defRPr b="1">
                <a:solidFill>
                  <a:schemeClr val="tx1"/>
                </a:solidFill>
                <a:latin typeface="Arial" pitchFamily="34" charset="0"/>
              </a:defRPr>
            </a:lvl3pPr>
            <a:lvl4pPr marL="1624092" indent="-232013" defTabSz="950610" eaLnBrk="0" hangingPunct="0">
              <a:defRPr b="1">
                <a:solidFill>
                  <a:schemeClr val="tx1"/>
                </a:solidFill>
                <a:latin typeface="Arial" pitchFamily="34" charset="0"/>
              </a:defRPr>
            </a:lvl4pPr>
            <a:lvl5pPr marL="2088121" indent="-232013" defTabSz="950610" eaLnBrk="0" hangingPunct="0">
              <a:defRPr b="1">
                <a:solidFill>
                  <a:schemeClr val="tx1"/>
                </a:solidFill>
                <a:latin typeface="Arial" pitchFamily="34" charset="0"/>
              </a:defRPr>
            </a:lvl5pPr>
            <a:lvl6pPr marL="2552147" indent="-232013" defTabSz="950610" eaLnBrk="0" fontAlgn="base" hangingPunct="0">
              <a:spcBef>
                <a:spcPct val="0"/>
              </a:spcBef>
              <a:spcAft>
                <a:spcPct val="0"/>
              </a:spcAft>
              <a:defRPr b="1">
                <a:solidFill>
                  <a:schemeClr val="tx1"/>
                </a:solidFill>
                <a:latin typeface="Arial" pitchFamily="34" charset="0"/>
              </a:defRPr>
            </a:lvl6pPr>
            <a:lvl7pPr marL="3016173" indent="-232013" defTabSz="950610" eaLnBrk="0" fontAlgn="base" hangingPunct="0">
              <a:spcBef>
                <a:spcPct val="0"/>
              </a:spcBef>
              <a:spcAft>
                <a:spcPct val="0"/>
              </a:spcAft>
              <a:defRPr b="1">
                <a:solidFill>
                  <a:schemeClr val="tx1"/>
                </a:solidFill>
                <a:latin typeface="Arial" pitchFamily="34" charset="0"/>
              </a:defRPr>
            </a:lvl7pPr>
            <a:lvl8pPr marL="3480199" indent="-232013" defTabSz="950610" eaLnBrk="0" fontAlgn="base" hangingPunct="0">
              <a:spcBef>
                <a:spcPct val="0"/>
              </a:spcBef>
              <a:spcAft>
                <a:spcPct val="0"/>
              </a:spcAft>
              <a:defRPr b="1">
                <a:solidFill>
                  <a:schemeClr val="tx1"/>
                </a:solidFill>
                <a:latin typeface="Arial" pitchFamily="34" charset="0"/>
              </a:defRPr>
            </a:lvl8pPr>
            <a:lvl9pPr marL="3944228" indent="-232013" defTabSz="9506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61</a:t>
            </a:fld>
            <a:endParaRPr lang="en-US" dirty="0" smtClean="0">
              <a:solidFill>
                <a:prstClr val="black"/>
              </a:solidFill>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78" tIns="46939" rIns="93878" bIns="46939" numCol="1" anchor="t" anchorCtr="0" compatLnSpc="1">
            <a:prstTxWarp prst="textNoShape">
              <a:avLst/>
            </a:prstTxWarp>
          </a:bodyPr>
          <a:lstStyle/>
          <a:p>
            <a:pPr defTabSz="956174" eaLnBrk="1" fontAlgn="auto" hangingPunct="1">
              <a:spcAft>
                <a:spcPts val="0"/>
              </a:spcAft>
              <a:defRPr/>
            </a:pPr>
            <a:r>
              <a:rPr lang="en-US" dirty="0" smtClean="0">
                <a:latin typeface="Arial" panose="020B0604020202020204" pitchFamily="34" charset="0"/>
                <a:cs typeface="Arial" panose="020B0604020202020204" pitchFamily="34" charset="0"/>
              </a:rPr>
              <a:t>The NIH Common Fund Undiagnosed Diseases Network (or UDN) aims to improve the level of diagnosis and care for patients with undiagnosed diseases, facilitate research into the etiology of these diseases, and create an integrated and collaborative research community to identify and share improved options for optimal patient management. </a:t>
            </a:r>
          </a:p>
          <a:p>
            <a:pPr defTabSz="956174">
              <a:defRPr/>
            </a:pPr>
            <a:endParaRPr lang="en-US" baseline="0" dirty="0" smtClean="0">
              <a:latin typeface="Arial" pitchFamily="34" charset="0"/>
              <a:cs typeface="Arial" pitchFamily="34" charset="0"/>
            </a:endParaRPr>
          </a:p>
          <a:p>
            <a:pPr defTabSz="956174">
              <a:defRPr/>
            </a:pPr>
            <a:r>
              <a:rPr lang="en-US" dirty="0" smtClean="0">
                <a:latin typeface="Arial" panose="020B0604020202020204" pitchFamily="34" charset="0"/>
                <a:cs typeface="Arial" pitchFamily="34" charset="0"/>
              </a:rPr>
              <a:t>This</a:t>
            </a:r>
            <a:r>
              <a:rPr lang="en-US" baseline="0" dirty="0" smtClean="0">
                <a:latin typeface="Arial" pitchFamily="34" charset="0"/>
                <a:cs typeface="Arial" pitchFamily="34" charset="0"/>
              </a:rPr>
              <a:t> September, the UDN added 3 new Cores: * a Model Organisms Screening Center at Baylor College of Medicine (with the University of Oregon), * a Metabolomics Core at Battelle Pacific Northwest Laboratories (with Oregon Health and Science University), and * a Central Biorepository at Vanderbilt University.  </a:t>
            </a:r>
          </a:p>
          <a:p>
            <a:pPr defTabSz="956174">
              <a:defRPr/>
            </a:pPr>
            <a:endParaRPr lang="en-US" baseline="0" dirty="0" smtClean="0">
              <a:latin typeface="Arial" pitchFamily="34" charset="0"/>
              <a:cs typeface="Arial" pitchFamily="34" charset="0"/>
            </a:endParaRPr>
          </a:p>
          <a:p>
            <a:pPr defTabSz="956174">
              <a:defRPr/>
            </a:pPr>
            <a:r>
              <a:rPr lang="en-US" baseline="0" dirty="0" smtClean="0">
                <a:latin typeface="Arial" pitchFamily="34" charset="0"/>
                <a:cs typeface="Arial" pitchFamily="34" charset="0"/>
              </a:rPr>
              <a:t>The UDN is now accepting patients at all seven UDN Clinical Sites across the nation. </a:t>
            </a:r>
            <a:r>
              <a:rPr lang="en-US" dirty="0"/>
              <a:t>To apply, access the UDN </a:t>
            </a:r>
            <a:r>
              <a:rPr lang="en-US" dirty="0" smtClean="0"/>
              <a:t>Gateway </a:t>
            </a:r>
            <a:r>
              <a:rPr lang="en-US" dirty="0"/>
              <a:t>by </a:t>
            </a:r>
            <a:r>
              <a:rPr lang="en-US" dirty="0" smtClean="0"/>
              <a:t>* clicking </a:t>
            </a:r>
            <a:r>
              <a:rPr lang="en-US" dirty="0"/>
              <a:t>on the “Apply” </a:t>
            </a:r>
            <a:r>
              <a:rPr lang="en-US" dirty="0" smtClean="0"/>
              <a:t>button,</a:t>
            </a:r>
            <a:r>
              <a:rPr lang="en-US" baseline="0" dirty="0" smtClean="0"/>
              <a:t> which is located on all of </a:t>
            </a:r>
            <a:r>
              <a:rPr lang="en-US" dirty="0" smtClean="0"/>
              <a:t>the </a:t>
            </a:r>
            <a:r>
              <a:rPr lang="en-US" dirty="0"/>
              <a:t>UDN </a:t>
            </a:r>
            <a:r>
              <a:rPr lang="en-US" dirty="0" smtClean="0"/>
              <a:t>webpages.</a:t>
            </a:r>
            <a:endParaRPr lang="en-US" baseline="0" dirty="0" smtClean="0">
              <a:latin typeface="Arial" pitchFamily="34" charset="0"/>
              <a:cs typeface="Arial" pitchFamily="34" charset="0"/>
            </a:endParaRPr>
          </a:p>
          <a:p>
            <a:pPr defTabSz="938500">
              <a:spcAft>
                <a:spcPts val="0"/>
              </a:spcAft>
              <a:defRPr/>
            </a:pP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62</a:t>
            </a:fld>
            <a:endParaRPr 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a:xfrm>
            <a:off x="792166" y="4446592"/>
            <a:ext cx="5722934" cy="4392608"/>
          </a:xfrm>
        </p:spPr>
        <p:txBody>
          <a:bodyPr/>
          <a:lstStyle/>
          <a:p>
            <a:pPr lvl="2" defTabSz="921847">
              <a:defRPr/>
            </a:pPr>
            <a:r>
              <a:rPr lang="en-US" baseline="0" dirty="0" smtClean="0"/>
              <a:t>The Gabriella Miller Kids First Pediatric Research Act was passed by Congress in March 2014 and signed into law by President Obama in April 2014. This act eliminated taxpayer financing of political conventions, repurposing those funds for a 10-year pediatric research initiative. </a:t>
            </a:r>
          </a:p>
          <a:p>
            <a:pPr lvl="2" defTabSz="921847">
              <a:defRPr/>
            </a:pPr>
            <a:endParaRPr lang="en-US" baseline="0" dirty="0" smtClean="0"/>
          </a:p>
          <a:p>
            <a:pPr lvl="2" defTabSz="921847">
              <a:defRPr/>
            </a:pPr>
            <a:r>
              <a:rPr lang="en-US" baseline="0" dirty="0" smtClean="0"/>
              <a:t>* The $12.6 million per year for 10 years are now designated for an </a:t>
            </a:r>
            <a:r>
              <a:rPr lang="en-US" b="0" baseline="0" dirty="0" smtClean="0"/>
              <a:t>NIH Common Fund program </a:t>
            </a:r>
            <a:r>
              <a:rPr lang="en-US" b="0" dirty="0" smtClean="0"/>
              <a:t>(referred to as Kids First). * </a:t>
            </a:r>
            <a:r>
              <a:rPr lang="en-US" b="0" baseline="0" dirty="0" smtClean="0"/>
              <a:t>The p</a:t>
            </a:r>
            <a:r>
              <a:rPr lang="en-US" baseline="0" dirty="0" smtClean="0"/>
              <a:t>rogram aims to </a:t>
            </a:r>
            <a:r>
              <a:rPr lang="en-US" dirty="0" smtClean="0"/>
              <a:t>develop a data resource for the pediatric research community of well-curated clinical and genome</a:t>
            </a:r>
            <a:r>
              <a:rPr lang="en-US" baseline="0" dirty="0" smtClean="0"/>
              <a:t>-</a:t>
            </a:r>
            <a:r>
              <a:rPr lang="en-US" dirty="0" smtClean="0"/>
              <a:t>sequence data,</a:t>
            </a:r>
            <a:r>
              <a:rPr lang="en-US" baseline="0" dirty="0" smtClean="0"/>
              <a:t> with easy access and a f</a:t>
            </a:r>
            <a:r>
              <a:rPr lang="en-US" dirty="0" smtClean="0"/>
              <a:t>ocus on</a:t>
            </a:r>
            <a:r>
              <a:rPr lang="en-US" baseline="0" dirty="0" smtClean="0"/>
              <a:t> cancer</a:t>
            </a:r>
            <a:r>
              <a:rPr lang="en-US" dirty="0" smtClean="0"/>
              <a:t>s </a:t>
            </a:r>
            <a:r>
              <a:rPr lang="en-US" dirty="0"/>
              <a:t>with an inherited basis and on relapse and </a:t>
            </a:r>
            <a:r>
              <a:rPr lang="en-US" dirty="0" smtClean="0"/>
              <a:t>treatment-resistant </a:t>
            </a:r>
            <a:r>
              <a:rPr lang="en-US" dirty="0"/>
              <a:t>tumors, </a:t>
            </a:r>
            <a:r>
              <a:rPr lang="en-US" dirty="0" smtClean="0"/>
              <a:t>as well as on structural </a:t>
            </a:r>
            <a:r>
              <a:rPr lang="en-US" dirty="0"/>
              <a:t>birth defects.  </a:t>
            </a:r>
            <a:endParaRPr lang="en-US" dirty="0" smtClean="0"/>
          </a:p>
          <a:p>
            <a:pPr lvl="2" defTabSz="921847">
              <a:defRPr/>
            </a:pPr>
            <a:endParaRPr lang="en-US" baseline="0" dirty="0" smtClean="0"/>
          </a:p>
          <a:p>
            <a:pPr defTabSz="921847">
              <a:defRPr/>
            </a:pPr>
            <a:r>
              <a:rPr lang="en-US" dirty="0" smtClean="0"/>
              <a:t>* Production </a:t>
            </a:r>
            <a:r>
              <a:rPr lang="en-US" dirty="0"/>
              <a:t>of </a:t>
            </a:r>
            <a:r>
              <a:rPr lang="en-US" dirty="0" smtClean="0"/>
              <a:t>whole-genome sequences from up </a:t>
            </a:r>
            <a:r>
              <a:rPr lang="en-US" dirty="0"/>
              <a:t>to 6000 </a:t>
            </a:r>
            <a:r>
              <a:rPr lang="en-US" dirty="0" smtClean="0"/>
              <a:t>samples is underway</a:t>
            </a:r>
            <a:r>
              <a:rPr lang="en-US" baseline="0" dirty="0" smtClean="0"/>
              <a:t> through a supplement to two of the NHGRI Genome Sequencing Program centers for studies of Ewing’s sarcoma, drug-resistant pediatric osteosarcoma, cleft lip and palate, syndromic cranial </a:t>
            </a:r>
            <a:r>
              <a:rPr lang="en-US" baseline="0" dirty="0" err="1" smtClean="0"/>
              <a:t>dysinnervation</a:t>
            </a:r>
            <a:r>
              <a:rPr lang="en-US" baseline="0" dirty="0" smtClean="0"/>
              <a:t> disorders, congenital heart defects, congenital diaphragmatic hernia, and disorders of sex development</a:t>
            </a:r>
            <a:r>
              <a:rPr lang="en-US" dirty="0" smtClean="0"/>
              <a:t>.</a:t>
            </a:r>
            <a:endParaRPr lang="en-US" dirty="0"/>
          </a:p>
          <a:p>
            <a:pPr defTabSz="921847">
              <a:defRPr/>
            </a:pPr>
            <a:endParaRPr lang="en-US" dirty="0" smtClean="0"/>
          </a:p>
          <a:p>
            <a:pPr defTabSz="921847">
              <a:defRPr/>
            </a:pPr>
            <a:r>
              <a:rPr lang="en-US" dirty="0" smtClean="0"/>
              <a:t>* Last month, the program released</a:t>
            </a:r>
            <a:r>
              <a:rPr lang="en-US" baseline="0" dirty="0" smtClean="0"/>
              <a:t> another Funding Opportunity Announcement for </a:t>
            </a:r>
            <a:r>
              <a:rPr lang="en-US" sz="1200" b="0" dirty="0" smtClean="0">
                <a:latin typeface="Arial" panose="020B0604020202020204" pitchFamily="34" charset="0"/>
                <a:cs typeface="Arial" panose="020B0604020202020204" pitchFamily="34" charset="0"/>
              </a:rPr>
              <a:t>Genome Sequencing Center(s) </a:t>
            </a:r>
            <a:r>
              <a:rPr lang="en-US" baseline="0" dirty="0" smtClean="0"/>
              <a:t>that calls for </a:t>
            </a:r>
            <a:r>
              <a:rPr lang="en-US" sz="1200" kern="1200" dirty="0" smtClean="0">
                <a:solidFill>
                  <a:schemeClr val="tx1"/>
                </a:solidFill>
                <a:effectLst/>
                <a:latin typeface="Arial" panose="020B0604020202020204" pitchFamily="34" charset="0"/>
                <a:ea typeface="+mn-ea"/>
                <a:cs typeface="Arial" panose="020B0604020202020204" pitchFamily="34" charset="0"/>
              </a:rPr>
              <a:t>applications by groups who will sequence additional samples. The generated data will become a part of the data resource. </a:t>
            </a:r>
            <a:r>
              <a:rPr lang="en-US" baseline="0" dirty="0" smtClean="0"/>
              <a:t>The deadline for applications is April 1, 2016. </a:t>
            </a:r>
            <a:endParaRPr lang="en-US" dirty="0" smtClean="0"/>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2017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1203325" y="701675"/>
            <a:ext cx="4679950" cy="3509963"/>
          </a:xfrm>
          <a:prstGeom prst="rect">
            <a:avLst/>
          </a:prstGeom>
          <a:ln/>
        </p:spPr>
      </p:sp>
      <p:sp>
        <p:nvSpPr>
          <p:cNvPr id="227331" name="Notes Placeholder 2"/>
          <p:cNvSpPr>
            <a:spLocks noGrp="1"/>
          </p:cNvSpPr>
          <p:nvPr>
            <p:ph type="body" idx="1"/>
          </p:nvPr>
        </p:nvSpPr>
        <p:spPr>
          <a:noFill/>
          <a:ln/>
        </p:spPr>
        <p:txBody>
          <a:bodyPr/>
          <a:lstStyle/>
          <a:p>
            <a:r>
              <a:rPr lang="en-US" baseline="0" dirty="0" smtClean="0">
                <a:latin typeface="Arial" panose="020B0604020202020204" pitchFamily="34" charset="0"/>
                <a:cs typeface="Arial" panose="020B0604020202020204" pitchFamily="34" charset="0"/>
              </a:rPr>
              <a:t>As discussed at several recent Council meetings, NIH has been heavily involved in implementing the U.S. Precision Medicine Initiative (or PMI). NIH’s Fiscal Year 2016 budget includes $70 million for the National Cancer Institute to lead efforts in cancer genomics as part of PMI for Oncology, as well as $130 million to the NIH to build a national longitudinal research cohort of one million or more volunteers through the PMI Cohort Program.</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NIH has been doing an excellent job of capturing and disseminating information about PMI Cohort Program planning activities via this dedicated web page. I would urge you to visit this site to get the latest information since it will continue to be ‘the place’ to go for information on meetings, funding opportunities, and so forth. </a:t>
            </a:r>
          </a:p>
        </p:txBody>
      </p:sp>
      <p:sp>
        <p:nvSpPr>
          <p:cNvPr id="5" name="Slide Number Placeholder 3"/>
          <p:cNvSpPr>
            <a:spLocks noGrp="1"/>
          </p:cNvSpPr>
          <p:nvPr>
            <p:ph type="sldNum" sz="quarter" idx="5"/>
          </p:nvPr>
        </p:nvSpPr>
        <p:spPr>
          <a:xfrm>
            <a:off x="4014793" y="8891593"/>
            <a:ext cx="3071815"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956" eaLnBrk="0" hangingPunct="0">
              <a:defRPr b="1">
                <a:solidFill>
                  <a:schemeClr val="tx1"/>
                </a:solidFill>
                <a:latin typeface="Arial" pitchFamily="34" charset="0"/>
              </a:defRPr>
            </a:lvl1pPr>
            <a:lvl2pPr marL="759870" indent="-292258" defTabSz="957956" eaLnBrk="0" hangingPunct="0">
              <a:defRPr b="1">
                <a:solidFill>
                  <a:schemeClr val="tx1"/>
                </a:solidFill>
                <a:latin typeface="Arial" pitchFamily="34" charset="0"/>
              </a:defRPr>
            </a:lvl2pPr>
            <a:lvl3pPr marL="1169031" indent="-233807" defTabSz="957956" eaLnBrk="0" hangingPunct="0">
              <a:defRPr b="1">
                <a:solidFill>
                  <a:schemeClr val="tx1"/>
                </a:solidFill>
                <a:latin typeface="Arial" pitchFamily="34" charset="0"/>
              </a:defRPr>
            </a:lvl3pPr>
            <a:lvl4pPr marL="1636646" indent="-233807" defTabSz="957956" eaLnBrk="0" hangingPunct="0">
              <a:defRPr b="1">
                <a:solidFill>
                  <a:schemeClr val="tx1"/>
                </a:solidFill>
                <a:latin typeface="Arial" pitchFamily="34" charset="0"/>
              </a:defRPr>
            </a:lvl4pPr>
            <a:lvl5pPr marL="2104260" indent="-233807" defTabSz="957956" eaLnBrk="0" hangingPunct="0">
              <a:defRPr b="1">
                <a:solidFill>
                  <a:schemeClr val="tx1"/>
                </a:solidFill>
                <a:latin typeface="Arial" pitchFamily="34" charset="0"/>
              </a:defRPr>
            </a:lvl5pPr>
            <a:lvl6pPr marL="2571874" indent="-233807" defTabSz="957956" eaLnBrk="0" fontAlgn="base" hangingPunct="0">
              <a:spcBef>
                <a:spcPct val="0"/>
              </a:spcBef>
              <a:spcAft>
                <a:spcPct val="0"/>
              </a:spcAft>
              <a:defRPr b="1">
                <a:solidFill>
                  <a:schemeClr val="tx1"/>
                </a:solidFill>
                <a:latin typeface="Arial" pitchFamily="34" charset="0"/>
              </a:defRPr>
            </a:lvl6pPr>
            <a:lvl7pPr marL="3039486" indent="-233807" defTabSz="957956" eaLnBrk="0" fontAlgn="base" hangingPunct="0">
              <a:spcBef>
                <a:spcPct val="0"/>
              </a:spcBef>
              <a:spcAft>
                <a:spcPct val="0"/>
              </a:spcAft>
              <a:defRPr b="1">
                <a:solidFill>
                  <a:schemeClr val="tx1"/>
                </a:solidFill>
                <a:latin typeface="Arial" pitchFamily="34" charset="0"/>
              </a:defRPr>
            </a:lvl7pPr>
            <a:lvl8pPr marL="3507099" indent="-233807" defTabSz="957956" eaLnBrk="0" fontAlgn="base" hangingPunct="0">
              <a:spcBef>
                <a:spcPct val="0"/>
              </a:spcBef>
              <a:spcAft>
                <a:spcPct val="0"/>
              </a:spcAft>
              <a:defRPr b="1">
                <a:solidFill>
                  <a:schemeClr val="tx1"/>
                </a:solidFill>
                <a:latin typeface="Arial" pitchFamily="34" charset="0"/>
              </a:defRPr>
            </a:lvl8pPr>
            <a:lvl9pPr marL="3974712" indent="-233807" defTabSz="95795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64</a:t>
            </a:fld>
            <a:endParaRPr lang="en-US" dirty="0" smtClean="0">
              <a:solidFill>
                <a:prstClr val="black"/>
              </a:solidFill>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a:xfrm>
            <a:off x="825502" y="4446592"/>
            <a:ext cx="5669280" cy="4211955"/>
          </a:xfrm>
        </p:spPr>
        <p:txBody>
          <a:bodyPr/>
          <a:lstStyle/>
          <a:p>
            <a:r>
              <a:rPr lang="en-US" baseline="0" dirty="0" smtClean="0">
                <a:latin typeface="Arial" panose="020B0604020202020204" pitchFamily="34" charset="0"/>
                <a:cs typeface="Arial" panose="020B0604020202020204" pitchFamily="34" charset="0"/>
              </a:rPr>
              <a:t>In fact, the first set of funding opportunities for the PMI Cohort Program was announced in November, and these opportunities are summarized in the table shown here.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 first two funding opportunities will use something called Other Transaction Authority (or OTA) to develop a pilot program to inform creation of the direct volunteer enrollment for the cohort, as well as to establish a communication infrastructure. OTA has been used by some other government agencies, and is designed to obtain cutting-edge technology with a high degree of flexibility (often from non-traditional sources). Applications have already been received for these two opportunities, with awards expected to be made this month.</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 last four funding opportunities will be traditional cooperative agreements designed to build the infrastructure for the PMI Cohort Program, including a biobank, coordinating center, network of healthcare provider organizations, and participant mobile technologies. Applications for these are due this month, with awards expected this summer.</a:t>
            </a:r>
          </a:p>
          <a:p>
            <a:endParaRPr lang="en-US" b="1"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992086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a:xfrm>
            <a:off x="825502" y="4446592"/>
            <a:ext cx="5669280" cy="4211955"/>
          </a:xfrm>
        </p:spPr>
        <p:txBody>
          <a:bodyPr/>
          <a:lstStyle/>
          <a:p>
            <a:r>
              <a:rPr lang="en-US" baseline="0" dirty="0" smtClean="0">
                <a:latin typeface="Arial" panose="020B0604020202020204" pitchFamily="34" charset="0"/>
                <a:cs typeface="Arial" panose="020B0604020202020204" pitchFamily="34" charset="0"/>
              </a:rPr>
              <a:t>Also, in November, Dr. Francis Collins announced the establishment of the PMI Cohort Program Advisory Panel, the roster for which is shown here. Note that the Panel includes Council member Dr. Lon </a:t>
            </a:r>
            <a:r>
              <a:rPr lang="en-US" baseline="0" dirty="0" err="1" smtClean="0">
                <a:latin typeface="Arial" panose="020B0604020202020204" pitchFamily="34" charset="0"/>
                <a:cs typeface="Arial" panose="020B0604020202020204" pitchFamily="34" charset="0"/>
              </a:rPr>
              <a:t>Cardon</a:t>
            </a:r>
            <a:r>
              <a:rPr lang="en-US" baseline="0" dirty="0" smtClean="0">
                <a:latin typeface="Arial" panose="020B0604020202020204" pitchFamily="34" charset="0"/>
                <a:cs typeface="Arial" panose="020B0604020202020204" pitchFamily="34" charset="0"/>
              </a:rPr>
              <a:t> and former Council member Dr. David Williams. </a:t>
            </a:r>
            <a:r>
              <a:rPr lang="en-US" dirty="0" smtClean="0">
                <a:latin typeface="Arial" panose="020B0604020202020204" pitchFamily="34" charset="0"/>
                <a:cs typeface="Arial" panose="020B0604020202020204" pitchFamily="34" charset="0"/>
              </a:rPr>
              <a:t>Panel members will provide ongoing guidance and oversight of the PMI</a:t>
            </a:r>
            <a:r>
              <a:rPr lang="en-US" baseline="0" dirty="0" smtClean="0">
                <a:latin typeface="Arial" panose="020B0604020202020204" pitchFamily="34" charset="0"/>
                <a:cs typeface="Arial" panose="020B0604020202020204" pitchFamily="34" charset="0"/>
              </a:rPr>
              <a:t> C</a:t>
            </a:r>
            <a:r>
              <a:rPr lang="en-US" dirty="0" smtClean="0">
                <a:latin typeface="Arial" panose="020B0604020202020204" pitchFamily="34" charset="0"/>
                <a:cs typeface="Arial" panose="020B0604020202020204" pitchFamily="34" charset="0"/>
              </a:rPr>
              <a:t>ohort, contributing significantly to the evolution of the program’s vision, scientific and clinical goals, and operations. Additional members will be named over time.</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Finally, NIH launched a search for a permanent PMI Director.  Applications were due in December, with the search process now proceeding in earnest.</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9920863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807721" y="4431352"/>
            <a:ext cx="5486400" cy="4114800"/>
          </a:xfrm>
        </p:spPr>
        <p:txBody>
          <a:bodyPr/>
          <a:lstStyle/>
          <a:p>
            <a:r>
              <a:rPr lang="en-US" dirty="0" smtClean="0">
                <a:latin typeface="Arial" panose="020B0604020202020204" pitchFamily="34" charset="0"/>
                <a:cs typeface="Arial" panose="020B0604020202020204" pitchFamily="34" charset="0"/>
              </a:rPr>
              <a:t>In December,</a:t>
            </a:r>
            <a:r>
              <a:rPr lang="en-US" baseline="0" dirty="0" smtClean="0">
                <a:latin typeface="Arial" panose="020B0604020202020204" pitchFamily="34" charset="0"/>
                <a:cs typeface="Arial" panose="020B0604020202020204" pitchFamily="34" charset="0"/>
              </a:rPr>
              <a:t> NIH announced seven Requests for Applications to support </a:t>
            </a:r>
            <a:r>
              <a:rPr lang="en-US" dirty="0">
                <a:latin typeface="Arial" panose="020B0604020202020204" pitchFamily="34" charset="0"/>
                <a:cs typeface="Arial" panose="020B0604020202020204" pitchFamily="34" charset="0"/>
              </a:rPr>
              <a:t>the Environmental influences on Child Health </a:t>
            </a:r>
            <a:r>
              <a:rPr lang="en-US" dirty="0" smtClean="0">
                <a:latin typeface="Arial" panose="020B0604020202020204" pitchFamily="34" charset="0"/>
                <a:cs typeface="Arial" panose="020B0604020202020204" pitchFamily="34" charset="0"/>
              </a:rPr>
              <a:t>Outcomes (or ECHO</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program. This seven-year initiative is designed to investigate the longitudinal impact of prenatal, perinatal, and postnatal environmental exposures on pediatric health outcomes with high public health impact. </a:t>
            </a:r>
            <a:r>
              <a:rPr lang="en-US" dirty="0" smtClean="0">
                <a:latin typeface="Arial" panose="020B0604020202020204" pitchFamily="34" charset="0"/>
                <a:cs typeface="Arial" panose="020B0604020202020204" pitchFamily="34" charset="0"/>
              </a:rPr>
              <a:t>While the goals of ECHO are consistent with those of the former National Children’s Study, the approach is different. ECHO</a:t>
            </a:r>
            <a:r>
              <a:rPr lang="en-US" dirty="0">
                <a:latin typeface="Arial" panose="020B0604020202020204" pitchFamily="34" charset="0"/>
                <a:cs typeface="Arial" panose="020B0604020202020204" pitchFamily="34" charset="0"/>
              </a:rPr>
              <a:t> will support multiple, </a:t>
            </a:r>
            <a:r>
              <a:rPr lang="en-US" dirty="0" smtClean="0">
                <a:latin typeface="Arial" panose="020B0604020202020204" pitchFamily="34" charset="0"/>
                <a:cs typeface="Arial" panose="020B0604020202020204" pitchFamily="34" charset="0"/>
              </a:rPr>
              <a:t>synergistic </a:t>
            </a:r>
            <a:r>
              <a:rPr lang="en-US" dirty="0">
                <a:latin typeface="Arial" panose="020B0604020202020204" pitchFamily="34" charset="0"/>
                <a:cs typeface="Arial" panose="020B0604020202020204" pitchFamily="34" charset="0"/>
              </a:rPr>
              <a:t>longitudinal studies using existing study populations to investigate environmental </a:t>
            </a:r>
            <a:r>
              <a:rPr lang="en-US" dirty="0" smtClean="0">
                <a:latin typeface="Arial" panose="020B0604020202020204" pitchFamily="34" charset="0"/>
                <a:cs typeface="Arial" panose="020B0604020202020204" pitchFamily="34" charset="0"/>
              </a:rPr>
              <a:t>exposures— </a:t>
            </a:r>
            <a:r>
              <a:rPr lang="en-US" dirty="0">
                <a:latin typeface="Arial" panose="020B0604020202020204" pitchFamily="34" charset="0"/>
                <a:cs typeface="Arial" panose="020B0604020202020204" pitchFamily="34" charset="0"/>
              </a:rPr>
              <a:t>including physical, chemical, biological, social, behavioral, natural and built </a:t>
            </a:r>
            <a:r>
              <a:rPr lang="en-US" dirty="0" smtClean="0">
                <a:latin typeface="Arial" panose="020B0604020202020204" pitchFamily="34" charset="0"/>
                <a:cs typeface="Arial" panose="020B0604020202020204" pitchFamily="34" charset="0"/>
              </a:rPr>
              <a:t>environments— </a:t>
            </a:r>
            <a:r>
              <a:rPr lang="en-US" dirty="0">
                <a:latin typeface="Arial" panose="020B0604020202020204" pitchFamily="34" charset="0"/>
                <a:cs typeface="Arial" panose="020B0604020202020204" pitchFamily="34" charset="0"/>
              </a:rPr>
              <a:t>on child health and development. </a:t>
            </a:r>
          </a:p>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anose="020B0604020202020204" pitchFamily="34" charset="0"/>
              </a:rPr>
              <a:t>* The</a:t>
            </a:r>
            <a:r>
              <a:rPr lang="en-US" baseline="0" dirty="0" smtClean="0">
                <a:latin typeface="Arial" panose="020B0604020202020204" pitchFamily="34" charset="0"/>
                <a:cs typeface="Arial" panose="020B0604020202020204" pitchFamily="34" charset="0"/>
              </a:rPr>
              <a:t> seven funding announcements are listed here. </a:t>
            </a:r>
            <a:r>
              <a:rPr lang="en-US" dirty="0" smtClean="0">
                <a:latin typeface="Arial" panose="020B0604020202020204" pitchFamily="34" charset="0"/>
                <a:cs typeface="Arial" panose="020B0604020202020204" pitchFamily="34" charset="0"/>
              </a:rPr>
              <a:t>The studies will focus on four key pediatric outcome areas that have a high public health impact: upper and lower airway; obesity; pre-, </a:t>
            </a:r>
            <a:r>
              <a:rPr lang="en-US" dirty="0" err="1" smtClean="0">
                <a:latin typeface="Arial" panose="020B0604020202020204" pitchFamily="34" charset="0"/>
                <a:cs typeface="Arial" panose="020B0604020202020204" pitchFamily="34" charset="0"/>
              </a:rPr>
              <a:t>peri</a:t>
            </a:r>
            <a:r>
              <a:rPr lang="en-US" dirty="0" smtClean="0">
                <a:latin typeface="Arial" panose="020B0604020202020204" pitchFamily="34" charset="0"/>
                <a:cs typeface="Arial" panose="020B0604020202020204" pitchFamily="34" charset="0"/>
              </a:rPr>
              <a:t>-, and postnatal outcomes; and neurodevelopment. The studies will share standardized core data elements managed by a central coordinating center and an associated data analysis center. Applications for these funding announcements </a:t>
            </a:r>
            <a:r>
              <a:rPr lang="en-US" baseline="0" dirty="0" smtClean="0">
                <a:latin typeface="Arial" panose="020B0604020202020204" pitchFamily="34" charset="0"/>
                <a:cs typeface="Arial" panose="020B0604020202020204" pitchFamily="34" charset="0"/>
              </a:rPr>
              <a:t>are all due on * Friday, April 15 (a seemingly popular date for federal agencies). </a:t>
            </a:r>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100" y="8889990"/>
            <a:ext cx="3070860" cy="468315"/>
          </a:xfrm>
        </p:spPr>
        <p:txBody>
          <a:bodyPr/>
          <a:lstStyle/>
          <a:p>
            <a:fld id="{CFDD2888-EA59-4FA6-882F-5E5CD6B79C53}"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6816872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68</a:t>
            </a:fld>
            <a:endParaRPr lang="en-US" dirty="0" smtClean="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123950" y="701675"/>
            <a:ext cx="4681538" cy="3509963"/>
          </a:xfrm>
          <a:prstGeom prst="rect">
            <a:avLst/>
          </a:prstGeom>
          <a:ln/>
        </p:spPr>
      </p:sp>
      <p:sp>
        <p:nvSpPr>
          <p:cNvPr id="122883" name="Notes Placeholder 2"/>
          <p:cNvSpPr>
            <a:spLocks noGrp="1"/>
          </p:cNvSpPr>
          <p:nvPr>
            <p:ph type="body" idx="1"/>
          </p:nvPr>
        </p:nvSpPr>
        <p:spPr>
          <a:noFill/>
          <a:ln/>
        </p:spPr>
        <p:txBody>
          <a:bodyPr/>
          <a:lstStyle/>
          <a:p>
            <a:pPr lvl="1"/>
            <a:r>
              <a:rPr lang="en-US" b="0" dirty="0"/>
              <a:t>The Inter-Society Coordinating Committee for Practitioner Education in </a:t>
            </a:r>
            <a:r>
              <a:rPr lang="en-US" b="0" dirty="0" smtClean="0"/>
              <a:t>Genomics (or </a:t>
            </a:r>
            <a:r>
              <a:rPr lang="en-US" b="0" i="0" dirty="0" smtClean="0"/>
              <a:t>ISCC) </a:t>
            </a:r>
            <a:r>
              <a:rPr lang="en-US" b="0" i="0" dirty="0"/>
              <a:t>held </a:t>
            </a:r>
            <a:r>
              <a:rPr lang="en-US" b="0" dirty="0"/>
              <a:t>their </a:t>
            </a:r>
            <a:r>
              <a:rPr lang="en-US" b="0" dirty="0" smtClean="0"/>
              <a:t>* fifth</a:t>
            </a:r>
            <a:r>
              <a:rPr lang="en-US" b="0" dirty="0"/>
              <a:t>, day-long, </a:t>
            </a:r>
            <a:r>
              <a:rPr lang="en-US" b="0" dirty="0" smtClean="0"/>
              <a:t>‘in-person’ </a:t>
            </a:r>
            <a:r>
              <a:rPr lang="en-US" b="0" dirty="0"/>
              <a:t>meeting </a:t>
            </a:r>
            <a:r>
              <a:rPr lang="en-US" b="0" dirty="0" smtClean="0"/>
              <a:t>in January. </a:t>
            </a:r>
            <a:r>
              <a:rPr lang="en-US" b="0" dirty="0"/>
              <a:t>The ISCC was formed following </a:t>
            </a:r>
            <a:r>
              <a:rPr lang="en-US" b="0" dirty="0" smtClean="0"/>
              <a:t>Council’s </a:t>
            </a:r>
            <a:r>
              <a:rPr lang="en-US" b="0" dirty="0"/>
              <a:t>Genomic Medicine Working </a:t>
            </a:r>
            <a:r>
              <a:rPr lang="en-US" b="0" dirty="0" smtClean="0"/>
              <a:t>Group’s </a:t>
            </a:r>
            <a:r>
              <a:rPr lang="en-US" b="0" dirty="0"/>
              <a:t>January 2013 meeting, with a charge to enhance the practice of genomic medicine through </a:t>
            </a:r>
            <a:r>
              <a:rPr lang="en-US" b="0" dirty="0" smtClean="0"/>
              <a:t>the sharing </a:t>
            </a:r>
            <a:r>
              <a:rPr lang="en-US" b="0" dirty="0"/>
              <a:t>of educational approaches and joint identification of educational needs. </a:t>
            </a:r>
          </a:p>
          <a:p>
            <a:pPr lvl="1"/>
            <a:endParaRPr lang="en-US" b="0" dirty="0"/>
          </a:p>
          <a:p>
            <a:pPr lvl="1"/>
            <a:r>
              <a:rPr lang="en-US" b="0" dirty="0" smtClean="0"/>
              <a:t>* The </a:t>
            </a:r>
            <a:r>
              <a:rPr lang="en-US" b="0" dirty="0"/>
              <a:t>theme for this </a:t>
            </a:r>
            <a:r>
              <a:rPr lang="en-US" b="0" dirty="0" smtClean="0"/>
              <a:t>meeting was implementation </a:t>
            </a:r>
            <a:r>
              <a:rPr lang="en-US" b="0" dirty="0"/>
              <a:t>of </a:t>
            </a:r>
            <a:r>
              <a:rPr lang="en-US" b="0" dirty="0" smtClean="0"/>
              <a:t>practical </a:t>
            </a:r>
            <a:r>
              <a:rPr lang="en-US" b="0" dirty="0"/>
              <a:t>e</a:t>
            </a:r>
            <a:r>
              <a:rPr lang="en-US" b="0" dirty="0" smtClean="0"/>
              <a:t>ducation </a:t>
            </a:r>
            <a:r>
              <a:rPr lang="en-US" b="0" dirty="0"/>
              <a:t>s</a:t>
            </a:r>
            <a:r>
              <a:rPr lang="en-US" b="0" dirty="0" smtClean="0"/>
              <a:t>trategies</a:t>
            </a:r>
            <a:r>
              <a:rPr lang="en-US" b="0" dirty="0"/>
              <a:t>. The participants heard from Jeanette </a:t>
            </a:r>
            <a:r>
              <a:rPr lang="en-US" b="0" dirty="0" smtClean="0"/>
              <a:t>McCarthy</a:t>
            </a:r>
            <a:r>
              <a:rPr lang="en-US" b="0" baseline="0" dirty="0" smtClean="0"/>
              <a:t> (</a:t>
            </a:r>
            <a:r>
              <a:rPr lang="en-US" b="0" dirty="0" smtClean="0"/>
              <a:t>educator </a:t>
            </a:r>
            <a:r>
              <a:rPr lang="en-US" b="0" dirty="0"/>
              <a:t>and editor of </a:t>
            </a:r>
            <a:r>
              <a:rPr lang="en-US" b="0" i="1" dirty="0"/>
              <a:t>Genome</a:t>
            </a:r>
            <a:r>
              <a:rPr lang="en-US" b="0" dirty="0"/>
              <a:t> </a:t>
            </a:r>
            <a:r>
              <a:rPr lang="en-US" b="0" i="1" dirty="0" smtClean="0"/>
              <a:t>Magazine</a:t>
            </a:r>
            <a:r>
              <a:rPr lang="en-US" b="0" i="0" dirty="0" smtClean="0"/>
              <a:t>),</a:t>
            </a:r>
            <a:r>
              <a:rPr lang="en-US" b="0" dirty="0" smtClean="0"/>
              <a:t> </a:t>
            </a:r>
            <a:r>
              <a:rPr lang="en-US" b="0" dirty="0"/>
              <a:t>Samuel Johnson </a:t>
            </a:r>
            <a:r>
              <a:rPr lang="en-US" b="0" dirty="0" smtClean="0"/>
              <a:t>(from </a:t>
            </a:r>
            <a:r>
              <a:rPr lang="en-US" b="0" dirty="0"/>
              <a:t>Kaiser </a:t>
            </a:r>
            <a:r>
              <a:rPr lang="en-US" b="0" dirty="0" smtClean="0"/>
              <a:t>Permanente), </a:t>
            </a:r>
            <a:r>
              <a:rPr lang="en-US" b="0" dirty="0"/>
              <a:t>and Michael Murray </a:t>
            </a:r>
            <a:r>
              <a:rPr lang="en-US" b="0" dirty="0" smtClean="0"/>
              <a:t>(from </a:t>
            </a:r>
            <a:r>
              <a:rPr lang="en-US" b="0" dirty="0" err="1" smtClean="0"/>
              <a:t>Geisinger</a:t>
            </a:r>
            <a:r>
              <a:rPr lang="en-US" b="0" dirty="0" smtClean="0"/>
              <a:t>). </a:t>
            </a:r>
            <a:r>
              <a:rPr lang="en-US" b="0" dirty="0"/>
              <a:t>Jeffrey Weitzel described his 15-year experience with an NIH-funded provider education program in </a:t>
            </a:r>
            <a:r>
              <a:rPr lang="en-US" b="0" dirty="0" smtClean="0"/>
              <a:t>cancer </a:t>
            </a:r>
            <a:r>
              <a:rPr lang="en-US" b="0" dirty="0"/>
              <a:t>g</a:t>
            </a:r>
            <a:r>
              <a:rPr lang="en-US" b="0" dirty="0" smtClean="0"/>
              <a:t>enomics </a:t>
            </a:r>
            <a:r>
              <a:rPr lang="en-US" b="0" dirty="0"/>
              <a:t>at City of Hope. </a:t>
            </a:r>
            <a:r>
              <a:rPr lang="en-US" b="0" dirty="0" smtClean="0"/>
              <a:t>* A </a:t>
            </a:r>
            <a:r>
              <a:rPr lang="en-US" b="0" dirty="0"/>
              <a:t>new </a:t>
            </a:r>
            <a:r>
              <a:rPr lang="en-US" b="0" dirty="0" smtClean="0"/>
              <a:t>voice – </a:t>
            </a:r>
            <a:r>
              <a:rPr lang="en-US" b="0" dirty="0"/>
              <a:t>the patient’s – was added to the </a:t>
            </a:r>
            <a:r>
              <a:rPr lang="en-US" b="0" dirty="0" smtClean="0"/>
              <a:t>meeting, </a:t>
            </a:r>
            <a:r>
              <a:rPr lang="en-US" b="0" dirty="0"/>
              <a:t>with a thought-provoking presentation by the founder of the Lynch Syndrome advocacy group </a:t>
            </a:r>
            <a:r>
              <a:rPr lang="en-US" b="0" dirty="0" err="1" smtClean="0"/>
              <a:t>AliveAndKickn</a:t>
            </a:r>
            <a:r>
              <a:rPr lang="en-US" b="0" dirty="0"/>
              <a:t>’.  </a:t>
            </a:r>
          </a:p>
          <a:p>
            <a:pPr lvl="1"/>
            <a:endParaRPr lang="en-US" b="0" dirty="0"/>
          </a:p>
          <a:p>
            <a:pPr lvl="1" defTabSz="939694">
              <a:defRPr/>
            </a:pPr>
            <a:r>
              <a:rPr lang="en-US" b="0" dirty="0"/>
              <a:t>New areas of discussion </a:t>
            </a:r>
            <a:r>
              <a:rPr lang="en-US" b="0" dirty="0" smtClean="0"/>
              <a:t>revealed potential </a:t>
            </a:r>
            <a:r>
              <a:rPr lang="en-US" b="0" dirty="0"/>
              <a:t>roles for </a:t>
            </a:r>
            <a:r>
              <a:rPr lang="en-US" b="0" dirty="0" smtClean="0"/>
              <a:t>* international </a:t>
            </a:r>
            <a:r>
              <a:rPr lang="en-US" b="0" dirty="0"/>
              <a:t>partnerships and collaboration within ISCC. </a:t>
            </a:r>
            <a:r>
              <a:rPr lang="en-US" b="0" dirty="0" smtClean="0"/>
              <a:t>Attendees stated </a:t>
            </a:r>
            <a:r>
              <a:rPr lang="en-US" b="0" dirty="0"/>
              <a:t>their appreciation for a strong </a:t>
            </a:r>
            <a:r>
              <a:rPr lang="en-US" b="0" dirty="0" smtClean="0"/>
              <a:t>consensus</a:t>
            </a:r>
            <a:r>
              <a:rPr lang="en-US" b="0" baseline="0" dirty="0" smtClean="0"/>
              <a:t> </a:t>
            </a:r>
            <a:r>
              <a:rPr lang="en-US" b="0" dirty="0" smtClean="0"/>
              <a:t>and </a:t>
            </a:r>
            <a:r>
              <a:rPr lang="en-US" b="0" dirty="0"/>
              <a:t>enthusiasm for collaborative education using a diversity of approaches.  The speakers’ slides are available on the meeting website</a:t>
            </a:r>
            <a:r>
              <a:rPr lang="en-US" b="0" dirty="0" smtClean="0"/>
              <a:t>.</a:t>
            </a:r>
            <a:endParaRPr lang="en-US" b="0" dirty="0"/>
          </a:p>
        </p:txBody>
      </p:sp>
      <p:sp>
        <p:nvSpPr>
          <p:cNvPr id="122884" name="Slide Number Placeholder 3"/>
          <p:cNvSpPr>
            <a:spLocks noGrp="1"/>
          </p:cNvSpPr>
          <p:nvPr>
            <p:ph type="sldNum" sz="quarter" idx="5"/>
          </p:nvPr>
        </p:nvSpPr>
        <p:spPr>
          <a:noFill/>
        </p:spPr>
        <p:txBody>
          <a:bodyPr/>
          <a:lstStyle/>
          <a:p>
            <a:pPr defTabSz="934609"/>
            <a:fld id="{6CF71632-2D85-48FE-B182-152D511C9734}" type="slidenum">
              <a:rPr lang="en-US" smtClean="0">
                <a:solidFill>
                  <a:srgbClr val="000000"/>
                </a:solidFill>
              </a:rPr>
              <a:pPr defTabSz="934609"/>
              <a:t>69</a:t>
            </a:fld>
            <a:endParaRPr lang="en-US" dirty="0"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a:t>
            </a:fld>
            <a:endParaRPr lang="en-US" dirty="0" smtClean="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123950" y="701675"/>
            <a:ext cx="4679950" cy="3509963"/>
          </a:xfrm>
          <a:prstGeom prst="rect">
            <a:avLst/>
          </a:prstGeom>
          <a:ln/>
        </p:spPr>
      </p:sp>
      <p:sp>
        <p:nvSpPr>
          <p:cNvPr id="122883" name="Notes Placeholder 2"/>
          <p:cNvSpPr>
            <a:spLocks noGrp="1"/>
          </p:cNvSpPr>
          <p:nvPr>
            <p:ph type="body" idx="1"/>
          </p:nvPr>
        </p:nvSpPr>
        <p:spPr>
          <a:xfrm>
            <a:off x="792166" y="4446592"/>
            <a:ext cx="5608634" cy="4532308"/>
          </a:xfrm>
          <a:noFill/>
          <a:ln/>
        </p:spPr>
        <p:txBody>
          <a:bodyPr/>
          <a:lstStyle/>
          <a:p>
            <a:r>
              <a:rPr lang="en-US" dirty="0"/>
              <a:t>A collaborative effort spearheaded by Dr. Jean Jenkins </a:t>
            </a:r>
            <a:r>
              <a:rPr lang="en-US" dirty="0" smtClean="0"/>
              <a:t>of</a:t>
            </a:r>
            <a:r>
              <a:rPr lang="en-US" baseline="0" dirty="0" smtClean="0"/>
              <a:t> </a:t>
            </a:r>
            <a:r>
              <a:rPr lang="en-US" dirty="0" smtClean="0"/>
              <a:t>the NHGRI Genomic </a:t>
            </a:r>
            <a:r>
              <a:rPr lang="en-US" dirty="0"/>
              <a:t>Healthcare Branch, </a:t>
            </a:r>
            <a:r>
              <a:rPr lang="en-US" dirty="0" smtClean="0"/>
              <a:t>Dr. Kathy Calzone of the National Cancer Institute, </a:t>
            </a:r>
            <a:r>
              <a:rPr lang="en-US" dirty="0"/>
              <a:t>and </a:t>
            </a:r>
            <a:r>
              <a:rPr lang="en-US" dirty="0" smtClean="0"/>
              <a:t>Dr. Patricia Grady,</a:t>
            </a:r>
            <a:r>
              <a:rPr lang="en-US" baseline="0" dirty="0" smtClean="0"/>
              <a:t> Director </a:t>
            </a:r>
            <a:r>
              <a:rPr lang="en-US" dirty="0" smtClean="0"/>
              <a:t>of the National Institute for Nursing Research (or NINR), has </a:t>
            </a:r>
            <a:r>
              <a:rPr lang="en-US" dirty="0"/>
              <a:t>won an International Award for Nursing Excellence for the </a:t>
            </a:r>
            <a:r>
              <a:rPr lang="en-US" dirty="0" smtClean="0"/>
              <a:t>“Best </a:t>
            </a:r>
            <a:r>
              <a:rPr lang="en-US" dirty="0"/>
              <a:t>of Journal of Nursing Scholarship in World </a:t>
            </a:r>
            <a:r>
              <a:rPr lang="en-US" dirty="0" smtClean="0"/>
              <a:t>Health.” The </a:t>
            </a:r>
            <a:r>
              <a:rPr lang="en-US" dirty="0"/>
              <a:t>award recognizes </a:t>
            </a:r>
            <a:r>
              <a:rPr lang="en-US" dirty="0" smtClean="0"/>
              <a:t>the 2013 publication shown here, </a:t>
            </a:r>
            <a:r>
              <a:rPr lang="en-US" i="1" dirty="0"/>
              <a:t>A Blueprint for Genomic Nursing Science,</a:t>
            </a:r>
            <a:r>
              <a:rPr lang="en-US" dirty="0"/>
              <a:t> authored by the Genomic Nursing State of the Science Panel convened through this collaboration. </a:t>
            </a:r>
          </a:p>
          <a:p>
            <a:endParaRPr lang="en-US" dirty="0"/>
          </a:p>
          <a:p>
            <a:pPr lvl="0"/>
            <a:r>
              <a:rPr lang="en-US" dirty="0"/>
              <a:t>The winning article kick-started discussion of research opportunities that build the evidence needed for integration of genomics into nursing practice and regulation, and provided a framework for moving nursing science forward to address research gaps. </a:t>
            </a:r>
            <a:r>
              <a:rPr lang="en-US" dirty="0" smtClean="0"/>
              <a:t>Recommendations </a:t>
            </a:r>
            <a:r>
              <a:rPr lang="en-US" dirty="0"/>
              <a:t>included expanding the capacity of nurse scientists to conduct </a:t>
            </a:r>
            <a:r>
              <a:rPr lang="en-US" dirty="0" smtClean="0"/>
              <a:t>genomics </a:t>
            </a:r>
            <a:r>
              <a:rPr lang="en-US" dirty="0"/>
              <a:t>research. </a:t>
            </a:r>
          </a:p>
          <a:p>
            <a:pPr lvl="0"/>
            <a:endParaRPr lang="en-US" dirty="0" smtClean="0"/>
          </a:p>
          <a:p>
            <a:pPr defTabSz="939729" eaLnBrk="1" fontAlgn="auto" hangingPunct="1">
              <a:spcAft>
                <a:spcPts val="0"/>
              </a:spcAft>
              <a:defRPr/>
            </a:pPr>
            <a:r>
              <a:rPr lang="en-US" baseline="0" dirty="0" smtClean="0"/>
              <a:t>To activate the blueprint described in the paper, the NIH team convened a follow-up meeting in </a:t>
            </a:r>
            <a:r>
              <a:rPr lang="en-US" dirty="0"/>
              <a:t>August </a:t>
            </a:r>
            <a:r>
              <a:rPr lang="en-US" dirty="0" smtClean="0"/>
              <a:t>2014, at which working </a:t>
            </a:r>
            <a:r>
              <a:rPr lang="en-US" dirty="0"/>
              <a:t>groups formed to develop a </a:t>
            </a:r>
            <a:r>
              <a:rPr lang="en-US" dirty="0" smtClean="0"/>
              <a:t>genome </a:t>
            </a:r>
            <a:r>
              <a:rPr lang="en-US" dirty="0"/>
              <a:t>r</a:t>
            </a:r>
            <a:r>
              <a:rPr lang="en-US" dirty="0" smtClean="0"/>
              <a:t>esearch consortium,</a:t>
            </a:r>
            <a:r>
              <a:rPr lang="en-US" baseline="0" dirty="0" smtClean="0"/>
              <a:t> </a:t>
            </a:r>
            <a:r>
              <a:rPr lang="en-US" dirty="0" smtClean="0"/>
              <a:t>identify </a:t>
            </a:r>
            <a:r>
              <a:rPr lang="en-US" dirty="0"/>
              <a:t>c</a:t>
            </a:r>
            <a:r>
              <a:rPr lang="en-US" dirty="0" smtClean="0"/>
              <a:t>ommon </a:t>
            </a:r>
            <a:r>
              <a:rPr lang="en-US" dirty="0"/>
              <a:t>d</a:t>
            </a:r>
            <a:r>
              <a:rPr lang="en-US" dirty="0" smtClean="0"/>
              <a:t>ata </a:t>
            </a:r>
            <a:r>
              <a:rPr lang="en-US" dirty="0"/>
              <a:t>e</a:t>
            </a:r>
            <a:r>
              <a:rPr lang="en-US" dirty="0" smtClean="0"/>
              <a:t>lements </a:t>
            </a:r>
            <a:r>
              <a:rPr lang="en-US" dirty="0"/>
              <a:t>for inclusion in nursing research, and examine nurse-scientist education and training efforts. </a:t>
            </a:r>
            <a:r>
              <a:rPr lang="en-US" dirty="0" smtClean="0"/>
              <a:t>*</a:t>
            </a:r>
            <a:r>
              <a:rPr lang="en-US" baseline="0" dirty="0" smtClean="0"/>
              <a:t> </a:t>
            </a:r>
            <a:r>
              <a:rPr lang="en-US" dirty="0" smtClean="0"/>
              <a:t>To </a:t>
            </a:r>
            <a:r>
              <a:rPr lang="en-US" dirty="0"/>
              <a:t>achieve the aims delineated in </a:t>
            </a:r>
            <a:r>
              <a:rPr lang="en-US" dirty="0" smtClean="0"/>
              <a:t>the Genomic </a:t>
            </a:r>
            <a:r>
              <a:rPr lang="en-US" dirty="0"/>
              <a:t>Nursing Science Blueprint </a:t>
            </a:r>
            <a:r>
              <a:rPr lang="en-US" dirty="0" smtClean="0"/>
              <a:t>quickly</a:t>
            </a:r>
            <a:r>
              <a:rPr lang="en-US" dirty="0"/>
              <a:t>, efficiently, and collaboratively, the NHGRI and NINR staff plan a web-based platform to provide access to strategies and resources to further the research agenda. </a:t>
            </a:r>
          </a:p>
        </p:txBody>
      </p:sp>
      <p:sp>
        <p:nvSpPr>
          <p:cNvPr id="122884" name="Slide Number Placeholder 3"/>
          <p:cNvSpPr>
            <a:spLocks noGrp="1"/>
          </p:cNvSpPr>
          <p:nvPr>
            <p:ph type="sldNum" sz="quarter" idx="5"/>
          </p:nvPr>
        </p:nvSpPr>
        <p:spPr>
          <a:noFill/>
        </p:spPr>
        <p:txBody>
          <a:bodyPr/>
          <a:lstStyle/>
          <a:p>
            <a:pPr defTabSz="934644"/>
            <a:fld id="{6CF71632-2D85-48FE-B182-152D511C9734}" type="slidenum">
              <a:rPr lang="en-US" smtClean="0">
                <a:solidFill>
                  <a:srgbClr val="000000"/>
                </a:solidFill>
              </a:rPr>
              <a:pPr defTabSz="934644"/>
              <a:t>70</a:t>
            </a:fld>
            <a:endParaRPr lang="en-US" dirty="0" smtClean="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546035" cy="4142907"/>
          </a:xfrm>
          <a:noFill/>
          <a:ln w="9525">
            <a:noFill/>
            <a:miter lim="800000"/>
            <a:headEnd/>
            <a:tailEnd/>
          </a:ln>
          <a:effectLst/>
        </p:spPr>
        <p:txBody>
          <a:bodyPr vert="horz" wrap="square" lIns="94573" tIns="47287" rIns="94573" bIns="47287" numCol="1" anchor="t" anchorCtr="0" compatLnSpc="1">
            <a:prstTxWarp prst="textNoShape">
              <a:avLst/>
            </a:prstTxWarp>
            <a:noAutofit/>
          </a:bodyPr>
          <a:lstStyle/>
          <a:p>
            <a:pPr lvl="2" defTabSz="946521">
              <a:defRPr/>
            </a:pPr>
            <a:r>
              <a:rPr lang="en-US" dirty="0" smtClean="0"/>
              <a:t>As discussed at the last Council meeting, the Department of Health and Human Services announced the Notice of Proposed Rule Making (or NPRM) to revise the ‘Common Rule’— the set of regulations for the Department of Health and Human Services and 16 other federal agencies governing the protection of human subjects in research. NHGRI’s Policy and Program Analysis Branch has created a web-based resource for the community (located on genome.gov) that summarizes the proposed changes included in the NPRM that are relevant for genomics research, including proposed changes to the treatment of biospecimens, informed consent, privacy safeguards, and IRB review. </a:t>
            </a:r>
          </a:p>
          <a:p>
            <a:pPr lvl="2" defTabSz="946521">
              <a:defRPr/>
            </a:pPr>
            <a:endParaRPr lang="en-US" dirty="0" smtClean="0"/>
          </a:p>
          <a:p>
            <a:pPr lvl="2" defTabSz="946521">
              <a:defRPr/>
            </a:pPr>
            <a:r>
              <a:rPr lang="en-US" dirty="0" smtClean="0"/>
              <a:t>The resource also</a:t>
            </a:r>
            <a:r>
              <a:rPr lang="en-US" baseline="0" dirty="0" smtClean="0"/>
              <a:t> contains charts and graphics to clarify the more complex proposals, including * proposals for changing the definition of a human subject and * those for re-defining exclusions and exemptions from the rule.</a:t>
            </a:r>
            <a:r>
              <a:rPr lang="en-US" dirty="0" smtClean="0"/>
              <a:t> The public comment period for the NPRM was 120 days and closed last month.</a:t>
            </a:r>
            <a:r>
              <a:rPr lang="en-US" baseline="0" dirty="0" smtClean="0"/>
              <a:t> </a:t>
            </a:r>
            <a:r>
              <a:rPr lang="en-US" dirty="0" smtClean="0"/>
              <a:t>More than 2100 comments were submitted and can be viewed online at the web site regulations.gov. </a:t>
            </a:r>
          </a:p>
          <a:p>
            <a:pPr lvl="2" defTabSz="946521">
              <a:defRPr/>
            </a:pPr>
            <a:endParaRPr lang="en-US" dirty="0" smtClean="0"/>
          </a:p>
          <a:p>
            <a:pPr lvl="2" defTabSz="946521">
              <a:defRPr/>
            </a:pPr>
            <a:r>
              <a:rPr lang="en-US" dirty="0" smtClean="0"/>
              <a:t>We hope that this new resource will be useful to the genomics research community as this regulatory process proceeds, and we welcome any questions or feedback on the information provided or the proposed rule.  </a:t>
            </a:r>
          </a:p>
          <a:p>
            <a:pPr lvl="1" defTabSz="946521">
              <a:defRPr/>
            </a:pPr>
            <a:endParaRPr lang="en-US" dirty="0" smtClean="0"/>
          </a:p>
        </p:txBody>
      </p:sp>
      <p:sp>
        <p:nvSpPr>
          <p:cNvPr id="119812" name="Slide Number Placeholder 3"/>
          <p:cNvSpPr>
            <a:spLocks noGrp="1"/>
          </p:cNvSpPr>
          <p:nvPr>
            <p:ph type="sldNum" sz="quarter" idx="5"/>
          </p:nvPr>
        </p:nvSpPr>
        <p:spPr>
          <a:noFill/>
        </p:spPr>
        <p:txBody>
          <a:bodyPr/>
          <a:lstStyle/>
          <a:p>
            <a:pPr defTabSz="941400"/>
            <a:fld id="{3F3096A7-7907-4AE4-8BBC-4643BE8BB0EA}" type="slidenum">
              <a:rPr lang="en-US" smtClean="0">
                <a:solidFill>
                  <a:srgbClr val="000000"/>
                </a:solidFill>
              </a:rPr>
              <a:pPr defTabSz="941400"/>
              <a:t>71</a:t>
            </a:fld>
            <a:endParaRPr lang="en-US" dirty="0" smtClean="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3" y="4461195"/>
            <a:ext cx="5486401" cy="4114800"/>
          </a:xfrm>
          <a:noFill/>
          <a:ln w="9525">
            <a:noFill/>
            <a:miter lim="800000"/>
            <a:headEnd/>
            <a:tailEnd/>
          </a:ln>
          <a:effectLst/>
        </p:spPr>
        <p:txBody>
          <a:bodyPr vert="horz" wrap="square" lIns="94580" tIns="47290" rIns="94580" bIns="47290" numCol="1" anchor="t" anchorCtr="0" compatLnSpc="1">
            <a:prstTxWarp prst="textNoShape">
              <a:avLst/>
            </a:prstTxWarp>
            <a:noAutofit/>
          </a:bodyPr>
          <a:lstStyle/>
          <a:p>
            <a:r>
              <a:rPr lang="en-US" sz="1200" kern="1200" dirty="0" smtClean="0">
                <a:effectLst/>
                <a:latin typeface="Arial" panose="020B0604020202020204" pitchFamily="34" charset="0"/>
                <a:ea typeface="+mn-ea"/>
                <a:cs typeface="Arial" panose="020B0604020202020204" pitchFamily="34" charset="0"/>
              </a:rPr>
              <a:t>The NHGRI History of Genomics Program within the Institute’s Communications and Public Liaison Branch * continues to conduct oral history interviews with key staff and members of the genomics research community. To date, 30 such oral histories have been completed. The raw video footage is in the process of being prepared for posting on our </a:t>
            </a:r>
            <a:r>
              <a:rPr lang="en-US" sz="1200" kern="1200" dirty="0" err="1" smtClean="0">
                <a:effectLst/>
                <a:latin typeface="Arial" panose="020B0604020202020204" pitchFamily="34" charset="0"/>
                <a:ea typeface="+mn-ea"/>
                <a:cs typeface="Arial" panose="020B0604020202020204" pitchFamily="34" charset="0"/>
              </a:rPr>
              <a:t>GenomeTV</a:t>
            </a:r>
            <a:r>
              <a:rPr lang="en-US" sz="1200" kern="1200" baseline="0" dirty="0" smtClean="0">
                <a:effectLst/>
                <a:latin typeface="Arial" panose="020B0604020202020204" pitchFamily="34" charset="0"/>
                <a:ea typeface="+mn-ea"/>
                <a:cs typeface="Arial" panose="020B0604020202020204" pitchFamily="34" charset="0"/>
              </a:rPr>
              <a:t> channel of YouTube.</a:t>
            </a:r>
            <a:endParaRPr lang="en-US" sz="1200" kern="1200" dirty="0" smtClean="0">
              <a:effectLst/>
              <a:latin typeface="Arial" panose="020B0604020202020204" pitchFamily="34" charset="0"/>
              <a:ea typeface="+mn-ea"/>
              <a:cs typeface="Arial" panose="020B0604020202020204" pitchFamily="34" charset="0"/>
            </a:endParaRPr>
          </a:p>
          <a:p>
            <a:r>
              <a:rPr lang="en-US" sz="1200" kern="1200" dirty="0" smtClean="0">
                <a:effectLst/>
                <a:latin typeface="Arial" panose="020B0604020202020204" pitchFamily="34" charset="0"/>
                <a:ea typeface="+mn-ea"/>
                <a:cs typeface="Arial" panose="020B0604020202020204" pitchFamily="34" charset="0"/>
              </a:rPr>
              <a:t> </a:t>
            </a:r>
          </a:p>
          <a:p>
            <a:r>
              <a:rPr lang="en-US" sz="1200" kern="1200" dirty="0" smtClean="0">
                <a:effectLst/>
                <a:latin typeface="Arial" panose="020B0604020202020204" pitchFamily="34" charset="0"/>
                <a:ea typeface="+mn-ea"/>
                <a:cs typeface="Arial" panose="020B0604020202020204" pitchFamily="34" charset="0"/>
              </a:rPr>
              <a:t>* To commemorate the 25</a:t>
            </a:r>
            <a:r>
              <a:rPr lang="en-US" sz="1200" kern="1200" baseline="30000" dirty="0" smtClean="0">
                <a:effectLst/>
                <a:latin typeface="Arial" panose="020B0604020202020204" pitchFamily="34" charset="0"/>
                <a:ea typeface="+mn-ea"/>
                <a:cs typeface="Arial" panose="020B0604020202020204" pitchFamily="34" charset="0"/>
              </a:rPr>
              <a:t>th</a:t>
            </a:r>
            <a:r>
              <a:rPr lang="en-US" sz="1200" kern="1200" dirty="0" smtClean="0">
                <a:effectLst/>
                <a:latin typeface="Arial" panose="020B0604020202020204" pitchFamily="34" charset="0"/>
                <a:ea typeface="+mn-ea"/>
                <a:cs typeface="Arial" panose="020B0604020202020204" pitchFamily="34" charset="0"/>
              </a:rPr>
              <a:t> anniversary of the launch of the Human Genome Project, the NHGRI History of Genomics Program is hosting a seminar series entitled * “A Quarter Century after the Human Genome Project’s Launch: Lessons Beyond the Base Pairs.” The first of the six planned seminars was held in December, and featured a panel discussion involving Drs. Elke Jordan and Mark Guyer that I moderated (a</a:t>
            </a:r>
            <a:r>
              <a:rPr lang="en-US" sz="1200" kern="1200" baseline="0" dirty="0" smtClean="0">
                <a:effectLst/>
                <a:latin typeface="Arial" panose="020B0604020202020204" pitchFamily="34" charset="0"/>
                <a:ea typeface="+mn-ea"/>
                <a:cs typeface="Arial" panose="020B0604020202020204" pitchFamily="34" charset="0"/>
              </a:rPr>
              <a:t> photo from which is shown on the right)</a:t>
            </a:r>
            <a:r>
              <a:rPr lang="en-US" sz="1200" kern="1200" dirty="0" smtClean="0">
                <a:effectLst/>
                <a:latin typeface="Arial" panose="020B0604020202020204" pitchFamily="34" charset="0"/>
                <a:ea typeface="+mn-ea"/>
                <a:cs typeface="Arial" panose="020B0604020202020204" pitchFamily="34" charset="0"/>
              </a:rPr>
              <a:t>. </a:t>
            </a:r>
          </a:p>
          <a:p>
            <a:endParaRPr lang="en-US" sz="1200" kern="1200" dirty="0" smtClean="0">
              <a:effectLst/>
              <a:latin typeface="Arial" panose="020B0604020202020204" pitchFamily="34" charset="0"/>
              <a:ea typeface="+mn-ea"/>
              <a:cs typeface="Arial" panose="020B0604020202020204" pitchFamily="34" charset="0"/>
            </a:endParaRPr>
          </a:p>
          <a:p>
            <a:r>
              <a:rPr lang="en-US" sz="1200" kern="1200" dirty="0" smtClean="0">
                <a:effectLst/>
                <a:latin typeface="Arial" panose="020B0604020202020204" pitchFamily="34" charset="0"/>
                <a:ea typeface="+mn-ea"/>
                <a:cs typeface="Arial" panose="020B0604020202020204" pitchFamily="34" charset="0"/>
              </a:rPr>
              <a:t>The second was a lecture by Dr. Maynard Olson that occurred a couple of weeks ago. The remaining four talks</a:t>
            </a:r>
            <a:r>
              <a:rPr lang="en-US" sz="1200" kern="1200" baseline="0" dirty="0" smtClean="0">
                <a:effectLst/>
                <a:latin typeface="Arial" panose="020B0604020202020204" pitchFamily="34" charset="0"/>
                <a:ea typeface="+mn-ea"/>
                <a:cs typeface="Arial" panose="020B0604020202020204" pitchFamily="34" charset="0"/>
              </a:rPr>
              <a:t> </a:t>
            </a:r>
            <a:r>
              <a:rPr lang="en-US" sz="1200" kern="1200" dirty="0" smtClean="0">
                <a:effectLst/>
                <a:latin typeface="Arial" panose="020B0604020202020204" pitchFamily="34" charset="0"/>
                <a:ea typeface="+mn-ea"/>
                <a:cs typeface="Arial" panose="020B0604020202020204" pitchFamily="34" charset="0"/>
              </a:rPr>
              <a:t>will feature Drs. Ewan Birney, Bob Cook-Deegan, Marco </a:t>
            </a:r>
            <a:r>
              <a:rPr lang="en-US" sz="1200" kern="1200" dirty="0" err="1" smtClean="0">
                <a:effectLst/>
                <a:latin typeface="Arial" panose="020B0604020202020204" pitchFamily="34" charset="0"/>
                <a:ea typeface="+mn-ea"/>
                <a:cs typeface="Arial" panose="020B0604020202020204" pitchFamily="34" charset="0"/>
              </a:rPr>
              <a:t>Marra</a:t>
            </a:r>
            <a:r>
              <a:rPr lang="en-US" sz="1200" kern="1200" dirty="0" smtClean="0">
                <a:effectLst/>
                <a:latin typeface="Arial" panose="020B0604020202020204" pitchFamily="34" charset="0"/>
                <a:ea typeface="+mn-ea"/>
                <a:cs typeface="Arial" panose="020B0604020202020204" pitchFamily="34" charset="0"/>
              </a:rPr>
              <a:t>, and David Bentley. Each of the distinguished speakers also participates in an oral history interview while they are at NIH. As is our usual routine,</a:t>
            </a:r>
            <a:r>
              <a:rPr lang="en-US" sz="1200" kern="1200" baseline="0" dirty="0" smtClean="0">
                <a:effectLst/>
                <a:latin typeface="Arial" panose="020B0604020202020204" pitchFamily="34" charset="0"/>
                <a:ea typeface="+mn-ea"/>
                <a:cs typeface="Arial" panose="020B0604020202020204" pitchFamily="34" charset="0"/>
              </a:rPr>
              <a:t> the talks are being videotaped and posted on </a:t>
            </a:r>
            <a:r>
              <a:rPr lang="en-US" sz="1200" kern="1200" dirty="0" smtClean="0">
                <a:effectLst/>
                <a:latin typeface="Arial" panose="020B0604020202020204" pitchFamily="34" charset="0"/>
                <a:ea typeface="+mn-ea"/>
                <a:cs typeface="Arial" panose="020B0604020202020204" pitchFamily="34" charset="0"/>
              </a:rPr>
              <a:t>our </a:t>
            </a:r>
            <a:r>
              <a:rPr lang="en-US" sz="1200" kern="1200" dirty="0" err="1" smtClean="0">
                <a:effectLst/>
                <a:latin typeface="Arial" panose="020B0604020202020204" pitchFamily="34" charset="0"/>
                <a:ea typeface="+mn-ea"/>
                <a:cs typeface="Arial" panose="020B0604020202020204" pitchFamily="34" charset="0"/>
              </a:rPr>
              <a:t>GenomeTV</a:t>
            </a:r>
            <a:r>
              <a:rPr lang="en-US" sz="1200" kern="1200" baseline="0" dirty="0" smtClean="0">
                <a:effectLst/>
                <a:latin typeface="Arial" panose="020B0604020202020204" pitchFamily="34" charset="0"/>
                <a:ea typeface="+mn-ea"/>
                <a:cs typeface="Arial" panose="020B0604020202020204" pitchFamily="34" charset="0"/>
              </a:rPr>
              <a:t> channel of YouTube.</a:t>
            </a:r>
            <a:endParaRPr lang="en-US" sz="1200" kern="1200" dirty="0" smtClean="0">
              <a:effectLst/>
              <a:latin typeface="Arial" panose="020B0604020202020204" pitchFamily="34" charset="0"/>
              <a:ea typeface="+mn-ea"/>
              <a:cs typeface="Arial" panose="020B0604020202020204" pitchFamily="34" charset="0"/>
            </a:endParaRPr>
          </a:p>
          <a:p>
            <a:r>
              <a:rPr lang="en-US" sz="1200" kern="1200" dirty="0" smtClean="0">
                <a:effectLst/>
                <a:latin typeface="Arial" panose="020B0604020202020204" pitchFamily="34" charset="0"/>
                <a:ea typeface="+mn-ea"/>
                <a:cs typeface="Arial" panose="020B0604020202020204" pitchFamily="34" charset="0"/>
              </a:rPr>
              <a:t>  </a:t>
            </a:r>
            <a:endParaRPr lang="en-US" sz="1200" kern="1200" dirty="0">
              <a:effectLst/>
              <a:latin typeface="Arial" panose="020B0604020202020204" pitchFamily="34" charset="0"/>
              <a:ea typeface="+mn-ea"/>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41468"/>
            <a:fld id="{3F3096A7-7907-4AE4-8BBC-4643BE8BB0EA}" type="slidenum">
              <a:rPr lang="en-US" smtClean="0">
                <a:solidFill>
                  <a:srgbClr val="000000"/>
                </a:solidFill>
              </a:rPr>
              <a:pPr defTabSz="941468"/>
              <a:t>72</a:t>
            </a:fld>
            <a:endParaRPr lang="en-US" dirty="0" smtClean="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Arial" panose="020B0604020202020204" pitchFamily="34" charset="0"/>
              </a:rPr>
              <a:t>Each </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year, </a:t>
            </a:r>
            <a:r>
              <a:rPr lang="en-US" sz="1200" kern="1200" dirty="0" smtClean="0">
                <a:solidFill>
                  <a:schemeClr val="tx1"/>
                </a:solidFill>
                <a:effectLst/>
                <a:latin typeface="Arial" panose="020B0604020202020204" pitchFamily="34" charset="0"/>
                <a:ea typeface="+mn-ea"/>
                <a:cs typeface="Arial" panose="020B0604020202020204" pitchFamily="34" charset="0"/>
              </a:rPr>
              <a:t>NHGRI celebrates DNA Day. This year, our Education and Community Involvement Branch and our Communications and Public Liaison Branch have partnered</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to </a:t>
            </a:r>
            <a:r>
              <a:rPr lang="en-US" sz="1200" kern="1200" dirty="0" smtClean="0">
                <a:solidFill>
                  <a:schemeClr val="tx1"/>
                </a:solidFill>
                <a:effectLst/>
                <a:latin typeface="Arial" panose="020B0604020202020204" pitchFamily="34" charset="0"/>
                <a:ea typeface="+mn-ea"/>
                <a:cs typeface="Arial" panose="020B0604020202020204" pitchFamily="34" charset="0"/>
              </a:rPr>
              <a:t>expand the reach of our DNA Day programming. </a:t>
            </a:r>
          </a:p>
          <a:p>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Efforts</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to support such an expansion include * an updated National DNA Day logo</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and </a:t>
            </a:r>
            <a:r>
              <a:rPr lang="en-US" sz="1200" kern="1200" dirty="0" smtClean="0">
                <a:solidFill>
                  <a:schemeClr val="tx1"/>
                </a:solidFill>
                <a:effectLst/>
                <a:latin typeface="Arial" panose="020B0604020202020204" pitchFamily="34" charset="0"/>
                <a:ea typeface="+mn-ea"/>
                <a:cs typeface="Arial" panose="020B0604020202020204" pitchFamily="34" charset="0"/>
              </a:rPr>
              <a:t>* an</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overhaul of the NHGRI DNA Day web pages, including a map highlighting DNA Day activities across the United States, an extensive page highlighting genetics education resources, and the creation of a toolkit to assist other organizations with their DNA Day event planning – all of which are available beginning today on genome.gov.  </a:t>
            </a:r>
          </a:p>
          <a:p>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 Also, in the works are a Twitter Chat and a weeklong “Ask Me Anything” series hosted on the website, Reddit, which will</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involve the efforts of </a:t>
            </a:r>
            <a:r>
              <a:rPr lang="en-US" sz="1200" kern="1200" dirty="0" smtClean="0">
                <a:solidFill>
                  <a:schemeClr val="tx1"/>
                </a:solidFill>
                <a:effectLst/>
                <a:latin typeface="Arial" panose="020B0604020202020204" pitchFamily="34" charset="0"/>
                <a:ea typeface="+mn-ea"/>
                <a:cs typeface="Arial" panose="020B0604020202020204" pitchFamily="34" charset="0"/>
              </a:rPr>
              <a:t>prominent genomics</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researchers.</a:t>
            </a:r>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Arial" panose="020B0604020202020204" pitchFamily="34" charset="0"/>
                <a:ea typeface="+mn-ea"/>
                <a:cs typeface="Arial" panose="020B0604020202020204" pitchFamily="34" charset="0"/>
              </a:rPr>
              <a:t> </a:t>
            </a:r>
          </a:p>
          <a:p>
            <a:r>
              <a:rPr lang="en-US" sz="1200" kern="1200" dirty="0" smtClean="0">
                <a:solidFill>
                  <a:schemeClr val="tx1"/>
                </a:solidFill>
                <a:effectLst/>
                <a:latin typeface="Arial" panose="020B0604020202020204" pitchFamily="34" charset="0"/>
                <a:ea typeface="+mn-ea"/>
                <a:cs typeface="Arial" panose="020B0604020202020204" pitchFamily="34" charset="0"/>
              </a:rPr>
              <a:t>On April 25 – the official National DNA Day</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 NHGRI will host Dr. Eric Spana from Duke University at our inaugural National DNA Day Lecture for the NIH community.</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Dr. </a:t>
            </a:r>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Spana’s</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lecture will focus on communicating science to students and the public in creative and relevant ways</a:t>
            </a:r>
            <a:r>
              <a:rPr lang="en-US" sz="1200" kern="1200" dirty="0" smtClean="0">
                <a:solidFill>
                  <a:schemeClr val="tx1"/>
                </a:solidFill>
                <a:effectLst/>
                <a:latin typeface="Arial" panose="020B0604020202020204" pitchFamily="34" charset="0"/>
                <a:ea typeface="+mn-ea"/>
                <a:cs typeface="Arial" panose="020B0604020202020204" pitchFamily="34" charset="0"/>
              </a:rPr>
              <a:t>. </a:t>
            </a:r>
          </a:p>
          <a:p>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73</a:t>
            </a:fld>
            <a:endParaRPr lang="en-US" dirty="0"/>
          </a:p>
        </p:txBody>
      </p:sp>
    </p:spTree>
    <p:extLst>
      <p:ext uri="{BB962C8B-B14F-4D97-AF65-F5344CB8AC3E}">
        <p14:creationId xmlns:p14="http://schemas.microsoft.com/office/powerpoint/2010/main" val="3263902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As I mentioned earlier</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i</a:t>
            </a:r>
            <a:r>
              <a:rPr lang="en-US" sz="1200" kern="1200" dirty="0" smtClean="0">
                <a:solidFill>
                  <a:schemeClr val="tx1"/>
                </a:solidFill>
                <a:effectLst/>
                <a:latin typeface="Arial" panose="020B0604020202020204" pitchFamily="34" charset="0"/>
                <a:ea typeface="+mn-ea"/>
                <a:cs typeface="Arial" panose="020B0604020202020204" pitchFamily="34" charset="0"/>
              </a:rPr>
              <a:t>n October, NHGRI’s Education and Community Involvement Branch in conjunction with the Human Heredity and Health in Africa (H3Africa) Consortium hosted a workshop at NIH on “Effective Strategies and Practices</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for Engaging with Communities Around Biomedical Research.” </a:t>
            </a:r>
          </a:p>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 </a:t>
            </a:r>
          </a:p>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This gathering brought together H3Africa researchers and staff involved in community engagement activities with NIH researchers and staff who work collaboratively with communities underrepresented in biomedical research. The workshop provided a forum to discuss effective community engagement strategies and practices in the United States and internationally. Over the course of the day’s presentations and conversations, several themes and key messages emerged, including ways to increase community participation</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and involvement, the need for research on the evaluation of effective strategies to facilitate community engagement, understanding different consent models and advisory boards, and the challenges related to sustaining community efforts.  </a:t>
            </a:r>
            <a:endParaRPr lang="en-US"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74</a:t>
            </a:fld>
            <a:endParaRPr lang="en-US" dirty="0"/>
          </a:p>
        </p:txBody>
      </p:sp>
    </p:spTree>
    <p:extLst>
      <p:ext uri="{BB962C8B-B14F-4D97-AF65-F5344CB8AC3E}">
        <p14:creationId xmlns:p14="http://schemas.microsoft.com/office/powerpoint/2010/main" val="8391530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The NHGRI-Smithsonian exhibition</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i="1" kern="1200" dirty="0" smtClean="0">
                <a:solidFill>
                  <a:schemeClr val="tx1"/>
                </a:solidFill>
                <a:effectLst/>
                <a:latin typeface="Arial" panose="020B0604020202020204" pitchFamily="34" charset="0"/>
                <a:ea typeface="+mn-ea"/>
                <a:cs typeface="Arial" panose="020B0604020202020204" pitchFamily="34" charset="0"/>
              </a:rPr>
              <a:t>Genome: Unlocking Life’s Code </a:t>
            </a:r>
            <a:r>
              <a:rPr lang="en-US" sz="1200" kern="1200" dirty="0" smtClean="0">
                <a:solidFill>
                  <a:schemeClr val="tx1"/>
                </a:solidFill>
                <a:effectLst/>
                <a:latin typeface="Arial" panose="020B0604020202020204" pitchFamily="34" charset="0"/>
                <a:ea typeface="+mn-ea"/>
                <a:cs typeface="Arial" panose="020B0604020202020204" pitchFamily="34" charset="0"/>
              </a:rPr>
              <a:t>continues to travel across North America. * On January 23, the exhibition opened in Milwaukee, Wisconsin at Discovery World, and in May, the exhibition will travel * to Salt Lake City and later * onto Wichita, Kansas to close out 2016. * The first stop in 2017 will be at the Peoria Riverfront Museum in Peoria,</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Illinois</a:t>
            </a:r>
            <a:r>
              <a:rPr lang="en-US" sz="1200" kern="1200" dirty="0" smtClean="0">
                <a:solidFill>
                  <a:schemeClr val="tx1"/>
                </a:solidFill>
                <a:effectLst/>
                <a:latin typeface="Arial" panose="020B0604020202020204" pitchFamily="34" charset="0"/>
                <a:ea typeface="+mn-ea"/>
                <a:cs typeface="Arial" panose="020B0604020202020204" pitchFamily="34" charset="0"/>
              </a:rPr>
              <a:t>.</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While the exhibition is in these cities, NHGRI staff are partnering with the museums and science centers on programs, docent training, and special community days.  </a:t>
            </a:r>
          </a:p>
          <a:p>
            <a:pPr eaLnBrk="0" fontAlgn="base" hangingPunct="0"/>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eaLnBrk="0" fontAlgn="base" hangingPunct="0"/>
            <a:r>
              <a:rPr lang="en-US" sz="1200" kern="1200" dirty="0" smtClean="0">
                <a:solidFill>
                  <a:schemeClr val="tx1"/>
                </a:solidFill>
                <a:effectLst/>
                <a:latin typeface="Arial" panose="020B0604020202020204" pitchFamily="34" charset="0"/>
                <a:ea typeface="+mn-ea"/>
                <a:cs typeface="Arial" panose="020B0604020202020204" pitchFamily="34" charset="0"/>
              </a:rPr>
              <a:t>Please continue to check the exhibition’s website (unlockinglifescode.org) and follow it on social media for the most up-to-date program information.  </a:t>
            </a:r>
          </a:p>
          <a:p>
            <a:pPr eaLnBrk="0" fontAlgn="base" hangingPunct="0"/>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75</a:t>
            </a:fld>
            <a:endParaRPr lang="en-US"/>
          </a:p>
        </p:txBody>
      </p:sp>
    </p:spTree>
    <p:extLst>
      <p:ext uri="{BB962C8B-B14F-4D97-AF65-F5344CB8AC3E}">
        <p14:creationId xmlns:p14="http://schemas.microsoft.com/office/powerpoint/2010/main" val="32552245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200" kern="1200" dirty="0" smtClean="0">
                <a:solidFill>
                  <a:schemeClr val="tx1"/>
                </a:solidFill>
                <a:latin typeface="Arial" panose="020B0604020202020204" pitchFamily="34" charset="0"/>
                <a:ea typeface="+mn-ea"/>
                <a:cs typeface="Arial" panose="020B0604020202020204" pitchFamily="34" charset="0"/>
              </a:rPr>
              <a:t>As I just mentioned, </a:t>
            </a:r>
            <a:r>
              <a:rPr lang="en-US" sz="1200" kern="1200" dirty="0" smtClean="0">
                <a:solidFill>
                  <a:schemeClr val="tx1"/>
                </a:solidFill>
                <a:effectLst/>
                <a:latin typeface="Arial" panose="020B0604020202020204" pitchFamily="34" charset="0"/>
                <a:ea typeface="+mn-ea"/>
                <a:cs typeface="Arial" panose="020B0604020202020204" pitchFamily="34" charset="0"/>
              </a:rPr>
              <a:t>NHGRI staff are partnering with the museums and science centers who are hosting</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our genomics exhibition </a:t>
            </a:r>
            <a:r>
              <a:rPr lang="en-US" sz="1200" kern="1200" dirty="0" smtClean="0">
                <a:solidFill>
                  <a:schemeClr val="tx1"/>
                </a:solidFill>
                <a:effectLst/>
                <a:latin typeface="Arial" panose="020B0604020202020204" pitchFamily="34" charset="0"/>
                <a:ea typeface="+mn-ea"/>
                <a:cs typeface="Arial" panose="020B0604020202020204" pitchFamily="34" charset="0"/>
              </a:rPr>
              <a:t>to develop</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and support community-focused </a:t>
            </a:r>
            <a:r>
              <a:rPr lang="en-US" sz="1200" kern="1200" dirty="0" smtClean="0">
                <a:solidFill>
                  <a:schemeClr val="tx1"/>
                </a:solidFill>
                <a:effectLst/>
                <a:latin typeface="Arial" panose="020B0604020202020204" pitchFamily="34" charset="0"/>
                <a:ea typeface="+mn-ea"/>
                <a:cs typeface="Arial" panose="020B0604020202020204" pitchFamily="34" charset="0"/>
              </a:rPr>
              <a:t>programming. </a:t>
            </a:r>
            <a:r>
              <a:rPr lang="en-US" sz="1200" kern="1200" dirty="0" smtClean="0">
                <a:solidFill>
                  <a:schemeClr val="tx1"/>
                </a:solidFill>
                <a:latin typeface="Arial" panose="020B0604020202020204" pitchFamily="34" charset="0"/>
                <a:ea typeface="+mn-ea"/>
                <a:cs typeface="Arial" panose="020B0604020202020204" pitchFamily="34" charset="0"/>
              </a:rPr>
              <a:t>In November, the Native American Youth and Family Center, together with NHGRI and the Oregon Museum of Science and Industry, hosted a family night at the </a:t>
            </a:r>
            <a:r>
              <a:rPr lang="en-US" sz="1200" i="1" kern="1200" dirty="0" smtClean="0">
                <a:solidFill>
                  <a:schemeClr val="tx1"/>
                </a:solidFill>
                <a:latin typeface="Arial" panose="020B0604020202020204" pitchFamily="34" charset="0"/>
                <a:ea typeface="+mn-ea"/>
                <a:cs typeface="Arial" panose="020B0604020202020204" pitchFamily="34" charset="0"/>
              </a:rPr>
              <a:t>Genome: Unlocking Life’s Code</a:t>
            </a:r>
            <a:r>
              <a:rPr lang="en-US" sz="1200" i="0" kern="1200" dirty="0" smtClean="0">
                <a:solidFill>
                  <a:schemeClr val="tx1"/>
                </a:solidFill>
                <a:latin typeface="Arial" panose="020B0604020202020204" pitchFamily="34" charset="0"/>
                <a:ea typeface="+mn-ea"/>
                <a:cs typeface="Arial" panose="020B0604020202020204" pitchFamily="34" charset="0"/>
              </a:rPr>
              <a:t> exhibition. </a:t>
            </a:r>
          </a:p>
          <a:p>
            <a:endParaRPr lang="en-US" sz="1200" i="0" kern="1200" dirty="0" smtClean="0">
              <a:solidFill>
                <a:schemeClr val="tx1"/>
              </a:solidFill>
              <a:latin typeface="Arial" panose="020B0604020202020204" pitchFamily="34" charset="0"/>
              <a:ea typeface="+mn-ea"/>
              <a:cs typeface="Arial" panose="020B0604020202020204" pitchFamily="34" charset="0"/>
            </a:endParaRPr>
          </a:p>
          <a:p>
            <a:r>
              <a:rPr lang="en-US" sz="1200" i="0" kern="1200" dirty="0" smtClean="0">
                <a:solidFill>
                  <a:schemeClr val="tx1"/>
                </a:solidFill>
                <a:latin typeface="Arial" panose="020B0604020202020204" pitchFamily="34" charset="0"/>
                <a:ea typeface="+mn-ea"/>
                <a:cs typeface="Arial" panose="020B0604020202020204" pitchFamily="34" charset="0"/>
              </a:rPr>
              <a:t>The event was attended by nearly 250 American Indian and Alaska Native people in the Portland area, and offered participants the opportunity to explore the museum, experience the exhibition, and hear from a Native storyteller about ancestry, origins, and identity. In addition to the family night, the Native American Youth and Family Center brought students from their school and after-school programs to the exhibition during the day as part of their curriculum on genetics.</a:t>
            </a:r>
          </a:p>
        </p:txBody>
      </p:sp>
      <p:sp>
        <p:nvSpPr>
          <p:cNvPr id="4" name="Slide Number Placeholder 3"/>
          <p:cNvSpPr>
            <a:spLocks noGrp="1"/>
          </p:cNvSpPr>
          <p:nvPr>
            <p:ph type="sldNum" sz="quarter" idx="10"/>
          </p:nvPr>
        </p:nvSpPr>
        <p:spPr/>
        <p:txBody>
          <a:bodyPr/>
          <a:lstStyle/>
          <a:p>
            <a:fld id="{CFDD2888-EA59-4FA6-882F-5E5CD6B79C53}" type="slidenum">
              <a:rPr lang="en-US" smtClean="0"/>
              <a:pPr/>
              <a:t>76</a:t>
            </a:fld>
            <a:endParaRPr lang="en-US" dirty="0"/>
          </a:p>
        </p:txBody>
      </p:sp>
    </p:spTree>
    <p:extLst>
      <p:ext uri="{BB962C8B-B14F-4D97-AF65-F5344CB8AC3E}">
        <p14:creationId xmlns:p14="http://schemas.microsoft.com/office/powerpoint/2010/main" val="1550879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Arial" panose="020B0604020202020204" pitchFamily="34" charset="0"/>
              </a:rPr>
              <a:t>In November, a second interactive</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to support </a:t>
            </a:r>
            <a:r>
              <a:rPr lang="en-US" sz="1200" kern="1200" dirty="0" smtClean="0">
                <a:solidFill>
                  <a:schemeClr val="tx1"/>
                </a:solidFill>
                <a:effectLst/>
                <a:latin typeface="Arial" panose="020B0604020202020204" pitchFamily="34" charset="0"/>
                <a:ea typeface="+mn-ea"/>
                <a:cs typeface="Arial" panose="020B0604020202020204" pitchFamily="34" charset="0"/>
              </a:rPr>
              <a:t>the genomics</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exhibition debuted on the exhibition’s website (unlockinglifescode.org). “</a:t>
            </a:r>
            <a:r>
              <a:rPr lang="en-US" sz="1200" i="0" kern="1200" dirty="0" smtClean="0">
                <a:solidFill>
                  <a:schemeClr val="tx1"/>
                </a:solidFill>
                <a:effectLst/>
                <a:latin typeface="Arial" panose="020B0604020202020204" pitchFamily="34" charset="0"/>
                <a:ea typeface="+mn-ea"/>
                <a:cs typeface="Arial" panose="020B0604020202020204" pitchFamily="34" charset="0"/>
              </a:rPr>
              <a:t>In and Beyond Africa”</a:t>
            </a:r>
            <a:r>
              <a:rPr lang="en-US" sz="1200" i="0" kern="1200" baseline="0" dirty="0" smtClean="0">
                <a:solidFill>
                  <a:schemeClr val="tx1"/>
                </a:solidFill>
                <a:effectLst/>
                <a:latin typeface="Arial" panose="020B0604020202020204" pitchFamily="34" charset="0"/>
                <a:ea typeface="+mn-ea"/>
                <a:cs typeface="Arial" panose="020B0604020202020204" pitchFamily="34" charset="0"/>
              </a:rPr>
              <a:t> is an</a:t>
            </a:r>
            <a:r>
              <a:rPr lang="en-US" sz="1200" kern="1200" dirty="0" smtClean="0">
                <a:solidFill>
                  <a:schemeClr val="tx1"/>
                </a:solidFill>
                <a:effectLst/>
                <a:latin typeface="Arial" panose="020B0604020202020204" pitchFamily="34" charset="0"/>
                <a:ea typeface="+mn-ea"/>
                <a:cs typeface="Arial" panose="020B0604020202020204" pitchFamily="34" charset="0"/>
              </a:rPr>
              <a:t> online</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interactive that allows u</a:t>
            </a:r>
            <a:r>
              <a:rPr lang="en-US" sz="1200" kern="1200" dirty="0" smtClean="0">
                <a:solidFill>
                  <a:schemeClr val="tx1"/>
                </a:solidFill>
                <a:effectLst/>
                <a:latin typeface="Arial" panose="020B0604020202020204" pitchFamily="34" charset="0"/>
                <a:ea typeface="+mn-ea"/>
                <a:cs typeface="Arial" panose="020B0604020202020204" pitchFamily="34" charset="0"/>
              </a:rPr>
              <a:t>sers to</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learn about various aspects of human origins and follow a timeline of human migrations out of Africa. </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This addition s</a:t>
            </a:r>
            <a:r>
              <a:rPr lang="en-US" sz="1200" kern="1200" dirty="0" smtClean="0">
                <a:solidFill>
                  <a:schemeClr val="tx1"/>
                </a:solidFill>
                <a:effectLst/>
                <a:latin typeface="Arial" panose="020B0604020202020204" pitchFamily="34" charset="0"/>
                <a:ea typeface="+mn-ea"/>
                <a:cs typeface="Arial" panose="020B0604020202020204" pitchFamily="34" charset="0"/>
              </a:rPr>
              <a:t>ignificantly expands upon the content found within the exhibition itself.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Arial" panose="020B0604020202020204" pitchFamily="34" charset="0"/>
              </a:rPr>
              <a:t>Through gaming, visitors can learn about prehistoric tool making, the genetic basis of human skin pigmentation,</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genetic facts about the domestication of crops and animals, and genomics projects about the life of the Neolithic mummy Otzi.</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The interactive also includes an</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smtClean="0">
                <a:solidFill>
                  <a:schemeClr val="tx1"/>
                </a:solidFill>
                <a:effectLst/>
                <a:latin typeface="Arial" panose="020B0604020202020204" pitchFamily="34" charset="0"/>
                <a:ea typeface="+mn-ea"/>
                <a:cs typeface="Arial" panose="020B0604020202020204" pitchFamily="34" charset="0"/>
              </a:rPr>
              <a:t>activity entitled “Deep Future,” with which users can record their predictions about human evolution. This is a fun learning activity,</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and I encourage you to spend a few minutes taking a look at this new interactive website.</a:t>
            </a:r>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FDD2888-EA59-4FA6-882F-5E5CD6B79C53}" type="slidenum">
              <a:rPr lang="en-US" smtClean="0"/>
              <a:pPr/>
              <a:t>77</a:t>
            </a:fld>
            <a:endParaRPr lang="en-US" dirty="0"/>
          </a:p>
        </p:txBody>
      </p:sp>
    </p:spTree>
    <p:extLst>
      <p:ext uri="{BB962C8B-B14F-4D97-AF65-F5344CB8AC3E}">
        <p14:creationId xmlns:p14="http://schemas.microsoft.com/office/powerpoint/2010/main" val="3561075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78</a:t>
            </a:fld>
            <a:endParaRPr lang="en-US" dirty="0" smtClean="0">
              <a:cs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9" tIns="47314" rIns="94629" bIns="47314" numCol="1" anchor="t" anchorCtr="0" compatLnSpc="1">
            <a:prstTxWarp prst="textNoShape">
              <a:avLst/>
            </a:prstTxWarp>
          </a:bodyPr>
          <a:lstStyle/>
          <a:p>
            <a:pPr defTabSz="922172">
              <a:defRPr/>
            </a:pPr>
            <a:r>
              <a:rPr lang="en-US" sz="1200" dirty="0" smtClean="0">
                <a:latin typeface="Arial" panose="020B0604020202020204" pitchFamily="34" charset="0"/>
                <a:cs typeface="Arial" panose="020B0604020202020204" pitchFamily="34" charset="0"/>
              </a:rPr>
              <a:t>Dr. Dan Kastner, NHGRI Scientific Director</a:t>
            </a:r>
            <a:r>
              <a:rPr lang="en-US" sz="1200" baseline="0" dirty="0" smtClean="0">
                <a:latin typeface="Arial" panose="020B0604020202020204" pitchFamily="34" charset="0"/>
                <a:cs typeface="Arial" panose="020B0604020202020204" pitchFamily="34" charset="0"/>
              </a:rPr>
              <a:t> (who you will be hearing from shortly),</a:t>
            </a:r>
            <a:r>
              <a:rPr lang="en-US" sz="1200" dirty="0" smtClean="0">
                <a:latin typeface="Arial" panose="020B0604020202020204" pitchFamily="34" charset="0"/>
                <a:cs typeface="Arial" panose="020B0604020202020204" pitchFamily="34" charset="0"/>
              </a:rPr>
              <a:t> received the 2015 Thomas A. </a:t>
            </a:r>
            <a:r>
              <a:rPr lang="en-US" sz="1200" dirty="0" err="1" smtClean="0">
                <a:latin typeface="Arial" panose="020B0604020202020204" pitchFamily="34" charset="0"/>
                <a:cs typeface="Arial" panose="020B0604020202020204" pitchFamily="34" charset="0"/>
              </a:rPr>
              <a:t>Waldmann</a:t>
            </a:r>
            <a:r>
              <a:rPr lang="en-US" sz="1200" dirty="0" smtClean="0">
                <a:latin typeface="Arial" panose="020B0604020202020204" pitchFamily="34" charset="0"/>
                <a:cs typeface="Arial" panose="020B0604020202020204" pitchFamily="34" charset="0"/>
              </a:rPr>
              <a:t> Award for Excellence in Human Immunology. This award is</a:t>
            </a:r>
            <a:r>
              <a:rPr lang="en-US" sz="1200" baseline="0" dirty="0" smtClean="0">
                <a:latin typeface="Arial" panose="020B0604020202020204" pitchFamily="34" charset="0"/>
                <a:cs typeface="Arial" panose="020B0604020202020204" pitchFamily="34" charset="0"/>
              </a:rPr>
              <a:t> given </a:t>
            </a:r>
            <a:r>
              <a:rPr lang="en-US" sz="1200" dirty="0" smtClean="0">
                <a:latin typeface="Arial" panose="020B0604020202020204" pitchFamily="34" charset="0"/>
                <a:cs typeface="Arial" panose="020B0604020202020204" pitchFamily="34" charset="0"/>
              </a:rPr>
              <a:t>to an immunologist/cell biologist who has made major contributions directly or indirectly to the understanding of primary immunodeficiency diseases.</a:t>
            </a:r>
            <a:endParaRPr lang="en-US" sz="1200"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45">
              <a:defRPr/>
            </a:pPr>
            <a:fld id="{EF1538E9-0E3C-4F99-854D-827A84D0C00A}" type="slidenum">
              <a:rPr lang="en-US" smtClean="0">
                <a:solidFill>
                  <a:srgbClr val="000000"/>
                </a:solidFill>
              </a:rPr>
              <a:pPr defTabSz="932945">
                <a:defRPr/>
              </a:pPr>
              <a:t>79</a:t>
            </a:fld>
            <a:endParaRPr lang="en-US" dirty="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68" tIns="47683" rIns="95368" bIns="47683" numCol="1" anchor="t" anchorCtr="0" compatLnSpc="1">
            <a:prstTxWarp prst="textNoShape">
              <a:avLst/>
            </a:prstTxWarp>
          </a:bodyPr>
          <a:lstStyle/>
          <a:p>
            <a:pPr lvl="1" defTabSz="1005844">
              <a:defRPr/>
            </a:pPr>
            <a:r>
              <a:rPr lang="en-US" dirty="0" smtClean="0">
                <a:latin typeface="Arial" panose="020B0604020202020204" pitchFamily="34" charset="0"/>
                <a:cs typeface="Arial" pitchFamily="34" charset="0"/>
              </a:rPr>
              <a:t>Exactly</a:t>
            </a:r>
            <a:r>
              <a:rPr lang="en-US" baseline="0" dirty="0" smtClean="0">
                <a:latin typeface="Arial" panose="020B0604020202020204" pitchFamily="34" charset="0"/>
                <a:cs typeface="Arial" pitchFamily="34" charset="0"/>
              </a:rPr>
              <a:t> </a:t>
            </a:r>
            <a:r>
              <a:rPr lang="en-US" dirty="0" smtClean="0">
                <a:latin typeface="Arial" panose="020B0604020202020204" pitchFamily="34" charset="0"/>
                <a:cs typeface="Arial" pitchFamily="34" charset="0"/>
              </a:rPr>
              <a:t>10 days</a:t>
            </a:r>
            <a:r>
              <a:rPr lang="en-US" baseline="0" dirty="0" smtClean="0">
                <a:latin typeface="Arial" panose="020B0604020202020204" pitchFamily="34" charset="0"/>
                <a:cs typeface="Arial" pitchFamily="34" charset="0"/>
              </a:rPr>
              <a:t> after the last Council meeting, the field of genomics did indeed witness an important ‘odometer moment.’ * October 1, 2015 marked the 25</a:t>
            </a:r>
            <a:r>
              <a:rPr lang="en-US" baseline="30000" dirty="0" smtClean="0">
                <a:latin typeface="Arial" panose="020B0604020202020204" pitchFamily="34" charset="0"/>
                <a:cs typeface="Arial" pitchFamily="34" charset="0"/>
              </a:rPr>
              <a:t>th</a:t>
            </a:r>
            <a:r>
              <a:rPr lang="en-US" baseline="0" dirty="0" smtClean="0">
                <a:latin typeface="Arial" panose="020B0604020202020204" pitchFamily="34" charset="0"/>
                <a:cs typeface="Arial" pitchFamily="34" charset="0"/>
              </a:rPr>
              <a:t> anniversary of the launch of the Human Genome Project. </a:t>
            </a:r>
          </a:p>
          <a:p>
            <a:pPr lvl="1" defTabSz="1005844">
              <a:defRPr/>
            </a:pPr>
            <a:endParaRPr lang="en-US" baseline="0" dirty="0" smtClean="0">
              <a:latin typeface="Arial" panose="020B0604020202020204" pitchFamily="34" charset="0"/>
              <a:cs typeface="Arial" pitchFamily="34" charset="0"/>
            </a:endParaRPr>
          </a:p>
          <a:p>
            <a:pPr lvl="1" defTabSz="1005844">
              <a:defRPr/>
            </a:pPr>
            <a:r>
              <a:rPr lang="en-US" baseline="0" dirty="0" smtClean="0">
                <a:latin typeface="Arial" panose="020B0604020202020204" pitchFamily="34" charset="0"/>
                <a:cs typeface="Arial" pitchFamily="34" charset="0"/>
              </a:rPr>
              <a:t>Two things happened at NHGRI to commemorate this historic milestone. First, we launched a six-part monthly seminar series to showcase some of the important historical aspects of the Human Genome Project, which I will be telling you about later in my Director’s Report. * But second, I co-authored a Comment piece in </a:t>
            </a:r>
            <a:r>
              <a:rPr lang="en-US" i="1" baseline="0" dirty="0" smtClean="0">
                <a:latin typeface="Arial" panose="020B0604020202020204" pitchFamily="34" charset="0"/>
                <a:cs typeface="Arial" pitchFamily="34" charset="0"/>
              </a:rPr>
              <a:t>Nature</a:t>
            </a:r>
            <a:r>
              <a:rPr lang="en-US" baseline="0" dirty="0" smtClean="0">
                <a:latin typeface="Arial" panose="020B0604020202020204" pitchFamily="34" charset="0"/>
                <a:cs typeface="Arial" pitchFamily="34" charset="0"/>
              </a:rPr>
              <a:t> along with the two former NHGRI Directors, Drs. Jim Watson and Francis Collins. This article highlights some of the key legacies of the Human Genome Project beyond the generated data, and discusses how these have influenced ‘big biology’ more broadly over the last 25 years. My motivation for writing this piece was, in part, to remind scientists (especially younger ones) about the important ways in which the Human Genomic Project changed the biomedical research enterprise in a positive way— aspects of the Project that are perhaps underappreciated. </a:t>
            </a:r>
          </a:p>
          <a:p>
            <a:pPr lvl="1" defTabSz="1005844">
              <a:defRPr/>
            </a:pPr>
            <a:endParaRPr lang="en-US" baseline="0" dirty="0" smtClean="0">
              <a:latin typeface="Arial" panose="020B0604020202020204" pitchFamily="34" charset="0"/>
              <a:cs typeface="Arial" pitchFamily="34" charset="0"/>
            </a:endParaRPr>
          </a:p>
          <a:p>
            <a:pPr lvl="1" defTabSz="1005844">
              <a:defRPr/>
            </a:pPr>
            <a:endParaRPr lang="en-US" baseline="0" dirty="0" smtClean="0">
              <a:latin typeface="Arial" panose="020B0604020202020204" pitchFamily="34" charset="0"/>
              <a:cs typeface="Arial" pitchFamily="34" charset="0"/>
            </a:endParaRPr>
          </a:p>
          <a:p>
            <a:pPr lvl="1" defTabSz="1005844">
              <a:defRPr/>
            </a:pPr>
            <a:endParaRPr lang="en-US" baseline="0" dirty="0" smtClean="0">
              <a:latin typeface="Arial" panose="020B0604020202020204"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a:t>
            </a:fld>
            <a:endParaRPr lang="en-US" dirty="0" smtClean="0">
              <a:solidFill>
                <a:prstClr val="black"/>
              </a:solidFill>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9" tIns="47314" rIns="94629" bIns="47314" numCol="1" anchor="t" anchorCtr="0" compatLnSpc="1">
            <a:prstTxWarp prst="textNoShape">
              <a:avLst/>
            </a:prstTxWarp>
          </a:bodyPr>
          <a:lstStyle/>
          <a:p>
            <a:pPr defTabSz="922172">
              <a:defRPr/>
            </a:pPr>
            <a:r>
              <a:rPr lang="en-US" dirty="0" smtClean="0"/>
              <a:t>The University of Texas Graduate School of Biomedical Sciences in Houston named</a:t>
            </a:r>
            <a:r>
              <a:rPr lang="en-US" baseline="0" dirty="0" smtClean="0"/>
              <a:t> Dr. Paul Liu, </a:t>
            </a:r>
            <a:r>
              <a:rPr lang="en-US" dirty="0" smtClean="0">
                <a:latin typeface="Arial" panose="020B0604020202020204" pitchFamily="34" charset="0"/>
                <a:cs typeface="Arial" panose="020B0604020202020204" pitchFamily="34" charset="0"/>
              </a:rPr>
              <a:t>NHGRI Deputy</a:t>
            </a:r>
            <a:r>
              <a:rPr lang="en-US" baseline="0" dirty="0" smtClean="0">
                <a:latin typeface="Arial" panose="020B0604020202020204" pitchFamily="34" charset="0"/>
                <a:cs typeface="Arial" panose="020B0604020202020204" pitchFamily="34" charset="0"/>
              </a:rPr>
              <a:t> Scientific Director, its </a:t>
            </a:r>
            <a:r>
              <a:rPr lang="en-US" dirty="0"/>
              <a:t>2015 Distinguished </a:t>
            </a:r>
            <a:r>
              <a:rPr lang="en-US" dirty="0" smtClean="0"/>
              <a:t>Alumnus. </a:t>
            </a:r>
            <a:r>
              <a:rPr lang="en-US" baseline="0" dirty="0" smtClean="0">
                <a:latin typeface="Arial" panose="020B0604020202020204" pitchFamily="34" charset="0"/>
                <a:cs typeface="Arial" panose="020B0604020202020204" pitchFamily="34" charset="0"/>
              </a:rPr>
              <a:t>Dr. Liu, who also </a:t>
            </a:r>
            <a:r>
              <a:rPr lang="en-US" b="0" dirty="0" smtClean="0"/>
              <a:t>heads the Intramural Research Program’s </a:t>
            </a:r>
            <a:r>
              <a:rPr lang="en-US" dirty="0" smtClean="0"/>
              <a:t>Oncogenesis and Development Section</a:t>
            </a:r>
            <a:r>
              <a:rPr lang="en-US" baseline="0" dirty="0" smtClean="0">
                <a:latin typeface="Arial" panose="020B0604020202020204" pitchFamily="34" charset="0"/>
                <a:cs typeface="Arial" panose="020B0604020202020204" pitchFamily="34" charset="0"/>
              </a:rPr>
              <a:t>, was recognized </a:t>
            </a:r>
            <a:r>
              <a:rPr lang="en-US" dirty="0"/>
              <a:t>for his contributions to the understanding of </a:t>
            </a:r>
            <a:r>
              <a:rPr lang="en-US" dirty="0" smtClean="0"/>
              <a:t>the molecular mechanisms of leukemia and for the development</a:t>
            </a:r>
            <a:r>
              <a:rPr lang="en-US" baseline="0" dirty="0" smtClean="0"/>
              <a:t> of targeted treatments</a:t>
            </a:r>
            <a:r>
              <a:rPr lang="en-US" dirty="0" smtClean="0"/>
              <a:t>.</a:t>
            </a: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45">
              <a:defRPr/>
            </a:pPr>
            <a:fld id="{EF1538E9-0E3C-4F99-854D-827A84D0C00A}" type="slidenum">
              <a:rPr lang="en-US" smtClean="0">
                <a:solidFill>
                  <a:srgbClr val="000000"/>
                </a:solidFill>
              </a:rPr>
              <a:pPr defTabSz="932945">
                <a:defRPr/>
              </a:pPr>
              <a:t>80</a:t>
            </a:fld>
            <a:endParaRPr lang="en-US" dirty="0" smtClean="0">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792166" y="4446592"/>
            <a:ext cx="5486401" cy="4418008"/>
          </a:xfrm>
        </p:spPr>
        <p:txBody>
          <a:bodyPr>
            <a:noAutofit/>
          </a:bodyPr>
          <a:lstStyle/>
          <a:p>
            <a:r>
              <a:rPr lang="en-US" dirty="0"/>
              <a:t>As usual, </a:t>
            </a:r>
            <a:r>
              <a:rPr lang="en-US" dirty="0" smtClean="0"/>
              <a:t>it</a:t>
            </a:r>
            <a:r>
              <a:rPr lang="en-US" baseline="0" dirty="0" smtClean="0"/>
              <a:t> has</a:t>
            </a:r>
            <a:r>
              <a:rPr lang="en-US" dirty="0" smtClean="0"/>
              <a:t> </a:t>
            </a:r>
            <a:r>
              <a:rPr lang="en-US" dirty="0"/>
              <a:t>been a productive few months for the NHGRI Intramural Research Program: </a:t>
            </a:r>
          </a:p>
          <a:p>
            <a:r>
              <a:rPr lang="en-US" dirty="0"/>
              <a:t> </a:t>
            </a:r>
          </a:p>
          <a:p>
            <a:r>
              <a:rPr lang="en-US" dirty="0"/>
              <a:t>* </a:t>
            </a:r>
            <a:r>
              <a:rPr lang="en-US" dirty="0" smtClean="0"/>
              <a:t>Dr. Pam </a:t>
            </a:r>
            <a:r>
              <a:rPr lang="en-US" dirty="0"/>
              <a:t>Schwartzberg and her research group published an important study about T cell factor-1, a transcription factor that is essential for the creation and persistence of disease-fighting </a:t>
            </a:r>
            <a:r>
              <a:rPr lang="en-US" dirty="0" smtClean="0"/>
              <a:t>antibodies. </a:t>
            </a:r>
            <a:r>
              <a:rPr lang="en-US" dirty="0"/>
              <a:t>Their findings, published last September in </a:t>
            </a:r>
            <a:r>
              <a:rPr lang="en-US" i="1" dirty="0"/>
              <a:t>Cell Reports</a:t>
            </a:r>
            <a:r>
              <a:rPr lang="en-US" dirty="0"/>
              <a:t>, may help shed light on pathways important for the development of vaccines and immune therapies targeting viral infections. </a:t>
            </a:r>
          </a:p>
          <a:p>
            <a:r>
              <a:rPr lang="en-US" dirty="0"/>
              <a:t> </a:t>
            </a:r>
          </a:p>
          <a:p>
            <a:r>
              <a:rPr lang="en-US" dirty="0" smtClean="0"/>
              <a:t>* Dr. Amanda </a:t>
            </a:r>
            <a:r>
              <a:rPr lang="en-US" dirty="0"/>
              <a:t>Ombrello</a:t>
            </a:r>
            <a:r>
              <a:rPr lang="en-US" b="1" dirty="0"/>
              <a:t> </a:t>
            </a:r>
            <a:r>
              <a:rPr lang="en-US" dirty="0"/>
              <a:t>and colleagues have identified a new childhood-onset disorder that </a:t>
            </a:r>
            <a:r>
              <a:rPr lang="en-US" dirty="0" smtClean="0"/>
              <a:t>they have named </a:t>
            </a:r>
            <a:r>
              <a:rPr lang="en-US" dirty="0" err="1"/>
              <a:t>Haploinsufficiency</a:t>
            </a:r>
            <a:r>
              <a:rPr lang="en-US" dirty="0"/>
              <a:t> of </a:t>
            </a:r>
            <a:r>
              <a:rPr lang="en-US" dirty="0" smtClean="0"/>
              <a:t>A20. </a:t>
            </a:r>
            <a:r>
              <a:rPr lang="en-US" dirty="0"/>
              <a:t>The disease results from a variant of a gene that regulates how the immune system responds to inflammation, </a:t>
            </a:r>
            <a:r>
              <a:rPr lang="en-US" dirty="0" smtClean="0"/>
              <a:t>infection, </a:t>
            </a:r>
            <a:r>
              <a:rPr lang="en-US" dirty="0"/>
              <a:t>and trauma. Their findings were published in </a:t>
            </a:r>
            <a:r>
              <a:rPr lang="en-US" dirty="0" smtClean="0"/>
              <a:t>the December issue </a:t>
            </a:r>
            <a:r>
              <a:rPr lang="en-US" dirty="0"/>
              <a:t>of </a:t>
            </a:r>
            <a:r>
              <a:rPr lang="en-US" i="1" dirty="0"/>
              <a:t>Nature </a:t>
            </a:r>
            <a:r>
              <a:rPr lang="en-US" i="1" dirty="0" smtClean="0"/>
              <a:t>Genetics.</a:t>
            </a:r>
            <a:endParaRPr lang="en-US" dirty="0"/>
          </a:p>
          <a:p>
            <a:r>
              <a:rPr lang="en-US" dirty="0"/>
              <a:t> </a:t>
            </a:r>
          </a:p>
          <a:p>
            <a:r>
              <a:rPr lang="en-US" dirty="0" smtClean="0"/>
              <a:t>* And in yet</a:t>
            </a:r>
            <a:r>
              <a:rPr lang="en-US" baseline="0" dirty="0" smtClean="0"/>
              <a:t> another highlight for him, </a:t>
            </a:r>
            <a:r>
              <a:rPr lang="en-US" dirty="0" smtClean="0"/>
              <a:t>Dr. Dan </a:t>
            </a:r>
            <a:r>
              <a:rPr lang="en-US" dirty="0"/>
              <a:t>Kastner and colleagues have discovered genomic variants that increase </a:t>
            </a:r>
            <a:r>
              <a:rPr lang="en-US" dirty="0" smtClean="0"/>
              <a:t>the risk </a:t>
            </a:r>
            <a:r>
              <a:rPr lang="en-US" dirty="0"/>
              <a:t>for a potentially life-threatening childhood disease, characterized by persistent joint swelling, </a:t>
            </a:r>
            <a:r>
              <a:rPr lang="en-US" dirty="0" smtClean="0"/>
              <a:t>pain, </a:t>
            </a:r>
            <a:r>
              <a:rPr lang="en-US" dirty="0"/>
              <a:t>and </a:t>
            </a:r>
            <a:r>
              <a:rPr lang="en-US" dirty="0" smtClean="0"/>
              <a:t>stiffness— </a:t>
            </a:r>
            <a:r>
              <a:rPr lang="en-US" dirty="0"/>
              <a:t>known as </a:t>
            </a:r>
            <a:r>
              <a:rPr lang="en-US" b="0" dirty="0"/>
              <a:t>s</a:t>
            </a:r>
            <a:r>
              <a:rPr lang="en-US" b="0" dirty="0" smtClean="0"/>
              <a:t>ystemic </a:t>
            </a:r>
            <a:r>
              <a:rPr lang="en-US" b="0" dirty="0"/>
              <a:t>juvenile idiopathic </a:t>
            </a:r>
            <a:r>
              <a:rPr lang="en-US" b="0" dirty="0" smtClean="0"/>
              <a:t>arthritis. That recently</a:t>
            </a:r>
            <a:r>
              <a:rPr lang="en-US" b="0" baseline="0" dirty="0" smtClean="0"/>
              <a:t> reported these findings in the </a:t>
            </a:r>
            <a:r>
              <a:rPr lang="en-US" i="1" dirty="0" smtClean="0"/>
              <a:t>Proceedings </a:t>
            </a:r>
            <a:r>
              <a:rPr lang="en-US" i="1" dirty="0"/>
              <a:t>of the National Academy of Sciences Early Edition</a:t>
            </a:r>
            <a:r>
              <a:rPr lang="en-US" dirty="0"/>
              <a:t>. </a:t>
            </a:r>
          </a:p>
          <a:p>
            <a:pPr lvl="1">
              <a:defRPr/>
            </a:pPr>
            <a:r>
              <a:rPr lang="en-US" b="1" dirty="0">
                <a:solidFill>
                  <a:schemeClr val="bg1"/>
                </a:solidFill>
              </a:rPr>
              <a:t> </a:t>
            </a:r>
            <a:endParaRPr lang="en-US" sz="2400" dirty="0">
              <a:solidFill>
                <a:schemeClr val="bg1"/>
              </a:solidFill>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7" y="4446593"/>
            <a:ext cx="5486401"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51" tIns="47675" rIns="95351" bIns="47675" numCol="1" anchor="t" anchorCtr="0" compatLnSpc="1">
            <a:prstTxWarp prst="textNoShape">
              <a:avLst/>
            </a:prstTxWarp>
          </a:bodyPr>
          <a:lstStyle/>
          <a:p>
            <a:r>
              <a:rPr lang="en-US" dirty="0" smtClean="0">
                <a:latin typeface="Arial" pitchFamily="34" charset="0"/>
                <a:cs typeface="Arial" pitchFamily="34" charset="0"/>
              </a:rPr>
              <a:t>Before</a:t>
            </a:r>
            <a:r>
              <a:rPr lang="en-US" baseline="0" dirty="0" smtClean="0">
                <a:latin typeface="Arial" pitchFamily="34" charset="0"/>
                <a:cs typeface="Arial" pitchFamily="34" charset="0"/>
              </a:rPr>
              <a:t> ending my Director’s Report, I would like to (as always) </a:t>
            </a:r>
            <a:r>
              <a:rPr lang="en-US" dirty="0" smtClean="0">
                <a:latin typeface="Arial" pitchFamily="34" charset="0"/>
                <a:cs typeface="Arial" pitchFamily="34" charset="0"/>
              </a:rPr>
              <a:t>put in a plug and say that anyone wishing to </a:t>
            </a:r>
            <a:r>
              <a:rPr lang="en-US" baseline="0" dirty="0" smtClean="0">
                <a:latin typeface="Arial" pitchFamily="34" charset="0"/>
                <a:cs typeface="Arial" pitchFamily="34" charset="0"/>
              </a:rPr>
              <a:t>receive my monthly email</a:t>
            </a:r>
            <a:r>
              <a:rPr lang="en-US" dirty="0" smtClean="0">
                <a:latin typeface="Arial" pitchFamily="34" charset="0"/>
                <a:cs typeface="Arial" pitchFamily="34" charset="0"/>
              </a:rPr>
              <a:t> </a:t>
            </a:r>
            <a:r>
              <a:rPr lang="en-US" baseline="0" dirty="0" smtClean="0">
                <a:latin typeface="Arial" pitchFamily="34" charset="0"/>
                <a:cs typeface="Arial" pitchFamily="34" charset="0"/>
              </a:rPr>
              <a:t>update (called “The Genomics Landscape”) can simply go to list.nih.gov and then search for “NHGRILANDSCAPE.” I should note that our total </a:t>
            </a:r>
            <a:r>
              <a:rPr lang="en-US" u="sng" baseline="0" dirty="0" smtClean="0">
                <a:latin typeface="Arial" pitchFamily="34" charset="0"/>
                <a:cs typeface="Arial" pitchFamily="34" charset="0"/>
              </a:rPr>
              <a:t>external</a:t>
            </a:r>
            <a:r>
              <a:rPr lang="en-US" baseline="0" dirty="0" smtClean="0">
                <a:latin typeface="Arial" pitchFamily="34" charset="0"/>
                <a:cs typeface="Arial" pitchFamily="34" charset="0"/>
              </a:rPr>
              <a:t> subscription base for </a:t>
            </a:r>
            <a:r>
              <a:rPr lang="en-US" i="1" baseline="0" dirty="0" smtClean="0">
                <a:latin typeface="Arial" pitchFamily="34" charset="0"/>
                <a:cs typeface="Arial" pitchFamily="34" charset="0"/>
              </a:rPr>
              <a:t>The Genomics Landscape </a:t>
            </a:r>
            <a:r>
              <a:rPr lang="en-US" baseline="0" dirty="0" smtClean="0">
                <a:latin typeface="Arial" pitchFamily="34" charset="0"/>
                <a:cs typeface="Arial" pitchFamily="34" charset="0"/>
              </a:rPr>
              <a:t>is approaching the 1000 mark. </a:t>
            </a:r>
          </a:p>
          <a:p>
            <a:endParaRPr lang="en-US" baseline="0" dirty="0" smtClean="0">
              <a:latin typeface="Arial" pitchFamily="34" charset="0"/>
              <a:cs typeface="Arial" pitchFamily="34" charset="0"/>
            </a:endParaRPr>
          </a:p>
          <a:p>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29" eaLnBrk="0" hangingPunct="0">
              <a:defRPr b="1">
                <a:solidFill>
                  <a:schemeClr val="tx1"/>
                </a:solidFill>
                <a:latin typeface="Arial" pitchFamily="34" charset="0"/>
              </a:defRPr>
            </a:lvl1pPr>
            <a:lvl2pPr marL="754058" indent="-290022" defTabSz="950629" eaLnBrk="0" hangingPunct="0">
              <a:defRPr b="1">
                <a:solidFill>
                  <a:schemeClr val="tx1"/>
                </a:solidFill>
                <a:latin typeface="Arial" pitchFamily="34" charset="0"/>
              </a:defRPr>
            </a:lvl2pPr>
            <a:lvl3pPr marL="1160090" indent="-232019" defTabSz="950629" eaLnBrk="0" hangingPunct="0">
              <a:defRPr b="1">
                <a:solidFill>
                  <a:schemeClr val="tx1"/>
                </a:solidFill>
                <a:latin typeface="Arial" pitchFamily="34" charset="0"/>
              </a:defRPr>
            </a:lvl3pPr>
            <a:lvl4pPr marL="1624127" indent="-232019" defTabSz="950629" eaLnBrk="0" hangingPunct="0">
              <a:defRPr b="1">
                <a:solidFill>
                  <a:schemeClr val="tx1"/>
                </a:solidFill>
                <a:latin typeface="Arial" pitchFamily="34" charset="0"/>
              </a:defRPr>
            </a:lvl4pPr>
            <a:lvl5pPr marL="2088164" indent="-232019" defTabSz="950629" eaLnBrk="0" hangingPunct="0">
              <a:defRPr b="1">
                <a:solidFill>
                  <a:schemeClr val="tx1"/>
                </a:solidFill>
                <a:latin typeface="Arial" pitchFamily="34" charset="0"/>
              </a:defRPr>
            </a:lvl5pPr>
            <a:lvl6pPr marL="2552201" indent="-232019" defTabSz="950629" eaLnBrk="0" fontAlgn="base" hangingPunct="0">
              <a:spcBef>
                <a:spcPct val="0"/>
              </a:spcBef>
              <a:spcAft>
                <a:spcPct val="0"/>
              </a:spcAft>
              <a:defRPr b="1">
                <a:solidFill>
                  <a:schemeClr val="tx1"/>
                </a:solidFill>
                <a:latin typeface="Arial" pitchFamily="34" charset="0"/>
              </a:defRPr>
            </a:lvl6pPr>
            <a:lvl7pPr marL="3016237" indent="-232019" defTabSz="950629" eaLnBrk="0" fontAlgn="base" hangingPunct="0">
              <a:spcBef>
                <a:spcPct val="0"/>
              </a:spcBef>
              <a:spcAft>
                <a:spcPct val="0"/>
              </a:spcAft>
              <a:defRPr b="1">
                <a:solidFill>
                  <a:schemeClr val="tx1"/>
                </a:solidFill>
                <a:latin typeface="Arial" pitchFamily="34" charset="0"/>
              </a:defRPr>
            </a:lvl7pPr>
            <a:lvl8pPr marL="3480272" indent="-232019" defTabSz="950629" eaLnBrk="0" fontAlgn="base" hangingPunct="0">
              <a:spcBef>
                <a:spcPct val="0"/>
              </a:spcBef>
              <a:spcAft>
                <a:spcPct val="0"/>
              </a:spcAft>
              <a:defRPr b="1">
                <a:solidFill>
                  <a:schemeClr val="tx1"/>
                </a:solidFill>
                <a:latin typeface="Arial" pitchFamily="34" charset="0"/>
              </a:defRPr>
            </a:lvl8pPr>
            <a:lvl9pPr marL="3944311" indent="-232019" defTabSz="95062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82</a:t>
            </a:fld>
            <a:endParaRPr lang="en-US" dirty="0" smtClean="0">
              <a:solidFill>
                <a:prstClr val="black"/>
              </a:solidFill>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the 50-60</a:t>
            </a:r>
            <a:r>
              <a:rPr lang="en-US" baseline="0" dirty="0" smtClean="0">
                <a:latin typeface="Arial" pitchFamily="34" charset="0"/>
                <a:cs typeface="Arial" pitchFamily="34" charset="0"/>
              </a:rPr>
              <a:t> </a:t>
            </a:r>
            <a:r>
              <a:rPr lang="en-US" dirty="0" smtClean="0">
                <a:latin typeface="Arial" pitchFamily="34" charset="0"/>
                <a:cs typeface="Arial" pitchFamily="34" charset="0"/>
              </a:rPr>
              <a:t>NHGRI staff </a:t>
            </a:r>
            <a:r>
              <a:rPr lang="en-US" baseline="0" dirty="0" smtClean="0">
                <a:latin typeface="Arial" pitchFamily="34" charset="0"/>
                <a:cs typeface="Arial" pitchFamily="34" charset="0"/>
              </a:rPr>
              <a:t>members </a:t>
            </a:r>
            <a:r>
              <a:rPr lang="en-US" dirty="0" smtClean="0">
                <a:latin typeface="Arial" pitchFamily="34" charset="0"/>
                <a:cs typeface="Arial" pitchFamily="34" charset="0"/>
              </a:rPr>
              <a:t>who contributed slides and information that I just reviewed. As always, such a group effort is essential for getting</a:t>
            </a:r>
            <a:r>
              <a:rPr lang="en-US" baseline="0" dirty="0" smtClean="0">
                <a:latin typeface="Arial" pitchFamily="34" charset="0"/>
                <a:cs typeface="Arial" pitchFamily="34" charset="0"/>
              </a:rPr>
              <a:t> this large amount of information conveyed efficiently </a:t>
            </a:r>
            <a:r>
              <a:rPr lang="en-US" dirty="0" smtClean="0">
                <a:latin typeface="Arial" pitchFamily="34" charset="0"/>
                <a:cs typeface="Arial" pitchFamily="34" charset="0"/>
              </a:rPr>
              <a:t>at each Council meeting.</a:t>
            </a:r>
          </a:p>
          <a:p>
            <a:pPr defTabSz="921214">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An additional thanks to the NHGRI communications group and web team for making my Director’s Report into an electronic resource.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special thanks to Kris Wetterstrand,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 Kris</a:t>
            </a:r>
            <a:r>
              <a:rPr lang="en-US" baseline="0" dirty="0" smtClean="0">
                <a:latin typeface="Arial" pitchFamily="34" charset="0"/>
                <a:cs typeface="Arial" pitchFamily="34" charset="0"/>
              </a:rPr>
              <a:t> is shown here at the first seminar in our special History of Genomics Program seminar series that I mentioned earlier.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93" eaLnBrk="0" hangingPunct="0">
              <a:defRPr b="1">
                <a:solidFill>
                  <a:schemeClr val="tx1"/>
                </a:solidFill>
                <a:latin typeface="Arial" pitchFamily="34" charset="0"/>
              </a:defRPr>
            </a:lvl1pPr>
            <a:lvl2pPr marL="754188" indent="-290073" defTabSz="950793" eaLnBrk="0" hangingPunct="0">
              <a:defRPr b="1">
                <a:solidFill>
                  <a:schemeClr val="tx1"/>
                </a:solidFill>
                <a:latin typeface="Arial" pitchFamily="34" charset="0"/>
              </a:defRPr>
            </a:lvl2pPr>
            <a:lvl3pPr marL="1160289" indent="-232057" defTabSz="950793" eaLnBrk="0" hangingPunct="0">
              <a:defRPr b="1">
                <a:solidFill>
                  <a:schemeClr val="tx1"/>
                </a:solidFill>
                <a:latin typeface="Arial" pitchFamily="34" charset="0"/>
              </a:defRPr>
            </a:lvl3pPr>
            <a:lvl4pPr marL="1624405" indent="-232057" defTabSz="950793" eaLnBrk="0" hangingPunct="0">
              <a:defRPr b="1">
                <a:solidFill>
                  <a:schemeClr val="tx1"/>
                </a:solidFill>
                <a:latin typeface="Arial" pitchFamily="34" charset="0"/>
              </a:defRPr>
            </a:lvl4pPr>
            <a:lvl5pPr marL="2088520" indent="-232057" defTabSz="950793" eaLnBrk="0" hangingPunct="0">
              <a:defRPr b="1">
                <a:solidFill>
                  <a:schemeClr val="tx1"/>
                </a:solidFill>
                <a:latin typeface="Arial" pitchFamily="34" charset="0"/>
              </a:defRPr>
            </a:lvl5pPr>
            <a:lvl6pPr marL="2552637" indent="-232057" defTabSz="950793" eaLnBrk="0" fontAlgn="base" hangingPunct="0">
              <a:spcBef>
                <a:spcPct val="0"/>
              </a:spcBef>
              <a:spcAft>
                <a:spcPct val="0"/>
              </a:spcAft>
              <a:defRPr b="1">
                <a:solidFill>
                  <a:schemeClr val="tx1"/>
                </a:solidFill>
                <a:latin typeface="Arial" pitchFamily="34" charset="0"/>
              </a:defRPr>
            </a:lvl6pPr>
            <a:lvl7pPr marL="3016750" indent="-232057" defTabSz="950793" eaLnBrk="0" fontAlgn="base" hangingPunct="0">
              <a:spcBef>
                <a:spcPct val="0"/>
              </a:spcBef>
              <a:spcAft>
                <a:spcPct val="0"/>
              </a:spcAft>
              <a:defRPr b="1">
                <a:solidFill>
                  <a:schemeClr val="tx1"/>
                </a:solidFill>
                <a:latin typeface="Arial" pitchFamily="34" charset="0"/>
              </a:defRPr>
            </a:lvl7pPr>
            <a:lvl8pPr marL="3480867" indent="-232057" defTabSz="950793" eaLnBrk="0" fontAlgn="base" hangingPunct="0">
              <a:spcBef>
                <a:spcPct val="0"/>
              </a:spcBef>
              <a:spcAft>
                <a:spcPct val="0"/>
              </a:spcAft>
              <a:defRPr b="1">
                <a:solidFill>
                  <a:schemeClr val="tx1"/>
                </a:solidFill>
                <a:latin typeface="Arial" pitchFamily="34" charset="0"/>
              </a:defRPr>
            </a:lvl8pPr>
            <a:lvl9pPr marL="3944984" indent="-232057" defTabSz="95079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83</a:t>
            </a:fld>
            <a:endParaRPr lang="en-US" dirty="0" smtClean="0">
              <a:solidFill>
                <a:prstClr val="black"/>
              </a:solidFill>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84</a:t>
            </a:fld>
            <a:endParaRPr lang="en-US" dirty="0">
              <a:solidFill>
                <a:prstClr val="black"/>
              </a:solidFill>
            </a:endParaRPr>
          </a:p>
        </p:txBody>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63238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0" tIns="47311" rIns="94620" bIns="47311" numCol="1" anchor="t" anchorCtr="0" compatLnSpc="1">
            <a:prstTxWarp prst="textNoShape">
              <a:avLst/>
            </a:prstTxWarp>
          </a:bodyPr>
          <a:lstStyle/>
          <a:p>
            <a:pPr>
              <a:defRPr/>
            </a:pPr>
            <a:r>
              <a:rPr lang="en-US" i="0" baseline="0" dirty="0" smtClean="0">
                <a:latin typeface="Arial" pitchFamily="34" charset="0"/>
                <a:cs typeface="Arial" pitchFamily="34" charset="0"/>
              </a:rPr>
              <a:t>Last month, Dr. Camilla Day retired from her position as Scientific Review Officer for the Center for Inherited Disease Research (or CIDR). For a number of years, Camilla managed the scientific administrative functions for CIDR, an NIH-wide program administered by NHGRI. The CIDR program provides high-throughput genotyping and DNA sequencing services to qualified projects via a contract with Johns Hopkins University. </a:t>
            </a:r>
          </a:p>
          <a:p>
            <a:pPr>
              <a:defRPr/>
            </a:pPr>
            <a:endParaRPr lang="en-US" i="0" baseline="0" dirty="0" smtClean="0">
              <a:latin typeface="Arial" pitchFamily="34" charset="0"/>
              <a:cs typeface="Arial" pitchFamily="34" charset="0"/>
            </a:endParaRPr>
          </a:p>
          <a:p>
            <a:pPr>
              <a:defRPr/>
            </a:pPr>
            <a:r>
              <a:rPr lang="en-US" i="0" baseline="0" dirty="0" smtClean="0">
                <a:latin typeface="Arial" pitchFamily="34" charset="0"/>
                <a:cs typeface="Arial" pitchFamily="34" charset="0"/>
              </a:rPr>
              <a:t>Camilla had a long and successful career at NIH, where she managed many study sections covering molecular and cell biology, genetics, and genomics— including the Mammalian Genetics Study Section and the Genomics Computational Biology and Technology Study Section.</a:t>
            </a:r>
          </a:p>
          <a:p>
            <a:pPr>
              <a:defRPr/>
            </a:pPr>
            <a:endParaRPr lang="en-US" i="0" baseline="0" dirty="0" smtClean="0">
              <a:latin typeface="Arial" pitchFamily="34" charset="0"/>
              <a:cs typeface="Arial" pitchFamily="34" charset="0"/>
            </a:endParaRPr>
          </a:p>
          <a:p>
            <a:pPr>
              <a:defRPr/>
            </a:pPr>
            <a:r>
              <a:rPr lang="en-US" i="0" baseline="0" dirty="0" smtClean="0">
                <a:latin typeface="Arial" pitchFamily="34" charset="0"/>
                <a:cs typeface="Arial" pitchFamily="34" charset="0"/>
              </a:rPr>
              <a:t>We wish Camilla all the best in her post-retirement phase. </a:t>
            </a:r>
          </a:p>
        </p:txBody>
      </p:sp>
      <p:sp>
        <p:nvSpPr>
          <p:cNvPr id="5" name="Slide Number Placeholder 3"/>
          <p:cNvSpPr>
            <a:spLocks noGrp="1"/>
          </p:cNvSpPr>
          <p:nvPr>
            <p:ph type="sldNum" sz="quarter" idx="5"/>
          </p:nvPr>
        </p:nvSpPr>
        <p:spPr>
          <a:xfrm>
            <a:off x="4014792"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22" eaLnBrk="0" hangingPunct="0">
              <a:defRPr b="1">
                <a:solidFill>
                  <a:schemeClr val="tx1"/>
                </a:solidFill>
                <a:latin typeface="Arial" pitchFamily="34" charset="0"/>
              </a:defRPr>
            </a:lvl1pPr>
            <a:lvl2pPr marL="754211" indent="-290081" defTabSz="950822" eaLnBrk="0" hangingPunct="0">
              <a:defRPr b="1">
                <a:solidFill>
                  <a:schemeClr val="tx1"/>
                </a:solidFill>
                <a:latin typeface="Arial" pitchFamily="34" charset="0"/>
              </a:defRPr>
            </a:lvl2pPr>
            <a:lvl3pPr marL="1160325" indent="-232065" defTabSz="950822" eaLnBrk="0" hangingPunct="0">
              <a:defRPr b="1">
                <a:solidFill>
                  <a:schemeClr val="tx1"/>
                </a:solidFill>
                <a:latin typeface="Arial" pitchFamily="34" charset="0"/>
              </a:defRPr>
            </a:lvl3pPr>
            <a:lvl4pPr marL="1624455" indent="-232065" defTabSz="950822" eaLnBrk="0" hangingPunct="0">
              <a:defRPr b="1">
                <a:solidFill>
                  <a:schemeClr val="tx1"/>
                </a:solidFill>
                <a:latin typeface="Arial" pitchFamily="34" charset="0"/>
              </a:defRPr>
            </a:lvl4pPr>
            <a:lvl5pPr marL="2088586" indent="-232065" defTabSz="950822" eaLnBrk="0" hangingPunct="0">
              <a:defRPr b="1">
                <a:solidFill>
                  <a:schemeClr val="tx1"/>
                </a:solidFill>
                <a:latin typeface="Arial" pitchFamily="34" charset="0"/>
              </a:defRPr>
            </a:lvl5pPr>
            <a:lvl6pPr marL="2552717" indent="-232065" defTabSz="950822" eaLnBrk="0" fontAlgn="base" hangingPunct="0">
              <a:spcBef>
                <a:spcPct val="0"/>
              </a:spcBef>
              <a:spcAft>
                <a:spcPct val="0"/>
              </a:spcAft>
              <a:defRPr b="1">
                <a:solidFill>
                  <a:schemeClr val="tx1"/>
                </a:solidFill>
                <a:latin typeface="Arial" pitchFamily="34" charset="0"/>
              </a:defRPr>
            </a:lvl6pPr>
            <a:lvl7pPr marL="3016847" indent="-232065" defTabSz="950822" eaLnBrk="0" fontAlgn="base" hangingPunct="0">
              <a:spcBef>
                <a:spcPct val="0"/>
              </a:spcBef>
              <a:spcAft>
                <a:spcPct val="0"/>
              </a:spcAft>
              <a:defRPr b="1">
                <a:solidFill>
                  <a:schemeClr val="tx1"/>
                </a:solidFill>
                <a:latin typeface="Arial" pitchFamily="34" charset="0"/>
              </a:defRPr>
            </a:lvl7pPr>
            <a:lvl8pPr marL="3480976" indent="-232065" defTabSz="950822" eaLnBrk="0" fontAlgn="base" hangingPunct="0">
              <a:spcBef>
                <a:spcPct val="0"/>
              </a:spcBef>
              <a:spcAft>
                <a:spcPct val="0"/>
              </a:spcAft>
              <a:defRPr b="1">
                <a:solidFill>
                  <a:schemeClr val="tx1"/>
                </a:solidFill>
                <a:latin typeface="Arial" pitchFamily="34" charset="0"/>
              </a:defRPr>
            </a:lvl8pPr>
            <a:lvl9pPr marL="3945108" indent="-232065" defTabSz="950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a:t>
            </a:fld>
            <a:endParaRPr lang="en-US" dirty="0"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7.xml"/><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2/7/2016</a:t>
            </a:fld>
            <a:endParaRPr lang="en-US" dirty="0">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2219700525"/>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2/7/2016</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2/7/2016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2/7/2016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2/7/2016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2/7/2016</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2/7/2016</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2/7/2016</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2/7/2016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2/7/2016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2/7/2016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2/7/2016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82174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93464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106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39184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795313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89299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276997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82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9195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7288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67724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Date Placeholder 5"/>
          <p:cNvSpPr>
            <a:spLocks noGrp="1" noChangeArrowheads="1"/>
          </p:cNvSpPr>
          <p:nvPr>
            <p:ph type="dt" sz="half" idx="10"/>
          </p:nvPr>
        </p:nvSpPr>
        <p:spPr>
          <a:xfrm>
            <a:off x="457200" y="6388634"/>
            <a:ext cx="2133600" cy="476250"/>
          </a:xfrm>
          <a:prstGeom prst="rect">
            <a:avLst/>
          </a:prstGeom>
        </p:spPr>
        <p:txBody>
          <a:bodyPr/>
          <a:lstStyle>
            <a:lvl1pPr eaLnBrk="0" hangingPunct="0">
              <a:defRPr>
                <a:solidFill>
                  <a:schemeClr val="tx1"/>
                </a:solidFill>
              </a:defRPr>
            </a:lvl1pPr>
          </a:lstStyle>
          <a:p>
            <a:pPr>
              <a:defRPr/>
            </a:pPr>
            <a:fld id="{8CA083D7-DD03-471F-811F-43B6599BD76A}" type="datetimeFigureOut">
              <a:rPr lang="en-US" b="0">
                <a:solidFill>
                  <a:prstClr val="black"/>
                </a:solidFill>
              </a:rPr>
              <a:pPr>
                <a:defRPr/>
              </a:pPr>
              <a:t>2/7/2016</a:t>
            </a:fld>
            <a:endParaRPr lang="en-US" b="0">
              <a:solidFill>
                <a:prstClr val="black"/>
              </a:solidFill>
            </a:endParaRPr>
          </a:p>
        </p:txBody>
      </p:sp>
      <p:sp>
        <p:nvSpPr>
          <p:cNvPr id="7" name="Footer Placeholder 6"/>
          <p:cNvSpPr>
            <a:spLocks noGrp="1" noChangeArrowheads="1"/>
          </p:cNvSpPr>
          <p:nvPr>
            <p:ph type="ftr" sz="quarter" idx="11"/>
          </p:nvPr>
        </p:nvSpPr>
        <p:spPr>
          <a:xfrm>
            <a:off x="3124200" y="6152666"/>
            <a:ext cx="2895600" cy="476250"/>
          </a:xfrm>
          <a:prstGeom prst="rect">
            <a:avLst/>
          </a:prstGeom>
        </p:spPr>
        <p:txBody>
          <a:bodyPr/>
          <a:lstStyle>
            <a:lvl1pPr eaLnBrk="0" hangingPunct="0">
              <a:defRPr>
                <a:solidFill>
                  <a:schemeClr val="tx1"/>
                </a:solidFill>
              </a:defRPr>
            </a:lvl1pPr>
          </a:lstStyle>
          <a:p>
            <a:pPr>
              <a:defRPr/>
            </a:pPr>
            <a:endParaRPr lang="en-US" b="0">
              <a:solidFill>
                <a:prstClr val="black"/>
              </a:solidFill>
            </a:endParaRPr>
          </a:p>
        </p:txBody>
      </p:sp>
      <p:sp>
        <p:nvSpPr>
          <p:cNvPr id="8" name="Slide Number Placeholder 7"/>
          <p:cNvSpPr>
            <a:spLocks noGrp="1" noChangeArrowheads="1"/>
          </p:cNvSpPr>
          <p:nvPr>
            <p:ph type="sldNum" sz="quarter" idx="12"/>
          </p:nvPr>
        </p:nvSpPr>
        <p:spPr>
          <a:xfrm>
            <a:off x="6553200" y="6388634"/>
            <a:ext cx="2133600" cy="476250"/>
          </a:xfrm>
          <a:prstGeom prst="rect">
            <a:avLst/>
          </a:prstGeom>
        </p:spPr>
        <p:txBody>
          <a:bodyPr/>
          <a:lstStyle>
            <a:lvl1pPr eaLnBrk="0" hangingPunct="0">
              <a:defRPr>
                <a:solidFill>
                  <a:schemeClr val="tx1"/>
                </a:solidFill>
              </a:defRPr>
            </a:lvl1pPr>
          </a:lstStyle>
          <a:p>
            <a:pPr>
              <a:defRPr/>
            </a:pPr>
            <a:fld id="{BA0E93ED-C791-44F9-9747-ECE07A6BD49E}" type="slidenum">
              <a:rPr lang="en-US" b="0">
                <a:solidFill>
                  <a:prstClr val="black"/>
                </a:solidFill>
              </a:rPr>
              <a:pPr>
                <a:defRPr/>
              </a:pPr>
              <a:t>‹#›</a:t>
            </a:fld>
            <a:endParaRPr lang="en-US" b="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8832575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243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14B0588-FE0A-4ED7-9380-BCAE1A2152F1}" type="datetimeFigureOut">
              <a:rPr lang="en-US" b="0">
                <a:solidFill>
                  <a:prstClr val="black"/>
                </a:solidFill>
              </a:rPr>
              <a:pPr>
                <a:defRPr/>
              </a:pPr>
              <a:t>2/7/2016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EC4C4AF0-41B0-468C-989C-7C8C7F8FE61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93734402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06A8F636-D492-454F-8569-D9F9B722822E}" type="datetimeFigureOut">
              <a:rPr lang="en-US" b="0">
                <a:solidFill>
                  <a:prstClr val="black"/>
                </a:solidFill>
              </a:rPr>
              <a:pPr>
                <a:defRPr/>
              </a:pPr>
              <a:t>2/7/2016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8F08D269-006E-4F44-88D4-C6D2ABDBC32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2543509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81DB6BB3-DE07-4DB8-B4AC-AE57374D03D4}" type="datetimeFigureOut">
              <a:rPr lang="en-US" b="0">
                <a:solidFill>
                  <a:prstClr val="black"/>
                </a:solidFill>
              </a:rPr>
              <a:pPr>
                <a:defRPr/>
              </a:pPr>
              <a:t>2/7/2016</a:t>
            </a:fld>
            <a:endParaRPr lang="en-US" b="0">
              <a:solidFill>
                <a:prstClr val="black"/>
              </a:solidFill>
            </a:endParaRPr>
          </a:p>
        </p:txBody>
      </p:sp>
      <p:sp>
        <p:nvSpPr>
          <p:cNvPr id="8"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9"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DD327-1CF5-4B70-948E-362B98654A3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53025422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E707A0A-FE11-41B2-95E8-AE67D4871EC0}" type="datetimeFigureOut">
              <a:rPr lang="en-US" b="0">
                <a:solidFill>
                  <a:prstClr val="black"/>
                </a:solidFill>
              </a:rPr>
              <a:pPr>
                <a:defRPr/>
              </a:pPr>
              <a:t>2/7/2016</a:t>
            </a:fld>
            <a:endParaRPr lang="en-US" b="0">
              <a:solidFill>
                <a:prstClr val="black"/>
              </a:solidFill>
            </a:endParaRPr>
          </a:p>
        </p:txBody>
      </p:sp>
      <p:sp>
        <p:nvSpPr>
          <p:cNvPr id="4"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5"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3AC350F7-0307-4AAB-9980-78FA88D60ED8}"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12385213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693FA309-096C-4A15-8853-D6041EF1F2C0}" type="datetimeFigureOut">
              <a:rPr lang="en-US" b="0">
                <a:solidFill>
                  <a:prstClr val="black"/>
                </a:solidFill>
              </a:rPr>
              <a:pPr>
                <a:defRPr/>
              </a:pPr>
              <a:t>2/7/2016</a:t>
            </a:fld>
            <a:endParaRPr lang="en-US" b="0">
              <a:solidFill>
                <a:prstClr val="black"/>
              </a:solidFill>
            </a:endParaRPr>
          </a:p>
        </p:txBody>
      </p:sp>
      <p:sp>
        <p:nvSpPr>
          <p:cNvPr id="3"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4"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0DA7C89-BC19-4667-830E-21C510E9443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44041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13B7CBA0-1AF2-464B-9152-512B381B187D}" type="datetimeFigureOut">
              <a:rPr lang="en-US" b="0">
                <a:solidFill>
                  <a:prstClr val="black"/>
                </a:solidFill>
              </a:rPr>
              <a:pPr>
                <a:defRPr/>
              </a:pPr>
              <a:t>2/7/2016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108C3E25-42E7-4CAE-8AAD-72D4A1472E4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76331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71756203-59C3-4865-9B33-E51ADDA01CB3}" type="datetimeFigureOut">
              <a:rPr lang="en-US" b="0">
                <a:solidFill>
                  <a:prstClr val="black"/>
                </a:solidFill>
              </a:rPr>
              <a:pPr>
                <a:defRPr/>
              </a:pPr>
              <a:t>2/7/2016</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47D1C7FE-E8AF-4D73-8E0C-FB7506C3C3DF}"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70639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C0F55D3B-A5C0-405D-8DAC-56807B8A4C23}" type="datetimeFigureOut">
              <a:rPr lang="en-US" b="0">
                <a:solidFill>
                  <a:prstClr val="black"/>
                </a:solidFill>
              </a:rPr>
              <a:pPr>
                <a:defRPr/>
              </a:pPr>
              <a:t>2/7/2016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BCB8300-BEE9-49EF-A1B6-AF3E33B6DB1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66238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99049305-EAF3-47F7-947F-27D962776D54}" type="datetimeFigureOut">
              <a:rPr lang="en-US" b="0">
                <a:solidFill>
                  <a:prstClr val="black"/>
                </a:solidFill>
              </a:rPr>
              <a:pPr>
                <a:defRPr/>
              </a:pPr>
              <a:t>2/7/2016</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A2D37-C68C-4FE1-BF1A-3195CF6F0AD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205262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7003" y="5984915"/>
            <a:ext cx="740701" cy="73152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2/7/2016</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940" y="6076355"/>
            <a:ext cx="875570" cy="54864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2024061"/>
            <a:ext cx="6858000" cy="3890598"/>
          </a:xfrm>
          <a:prstGeom prst="rect">
            <a:avLst/>
          </a:prstGeom>
        </p:spPr>
      </p:pic>
    </p:spTree>
    <p:extLst>
      <p:ext uri="{BB962C8B-B14F-4D97-AF65-F5344CB8AC3E}">
        <p14:creationId xmlns:p14="http://schemas.microsoft.com/office/powerpoint/2010/main" val="1061275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2/7/2016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6766872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2/7/2016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911265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2/7/2016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082968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2/7/2016</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119195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2/7/2016</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9755892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2/7/2016</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4186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2/7/2016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020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2/7/2016</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980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2/7/2016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378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2/7/2016</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6145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682488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018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4015896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pPr/>
              <a:t>2/7/2016</a:t>
            </a:fld>
            <a:endParaRPr lang="en-US"/>
          </a:p>
        </p:txBody>
      </p:sp>
      <p:sp>
        <p:nvSpPr>
          <p:cNvPr id="4" name="Footer Placeholder 2"/>
          <p:cNvSpPr>
            <a:spLocks noGrp="1"/>
          </p:cNvSpPr>
          <p:nvPr>
            <p:ph type="ftr" sz="quarter" idx="11"/>
          </p:nvPr>
        </p:nvSpPr>
        <p:spPr/>
        <p:txBody>
          <a:bodyPr/>
          <a:lstStyle>
            <a:lvl1pPr>
              <a:defRPr/>
            </a:lvl1pPr>
          </a:lstStyle>
          <a:p>
            <a:endParaRPr lang="en-US"/>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pPr/>
              <a:t>‹#›</a:t>
            </a:fld>
            <a:endParaRPr lang="en-US"/>
          </a:p>
        </p:txBody>
      </p:sp>
    </p:spTree>
    <p:extLst>
      <p:ext uri="{BB962C8B-B14F-4D97-AF65-F5344CB8AC3E}">
        <p14:creationId xmlns:p14="http://schemas.microsoft.com/office/powerpoint/2010/main" val="692048799"/>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49.xml"/><Relationship Id="rId16"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19" Type="http://schemas.openxmlformats.org/officeDocument/2006/relationships/image" Target="../media/image12.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8.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430"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70"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2/7/2016</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528019978"/>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8" name="Rectangle 27"/>
          <p:cNvSpPr/>
          <p:nvPr userDrawn="1"/>
        </p:nvSpPr>
        <p:spPr>
          <a:xfrm>
            <a:off x="0" y="5943600"/>
            <a:ext cx="914400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2" name="Group 1"/>
          <p:cNvGrpSpPr/>
          <p:nvPr userDrawn="1"/>
        </p:nvGrpSpPr>
        <p:grpSpPr>
          <a:xfrm>
            <a:off x="127816" y="5990189"/>
            <a:ext cx="914400" cy="838200"/>
            <a:chOff x="533400" y="381000"/>
            <a:chExt cx="914400" cy="838200"/>
          </a:xfrm>
        </p:grpSpPr>
        <p:sp>
          <p:nvSpPr>
            <p:cNvPr id="7" name="Rounded Rectangle 6"/>
            <p:cNvSpPr/>
            <p:nvPr userDrawn="1"/>
          </p:nvSpPr>
          <p:spPr>
            <a:xfrm>
              <a:off x="533400" y="3810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8" name="Oval 7"/>
            <p:cNvSpPr/>
            <p:nvPr userDrawn="1"/>
          </p:nvSpPr>
          <p:spPr>
            <a:xfrm>
              <a:off x="723900" y="5334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cxnSp>
          <p:nvCxnSpPr>
            <p:cNvPr id="9" name="Straight Connector 8"/>
            <p:cNvCxnSpPr/>
            <p:nvPr userDrawn="1"/>
          </p:nvCxnSpPr>
          <p:spPr>
            <a:xfrm flipH="1">
              <a:off x="628650" y="457200"/>
              <a:ext cx="723900" cy="685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402318" y="5990189"/>
            <a:ext cx="914400" cy="838200"/>
            <a:chOff x="1828800" y="400050"/>
            <a:chExt cx="914400" cy="838200"/>
          </a:xfrm>
        </p:grpSpPr>
        <p:sp>
          <p:nvSpPr>
            <p:cNvPr id="15" name="Rounded Rectangle 14"/>
            <p:cNvSpPr/>
            <p:nvPr userDrawn="1"/>
          </p:nvSpPr>
          <p:spPr>
            <a:xfrm>
              <a:off x="1828800" y="40005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16" name="Picture 8"/>
            <p:cNvPicPr>
              <a:picLocks noChangeAspect="1" noChangeArrowheads="1"/>
            </p:cNvPicPr>
            <p:nvPr userDrawn="1"/>
          </p:nvPicPr>
          <p:blipFill>
            <a:blip r:embed="rId13"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1874520" y="407670"/>
              <a:ext cx="82296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ounded Rectangle 16"/>
          <p:cNvSpPr/>
          <p:nvPr userDrawn="1"/>
        </p:nvSpPr>
        <p:spPr>
          <a:xfrm>
            <a:off x="3539569" y="599018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grpSp>
        <p:nvGrpSpPr>
          <p:cNvPr id="6" name="Group 5"/>
          <p:cNvGrpSpPr/>
          <p:nvPr userDrawn="1"/>
        </p:nvGrpSpPr>
        <p:grpSpPr>
          <a:xfrm>
            <a:off x="4676820" y="5990189"/>
            <a:ext cx="914400" cy="838200"/>
            <a:chOff x="1884407" y="3819176"/>
            <a:chExt cx="914400" cy="838200"/>
          </a:xfrm>
        </p:grpSpPr>
        <p:sp>
          <p:nvSpPr>
            <p:cNvPr id="20" name="Rounded Rectangle 19"/>
            <p:cNvSpPr/>
            <p:nvPr userDrawn="1"/>
          </p:nvSpPr>
          <p:spPr>
            <a:xfrm>
              <a:off x="1884407" y="3819176"/>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1" name="Picture 17"/>
            <p:cNvPicPr>
              <a:picLocks noChangeAspect="1" noChangeArrowheads="1"/>
            </p:cNvPicPr>
            <p:nvPr userDrawn="1"/>
          </p:nvPicPr>
          <p:blipFill>
            <a:blip r:embed="rId1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930127" y="3929666"/>
              <a:ext cx="82296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userDrawn="1"/>
        </p:nvGrpSpPr>
        <p:grpSpPr>
          <a:xfrm>
            <a:off x="5814071" y="5616189"/>
            <a:ext cx="914400" cy="1212200"/>
            <a:chOff x="3414713" y="168121"/>
            <a:chExt cx="914400" cy="1212200"/>
          </a:xfrm>
        </p:grpSpPr>
        <p:sp>
          <p:nvSpPr>
            <p:cNvPr id="23" name="Rounded Rectangle 22"/>
            <p:cNvSpPr/>
            <p:nvPr userDrawn="1"/>
          </p:nvSpPr>
          <p:spPr>
            <a:xfrm>
              <a:off x="3414713" y="5334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4" name="Picture 14"/>
            <p:cNvPicPr>
              <a:picLocks noChangeAspect="1" noChangeArrowheads="1"/>
            </p:cNvPicPr>
            <p:nvPr userDrawn="1"/>
          </p:nvPicPr>
          <p:blipFill>
            <a:blip r:embed="rId15"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987372">
              <a:off x="3609558" y="168121"/>
              <a:ext cx="651692" cy="12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userDrawn="1"/>
        </p:nvGrpSpPr>
        <p:grpSpPr>
          <a:xfrm>
            <a:off x="6951322" y="5990189"/>
            <a:ext cx="914400" cy="838200"/>
            <a:chOff x="561012" y="3886200"/>
            <a:chExt cx="914400" cy="838200"/>
          </a:xfrm>
        </p:grpSpPr>
        <p:sp>
          <p:nvSpPr>
            <p:cNvPr id="26" name="Rounded Rectangle 25"/>
            <p:cNvSpPr/>
            <p:nvPr userDrawn="1"/>
          </p:nvSpPr>
          <p:spPr>
            <a:xfrm>
              <a:off x="561012" y="38862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7" name="Picture 5"/>
            <p:cNvPicPr>
              <a:picLocks noChangeAspect="1" noChangeArrowheads="1"/>
            </p:cNvPicPr>
            <p:nvPr userDrawn="1"/>
          </p:nvPicPr>
          <p:blipFill>
            <a:blip r:embed="rId16"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652452" y="3953225"/>
              <a:ext cx="731520" cy="7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userDrawn="1"/>
        </p:nvGrpSpPr>
        <p:grpSpPr>
          <a:xfrm>
            <a:off x="8088571" y="5990189"/>
            <a:ext cx="914400" cy="838200"/>
            <a:chOff x="8088571" y="6019064"/>
            <a:chExt cx="914400" cy="838200"/>
          </a:xfrm>
        </p:grpSpPr>
        <p:sp>
          <p:nvSpPr>
            <p:cNvPr id="33" name="Rounded Rectangle 32"/>
            <p:cNvSpPr/>
            <p:nvPr userDrawn="1"/>
          </p:nvSpPr>
          <p:spPr>
            <a:xfrm>
              <a:off x="8088571" y="6019064"/>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34" name="Picture 8"/>
            <p:cNvPicPr>
              <a:picLocks noChangeAspect="1" noChangeArrowheads="1"/>
            </p:cNvPicPr>
            <p:nvPr userDrawn="1"/>
          </p:nvPicPr>
          <p:blipFill>
            <a:blip r:embed="rId17"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8088571" y="6119802"/>
              <a:ext cx="914400" cy="70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userDrawn="1"/>
        </p:nvGrpSpPr>
        <p:grpSpPr>
          <a:xfrm>
            <a:off x="1231685" y="5990189"/>
            <a:ext cx="914400" cy="838200"/>
            <a:chOff x="1231685" y="5990319"/>
            <a:chExt cx="914400" cy="838200"/>
          </a:xfrm>
        </p:grpSpPr>
        <p:sp>
          <p:nvSpPr>
            <p:cNvPr id="41" name="Rounded Rectangle 40"/>
            <p:cNvSpPr/>
            <p:nvPr userDrawn="1"/>
          </p:nvSpPr>
          <p:spPr>
            <a:xfrm>
              <a:off x="1231685" y="599031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45" name="Picture 3"/>
            <p:cNvPicPr>
              <a:picLocks noChangeAspect="1" noChangeArrowheads="1"/>
            </p:cNvPicPr>
            <p:nvPr userDrawn="1"/>
          </p:nvPicPr>
          <p:blipFill>
            <a:blip r:embed="rId18"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20435846">
              <a:off x="1231685" y="6079422"/>
              <a:ext cx="914400" cy="56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userDrawn="1"/>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581102" y="5995397"/>
            <a:ext cx="84327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485791"/>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2/7/2016</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84029605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2240321229"/>
      </p:ext>
    </p:extLst>
  </p:cSld>
  <p:clrMap bg1="dk1" tx1="lt1" bg2="dk2" tx2="lt2" accent1="accent1" accent2="accent2" accent3="accent3" accent4="accent4" accent5="accent5" accent6="accent6" hlink="hlink" folHlink="folHlink"/>
  <p:sldLayoutIdLst>
    <p:sldLayoutId id="2147488432" r:id="rId1"/>
    <p:sldLayoutId id="2147488433" r:id="rId2"/>
    <p:sldLayoutId id="2147488434" r:id="rId3"/>
    <p:sldLayoutId id="2147488435" r:id="rId4"/>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eg"/><Relationship Id="rId18" Type="http://schemas.openxmlformats.org/officeDocument/2006/relationships/image" Target="../media/image95.jpeg"/><Relationship Id="rId26" Type="http://schemas.openxmlformats.org/officeDocument/2006/relationships/image" Target="../media/image103.jpe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jpeg"/><Relationship Id="rId17" Type="http://schemas.openxmlformats.org/officeDocument/2006/relationships/image" Target="../media/image94.jpeg"/><Relationship Id="rId25" Type="http://schemas.openxmlformats.org/officeDocument/2006/relationships/image" Target="../media/image102.png"/><Relationship Id="rId2" Type="http://schemas.openxmlformats.org/officeDocument/2006/relationships/notesSlide" Target="../notesSlides/notesSlide34.xml"/><Relationship Id="rId16" Type="http://schemas.openxmlformats.org/officeDocument/2006/relationships/image" Target="../media/image93.jpeg"/><Relationship Id="rId20"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jpeg"/><Relationship Id="rId24" Type="http://schemas.openxmlformats.org/officeDocument/2006/relationships/image" Target="../media/image101.jpeg"/><Relationship Id="rId5" Type="http://schemas.openxmlformats.org/officeDocument/2006/relationships/image" Target="../media/image82.jpeg"/><Relationship Id="rId15" Type="http://schemas.openxmlformats.org/officeDocument/2006/relationships/image" Target="../media/image92.jpeg"/><Relationship Id="rId23" Type="http://schemas.openxmlformats.org/officeDocument/2006/relationships/image" Target="../media/image100.png"/><Relationship Id="rId10" Type="http://schemas.openxmlformats.org/officeDocument/2006/relationships/image" Target="../media/image87.jpe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06.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jpeg"/></Relationships>
</file>

<file path=ppt/slides/_rels/slide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46.png"/><Relationship Id="rId4" Type="http://schemas.openxmlformats.org/officeDocument/2006/relationships/image" Target="../media/image145.png"/></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146.png"/><Relationship Id="rId4" Type="http://schemas.openxmlformats.org/officeDocument/2006/relationships/image" Target="../media/image148.jpeg"/></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chart" Target="../charts/chart5.xml"/></Relationships>
</file>

<file path=ppt/slides/_rels/slide5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wmf"/><Relationship Id="rId7" Type="http://schemas.openxmlformats.org/officeDocument/2006/relationships/image" Target="../media/image16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gif"/><Relationship Id="rId9" Type="http://schemas.openxmlformats.org/officeDocument/2006/relationships/image" Target="../media/image177.png"/><Relationship Id="rId14" Type="http://schemas.openxmlformats.org/officeDocument/2006/relationships/image" Target="../media/image18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6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62.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5" Type="http://schemas.openxmlformats.org/officeDocument/2006/relationships/image" Target="../media/image19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 Id="rId14" Type="http://schemas.openxmlformats.org/officeDocument/2006/relationships/image" Target="../media/image198.png"/></Relationships>
</file>

<file path=ppt/slides/_rels/slide6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208.PNG"/><Relationship Id="rId4" Type="http://schemas.openxmlformats.org/officeDocument/2006/relationships/image" Target="../media/image207.PNG"/></Relationships>
</file>

<file path=ppt/slides/_rels/slide7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211.jpeg"/><Relationship Id="rId4" Type="http://schemas.openxmlformats.org/officeDocument/2006/relationships/image" Target="../media/image210.png"/></Relationships>
</file>

<file path=ppt/slides/_rels/slide7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7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224.jpeg"/><Relationship Id="rId5" Type="http://schemas.openxmlformats.org/officeDocument/2006/relationships/image" Target="../media/image223.png"/><Relationship Id="rId4" Type="http://schemas.openxmlformats.org/officeDocument/2006/relationships/image" Target="../media/image222.jpeg"/><Relationship Id="rId9" Type="http://schemas.openxmlformats.org/officeDocument/2006/relationships/image" Target="../media/image227.png"/></Relationships>
</file>

<file path=ppt/slides/_rels/slide8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230.jpeg"/></Relationships>
</file>

<file path=ppt/slides/_rels/slide8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84.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442580"/>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bg2">
                    <a:lumMod val="40000"/>
                    <a:lumOff val="60000"/>
                  </a:schemeClr>
                </a:solidFill>
                <a:effectLst/>
                <a:latin typeface="Arial" pitchFamily="34" charset="0"/>
                <a:cs typeface="Arial" pitchFamily="34" charset="0"/>
              </a:rPr>
              <a:t>February 2016</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sp>
        <p:nvSpPr>
          <p:cNvPr id="3" name="TextBox 2"/>
          <p:cNvSpPr txBox="1"/>
          <p:nvPr/>
        </p:nvSpPr>
        <p:spPr>
          <a:xfrm>
            <a:off x="404577" y="162213"/>
            <a:ext cx="8334846" cy="1015663"/>
          </a:xfrm>
          <a:prstGeom prst="rect">
            <a:avLst/>
          </a:prstGeom>
          <a:solidFill>
            <a:srgbClr val="00990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7" name="Picture 6" descr="NHGRI_Brochure_2015-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871" y="4940862"/>
            <a:ext cx="1804341" cy="1920240"/>
          </a:xfrm>
          <a:prstGeom prst="rect">
            <a:avLst/>
          </a:prstGeom>
        </p:spPr>
      </p:pic>
      <p:pic>
        <p:nvPicPr>
          <p:cNvPr id="9" name="Picture 8" descr="NHGRI_Brochure_2015-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0862"/>
            <a:ext cx="1833594" cy="1920240"/>
          </a:xfrm>
          <a:prstGeom prst="rect">
            <a:avLst/>
          </a:prstGeom>
        </p:spPr>
      </p:pic>
      <p:pic>
        <p:nvPicPr>
          <p:cNvPr id="10" name="Picture 9" descr="NHGRI_Brochure_2015-2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041" y="4940862"/>
            <a:ext cx="2392383" cy="1920240"/>
          </a:xfrm>
          <a:prstGeom prst="rect">
            <a:avLst/>
          </a:prstGeom>
        </p:spPr>
      </p:pic>
      <p:pic>
        <p:nvPicPr>
          <p:cNvPr id="8" name="Picture 7" descr="DISEASE TREE FINAL4-0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041" y="4940862"/>
            <a:ext cx="1463553" cy="1920240"/>
          </a:xfrm>
          <a:prstGeom prst="rect">
            <a:avLst/>
          </a:prstGeom>
        </p:spPr>
      </p:pic>
      <p:pic>
        <p:nvPicPr>
          <p:cNvPr id="6" name="Picture 5" descr="NHGRI_Brochure_2015-45.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9659" y="4940862"/>
            <a:ext cx="1804341" cy="1920240"/>
          </a:xfrm>
          <a:prstGeom prst="rect">
            <a:avLst/>
          </a:prstGeom>
        </p:spPr>
      </p:pic>
    </p:spTree>
    <p:extLst>
      <p:ext uri="{BB962C8B-B14F-4D97-AF65-F5344CB8AC3E}">
        <p14:creationId xmlns:p14="http://schemas.microsoft.com/office/powerpoint/2010/main" val="1884293433"/>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966"/>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New Chief Grants Management Officer</a:t>
            </a:r>
            <a:endParaRPr lang="en-US" sz="3600" b="1" dirty="0" smtClean="0">
              <a:solidFill>
                <a:srgbClr val="FFFF00"/>
              </a:solidFill>
              <a:latin typeface="Arial" pitchFamily="34" charset="0"/>
              <a:cs typeface="Arial" pitchFamily="34" charset="0"/>
            </a:endParaRPr>
          </a:p>
        </p:txBody>
      </p:sp>
      <p:sp>
        <p:nvSpPr>
          <p:cNvPr id="7" name="Title 1"/>
          <p:cNvSpPr txBox="1">
            <a:spLocks/>
          </p:cNvSpPr>
          <p:nvPr/>
        </p:nvSpPr>
        <p:spPr>
          <a:xfrm>
            <a:off x="0" y="5482174"/>
            <a:ext cx="9144000" cy="603250"/>
          </a:xfrm>
          <a:prstGeom prst="rect">
            <a:avLst/>
          </a:prstGeom>
        </p:spPr>
        <p:txBody>
          <a:bodyPr/>
          <a:lstStyle/>
          <a:p>
            <a:pPr algn="ctr" eaLnBrk="0" hangingPunct="0">
              <a:defRPr/>
            </a:pPr>
            <a:r>
              <a:rPr lang="en-US" sz="3200" b="1" spc="-100" dirty="0" smtClean="0">
                <a:latin typeface="Arial" panose="020B0604020202020204" pitchFamily="34" charset="0"/>
                <a:ea typeface="+mj-ea"/>
                <a:cs typeface="Arial" panose="020B0604020202020204" pitchFamily="34" charset="0"/>
              </a:rPr>
              <a:t>Deanna Ingersoll</a:t>
            </a:r>
            <a:endParaRPr lang="en-US" sz="3200" b="1" spc="-100" dirty="0">
              <a:latin typeface="Arial" panose="020B0604020202020204" pitchFamily="34" charset="0"/>
              <a:ea typeface="+mj-ea"/>
              <a:cs typeface="Arial" panose="020B0604020202020204"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95" t="12522" r="7967" b="28108"/>
          <a:stretch/>
        </p:blipFill>
        <p:spPr bwMode="auto">
          <a:xfrm>
            <a:off x="685800" y="1295397"/>
            <a:ext cx="7761514" cy="3942364"/>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320218" y="6407706"/>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a:t>
            </a:r>
          </a:p>
        </p:txBody>
      </p:sp>
      <p:sp>
        <p:nvSpPr>
          <p:cNvPr id="2" name="Pentagon 1"/>
          <p:cNvSpPr/>
          <p:nvPr/>
        </p:nvSpPr>
        <p:spPr>
          <a:xfrm>
            <a:off x="1333500" y="4229100"/>
            <a:ext cx="914400" cy="330200"/>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6716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4618"/>
            <a:ext cx="9144000" cy="704848"/>
          </a:xfrm>
        </p:spPr>
        <p:txBody>
          <a:bodyPr wrap="square" lIns="91440" tIns="45720" rIns="91440" bIns="45720" numCol="1" anchorCtr="0" compatLnSpc="1">
            <a:prstTxWarp prst="textNoShape">
              <a:avLst/>
            </a:prstTxWarp>
          </a:bodyPr>
          <a:lstStyle/>
          <a:p>
            <a:pPr algn="ctr">
              <a:defRPr/>
            </a:pPr>
            <a:r>
              <a:rPr lang="en-US" sz="3400" b="1" dirty="0" smtClean="0">
                <a:solidFill>
                  <a:srgbClr val="FFFF00"/>
                </a:solidFill>
                <a:latin typeface="Arial" charset="0"/>
                <a:cs typeface="Arial" pitchFamily="34" charset="0"/>
              </a:rPr>
              <a:t>New Chief, Policy &amp; Program Analysis Branch</a:t>
            </a:r>
            <a:r>
              <a:rPr lang="en-US" sz="3500" b="1" dirty="0" smtClean="0">
                <a:solidFill>
                  <a:srgbClr val="FFFF00"/>
                </a:solidFill>
                <a:latin typeface="Arial" charset="0"/>
                <a:cs typeface="Arial" pitchFamily="34" charset="0"/>
              </a:rPr>
              <a:t/>
            </a:r>
            <a:br>
              <a:rPr lang="en-US" sz="3500" b="1" dirty="0" smtClean="0">
                <a:solidFill>
                  <a:srgbClr val="FFFF00"/>
                </a:solidFill>
                <a:latin typeface="Arial" charset="0"/>
                <a:cs typeface="Arial" pitchFamily="34" charset="0"/>
              </a:rPr>
            </a:br>
            <a:endParaRPr lang="en-US" sz="3500" b="1" dirty="0" smtClean="0">
              <a:solidFill>
                <a:srgbClr val="FFFF00"/>
              </a:solidFill>
              <a:latin typeface="Arial" pitchFamily="34" charset="0"/>
              <a:cs typeface="Arial" pitchFamily="34" charset="0"/>
            </a:endParaRPr>
          </a:p>
        </p:txBody>
      </p:sp>
      <p:sp>
        <p:nvSpPr>
          <p:cNvPr id="7" name="Title 1"/>
          <p:cNvSpPr txBox="1">
            <a:spLocks/>
          </p:cNvSpPr>
          <p:nvPr/>
        </p:nvSpPr>
        <p:spPr>
          <a:xfrm>
            <a:off x="0" y="5543550"/>
            <a:ext cx="9144000" cy="603250"/>
          </a:xfrm>
          <a:prstGeom prst="rect">
            <a:avLst/>
          </a:prstGeom>
        </p:spPr>
        <p:txBody>
          <a:bodyPr/>
          <a:lstStyle/>
          <a:p>
            <a:pPr algn="ctr" eaLnBrk="0" hangingPunct="0">
              <a:defRPr/>
            </a:pPr>
            <a:r>
              <a:rPr lang="en-US" sz="3200" spc="-100" dirty="0">
                <a:ea typeface="+mj-ea"/>
                <a:cs typeface="Arial" charset="0"/>
              </a:rPr>
              <a:t> </a:t>
            </a:r>
            <a:r>
              <a:rPr lang="en-US" sz="3200" dirty="0"/>
              <a:t>Cristina </a:t>
            </a:r>
            <a:r>
              <a:rPr lang="en-US" sz="3200" dirty="0" smtClean="0"/>
              <a:t>Kapustij</a:t>
            </a:r>
            <a:r>
              <a:rPr lang="en-US" sz="3200" spc="-100" dirty="0" smtClean="0">
                <a:ea typeface="+mj-ea"/>
                <a:cs typeface="Arial" charset="0"/>
              </a:rPr>
              <a:t>, M.S.</a:t>
            </a:r>
            <a:endParaRPr lang="en-US" sz="3200" spc="-100" dirty="0">
              <a:ea typeface="+mj-ea"/>
              <a:cs typeface="Arial" charset="0"/>
            </a:endParaRPr>
          </a:p>
        </p:txBody>
      </p:sp>
      <p:sp>
        <p:nvSpPr>
          <p:cNvPr id="6" name="TextBox 5"/>
          <p:cNvSpPr txBox="1"/>
          <p:nvPr/>
        </p:nvSpPr>
        <p:spPr>
          <a:xfrm>
            <a:off x="7320218" y="6407706"/>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932" y="1309686"/>
            <a:ext cx="6202135" cy="413062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625582"/>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4660"/>
            <a:ext cx="9144000" cy="639763"/>
          </a:xfrm>
        </p:spPr>
        <p:txBody>
          <a:bodyPr/>
          <a:lstStyle/>
          <a:p>
            <a:pPr algn="ctr">
              <a:defRPr/>
            </a:pPr>
            <a:r>
              <a:rPr lang="en-US" sz="3600" b="1" dirty="0" smtClean="0">
                <a:solidFill>
                  <a:srgbClr val="FFFF00"/>
                </a:solidFill>
                <a:latin typeface="Arial" charset="0"/>
                <a:cs typeface="Arial" charset="0"/>
              </a:rPr>
              <a:t>ASHG/NHGRI Fellowships: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2016-2017 Application Process Open!</a:t>
            </a:r>
            <a:endParaRPr lang="en-US" sz="3600" b="1" dirty="0">
              <a:solidFill>
                <a:srgbClr val="FFFF00"/>
              </a:solidFill>
              <a:latin typeface="Arial" pitchFamily="34" charset="0"/>
              <a:cs typeface="Arial" pitchFamily="34" charset="0"/>
            </a:endParaRPr>
          </a:p>
        </p:txBody>
      </p:sp>
      <p:sp>
        <p:nvSpPr>
          <p:cNvPr id="42" name="Rectangle 41"/>
          <p:cNvSpPr/>
          <p:nvPr/>
        </p:nvSpPr>
        <p:spPr>
          <a:xfrm>
            <a:off x="307975" y="4100744"/>
            <a:ext cx="8503962" cy="250837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Genetics and Public Policy Fellowship</a:t>
            </a:r>
            <a:endParaRPr lang="en-US" sz="2800" b="1" dirty="0" smtClean="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Genetics and Education Fellowship</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Application Deadline: April </a:t>
            </a:r>
            <a:r>
              <a:rPr lang="en-US" sz="2800" dirty="0" smtClean="0">
                <a:solidFill>
                  <a:prstClr val="white"/>
                </a:solidFill>
                <a:latin typeface="Arial" charset="0"/>
              </a:rPr>
              <a:t>25, </a:t>
            </a:r>
            <a:r>
              <a:rPr lang="en-US" sz="2800" dirty="0">
                <a:solidFill>
                  <a:prstClr val="white"/>
                </a:solidFill>
                <a:latin typeface="Arial" charset="0"/>
              </a:rPr>
              <a:t>2016</a:t>
            </a:r>
          </a:p>
          <a:p>
            <a:pPr marL="387350" lvl="2" indent="-228600" defTabSz="627063" eaLnBrk="0" hangingPunct="0">
              <a:spcBef>
                <a:spcPts val="1800"/>
              </a:spcBef>
              <a:buClr>
                <a:schemeClr val="tx1"/>
              </a:buClr>
              <a:buSzPct val="95000"/>
              <a:buFont typeface="Wingdings" pitchFamily="2" charset="2"/>
              <a:buChar char=""/>
              <a:defRPr/>
            </a:pPr>
            <a:endParaRPr lang="en-US" sz="2800" b="1" dirty="0" smtClean="0">
              <a:solidFill>
                <a:prstClr val="white"/>
              </a:solidFill>
              <a:latin typeface="Arial"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sp>
        <p:nvSpPr>
          <p:cNvPr id="2" name="AutoShape 2" descr="Image result for nhg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www.prlog.org/11645653-ashg-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15" y="1947444"/>
            <a:ext cx="3340735" cy="1673899"/>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dir.nhgri.nih.gov/nhgri/IPSO/albums/LOGOS%20-%20NIH%20NHGRI/NHGRI_NIH_ltBLUE6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223" y="2246684"/>
            <a:ext cx="5185048" cy="1075418"/>
          </a:xfrm>
          <a:prstGeom prst="rect">
            <a:avLst/>
          </a:prstGeom>
          <a:solidFill>
            <a:schemeClr val="tx1"/>
          </a:solidFill>
          <a:ln w="76200">
            <a:solidFill>
              <a:schemeClr val="tx1"/>
            </a:solidFill>
          </a:ln>
        </p:spPr>
      </p:pic>
    </p:spTree>
    <p:extLst>
      <p:ext uri="{BB962C8B-B14F-4D97-AF65-F5344CB8AC3E}">
        <p14:creationId xmlns:p14="http://schemas.microsoft.com/office/powerpoint/2010/main" val="42148233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2117" y="14818"/>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DHHS Career Achievement </a:t>
            </a:r>
            <a:r>
              <a:rPr lang="en-US" sz="3600" b="1" dirty="0" smtClean="0">
                <a:solidFill>
                  <a:srgbClr val="FFFF00"/>
                </a:solidFill>
                <a:latin typeface="Arial" pitchFamily="34" charset="0"/>
                <a:cs typeface="Arial" pitchFamily="34" charset="0"/>
              </a:rPr>
              <a:t>Award</a:t>
            </a:r>
          </a:p>
        </p:txBody>
      </p:sp>
      <p:sp>
        <p:nvSpPr>
          <p:cNvPr id="7" name="TextBox 6"/>
          <p:cNvSpPr txBox="1"/>
          <p:nvPr/>
        </p:nvSpPr>
        <p:spPr>
          <a:xfrm>
            <a:off x="7314845" y="6409298"/>
            <a:ext cx="1653017"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a:t>
            </a:r>
            <a:endParaRPr lang="en-US" sz="2000" b="1" dirty="0">
              <a:solidFill>
                <a:srgbClr val="00ADDC">
                  <a:lumMod val="40000"/>
                  <a:lumOff val="60000"/>
                </a:srgbClr>
              </a:solidFill>
              <a:latin typeface="Arial" charset="0"/>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099" y="924379"/>
            <a:ext cx="5943569" cy="423182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2117" y="5213350"/>
            <a:ext cx="9144000" cy="603250"/>
          </a:xfrm>
          <a:prstGeom prst="rect">
            <a:avLst/>
          </a:prstGeom>
        </p:spPr>
        <p:txBody>
          <a:bodyPr/>
          <a:lstStyle/>
          <a:p>
            <a:pPr algn="ctr" eaLnBrk="0" hangingPunct="0">
              <a:defRPr/>
            </a:pPr>
            <a:r>
              <a:rPr lang="en-US" sz="3200" spc="-100" dirty="0">
                <a:ea typeface="+mj-ea"/>
                <a:cs typeface="Arial" charset="0"/>
              </a:rPr>
              <a:t> </a:t>
            </a:r>
            <a:r>
              <a:rPr lang="en-US" sz="3200" dirty="0" smtClean="0"/>
              <a:t>Jeff Schloss</a:t>
            </a:r>
            <a:r>
              <a:rPr lang="en-US" sz="3200" spc="-100" dirty="0" smtClean="0">
                <a:ea typeface="+mj-ea"/>
                <a:cs typeface="Arial" charset="0"/>
              </a:rPr>
              <a:t>, Ph.D. and </a:t>
            </a:r>
          </a:p>
          <a:p>
            <a:pPr algn="ctr" eaLnBrk="0" hangingPunct="0">
              <a:defRPr/>
            </a:pPr>
            <a:r>
              <a:rPr lang="en-US" sz="3200" spc="-100" dirty="0" smtClean="0">
                <a:ea typeface="+mj-ea"/>
                <a:cs typeface="Arial" charset="0"/>
              </a:rPr>
              <a:t>Sylvia Matthews Burwell, DHHS Secretary </a:t>
            </a:r>
            <a:endParaRPr lang="en-US" sz="3200" spc="-100" dirty="0">
              <a:ea typeface="+mj-ea"/>
              <a:cs typeface="Arial" charset="0"/>
            </a:endParaRPr>
          </a:p>
        </p:txBody>
      </p:sp>
    </p:spTree>
    <p:extLst>
      <p:ext uri="{BB962C8B-B14F-4D97-AF65-F5344CB8AC3E}">
        <p14:creationId xmlns:p14="http://schemas.microsoft.com/office/powerpoint/2010/main" val="493962517"/>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Congressional Briefing: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Precision Medicine and Cystic Fibrosis</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137" t="4931" r="10586" b="4327"/>
          <a:stretch/>
        </p:blipFill>
        <p:spPr>
          <a:xfrm>
            <a:off x="1160816" y="1366154"/>
            <a:ext cx="6737692" cy="4954014"/>
          </a:xfrm>
          <a:prstGeom prst="roundRect">
            <a:avLst/>
          </a:prstGeom>
        </p:spPr>
      </p:pic>
    </p:spTree>
    <p:extLst>
      <p:ext uri="{BB962C8B-B14F-4D97-AF65-F5344CB8AC3E}">
        <p14:creationId xmlns:p14="http://schemas.microsoft.com/office/powerpoint/2010/main" val="2102637001"/>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240"/>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Visit by Israeli </a:t>
            </a:r>
            <a:r>
              <a:rPr lang="en-US" sz="3600" b="1" dirty="0">
                <a:solidFill>
                  <a:srgbClr val="FFFF00"/>
                </a:solidFill>
                <a:latin typeface="Arial" charset="0"/>
                <a:cs typeface="Arial" pitchFamily="34" charset="0"/>
              </a:rPr>
              <a:t>Minister of </a:t>
            </a:r>
            <a:r>
              <a:rPr lang="en-US" sz="3600" b="1" dirty="0" smtClean="0">
                <a:solidFill>
                  <a:srgbClr val="FFFF00"/>
                </a:solidFill>
                <a:latin typeface="Arial" charset="0"/>
                <a:cs typeface="Arial" pitchFamily="34" charset="0"/>
              </a:rPr>
              <a:t>Health </a:t>
            </a:r>
            <a:endParaRPr lang="en-US" sz="3600" b="1" dirty="0" smtClean="0">
              <a:solidFill>
                <a:srgbClr val="FFFF00"/>
              </a:solidFill>
              <a:latin typeface="Arial" pitchFamily="34"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056" t="20611" r="41365" b="34655"/>
          <a:stretch/>
        </p:blipFill>
        <p:spPr bwMode="auto">
          <a:xfrm>
            <a:off x="2585359" y="734784"/>
            <a:ext cx="3995058" cy="273231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295"/>
          <a:stretch/>
        </p:blipFill>
        <p:spPr bwMode="auto">
          <a:xfrm>
            <a:off x="1503295" y="3612242"/>
            <a:ext cx="6159185" cy="314762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300471"/>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583" y="881118"/>
            <a:ext cx="3991898" cy="5303520"/>
          </a:xfrm>
          <a:prstGeom prst="rect">
            <a:avLst/>
          </a:prstGeom>
          <a:solidFill>
            <a:srgbClr val="66FF33"/>
          </a:solidFill>
          <a:ln>
            <a:noFill/>
          </a:ln>
          <a:effectLst>
            <a:glow rad="228600">
              <a:schemeClr val="accent1">
                <a:satMod val="175000"/>
                <a:alpha val="40000"/>
              </a:schemeClr>
            </a:glow>
          </a:effectLst>
        </p:spPr>
      </p:pic>
      <p:sp>
        <p:nvSpPr>
          <p:cNvPr id="8" name="Title 3"/>
          <p:cNvSpPr txBox="1">
            <a:spLocks/>
          </p:cNvSpPr>
          <p:nvPr/>
        </p:nvSpPr>
        <p:spPr>
          <a:xfrm>
            <a:off x="0" y="14660"/>
            <a:ext cx="9144000" cy="639763"/>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Challenges of Sustaining </a:t>
            </a:r>
            <a:r>
              <a:rPr lang="en-US" sz="3600" b="1" dirty="0" smtClean="0">
                <a:solidFill>
                  <a:srgbClr val="FFFF00"/>
                </a:solidFill>
                <a:latin typeface="Arial" pitchFamily="34" charset="0"/>
                <a:cs typeface="Arial" pitchFamily="34" charset="0"/>
              </a:rPr>
              <a:t>Data Resources</a:t>
            </a:r>
            <a:endParaRPr lang="en-US" sz="3600" b="1" dirty="0">
              <a:solidFill>
                <a:srgbClr val="FFFF00"/>
              </a:solidFill>
              <a:latin typeface="Arial" pitchFamily="34" charset="0"/>
              <a:cs typeface="Arial" pitchFamily="34" charset="0"/>
            </a:endParaRPr>
          </a:p>
        </p:txBody>
      </p:sp>
      <p:sp>
        <p:nvSpPr>
          <p:cNvPr id="16" name="TextBox 1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7</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88" y="881118"/>
            <a:ext cx="3794431" cy="530352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7995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smtClean="0">
                <a:solidFill>
                  <a:srgbClr val="4E5B6F"/>
                </a:solidFill>
              </a:rPr>
              <a:t>General Genomics </a:t>
            </a:r>
            <a:r>
              <a:rPr lang="en-US" sz="3400" dirty="0">
                <a:solidFill>
                  <a:srgbClr val="4E5B6F"/>
                </a:solidFill>
              </a:rPr>
              <a:t>Updates</a:t>
            </a:r>
          </a:p>
          <a:p>
            <a:pPr marL="1016000" indent="-787400">
              <a:spcBef>
                <a:spcPts val="1800"/>
              </a:spcBef>
              <a:buFontTx/>
              <a:buAutoNum type="romanUcPeriod"/>
            </a:pPr>
            <a:r>
              <a:rPr lang="en-US" sz="3400" dirty="0">
                <a:solidFill>
                  <a:srgbClr val="4E5B6F"/>
                </a:solidFill>
              </a:rPr>
              <a:t>NHGRI Extramural </a:t>
            </a:r>
            <a:r>
              <a:rPr lang="en-US" sz="3400" dirty="0" smtClean="0">
                <a:solidFill>
                  <a:srgbClr val="4E5B6F"/>
                </a:solidFill>
              </a:rPr>
              <a:t>Research Program</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NIH Common </a:t>
            </a:r>
            <a:r>
              <a:rPr lang="en-US" sz="3400" dirty="0" smtClean="0">
                <a:solidFill>
                  <a:srgbClr val="4E5B6F"/>
                </a:solidFill>
              </a:rPr>
              <a:t>Fund/Trans-NIH</a:t>
            </a:r>
            <a:endParaRPr lang="en-US" sz="3400" dirty="0">
              <a:solidFill>
                <a:srgbClr val="4E5B6F"/>
              </a:solidFill>
            </a:endParaRPr>
          </a:p>
          <a:p>
            <a:pPr marL="1016000" indent="-787400">
              <a:spcBef>
                <a:spcPts val="1800"/>
              </a:spcBef>
              <a:buFontTx/>
              <a:buAutoNum type="romanUcPeriod"/>
              <a:tabLst>
                <a:tab pos="1371600" algn="l"/>
              </a:tabLst>
            </a:pPr>
            <a:r>
              <a:rPr lang="en-US" sz="3400" dirty="0">
                <a:solidFill>
                  <a:srgbClr val="4E5B6F"/>
                </a:solidFill>
              </a:rPr>
              <a:t>NHGRI </a:t>
            </a:r>
            <a:r>
              <a:rPr lang="en-US" sz="3400" dirty="0" smtClean="0">
                <a:solidFill>
                  <a:srgbClr val="4E5B6F"/>
                </a:solidFill>
              </a:rPr>
              <a:t>Division of Policy, 	Communications, and Education</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NHGRI Intramural </a:t>
            </a:r>
            <a:r>
              <a:rPr lang="en-US" sz="3400" dirty="0" smtClean="0">
                <a:solidFill>
                  <a:srgbClr val="4E5B6F"/>
                </a:solidFill>
              </a:rPr>
              <a:t>Research Program</a:t>
            </a:r>
            <a:endParaRPr lang="en-US" sz="3400" dirty="0">
              <a:solidFill>
                <a:srgbClr val="4E5B6F"/>
              </a:solidFill>
            </a:endParaRPr>
          </a:p>
        </p:txBody>
      </p:sp>
      <p:sp>
        <p:nvSpPr>
          <p:cNvPr id="5" name="Title 1"/>
          <p:cNvSpPr txBox="1">
            <a:spLocks/>
          </p:cNvSpPr>
          <p:nvPr/>
        </p:nvSpPr>
        <p:spPr>
          <a:xfrm>
            <a:off x="-4764" y="1601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966"/>
            <a:ext cx="9144000" cy="704848"/>
          </a:xfrm>
        </p:spPr>
        <p:txBody>
          <a:bodyPr wrap="square" lIns="91440" tIns="45720" rIns="91440" bIns="45720" numCol="1" anchorCtr="0" compatLnSpc="1">
            <a:prstTxWarp prst="textNoShape">
              <a:avLst/>
            </a:prstTxWarp>
          </a:bodyPr>
          <a:lstStyle/>
          <a:p>
            <a:pPr algn="ctr">
              <a:defRPr/>
            </a:pPr>
            <a:r>
              <a:rPr lang="en-US" sz="3400" b="1" dirty="0">
                <a:solidFill>
                  <a:srgbClr val="FFFF00"/>
                </a:solidFill>
                <a:latin typeface="Arial" pitchFamily="34" charset="0"/>
                <a:cs typeface="Arial" pitchFamily="34" charset="0"/>
              </a:rPr>
              <a:t>New Deputy Director for Extramural Research</a:t>
            </a:r>
            <a:endParaRPr lang="en-US" sz="3400" b="1" dirty="0" smtClean="0">
              <a:solidFill>
                <a:srgbClr val="FFFF00"/>
              </a:solidFill>
              <a:latin typeface="Arial" pitchFamily="34" charset="0"/>
              <a:cs typeface="Arial" pitchFamily="34" charset="0"/>
            </a:endParaRPr>
          </a:p>
        </p:txBody>
      </p:sp>
      <p:sp>
        <p:nvSpPr>
          <p:cNvPr id="7" name="Title 1"/>
          <p:cNvSpPr txBox="1">
            <a:spLocks/>
          </p:cNvSpPr>
          <p:nvPr/>
        </p:nvSpPr>
        <p:spPr>
          <a:xfrm>
            <a:off x="711138" y="5464886"/>
            <a:ext cx="3810000" cy="603250"/>
          </a:xfrm>
          <a:prstGeom prst="rect">
            <a:avLst/>
          </a:prstGeom>
        </p:spPr>
        <p:txBody>
          <a:bodyPr/>
          <a:lstStyle/>
          <a:p>
            <a:pPr algn="ctr" eaLnBrk="0" hangingPunct="0">
              <a:defRPr/>
            </a:pPr>
            <a:r>
              <a:rPr lang="en-US" sz="3200" spc="-100" dirty="0" smtClean="0">
                <a:ea typeface="+mj-ea"/>
                <a:cs typeface="Arial" charset="0"/>
              </a:rPr>
              <a:t>Michael Lauer, M.D.</a:t>
            </a:r>
            <a:endParaRPr lang="en-US" sz="3200" spc="-100" dirty="0">
              <a:ea typeface="+mj-ea"/>
              <a:cs typeface="Arial" charset="0"/>
            </a:endParaRPr>
          </a:p>
        </p:txBody>
      </p:sp>
      <p:pic>
        <p:nvPicPr>
          <p:cNvPr id="3074" name="Picture 2" descr="https://grants.nih.gov/sites/all/themes/grants_2014/images/eNIH_OER_Master_Logo_2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r="6932"/>
          <a:stretch/>
        </p:blipFill>
        <p:spPr bwMode="auto">
          <a:xfrm>
            <a:off x="4373790" y="2997880"/>
            <a:ext cx="3932010" cy="7442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r. Michael Lau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399" y="1441117"/>
            <a:ext cx="2787543" cy="3901922"/>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19965" y="6407100"/>
            <a:ext cx="1653017" cy="400110"/>
          </a:xfrm>
          <a:prstGeom prst="rect">
            <a:avLst/>
          </a:prstGeom>
          <a:noFill/>
        </p:spPr>
        <p:txBody>
          <a:bodyPr wrap="none">
            <a:spAutoFit/>
          </a:bodyPr>
          <a:lstStyle/>
          <a:p>
            <a:pPr>
              <a:defRPr/>
            </a:pPr>
            <a:r>
              <a:rPr lang="en-US" sz="2000" b="1" dirty="0">
                <a:solidFill>
                  <a:srgbClr val="8BE6FF"/>
                </a:solidFill>
                <a:latin typeface="Arial" charset="0"/>
              </a:rPr>
              <a:t>Document </a:t>
            </a:r>
            <a:r>
              <a:rPr lang="en-US" sz="2000" dirty="0">
                <a:solidFill>
                  <a:srgbClr val="8BE6FF"/>
                </a:solidFill>
                <a:latin typeface="Arial" charset="0"/>
              </a:rPr>
              <a:t>8</a:t>
            </a:r>
            <a:endParaRPr lang="en-US" sz="2000" b="1" dirty="0">
              <a:solidFill>
                <a:srgbClr val="8BE6FF"/>
              </a:solidFill>
              <a:latin typeface="Arial" charset="0"/>
            </a:endParaRPr>
          </a:p>
        </p:txBody>
      </p:sp>
    </p:spTree>
    <p:extLst>
      <p:ext uri="{BB962C8B-B14F-4D97-AF65-F5344CB8AC3E}">
        <p14:creationId xmlns:p14="http://schemas.microsoft.com/office/powerpoint/2010/main" val="1544095806"/>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7793"/>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New NIH-Wide Strategic Plan</a:t>
            </a:r>
            <a:br>
              <a:rPr lang="en-US" sz="3600" b="1" dirty="0" smtClean="0">
                <a:solidFill>
                  <a:srgbClr val="FFFF00"/>
                </a:solidFill>
                <a:latin typeface="Arial"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11502" y="887895"/>
            <a:ext cx="4869758" cy="5521173"/>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60854"/>
      </p:ext>
    </p:extLst>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0" y="56145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
          <p:cNvGrpSpPr/>
          <p:nvPr/>
        </p:nvGrpSpPr>
        <p:grpSpPr>
          <a:xfrm>
            <a:off x="891314" y="139700"/>
            <a:ext cx="7347366" cy="5412085"/>
            <a:chOff x="-4633186" y="139700"/>
            <a:chExt cx="7347366" cy="541208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186" y="139700"/>
              <a:ext cx="7347366" cy="5412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4616769" y="603222"/>
              <a:ext cx="7236668" cy="69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p:nvSpPr>
        <p:spPr>
          <a:xfrm>
            <a:off x="638287" y="519728"/>
            <a:ext cx="1910488" cy="88592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4"/>
            <a:ext cx="9144000" cy="685800"/>
          </a:xfrm>
        </p:spPr>
        <p:txBody>
          <a:bodyPr/>
          <a:lstStyle/>
          <a:p>
            <a:pPr algn="ctr"/>
            <a:r>
              <a:rPr lang="en-US" sz="3600" b="1" dirty="0" smtClean="0">
                <a:solidFill>
                  <a:srgbClr val="FFFF00"/>
                </a:solidFill>
                <a:latin typeface="Arial" pitchFamily="34" charset="0"/>
                <a:cs typeface="Arial" pitchFamily="34" charset="0"/>
              </a:rPr>
              <a:t>NIH Appropriations </a:t>
            </a:r>
            <a:r>
              <a:rPr lang="en-US" sz="3600" b="1" dirty="0">
                <a:solidFill>
                  <a:srgbClr val="FFFF00"/>
                </a:solidFill>
                <a:latin typeface="Arial" pitchFamily="34" charset="0"/>
                <a:cs typeface="Arial" pitchFamily="34" charset="0"/>
              </a:rPr>
              <a:t>and </a:t>
            </a:r>
            <a:r>
              <a:rPr lang="en-US" sz="3600" b="1" dirty="0" smtClean="0">
                <a:solidFill>
                  <a:srgbClr val="FFFF00"/>
                </a:solidFill>
                <a:latin typeface="Arial" pitchFamily="34" charset="0"/>
                <a:cs typeface="Arial" pitchFamily="34" charset="0"/>
              </a:rPr>
              <a:t>Budget</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endParaRPr lang="en-US" sz="2400" dirty="0"/>
          </a:p>
        </p:txBody>
      </p:sp>
      <p:sp>
        <p:nvSpPr>
          <p:cNvPr id="8" name="TextBox 7"/>
          <p:cNvSpPr txBox="1"/>
          <p:nvPr/>
        </p:nvSpPr>
        <p:spPr>
          <a:xfrm>
            <a:off x="0" y="1662640"/>
            <a:ext cx="9144000" cy="584775"/>
          </a:xfrm>
          <a:prstGeom prst="rect">
            <a:avLst/>
          </a:prstGeom>
          <a:noFill/>
        </p:spPr>
        <p:txBody>
          <a:bodyPr wrap="square" rtlCol="0">
            <a:spAutoFit/>
          </a:bodyPr>
          <a:lstStyle/>
          <a:p>
            <a:pPr algn="ctr"/>
            <a:r>
              <a:rPr lang="en-US" sz="3200" b="1" spc="-100" dirty="0" smtClean="0">
                <a:solidFill>
                  <a:prstClr val="white"/>
                </a:solidFill>
                <a:ea typeface="+mj-ea"/>
                <a:cs typeface="Arial" pitchFamily="34" charset="0"/>
              </a:rPr>
              <a:t>Fiscal Year </a:t>
            </a:r>
            <a:r>
              <a:rPr lang="en-US" sz="3200" b="1" spc="-100" dirty="0">
                <a:solidFill>
                  <a:prstClr val="white"/>
                </a:solidFill>
                <a:ea typeface="+mj-ea"/>
                <a:cs typeface="Arial" pitchFamily="34" charset="0"/>
              </a:rPr>
              <a:t>2016 Appropriations</a:t>
            </a:r>
            <a:endParaRPr lang="en-US" sz="3200" dirty="0"/>
          </a:p>
        </p:txBody>
      </p:sp>
      <p:graphicFrame>
        <p:nvGraphicFramePr>
          <p:cNvPr id="10" name="Table 9"/>
          <p:cNvGraphicFramePr>
            <a:graphicFrameLocks noGrp="1"/>
          </p:cNvGraphicFramePr>
          <p:nvPr>
            <p:extLst>
              <p:ext uri="{D42A27DB-BD31-4B8C-83A1-F6EECF244321}">
                <p14:modId xmlns:p14="http://schemas.microsoft.com/office/powerpoint/2010/main" val="690215206"/>
              </p:ext>
            </p:extLst>
          </p:nvPr>
        </p:nvGraphicFramePr>
        <p:xfrm>
          <a:off x="149024" y="2355146"/>
          <a:ext cx="8823958" cy="2592784"/>
        </p:xfrm>
        <a:graphic>
          <a:graphicData uri="http://schemas.openxmlformats.org/drawingml/2006/table">
            <a:tbl>
              <a:tblPr firstRow="1" firstCol="1" bandRow="1">
                <a:tableStyleId>{5C22544A-7EE6-4342-B048-85BDC9FD1C3A}</a:tableStyleId>
              </a:tblPr>
              <a:tblGrid>
                <a:gridCol w="1386838"/>
                <a:gridCol w="1630680"/>
                <a:gridCol w="1645920"/>
                <a:gridCol w="1920240"/>
                <a:gridCol w="2240280"/>
              </a:tblGrid>
              <a:tr h="594596">
                <a:tc>
                  <a:txBody>
                    <a:bodyPr/>
                    <a:lstStyle/>
                    <a:p>
                      <a:pPr algn="ct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b="1" dirty="0" smtClean="0">
                          <a:latin typeface="Arial" panose="020B0604020202020204" pitchFamily="34" charset="0"/>
                          <a:cs typeface="Arial" panose="020B0604020202020204" pitchFamily="34" charset="0"/>
                        </a:rPr>
                        <a:t>FY15</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b="1" dirty="0" smtClean="0">
                          <a:latin typeface="Arial" panose="020B0604020202020204" pitchFamily="34" charset="0"/>
                          <a:cs typeface="Arial" panose="020B0604020202020204" pitchFamily="34" charset="0"/>
                        </a:rPr>
                        <a:t>FY16</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b="1" dirty="0" smtClean="0">
                          <a:latin typeface="Arial" panose="020B0604020202020204" pitchFamily="34" charset="0"/>
                          <a:cs typeface="Arial" panose="020B0604020202020204" pitchFamily="34" charset="0"/>
                        </a:rPr>
                        <a:t>% Change</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b="1" dirty="0" smtClean="0">
                          <a:latin typeface="Arial" panose="020B0604020202020204" pitchFamily="34" charset="0"/>
                          <a:cs typeface="Arial" panose="020B0604020202020204" pitchFamily="34" charset="0"/>
                        </a:rPr>
                        <a:t>Difference</a:t>
                      </a:r>
                      <a:endParaRPr lang="en-US" sz="2800" b="1" dirty="0">
                        <a:latin typeface="Arial" panose="020B0604020202020204" pitchFamily="34" charset="0"/>
                        <a:cs typeface="Arial" panose="020B0604020202020204" pitchFamily="34" charset="0"/>
                      </a:endParaRPr>
                    </a:p>
                  </a:txBody>
                  <a:tcPr/>
                </a:tc>
              </a:tr>
              <a:tr h="999094">
                <a:tc rowSpan="2">
                  <a:txBody>
                    <a:bodyPr/>
                    <a:lstStyle/>
                    <a:p>
                      <a:endParaRPr lang="en-US" sz="2800" b="1" dirty="0" smtClean="0">
                        <a:solidFill>
                          <a:schemeClr val="tx1"/>
                        </a:solidFill>
                        <a:latin typeface="Arial" panose="020B0604020202020204" pitchFamily="34" charset="0"/>
                        <a:cs typeface="Arial" panose="020B0604020202020204" pitchFamily="34" charset="0"/>
                      </a:endParaRPr>
                    </a:p>
                    <a:p>
                      <a:r>
                        <a:rPr lang="en-US" sz="2800" b="1" dirty="0" smtClean="0">
                          <a:solidFill>
                            <a:schemeClr val="tx1"/>
                          </a:solidFill>
                          <a:latin typeface="Arial" panose="020B0604020202020204" pitchFamily="34" charset="0"/>
                          <a:cs typeface="Arial" panose="020B0604020202020204" pitchFamily="34" charset="0"/>
                        </a:rPr>
                        <a:t>NIH</a:t>
                      </a:r>
                    </a:p>
                    <a:p>
                      <a:endParaRPr lang="en-US" sz="2800" b="1" dirty="0" smtClean="0">
                        <a:solidFill>
                          <a:schemeClr val="tx1"/>
                        </a:solidFill>
                        <a:latin typeface="Arial" panose="020B0604020202020204" pitchFamily="34" charset="0"/>
                        <a:cs typeface="Arial" panose="020B0604020202020204" pitchFamily="34" charset="0"/>
                      </a:endParaRPr>
                    </a:p>
                    <a:p>
                      <a:r>
                        <a:rPr lang="en-US" sz="2800" b="1" dirty="0" smtClean="0">
                          <a:solidFill>
                            <a:schemeClr val="tx1"/>
                          </a:solidFill>
                          <a:latin typeface="Arial" panose="020B0604020202020204" pitchFamily="34" charset="0"/>
                          <a:cs typeface="Arial" panose="020B0604020202020204" pitchFamily="34" charset="0"/>
                        </a:rPr>
                        <a:t>NHGRI</a:t>
                      </a:r>
                    </a:p>
                  </a:txBody>
                  <a:tcPr>
                    <a:lnB w="12700" cmpd="sng">
                      <a:noFill/>
                    </a:lnB>
                  </a:tcPr>
                </a:tc>
                <a:tc>
                  <a:txBody>
                    <a:bodyPr/>
                    <a:lstStyle/>
                    <a:p>
                      <a:pPr algn="ctr"/>
                      <a:r>
                        <a:rPr lang="en-US" sz="2800" b="1" dirty="0" smtClean="0">
                          <a:latin typeface="Arial" panose="020B0604020202020204" pitchFamily="34" charset="0"/>
                          <a:cs typeface="Arial" panose="020B0604020202020204" pitchFamily="34" charset="0"/>
                        </a:rPr>
                        <a:t>$30.3B</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b="1" dirty="0" smtClean="0">
                          <a:latin typeface="Arial" panose="020B0604020202020204" pitchFamily="34" charset="0"/>
                          <a:cs typeface="Arial" panose="020B0604020202020204" pitchFamily="34" charset="0"/>
                        </a:rPr>
                        <a:t>$32.3B</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b="1" dirty="0" smtClean="0">
                          <a:latin typeface="Arial" panose="020B0604020202020204" pitchFamily="34" charset="0"/>
                          <a:cs typeface="Arial" panose="020B0604020202020204" pitchFamily="34" charset="0"/>
                        </a:rPr>
                        <a:t>6.6% </a:t>
                      </a:r>
                    </a:p>
                    <a:p>
                      <a:pPr algn="ctr"/>
                      <a:r>
                        <a:rPr lang="en-US" sz="2800" b="1" dirty="0" smtClean="0">
                          <a:latin typeface="Arial" panose="020B0604020202020204" pitchFamily="34" charset="0"/>
                          <a:cs typeface="Arial" panose="020B0604020202020204" pitchFamily="34" charset="0"/>
                        </a:rPr>
                        <a:t>Increase</a:t>
                      </a:r>
                      <a:endParaRPr lang="en-US" sz="2800" b="1" dirty="0">
                        <a:latin typeface="Arial" panose="020B0604020202020204" pitchFamily="34" charset="0"/>
                        <a:cs typeface="Arial" panose="020B0604020202020204" pitchFamily="34" charset="0"/>
                      </a:endParaRPr>
                    </a:p>
                  </a:txBody>
                  <a:tcPr/>
                </a:tc>
                <a:tc>
                  <a:txBody>
                    <a:bodyPr/>
                    <a:lstStyle/>
                    <a:p>
                      <a:pPr algn="ctr"/>
                      <a:r>
                        <a:rPr lang="en-US" sz="2800" b="1" dirty="0" smtClean="0">
                          <a:latin typeface="Arial" panose="020B0604020202020204" pitchFamily="34" charset="0"/>
                          <a:cs typeface="Arial" panose="020B0604020202020204" pitchFamily="34" charset="0"/>
                        </a:rPr>
                        <a:t>+$2.0B</a:t>
                      </a:r>
                      <a:endParaRPr lang="en-US" sz="2800" b="1" dirty="0">
                        <a:latin typeface="Arial" panose="020B0604020202020204" pitchFamily="34" charset="0"/>
                        <a:cs typeface="Arial" panose="020B0604020202020204" pitchFamily="34" charset="0"/>
                      </a:endParaRPr>
                    </a:p>
                  </a:txBody>
                  <a:tcPr/>
                </a:tc>
              </a:tr>
              <a:tr h="999094">
                <a:tc vMerge="1">
                  <a:txBody>
                    <a:bodyPr/>
                    <a:lstStyle/>
                    <a:p>
                      <a:endParaRPr lang="en-US" dirty="0">
                        <a:solidFill>
                          <a:schemeClr val="tx1"/>
                        </a:solidFill>
                      </a:endParaRPr>
                    </a:p>
                  </a:txBody>
                  <a:tcPr>
                    <a:lnT w="12700" cmpd="sng">
                      <a:noFill/>
                    </a:lnT>
                    <a:lnB w="12700" cmpd="sng">
                      <a:noFill/>
                    </a:lnB>
                  </a:tcPr>
                </a:tc>
                <a:tc>
                  <a:txBody>
                    <a:bodyPr/>
                    <a:lstStyle/>
                    <a:p>
                      <a:pPr algn="ctr"/>
                      <a:r>
                        <a:rPr lang="en-US" sz="2800" b="1" dirty="0" smtClean="0">
                          <a:solidFill>
                            <a:schemeClr val="bg1"/>
                          </a:solidFill>
                          <a:latin typeface="Arial" panose="020B0604020202020204" pitchFamily="34" charset="0"/>
                          <a:cs typeface="Arial" panose="020B0604020202020204" pitchFamily="34" charset="0"/>
                        </a:rPr>
                        <a:t>$499</a:t>
                      </a:r>
                      <a:r>
                        <a:rPr lang="en-US" sz="2800" b="1" baseline="0" dirty="0" smtClean="0">
                          <a:solidFill>
                            <a:schemeClr val="bg1"/>
                          </a:solidFill>
                          <a:latin typeface="Arial" panose="020B0604020202020204" pitchFamily="34" charset="0"/>
                          <a:cs typeface="Arial" panose="020B0604020202020204" pitchFamily="34" charset="0"/>
                        </a:rPr>
                        <a:t>M</a:t>
                      </a:r>
                      <a:endParaRPr lang="en-US" sz="28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800" b="1" dirty="0" smtClean="0">
                          <a:solidFill>
                            <a:schemeClr val="bg1"/>
                          </a:solidFill>
                          <a:latin typeface="Arial" panose="020B0604020202020204" pitchFamily="34" charset="0"/>
                          <a:cs typeface="Arial" panose="020B0604020202020204" pitchFamily="34" charset="0"/>
                        </a:rPr>
                        <a:t>$519</a:t>
                      </a:r>
                      <a:r>
                        <a:rPr lang="en-US" sz="2800" b="1" baseline="0" dirty="0" smtClean="0">
                          <a:solidFill>
                            <a:schemeClr val="bg1"/>
                          </a:solidFill>
                          <a:latin typeface="Arial" panose="020B0604020202020204" pitchFamily="34" charset="0"/>
                          <a:cs typeface="Arial" panose="020B0604020202020204" pitchFamily="34" charset="0"/>
                        </a:rPr>
                        <a:t>M</a:t>
                      </a:r>
                      <a:endParaRPr lang="en-US" sz="28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800" b="1" dirty="0" smtClean="0">
                          <a:solidFill>
                            <a:schemeClr val="bg1"/>
                          </a:solidFill>
                          <a:latin typeface="Arial" panose="020B0604020202020204" pitchFamily="34" charset="0"/>
                          <a:cs typeface="Arial" panose="020B0604020202020204" pitchFamily="34" charset="0"/>
                        </a:rPr>
                        <a:t>3.9% </a:t>
                      </a:r>
                    </a:p>
                    <a:p>
                      <a:pPr algn="ctr"/>
                      <a:r>
                        <a:rPr lang="en-US" sz="2800" b="1" dirty="0" smtClean="0">
                          <a:solidFill>
                            <a:schemeClr val="bg1"/>
                          </a:solidFill>
                          <a:latin typeface="Arial" panose="020B0604020202020204" pitchFamily="34" charset="0"/>
                          <a:cs typeface="Arial" panose="020B0604020202020204" pitchFamily="34" charset="0"/>
                        </a:rPr>
                        <a:t>Increase</a:t>
                      </a:r>
                      <a:endParaRPr lang="en-US" sz="2800" b="1" dirty="0">
                        <a:solidFill>
                          <a:schemeClr val="accent2"/>
                        </a:solidFill>
                        <a:latin typeface="Arial" panose="020B0604020202020204" pitchFamily="34" charset="0"/>
                        <a:cs typeface="Arial" panose="020B0604020202020204" pitchFamily="34" charset="0"/>
                      </a:endParaRPr>
                    </a:p>
                  </a:txBody>
                  <a:tcPr/>
                </a:tc>
                <a:tc>
                  <a:txBody>
                    <a:bodyPr/>
                    <a:lstStyle/>
                    <a:p>
                      <a:pPr algn="ctr"/>
                      <a:r>
                        <a:rPr lang="en-US" sz="2800" b="1" dirty="0" smtClean="0">
                          <a:solidFill>
                            <a:schemeClr val="bg1"/>
                          </a:solidFill>
                          <a:latin typeface="Arial" panose="020B0604020202020204" pitchFamily="34" charset="0"/>
                          <a:cs typeface="Arial" panose="020B0604020202020204" pitchFamily="34" charset="0"/>
                        </a:rPr>
                        <a:t>+$20M</a:t>
                      </a:r>
                      <a:endParaRPr lang="en-US" sz="2800" b="1" dirty="0">
                        <a:solidFill>
                          <a:schemeClr val="bg1"/>
                        </a:solidFill>
                        <a:latin typeface="Arial" panose="020B0604020202020204" pitchFamily="34" charset="0"/>
                        <a:cs typeface="Arial" panose="020B0604020202020204" pitchFamily="34" charset="0"/>
                      </a:endParaRPr>
                    </a:p>
                  </a:txBody>
                  <a:tcPr/>
                </a:tc>
              </a:tr>
            </a:tbl>
          </a:graphicData>
        </a:graphic>
      </p:graphicFrame>
      <p:sp>
        <p:nvSpPr>
          <p:cNvPr id="9" name="TextBox 8"/>
          <p:cNvSpPr txBox="1"/>
          <p:nvPr/>
        </p:nvSpPr>
        <p:spPr>
          <a:xfrm>
            <a:off x="7319965" y="6407100"/>
            <a:ext cx="1795684" cy="400110"/>
          </a:xfrm>
          <a:prstGeom prst="rect">
            <a:avLst/>
          </a:prstGeom>
          <a:noFill/>
        </p:spPr>
        <p:txBody>
          <a:bodyPr wrap="none">
            <a:spAutoFit/>
          </a:bodyPr>
          <a:lstStyle/>
          <a:p>
            <a:pPr>
              <a:defRPr/>
            </a:pPr>
            <a:r>
              <a:rPr lang="en-US" sz="2000" b="1" dirty="0">
                <a:solidFill>
                  <a:srgbClr val="8BE6FF"/>
                </a:solidFill>
                <a:latin typeface="Arial" charset="0"/>
              </a:rPr>
              <a:t>Document </a:t>
            </a:r>
            <a:r>
              <a:rPr lang="en-US" sz="2000" b="1" dirty="0" smtClean="0">
                <a:solidFill>
                  <a:srgbClr val="8BE6FF"/>
                </a:solidFill>
                <a:latin typeface="Arial" charset="0"/>
              </a:rPr>
              <a:t>10</a:t>
            </a:r>
            <a:endParaRPr lang="en-US" sz="2000" b="1" dirty="0">
              <a:solidFill>
                <a:srgbClr val="8BE6FF"/>
              </a:solidFill>
              <a:latin typeface="Arial" charset="0"/>
            </a:endParaRPr>
          </a:p>
        </p:txBody>
      </p:sp>
    </p:spTree>
    <p:extLst>
      <p:ext uri="{BB962C8B-B14F-4D97-AF65-F5344CB8AC3E}">
        <p14:creationId xmlns:p14="http://schemas.microsoft.com/office/powerpoint/2010/main" val="1271958409"/>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86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5521"/>
            <a:ext cx="9144000" cy="68812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Mourning the </a:t>
            </a:r>
            <a:r>
              <a:rPr lang="en-US" sz="3600" b="1" dirty="0">
                <a:solidFill>
                  <a:srgbClr val="FFFF00"/>
                </a:solidFill>
                <a:latin typeface="Arial" pitchFamily="34" charset="0"/>
                <a:cs typeface="Arial" pitchFamily="34" charset="0"/>
              </a:rPr>
              <a:t>Loss of </a:t>
            </a:r>
            <a:r>
              <a:rPr lang="en-US" sz="3600" b="1" dirty="0" smtClean="0">
                <a:solidFill>
                  <a:srgbClr val="FFFF00"/>
                </a:solidFill>
                <a:latin typeface="Arial" pitchFamily="34" charset="0"/>
                <a:cs typeface="Arial" pitchFamily="34" charset="0"/>
              </a:rPr>
              <a:t>Dave Flockhart</a:t>
            </a:r>
          </a:p>
        </p:txBody>
      </p:sp>
      <p:sp>
        <p:nvSpPr>
          <p:cNvPr id="6" name="TextBox 5"/>
          <p:cNvSpPr txBox="1"/>
          <p:nvPr/>
        </p:nvSpPr>
        <p:spPr>
          <a:xfrm>
            <a:off x="7317494" y="6409068"/>
            <a:ext cx="1781513"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11</a:t>
            </a:r>
            <a:endParaRPr lang="en-US" sz="2000" dirty="0">
              <a:solidFill>
                <a:srgbClr val="00ADDC">
                  <a:lumMod val="40000"/>
                  <a:lumOff val="60000"/>
                </a:srgbClr>
              </a:solidFill>
              <a:latin typeface="Arial"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720" y="1556565"/>
            <a:ext cx="2979282" cy="400575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123"/>
          <a:stretch/>
        </p:blipFill>
        <p:spPr bwMode="auto">
          <a:xfrm>
            <a:off x="991715" y="893030"/>
            <a:ext cx="3787114" cy="533282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5847187"/>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5521"/>
            <a:ext cx="9144000" cy="68812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Mourning the </a:t>
            </a:r>
            <a:r>
              <a:rPr lang="en-US" sz="3600" b="1" dirty="0">
                <a:solidFill>
                  <a:srgbClr val="FFFF00"/>
                </a:solidFill>
                <a:latin typeface="Arial" pitchFamily="34" charset="0"/>
                <a:cs typeface="Arial" pitchFamily="34" charset="0"/>
              </a:rPr>
              <a:t>Loss of </a:t>
            </a:r>
            <a:r>
              <a:rPr lang="en-US" sz="3600" b="1" dirty="0" smtClean="0">
                <a:solidFill>
                  <a:srgbClr val="FFFF00"/>
                </a:solidFill>
                <a:latin typeface="Arial" pitchFamily="34" charset="0"/>
                <a:cs typeface="Arial" pitchFamily="34" charset="0"/>
              </a:rPr>
              <a:t>Alfred Gilman</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12</a:t>
            </a:r>
            <a:endParaRPr lang="en-US" sz="2000" dirty="0">
              <a:solidFill>
                <a:srgbClr val="00ADDC">
                  <a:lumMod val="40000"/>
                  <a:lumOff val="60000"/>
                </a:srgbClr>
              </a:solidFill>
              <a:latin typeface="Arial" charset="0"/>
            </a:endParaRPr>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04" b="12548"/>
          <a:stretch/>
        </p:blipFill>
        <p:spPr bwMode="auto">
          <a:xfrm>
            <a:off x="714502" y="1291461"/>
            <a:ext cx="3911943" cy="448058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descr="http://www.cancerletter.com/custom/Vol42/art%2042-01%20gilman.jpg"/>
          <p:cNvPicPr>
            <a:picLocks noChangeAspect="1" noChangeArrowheads="1"/>
          </p:cNvPicPr>
          <p:nvPr/>
        </p:nvPicPr>
        <p:blipFill rotWithShape="1">
          <a:blip r:embed="rId4">
            <a:extLst>
              <a:ext uri="{28A0092B-C50C-407E-A947-70E740481C1C}">
                <a14:useLocalDpi xmlns:a14="http://schemas.microsoft.com/office/drawing/2010/main" val="0"/>
              </a:ext>
            </a:extLst>
          </a:blip>
          <a:srcRect l="6852"/>
          <a:stretch/>
        </p:blipFill>
        <p:spPr bwMode="auto">
          <a:xfrm>
            <a:off x="5162804" y="1291461"/>
            <a:ext cx="3260598" cy="4480589"/>
          </a:xfrm>
          <a:prstGeom prst="round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882869"/>
            <a:ext cx="9144000" cy="5139559"/>
            <a:chOff x="0" y="882869"/>
            <a:chExt cx="9144000" cy="5139559"/>
          </a:xfrm>
        </p:grpSpPr>
        <p:sp>
          <p:nvSpPr>
            <p:cNvPr id="2" name="Rectangle 1"/>
            <p:cNvSpPr/>
            <p:nvPr/>
          </p:nvSpPr>
          <p:spPr>
            <a:xfrm>
              <a:off x="0" y="882869"/>
              <a:ext cx="9144000" cy="513955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D:\0_Photographs\2003\07_03\Ecuador\Modified_Set\People\People_1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163" b="4628"/>
            <a:stretch/>
          </p:blipFill>
          <p:spPr bwMode="auto">
            <a:xfrm>
              <a:off x="5281591" y="1391804"/>
              <a:ext cx="3547101" cy="4385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3" descr="D:\0_Photographs\2003\07_03\Ecuador\Modified_Set\People\People_04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491" t="13992" r="25380"/>
            <a:stretch/>
          </p:blipFill>
          <p:spPr bwMode="auto">
            <a:xfrm>
              <a:off x="259689" y="1391804"/>
              <a:ext cx="4700053" cy="4385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331404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5877"/>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National Medal of Science </a:t>
            </a:r>
            <a:r>
              <a:rPr lang="en-US" sz="3600" b="1" dirty="0" smtClean="0">
                <a:solidFill>
                  <a:srgbClr val="FFFF00"/>
                </a:solidFill>
                <a:latin typeface="Arial" pitchFamily="34" charset="0"/>
                <a:cs typeface="Arial" pitchFamily="34" charset="0"/>
              </a:rPr>
              <a:t>&amp; National </a:t>
            </a:r>
            <a:r>
              <a:rPr lang="en-US" sz="3600" b="1" dirty="0">
                <a:solidFill>
                  <a:srgbClr val="FFFF00"/>
                </a:solidFill>
                <a:latin typeface="Arial" pitchFamily="34" charset="0"/>
                <a:cs typeface="Arial" pitchFamily="34" charset="0"/>
              </a:rPr>
              <a:t>Medal of Technology and Innovation </a:t>
            </a:r>
            <a:endParaRPr lang="en-US" sz="3600" b="1" dirty="0" smtClean="0">
              <a:solidFill>
                <a:srgbClr val="FFFF00"/>
              </a:solidFill>
              <a:latin typeface="Arial" pitchFamily="34" charset="0"/>
              <a:cs typeface="Arial" pitchFamily="34" charset="0"/>
            </a:endParaRPr>
          </a:p>
        </p:txBody>
      </p:sp>
      <p:sp>
        <p:nvSpPr>
          <p:cNvPr id="12" name="TextBox 11"/>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13</a:t>
            </a:r>
            <a:endParaRPr lang="en-US" sz="2000" dirty="0">
              <a:solidFill>
                <a:srgbClr val="00ADDC">
                  <a:lumMod val="40000"/>
                  <a:lumOff val="60000"/>
                </a:srgbClr>
              </a:solidFill>
              <a:latin typeface="Arial" charset="0"/>
            </a:endParaRPr>
          </a:p>
        </p:txBody>
      </p:sp>
      <p:grpSp>
        <p:nvGrpSpPr>
          <p:cNvPr id="7" name="Group 6"/>
          <p:cNvGrpSpPr/>
          <p:nvPr/>
        </p:nvGrpSpPr>
        <p:grpSpPr>
          <a:xfrm>
            <a:off x="269025" y="1655107"/>
            <a:ext cx="4191000" cy="4671485"/>
            <a:chOff x="269025" y="1655107"/>
            <a:chExt cx="4191000" cy="4671485"/>
          </a:xfrm>
        </p:grpSpPr>
        <p:grpSp>
          <p:nvGrpSpPr>
            <p:cNvPr id="4" name="Group 3"/>
            <p:cNvGrpSpPr/>
            <p:nvPr/>
          </p:nvGrpSpPr>
          <p:grpSpPr>
            <a:xfrm>
              <a:off x="366119" y="4091755"/>
              <a:ext cx="3996814" cy="2234837"/>
              <a:chOff x="4877159" y="4004173"/>
              <a:chExt cx="3996814" cy="2234837"/>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51" t="2162" r="51967" b="1389"/>
              <a:stretch/>
            </p:blipFill>
            <p:spPr bwMode="auto">
              <a:xfrm>
                <a:off x="6130879" y="4758510"/>
                <a:ext cx="1489371" cy="1480500"/>
              </a:xfrm>
              <a:prstGeom prst="ellipse">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4877159" y="4004173"/>
                <a:ext cx="3996814" cy="698885"/>
              </a:xfrm>
              <a:prstGeom prst="rect">
                <a:avLst/>
              </a:prstGeom>
            </p:spPr>
            <p:txBody>
              <a:bodyPr/>
              <a:lstStyle/>
              <a:p>
                <a:pPr algn="ctr" eaLnBrk="0" hangingPunct="0">
                  <a:defRPr/>
                </a:pPr>
                <a:r>
                  <a:rPr lang="en-US" sz="2400" spc="-100" dirty="0" smtClean="0">
                    <a:solidFill>
                      <a:prstClr val="white"/>
                    </a:solidFill>
                    <a:latin typeface="Arial" charset="0"/>
                    <a:cs typeface="Arial" charset="0"/>
                  </a:rPr>
                  <a:t>Mary Claire-King, Ph.D. </a:t>
                </a:r>
              </a:p>
            </p:txBody>
          </p:sp>
        </p:grpSp>
        <p:pic>
          <p:nvPicPr>
            <p:cNvPr id="5" name="Picture 2" descr="http://static01.nyt.com/images/2014/09/09/health/09lasker/09lasker-videoSixteenByNine10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025" y="1655107"/>
              <a:ext cx="4191000" cy="23589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734992" y="1655107"/>
            <a:ext cx="4082731" cy="4672756"/>
            <a:chOff x="4734992" y="1655107"/>
            <a:chExt cx="4082731" cy="4672756"/>
          </a:xfrm>
        </p:grpSpPr>
        <p:grpSp>
          <p:nvGrpSpPr>
            <p:cNvPr id="3" name="Group 2"/>
            <p:cNvGrpSpPr/>
            <p:nvPr/>
          </p:nvGrpSpPr>
          <p:grpSpPr>
            <a:xfrm>
              <a:off x="4737286" y="4068377"/>
              <a:ext cx="3996814" cy="2259486"/>
              <a:chOff x="30807" y="4150613"/>
              <a:chExt cx="3996814" cy="2259486"/>
            </a:xfrm>
          </p:grpSpPr>
          <p:sp>
            <p:nvSpPr>
              <p:cNvPr id="11" name="Title 1"/>
              <p:cNvSpPr txBox="1">
                <a:spLocks/>
              </p:cNvSpPr>
              <p:nvPr/>
            </p:nvSpPr>
            <p:spPr>
              <a:xfrm>
                <a:off x="30807" y="4150613"/>
                <a:ext cx="3996814" cy="698885"/>
              </a:xfrm>
              <a:prstGeom prst="rect">
                <a:avLst/>
              </a:prstGeom>
            </p:spPr>
            <p:txBody>
              <a:bodyPr/>
              <a:lstStyle/>
              <a:p>
                <a:pPr algn="ctr" eaLnBrk="0" hangingPunct="0">
                  <a:defRPr/>
                </a:pPr>
                <a:r>
                  <a:rPr lang="en-US" sz="2400" spc="-100" dirty="0" smtClean="0">
                    <a:solidFill>
                      <a:prstClr val="white"/>
                    </a:solidFill>
                    <a:latin typeface="Arial" charset="0"/>
                    <a:cs typeface="Arial" charset="0"/>
                  </a:rPr>
                  <a:t>Johnathan Rothberg, Ph.D. </a:t>
                </a:r>
                <a:endParaRPr lang="en-US" sz="2400" spc="-100" dirty="0">
                  <a:solidFill>
                    <a:prstClr val="white"/>
                  </a:solidFill>
                  <a:latin typeface="Arial" charset="0"/>
                  <a:cs typeface="Arial" charset="0"/>
                </a:endParaRPr>
              </a:p>
            </p:txBody>
          </p:sp>
          <p:pic>
            <p:nvPicPr>
              <p:cNvPr id="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1705" t="2162" r="1082" b="1389"/>
              <a:stretch/>
            </p:blipFill>
            <p:spPr bwMode="auto">
              <a:xfrm>
                <a:off x="1280160" y="4929598"/>
                <a:ext cx="1493520" cy="1480501"/>
              </a:xfrm>
              <a:prstGeom prst="ellipse">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71" t="17235" r="9815" b="33118"/>
            <a:stretch/>
          </p:blipFill>
          <p:spPr bwMode="auto">
            <a:xfrm>
              <a:off x="4734992" y="1655107"/>
              <a:ext cx="4082731" cy="235893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41230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764" y="17449"/>
            <a:ext cx="9144000" cy="758196"/>
          </a:xfrm>
          <a:prstGeom prst="rect">
            <a:avLst/>
          </a:prstGeom>
        </p:spPr>
        <p:txBody>
          <a:bodyPr/>
          <a:lstStyle/>
          <a:p>
            <a:pPr algn="ctr">
              <a:defRPr/>
            </a:pPr>
            <a:r>
              <a:rPr lang="en-US" sz="3600" spc="-100" dirty="0" smtClean="0">
                <a:solidFill>
                  <a:srgbClr val="FFFF00"/>
                </a:solidFill>
                <a:latin typeface="Arial" charset="0"/>
                <a:cs typeface="Arial" pitchFamily="34" charset="0"/>
              </a:rPr>
              <a:t>2015 Breakthrough </a:t>
            </a:r>
            <a:r>
              <a:rPr lang="en-US" sz="3600" spc="-100" dirty="0">
                <a:solidFill>
                  <a:srgbClr val="FFFF00"/>
                </a:solidFill>
                <a:latin typeface="Arial" charset="0"/>
                <a:cs typeface="Arial" pitchFamily="34" charset="0"/>
              </a:rPr>
              <a:t>Prize in Life </a:t>
            </a:r>
            <a:r>
              <a:rPr lang="en-US" sz="3600" spc="-100" dirty="0" smtClean="0">
                <a:solidFill>
                  <a:srgbClr val="FFFF00"/>
                </a:solidFill>
                <a:latin typeface="Arial" charset="0"/>
                <a:cs typeface="Arial" pitchFamily="34" charset="0"/>
              </a:rPr>
              <a:t>Sciences</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14</a:t>
            </a:r>
            <a:endParaRPr lang="en-US" sz="2000" dirty="0">
              <a:solidFill>
                <a:srgbClr val="00ADDC">
                  <a:lumMod val="40000"/>
                  <a:lumOff val="60000"/>
                </a:srgbClr>
              </a:solidFill>
              <a:latin typeface="Arial" charset="0"/>
            </a:endParaRPr>
          </a:p>
        </p:txBody>
      </p:sp>
      <p:grpSp>
        <p:nvGrpSpPr>
          <p:cNvPr id="2" name="Group 1"/>
          <p:cNvGrpSpPr/>
          <p:nvPr/>
        </p:nvGrpSpPr>
        <p:grpSpPr>
          <a:xfrm>
            <a:off x="134668" y="1346432"/>
            <a:ext cx="2935652" cy="5006316"/>
            <a:chOff x="134668" y="1346432"/>
            <a:chExt cx="2935652" cy="5006316"/>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6555" t="2354" r="3080" b="38662"/>
            <a:stretch/>
          </p:blipFill>
          <p:spPr bwMode="auto">
            <a:xfrm>
              <a:off x="184124" y="1346432"/>
              <a:ext cx="2836740" cy="3868281"/>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34668" y="5367135"/>
              <a:ext cx="2935652" cy="985613"/>
            </a:xfrm>
            <a:prstGeom prst="rect">
              <a:avLst/>
            </a:prstGeom>
          </p:spPr>
          <p:txBody>
            <a:bodyPr/>
            <a:lstStyle/>
            <a:p>
              <a:pPr algn="ctr" eaLnBrk="0" hangingPunct="0">
                <a:defRPr/>
              </a:pPr>
              <a:r>
                <a:rPr lang="en-US" sz="2300" spc="-100" dirty="0" smtClean="0">
                  <a:solidFill>
                    <a:prstClr val="white"/>
                  </a:solidFill>
                  <a:latin typeface="Arial" charset="0"/>
                  <a:cs typeface="Arial" charset="0"/>
                </a:rPr>
                <a:t>John Hardy, Ph.D.</a:t>
              </a:r>
            </a:p>
          </p:txBody>
        </p:sp>
      </p:grpSp>
      <p:grpSp>
        <p:nvGrpSpPr>
          <p:cNvPr id="5" name="Group 4"/>
          <p:cNvGrpSpPr/>
          <p:nvPr/>
        </p:nvGrpSpPr>
        <p:grpSpPr>
          <a:xfrm>
            <a:off x="6012390" y="1346432"/>
            <a:ext cx="3131610" cy="5006316"/>
            <a:chOff x="6012390" y="1346432"/>
            <a:chExt cx="3131610" cy="5006316"/>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518" y="1346432"/>
              <a:ext cx="2836740" cy="3868282"/>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6012390" y="5367135"/>
              <a:ext cx="3131610" cy="985613"/>
            </a:xfrm>
            <a:prstGeom prst="rect">
              <a:avLst/>
            </a:prstGeom>
          </p:spPr>
          <p:txBody>
            <a:bodyPr/>
            <a:lstStyle/>
            <a:p>
              <a:pPr algn="ctr" eaLnBrk="0" hangingPunct="0">
                <a:defRPr/>
              </a:pPr>
              <a:r>
                <a:rPr lang="en-US" sz="2300" dirty="0">
                  <a:cs typeface="Arial" pitchFamily="34" charset="0"/>
                </a:rPr>
                <a:t>Svante </a:t>
              </a:r>
              <a:r>
                <a:rPr lang="en-US" sz="2300" dirty="0" err="1" smtClean="0">
                  <a:cs typeface="Arial" pitchFamily="34" charset="0"/>
                </a:rPr>
                <a:t>Pääbo</a:t>
              </a:r>
              <a:r>
                <a:rPr lang="en-US" sz="2300" dirty="0" smtClean="0">
                  <a:cs typeface="Arial" pitchFamily="34" charset="0"/>
                </a:rPr>
                <a:t>, Ph.D. </a:t>
              </a:r>
              <a:endParaRPr lang="en-US" sz="2300" spc="-100" dirty="0" smtClean="0">
                <a:solidFill>
                  <a:prstClr val="white"/>
                </a:solidFill>
                <a:latin typeface="Arial" charset="0"/>
                <a:cs typeface="Arial" charset="0"/>
              </a:endParaRPr>
            </a:p>
          </p:txBody>
        </p:sp>
      </p:grpSp>
      <p:grpSp>
        <p:nvGrpSpPr>
          <p:cNvPr id="3" name="Group 2"/>
          <p:cNvGrpSpPr/>
          <p:nvPr/>
        </p:nvGrpSpPr>
        <p:grpSpPr>
          <a:xfrm>
            <a:off x="3126194" y="1346432"/>
            <a:ext cx="2935652" cy="5006316"/>
            <a:chOff x="3126194" y="1346432"/>
            <a:chExt cx="2935652" cy="5006316"/>
          </a:xfrm>
        </p:grpSpPr>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4320" t="8774" r="9830" b="37160"/>
            <a:stretch/>
          </p:blipFill>
          <p:spPr bwMode="auto">
            <a:xfrm>
              <a:off x="3175650" y="1346432"/>
              <a:ext cx="2836740" cy="3868281"/>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126194" y="5367135"/>
              <a:ext cx="2935652" cy="985613"/>
            </a:xfrm>
            <a:prstGeom prst="rect">
              <a:avLst/>
            </a:prstGeom>
          </p:spPr>
          <p:txBody>
            <a:bodyPr/>
            <a:lstStyle/>
            <a:p>
              <a:pPr algn="ctr" eaLnBrk="0" hangingPunct="0">
                <a:defRPr/>
              </a:pPr>
              <a:r>
                <a:rPr lang="en-US" sz="2300" spc="-100" dirty="0" smtClean="0">
                  <a:solidFill>
                    <a:prstClr val="white"/>
                  </a:solidFill>
                  <a:latin typeface="Arial" charset="0"/>
                  <a:cs typeface="Arial" charset="0"/>
                </a:rPr>
                <a:t>Helen Hobbs, M.D.</a:t>
              </a:r>
            </a:p>
          </p:txBody>
        </p:sp>
      </p:grpSp>
    </p:spTree>
    <p:extLst>
      <p:ext uri="{BB962C8B-B14F-4D97-AF65-F5344CB8AC3E}">
        <p14:creationId xmlns:p14="http://schemas.microsoft.com/office/powerpoint/2010/main" val="26167839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350" y="78658"/>
            <a:ext cx="6935814" cy="646331"/>
          </a:xfrm>
          <a:prstGeom prst="rect">
            <a:avLst/>
          </a:prstGeom>
        </p:spPr>
        <p:txBody>
          <a:bodyPr wrap="square">
            <a:spAutoFit/>
          </a:bodyPr>
          <a:lstStyle/>
          <a:p>
            <a:pPr algn="ctr">
              <a:defRPr/>
            </a:pPr>
            <a:r>
              <a:rPr lang="en-US" sz="3600" spc="-100" dirty="0" smtClean="0">
                <a:solidFill>
                  <a:srgbClr val="FFFF00"/>
                </a:solidFill>
                <a:cs typeface="Arial" pitchFamily="34" charset="0"/>
              </a:rPr>
              <a:t>2015 ASHG Awards</a:t>
            </a:r>
            <a:endParaRPr lang="en-US" sz="3600" spc="-100" dirty="0">
              <a:solidFill>
                <a:srgbClr val="FFFF00"/>
              </a:solidFill>
              <a:cs typeface="Arial" pitchFamily="34" charset="0"/>
            </a:endParaRPr>
          </a:p>
        </p:txBody>
      </p:sp>
      <p:sp>
        <p:nvSpPr>
          <p:cNvPr id="15" name="TextBox 14"/>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15</a:t>
            </a:r>
            <a:endParaRPr lang="en-US" sz="2000" dirty="0">
              <a:solidFill>
                <a:srgbClr val="00ADDC">
                  <a:lumMod val="40000"/>
                  <a:lumOff val="60000"/>
                </a:srgbClr>
              </a:solidFill>
              <a:latin typeface="Arial" charset="0"/>
            </a:endParaRPr>
          </a:p>
        </p:txBody>
      </p:sp>
      <p:pic>
        <p:nvPicPr>
          <p:cNvPr id="1040" name="Picture 16"/>
          <p:cNvPicPr>
            <a:picLocks noChangeAspect="1" noChangeArrowheads="1"/>
          </p:cNvPicPr>
          <p:nvPr/>
        </p:nvPicPr>
        <p:blipFill rotWithShape="1">
          <a:blip r:embed="rId3">
            <a:extLst>
              <a:ext uri="{28A0092B-C50C-407E-A947-70E740481C1C}">
                <a14:useLocalDpi xmlns:a14="http://schemas.microsoft.com/office/drawing/2010/main" val="0"/>
              </a:ext>
            </a:extLst>
          </a:blip>
          <a:srcRect l="16511" t="13313" r="11755" b="14319"/>
          <a:stretch/>
        </p:blipFill>
        <p:spPr bwMode="auto">
          <a:xfrm>
            <a:off x="6394474" y="29833"/>
            <a:ext cx="2103119" cy="102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22" descr="Image result for ashg 2015 awarde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24" descr="Image result for ashg 2015 awarde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408213" y="1327900"/>
            <a:ext cx="2735175" cy="2721882"/>
            <a:chOff x="290532" y="946298"/>
            <a:chExt cx="2735175" cy="2721882"/>
          </a:xfrm>
        </p:grpSpPr>
        <p:sp>
          <p:nvSpPr>
            <p:cNvPr id="8" name="Title 1"/>
            <p:cNvSpPr txBox="1">
              <a:spLocks/>
            </p:cNvSpPr>
            <p:nvPr/>
          </p:nvSpPr>
          <p:spPr>
            <a:xfrm>
              <a:off x="290532" y="2682567"/>
              <a:ext cx="2735175" cy="985613"/>
            </a:xfrm>
            <a:prstGeom prst="rect">
              <a:avLst/>
            </a:prstGeom>
          </p:spPr>
          <p:txBody>
            <a:bodyPr/>
            <a:lstStyle/>
            <a:p>
              <a:pPr algn="ctr" eaLnBrk="0" hangingPunct="0">
                <a:defRPr/>
              </a:pPr>
              <a:r>
                <a:rPr lang="en-US" sz="2300" spc="-100" dirty="0" smtClean="0">
                  <a:solidFill>
                    <a:prstClr val="white"/>
                  </a:solidFill>
                  <a:latin typeface="Arial" charset="0"/>
                  <a:cs typeface="Arial" charset="0"/>
                </a:rPr>
                <a:t>Kay Davies, </a:t>
              </a:r>
            </a:p>
            <a:p>
              <a:pPr algn="ctr" eaLnBrk="0" hangingPunct="0">
                <a:defRPr/>
              </a:pPr>
              <a:r>
                <a:rPr lang="en-US" sz="2300" spc="-100" dirty="0" smtClean="0">
                  <a:solidFill>
                    <a:prstClr val="white"/>
                  </a:solidFill>
                  <a:latin typeface="Arial" charset="0"/>
                  <a:cs typeface="Arial" charset="0"/>
                </a:rPr>
                <a:t>D. Phil.</a:t>
              </a:r>
            </a:p>
          </p:txBody>
        </p:sp>
        <p:pic>
          <p:nvPicPr>
            <p:cNvPr id="1049" name="Picture 25"/>
            <p:cNvPicPr>
              <a:picLocks noChangeAspect="1" noChangeArrowheads="1"/>
            </p:cNvPicPr>
            <p:nvPr/>
          </p:nvPicPr>
          <p:blipFill rotWithShape="1">
            <a:blip r:embed="rId4">
              <a:extLst>
                <a:ext uri="{28A0092B-C50C-407E-A947-70E740481C1C}">
                  <a14:useLocalDpi xmlns:a14="http://schemas.microsoft.com/office/drawing/2010/main" val="0"/>
                </a:ext>
              </a:extLst>
            </a:blip>
            <a:srcRect l="17657" r="21654" b="19244"/>
            <a:stretch/>
          </p:blipFill>
          <p:spPr bwMode="auto">
            <a:xfrm>
              <a:off x="960258" y="946298"/>
              <a:ext cx="1395724" cy="173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5573477" y="1244442"/>
            <a:ext cx="3160843" cy="2805976"/>
            <a:chOff x="5662746" y="851358"/>
            <a:chExt cx="3160843" cy="2805976"/>
          </a:xfrm>
        </p:grpSpPr>
        <p:sp>
          <p:nvSpPr>
            <p:cNvPr id="13" name="Title 1"/>
            <p:cNvSpPr txBox="1">
              <a:spLocks/>
            </p:cNvSpPr>
            <p:nvPr/>
          </p:nvSpPr>
          <p:spPr>
            <a:xfrm>
              <a:off x="5662746" y="2667408"/>
              <a:ext cx="3160843" cy="989926"/>
            </a:xfrm>
            <a:prstGeom prst="rect">
              <a:avLst/>
            </a:prstGeom>
          </p:spPr>
          <p:txBody>
            <a:bodyPr/>
            <a:lstStyle/>
            <a:p>
              <a:pPr algn="ctr" eaLnBrk="0" hangingPunct="0">
                <a:defRPr/>
              </a:pPr>
              <a:r>
                <a:rPr lang="en-US" sz="2300" spc="-100" dirty="0" smtClean="0">
                  <a:solidFill>
                    <a:prstClr val="white"/>
                  </a:solidFill>
                  <a:latin typeface="Arial" charset="0"/>
                  <a:cs typeface="Arial" charset="0"/>
                </a:rPr>
                <a:t>Leonid </a:t>
              </a:r>
              <a:r>
                <a:rPr lang="en-US" sz="2300" spc="-100" dirty="0" err="1" smtClean="0">
                  <a:solidFill>
                    <a:prstClr val="white"/>
                  </a:solidFill>
                  <a:latin typeface="Arial" charset="0"/>
                  <a:cs typeface="Arial" charset="0"/>
                </a:rPr>
                <a:t>Kruglyak</a:t>
              </a:r>
              <a:r>
                <a:rPr lang="en-US" sz="2300" spc="-100" dirty="0">
                  <a:solidFill>
                    <a:prstClr val="white"/>
                  </a:solidFill>
                  <a:latin typeface="Arial" charset="0"/>
                  <a:cs typeface="Arial" charset="0"/>
                </a:rPr>
                <a:t>, </a:t>
              </a:r>
              <a:endParaRPr lang="en-US" sz="2300" spc="-100" dirty="0" smtClean="0">
                <a:solidFill>
                  <a:prstClr val="white"/>
                </a:solidFill>
                <a:latin typeface="Arial" charset="0"/>
                <a:cs typeface="Arial" charset="0"/>
              </a:endParaRPr>
            </a:p>
            <a:p>
              <a:pPr algn="ctr" eaLnBrk="0" hangingPunct="0">
                <a:defRPr/>
              </a:pPr>
              <a:r>
                <a:rPr lang="en-US" sz="2300" spc="-100" dirty="0" smtClean="0">
                  <a:solidFill>
                    <a:prstClr val="white"/>
                  </a:solidFill>
                  <a:latin typeface="Arial" charset="0"/>
                  <a:cs typeface="Arial" charset="0"/>
                </a:rPr>
                <a:t>Ph.D</a:t>
              </a:r>
              <a:r>
                <a:rPr lang="en-US" sz="2300" spc="-100" dirty="0">
                  <a:solidFill>
                    <a:prstClr val="white"/>
                  </a:solidFill>
                  <a:latin typeface="Arial" charset="0"/>
                  <a:cs typeface="Arial" charset="0"/>
                </a:rPr>
                <a:t>.</a:t>
              </a:r>
              <a:endParaRPr lang="en-US" sz="2300" spc="-100" dirty="0" smtClean="0">
                <a:solidFill>
                  <a:prstClr val="white"/>
                </a:solidFill>
                <a:latin typeface="Arial" charset="0"/>
                <a:cs typeface="Arial" charset="0"/>
              </a:endParaRPr>
            </a:p>
          </p:txBody>
        </p:sp>
        <p:pic>
          <p:nvPicPr>
            <p:cNvPr id="1050" name="Picture 26"/>
            <p:cNvPicPr>
              <a:picLocks noChangeAspect="1" noChangeArrowheads="1"/>
            </p:cNvPicPr>
            <p:nvPr/>
          </p:nvPicPr>
          <p:blipFill rotWithShape="1">
            <a:blip r:embed="rId5">
              <a:extLst>
                <a:ext uri="{28A0092B-C50C-407E-A947-70E740481C1C}">
                  <a14:useLocalDpi xmlns:a14="http://schemas.microsoft.com/office/drawing/2010/main" val="0"/>
                </a:ext>
              </a:extLst>
            </a:blip>
            <a:srcRect l="9353" r="10439"/>
            <a:stretch/>
          </p:blipFill>
          <p:spPr bwMode="auto">
            <a:xfrm>
              <a:off x="6517271" y="851358"/>
              <a:ext cx="1447801" cy="18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3198061" y="1246971"/>
            <a:ext cx="2735175" cy="2788257"/>
            <a:chOff x="3198062" y="749474"/>
            <a:chExt cx="2735175" cy="2788257"/>
          </a:xfrm>
        </p:grpSpPr>
        <p:sp>
          <p:nvSpPr>
            <p:cNvPr id="17" name="Title 1"/>
            <p:cNvSpPr txBox="1">
              <a:spLocks/>
            </p:cNvSpPr>
            <p:nvPr/>
          </p:nvSpPr>
          <p:spPr>
            <a:xfrm>
              <a:off x="3198062" y="2547803"/>
              <a:ext cx="2735175" cy="989928"/>
            </a:xfrm>
            <a:prstGeom prst="rect">
              <a:avLst/>
            </a:prstGeom>
          </p:spPr>
          <p:txBody>
            <a:bodyPr/>
            <a:lstStyle/>
            <a:p>
              <a:pPr algn="ctr" eaLnBrk="0" hangingPunct="0">
                <a:defRPr/>
              </a:pPr>
              <a:r>
                <a:rPr lang="en-US" sz="2300" spc="-100" dirty="0">
                  <a:solidFill>
                    <a:prstClr val="white"/>
                  </a:solidFill>
                  <a:latin typeface="Arial" charset="0"/>
                  <a:cs typeface="Arial" charset="0"/>
                </a:rPr>
                <a:t>R. Rodney </a:t>
              </a:r>
              <a:r>
                <a:rPr lang="en-US" sz="2300" spc="-100" dirty="0" smtClean="0">
                  <a:solidFill>
                    <a:prstClr val="white"/>
                  </a:solidFill>
                  <a:latin typeface="Arial" charset="0"/>
                  <a:cs typeface="Arial" charset="0"/>
                </a:rPr>
                <a:t>Howell, </a:t>
              </a:r>
              <a:r>
                <a:rPr lang="en-US" sz="2300" spc="-100" dirty="0">
                  <a:solidFill>
                    <a:prstClr val="white"/>
                  </a:solidFill>
                  <a:latin typeface="Arial" charset="0"/>
                  <a:cs typeface="Arial" charset="0"/>
                </a:rPr>
                <a:t>M.D. </a:t>
              </a:r>
              <a:endParaRPr lang="en-US" sz="2300" spc="-100" dirty="0" smtClean="0">
                <a:solidFill>
                  <a:prstClr val="white"/>
                </a:solidFill>
                <a:latin typeface="Arial" charset="0"/>
                <a:cs typeface="Arial" charset="0"/>
              </a:endParaRPr>
            </a:p>
          </p:txBody>
        </p:sp>
        <p:pic>
          <p:nvPicPr>
            <p:cNvPr id="1051" name="Picture 27"/>
            <p:cNvPicPr>
              <a:picLocks noChangeAspect="1" noChangeArrowheads="1"/>
            </p:cNvPicPr>
            <p:nvPr/>
          </p:nvPicPr>
          <p:blipFill rotWithShape="1">
            <a:blip r:embed="rId6">
              <a:extLst>
                <a:ext uri="{28A0092B-C50C-407E-A947-70E740481C1C}">
                  <a14:useLocalDpi xmlns:a14="http://schemas.microsoft.com/office/drawing/2010/main" val="0"/>
                </a:ext>
              </a:extLst>
            </a:blip>
            <a:srcRect l="7628" r="9134"/>
            <a:stretch/>
          </p:blipFill>
          <p:spPr bwMode="auto">
            <a:xfrm>
              <a:off x="3803650" y="749474"/>
              <a:ext cx="1524000" cy="1830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307975" y="3884097"/>
            <a:ext cx="8426346" cy="2834649"/>
            <a:chOff x="273505" y="3704373"/>
            <a:chExt cx="8426346" cy="2834649"/>
          </a:xfrm>
        </p:grpSpPr>
        <p:sp>
          <p:nvSpPr>
            <p:cNvPr id="19" name="Title 1"/>
            <p:cNvSpPr txBox="1">
              <a:spLocks/>
            </p:cNvSpPr>
            <p:nvPr/>
          </p:nvSpPr>
          <p:spPr>
            <a:xfrm>
              <a:off x="273505" y="5549096"/>
              <a:ext cx="2935652" cy="985613"/>
            </a:xfrm>
            <a:prstGeom prst="rect">
              <a:avLst/>
            </a:prstGeom>
          </p:spPr>
          <p:txBody>
            <a:bodyPr/>
            <a:lstStyle/>
            <a:p>
              <a:pPr algn="ctr" eaLnBrk="0" hangingPunct="0">
                <a:defRPr/>
              </a:pPr>
              <a:r>
                <a:rPr lang="en-US" sz="2300" spc="-100" dirty="0">
                  <a:solidFill>
                    <a:prstClr val="white"/>
                  </a:solidFill>
                  <a:latin typeface="Arial" charset="0"/>
                  <a:cs typeface="Arial" charset="0"/>
                </a:rPr>
                <a:t>Robert Nussbaum, </a:t>
              </a:r>
              <a:r>
                <a:rPr lang="en-US" sz="2300" spc="-100" dirty="0" smtClean="0">
                  <a:solidFill>
                    <a:prstClr val="white"/>
                  </a:solidFill>
                  <a:latin typeface="Arial" charset="0"/>
                  <a:cs typeface="Arial" charset="0"/>
                </a:rPr>
                <a:t>M.D. </a:t>
              </a:r>
            </a:p>
          </p:txBody>
        </p:sp>
        <p:sp>
          <p:nvSpPr>
            <p:cNvPr id="21" name="Title 1"/>
            <p:cNvSpPr txBox="1">
              <a:spLocks/>
            </p:cNvSpPr>
            <p:nvPr/>
          </p:nvSpPr>
          <p:spPr>
            <a:xfrm>
              <a:off x="2949506" y="5549096"/>
              <a:ext cx="3253173" cy="989926"/>
            </a:xfrm>
            <a:prstGeom prst="rect">
              <a:avLst/>
            </a:prstGeom>
          </p:spPr>
          <p:txBody>
            <a:bodyPr/>
            <a:lstStyle/>
            <a:p>
              <a:pPr algn="ctr" eaLnBrk="0" hangingPunct="0">
                <a:defRPr/>
              </a:pPr>
              <a:r>
                <a:rPr lang="en-US" sz="2300" spc="-100" dirty="0">
                  <a:solidFill>
                    <a:prstClr val="white"/>
                  </a:solidFill>
                  <a:latin typeface="Arial" charset="0"/>
                  <a:cs typeface="Arial" charset="0"/>
                </a:rPr>
                <a:t>Roderick McInnes, </a:t>
              </a:r>
              <a:endParaRPr lang="en-US" sz="2300" spc="-100" dirty="0" smtClean="0">
                <a:solidFill>
                  <a:prstClr val="white"/>
                </a:solidFill>
                <a:latin typeface="Arial" charset="0"/>
                <a:cs typeface="Arial" charset="0"/>
              </a:endParaRPr>
            </a:p>
            <a:p>
              <a:pPr algn="ctr" eaLnBrk="0" hangingPunct="0">
                <a:defRPr/>
              </a:pPr>
              <a:r>
                <a:rPr lang="en-US" sz="2300" spc="-100" dirty="0" smtClean="0">
                  <a:solidFill>
                    <a:prstClr val="white"/>
                  </a:solidFill>
                  <a:latin typeface="Arial" charset="0"/>
                  <a:cs typeface="Arial" charset="0"/>
                </a:rPr>
                <a:t>M.D., Ph.D. </a:t>
              </a:r>
            </a:p>
          </p:txBody>
        </p:sp>
        <p:sp>
          <p:nvSpPr>
            <p:cNvPr id="22" name="Title 1"/>
            <p:cNvSpPr txBox="1">
              <a:spLocks/>
            </p:cNvSpPr>
            <p:nvPr/>
          </p:nvSpPr>
          <p:spPr>
            <a:xfrm>
              <a:off x="5711011" y="5526882"/>
              <a:ext cx="2988840" cy="989928"/>
            </a:xfrm>
            <a:prstGeom prst="rect">
              <a:avLst/>
            </a:prstGeom>
          </p:spPr>
          <p:txBody>
            <a:bodyPr/>
            <a:lstStyle/>
            <a:p>
              <a:pPr algn="ctr" eaLnBrk="0" hangingPunct="0">
                <a:defRPr/>
              </a:pPr>
              <a:r>
                <a:rPr lang="en-US" sz="2300" spc="-100" dirty="0">
                  <a:solidFill>
                    <a:prstClr val="white"/>
                  </a:solidFill>
                  <a:latin typeface="Arial" charset="0"/>
                  <a:cs typeface="Arial" charset="0"/>
                </a:rPr>
                <a:t>Huntington Willard, </a:t>
              </a:r>
              <a:r>
                <a:rPr lang="en-US" sz="2300" spc="-100" dirty="0" smtClean="0">
                  <a:solidFill>
                    <a:prstClr val="white"/>
                  </a:solidFill>
                  <a:latin typeface="Arial" charset="0"/>
                  <a:cs typeface="Arial" charset="0"/>
                </a:rPr>
                <a:t>Ph.D. </a:t>
              </a:r>
            </a:p>
          </p:txBody>
        </p:sp>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380" y="3704373"/>
              <a:ext cx="1266830" cy="175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681" y="3757604"/>
              <a:ext cx="12573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2" name="Picture 28"/>
            <p:cNvPicPr>
              <a:picLocks noChangeAspect="1" noChangeArrowheads="1"/>
            </p:cNvPicPr>
            <p:nvPr/>
          </p:nvPicPr>
          <p:blipFill rotWithShape="1">
            <a:blip r:embed="rId9">
              <a:extLst>
                <a:ext uri="{28A0092B-C50C-407E-A947-70E740481C1C}">
                  <a14:useLocalDpi xmlns:a14="http://schemas.microsoft.com/office/drawing/2010/main" val="0"/>
                </a:ext>
              </a:extLst>
            </a:blip>
            <a:srcRect l="26447" t="5147" r="26447" b="43455"/>
            <a:stretch/>
          </p:blipFill>
          <p:spPr bwMode="auto">
            <a:xfrm>
              <a:off x="6393531" y="3718344"/>
              <a:ext cx="1447802" cy="172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055705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5519"/>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Memorial Sloan Kettering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2015 </a:t>
            </a:r>
            <a:r>
              <a:rPr lang="en-US" sz="3600" b="1" dirty="0">
                <a:solidFill>
                  <a:srgbClr val="FFFF00"/>
                </a:solidFill>
                <a:latin typeface="Arial" charset="0"/>
                <a:cs typeface="Arial" charset="0"/>
              </a:rPr>
              <a:t>Paul Marks Prize for Cancer Research</a:t>
            </a:r>
            <a:br>
              <a:rPr lang="en-US" sz="3600" b="1" dirty="0">
                <a:solidFill>
                  <a:srgbClr val="FFFF00"/>
                </a:solidFill>
                <a:latin typeface="Arial" charset="0"/>
                <a:cs typeface="Arial" charset="0"/>
              </a:rPr>
            </a:br>
            <a:endParaRPr lang="en-US" sz="3600" b="1" dirty="0" smtClean="0">
              <a:solidFill>
                <a:srgbClr val="FFFF00"/>
              </a:solidFill>
              <a:latin typeface="Arial" charset="0"/>
              <a:cs typeface="Arial"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16</a:t>
            </a:r>
            <a:endParaRPr lang="en-US" sz="2000" dirty="0">
              <a:solidFill>
                <a:srgbClr val="00ADDC">
                  <a:lumMod val="40000"/>
                  <a:lumOff val="60000"/>
                </a:srgbClr>
              </a:solidFill>
              <a:latin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326340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40" y="2817206"/>
            <a:ext cx="1854895" cy="1854895"/>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99415" y="2001867"/>
            <a:ext cx="3107830" cy="4038630"/>
            <a:chOff x="399415" y="2001867"/>
            <a:chExt cx="3107830" cy="4038630"/>
          </a:xfrm>
        </p:grpSpPr>
        <p:sp>
          <p:nvSpPr>
            <p:cNvPr id="17" name="Title 1"/>
            <p:cNvSpPr txBox="1">
              <a:spLocks/>
            </p:cNvSpPr>
            <p:nvPr/>
          </p:nvSpPr>
          <p:spPr bwMode="auto">
            <a:xfrm>
              <a:off x="399415" y="5487442"/>
              <a:ext cx="3107830" cy="5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763" indent="0" algn="ctr">
                <a:spcBef>
                  <a:spcPts val="700"/>
                </a:spcBef>
                <a:buClr>
                  <a:srgbClr val="D6ECFF"/>
                </a:buClr>
                <a:buSzPct val="95000"/>
              </a:pPr>
              <a:r>
                <a:rPr lang="en-US" sz="2400" dirty="0" smtClean="0">
                  <a:solidFill>
                    <a:prstClr val="white"/>
                  </a:solidFill>
                </a:rPr>
                <a:t>Bradley Bernstein, </a:t>
              </a:r>
            </a:p>
            <a:p>
              <a:pPr marL="4763" indent="0" algn="ctr">
                <a:spcBef>
                  <a:spcPts val="700"/>
                </a:spcBef>
                <a:buClr>
                  <a:srgbClr val="D6ECFF"/>
                </a:buClr>
                <a:buSzPct val="95000"/>
              </a:pPr>
              <a:r>
                <a:rPr lang="en-US" sz="2400" dirty="0" smtClean="0">
                  <a:solidFill>
                    <a:prstClr val="white"/>
                  </a:solidFill>
                </a:rPr>
                <a:t>M.D., Ph.D.</a:t>
              </a: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77" y="2001867"/>
              <a:ext cx="2494085" cy="348557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3544664" y="2001866"/>
            <a:ext cx="2693566" cy="4179812"/>
            <a:chOff x="3544664" y="2001866"/>
            <a:chExt cx="2693566" cy="4179812"/>
          </a:xfrm>
        </p:grpSpPr>
        <p:sp>
          <p:nvSpPr>
            <p:cNvPr id="15" name="Title 1"/>
            <p:cNvSpPr txBox="1">
              <a:spLocks/>
            </p:cNvSpPr>
            <p:nvPr/>
          </p:nvSpPr>
          <p:spPr bwMode="auto">
            <a:xfrm>
              <a:off x="3544664" y="5487442"/>
              <a:ext cx="2693566" cy="6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indent="0" algn="ctr">
                <a:spcBef>
                  <a:spcPts val="700"/>
                </a:spcBef>
                <a:buClr>
                  <a:srgbClr val="D6ECFF"/>
                </a:buClr>
                <a:buSzPct val="95000"/>
              </a:pPr>
              <a:r>
                <a:rPr lang="en-US" sz="2400" dirty="0" smtClean="0">
                  <a:solidFill>
                    <a:prstClr val="white"/>
                  </a:solidFill>
                </a:rPr>
                <a:t>Howard Chang,  M.D., Ph.D.</a:t>
              </a:r>
              <a:endParaRPr lang="en-US" sz="2400" dirty="0">
                <a:solidFill>
                  <a:prstClr val="white"/>
                </a:solidFill>
              </a:endParaRPr>
            </a:p>
          </p:txBody>
        </p:sp>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15" t="8652" r="7436" b="679"/>
            <a:stretch/>
          </p:blipFill>
          <p:spPr bwMode="auto">
            <a:xfrm>
              <a:off x="3644405" y="2001866"/>
              <a:ext cx="2494084" cy="348557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628915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4555"/>
            <a:ext cx="9144001" cy="1295400"/>
          </a:xfrm>
        </p:spPr>
        <p:txBody>
          <a:bodyPr wrap="square" lIns="91440" tIns="45720" rIns="91440" bIns="45720" numCol="1" anchorCtr="0" compatLnSpc="1">
            <a:prstTxWarp prst="textNoShape">
              <a:avLst/>
            </a:prstTxWarp>
          </a:bodyPr>
          <a:lstStyle/>
          <a:p>
            <a:pPr algn="ctr">
              <a:defRPr/>
            </a:pPr>
            <a:r>
              <a:rPr lang="en-US" sz="3500" b="1" dirty="0" smtClean="0">
                <a:solidFill>
                  <a:srgbClr val="FFFF00"/>
                </a:solidFill>
                <a:latin typeface="Arial" charset="0"/>
                <a:cs typeface="Arial" charset="0"/>
              </a:rPr>
              <a:t>Elected to the </a:t>
            </a:r>
            <a:r>
              <a:rPr lang="en-US" sz="3500" b="1" dirty="0">
                <a:solidFill>
                  <a:srgbClr val="FFFF00"/>
                </a:solidFill>
                <a:latin typeface="Arial" charset="0"/>
                <a:cs typeface="Arial" charset="0"/>
              </a:rPr>
              <a:t>N</a:t>
            </a:r>
            <a:r>
              <a:rPr lang="en-US" sz="3500" b="1" dirty="0" smtClean="0">
                <a:solidFill>
                  <a:srgbClr val="FFFF00"/>
                </a:solidFill>
                <a:latin typeface="Arial" charset="0"/>
                <a:cs typeface="Arial" charset="0"/>
              </a:rPr>
              <a:t>ational Academy of Medicine</a:t>
            </a:r>
          </a:p>
        </p:txBody>
      </p:sp>
      <p:sp>
        <p:nvSpPr>
          <p:cNvPr id="7" name="Title 1"/>
          <p:cNvSpPr txBox="1">
            <a:spLocks/>
          </p:cNvSpPr>
          <p:nvPr/>
        </p:nvSpPr>
        <p:spPr bwMode="auto">
          <a:xfrm>
            <a:off x="393496" y="1257162"/>
            <a:ext cx="4240212" cy="489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spcBef>
                <a:spcPts val="700"/>
              </a:spcBef>
              <a:buClr>
                <a:srgbClr val="D6ECFF"/>
              </a:buClr>
              <a:buSzPct val="95000"/>
            </a:pPr>
            <a:r>
              <a:rPr lang="en-US" sz="3200" dirty="0" smtClean="0">
                <a:solidFill>
                  <a:prstClr val="white"/>
                </a:solidFill>
              </a:rPr>
              <a:t>Chris Austin</a:t>
            </a:r>
          </a:p>
          <a:p>
            <a:pPr marL="68263" indent="0">
              <a:spcBef>
                <a:spcPts val="700"/>
              </a:spcBef>
              <a:buClr>
                <a:srgbClr val="D6ECFF"/>
              </a:buClr>
              <a:buSzPct val="95000"/>
            </a:pPr>
            <a:r>
              <a:rPr lang="en-US" sz="3200" dirty="0" err="1">
                <a:solidFill>
                  <a:prstClr val="white"/>
                </a:solidFill>
              </a:rPr>
              <a:t>Atul</a:t>
            </a:r>
            <a:r>
              <a:rPr lang="en-US" sz="3200" dirty="0">
                <a:solidFill>
                  <a:prstClr val="white"/>
                </a:solidFill>
              </a:rPr>
              <a:t> </a:t>
            </a:r>
            <a:r>
              <a:rPr lang="en-US" sz="3200" dirty="0" smtClean="0">
                <a:solidFill>
                  <a:prstClr val="white"/>
                </a:solidFill>
              </a:rPr>
              <a:t>Butte</a:t>
            </a:r>
          </a:p>
          <a:p>
            <a:pPr marL="68263" indent="0">
              <a:spcBef>
                <a:spcPts val="700"/>
              </a:spcBef>
              <a:buClr>
                <a:srgbClr val="D6ECFF"/>
              </a:buClr>
              <a:buSzPct val="95000"/>
            </a:pPr>
            <a:r>
              <a:rPr lang="en-US" sz="3200" dirty="0">
                <a:solidFill>
                  <a:prstClr val="white"/>
                </a:solidFill>
              </a:rPr>
              <a:t>Mario </a:t>
            </a:r>
            <a:r>
              <a:rPr lang="en-US" sz="3200" dirty="0" err="1" smtClean="0">
                <a:solidFill>
                  <a:prstClr val="white"/>
                </a:solidFill>
              </a:rPr>
              <a:t>Capecchi</a:t>
            </a:r>
            <a:endParaRPr lang="en-US" sz="3200" dirty="0" smtClean="0">
              <a:solidFill>
                <a:prstClr val="white"/>
              </a:solidFill>
            </a:endParaRPr>
          </a:p>
          <a:p>
            <a:pPr marL="68263" indent="0">
              <a:spcBef>
                <a:spcPts val="700"/>
              </a:spcBef>
              <a:buClr>
                <a:srgbClr val="D6ECFF"/>
              </a:buClr>
              <a:buSzPct val="95000"/>
            </a:pPr>
            <a:r>
              <a:rPr lang="en-US" sz="3200" dirty="0" smtClean="0">
                <a:solidFill>
                  <a:prstClr val="white"/>
                </a:solidFill>
              </a:rPr>
              <a:t>Michael Green</a:t>
            </a:r>
          </a:p>
          <a:p>
            <a:pPr marL="68263" indent="0">
              <a:spcBef>
                <a:spcPts val="700"/>
              </a:spcBef>
              <a:buClr>
                <a:srgbClr val="D6ECFF"/>
              </a:buClr>
              <a:buSzPct val="95000"/>
            </a:pPr>
            <a:r>
              <a:rPr lang="en-US" sz="3200" dirty="0" smtClean="0">
                <a:solidFill>
                  <a:prstClr val="white"/>
                </a:solidFill>
              </a:rPr>
              <a:t>Murat </a:t>
            </a:r>
            <a:r>
              <a:rPr lang="en-US" sz="3200" dirty="0" err="1" smtClean="0">
                <a:solidFill>
                  <a:prstClr val="white"/>
                </a:solidFill>
              </a:rPr>
              <a:t>Gunel</a:t>
            </a:r>
            <a:endParaRPr lang="en-US" sz="3200" dirty="0" smtClean="0">
              <a:solidFill>
                <a:prstClr val="white"/>
              </a:solidFill>
            </a:endParaRPr>
          </a:p>
          <a:p>
            <a:pPr marL="68263" indent="0">
              <a:spcBef>
                <a:spcPts val="700"/>
              </a:spcBef>
              <a:buClr>
                <a:srgbClr val="D6ECFF"/>
              </a:buClr>
              <a:buSzPct val="95000"/>
            </a:pPr>
            <a:r>
              <a:rPr lang="en-US" sz="3200" dirty="0" smtClean="0">
                <a:solidFill>
                  <a:prstClr val="white"/>
                </a:solidFill>
              </a:rPr>
              <a:t>Kenneth </a:t>
            </a:r>
            <a:r>
              <a:rPr lang="en-US" sz="3200" dirty="0" err="1" smtClean="0">
                <a:solidFill>
                  <a:prstClr val="white"/>
                </a:solidFill>
              </a:rPr>
              <a:t>Kinzler</a:t>
            </a:r>
            <a:endParaRPr lang="en-US" sz="3200" dirty="0" smtClean="0">
              <a:solidFill>
                <a:prstClr val="white"/>
              </a:solidFill>
            </a:endParaRPr>
          </a:p>
          <a:p>
            <a:pPr marL="68263" indent="0">
              <a:spcBef>
                <a:spcPts val="700"/>
              </a:spcBef>
              <a:buClr>
                <a:srgbClr val="D6ECFF"/>
              </a:buClr>
              <a:buSzPct val="95000"/>
            </a:pPr>
            <a:r>
              <a:rPr lang="en-US" sz="3200" dirty="0" smtClean="0">
                <a:solidFill>
                  <a:prstClr val="white"/>
                </a:solidFill>
              </a:rPr>
              <a:t>Walter </a:t>
            </a:r>
            <a:r>
              <a:rPr lang="en-US" sz="3200" dirty="0" err="1" smtClean="0">
                <a:solidFill>
                  <a:prstClr val="white"/>
                </a:solidFill>
              </a:rPr>
              <a:t>Koroshetz</a:t>
            </a:r>
            <a:endParaRPr lang="en-US" sz="3200" dirty="0" smtClean="0">
              <a:solidFill>
                <a:prstClr val="white"/>
              </a:solidFill>
            </a:endParaRPr>
          </a:p>
          <a:p>
            <a:pPr marL="68263" indent="0">
              <a:spcBef>
                <a:spcPts val="700"/>
              </a:spcBef>
              <a:buClr>
                <a:srgbClr val="D6ECFF"/>
              </a:buClr>
              <a:buSzPct val="95000"/>
            </a:pPr>
            <a:r>
              <a:rPr lang="en-US" sz="3200" dirty="0">
                <a:solidFill>
                  <a:prstClr val="white"/>
                </a:solidFill>
              </a:rPr>
              <a:t>Kevin </a:t>
            </a:r>
            <a:r>
              <a:rPr lang="en-US" sz="3200" dirty="0" err="1">
                <a:solidFill>
                  <a:prstClr val="white"/>
                </a:solidFill>
              </a:rPr>
              <a:t>Struhl</a:t>
            </a:r>
            <a:endParaRPr lang="en-US" sz="3200" dirty="0" smtClean="0">
              <a:solidFill>
                <a:prstClr val="white"/>
              </a:solidFill>
            </a:endParaRP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17</a:t>
            </a:r>
          </a:p>
        </p:txBody>
      </p:sp>
      <p:grpSp>
        <p:nvGrpSpPr>
          <p:cNvPr id="3" name="Group 2"/>
          <p:cNvGrpSpPr/>
          <p:nvPr/>
        </p:nvGrpSpPr>
        <p:grpSpPr>
          <a:xfrm>
            <a:off x="4258053" y="1399152"/>
            <a:ext cx="4450066" cy="4756616"/>
            <a:chOff x="4520445" y="1181100"/>
            <a:chExt cx="3922515" cy="4192724"/>
          </a:xfrm>
        </p:grpSpPr>
        <p:pic>
          <p:nvPicPr>
            <p:cNvPr id="6" name="Picture 4" descr="http://t3.gstatic.com/images?q=tbn:ANd9GcS1X581iX60d8hpthpMRpNnAnIzNvjV2T0sfwR4uWLfC9E0p_7A"/>
            <p:cNvPicPr>
              <a:picLocks noChangeAspect="1" noChangeArrowheads="1"/>
            </p:cNvPicPr>
            <p:nvPr/>
          </p:nvPicPr>
          <p:blipFill>
            <a:blip r:embed="rId3" cstate="print"/>
            <a:srcRect/>
            <a:stretch>
              <a:fillRect/>
            </a:stretch>
          </p:blipFill>
          <p:spPr bwMode="auto">
            <a:xfrm>
              <a:off x="4633708" y="1181100"/>
              <a:ext cx="3695700" cy="3695700"/>
            </a:xfrm>
            <a:prstGeom prst="rect">
              <a:avLst/>
            </a:prstGeom>
            <a:noFill/>
            <a:ln w="111125">
              <a:solidFill>
                <a:schemeClr val="tx1"/>
              </a:solidFill>
              <a:miter lim="800000"/>
              <a:headEnd/>
              <a:tailEnd/>
            </a:ln>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311"/>
            <a:stretch/>
          </p:blipFill>
          <p:spPr bwMode="auto">
            <a:xfrm>
              <a:off x="4520445" y="4876800"/>
              <a:ext cx="3922515" cy="49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41195048"/>
      </p:ext>
    </p:extLst>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3335"/>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Elected to the AAAS</a:t>
            </a:r>
          </a:p>
        </p:txBody>
      </p:sp>
      <p:grpSp>
        <p:nvGrpSpPr>
          <p:cNvPr id="8" name="Group 7"/>
          <p:cNvGrpSpPr/>
          <p:nvPr/>
        </p:nvGrpSpPr>
        <p:grpSpPr>
          <a:xfrm>
            <a:off x="292100" y="752696"/>
            <a:ext cx="8686800" cy="5542072"/>
            <a:chOff x="424282" y="1319856"/>
            <a:chExt cx="8686800" cy="5542072"/>
          </a:xfrm>
        </p:grpSpPr>
        <p:sp>
          <p:nvSpPr>
            <p:cNvPr id="9" name="Title 1"/>
            <p:cNvSpPr txBox="1">
              <a:spLocks/>
            </p:cNvSpPr>
            <p:nvPr/>
          </p:nvSpPr>
          <p:spPr bwMode="auto">
            <a:xfrm>
              <a:off x="424282" y="1319856"/>
              <a:ext cx="8686800" cy="321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000" dirty="0" smtClean="0">
                  <a:solidFill>
                    <a:prstClr val="white"/>
                  </a:solidFill>
                </a:rPr>
                <a:t>Robert David Burk </a:t>
              </a:r>
            </a:p>
            <a:p>
              <a:pPr marL="284163" indent="0">
                <a:spcBef>
                  <a:spcPts val="700"/>
                </a:spcBef>
                <a:buClr>
                  <a:srgbClr val="D6ECFF"/>
                </a:buClr>
                <a:buSzPct val="95000"/>
              </a:pPr>
              <a:r>
                <a:rPr lang="en-US" sz="3000" dirty="0" smtClean="0">
                  <a:solidFill>
                    <a:prstClr val="white"/>
                  </a:solidFill>
                </a:rPr>
                <a:t>Andrea </a:t>
              </a:r>
              <a:r>
                <a:rPr lang="en-US" sz="3000" dirty="0" err="1" smtClean="0">
                  <a:solidFill>
                    <a:prstClr val="white"/>
                  </a:solidFill>
                </a:rPr>
                <a:t>Califano</a:t>
              </a:r>
              <a:endParaRPr lang="en-US" sz="3000" dirty="0" smtClean="0">
                <a:solidFill>
                  <a:prstClr val="white"/>
                </a:solidFill>
              </a:endParaRPr>
            </a:p>
            <a:p>
              <a:pPr marL="284163" indent="0">
                <a:spcBef>
                  <a:spcPts val="700"/>
                </a:spcBef>
                <a:buClr>
                  <a:srgbClr val="D6ECFF"/>
                </a:buClr>
                <a:buSzPct val="95000"/>
              </a:pPr>
              <a:r>
                <a:rPr lang="en-US" sz="3000" dirty="0">
                  <a:solidFill>
                    <a:prstClr val="white"/>
                  </a:solidFill>
                </a:rPr>
                <a:t>Nancy </a:t>
              </a:r>
              <a:r>
                <a:rPr lang="en-US" sz="3000" dirty="0" smtClean="0">
                  <a:solidFill>
                    <a:prstClr val="white"/>
                  </a:solidFill>
                </a:rPr>
                <a:t>Cox</a:t>
              </a:r>
            </a:p>
            <a:p>
              <a:pPr marL="284163" indent="0">
                <a:spcBef>
                  <a:spcPts val="700"/>
                </a:spcBef>
                <a:buClr>
                  <a:srgbClr val="D6ECFF"/>
                </a:buClr>
                <a:buSzPct val="95000"/>
              </a:pPr>
              <a:r>
                <a:rPr lang="en-US" sz="3000" dirty="0" smtClean="0">
                  <a:solidFill>
                    <a:prstClr val="white"/>
                  </a:solidFill>
                </a:rPr>
                <a:t>Gerald Crabtree</a:t>
              </a:r>
            </a:p>
            <a:p>
              <a:pPr marL="284163" indent="0">
                <a:spcBef>
                  <a:spcPts val="700"/>
                </a:spcBef>
                <a:buClr>
                  <a:srgbClr val="D6ECFF"/>
                </a:buClr>
                <a:buSzPct val="95000"/>
              </a:pPr>
              <a:r>
                <a:rPr lang="en-US" sz="3000" dirty="0">
                  <a:solidFill>
                    <a:prstClr val="white"/>
                  </a:solidFill>
                </a:rPr>
                <a:t>Gerald </a:t>
              </a:r>
              <a:r>
                <a:rPr lang="en-US" sz="3000" dirty="0" smtClean="0">
                  <a:solidFill>
                    <a:prstClr val="white"/>
                  </a:solidFill>
                </a:rPr>
                <a:t>Fink</a:t>
              </a:r>
            </a:p>
            <a:p>
              <a:pPr marL="284163" indent="0">
                <a:spcBef>
                  <a:spcPts val="700"/>
                </a:spcBef>
                <a:buClr>
                  <a:srgbClr val="D6ECFF"/>
                </a:buClr>
                <a:buSzPct val="95000"/>
              </a:pPr>
              <a:r>
                <a:rPr lang="en-US" sz="3000" dirty="0">
                  <a:solidFill>
                    <a:prstClr val="white"/>
                  </a:solidFill>
                </a:rPr>
                <a:t>Helen </a:t>
              </a:r>
              <a:r>
                <a:rPr lang="en-US" sz="3000" dirty="0" smtClean="0">
                  <a:solidFill>
                    <a:prstClr val="white"/>
                  </a:solidFill>
                </a:rPr>
                <a:t>Hobbs</a:t>
              </a:r>
            </a:p>
            <a:p>
              <a:pPr marL="284163" indent="0">
                <a:spcBef>
                  <a:spcPts val="700"/>
                </a:spcBef>
                <a:buClr>
                  <a:srgbClr val="D6ECFF"/>
                </a:buClr>
                <a:buSzPct val="95000"/>
              </a:pPr>
              <a:r>
                <a:rPr lang="en-US" sz="3000" dirty="0">
                  <a:solidFill>
                    <a:prstClr val="white"/>
                  </a:solidFill>
                </a:rPr>
                <a:t>Cynthia </a:t>
              </a:r>
              <a:r>
                <a:rPr lang="en-US" sz="3000" dirty="0" smtClean="0">
                  <a:solidFill>
                    <a:prstClr val="white"/>
                  </a:solidFill>
                </a:rPr>
                <a:t>Morton</a:t>
              </a:r>
            </a:p>
            <a:p>
              <a:pPr marL="284163" indent="0">
                <a:spcBef>
                  <a:spcPts val="700"/>
                </a:spcBef>
                <a:buClr>
                  <a:srgbClr val="D6ECFF"/>
                </a:buClr>
                <a:buSzPct val="95000"/>
              </a:pPr>
              <a:r>
                <a:rPr lang="en-US" sz="3000" dirty="0">
                  <a:solidFill>
                    <a:prstClr val="white"/>
                  </a:solidFill>
                </a:rPr>
                <a:t>Robert </a:t>
              </a:r>
              <a:r>
                <a:rPr lang="en-US" sz="3000" dirty="0" err="1" smtClean="0">
                  <a:solidFill>
                    <a:prstClr val="white"/>
                  </a:solidFill>
                </a:rPr>
                <a:t>Moyzis</a:t>
              </a:r>
              <a:endParaRPr lang="en-US" sz="3000" dirty="0" smtClean="0">
                <a:solidFill>
                  <a:prstClr val="white"/>
                </a:solidFill>
              </a:endParaRPr>
            </a:p>
            <a:p>
              <a:pPr marL="284163" indent="0">
                <a:spcBef>
                  <a:spcPts val="700"/>
                </a:spcBef>
                <a:buClr>
                  <a:srgbClr val="D6ECFF"/>
                </a:buClr>
                <a:buSzPct val="95000"/>
              </a:pPr>
              <a:r>
                <a:rPr lang="en-US" sz="3000" dirty="0" smtClean="0">
                  <a:solidFill>
                    <a:prstClr val="white"/>
                  </a:solidFill>
                </a:rPr>
                <a:t>Alan Scott</a:t>
              </a:r>
            </a:p>
            <a:p>
              <a:pPr marL="284163" indent="0">
                <a:spcBef>
                  <a:spcPts val="700"/>
                </a:spcBef>
                <a:buClr>
                  <a:srgbClr val="D6ECFF"/>
                </a:buClr>
                <a:buSzPct val="95000"/>
              </a:pPr>
              <a:r>
                <a:rPr lang="en-US" sz="3000" dirty="0" smtClean="0">
                  <a:solidFill>
                    <a:prstClr val="white"/>
                  </a:solidFill>
                </a:rPr>
                <a:t>Temple Smith</a:t>
              </a:r>
            </a:p>
            <a:p>
              <a:pPr marL="284163" indent="0">
                <a:spcBef>
                  <a:spcPts val="700"/>
                </a:spcBef>
                <a:buClr>
                  <a:srgbClr val="D6ECFF"/>
                </a:buClr>
                <a:buSzPct val="95000"/>
              </a:pPr>
              <a:r>
                <a:rPr lang="en-US" sz="3000" dirty="0">
                  <a:solidFill>
                    <a:prstClr val="white"/>
                  </a:solidFill>
                </a:rPr>
                <a:t>Beth </a:t>
              </a:r>
              <a:r>
                <a:rPr lang="en-US" sz="3000" dirty="0" smtClean="0">
                  <a:solidFill>
                    <a:prstClr val="white"/>
                  </a:solidFill>
                </a:rPr>
                <a:t>Sullivan</a:t>
              </a:r>
            </a:p>
          </p:txBody>
        </p:sp>
        <p:pic>
          <p:nvPicPr>
            <p:cNvPr id="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868" y="4884666"/>
              <a:ext cx="6934650" cy="1977262"/>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18</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683149976"/>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405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5" name="Title 1"/>
          <p:cNvSpPr txBox="1">
            <a:spLocks/>
          </p:cNvSpPr>
          <p:nvPr/>
        </p:nvSpPr>
        <p:spPr bwMode="auto">
          <a:xfrm>
            <a:off x="1816" y="1263749"/>
            <a:ext cx="9144000" cy="4892124"/>
          </a:xfrm>
          <a:prstGeom prst="rect">
            <a:avLst/>
          </a:prstGeom>
          <a:noFill/>
          <a:ln w="9525" algn="ctr">
            <a:noFill/>
            <a:miter lim="800000"/>
            <a:headEnd/>
            <a:tailEnd/>
          </a:ln>
        </p:spPr>
        <p:txBody>
          <a:bodyPr/>
          <a:lstStyle/>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Report on the NHGRI Intramural Research 	Program</a:t>
            </a: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smtClean="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r>
              <a:rPr lang="en-US" sz="2800" dirty="0" smtClean="0">
                <a:solidFill>
                  <a:srgbClr val="66FF33"/>
                </a:solidFill>
                <a:latin typeface="Arial" charset="0"/>
              </a:rPr>
              <a:t>	Dan Kastner</a:t>
            </a: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2800" dirty="0" smtClean="0">
              <a:solidFill>
                <a:prstClr val="white"/>
              </a:solidFill>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Update </a:t>
            </a:r>
            <a:r>
              <a:rPr lang="en-US" sz="2800" dirty="0">
                <a:solidFill>
                  <a:prstClr val="white"/>
                </a:solidFill>
              </a:rPr>
              <a:t>on the Human Heredity and Health in </a:t>
            </a:r>
            <a:r>
              <a:rPr lang="en-US" sz="2800" dirty="0" smtClean="0">
                <a:solidFill>
                  <a:prstClr val="white"/>
                </a:solidFill>
              </a:rPr>
              <a:t>	Africa (</a:t>
            </a:r>
            <a:r>
              <a:rPr lang="en-US" sz="2800" dirty="0">
                <a:solidFill>
                  <a:prstClr val="white"/>
                </a:solidFill>
              </a:rPr>
              <a:t>H3Africa) Initiative</a:t>
            </a:r>
          </a:p>
          <a:p>
            <a:pPr lvl="2" indent="-231775" eaLnBrk="0" hangingPunct="0">
              <a:spcBef>
                <a:spcPts val="0"/>
              </a:spcBef>
              <a:spcAft>
                <a:spcPts val="600"/>
              </a:spcAft>
              <a:buClr>
                <a:srgbClr val="D6ECFF"/>
              </a:buClr>
              <a:buSzPct val="95000"/>
              <a:defRPr/>
            </a:pPr>
            <a:endParaRPr lang="en-US" sz="1200" dirty="0">
              <a:solidFill>
                <a:srgbClr val="66FF33"/>
              </a:solidFill>
              <a:latin typeface="Arial" charset="0"/>
            </a:endParaRPr>
          </a:p>
          <a:p>
            <a:pPr lvl="2" indent="-231775" eaLnBrk="0" hangingPunct="0">
              <a:spcBef>
                <a:spcPts val="0"/>
              </a:spcBef>
              <a:spcAft>
                <a:spcPts val="600"/>
              </a:spcAft>
              <a:buClr>
                <a:srgbClr val="D6ECFF"/>
              </a:buClr>
              <a:buSzPct val="95000"/>
              <a:tabLst>
                <a:tab pos="1371600" algn="l"/>
              </a:tabLst>
              <a:defRPr/>
            </a:pPr>
            <a:r>
              <a:rPr lang="en-US" sz="2800" dirty="0">
                <a:solidFill>
                  <a:srgbClr val="66FF33"/>
                </a:solidFill>
                <a:latin typeface="Arial" charset="0"/>
              </a:rPr>
              <a:t>	</a:t>
            </a:r>
            <a:r>
              <a:rPr lang="en-US" sz="2800" dirty="0" smtClean="0">
                <a:solidFill>
                  <a:srgbClr val="66FF33"/>
                </a:solidFill>
                <a:latin typeface="Arial" charset="0"/>
              </a:rPr>
              <a:t>	Jennifer Troyer</a:t>
            </a:r>
            <a:endParaRPr lang="en-US" sz="2800" dirty="0">
              <a:solidFill>
                <a:srgbClr val="66FF33"/>
              </a:solidFill>
              <a:latin typeface="Arial" charset="0"/>
            </a:endParaRPr>
          </a:p>
          <a:p>
            <a:pPr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smtClean="0">
              <a:solidFill>
                <a:srgbClr val="66FF33"/>
              </a:solidFill>
              <a:latin typeface="Arial" charset="0"/>
            </a:endParaRPr>
          </a:p>
        </p:txBody>
      </p:sp>
    </p:spTree>
    <p:extLst>
      <p:ext uri="{BB962C8B-B14F-4D97-AF65-F5344CB8AC3E}">
        <p14:creationId xmlns:p14="http://schemas.microsoft.com/office/powerpoint/2010/main" val="39865744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120" y="882448"/>
            <a:ext cx="1895979" cy="103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319575" y="6410295"/>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19</a:t>
            </a:r>
            <a:endParaRPr lang="en-US" sz="2000" dirty="0">
              <a:solidFill>
                <a:srgbClr val="00ADDC">
                  <a:lumMod val="40000"/>
                  <a:lumOff val="60000"/>
                </a:srgbClr>
              </a:solidFill>
              <a:latin typeface="Arial" charset="0"/>
            </a:endParaRPr>
          </a:p>
        </p:txBody>
      </p:sp>
      <p:pic>
        <p:nvPicPr>
          <p:cNvPr id="7170" name="Picture 2" descr="http://www.sciencemag.org/sites/default/files/styles/article_main_large/public/images/Breakthrough.jpg?itok=uHt5-Am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710" y="2211238"/>
            <a:ext cx="7158799" cy="4026825"/>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970614" y="16602"/>
            <a:ext cx="7193280" cy="882941"/>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2015 Breakthrough of the Year</a:t>
            </a:r>
          </a:p>
        </p:txBody>
      </p:sp>
    </p:spTree>
    <p:extLst>
      <p:ext uri="{BB962C8B-B14F-4D97-AF65-F5344CB8AC3E}">
        <p14:creationId xmlns:p14="http://schemas.microsoft.com/office/powerpoint/2010/main" val="472116922"/>
      </p:ext>
    </p:extLst>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810" y="15550"/>
            <a:ext cx="9144000" cy="882941"/>
          </a:xfrm>
        </p:spPr>
        <p:txBody>
          <a:bodyPr wrap="square" lIns="91440" tIns="45720" rIns="91440" bIns="45720" numCol="1" anchorCtr="0" compatLnSpc="1">
            <a:prstTxWarp prst="textNoShape">
              <a:avLst/>
            </a:prstTxWarp>
          </a:bodyPr>
          <a:lstStyle/>
          <a:p>
            <a:pPr algn="ctr">
              <a:defRPr/>
            </a:pPr>
            <a:r>
              <a:rPr lang="en-US" sz="3600" b="1" i="1" dirty="0" smtClean="0">
                <a:solidFill>
                  <a:srgbClr val="FFFF00"/>
                </a:solidFill>
                <a:latin typeface="Arial" pitchFamily="34" charset="0"/>
                <a:cs typeface="Arial" pitchFamily="34" charset="0"/>
              </a:rPr>
              <a:t>The Scientist’s </a:t>
            </a:r>
            <a:r>
              <a:rPr lang="en-US" sz="3600" b="1" dirty="0" smtClean="0">
                <a:solidFill>
                  <a:srgbClr val="FFFF00"/>
                </a:solidFill>
                <a:latin typeface="Arial" pitchFamily="34" charset="0"/>
                <a:cs typeface="Arial" pitchFamily="34" charset="0"/>
              </a:rPr>
              <a:t>Top Ten Innovations 2015</a:t>
            </a:r>
          </a:p>
        </p:txBody>
      </p:sp>
      <p:sp>
        <p:nvSpPr>
          <p:cNvPr id="2" name="Rectangle 1"/>
          <p:cNvSpPr/>
          <p:nvPr/>
        </p:nvSpPr>
        <p:spPr>
          <a:xfrm>
            <a:off x="4822608" y="983889"/>
            <a:ext cx="4572000" cy="369332"/>
          </a:xfrm>
          <a:prstGeom prst="rect">
            <a:avLst/>
          </a:prstGeom>
        </p:spPr>
        <p:txBody>
          <a:bodyPr>
            <a:spAutoFit/>
          </a:bodyPr>
          <a:lstStyle/>
          <a:p>
            <a:r>
              <a:rPr lang="en-US" dirty="0" err="1" smtClean="0"/>
              <a:t>GemCode</a:t>
            </a:r>
            <a:r>
              <a:rPr lang="en-US" dirty="0" smtClean="0"/>
              <a:t> Platform | 10X Genomics</a:t>
            </a:r>
            <a:endParaRPr lang="en-US" dirty="0">
              <a:solidFill>
                <a:schemeClr val="bg2">
                  <a:lumMod val="40000"/>
                  <a:lumOff val="60000"/>
                </a:schemeClr>
              </a:solidFill>
            </a:endParaRPr>
          </a:p>
        </p:txBody>
      </p:sp>
      <p:sp>
        <p:nvSpPr>
          <p:cNvPr id="3" name="Rectangle 2"/>
          <p:cNvSpPr/>
          <p:nvPr/>
        </p:nvSpPr>
        <p:spPr>
          <a:xfrm>
            <a:off x="4822608" y="2146531"/>
            <a:ext cx="4164196" cy="645546"/>
          </a:xfrm>
          <a:prstGeom prst="rect">
            <a:avLst/>
          </a:prstGeom>
        </p:spPr>
        <p:txBody>
          <a:bodyPr wrap="square">
            <a:spAutoFit/>
          </a:bodyPr>
          <a:lstStyle/>
          <a:p>
            <a:r>
              <a:rPr lang="en-US" dirty="0" err="1"/>
              <a:t>MiSeq</a:t>
            </a:r>
            <a:r>
              <a:rPr lang="en-US" dirty="0"/>
              <a:t> </a:t>
            </a:r>
            <a:r>
              <a:rPr lang="en-US" dirty="0" err="1"/>
              <a:t>FGx</a:t>
            </a:r>
            <a:r>
              <a:rPr lang="en-US" dirty="0"/>
              <a:t> Forensic Genomics System | Illumina</a:t>
            </a:r>
            <a:endParaRPr lang="en-US" dirty="0">
              <a:solidFill>
                <a:schemeClr val="bg2">
                  <a:lumMod val="40000"/>
                  <a:lumOff val="60000"/>
                </a:schemeClr>
              </a:solidFill>
            </a:endParaRPr>
          </a:p>
        </p:txBody>
      </p:sp>
      <p:sp>
        <p:nvSpPr>
          <p:cNvPr id="6" name="Rectangle 5"/>
          <p:cNvSpPr/>
          <p:nvPr/>
        </p:nvSpPr>
        <p:spPr>
          <a:xfrm>
            <a:off x="4822608" y="3354170"/>
            <a:ext cx="4164196" cy="646331"/>
          </a:xfrm>
          <a:prstGeom prst="rect">
            <a:avLst/>
          </a:prstGeom>
        </p:spPr>
        <p:txBody>
          <a:bodyPr wrap="square">
            <a:spAutoFit/>
          </a:bodyPr>
          <a:lstStyle/>
          <a:p>
            <a:r>
              <a:rPr lang="en-US" dirty="0"/>
              <a:t>Ion S5 &amp; Ion S5 XL | </a:t>
            </a:r>
            <a:r>
              <a:rPr lang="en-US" dirty="0" err="1"/>
              <a:t>Thermo</a:t>
            </a:r>
            <a:r>
              <a:rPr lang="en-US" dirty="0"/>
              <a:t> Fisher Scientific</a:t>
            </a:r>
            <a:endParaRPr lang="en-US" dirty="0">
              <a:solidFill>
                <a:schemeClr val="bg2">
                  <a:lumMod val="40000"/>
                  <a:lumOff val="60000"/>
                </a:schemeClr>
              </a:solidFill>
            </a:endParaRPr>
          </a:p>
        </p:txBody>
      </p:sp>
      <p:sp>
        <p:nvSpPr>
          <p:cNvPr id="10" name="Rectangle 9"/>
          <p:cNvSpPr/>
          <p:nvPr/>
        </p:nvSpPr>
        <p:spPr>
          <a:xfrm>
            <a:off x="4822608" y="4497170"/>
            <a:ext cx="4179436" cy="646331"/>
          </a:xfrm>
          <a:prstGeom prst="rect">
            <a:avLst/>
          </a:prstGeom>
        </p:spPr>
        <p:txBody>
          <a:bodyPr wrap="square">
            <a:spAutoFit/>
          </a:bodyPr>
          <a:lstStyle/>
          <a:p>
            <a:r>
              <a:rPr lang="en-US" dirty="0"/>
              <a:t>On Demand Deletions in Human Hap1 Cells | Horizon Discovery</a:t>
            </a:r>
            <a:endParaRPr lang="en-US" dirty="0">
              <a:solidFill>
                <a:schemeClr val="bg2">
                  <a:lumMod val="40000"/>
                  <a:lumOff val="60000"/>
                </a:schemeClr>
              </a:solidFill>
            </a:endParaRPr>
          </a:p>
        </p:txBody>
      </p:sp>
      <p:sp>
        <p:nvSpPr>
          <p:cNvPr id="11" name="Rectangle 10"/>
          <p:cNvSpPr/>
          <p:nvPr/>
        </p:nvSpPr>
        <p:spPr>
          <a:xfrm>
            <a:off x="4822608" y="5556231"/>
            <a:ext cx="4572000" cy="646331"/>
          </a:xfrm>
          <a:prstGeom prst="rect">
            <a:avLst/>
          </a:prstGeom>
        </p:spPr>
        <p:txBody>
          <a:bodyPr>
            <a:spAutoFit/>
          </a:bodyPr>
          <a:lstStyle/>
          <a:p>
            <a:r>
              <a:rPr lang="fr-FR" dirty="0"/>
              <a:t>CRISPR </a:t>
            </a:r>
            <a:r>
              <a:rPr lang="fr-FR" dirty="0" err="1"/>
              <a:t>Epigenetic</a:t>
            </a:r>
            <a:r>
              <a:rPr lang="fr-FR" dirty="0"/>
              <a:t> </a:t>
            </a:r>
            <a:r>
              <a:rPr lang="fr-FR" dirty="0" err="1"/>
              <a:t>Activator</a:t>
            </a:r>
            <a:r>
              <a:rPr lang="fr-FR" dirty="0"/>
              <a:t> | Sigma Aldrich</a:t>
            </a:r>
            <a:endParaRPr lang="en-US" dirty="0">
              <a:solidFill>
                <a:schemeClr val="bg2">
                  <a:lumMod val="40000"/>
                  <a:lumOff val="60000"/>
                </a:schemeClr>
              </a:solidFill>
            </a:endParaRPr>
          </a:p>
        </p:txBody>
      </p:sp>
      <p:sp>
        <p:nvSpPr>
          <p:cNvPr id="20" name="TextBox 1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20</a:t>
            </a:r>
            <a:endParaRPr lang="en-US" sz="2000" dirty="0">
              <a:solidFill>
                <a:srgbClr val="00ADDC">
                  <a:lumMod val="40000"/>
                  <a:lumOff val="60000"/>
                </a:srgbClr>
              </a:solidFill>
              <a:latin typeface="Arial" charset="0"/>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91" y="1548067"/>
            <a:ext cx="2952750" cy="4457700"/>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http://www.the-scientist.com/Dec2015/number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983889"/>
            <a:ext cx="860425" cy="8604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the-scientist.com/Dec2015/numbe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2146531"/>
            <a:ext cx="860425" cy="8604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the-scientist.com/Dec2015/number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0650" y="3354170"/>
            <a:ext cx="860425" cy="8604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the-scientist.com/Dec2015/number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5890" y="4436289"/>
            <a:ext cx="860425" cy="860425"/>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0649" y="5556231"/>
            <a:ext cx="860425" cy="86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949258"/>
      </p:ext>
    </p:extLst>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19575" y="6410295"/>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21</a:t>
            </a:r>
            <a:endParaRPr lang="en-US" sz="2000" dirty="0">
              <a:solidFill>
                <a:srgbClr val="00ADDC">
                  <a:lumMod val="40000"/>
                  <a:lumOff val="60000"/>
                </a:srgbClr>
              </a:solidFill>
              <a:latin typeface="Arial" charset="0"/>
            </a:endParaRPr>
          </a:p>
        </p:txBody>
      </p:sp>
      <p:sp>
        <p:nvSpPr>
          <p:cNvPr id="10" name="Title 1"/>
          <p:cNvSpPr txBox="1">
            <a:spLocks/>
          </p:cNvSpPr>
          <p:nvPr/>
        </p:nvSpPr>
        <p:spPr>
          <a:xfrm>
            <a:off x="-4764" y="16429"/>
            <a:ext cx="9144000" cy="665162"/>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i="1" dirty="0" err="1" smtClean="0">
                <a:solidFill>
                  <a:srgbClr val="FFFF00"/>
                </a:solidFill>
                <a:latin typeface="Arial" charset="0"/>
                <a:cs typeface="Arial" charset="0"/>
              </a:rPr>
              <a:t>ThinkProgress’s</a:t>
            </a:r>
            <a:r>
              <a:rPr lang="en-US" sz="3600" dirty="0" smtClean="0">
                <a:solidFill>
                  <a:srgbClr val="FFFF00"/>
                </a:solidFill>
                <a:latin typeface="Arial" charset="0"/>
                <a:cs typeface="Arial" charset="0"/>
              </a:rPr>
              <a:t> Scientific Breakthrough:</a:t>
            </a:r>
          </a:p>
          <a:p>
            <a:pPr algn="ctr">
              <a:defRPr/>
            </a:pPr>
            <a:endParaRPr lang="en-US" sz="1600" dirty="0" smtClean="0">
              <a:solidFill>
                <a:schemeClr val="tx1"/>
              </a:solidFill>
              <a:latin typeface="Arial" charset="0"/>
              <a:cs typeface="Arial" charset="0"/>
            </a:endParaRPr>
          </a:p>
          <a:p>
            <a:pPr algn="ctr">
              <a:defRPr/>
            </a:pPr>
            <a:r>
              <a:rPr lang="en-US" sz="3200" dirty="0" smtClean="0">
                <a:solidFill>
                  <a:schemeClr val="tx1"/>
                </a:solidFill>
                <a:latin typeface="Arial" charset="0"/>
                <a:cs typeface="Arial" charset="0"/>
              </a:rPr>
              <a:t>“Prove We’re Already Living In The Future”</a:t>
            </a:r>
            <a:endParaRPr lang="en-US" sz="3200" b="1" dirty="0" smtClean="0">
              <a:solidFill>
                <a:schemeClr val="tx1"/>
              </a:solidFill>
              <a:latin typeface="Arial" charset="0"/>
              <a:cs typeface="Arial" charset="0"/>
            </a:endParaRP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161" t="8413" r="38928" b="50000"/>
          <a:stretch/>
        </p:blipFill>
        <p:spPr bwMode="auto">
          <a:xfrm>
            <a:off x="1285197" y="1738195"/>
            <a:ext cx="6564078" cy="3847401"/>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descr="http://eventhescore.dev.libertyconcepts.com/wp-content/uploads/2014/06/TP-logo-health1-300x112.png"/>
          <p:cNvPicPr>
            <a:picLocks noChangeAspect="1" noChangeArrowheads="1"/>
          </p:cNvPicPr>
          <p:nvPr/>
        </p:nvPicPr>
        <p:blipFill rotWithShape="1">
          <a:blip r:embed="rId4">
            <a:extLst>
              <a:ext uri="{28A0092B-C50C-407E-A947-70E740481C1C}">
                <a14:useLocalDpi xmlns:a14="http://schemas.microsoft.com/office/drawing/2010/main" val="0"/>
              </a:ext>
            </a:extLst>
          </a:blip>
          <a:srcRect t="23063" b="25510"/>
          <a:stretch/>
        </p:blipFill>
        <p:spPr bwMode="auto">
          <a:xfrm>
            <a:off x="3169920" y="5909589"/>
            <a:ext cx="3197225" cy="613867"/>
          </a:xfrm>
          <a:prstGeom prst="rect">
            <a:avLst/>
          </a:prstGeom>
          <a:solidFill>
            <a:schemeClr val="tx1"/>
          </a:solidFill>
        </p:spPr>
      </p:pic>
    </p:spTree>
    <p:extLst>
      <p:ext uri="{BB962C8B-B14F-4D97-AF65-F5344CB8AC3E}">
        <p14:creationId xmlns:p14="http://schemas.microsoft.com/office/powerpoint/2010/main" val="2745995035"/>
      </p:ext>
    </p:extLst>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4524"/>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22</a:t>
            </a:r>
            <a:endParaRPr lang="en-US" sz="2000" dirty="0">
              <a:solidFill>
                <a:srgbClr val="00ADDC">
                  <a:lumMod val="40000"/>
                  <a:lumOff val="60000"/>
                </a:srgbClr>
              </a:solidFill>
              <a:latin typeface="Arial" charset="0"/>
            </a:endParaRPr>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641" t="26528" r="22891" b="21667"/>
          <a:stretch/>
        </p:blipFill>
        <p:spPr bwMode="auto">
          <a:xfrm>
            <a:off x="355055" y="847725"/>
            <a:ext cx="6762750" cy="3552826"/>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485" t="30139" r="22422" b="18750"/>
          <a:stretch/>
        </p:blipFill>
        <p:spPr bwMode="auto">
          <a:xfrm>
            <a:off x="832726" y="1364510"/>
            <a:ext cx="6838951" cy="350520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1250" t="30000" r="22578" b="14722"/>
          <a:stretch/>
        </p:blipFill>
        <p:spPr bwMode="auto">
          <a:xfrm>
            <a:off x="1386598" y="1940349"/>
            <a:ext cx="6848475" cy="379095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1562" t="30371" r="22291" b="14444"/>
          <a:stretch/>
        </p:blipFill>
        <p:spPr bwMode="auto">
          <a:xfrm>
            <a:off x="1949993" y="2497138"/>
            <a:ext cx="6845300" cy="378460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36884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ppt_x"/>
                                          </p:val>
                                        </p:tav>
                                        <p:tav tm="100000">
                                          <p:val>
                                            <p:strVal val="#ppt_x"/>
                                          </p:val>
                                        </p:tav>
                                      </p:tavLst>
                                    </p:anim>
                                    <p:anim calcmode="lin" valueType="num">
                                      <p:cBhvr additive="base">
                                        <p:cTn id="1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ppt_x"/>
                                          </p:val>
                                        </p:tav>
                                        <p:tav tm="100000">
                                          <p:val>
                                            <p:strVal val="#ppt_x"/>
                                          </p:val>
                                        </p:tav>
                                      </p:tavLst>
                                    </p:anim>
                                    <p:anim calcmode="lin" valueType="num">
                                      <p:cBhvr additive="base">
                                        <p:cTn id="20"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7145" y="14104"/>
            <a:ext cx="9144000" cy="981830"/>
          </a:xfrm>
          <a:prstGeom prst="rect">
            <a:avLst/>
          </a:prstGeom>
        </p:spPr>
        <p:txBody>
          <a:bodyPr/>
          <a:lstStyle/>
          <a:p>
            <a:pPr algn="ctr">
              <a:defRPr/>
            </a:pPr>
            <a:r>
              <a:rPr lang="en-US" sz="3800" i="1" spc="-100" dirty="0" smtClean="0">
                <a:solidFill>
                  <a:srgbClr val="FFFF00"/>
                </a:solidFill>
                <a:latin typeface="Arial" charset="0"/>
                <a:cs typeface="Arial" pitchFamily="34" charset="0"/>
              </a:rPr>
              <a:t>Genom</a:t>
            </a:r>
            <a:r>
              <a:rPr lang="en-US" sz="3800" i="1" spc="-100" dirty="0" smtClean="0">
                <a:solidFill>
                  <a:srgbClr val="1AB39F">
                    <a:lumMod val="40000"/>
                    <a:lumOff val="60000"/>
                  </a:srgbClr>
                </a:solidFill>
                <a:latin typeface="Arial" charset="0"/>
                <a:cs typeface="Arial" pitchFamily="34" charset="0"/>
              </a:rPr>
              <a:t>es</a:t>
            </a:r>
            <a:r>
              <a:rPr lang="en-US" sz="3800" i="1" spc="-100" dirty="0" smtClean="0">
                <a:solidFill>
                  <a:srgbClr val="FFFF00"/>
                </a:solidFill>
                <a:latin typeface="Arial" charset="0"/>
                <a:cs typeface="Arial" pitchFamily="34" charset="0"/>
              </a:rPr>
              <a:t> </a:t>
            </a:r>
            <a:r>
              <a:rPr lang="en-US" sz="3800" i="1" spc="-100" dirty="0">
                <a:solidFill>
                  <a:srgbClr val="FFFF00"/>
                </a:solidFill>
                <a:latin typeface="Arial" charset="0"/>
                <a:cs typeface="Arial" pitchFamily="34" charset="0"/>
              </a:rPr>
              <a:t>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13" descr="Image result for e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TextBox 7"/>
          <p:cNvSpPr txBox="1"/>
          <p:nvPr/>
        </p:nvSpPr>
        <p:spPr>
          <a:xfrm>
            <a:off x="7320218" y="6407706"/>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23</a:t>
            </a:r>
            <a:endParaRPr lang="en-US" sz="2000" dirty="0">
              <a:solidFill>
                <a:srgbClr val="00ADDC">
                  <a:lumMod val="40000"/>
                  <a:lumOff val="60000"/>
                </a:srgbClr>
              </a:solidFill>
              <a:latin typeface="Arial" charset="0"/>
            </a:endParaRPr>
          </a:p>
        </p:txBody>
      </p:sp>
      <p:pic>
        <p:nvPicPr>
          <p:cNvPr id="1026" name="Picture 2" descr="http://www.allysonkramer.com/wp-content/uploads/2010/03/20100323-img_75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9334" y="644440"/>
            <a:ext cx="2181225" cy="14532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2408" r="27092"/>
          <a:stretch/>
        </p:blipFill>
        <p:spPr bwMode="auto">
          <a:xfrm>
            <a:off x="4591050" y="894402"/>
            <a:ext cx="26162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1158" y="2744519"/>
            <a:ext cx="2180341" cy="163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4914" y="4622190"/>
            <a:ext cx="2376488" cy="174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19600" t="4584" r="37800" b="22106"/>
          <a:stretch/>
        </p:blipFill>
        <p:spPr bwMode="auto">
          <a:xfrm>
            <a:off x="2358896" y="4658302"/>
            <a:ext cx="2879725" cy="167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595" y="4379775"/>
            <a:ext cx="1523883" cy="228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175" y="2248222"/>
            <a:ext cx="2143125" cy="2002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descr="http://images.sciencedaily.com/2015/10/151021083143_1_900x60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2521" y="2706214"/>
            <a:ext cx="2432393" cy="161620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images.sciencedaily.com/2015/09/150918083119_1_540x36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71726" y="890242"/>
            <a:ext cx="3066947" cy="1550512"/>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92272" y="1942860"/>
            <a:ext cx="3156378" cy="177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descr="http://www.bioinformatics.org/regulator/images/Saccoglossus_kowalevski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9907" y="3820564"/>
            <a:ext cx="2904245" cy="188776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http://www.arcticphoto.co.uk/Pix/RV/01/RV.0047-10_P.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23510" y="4476423"/>
            <a:ext cx="2935080" cy="19312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43048" y="2482205"/>
            <a:ext cx="3095625" cy="1668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0" name="Picture 26" descr="http://www.moreyearslesstears.com/wp-content/uploads/2015/02/killafish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45710" y="645450"/>
            <a:ext cx="3403881" cy="1783922"/>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2392" y="4303471"/>
            <a:ext cx="2161107" cy="210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2" name="Picture 2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14911" y="2201986"/>
            <a:ext cx="2050213" cy="3701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3" name="Picture 2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19500" y="2510026"/>
            <a:ext cx="2896830" cy="1936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 name="Picture 3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1321" y="1978037"/>
            <a:ext cx="2384575" cy="317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5" name="Picture 3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945710" y="4619803"/>
            <a:ext cx="3065448" cy="2044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6" name="Picture 3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089489" y="1179207"/>
            <a:ext cx="2990850" cy="199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7" name="Picture 3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49948" y="3533472"/>
            <a:ext cx="2370007" cy="237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8" name="Picture 3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71563" y="2848816"/>
            <a:ext cx="2826647" cy="211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8223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additive="base">
                                        <p:cTn id="31" dur="500" fill="hold"/>
                                        <p:tgtEl>
                                          <p:spTgt spid="1034"/>
                                        </p:tgtEl>
                                        <p:attrNameLst>
                                          <p:attrName>ppt_x</p:attrName>
                                        </p:attrNameLst>
                                      </p:cBhvr>
                                      <p:tavLst>
                                        <p:tav tm="0">
                                          <p:val>
                                            <p:strVal val="#ppt_x"/>
                                          </p:val>
                                        </p:tav>
                                        <p:tav tm="100000">
                                          <p:val>
                                            <p:strVal val="#ppt_x"/>
                                          </p:val>
                                        </p:tav>
                                      </p:tavLst>
                                    </p:anim>
                                    <p:anim calcmode="lin" valueType="num">
                                      <p:cBhvr additive="base">
                                        <p:cTn id="32"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5"/>
                                        </p:tgtEl>
                                        <p:attrNameLst>
                                          <p:attrName>style.visibility</p:attrName>
                                        </p:attrNameLst>
                                      </p:cBhvr>
                                      <p:to>
                                        <p:strVal val="visible"/>
                                      </p:to>
                                    </p:set>
                                    <p:anim calcmode="lin" valueType="num">
                                      <p:cBhvr additive="base">
                                        <p:cTn id="37" dur="500" fill="hold"/>
                                        <p:tgtEl>
                                          <p:spTgt spid="1035"/>
                                        </p:tgtEl>
                                        <p:attrNameLst>
                                          <p:attrName>ppt_x</p:attrName>
                                        </p:attrNameLst>
                                      </p:cBhvr>
                                      <p:tavLst>
                                        <p:tav tm="0">
                                          <p:val>
                                            <p:strVal val="#ppt_x"/>
                                          </p:val>
                                        </p:tav>
                                        <p:tav tm="100000">
                                          <p:val>
                                            <p:strVal val="#ppt_x"/>
                                          </p:val>
                                        </p:tav>
                                      </p:tavLst>
                                    </p:anim>
                                    <p:anim calcmode="lin" valueType="num">
                                      <p:cBhvr additive="base">
                                        <p:cTn id="38"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6"/>
                                        </p:tgtEl>
                                        <p:attrNameLst>
                                          <p:attrName>style.visibility</p:attrName>
                                        </p:attrNameLst>
                                      </p:cBhvr>
                                      <p:to>
                                        <p:strVal val="visible"/>
                                      </p:to>
                                    </p:set>
                                    <p:anim calcmode="lin" valueType="num">
                                      <p:cBhvr additive="base">
                                        <p:cTn id="43" dur="500" fill="hold"/>
                                        <p:tgtEl>
                                          <p:spTgt spid="1036"/>
                                        </p:tgtEl>
                                        <p:attrNameLst>
                                          <p:attrName>ppt_x</p:attrName>
                                        </p:attrNameLst>
                                      </p:cBhvr>
                                      <p:tavLst>
                                        <p:tav tm="0">
                                          <p:val>
                                            <p:strVal val="#ppt_x"/>
                                          </p:val>
                                        </p:tav>
                                        <p:tav tm="100000">
                                          <p:val>
                                            <p:strVal val="#ppt_x"/>
                                          </p:val>
                                        </p:tav>
                                      </p:tavLst>
                                    </p:anim>
                                    <p:anim calcmode="lin" valueType="num">
                                      <p:cBhvr additive="base">
                                        <p:cTn id="44"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8"/>
                                        </p:tgtEl>
                                        <p:attrNameLst>
                                          <p:attrName>style.visibility</p:attrName>
                                        </p:attrNameLst>
                                      </p:cBhvr>
                                      <p:to>
                                        <p:strVal val="visible"/>
                                      </p:to>
                                    </p:set>
                                    <p:anim calcmode="lin" valueType="num">
                                      <p:cBhvr additive="base">
                                        <p:cTn id="49" dur="500" fill="hold"/>
                                        <p:tgtEl>
                                          <p:spTgt spid="1038"/>
                                        </p:tgtEl>
                                        <p:attrNameLst>
                                          <p:attrName>ppt_x</p:attrName>
                                        </p:attrNameLst>
                                      </p:cBhvr>
                                      <p:tavLst>
                                        <p:tav tm="0">
                                          <p:val>
                                            <p:strVal val="#ppt_x"/>
                                          </p:val>
                                        </p:tav>
                                        <p:tav tm="100000">
                                          <p:val>
                                            <p:strVal val="#ppt_x"/>
                                          </p:val>
                                        </p:tav>
                                      </p:tavLst>
                                    </p:anim>
                                    <p:anim calcmode="lin" valueType="num">
                                      <p:cBhvr additive="base">
                                        <p:cTn id="50"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40"/>
                                        </p:tgtEl>
                                        <p:attrNameLst>
                                          <p:attrName>style.visibility</p:attrName>
                                        </p:attrNameLst>
                                      </p:cBhvr>
                                      <p:to>
                                        <p:strVal val="visible"/>
                                      </p:to>
                                    </p:set>
                                    <p:anim calcmode="lin" valueType="num">
                                      <p:cBhvr additive="base">
                                        <p:cTn id="55" dur="500" fill="hold"/>
                                        <p:tgtEl>
                                          <p:spTgt spid="1040"/>
                                        </p:tgtEl>
                                        <p:attrNameLst>
                                          <p:attrName>ppt_x</p:attrName>
                                        </p:attrNameLst>
                                      </p:cBhvr>
                                      <p:tavLst>
                                        <p:tav tm="0">
                                          <p:val>
                                            <p:strVal val="#ppt_x"/>
                                          </p:val>
                                        </p:tav>
                                        <p:tav tm="100000">
                                          <p:val>
                                            <p:strVal val="#ppt_x"/>
                                          </p:val>
                                        </p:tav>
                                      </p:tavLst>
                                    </p:anim>
                                    <p:anim calcmode="lin" valueType="num">
                                      <p:cBhvr additive="base">
                                        <p:cTn id="56"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43"/>
                                        </p:tgtEl>
                                        <p:attrNameLst>
                                          <p:attrName>style.visibility</p:attrName>
                                        </p:attrNameLst>
                                      </p:cBhvr>
                                      <p:to>
                                        <p:strVal val="visible"/>
                                      </p:to>
                                    </p:set>
                                    <p:anim calcmode="lin" valueType="num">
                                      <p:cBhvr additive="base">
                                        <p:cTn id="61" dur="500" fill="hold"/>
                                        <p:tgtEl>
                                          <p:spTgt spid="1043"/>
                                        </p:tgtEl>
                                        <p:attrNameLst>
                                          <p:attrName>ppt_x</p:attrName>
                                        </p:attrNameLst>
                                      </p:cBhvr>
                                      <p:tavLst>
                                        <p:tav tm="0">
                                          <p:val>
                                            <p:strVal val="#ppt_x"/>
                                          </p:val>
                                        </p:tav>
                                        <p:tav tm="100000">
                                          <p:val>
                                            <p:strVal val="#ppt_x"/>
                                          </p:val>
                                        </p:tav>
                                      </p:tavLst>
                                    </p:anim>
                                    <p:anim calcmode="lin" valueType="num">
                                      <p:cBhvr additive="base">
                                        <p:cTn id="62" dur="500" fill="hold"/>
                                        <p:tgtEl>
                                          <p:spTgt spid="104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45"/>
                                        </p:tgtEl>
                                        <p:attrNameLst>
                                          <p:attrName>style.visibility</p:attrName>
                                        </p:attrNameLst>
                                      </p:cBhvr>
                                      <p:to>
                                        <p:strVal val="visible"/>
                                      </p:to>
                                    </p:set>
                                    <p:anim calcmode="lin" valueType="num">
                                      <p:cBhvr additive="base">
                                        <p:cTn id="67" dur="500" fill="hold"/>
                                        <p:tgtEl>
                                          <p:spTgt spid="1045"/>
                                        </p:tgtEl>
                                        <p:attrNameLst>
                                          <p:attrName>ppt_x</p:attrName>
                                        </p:attrNameLst>
                                      </p:cBhvr>
                                      <p:tavLst>
                                        <p:tav tm="0">
                                          <p:val>
                                            <p:strVal val="#ppt_x"/>
                                          </p:val>
                                        </p:tav>
                                        <p:tav tm="100000">
                                          <p:val>
                                            <p:strVal val="#ppt_x"/>
                                          </p:val>
                                        </p:tav>
                                      </p:tavLst>
                                    </p:anim>
                                    <p:anim calcmode="lin" valueType="num">
                                      <p:cBhvr additive="base">
                                        <p:cTn id="68"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47"/>
                                        </p:tgtEl>
                                        <p:attrNameLst>
                                          <p:attrName>style.visibility</p:attrName>
                                        </p:attrNameLst>
                                      </p:cBhvr>
                                      <p:to>
                                        <p:strVal val="visible"/>
                                      </p:to>
                                    </p:set>
                                    <p:anim calcmode="lin" valueType="num">
                                      <p:cBhvr additive="base">
                                        <p:cTn id="73" dur="500" fill="hold"/>
                                        <p:tgtEl>
                                          <p:spTgt spid="1047"/>
                                        </p:tgtEl>
                                        <p:attrNameLst>
                                          <p:attrName>ppt_x</p:attrName>
                                        </p:attrNameLst>
                                      </p:cBhvr>
                                      <p:tavLst>
                                        <p:tav tm="0">
                                          <p:val>
                                            <p:strVal val="#ppt_x"/>
                                          </p:val>
                                        </p:tav>
                                        <p:tav tm="100000">
                                          <p:val>
                                            <p:strVal val="#ppt_x"/>
                                          </p:val>
                                        </p:tav>
                                      </p:tavLst>
                                    </p:anim>
                                    <p:anim calcmode="lin" valueType="num">
                                      <p:cBhvr additive="base">
                                        <p:cTn id="74" dur="500" fill="hold"/>
                                        <p:tgtEl>
                                          <p:spTgt spid="104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48"/>
                                        </p:tgtEl>
                                        <p:attrNameLst>
                                          <p:attrName>style.visibility</p:attrName>
                                        </p:attrNameLst>
                                      </p:cBhvr>
                                      <p:to>
                                        <p:strVal val="visible"/>
                                      </p:to>
                                    </p:set>
                                    <p:anim calcmode="lin" valueType="num">
                                      <p:cBhvr additive="base">
                                        <p:cTn id="79" dur="500" fill="hold"/>
                                        <p:tgtEl>
                                          <p:spTgt spid="1048"/>
                                        </p:tgtEl>
                                        <p:attrNameLst>
                                          <p:attrName>ppt_x</p:attrName>
                                        </p:attrNameLst>
                                      </p:cBhvr>
                                      <p:tavLst>
                                        <p:tav tm="0">
                                          <p:val>
                                            <p:strVal val="#ppt_x"/>
                                          </p:val>
                                        </p:tav>
                                        <p:tav tm="100000">
                                          <p:val>
                                            <p:strVal val="#ppt_x"/>
                                          </p:val>
                                        </p:tav>
                                      </p:tavLst>
                                    </p:anim>
                                    <p:anim calcmode="lin" valueType="num">
                                      <p:cBhvr additive="base">
                                        <p:cTn id="80" dur="500" fill="hold"/>
                                        <p:tgtEl>
                                          <p:spTgt spid="104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51"/>
                                        </p:tgtEl>
                                        <p:attrNameLst>
                                          <p:attrName>style.visibility</p:attrName>
                                        </p:attrNameLst>
                                      </p:cBhvr>
                                      <p:to>
                                        <p:strVal val="visible"/>
                                      </p:to>
                                    </p:set>
                                    <p:anim calcmode="lin" valueType="num">
                                      <p:cBhvr additive="base">
                                        <p:cTn id="85" dur="500" fill="hold"/>
                                        <p:tgtEl>
                                          <p:spTgt spid="1051"/>
                                        </p:tgtEl>
                                        <p:attrNameLst>
                                          <p:attrName>ppt_x</p:attrName>
                                        </p:attrNameLst>
                                      </p:cBhvr>
                                      <p:tavLst>
                                        <p:tav tm="0">
                                          <p:val>
                                            <p:strVal val="#ppt_x"/>
                                          </p:val>
                                        </p:tav>
                                        <p:tav tm="100000">
                                          <p:val>
                                            <p:strVal val="#ppt_x"/>
                                          </p:val>
                                        </p:tav>
                                      </p:tavLst>
                                    </p:anim>
                                    <p:anim calcmode="lin" valueType="num">
                                      <p:cBhvr additive="base">
                                        <p:cTn id="86" dur="500" fill="hold"/>
                                        <p:tgtEl>
                                          <p:spTgt spid="105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050"/>
                                        </p:tgtEl>
                                        <p:attrNameLst>
                                          <p:attrName>style.visibility</p:attrName>
                                        </p:attrNameLst>
                                      </p:cBhvr>
                                      <p:to>
                                        <p:strVal val="visible"/>
                                      </p:to>
                                    </p:set>
                                    <p:anim calcmode="lin" valueType="num">
                                      <p:cBhvr additive="base">
                                        <p:cTn id="91" dur="500" fill="hold"/>
                                        <p:tgtEl>
                                          <p:spTgt spid="1050"/>
                                        </p:tgtEl>
                                        <p:attrNameLst>
                                          <p:attrName>ppt_x</p:attrName>
                                        </p:attrNameLst>
                                      </p:cBhvr>
                                      <p:tavLst>
                                        <p:tav tm="0">
                                          <p:val>
                                            <p:strVal val="#ppt_x"/>
                                          </p:val>
                                        </p:tav>
                                        <p:tav tm="100000">
                                          <p:val>
                                            <p:strVal val="#ppt_x"/>
                                          </p:val>
                                        </p:tav>
                                      </p:tavLst>
                                    </p:anim>
                                    <p:anim calcmode="lin" valueType="num">
                                      <p:cBhvr additive="base">
                                        <p:cTn id="92" dur="500" fill="hold"/>
                                        <p:tgtEl>
                                          <p:spTgt spid="105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52"/>
                                        </p:tgtEl>
                                        <p:attrNameLst>
                                          <p:attrName>style.visibility</p:attrName>
                                        </p:attrNameLst>
                                      </p:cBhvr>
                                      <p:to>
                                        <p:strVal val="visible"/>
                                      </p:to>
                                    </p:set>
                                    <p:anim calcmode="lin" valueType="num">
                                      <p:cBhvr additive="base">
                                        <p:cTn id="97" dur="500" fill="hold"/>
                                        <p:tgtEl>
                                          <p:spTgt spid="1052"/>
                                        </p:tgtEl>
                                        <p:attrNameLst>
                                          <p:attrName>ppt_x</p:attrName>
                                        </p:attrNameLst>
                                      </p:cBhvr>
                                      <p:tavLst>
                                        <p:tav tm="0">
                                          <p:val>
                                            <p:strVal val="#ppt_x"/>
                                          </p:val>
                                        </p:tav>
                                        <p:tav tm="100000">
                                          <p:val>
                                            <p:strVal val="#ppt_x"/>
                                          </p:val>
                                        </p:tav>
                                      </p:tavLst>
                                    </p:anim>
                                    <p:anim calcmode="lin" valueType="num">
                                      <p:cBhvr additive="base">
                                        <p:cTn id="98" dur="500" fill="hold"/>
                                        <p:tgtEl>
                                          <p:spTgt spid="105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053"/>
                                        </p:tgtEl>
                                        <p:attrNameLst>
                                          <p:attrName>style.visibility</p:attrName>
                                        </p:attrNameLst>
                                      </p:cBhvr>
                                      <p:to>
                                        <p:strVal val="visible"/>
                                      </p:to>
                                    </p:set>
                                    <p:anim calcmode="lin" valueType="num">
                                      <p:cBhvr additive="base">
                                        <p:cTn id="103" dur="500" fill="hold"/>
                                        <p:tgtEl>
                                          <p:spTgt spid="1053"/>
                                        </p:tgtEl>
                                        <p:attrNameLst>
                                          <p:attrName>ppt_x</p:attrName>
                                        </p:attrNameLst>
                                      </p:cBhvr>
                                      <p:tavLst>
                                        <p:tav tm="0">
                                          <p:val>
                                            <p:strVal val="#ppt_x"/>
                                          </p:val>
                                        </p:tav>
                                        <p:tav tm="100000">
                                          <p:val>
                                            <p:strVal val="#ppt_x"/>
                                          </p:val>
                                        </p:tav>
                                      </p:tavLst>
                                    </p:anim>
                                    <p:anim calcmode="lin" valueType="num">
                                      <p:cBhvr additive="base">
                                        <p:cTn id="104" dur="500" fill="hold"/>
                                        <p:tgtEl>
                                          <p:spTgt spid="105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054"/>
                                        </p:tgtEl>
                                        <p:attrNameLst>
                                          <p:attrName>style.visibility</p:attrName>
                                        </p:attrNameLst>
                                      </p:cBhvr>
                                      <p:to>
                                        <p:strVal val="visible"/>
                                      </p:to>
                                    </p:set>
                                    <p:anim calcmode="lin" valueType="num">
                                      <p:cBhvr additive="base">
                                        <p:cTn id="109" dur="500" fill="hold"/>
                                        <p:tgtEl>
                                          <p:spTgt spid="1054"/>
                                        </p:tgtEl>
                                        <p:attrNameLst>
                                          <p:attrName>ppt_x</p:attrName>
                                        </p:attrNameLst>
                                      </p:cBhvr>
                                      <p:tavLst>
                                        <p:tav tm="0">
                                          <p:val>
                                            <p:strVal val="#ppt_x"/>
                                          </p:val>
                                        </p:tav>
                                        <p:tav tm="100000">
                                          <p:val>
                                            <p:strVal val="#ppt_x"/>
                                          </p:val>
                                        </p:tav>
                                      </p:tavLst>
                                    </p:anim>
                                    <p:anim calcmode="lin" valueType="num">
                                      <p:cBhvr additive="base">
                                        <p:cTn id="110" dur="500" fill="hold"/>
                                        <p:tgtEl>
                                          <p:spTgt spid="105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055"/>
                                        </p:tgtEl>
                                        <p:attrNameLst>
                                          <p:attrName>style.visibility</p:attrName>
                                        </p:attrNameLst>
                                      </p:cBhvr>
                                      <p:to>
                                        <p:strVal val="visible"/>
                                      </p:to>
                                    </p:set>
                                    <p:anim calcmode="lin" valueType="num">
                                      <p:cBhvr additive="base">
                                        <p:cTn id="115" dur="500" fill="hold"/>
                                        <p:tgtEl>
                                          <p:spTgt spid="1055"/>
                                        </p:tgtEl>
                                        <p:attrNameLst>
                                          <p:attrName>ppt_x</p:attrName>
                                        </p:attrNameLst>
                                      </p:cBhvr>
                                      <p:tavLst>
                                        <p:tav tm="0">
                                          <p:val>
                                            <p:strVal val="#ppt_x"/>
                                          </p:val>
                                        </p:tav>
                                        <p:tav tm="100000">
                                          <p:val>
                                            <p:strVal val="#ppt_x"/>
                                          </p:val>
                                        </p:tav>
                                      </p:tavLst>
                                    </p:anim>
                                    <p:anim calcmode="lin" valueType="num">
                                      <p:cBhvr additive="base">
                                        <p:cTn id="116" dur="500" fill="hold"/>
                                        <p:tgtEl>
                                          <p:spTgt spid="105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1056"/>
                                        </p:tgtEl>
                                        <p:attrNameLst>
                                          <p:attrName>style.visibility</p:attrName>
                                        </p:attrNameLst>
                                      </p:cBhvr>
                                      <p:to>
                                        <p:strVal val="visible"/>
                                      </p:to>
                                    </p:set>
                                    <p:anim calcmode="lin" valueType="num">
                                      <p:cBhvr additive="base">
                                        <p:cTn id="121" dur="500" fill="hold"/>
                                        <p:tgtEl>
                                          <p:spTgt spid="1056"/>
                                        </p:tgtEl>
                                        <p:attrNameLst>
                                          <p:attrName>ppt_x</p:attrName>
                                        </p:attrNameLst>
                                      </p:cBhvr>
                                      <p:tavLst>
                                        <p:tav tm="0">
                                          <p:val>
                                            <p:strVal val="#ppt_x"/>
                                          </p:val>
                                        </p:tav>
                                        <p:tav tm="100000">
                                          <p:val>
                                            <p:strVal val="#ppt_x"/>
                                          </p:val>
                                        </p:tav>
                                      </p:tavLst>
                                    </p:anim>
                                    <p:anim calcmode="lin" valueType="num">
                                      <p:cBhvr additive="base">
                                        <p:cTn id="122" dur="500" fill="hold"/>
                                        <p:tgtEl>
                                          <p:spTgt spid="105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1057"/>
                                        </p:tgtEl>
                                        <p:attrNameLst>
                                          <p:attrName>style.visibility</p:attrName>
                                        </p:attrNameLst>
                                      </p:cBhvr>
                                      <p:to>
                                        <p:strVal val="visible"/>
                                      </p:to>
                                    </p:set>
                                    <p:anim calcmode="lin" valueType="num">
                                      <p:cBhvr additive="base">
                                        <p:cTn id="127" dur="500" fill="hold"/>
                                        <p:tgtEl>
                                          <p:spTgt spid="1057"/>
                                        </p:tgtEl>
                                        <p:attrNameLst>
                                          <p:attrName>ppt_x</p:attrName>
                                        </p:attrNameLst>
                                      </p:cBhvr>
                                      <p:tavLst>
                                        <p:tav tm="0">
                                          <p:val>
                                            <p:strVal val="#ppt_x"/>
                                          </p:val>
                                        </p:tav>
                                        <p:tav tm="100000">
                                          <p:val>
                                            <p:strVal val="#ppt_x"/>
                                          </p:val>
                                        </p:tav>
                                      </p:tavLst>
                                    </p:anim>
                                    <p:anim calcmode="lin" valueType="num">
                                      <p:cBhvr additive="base">
                                        <p:cTn id="128" dur="500" fill="hold"/>
                                        <p:tgtEl>
                                          <p:spTgt spid="1057"/>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1058"/>
                                        </p:tgtEl>
                                        <p:attrNameLst>
                                          <p:attrName>style.visibility</p:attrName>
                                        </p:attrNameLst>
                                      </p:cBhvr>
                                      <p:to>
                                        <p:strVal val="visible"/>
                                      </p:to>
                                    </p:set>
                                    <p:anim calcmode="lin" valueType="num">
                                      <p:cBhvr additive="base">
                                        <p:cTn id="133" dur="500" fill="hold"/>
                                        <p:tgtEl>
                                          <p:spTgt spid="1058"/>
                                        </p:tgtEl>
                                        <p:attrNameLst>
                                          <p:attrName>ppt_x</p:attrName>
                                        </p:attrNameLst>
                                      </p:cBhvr>
                                      <p:tavLst>
                                        <p:tav tm="0">
                                          <p:val>
                                            <p:strVal val="#ppt_x"/>
                                          </p:val>
                                        </p:tav>
                                        <p:tav tm="100000">
                                          <p:val>
                                            <p:strVal val="#ppt_x"/>
                                          </p:val>
                                        </p:tav>
                                      </p:tavLst>
                                    </p:anim>
                                    <p:anim calcmode="lin" valueType="num">
                                      <p:cBhvr additive="base">
                                        <p:cTn id="134" dur="500" fill="hold"/>
                                        <p:tgtEl>
                                          <p:spTgt spid="1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810" y="14615"/>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Large-Scale Genome Sequencing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and Analysis Centers </a:t>
            </a:r>
          </a:p>
        </p:txBody>
      </p:sp>
      <p:sp>
        <p:nvSpPr>
          <p:cNvPr id="5" name="Title 1"/>
          <p:cNvSpPr txBox="1">
            <a:spLocks/>
          </p:cNvSpPr>
          <p:nvPr/>
        </p:nvSpPr>
        <p:spPr bwMode="auto">
          <a:xfrm>
            <a:off x="-157660" y="5812342"/>
            <a:ext cx="9144000" cy="560757"/>
          </a:xfrm>
          <a:prstGeom prst="rect">
            <a:avLst/>
          </a:prstGeom>
          <a:noFill/>
          <a:ln w="9525" algn="ctr">
            <a:noFill/>
            <a:miter lim="800000"/>
            <a:headEnd/>
            <a:tailEnd/>
          </a:ln>
        </p:spPr>
        <p:txBody>
          <a:bodyPr/>
          <a:lstStyle/>
          <a:p>
            <a:pPr marL="0" lvl="3" defTabSz="457200" eaLnBrk="0" hangingPunct="0">
              <a:spcBef>
                <a:spcPts val="700"/>
              </a:spcBef>
              <a:buClr>
                <a:srgbClr val="D6ECFF"/>
              </a:buClr>
              <a:buSzPct val="95000"/>
            </a:pPr>
            <a:r>
              <a:rPr lang="en-US" sz="2400" b="0" dirty="0" smtClean="0">
                <a:solidFill>
                  <a:schemeClr val="accent4">
                    <a:lumMod val="40000"/>
                    <a:lumOff val="60000"/>
                  </a:schemeClr>
                </a:solidFill>
                <a:cs typeface="Arial" pitchFamily="34" charset="0"/>
              </a:rPr>
              <a:t>	</a:t>
            </a:r>
            <a:r>
              <a:rPr lang="en-US" sz="2800" dirty="0" smtClean="0">
                <a:solidFill>
                  <a:prstClr val="white"/>
                </a:solidFill>
                <a:cs typeface="Arial" pitchFamily="34" charset="0"/>
              </a:rPr>
              <a:t>Since 2012</a:t>
            </a:r>
            <a:r>
              <a:rPr lang="en-US" sz="2800" dirty="0" smtClean="0">
                <a:cs typeface="Arial" panose="020B0604020202020204" pitchFamily="34" charset="0"/>
              </a:rPr>
              <a:t>:  &gt;</a:t>
            </a:r>
            <a:r>
              <a:rPr lang="en-US" sz="2800" dirty="0" smtClean="0">
                <a:solidFill>
                  <a:prstClr val="white"/>
                </a:solidFill>
                <a:cs typeface="Arial" pitchFamily="34" charset="0"/>
              </a:rPr>
              <a:t>600 publications and &gt;200 projects</a:t>
            </a:r>
            <a:endParaRPr lang="en-US" sz="2800" dirty="0">
              <a:solidFill>
                <a:prstClr val="white"/>
              </a:solidFill>
              <a:cs typeface="Arial" pitchFamily="34" charset="0"/>
            </a:endParaRPr>
          </a:p>
          <a:p>
            <a:pPr marL="0" lvl="2"/>
            <a:endParaRPr lang="en-US" sz="2400" b="0" dirty="0">
              <a:cs typeface="Arial" panose="020B0604020202020204" pitchFamily="34" charset="0"/>
            </a:endParaRPr>
          </a:p>
          <a:p>
            <a:pPr marL="0" lvl="2"/>
            <a:r>
              <a:rPr lang="en-US" sz="2400" b="0" dirty="0" smtClean="0">
                <a:solidFill>
                  <a:prstClr val="white"/>
                </a:solidFill>
                <a:cs typeface="Arial" pitchFamily="34" charset="0"/>
              </a:rPr>
              <a:t> </a:t>
            </a:r>
          </a:p>
          <a:p>
            <a:pPr marL="0" lvl="2"/>
            <a:endParaRPr lang="en-US" sz="2400" b="0" dirty="0">
              <a:solidFill>
                <a:prstClr val="white"/>
              </a:solidFill>
              <a:cs typeface="Arial" pitchFamily="34" charset="0"/>
            </a:endParaRPr>
          </a:p>
          <a:p>
            <a:pPr marL="0" lvl="2"/>
            <a:endParaRPr lang="en-US" sz="2400" b="0" dirty="0" smtClean="0">
              <a:solidFill>
                <a:prstClr val="white"/>
              </a:solidFill>
              <a:cs typeface="Arial" pitchFamily="34" charset="0"/>
            </a:endParaRPr>
          </a:p>
          <a:p>
            <a:pPr marL="0" lvl="2"/>
            <a:endParaRPr lang="en-US" sz="2400" b="0" dirty="0">
              <a:solidFill>
                <a:prstClr val="white"/>
              </a:solidFill>
              <a:cs typeface="Arial" pitchFamily="34" charset="0"/>
            </a:endParaRPr>
          </a:p>
          <a:p>
            <a:pPr marL="0" lvl="2"/>
            <a:endParaRPr lang="en-US" sz="2400" b="0" dirty="0" smtClean="0">
              <a:solidFill>
                <a:prstClr val="white"/>
              </a:solidFill>
              <a:cs typeface="Arial" pitchFamily="34" charset="0"/>
            </a:endParaRPr>
          </a:p>
          <a:p>
            <a:pPr marL="0" lvl="2"/>
            <a:endParaRPr lang="en-US" sz="2400" b="0" dirty="0">
              <a:solidFill>
                <a:prstClr val="white"/>
              </a:solidFill>
              <a:cs typeface="Arial" pitchFamily="34" charset="0"/>
            </a:endParaRPr>
          </a:p>
          <a:p>
            <a:pPr marL="0" lvl="2"/>
            <a:endParaRPr lang="en-US" sz="2400" b="0" dirty="0" smtClean="0">
              <a:solidFill>
                <a:prstClr val="white"/>
              </a:solidFill>
              <a:cs typeface="Arial" pitchFamily="34" charset="0"/>
            </a:endParaRPr>
          </a:p>
          <a:p>
            <a:pPr marL="0" lvl="2"/>
            <a:endParaRPr lang="en-US" sz="2400" b="0" dirty="0">
              <a:solidFill>
                <a:prstClr val="white"/>
              </a:solidFill>
              <a:cs typeface="Arial" pitchFamily="34" charset="0"/>
            </a:endParaRPr>
          </a:p>
          <a:p>
            <a:pPr marL="0" lvl="2"/>
            <a:endParaRPr lang="en-US" sz="2400" b="0" dirty="0" smtClean="0">
              <a:solidFill>
                <a:prstClr val="white"/>
              </a:solidFill>
              <a:cs typeface="Arial" pitchFamily="34" charset="0"/>
            </a:endParaRPr>
          </a:p>
          <a:p>
            <a:r>
              <a:rPr lang="en-US" sz="2400" b="0" dirty="0"/>
              <a:t>	</a:t>
            </a:r>
            <a:r>
              <a:rPr lang="en-US" sz="2400" b="0" dirty="0" smtClean="0">
                <a:cs typeface="Arial" panose="020B0604020202020204" pitchFamily="34" charset="0"/>
              </a:rPr>
              <a:t>	</a:t>
            </a:r>
            <a:endParaRPr lang="en-US" sz="600" b="0" dirty="0" smtClean="0">
              <a:solidFill>
                <a:prstClr val="white"/>
              </a:solidFill>
              <a:cs typeface="Arial" pitchFamily="34" charset="0"/>
            </a:endParaRPr>
          </a:p>
          <a:p>
            <a:pPr lvl="1" indent="-279400" defTabSz="457200" eaLnBrk="0" hangingPunct="0">
              <a:spcBef>
                <a:spcPts val="700"/>
              </a:spcBef>
              <a:buClr>
                <a:schemeClr val="tx1"/>
              </a:buClr>
              <a:buSzPct val="95000"/>
              <a:buFont typeface="Wingdings" pitchFamily="2" charset="2"/>
              <a:buChar char=""/>
              <a:tabLst>
                <a:tab pos="914400" algn="l"/>
              </a:tabLst>
            </a:pPr>
            <a:endParaRPr lang="en-US" sz="28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p:txBody>
      </p:sp>
      <p:sp>
        <p:nvSpPr>
          <p:cNvPr id="7" name="Rectangle 6"/>
          <p:cNvSpPr/>
          <p:nvPr/>
        </p:nvSpPr>
        <p:spPr>
          <a:xfrm>
            <a:off x="572334" y="4842366"/>
            <a:ext cx="7924800" cy="873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614" y="4985151"/>
            <a:ext cx="2031711" cy="58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942" y="4985150"/>
            <a:ext cx="2128456" cy="584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1" descr="https://assets.illumina.com/content/dam/illumina-marketing/images/services/logo_mcd_g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624" y="4858132"/>
            <a:ext cx="2490331" cy="8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Chart 9"/>
          <p:cNvGraphicFramePr>
            <a:graphicFrameLocks/>
          </p:cNvGraphicFramePr>
          <p:nvPr>
            <p:extLst>
              <p:ext uri="{D42A27DB-BD31-4B8C-83A1-F6EECF244321}">
                <p14:modId xmlns:p14="http://schemas.microsoft.com/office/powerpoint/2010/main" val="342241316"/>
              </p:ext>
            </p:extLst>
          </p:nvPr>
        </p:nvGraphicFramePr>
        <p:xfrm>
          <a:off x="1106782" y="1371064"/>
          <a:ext cx="6816436" cy="3243439"/>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p:cNvSpPr txBox="1"/>
          <p:nvPr/>
        </p:nvSpPr>
        <p:spPr>
          <a:xfrm>
            <a:off x="7314845" y="6409298"/>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24</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6003418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ipe(up)">
                                      <p:cBhvr>
                                        <p:cTn id="15" dur="500"/>
                                        <p:tgtEl>
                                          <p:spTgt spid="1027"/>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up)">
                                      <p:cBhvr>
                                        <p:cTn id="21" dur="500"/>
                                        <p:tgtEl>
                                          <p:spTgt spid="102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Graphic spid="10"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7145"/>
            <a:ext cx="9144000" cy="75745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Large-Scale Genome Sequencing</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 and Analysis Centers </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24</a:t>
            </a:r>
            <a:endParaRPr lang="en-US" sz="2000" dirty="0">
              <a:solidFill>
                <a:srgbClr val="00ADDC">
                  <a:lumMod val="40000"/>
                  <a:lumOff val="60000"/>
                </a:srgbClr>
              </a:solidFill>
              <a:latin typeface="Arial" charset="0"/>
            </a:endParaRPr>
          </a:p>
        </p:txBody>
      </p:sp>
      <p:graphicFrame>
        <p:nvGraphicFramePr>
          <p:cNvPr id="12" name="Chart 11"/>
          <p:cNvGraphicFramePr>
            <a:graphicFrameLocks/>
          </p:cNvGraphicFramePr>
          <p:nvPr>
            <p:extLst>
              <p:ext uri="{D42A27DB-BD31-4B8C-83A1-F6EECF244321}">
                <p14:modId xmlns:p14="http://schemas.microsoft.com/office/powerpoint/2010/main" val="2049093676"/>
              </p:ext>
            </p:extLst>
          </p:nvPr>
        </p:nvGraphicFramePr>
        <p:xfrm>
          <a:off x="905445" y="2462286"/>
          <a:ext cx="7074774" cy="294642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603866" y="5543278"/>
            <a:ext cx="7924800" cy="873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146" y="5670297"/>
            <a:ext cx="2031711" cy="58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474" y="5670296"/>
            <a:ext cx="2128456" cy="584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 descr="https://assets.illumina.com/content/dam/illumina-marketing/images/services/logo_mcd_g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0156" y="5543278"/>
            <a:ext cx="2490331" cy="8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924391" y="3345628"/>
            <a:ext cx="430887" cy="789709"/>
            <a:chOff x="2924391" y="3519054"/>
            <a:chExt cx="430887" cy="789709"/>
          </a:xfrm>
        </p:grpSpPr>
        <p:sp>
          <p:nvSpPr>
            <p:cNvPr id="2" name="Down Arrow 1"/>
            <p:cNvSpPr/>
            <p:nvPr/>
          </p:nvSpPr>
          <p:spPr>
            <a:xfrm>
              <a:off x="2937150" y="3519054"/>
              <a:ext cx="360227" cy="7897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24391" y="3519054"/>
              <a:ext cx="430887" cy="560410"/>
            </a:xfrm>
            <a:prstGeom prst="rect">
              <a:avLst/>
            </a:prstGeom>
            <a:noFill/>
          </p:spPr>
          <p:txBody>
            <a:bodyPr vert="vert" wrap="none" rtlCol="0">
              <a:spAutoFit/>
            </a:bodyPr>
            <a:lstStyle/>
            <a:p>
              <a:r>
                <a:rPr lang="en-US" sz="1600" dirty="0" smtClean="0">
                  <a:solidFill>
                    <a:schemeClr val="bg1"/>
                  </a:solidFill>
                </a:rPr>
                <a:t>Start</a:t>
              </a:r>
              <a:endParaRPr lang="en-US" sz="1600" dirty="0">
                <a:solidFill>
                  <a:schemeClr val="bg1"/>
                </a:solidFill>
              </a:endParaRPr>
            </a:p>
          </p:txBody>
        </p:sp>
      </p:grpSp>
      <p:sp>
        <p:nvSpPr>
          <p:cNvPr id="14" name="Content Placeholder 5"/>
          <p:cNvSpPr txBox="1">
            <a:spLocks/>
          </p:cNvSpPr>
          <p:nvPr/>
        </p:nvSpPr>
        <p:spPr bwMode="auto">
          <a:xfrm>
            <a:off x="94597" y="1172424"/>
            <a:ext cx="9144000" cy="1265237"/>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indent="-231775" defTabSz="457200">
              <a:spcAft>
                <a:spcPts val="1200"/>
              </a:spcAft>
              <a:buClr>
                <a:prstClr val="white"/>
              </a:buClr>
              <a:buSzPct val="95000"/>
              <a:buFont typeface="Wingdings" panose="05000000000000000000" pitchFamily="2" charset="2"/>
              <a:buChar char="§"/>
              <a:defRPr/>
            </a:pPr>
            <a:r>
              <a:rPr lang="en-US" sz="2800" dirty="0" smtClean="0">
                <a:solidFill>
                  <a:prstClr val="white"/>
                </a:solidFill>
              </a:rPr>
              <a:t>&gt;2.8B </a:t>
            </a:r>
            <a:r>
              <a:rPr lang="en-US" sz="2800" dirty="0" err="1">
                <a:solidFill>
                  <a:prstClr val="white"/>
                </a:solidFill>
              </a:rPr>
              <a:t>g</a:t>
            </a:r>
            <a:r>
              <a:rPr lang="en-US" sz="2800" dirty="0" err="1" smtClean="0">
                <a:solidFill>
                  <a:prstClr val="white"/>
                </a:solidFill>
              </a:rPr>
              <a:t>igabases</a:t>
            </a:r>
            <a:r>
              <a:rPr lang="en-US" sz="2800" dirty="0" smtClean="0">
                <a:solidFill>
                  <a:prstClr val="white"/>
                </a:solidFill>
              </a:rPr>
              <a:t> </a:t>
            </a:r>
            <a:r>
              <a:rPr lang="en-US" sz="2800" dirty="0">
                <a:solidFill>
                  <a:prstClr val="white"/>
                </a:solidFill>
              </a:rPr>
              <a:t>produced </a:t>
            </a:r>
            <a:r>
              <a:rPr lang="en-US" sz="2800" dirty="0" smtClean="0">
                <a:solidFill>
                  <a:prstClr val="white"/>
                </a:solidFill>
              </a:rPr>
              <a:t>from 2012-2015</a:t>
            </a:r>
            <a:endParaRPr lang="en-US" sz="2800" dirty="0">
              <a:solidFill>
                <a:prstClr val="white"/>
              </a:solidFill>
            </a:endParaRPr>
          </a:p>
          <a:p>
            <a:pPr marL="342900" indent="-231775" defTabSz="457200">
              <a:spcAft>
                <a:spcPts val="1200"/>
              </a:spcAft>
              <a:buClr>
                <a:prstClr val="white"/>
              </a:buClr>
              <a:buSzPct val="95000"/>
              <a:buFont typeface="Wingdings" panose="05000000000000000000" pitchFamily="2" charset="2"/>
              <a:buChar char="§"/>
              <a:defRPr/>
            </a:pPr>
            <a:r>
              <a:rPr lang="en-US" sz="2800" dirty="0" smtClean="0">
                <a:solidFill>
                  <a:prstClr val="white"/>
                </a:solidFill>
              </a:rPr>
              <a:t>~$1,500 per whole human genome sequence </a:t>
            </a:r>
            <a:endParaRPr lang="en-US" sz="2800" dirty="0">
              <a:solidFill>
                <a:prstClr val="white"/>
              </a:solidFill>
            </a:endParaRPr>
          </a:p>
        </p:txBody>
      </p:sp>
    </p:spTree>
    <p:extLst>
      <p:ext uri="{BB962C8B-B14F-4D97-AF65-F5344CB8AC3E}">
        <p14:creationId xmlns:p14="http://schemas.microsoft.com/office/powerpoint/2010/main" val="25704422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a:grpSpLocks/>
          </p:cNvGrpSpPr>
          <p:nvPr/>
        </p:nvGrpSpPr>
        <p:grpSpPr bwMode="auto">
          <a:xfrm>
            <a:off x="0" y="1"/>
            <a:ext cx="9143999" cy="1114425"/>
            <a:chOff x="-1" y="0"/>
            <a:chExt cx="8741200" cy="1039535"/>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23174" t="13216" r="1981" b="74625"/>
            <a:stretch>
              <a:fillRect/>
            </a:stretch>
          </p:blipFill>
          <p:spPr bwMode="auto">
            <a:xfrm>
              <a:off x="-1" y="0"/>
              <a:ext cx="8741200" cy="103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258" t="15894" r="76765" b="77525"/>
            <a:stretch>
              <a:fillRect/>
            </a:stretch>
          </p:blipFill>
          <p:spPr bwMode="auto">
            <a:xfrm>
              <a:off x="0" y="56308"/>
              <a:ext cx="4556907" cy="95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p:cNvSpPr txBox="1"/>
          <p:nvPr/>
        </p:nvSpPr>
        <p:spPr>
          <a:xfrm>
            <a:off x="7320218" y="6407706"/>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25</a:t>
            </a:r>
            <a:endParaRPr lang="en-US" sz="2000" dirty="0">
              <a:solidFill>
                <a:schemeClr val="accent4">
                  <a:lumMod val="40000"/>
                  <a:lumOff val="60000"/>
                </a:schemeClr>
              </a:solidFill>
              <a:latin typeface="Arial" charset="0"/>
            </a:endParaRPr>
          </a:p>
        </p:txBody>
      </p:sp>
      <p:grpSp>
        <p:nvGrpSpPr>
          <p:cNvPr id="3" name="Group 2"/>
          <p:cNvGrpSpPr/>
          <p:nvPr/>
        </p:nvGrpSpPr>
        <p:grpSpPr>
          <a:xfrm>
            <a:off x="3459480" y="1487644"/>
            <a:ext cx="5192485" cy="1542728"/>
            <a:chOff x="3657600" y="1447800"/>
            <a:chExt cx="5192485" cy="1542728"/>
          </a:xfrm>
        </p:grpSpPr>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447800"/>
              <a:ext cx="5192485" cy="154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884126" y="2667000"/>
              <a:ext cx="1965959" cy="307777"/>
            </a:xfrm>
            <a:prstGeom prst="rect">
              <a:avLst/>
            </a:prstGeom>
            <a:noFill/>
          </p:spPr>
          <p:txBody>
            <a:bodyPr wrap="square" rtlCol="0">
              <a:spAutoFit/>
            </a:bodyPr>
            <a:lstStyle/>
            <a:p>
              <a:r>
                <a:rPr lang="en-US" sz="1400" i="1" dirty="0" smtClean="0">
                  <a:solidFill>
                    <a:schemeClr val="bg1"/>
                  </a:solidFill>
                </a:rPr>
                <a:t>Nature </a:t>
              </a:r>
              <a:r>
                <a:rPr lang="en-US" sz="1400" dirty="0" smtClean="0">
                  <a:solidFill>
                    <a:schemeClr val="bg1"/>
                  </a:solidFill>
                </a:rPr>
                <a:t>(Oct. 1, 2015)</a:t>
              </a:r>
              <a:endParaRPr lang="en-US" sz="1400" i="1" dirty="0">
                <a:solidFill>
                  <a:schemeClr val="bg1"/>
                </a:solidFill>
              </a:endParaRPr>
            </a:p>
          </p:txBody>
        </p:sp>
      </p:grpSp>
      <p:grpSp>
        <p:nvGrpSpPr>
          <p:cNvPr id="8" name="Group 7"/>
          <p:cNvGrpSpPr/>
          <p:nvPr/>
        </p:nvGrpSpPr>
        <p:grpSpPr>
          <a:xfrm>
            <a:off x="3470366" y="3307080"/>
            <a:ext cx="5181599" cy="1569233"/>
            <a:chOff x="3657600" y="3124200"/>
            <a:chExt cx="5181599" cy="1569233"/>
          </a:xfrm>
        </p:grpSpPr>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124200"/>
              <a:ext cx="5181599" cy="156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6873240" y="4385656"/>
              <a:ext cx="1965959" cy="307777"/>
            </a:xfrm>
            <a:prstGeom prst="rect">
              <a:avLst/>
            </a:prstGeom>
            <a:noFill/>
          </p:spPr>
          <p:txBody>
            <a:bodyPr wrap="square" rtlCol="0">
              <a:spAutoFit/>
            </a:bodyPr>
            <a:lstStyle/>
            <a:p>
              <a:r>
                <a:rPr lang="en-US" sz="1400" i="1" dirty="0" smtClean="0">
                  <a:solidFill>
                    <a:schemeClr val="bg1"/>
                  </a:solidFill>
                </a:rPr>
                <a:t>Nature </a:t>
              </a:r>
              <a:r>
                <a:rPr lang="en-US" sz="1400" dirty="0" smtClean="0">
                  <a:solidFill>
                    <a:schemeClr val="bg1"/>
                  </a:solidFill>
                </a:rPr>
                <a:t>(Oct. 1, 2015)</a:t>
              </a:r>
              <a:endParaRPr lang="en-US" sz="1400" i="1" dirty="0">
                <a:solidFill>
                  <a:schemeClr val="bg1"/>
                </a:solidFill>
              </a:endParaRPr>
            </a:p>
          </p:txBody>
        </p:sp>
      </p:grpSp>
      <p:grpSp>
        <p:nvGrpSpPr>
          <p:cNvPr id="12" name="Group 11"/>
          <p:cNvGrpSpPr/>
          <p:nvPr/>
        </p:nvGrpSpPr>
        <p:grpSpPr>
          <a:xfrm>
            <a:off x="3869603" y="5261911"/>
            <a:ext cx="3314820" cy="1420213"/>
            <a:chOff x="4416878" y="4854379"/>
            <a:chExt cx="3663042" cy="1552112"/>
          </a:xfrm>
        </p:grpSpPr>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6878" y="4854379"/>
              <a:ext cx="3663042" cy="136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416878" y="6070130"/>
              <a:ext cx="3663042" cy="336361"/>
            </a:xfrm>
            <a:prstGeom prst="rect">
              <a:avLst/>
            </a:prstGeom>
            <a:solidFill>
              <a:schemeClr val="bg1"/>
            </a:solidFill>
          </p:spPr>
          <p:txBody>
            <a:bodyPr wrap="square" rtlCol="0">
              <a:spAutoFit/>
            </a:bodyPr>
            <a:lstStyle/>
            <a:p>
              <a:pPr algn="ctr"/>
              <a:r>
                <a:rPr lang="en-US" sz="1400" i="1" dirty="0" smtClean="0"/>
                <a:t>Nature News &amp; Views </a:t>
              </a:r>
              <a:r>
                <a:rPr lang="en-US" sz="1400" dirty="0" smtClean="0"/>
                <a:t>(Oct. 1, 2015)</a:t>
              </a:r>
              <a:endParaRPr lang="en-US" sz="1400" dirty="0"/>
            </a:p>
          </p:txBody>
        </p:sp>
      </p:grpSp>
      <p:grpSp>
        <p:nvGrpSpPr>
          <p:cNvPr id="11" name="Group 10"/>
          <p:cNvGrpSpPr/>
          <p:nvPr/>
        </p:nvGrpSpPr>
        <p:grpSpPr>
          <a:xfrm>
            <a:off x="356084" y="5261910"/>
            <a:ext cx="3415705" cy="1420213"/>
            <a:chOff x="470452" y="5186971"/>
            <a:chExt cx="3352801" cy="1394058"/>
          </a:xfrm>
        </p:grpSpPr>
        <p:pic>
          <p:nvPicPr>
            <p:cNvPr id="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452" y="5186971"/>
              <a:ext cx="3352801" cy="117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70452" y="6273252"/>
              <a:ext cx="3352801" cy="307777"/>
            </a:xfrm>
            <a:prstGeom prst="rect">
              <a:avLst/>
            </a:prstGeom>
            <a:solidFill>
              <a:schemeClr val="bg1"/>
            </a:solidFill>
          </p:spPr>
          <p:txBody>
            <a:bodyPr wrap="square" rtlCol="0">
              <a:spAutoFit/>
            </a:bodyPr>
            <a:lstStyle/>
            <a:p>
              <a:pPr algn="ctr"/>
              <a:r>
                <a:rPr lang="en-US" sz="1400" i="1" dirty="0" smtClean="0"/>
                <a:t>Nature Editorial </a:t>
              </a:r>
              <a:r>
                <a:rPr lang="en-US" sz="1400" dirty="0" smtClean="0"/>
                <a:t>(Oct. 1, 2015)</a:t>
              </a:r>
              <a:endParaRPr lang="en-US" sz="1400" dirty="0"/>
            </a:p>
          </p:txBody>
        </p:sp>
      </p:grpSp>
      <p:pic>
        <p:nvPicPr>
          <p:cNvPr id="1026" name="Picture 2" descr="D:\1_EDGTALKS\Slides_2015\Graphics\1000 Genomes Nature Cover\IMG_000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267" b="3366"/>
          <a:stretch/>
        </p:blipFill>
        <p:spPr bwMode="auto">
          <a:xfrm>
            <a:off x="216479" y="1242931"/>
            <a:ext cx="2999687" cy="387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6402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76" y="1443996"/>
            <a:ext cx="8911219" cy="443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2" descr="cover_3"/>
          <p:cNvPicPr>
            <a:picLocks noChangeAspect="1" noChangeArrowheads="1"/>
          </p:cNvPicPr>
          <p:nvPr/>
        </p:nvPicPr>
        <p:blipFill>
          <a:blip r:embed="rId4" cstate="print"/>
          <a:srcRect t="8273" b="76785"/>
          <a:stretch>
            <a:fillRect/>
          </a:stretch>
        </p:blipFill>
        <p:spPr bwMode="auto">
          <a:xfrm>
            <a:off x="0" y="0"/>
            <a:ext cx="9144000" cy="1023938"/>
          </a:xfrm>
          <a:prstGeom prst="rect">
            <a:avLst/>
          </a:prstGeom>
          <a:noFill/>
          <a:ln w="9525">
            <a:noFill/>
            <a:miter lim="800000"/>
            <a:headEnd/>
            <a:tailEnd/>
          </a:ln>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4293" t="17548" r="25244" b="28084"/>
          <a:stretch/>
        </p:blipFill>
        <p:spPr bwMode="auto">
          <a:xfrm>
            <a:off x="762012" y="1371600"/>
            <a:ext cx="6477000" cy="46492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6349" t="14788" r="26516" b="47123"/>
          <a:stretch/>
        </p:blipFill>
        <p:spPr bwMode="auto">
          <a:xfrm>
            <a:off x="2438412" y="3124200"/>
            <a:ext cx="5867400" cy="315891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1130615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405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4" name="Title 1"/>
          <p:cNvSpPr txBox="1">
            <a:spLocks/>
          </p:cNvSpPr>
          <p:nvPr/>
        </p:nvSpPr>
        <p:spPr bwMode="auto">
          <a:xfrm>
            <a:off x="0" y="1096826"/>
            <a:ext cx="8632371" cy="5325751"/>
          </a:xfrm>
          <a:prstGeom prst="rect">
            <a:avLst/>
          </a:prstGeom>
          <a:noFill/>
          <a:ln w="9525" algn="ctr">
            <a:noFill/>
            <a:miter lim="800000"/>
            <a:headEnd/>
            <a:tailEnd/>
          </a:ln>
        </p:spPr>
        <p:txBody>
          <a:bodyPr/>
          <a:lstStyle/>
          <a:p>
            <a:pPr marL="231775" lvl="1" eaLnBrk="0" hangingPunct="0">
              <a:spcBef>
                <a:spcPts val="0"/>
              </a:spcBef>
              <a:spcAft>
                <a:spcPts val="600"/>
              </a:spcAft>
              <a:buClr>
                <a:prstClr val="white"/>
              </a:buClr>
              <a:buSzPct val="95000"/>
              <a:defRPr/>
            </a:pPr>
            <a:r>
              <a:rPr lang="en-US" sz="2800" dirty="0" smtClean="0"/>
              <a:t>Meeting Reports:</a:t>
            </a:r>
          </a:p>
          <a:p>
            <a:pPr lvl="1" eaLnBrk="0" hangingPunct="0">
              <a:spcBef>
                <a:spcPts val="0"/>
              </a:spcBef>
              <a:spcAft>
                <a:spcPts val="600"/>
              </a:spcAft>
              <a:buClr>
                <a:prstClr val="white"/>
              </a:buClr>
              <a:buSzPct val="95000"/>
              <a:defRPr/>
            </a:pPr>
            <a:endParaRPr lang="en-US" sz="1200" dirty="0" smtClean="0">
              <a:solidFill>
                <a:prstClr val="white"/>
              </a:solidFill>
            </a:endParaRPr>
          </a:p>
          <a:p>
            <a:pPr marL="911225" lvl="1" indent="-231775" defTabSz="225425" eaLnBrk="0" hangingPunct="0">
              <a:spcBef>
                <a:spcPts val="0"/>
              </a:spcBef>
              <a:spcAft>
                <a:spcPts val="0"/>
              </a:spcAft>
              <a:buClr>
                <a:prstClr val="white"/>
              </a:buClr>
              <a:buSzPct val="95000"/>
              <a:buFont typeface="Wingdings" pitchFamily="2" charset="2"/>
              <a:buChar char=""/>
              <a:tabLst>
                <a:tab pos="1143000" algn="l"/>
              </a:tabLst>
              <a:defRPr/>
            </a:pPr>
            <a:r>
              <a:rPr lang="en-US" sz="2800" dirty="0">
                <a:solidFill>
                  <a:schemeClr val="bg2">
                    <a:lumMod val="40000"/>
                    <a:lumOff val="60000"/>
                  </a:schemeClr>
                </a:solidFill>
              </a:rPr>
              <a:t>Roundtable on Inclusion and Engagement </a:t>
            </a:r>
            <a:r>
              <a:rPr lang="en-US" sz="2800" dirty="0" smtClean="0">
                <a:solidFill>
                  <a:schemeClr val="bg2">
                    <a:lumMod val="40000"/>
                    <a:lumOff val="60000"/>
                  </a:schemeClr>
                </a:solidFill>
              </a:rPr>
              <a:t>	of Underrepresented Populations </a:t>
            </a:r>
            <a:r>
              <a:rPr lang="en-US" sz="2800" dirty="0">
                <a:solidFill>
                  <a:schemeClr val="bg2">
                    <a:lumMod val="40000"/>
                    <a:lumOff val="60000"/>
                  </a:schemeClr>
                </a:solidFill>
              </a:rPr>
              <a:t>in </a:t>
            </a:r>
            <a:r>
              <a:rPr lang="en-US" sz="2800" dirty="0" smtClean="0">
                <a:solidFill>
                  <a:schemeClr val="bg2">
                    <a:lumMod val="40000"/>
                    <a:lumOff val="60000"/>
                  </a:schemeClr>
                </a:solidFill>
              </a:rPr>
              <a:t>	Genomic Research</a:t>
            </a:r>
            <a:endParaRPr lang="en-US" sz="2800" dirty="0">
              <a:solidFill>
                <a:schemeClr val="bg2">
                  <a:lumMod val="40000"/>
                  <a:lumOff val="60000"/>
                </a:schemeClr>
              </a:solidFill>
            </a:endParaRPr>
          </a:p>
          <a:p>
            <a:pPr marL="912813" lvl="2" indent="-231775" eaLnBrk="0" hangingPunct="0">
              <a:spcBef>
                <a:spcPts val="0"/>
              </a:spcBef>
              <a:spcAft>
                <a:spcPts val="0"/>
              </a:spcAft>
              <a:buClr>
                <a:srgbClr val="D6ECFF"/>
              </a:buClr>
              <a:buSzPct val="95000"/>
              <a:defRPr/>
            </a:pPr>
            <a:endParaRPr lang="en-US" sz="1200" dirty="0" smtClean="0">
              <a:solidFill>
                <a:srgbClr val="66FF33"/>
              </a:solidFill>
              <a:latin typeface="Arial" charset="0"/>
            </a:endParaRPr>
          </a:p>
          <a:p>
            <a:pPr marL="679450" lvl="1" indent="-231775" defTabSz="225425" eaLnBrk="0" hangingPunct="0">
              <a:spcBef>
                <a:spcPts val="0"/>
              </a:spcBef>
              <a:spcAft>
                <a:spcPts val="0"/>
              </a:spcAft>
              <a:buClr>
                <a:prstClr val="white"/>
              </a:buClr>
              <a:buSzPct val="95000"/>
              <a:tabLst>
                <a:tab pos="1371600" algn="l"/>
              </a:tabLst>
              <a:defRPr/>
            </a:pPr>
            <a:r>
              <a:rPr lang="en-US" sz="2800" dirty="0" smtClean="0">
                <a:solidFill>
                  <a:srgbClr val="66FF33"/>
                </a:solidFill>
                <a:latin typeface="Arial" charset="0"/>
              </a:rPr>
              <a:t> 			</a:t>
            </a:r>
            <a:r>
              <a:rPr lang="en-US" sz="2800" dirty="0" err="1" smtClean="0">
                <a:solidFill>
                  <a:srgbClr val="66FF33"/>
                </a:solidFill>
                <a:latin typeface="Arial" charset="0"/>
              </a:rPr>
              <a:t>Vence</a:t>
            </a:r>
            <a:r>
              <a:rPr lang="en-US" sz="2800" dirty="0" smtClean="0">
                <a:solidFill>
                  <a:srgbClr val="66FF33"/>
                </a:solidFill>
                <a:latin typeface="Arial" charset="0"/>
              </a:rPr>
              <a:t> Bonham</a:t>
            </a:r>
          </a:p>
          <a:p>
            <a:pPr marL="679450" lvl="1" indent="-231775" defTabSz="225425" eaLnBrk="0" hangingPunct="0">
              <a:spcBef>
                <a:spcPts val="0"/>
              </a:spcBef>
              <a:spcAft>
                <a:spcPts val="0"/>
              </a:spcAft>
              <a:buClr>
                <a:prstClr val="white"/>
              </a:buClr>
              <a:buSzPct val="95000"/>
              <a:tabLst>
                <a:tab pos="1371600" algn="l"/>
              </a:tabLst>
              <a:defRPr/>
            </a:pPr>
            <a:endParaRPr lang="en-US" sz="1100" dirty="0">
              <a:solidFill>
                <a:srgbClr val="66FF33"/>
              </a:solidFill>
              <a:latin typeface="Arial" charset="0"/>
            </a:endParaRPr>
          </a:p>
          <a:p>
            <a:pPr marL="912813" lvl="2" indent="-231775" eaLnBrk="0" hangingPunct="0">
              <a:spcBef>
                <a:spcPts val="0"/>
              </a:spcBef>
              <a:spcAft>
                <a:spcPts val="0"/>
              </a:spcAft>
              <a:buClr>
                <a:srgbClr val="D6ECFF"/>
              </a:buClr>
              <a:buSzPct val="95000"/>
              <a:defRPr/>
            </a:pPr>
            <a:endParaRPr lang="en-US" sz="1200" dirty="0" smtClean="0">
              <a:solidFill>
                <a:srgbClr val="66FF33"/>
              </a:solidFill>
              <a:latin typeface="Arial" charset="0"/>
            </a:endParaRPr>
          </a:p>
          <a:p>
            <a:pPr marL="912813" lvl="1" indent="-231775" defTabSz="806450" eaLnBrk="0" hangingPunct="0">
              <a:spcBef>
                <a:spcPts val="0"/>
              </a:spcBef>
              <a:spcAft>
                <a:spcPts val="0"/>
              </a:spcAft>
              <a:buClr>
                <a:prstClr val="white"/>
              </a:buClr>
              <a:buSzPct val="95000"/>
              <a:buFont typeface="Wingdings" pitchFamily="2" charset="2"/>
              <a:buChar char=""/>
              <a:tabLst>
                <a:tab pos="1143000" algn="l"/>
              </a:tabLst>
              <a:defRPr/>
            </a:pPr>
            <a:r>
              <a:rPr lang="en-US" sz="2800" dirty="0">
                <a:solidFill>
                  <a:schemeClr val="bg2">
                    <a:lumMod val="40000"/>
                    <a:lumOff val="60000"/>
                  </a:schemeClr>
                </a:solidFill>
              </a:rPr>
              <a:t>Integrating Genomic Sequencing into </a:t>
            </a:r>
            <a:r>
              <a:rPr lang="en-US" sz="2800" dirty="0" smtClean="0">
                <a:solidFill>
                  <a:schemeClr val="bg2">
                    <a:lumMod val="40000"/>
                    <a:lumOff val="60000"/>
                  </a:schemeClr>
                </a:solidFill>
              </a:rPr>
              <a:t>	Clinical </a:t>
            </a:r>
            <a:r>
              <a:rPr lang="en-US" sz="2800" dirty="0">
                <a:solidFill>
                  <a:schemeClr val="bg2">
                    <a:lumMod val="40000"/>
                    <a:lumOff val="60000"/>
                  </a:schemeClr>
                </a:solidFill>
              </a:rPr>
              <a:t>Care: CSER and Beyond</a:t>
            </a:r>
            <a:endParaRPr lang="en-US" sz="1200" dirty="0">
              <a:solidFill>
                <a:srgbClr val="66FF33"/>
              </a:solidFill>
              <a:latin typeface="Arial" charset="0"/>
            </a:endParaRPr>
          </a:p>
          <a:p>
            <a:pPr marL="1138238" lvl="2" defTabSz="793750" eaLnBrk="0" hangingPunct="0">
              <a:spcBef>
                <a:spcPts val="0"/>
              </a:spcBef>
              <a:spcAft>
                <a:spcPts val="0"/>
              </a:spcAft>
              <a:buClr>
                <a:prstClr val="white"/>
              </a:buClr>
              <a:buSzPct val="95000"/>
              <a:defRPr/>
            </a:pPr>
            <a:endParaRPr lang="en-US" sz="1200" dirty="0" smtClean="0">
              <a:solidFill>
                <a:schemeClr val="bg2">
                  <a:lumMod val="40000"/>
                  <a:lumOff val="60000"/>
                </a:schemeClr>
              </a:solidFill>
              <a:latin typeface="Arial" charset="0"/>
            </a:endParaRPr>
          </a:p>
          <a:p>
            <a:pPr marL="1138238" lvl="2" defTabSz="793750" eaLnBrk="0" hangingPunct="0">
              <a:spcBef>
                <a:spcPts val="0"/>
              </a:spcBef>
              <a:spcAft>
                <a:spcPts val="0"/>
              </a:spcAft>
              <a:buClr>
                <a:prstClr val="white"/>
              </a:buClr>
              <a:buSzPct val="95000"/>
              <a:defRPr/>
            </a:pPr>
            <a:r>
              <a:rPr lang="en-US" sz="2800" dirty="0">
                <a:solidFill>
                  <a:schemeClr val="bg2">
                    <a:lumMod val="40000"/>
                    <a:lumOff val="60000"/>
                  </a:schemeClr>
                </a:solidFill>
                <a:latin typeface="Arial" charset="0"/>
              </a:rPr>
              <a:t>	</a:t>
            </a:r>
            <a:r>
              <a:rPr lang="en-US" sz="2800" dirty="0" smtClean="0">
                <a:solidFill>
                  <a:srgbClr val="66FF33"/>
                </a:solidFill>
                <a:latin typeface="Arial" charset="0"/>
              </a:rPr>
              <a:t>Dan </a:t>
            </a:r>
            <a:r>
              <a:rPr lang="en-US" sz="2800" dirty="0" err="1" smtClean="0">
                <a:solidFill>
                  <a:srgbClr val="66FF33"/>
                </a:solidFill>
                <a:latin typeface="Arial" charset="0"/>
              </a:rPr>
              <a:t>Roden</a:t>
            </a:r>
            <a:endParaRPr lang="en-US" sz="2800" dirty="0" smtClean="0">
              <a:solidFill>
                <a:srgbClr val="66FF33"/>
              </a:solidFill>
              <a:latin typeface="Arial" charset="0"/>
            </a:endParaRPr>
          </a:p>
        </p:txBody>
      </p:sp>
    </p:spTree>
    <p:extLst>
      <p:ext uri="{BB962C8B-B14F-4D97-AF65-F5344CB8AC3E}">
        <p14:creationId xmlns:p14="http://schemas.microsoft.com/office/powerpoint/2010/main" val="4194158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4233" y="14818"/>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TCGA Project 2015 Service to America Medal People’s Choice Award </a:t>
            </a:r>
          </a:p>
        </p:txBody>
      </p:sp>
      <p:sp>
        <p:nvSpPr>
          <p:cNvPr id="7" name="TextBox 6"/>
          <p:cNvSpPr txBox="1"/>
          <p:nvPr/>
        </p:nvSpPr>
        <p:spPr>
          <a:xfrm>
            <a:off x="7314845" y="6409298"/>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26</a:t>
            </a:r>
            <a:endParaRPr lang="en-US" sz="2000" b="1" dirty="0">
              <a:solidFill>
                <a:srgbClr val="00ADDC">
                  <a:lumMod val="40000"/>
                  <a:lumOff val="60000"/>
                </a:srgbClr>
              </a:solidFill>
              <a:latin typeface="Arial" charset="0"/>
            </a:endParaRPr>
          </a:p>
        </p:txBody>
      </p:sp>
      <p:pic>
        <p:nvPicPr>
          <p:cNvPr id="10242"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2277" t="31295" r="1761"/>
          <a:stretch/>
        </p:blipFill>
        <p:spPr bwMode="auto">
          <a:xfrm>
            <a:off x="308429" y="1622078"/>
            <a:ext cx="8518711" cy="4105622"/>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18926"/>
      </p:ext>
    </p:extLst>
  </p:cSld>
  <p:clrMapOvr>
    <a:masterClrMapping/>
  </p:clrMapOvr>
  <p:transition spd="slow">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4" name="TextBox 3"/>
          <p:cNvSpPr txBox="1"/>
          <p:nvPr/>
        </p:nvSpPr>
        <p:spPr>
          <a:xfrm>
            <a:off x="7317494" y="6409068"/>
            <a:ext cx="1795684" cy="400110"/>
          </a:xfrm>
          <a:prstGeom prst="rect">
            <a:avLst/>
          </a:prstGeom>
          <a:noFill/>
        </p:spPr>
        <p:txBody>
          <a:bodyPr wrap="none">
            <a:spAutoFit/>
          </a:bodyPr>
          <a:lstStyle/>
          <a:p>
            <a:pPr fontAlgn="base">
              <a:spcBef>
                <a:spcPct val="0"/>
              </a:spcBef>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27</a:t>
            </a:r>
            <a:endParaRPr lang="en-US" sz="2000" b="1" dirty="0">
              <a:solidFill>
                <a:srgbClr val="00ADDC">
                  <a:lumMod val="40000"/>
                  <a:lumOff val="60000"/>
                </a:srgbClr>
              </a:solidFill>
              <a:latin typeface="Arial" charset="0"/>
            </a:endParaRPr>
          </a:p>
        </p:txBody>
      </p:sp>
      <p:sp>
        <p:nvSpPr>
          <p:cNvPr id="3" name="TextBox 2"/>
          <p:cNvSpPr txBox="1"/>
          <p:nvPr/>
        </p:nvSpPr>
        <p:spPr>
          <a:xfrm>
            <a:off x="-1" y="1358592"/>
            <a:ext cx="9143999"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Long-Term Goal: Find All ‘Causal’ Genes</a:t>
            </a:r>
            <a:endParaRPr lang="en-US" sz="2800" b="1" dirty="0">
              <a:solidFill>
                <a:srgbClr val="FFC000"/>
              </a:solidFill>
              <a:latin typeface="Arial" panose="020B0604020202020204" pitchFamily="34" charset="0"/>
              <a:cs typeface="Arial" panose="020B0604020202020204" pitchFamily="34" charset="0"/>
            </a:endParaRPr>
          </a:p>
        </p:txBody>
      </p:sp>
      <p:sp>
        <p:nvSpPr>
          <p:cNvPr id="6" name="Content Placeholder 5"/>
          <p:cNvSpPr txBox="1">
            <a:spLocks/>
          </p:cNvSpPr>
          <p:nvPr/>
        </p:nvSpPr>
        <p:spPr bwMode="auto">
          <a:xfrm>
            <a:off x="167640" y="2009702"/>
            <a:ext cx="8772391" cy="4437466"/>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defTabSz="457200">
              <a:spcAft>
                <a:spcPts val="1200"/>
              </a:spcAft>
              <a:buClr>
                <a:prstClr val="white"/>
              </a:buClr>
              <a:buSzPct val="95000"/>
              <a:buFont typeface="Wingdings" panose="05000000000000000000" pitchFamily="2" charset="2"/>
              <a:buChar char="§"/>
              <a:defRPr/>
            </a:pPr>
            <a:r>
              <a:rPr lang="en-US" sz="2800" dirty="0" smtClean="0">
                <a:solidFill>
                  <a:prstClr val="white"/>
                </a:solidFill>
              </a:rPr>
              <a:t>&gt;</a:t>
            </a:r>
            <a:r>
              <a:rPr lang="en-US" sz="2800" dirty="0">
                <a:solidFill>
                  <a:prstClr val="white"/>
                </a:solidFill>
              </a:rPr>
              <a:t>20,000 </a:t>
            </a:r>
            <a:r>
              <a:rPr lang="en-US" sz="2800" dirty="0" smtClean="0">
                <a:solidFill>
                  <a:prstClr val="white"/>
                </a:solidFill>
              </a:rPr>
              <a:t>exome sequences</a:t>
            </a:r>
            <a:endParaRPr lang="en-US" sz="2800" dirty="0">
              <a:solidFill>
                <a:prstClr val="white"/>
              </a:solidFill>
            </a:endParaRPr>
          </a:p>
          <a:p>
            <a:pPr marL="342900" defTabSz="457200">
              <a:spcAft>
                <a:spcPts val="1200"/>
              </a:spcAft>
              <a:buClr>
                <a:prstClr val="white"/>
              </a:buClr>
              <a:buSzPct val="95000"/>
              <a:buFont typeface="Wingdings" panose="05000000000000000000" pitchFamily="2" charset="2"/>
              <a:buChar char="§"/>
              <a:defRPr/>
            </a:pPr>
            <a:r>
              <a:rPr lang="en-US" sz="2800" dirty="0" smtClean="0">
                <a:solidFill>
                  <a:prstClr val="white"/>
                </a:solidFill>
              </a:rPr>
              <a:t>&gt;1,600 </a:t>
            </a:r>
            <a:r>
              <a:rPr lang="en-US" sz="2800" dirty="0">
                <a:solidFill>
                  <a:prstClr val="white"/>
                </a:solidFill>
              </a:rPr>
              <a:t>causal </a:t>
            </a:r>
            <a:r>
              <a:rPr lang="en-US" sz="2800" dirty="0" smtClean="0">
                <a:solidFill>
                  <a:prstClr val="white"/>
                </a:solidFill>
              </a:rPr>
              <a:t>genes</a:t>
            </a:r>
            <a:endParaRPr lang="en-US" sz="2800" dirty="0">
              <a:solidFill>
                <a:prstClr val="white"/>
              </a:solidFill>
            </a:endParaRPr>
          </a:p>
          <a:p>
            <a:pPr marL="342900" defTabSz="457200">
              <a:spcAft>
                <a:spcPts val="1200"/>
              </a:spcAft>
              <a:buClr>
                <a:prstClr val="white"/>
              </a:buClr>
              <a:buSzPct val="95000"/>
              <a:buFont typeface="Wingdings" panose="05000000000000000000" pitchFamily="2" charset="2"/>
              <a:buChar char="§"/>
              <a:defRPr/>
            </a:pPr>
            <a:r>
              <a:rPr lang="en-US" sz="2800" dirty="0">
                <a:solidFill>
                  <a:prstClr val="white"/>
                </a:solidFill>
              </a:rPr>
              <a:t>&gt;200 publications </a:t>
            </a:r>
            <a:endParaRPr lang="en-US" sz="2800" dirty="0" smtClean="0">
              <a:solidFill>
                <a:prstClr val="white"/>
              </a:solidFill>
            </a:endParaRPr>
          </a:p>
          <a:p>
            <a:pPr marL="342900" defTabSz="457200">
              <a:spcAft>
                <a:spcPts val="1200"/>
              </a:spcAft>
              <a:buClr>
                <a:prstClr val="white"/>
              </a:buClr>
              <a:buSzPct val="95000"/>
              <a:buFont typeface="Wingdings" panose="05000000000000000000" pitchFamily="2" charset="2"/>
              <a:buChar char="§"/>
              <a:defRPr/>
            </a:pPr>
            <a:r>
              <a:rPr lang="en-US" sz="2800" dirty="0" smtClean="0">
                <a:solidFill>
                  <a:prstClr val="white"/>
                </a:solidFill>
              </a:rPr>
              <a:t>Tools disseminated:</a:t>
            </a:r>
            <a:endParaRPr lang="en-US" sz="2400" dirty="0" smtClean="0">
              <a:solidFill>
                <a:schemeClr val="tx2">
                  <a:lumMod val="90000"/>
                </a:schemeClr>
              </a:solidFill>
            </a:endParaRPr>
          </a:p>
          <a:p>
            <a:pPr marL="457200" lvl="1" indent="0" defTabSz="457200">
              <a:spcAft>
                <a:spcPts val="1200"/>
              </a:spcAft>
              <a:buClr>
                <a:prstClr val="white"/>
              </a:buClr>
              <a:buSzPct val="95000"/>
              <a:defRPr/>
            </a:pPr>
            <a:r>
              <a:rPr lang="en-US" sz="2400" dirty="0" smtClean="0">
                <a:solidFill>
                  <a:schemeClr val="tx2">
                    <a:lumMod val="90000"/>
                  </a:schemeClr>
                </a:solidFill>
              </a:rPr>
              <a:t>	</a:t>
            </a:r>
            <a:r>
              <a:rPr lang="en-US" sz="2400" dirty="0" err="1" smtClean="0">
                <a:solidFill>
                  <a:schemeClr val="tx2">
                    <a:lumMod val="90000"/>
                  </a:schemeClr>
                </a:solidFill>
              </a:rPr>
              <a:t>PhenoDB</a:t>
            </a:r>
            <a:r>
              <a:rPr lang="en-US" sz="2400" dirty="0" smtClean="0">
                <a:solidFill>
                  <a:schemeClr val="tx2">
                    <a:lumMod val="90000"/>
                  </a:schemeClr>
                </a:solidFill>
              </a:rPr>
              <a:t>, </a:t>
            </a:r>
            <a:r>
              <a:rPr lang="en-US" sz="2400" dirty="0" err="1" smtClean="0">
                <a:solidFill>
                  <a:schemeClr val="tx2">
                    <a:lumMod val="90000"/>
                  </a:schemeClr>
                </a:solidFill>
              </a:rPr>
              <a:t>GeneMatcher</a:t>
            </a:r>
            <a:r>
              <a:rPr lang="en-US" sz="2400" dirty="0" smtClean="0">
                <a:solidFill>
                  <a:schemeClr val="tx2">
                    <a:lumMod val="90000"/>
                  </a:schemeClr>
                </a:solidFill>
              </a:rPr>
              <a:t>, and data-analysis </a:t>
            </a:r>
            <a:r>
              <a:rPr lang="en-US" sz="2400" dirty="0">
                <a:solidFill>
                  <a:schemeClr val="tx2">
                    <a:lumMod val="90000"/>
                  </a:schemeClr>
                </a:solidFill>
              </a:rPr>
              <a:t>methods</a:t>
            </a:r>
          </a:p>
          <a:p>
            <a:pPr marL="342900" defTabSz="457200">
              <a:spcAft>
                <a:spcPts val="1200"/>
              </a:spcAft>
              <a:buClr>
                <a:prstClr val="white"/>
              </a:buClr>
              <a:buSzPct val="95000"/>
              <a:buFont typeface="Wingdings" panose="05000000000000000000" pitchFamily="2" charset="2"/>
              <a:buChar char="§"/>
              <a:defRPr/>
            </a:pPr>
            <a:r>
              <a:rPr lang="en-US" sz="2800" dirty="0" smtClean="0">
                <a:solidFill>
                  <a:prstClr val="white"/>
                </a:solidFill>
              </a:rPr>
              <a:t>Data sharing:</a:t>
            </a:r>
            <a:endParaRPr lang="en-US" sz="2800" dirty="0">
              <a:solidFill>
                <a:prstClr val="white"/>
              </a:solidFill>
            </a:endParaRPr>
          </a:p>
          <a:p>
            <a:pPr marL="457200" lvl="1" indent="0" defTabSz="457200">
              <a:spcAft>
                <a:spcPts val="1200"/>
              </a:spcAft>
              <a:buClr>
                <a:prstClr val="white"/>
              </a:buClr>
              <a:buSzPct val="95000"/>
              <a:defRPr/>
            </a:pPr>
            <a:r>
              <a:rPr lang="en-US" sz="2400" dirty="0" smtClean="0">
                <a:solidFill>
                  <a:schemeClr val="tx2">
                    <a:lumMod val="90000"/>
                  </a:schemeClr>
                </a:solidFill>
              </a:rPr>
              <a:t>	Sequence</a:t>
            </a:r>
            <a:r>
              <a:rPr lang="en-US" sz="2400" dirty="0">
                <a:solidFill>
                  <a:schemeClr val="tx2">
                    <a:lumMod val="90000"/>
                  </a:schemeClr>
                </a:solidFill>
              </a:rPr>
              <a:t>, variants, and </a:t>
            </a:r>
            <a:r>
              <a:rPr lang="en-US" sz="2400" dirty="0" smtClean="0">
                <a:solidFill>
                  <a:schemeClr val="tx2">
                    <a:lumMod val="90000"/>
                  </a:schemeClr>
                </a:solidFill>
              </a:rPr>
              <a:t>phenotypes to </a:t>
            </a:r>
            <a:r>
              <a:rPr lang="en-US" sz="2400" dirty="0" err="1" smtClean="0">
                <a:solidFill>
                  <a:schemeClr val="tx2">
                    <a:lumMod val="90000"/>
                  </a:schemeClr>
                </a:solidFill>
              </a:rPr>
              <a:t>dbGaP</a:t>
            </a:r>
            <a:endParaRPr lang="en-US" sz="2400" dirty="0">
              <a:solidFill>
                <a:schemeClr val="tx2">
                  <a:lumMod val="90000"/>
                </a:schemeClr>
              </a:solidFill>
            </a:endParaRPr>
          </a:p>
          <a:p>
            <a:pPr marL="457200" lvl="1" indent="0" defTabSz="457200">
              <a:spcAft>
                <a:spcPts val="1200"/>
              </a:spcAft>
              <a:buClr>
                <a:prstClr val="white"/>
              </a:buClr>
              <a:buSzPct val="95000"/>
              <a:defRPr/>
            </a:pPr>
            <a:r>
              <a:rPr lang="en-US" sz="2400" dirty="0" smtClean="0">
                <a:solidFill>
                  <a:schemeClr val="tx2">
                    <a:lumMod val="90000"/>
                  </a:schemeClr>
                </a:solidFill>
              </a:rPr>
              <a:t>	Candidate </a:t>
            </a:r>
            <a:r>
              <a:rPr lang="en-US" sz="2400" dirty="0">
                <a:solidFill>
                  <a:schemeClr val="tx2">
                    <a:lumMod val="90000"/>
                  </a:schemeClr>
                </a:solidFill>
              </a:rPr>
              <a:t>causal </a:t>
            </a:r>
            <a:r>
              <a:rPr lang="en-US" sz="2400" dirty="0" smtClean="0">
                <a:solidFill>
                  <a:schemeClr val="tx2">
                    <a:lumMod val="90000"/>
                  </a:schemeClr>
                </a:solidFill>
              </a:rPr>
              <a:t>gene names pre-publication</a:t>
            </a:r>
            <a:endParaRPr lang="en-US" sz="2400" dirty="0">
              <a:solidFill>
                <a:schemeClr val="tx2">
                  <a:lumMod val="90000"/>
                </a:schemeClr>
              </a:solidFill>
            </a:endParaRPr>
          </a:p>
        </p:txBody>
      </p:sp>
    </p:spTree>
    <p:extLst>
      <p:ext uri="{BB962C8B-B14F-4D97-AF65-F5344CB8AC3E}">
        <p14:creationId xmlns:p14="http://schemas.microsoft.com/office/powerpoint/2010/main" val="12865721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5141"/>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a:t>
            </a:r>
            <a:br>
              <a:rPr lang="en-US" sz="3600" b="1" dirty="0" smtClean="0">
                <a:solidFill>
                  <a:srgbClr val="FFFF00"/>
                </a:solidFill>
                <a:latin typeface="Arial" pitchFamily="34"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28</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349" y="994960"/>
            <a:ext cx="7550731" cy="5033821"/>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7091220"/>
      </p:ext>
    </p:extLst>
  </p:cSld>
  <p:clrMapOvr>
    <a:masterClrMapping/>
  </p:clrMapOvr>
  <p:transition spd="slow">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810" y="19050"/>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a:t>
            </a:r>
            <a:br>
              <a:rPr lang="en-US" sz="3600" b="1" dirty="0" smtClean="0">
                <a:solidFill>
                  <a:srgbClr val="FFFF00"/>
                </a:solidFill>
                <a:latin typeface="Arial" pitchFamily="34"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5" name="Title 1"/>
          <p:cNvSpPr txBox="1">
            <a:spLocks/>
          </p:cNvSpPr>
          <p:nvPr/>
        </p:nvSpPr>
        <p:spPr bwMode="auto">
          <a:xfrm>
            <a:off x="0" y="1364168"/>
            <a:ext cx="9144000" cy="4612089"/>
          </a:xfrm>
          <a:prstGeom prst="rect">
            <a:avLst/>
          </a:prstGeom>
          <a:noFill/>
          <a:ln w="9525" algn="ctr">
            <a:noFill/>
            <a:miter lim="800000"/>
            <a:headEnd/>
            <a:tailEnd/>
          </a:ln>
        </p:spPr>
        <p:txBody>
          <a:bodyPr/>
          <a:lstStyle/>
          <a:p>
            <a:pPr marL="0" lvl="3" algn="ctr" defTabSz="457200" eaLnBrk="0" hangingPunct="0">
              <a:spcBef>
                <a:spcPts val="700"/>
              </a:spcBef>
              <a:buClr>
                <a:srgbClr val="D6ECFF"/>
              </a:buClr>
              <a:buSzPct val="95000"/>
            </a:pPr>
            <a:r>
              <a:rPr lang="en-US" sz="2800" dirty="0" smtClean="0">
                <a:solidFill>
                  <a:schemeClr val="tx2">
                    <a:lumMod val="90000"/>
                  </a:schemeClr>
                </a:solidFill>
                <a:cs typeface="Arial" pitchFamily="34" charset="0"/>
              </a:rPr>
              <a:t>Centers for Common Disease Genomics</a:t>
            </a:r>
          </a:p>
          <a:p>
            <a:pPr marL="635000" lvl="3" algn="ctr" defTabSz="457200" eaLnBrk="0" hangingPunct="0">
              <a:spcBef>
                <a:spcPts val="700"/>
              </a:spcBef>
              <a:buClr>
                <a:srgbClr val="D6ECFF"/>
              </a:buClr>
              <a:buSzPct val="95000"/>
              <a:tabLst>
                <a:tab pos="914400" algn="l"/>
              </a:tabLst>
            </a:pPr>
            <a:endParaRPr lang="en-US" sz="2000" dirty="0" smtClean="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smtClean="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smtClean="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smtClean="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635000" lvl="3" algn="ctr" defTabSz="457200" eaLnBrk="0" hangingPunct="0">
              <a:spcBef>
                <a:spcPts val="700"/>
              </a:spcBef>
              <a:buClr>
                <a:srgbClr val="D6ECFF"/>
              </a:buClr>
              <a:buSzPct val="95000"/>
              <a:tabLst>
                <a:tab pos="914400" algn="l"/>
              </a:tabLst>
            </a:pPr>
            <a:endParaRPr lang="en-US" sz="2000" dirty="0">
              <a:solidFill>
                <a:srgbClr val="FFFF00"/>
              </a:solidFill>
              <a:cs typeface="Arial" pitchFamily="34" charset="0"/>
            </a:endParaRPr>
          </a:p>
          <a:p>
            <a:pPr marL="0" lvl="3" algn="ctr" defTabSz="457200" eaLnBrk="0" hangingPunct="0">
              <a:spcBef>
                <a:spcPts val="700"/>
              </a:spcBef>
              <a:buClr>
                <a:srgbClr val="D6ECFF"/>
              </a:buClr>
              <a:buSzPct val="95000"/>
            </a:pPr>
            <a:r>
              <a:rPr lang="en-US" sz="2800" dirty="0" smtClean="0">
                <a:cs typeface="Arial" pitchFamily="34" charset="0"/>
              </a:rPr>
              <a:t>~$240M + ~$20M (NHLBI) total over 4 years</a:t>
            </a:r>
          </a:p>
          <a:p>
            <a:pPr marL="635000" lvl="3" algn="ctr" defTabSz="457200" eaLnBrk="0" hangingPunct="0">
              <a:spcBef>
                <a:spcPts val="700"/>
              </a:spcBef>
              <a:buClr>
                <a:srgbClr val="D6ECFF"/>
              </a:buClr>
              <a:buSzPct val="95000"/>
              <a:tabLst>
                <a:tab pos="914400" algn="l"/>
              </a:tabLst>
            </a:pPr>
            <a:endParaRPr lang="en-US" sz="2000" dirty="0" smtClean="0">
              <a:solidFill>
                <a:prstClr val="white"/>
              </a:solidFill>
              <a:cs typeface="Arial" pitchFamily="34" charset="0"/>
            </a:endParaRPr>
          </a:p>
          <a:p>
            <a:pPr marL="177800" lvl="1" defTabSz="457200" eaLnBrk="0" hangingPunct="0">
              <a:spcBef>
                <a:spcPts val="700"/>
              </a:spcBef>
              <a:buClr>
                <a:srgbClr val="D6ECFF"/>
              </a:buClr>
              <a:buSzPct val="95000"/>
              <a:tabLst>
                <a:tab pos="914400" algn="l"/>
              </a:tabLst>
            </a:pPr>
            <a:endParaRPr lang="en-US" sz="14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177800" lvl="1" algn="ctr" defTabSz="457200" eaLnBrk="0" hangingPunct="0">
              <a:spcBef>
                <a:spcPts val="700"/>
              </a:spcBef>
              <a:buClr>
                <a:srgbClr val="D6ECFF"/>
              </a:buClr>
              <a:buSzPct val="95000"/>
              <a:tabLst>
                <a:tab pos="914400" algn="l"/>
              </a:tabLst>
            </a:pPr>
            <a:endParaRPr lang="en-US" sz="2400" dirty="0" smtClean="0">
              <a:solidFill>
                <a:srgbClr val="FFFF00"/>
              </a:solidFill>
              <a:cs typeface="Arial" pitchFamily="34" charset="0"/>
            </a:endParaRPr>
          </a:p>
          <a:p>
            <a:pPr marL="177800" lvl="1" algn="ctr" defTabSz="457200" eaLnBrk="0" hangingPunct="0">
              <a:spcBef>
                <a:spcPts val="700"/>
              </a:spcBef>
              <a:buClr>
                <a:srgbClr val="D6ECFF"/>
              </a:buClr>
              <a:buSzPct val="95000"/>
              <a:tabLst>
                <a:tab pos="914400" algn="l"/>
              </a:tabLst>
            </a:pPr>
            <a:endParaRPr lang="en-US" sz="2400" dirty="0">
              <a:solidFill>
                <a:srgbClr val="FFFF00"/>
              </a:solidFill>
              <a:cs typeface="Arial" pitchFamily="34" charset="0"/>
            </a:endParaRPr>
          </a:p>
          <a:p>
            <a:pPr marL="177800" lvl="1" algn="ctr" defTabSz="457200" eaLnBrk="0" hangingPunct="0">
              <a:spcBef>
                <a:spcPts val="700"/>
              </a:spcBef>
              <a:buClr>
                <a:srgbClr val="D6ECFF"/>
              </a:buClr>
              <a:buSzPct val="95000"/>
              <a:tabLst>
                <a:tab pos="914400" algn="l"/>
              </a:tabLst>
            </a:pPr>
            <a:endParaRPr lang="en-US" sz="2000" dirty="0" smtClean="0">
              <a:solidFill>
                <a:srgbClr val="FFFF00"/>
              </a:solidFill>
              <a:cs typeface="Arial" pitchFamily="34" charset="0"/>
            </a:endParaRPr>
          </a:p>
          <a:p>
            <a:pPr marL="177800" lvl="1" defTabSz="457200" eaLnBrk="0" hangingPunct="0">
              <a:spcBef>
                <a:spcPts val="700"/>
              </a:spcBef>
              <a:buClr>
                <a:srgbClr val="D6ECFF"/>
              </a:buClr>
              <a:buSzPct val="95000"/>
              <a:tabLst>
                <a:tab pos="914400" algn="l"/>
              </a:tabLst>
            </a:pPr>
            <a:endParaRPr lang="en-US" sz="2800" dirty="0" smtClean="0">
              <a:solidFill>
                <a:prstClr val="white"/>
              </a:solidFill>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28</a:t>
            </a:r>
            <a:endParaRPr lang="en-US" sz="2000" dirty="0">
              <a:solidFill>
                <a:srgbClr val="00ADDC">
                  <a:lumMod val="40000"/>
                  <a:lumOff val="60000"/>
                </a:srgbClr>
              </a:solidFill>
              <a:latin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76006350"/>
              </p:ext>
            </p:extLst>
          </p:nvPr>
        </p:nvGraphicFramePr>
        <p:xfrm>
          <a:off x="777821" y="2185901"/>
          <a:ext cx="7583901" cy="2854185"/>
        </p:xfrm>
        <a:graphic>
          <a:graphicData uri="http://schemas.openxmlformats.org/drawingml/2006/table">
            <a:tbl>
              <a:tblPr firstRow="1" bandRow="1">
                <a:tableStyleId>{5C22544A-7EE6-4342-B048-85BDC9FD1C3A}</a:tableStyleId>
              </a:tblPr>
              <a:tblGrid>
                <a:gridCol w="3245858"/>
                <a:gridCol w="585369"/>
                <a:gridCol w="3534311"/>
                <a:gridCol w="218363"/>
              </a:tblGrid>
              <a:tr h="764793">
                <a:tc>
                  <a:txBody>
                    <a:bodyPr/>
                    <a:lstStyle/>
                    <a:p>
                      <a:pPr algn="l"/>
                      <a:r>
                        <a:rPr lang="en-US" b="1" dirty="0" smtClean="0">
                          <a:ln>
                            <a:noFill/>
                          </a:ln>
                          <a:solidFill>
                            <a:schemeClr val="bg1"/>
                          </a:solidFill>
                        </a:rPr>
                        <a:t>The Broad Institute </a:t>
                      </a: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smtClean="0">
                          <a:ln>
                            <a:noFill/>
                          </a:ln>
                          <a:solidFill>
                            <a:schemeClr val="bg1"/>
                          </a:solidFill>
                        </a:rPr>
                        <a:t>Eric Lander, Mark </a:t>
                      </a:r>
                      <a:r>
                        <a:rPr lang="en-US" b="1" baseline="0" dirty="0" smtClean="0">
                          <a:ln>
                            <a:noFill/>
                          </a:ln>
                          <a:solidFill>
                            <a:schemeClr val="bg1"/>
                          </a:solidFill>
                        </a:rPr>
                        <a:t>Daly, Stacey Gabriel, </a:t>
                      </a:r>
                      <a:r>
                        <a:rPr lang="en-US" b="1" baseline="0" dirty="0" err="1" smtClean="0">
                          <a:ln>
                            <a:noFill/>
                          </a:ln>
                          <a:solidFill>
                            <a:schemeClr val="bg1"/>
                          </a:solidFill>
                        </a:rPr>
                        <a:t>Sekar</a:t>
                      </a:r>
                      <a:r>
                        <a:rPr lang="en-US" b="1" baseline="0" dirty="0" smtClean="0">
                          <a:ln>
                            <a:noFill/>
                          </a:ln>
                          <a:solidFill>
                            <a:schemeClr val="bg1"/>
                          </a:solidFill>
                        </a:rPr>
                        <a:t> </a:t>
                      </a:r>
                      <a:r>
                        <a:rPr lang="en-US" b="1" baseline="0" dirty="0" err="1" smtClean="0">
                          <a:ln>
                            <a:noFill/>
                          </a:ln>
                          <a:solidFill>
                            <a:schemeClr val="bg1"/>
                          </a:solidFill>
                        </a:rPr>
                        <a:t>Kathiresan</a:t>
                      </a:r>
                      <a:endParaRPr lang="en-US"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64793">
                <a:tc>
                  <a:txBody>
                    <a:bodyPr/>
                    <a:lstStyle/>
                    <a:p>
                      <a:pPr algn="l"/>
                      <a:r>
                        <a:rPr lang="en-US" b="1" dirty="0" smtClean="0">
                          <a:ln>
                            <a:noFill/>
                          </a:ln>
                          <a:solidFill>
                            <a:schemeClr val="bg1"/>
                          </a:solidFill>
                        </a:rPr>
                        <a:t>Washington</a:t>
                      </a:r>
                      <a:r>
                        <a:rPr lang="en-US" b="1" baseline="0" dirty="0" smtClean="0">
                          <a:ln>
                            <a:noFill/>
                          </a:ln>
                          <a:solidFill>
                            <a:schemeClr val="bg1"/>
                          </a:solidFill>
                        </a:rPr>
                        <a:t> University </a:t>
                      </a:r>
                    </a:p>
                    <a:p>
                      <a:pPr algn="l"/>
                      <a:r>
                        <a:rPr lang="en-US" b="1" baseline="0" dirty="0" smtClean="0">
                          <a:ln>
                            <a:noFill/>
                          </a:ln>
                          <a:solidFill>
                            <a:schemeClr val="bg1"/>
                          </a:solidFill>
                        </a:rPr>
                        <a:t>in St. Louis</a:t>
                      </a: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smtClean="0">
                          <a:ln>
                            <a:noFill/>
                          </a:ln>
                          <a:solidFill>
                            <a:schemeClr val="bg1"/>
                          </a:solidFill>
                        </a:rPr>
                        <a:t>Richard Wilson</a:t>
                      </a:r>
                      <a:endParaRPr lang="en-US"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64793">
                <a:tc>
                  <a:txBody>
                    <a:bodyPr/>
                    <a:lstStyle/>
                    <a:p>
                      <a:pPr algn="l"/>
                      <a:r>
                        <a:rPr lang="en-US" b="1" dirty="0" smtClean="0">
                          <a:ln>
                            <a:noFill/>
                          </a:ln>
                          <a:solidFill>
                            <a:schemeClr val="bg1"/>
                          </a:solidFill>
                        </a:rPr>
                        <a:t>Baylor College of Medicine</a:t>
                      </a: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smtClean="0">
                          <a:ln>
                            <a:noFill/>
                          </a:ln>
                          <a:solidFill>
                            <a:schemeClr val="bg1"/>
                          </a:solidFill>
                        </a:rPr>
                        <a:t>Richard Gibbs</a:t>
                      </a:r>
                      <a:endParaRPr lang="en-US"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559806">
                <a:tc>
                  <a:txBody>
                    <a:bodyPr/>
                    <a:lstStyle/>
                    <a:p>
                      <a:pPr algn="l"/>
                      <a:r>
                        <a:rPr lang="en-US" b="1" dirty="0" smtClean="0">
                          <a:ln>
                            <a:noFill/>
                          </a:ln>
                          <a:solidFill>
                            <a:schemeClr val="bg1"/>
                          </a:solidFill>
                        </a:rPr>
                        <a:t>New York Genome Center</a:t>
                      </a: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smtClean="0">
                          <a:ln>
                            <a:noFill/>
                          </a:ln>
                          <a:solidFill>
                            <a:schemeClr val="bg1"/>
                          </a:solidFill>
                        </a:rPr>
                        <a:t>Robert Darnell</a:t>
                      </a:r>
                      <a:endParaRPr lang="en-US"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grpSp>
        <p:nvGrpSpPr>
          <p:cNvPr id="3" name="Group 2"/>
          <p:cNvGrpSpPr/>
          <p:nvPr/>
        </p:nvGrpSpPr>
        <p:grpSpPr>
          <a:xfrm>
            <a:off x="3555999" y="2234352"/>
            <a:ext cx="1091988" cy="2951729"/>
            <a:chOff x="3740847" y="1281617"/>
            <a:chExt cx="1091988" cy="2951729"/>
          </a:xfrm>
        </p:grpSpPr>
        <p:pic>
          <p:nvPicPr>
            <p:cNvPr id="8" name="Picture 12" descr="http://gersztenlab.com/wp-content/uploads/2015/09/logo_broad.png"/>
            <p:cNvPicPr>
              <a:picLocks noChangeAspect="1" noChangeArrowheads="1"/>
            </p:cNvPicPr>
            <p:nvPr/>
          </p:nvPicPr>
          <p:blipFill rotWithShape="1">
            <a:blip r:embed="rId3">
              <a:extLst>
                <a:ext uri="{28A0092B-C50C-407E-A947-70E740481C1C}">
                  <a14:useLocalDpi xmlns:a14="http://schemas.microsoft.com/office/drawing/2010/main" val="0"/>
                </a:ext>
              </a:extLst>
            </a:blip>
            <a:srcRect r="76643"/>
            <a:stretch/>
          </p:blipFill>
          <p:spPr bwMode="auto">
            <a:xfrm>
              <a:off x="3997944" y="1281617"/>
              <a:ext cx="577794" cy="6298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shUShielding.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1999" y="2022616"/>
              <a:ext cx="709684" cy="7305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upload.wikimedia.org/wikipedia/commons/4/4c/Baylor_Se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6457" y="2829798"/>
              <a:ext cx="680768" cy="6663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nygenome.org/wp-content/themes/nygenome/images/nygenomelogo-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0847" y="3564608"/>
              <a:ext cx="1091988" cy="668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84532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7145"/>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a:t>
            </a:r>
            <a:br>
              <a:rPr lang="en-US" sz="3600" b="1" dirty="0" smtClean="0">
                <a:solidFill>
                  <a:srgbClr val="FFFF00"/>
                </a:solidFill>
                <a:latin typeface="Arial" pitchFamily="34" charset="0"/>
                <a:cs typeface="Arial" pitchFamily="34" charset="0"/>
              </a:rPr>
            </a:br>
            <a:endParaRPr lang="en-US" sz="3600" b="1" dirty="0" smtClean="0">
              <a:solidFill>
                <a:srgbClr val="FFFF00"/>
              </a:solidFill>
              <a:latin typeface="Arial" pitchFamily="34" charset="0"/>
              <a:cs typeface="Arial" pitchFamily="34" charset="0"/>
            </a:endParaRPr>
          </a:p>
        </p:txBody>
      </p:sp>
      <p:sp>
        <p:nvSpPr>
          <p:cNvPr id="5" name="Title 1"/>
          <p:cNvSpPr txBox="1">
            <a:spLocks/>
          </p:cNvSpPr>
          <p:nvPr/>
        </p:nvSpPr>
        <p:spPr bwMode="auto">
          <a:xfrm>
            <a:off x="29130" y="769106"/>
            <a:ext cx="9144000" cy="6029874"/>
          </a:xfrm>
          <a:prstGeom prst="rect">
            <a:avLst/>
          </a:prstGeom>
          <a:noFill/>
          <a:ln w="9525" algn="ctr">
            <a:noFill/>
            <a:miter lim="800000"/>
            <a:headEnd/>
            <a:tailEnd/>
          </a:ln>
        </p:spPr>
        <p:txBody>
          <a:bodyPr/>
          <a:lstStyle/>
          <a:p>
            <a:pPr marL="0" lvl="3" algn="ctr" defTabSz="457200" eaLnBrk="0" hangingPunct="0">
              <a:spcBef>
                <a:spcPts val="700"/>
              </a:spcBef>
              <a:buClr>
                <a:srgbClr val="D6ECFF"/>
              </a:buClr>
              <a:buSzPct val="95000"/>
            </a:pPr>
            <a:r>
              <a:rPr lang="en-US" sz="2400" dirty="0" smtClean="0">
                <a:solidFill>
                  <a:srgbClr val="D6ECFF">
                    <a:lumMod val="90000"/>
                  </a:srgbClr>
                </a:solidFill>
                <a:cs typeface="Arial" pitchFamily="34" charset="0"/>
              </a:rPr>
              <a:t>Centers </a:t>
            </a:r>
            <a:r>
              <a:rPr lang="en-US" sz="2400" dirty="0">
                <a:solidFill>
                  <a:srgbClr val="D6ECFF">
                    <a:lumMod val="90000"/>
                  </a:srgbClr>
                </a:solidFill>
                <a:cs typeface="Arial" pitchFamily="34" charset="0"/>
              </a:rPr>
              <a:t>for Mendelian Genomics</a:t>
            </a:r>
            <a:endParaRPr lang="en-US" sz="2400" b="0" dirty="0">
              <a:solidFill>
                <a:srgbClr val="D6ECFF">
                  <a:lumMod val="90000"/>
                </a:srgbClr>
              </a:solidFill>
              <a:cs typeface="Arial" pitchFamily="34" charset="0"/>
            </a:endParaRPr>
          </a:p>
          <a:p>
            <a:pPr marL="0" lvl="1" algn="ctr" defTabSz="457200" eaLnBrk="0" hangingPunct="0">
              <a:spcBef>
                <a:spcPts val="700"/>
              </a:spcBef>
              <a:buClr>
                <a:prstClr val="white"/>
              </a:buClr>
              <a:buSzPct val="95000"/>
            </a:pPr>
            <a:endParaRPr lang="en-US" sz="1000" b="0" dirty="0">
              <a:solidFill>
                <a:prstClr val="white"/>
              </a:solidFill>
              <a:cs typeface="Arial" pitchFamily="34" charset="0"/>
            </a:endParaRPr>
          </a:p>
          <a:p>
            <a:pPr marL="0" lvl="1" algn="ctr" defTabSz="457200" eaLnBrk="0" hangingPunct="0">
              <a:spcBef>
                <a:spcPts val="700"/>
              </a:spcBef>
              <a:buClr>
                <a:prstClr val="white"/>
              </a:buClr>
              <a:buSzPct val="95000"/>
            </a:pPr>
            <a:endParaRPr lang="en-US" sz="2000" b="0" dirty="0">
              <a:solidFill>
                <a:prstClr val="white"/>
              </a:solidFill>
              <a:cs typeface="Arial" pitchFamily="34" charset="0"/>
            </a:endParaRPr>
          </a:p>
          <a:p>
            <a:pPr marL="0" lvl="1" algn="ctr" defTabSz="457200" eaLnBrk="0" hangingPunct="0">
              <a:spcBef>
                <a:spcPts val="700"/>
              </a:spcBef>
              <a:buClr>
                <a:prstClr val="white"/>
              </a:buClr>
              <a:buSzPct val="95000"/>
            </a:pPr>
            <a:endParaRPr lang="en-US" sz="2000" b="0" dirty="0">
              <a:solidFill>
                <a:prstClr val="white"/>
              </a:solidFill>
              <a:cs typeface="Arial" pitchFamily="34" charset="0"/>
            </a:endParaRPr>
          </a:p>
          <a:p>
            <a:pPr marL="0" lvl="1" algn="ctr" defTabSz="457200" eaLnBrk="0" hangingPunct="0">
              <a:spcBef>
                <a:spcPts val="700"/>
              </a:spcBef>
              <a:buClr>
                <a:prstClr val="white"/>
              </a:buClr>
              <a:buSzPct val="95000"/>
            </a:pPr>
            <a:endParaRPr lang="en-US" sz="2000" b="0" dirty="0">
              <a:solidFill>
                <a:prstClr val="white"/>
              </a:solidFill>
              <a:cs typeface="Arial" pitchFamily="34" charset="0"/>
            </a:endParaRPr>
          </a:p>
          <a:p>
            <a:pPr marL="0" lvl="1" algn="ctr" defTabSz="457200" eaLnBrk="0" hangingPunct="0">
              <a:spcBef>
                <a:spcPts val="700"/>
              </a:spcBef>
              <a:buClr>
                <a:prstClr val="white"/>
              </a:buClr>
              <a:buSzPct val="95000"/>
            </a:pPr>
            <a:endParaRPr lang="en-US" sz="2000" b="0" dirty="0">
              <a:solidFill>
                <a:prstClr val="white"/>
              </a:solidFill>
              <a:cs typeface="Arial" pitchFamily="34" charset="0"/>
            </a:endParaRPr>
          </a:p>
          <a:p>
            <a:pPr marL="0" lvl="1" algn="ctr" defTabSz="457200" eaLnBrk="0" hangingPunct="0">
              <a:spcBef>
                <a:spcPts val="700"/>
              </a:spcBef>
              <a:buClr>
                <a:prstClr val="white"/>
              </a:buClr>
              <a:buSzPct val="95000"/>
            </a:pPr>
            <a:endParaRPr lang="en-US" sz="2000" b="0" dirty="0">
              <a:solidFill>
                <a:prstClr val="white"/>
              </a:solidFill>
              <a:cs typeface="Arial" pitchFamily="34" charset="0"/>
            </a:endParaRPr>
          </a:p>
          <a:p>
            <a:pPr marL="0" lvl="1" algn="ctr" defTabSz="457200" eaLnBrk="0" hangingPunct="0">
              <a:spcBef>
                <a:spcPts val="700"/>
              </a:spcBef>
              <a:buClr>
                <a:prstClr val="white"/>
              </a:buClr>
              <a:buSzPct val="95000"/>
            </a:pPr>
            <a:endParaRPr lang="en-US" sz="2000" b="0" dirty="0">
              <a:solidFill>
                <a:prstClr val="white"/>
              </a:solidFill>
              <a:cs typeface="Arial" pitchFamily="34" charset="0"/>
            </a:endParaRPr>
          </a:p>
          <a:p>
            <a:pPr marL="0" lvl="1" algn="ctr" defTabSz="457200" eaLnBrk="0" hangingPunct="0">
              <a:spcBef>
                <a:spcPts val="700"/>
              </a:spcBef>
              <a:buClr>
                <a:prstClr val="white"/>
              </a:buClr>
              <a:buSzPct val="95000"/>
            </a:pPr>
            <a:endParaRPr lang="en-US" sz="2400" b="0" dirty="0">
              <a:solidFill>
                <a:prstClr val="white"/>
              </a:solidFill>
              <a:cs typeface="Arial" pitchFamily="34" charset="0"/>
            </a:endParaRPr>
          </a:p>
          <a:p>
            <a:pPr marL="0" lvl="1" algn="ctr" defTabSz="457200" eaLnBrk="0" hangingPunct="0">
              <a:spcBef>
                <a:spcPts val="700"/>
              </a:spcBef>
              <a:buClr>
                <a:prstClr val="white"/>
              </a:buClr>
              <a:buSzPct val="95000"/>
            </a:pPr>
            <a:r>
              <a:rPr lang="en-US" sz="2400" dirty="0">
                <a:solidFill>
                  <a:prstClr val="white"/>
                </a:solidFill>
                <a:cs typeface="Arial" pitchFamily="34" charset="0"/>
              </a:rPr>
              <a:t>~$40M + ~$8M (NHLBI) + ~$1M (NEI) total over 4 years</a:t>
            </a:r>
            <a:endParaRPr lang="en-US" sz="2800" dirty="0">
              <a:solidFill>
                <a:prstClr val="white"/>
              </a:solidFill>
              <a:cs typeface="Arial" pitchFamily="34" charset="0"/>
            </a:endParaRPr>
          </a:p>
          <a:p>
            <a:pPr marL="0" lvl="1" defTabSz="457200" eaLnBrk="0" hangingPunct="0">
              <a:spcBef>
                <a:spcPts val="700"/>
              </a:spcBef>
              <a:buClr>
                <a:srgbClr val="D6ECFF"/>
              </a:buClr>
              <a:buSzPct val="95000"/>
            </a:pPr>
            <a:endParaRPr lang="en-US" sz="2800" dirty="0">
              <a:solidFill>
                <a:prstClr val="white"/>
              </a:solidFill>
              <a:cs typeface="Arial" pitchFamily="34" charset="0"/>
            </a:endParaRPr>
          </a:p>
          <a:p>
            <a:pPr marL="0" lvl="1" defTabSz="457200" eaLnBrk="0" hangingPunct="0">
              <a:spcBef>
                <a:spcPts val="700"/>
              </a:spcBef>
              <a:buClr>
                <a:srgbClr val="D6ECFF"/>
              </a:buClr>
              <a:buSzPct val="95000"/>
              <a:buFont typeface="Wingdings" pitchFamily="2" charset="2"/>
              <a:buChar char=""/>
            </a:pPr>
            <a:endParaRPr lang="en-US" sz="2800" dirty="0">
              <a:solidFill>
                <a:prstClr val="white"/>
              </a:solidFill>
              <a:cs typeface="Arial" pitchFamily="34" charset="0"/>
            </a:endParaRPr>
          </a:p>
          <a:p>
            <a:pPr marL="0" lvl="2" defTabSz="457200" eaLnBrk="0" hangingPunct="0">
              <a:spcBef>
                <a:spcPts val="700"/>
              </a:spcBef>
              <a:buClr>
                <a:srgbClr val="D6ECFF"/>
              </a:buClr>
              <a:buSzPct val="95000"/>
              <a:buFont typeface="Wingdings" pitchFamily="2" charset="2"/>
              <a:buChar char=""/>
            </a:pPr>
            <a:endParaRPr lang="en-US" dirty="0">
              <a:solidFill>
                <a:prstClr val="white"/>
              </a:solidFill>
              <a:cs typeface="Arial" pitchFamily="34" charset="0"/>
            </a:endParaRPr>
          </a:p>
          <a:p>
            <a:pPr marL="0" lvl="2" algn="ctr" defTabSz="457200" eaLnBrk="0" hangingPunct="0">
              <a:spcBef>
                <a:spcPts val="700"/>
              </a:spcBef>
              <a:buClr>
                <a:srgbClr val="D6ECFF"/>
              </a:buClr>
              <a:buSzPct val="95000"/>
            </a:pPr>
            <a:r>
              <a:rPr lang="en-US" sz="2400" dirty="0">
                <a:solidFill>
                  <a:prstClr val="white"/>
                </a:solidFill>
                <a:cs typeface="Arial" pitchFamily="34" charset="0"/>
              </a:rPr>
              <a:t>~$4M total over 4 years</a:t>
            </a:r>
            <a:endParaRPr lang="en-US" sz="2400" b="0" dirty="0">
              <a:solidFill>
                <a:prstClr val="white"/>
              </a:solidFill>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28</a:t>
            </a:r>
            <a:endParaRPr lang="en-US" sz="2000" dirty="0">
              <a:solidFill>
                <a:srgbClr val="00ADDC">
                  <a:lumMod val="40000"/>
                  <a:lumOff val="60000"/>
                </a:srgbClr>
              </a:solidFill>
              <a:latin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36791160"/>
              </p:ext>
            </p:extLst>
          </p:nvPr>
        </p:nvGraphicFramePr>
        <p:xfrm>
          <a:off x="769032" y="1230553"/>
          <a:ext cx="7583901" cy="3059172"/>
        </p:xfrm>
        <a:graphic>
          <a:graphicData uri="http://schemas.openxmlformats.org/drawingml/2006/table">
            <a:tbl>
              <a:tblPr firstRow="1" bandRow="1">
                <a:tableStyleId>{5C22544A-7EE6-4342-B048-85BDC9FD1C3A}</a:tableStyleId>
              </a:tblPr>
              <a:tblGrid>
                <a:gridCol w="3245858"/>
                <a:gridCol w="892752"/>
                <a:gridCol w="3226928"/>
                <a:gridCol w="218363"/>
              </a:tblGrid>
              <a:tr h="764793">
                <a:tc>
                  <a:txBody>
                    <a:bodyPr/>
                    <a:lstStyle/>
                    <a:p>
                      <a:pPr algn="l"/>
                      <a:r>
                        <a:rPr lang="en-US" b="1" dirty="0" smtClean="0">
                          <a:ln>
                            <a:noFill/>
                          </a:ln>
                          <a:solidFill>
                            <a:schemeClr val="bg1"/>
                          </a:solidFill>
                        </a:rPr>
                        <a:t>The Broad Institute </a:t>
                      </a: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smtClean="0">
                          <a:ln>
                            <a:noFill/>
                          </a:ln>
                          <a:solidFill>
                            <a:schemeClr val="bg1"/>
                          </a:solidFill>
                        </a:rPr>
                        <a:t>Daniel</a:t>
                      </a:r>
                      <a:r>
                        <a:rPr lang="en-US" b="1" baseline="0" dirty="0" smtClean="0">
                          <a:ln>
                            <a:noFill/>
                          </a:ln>
                          <a:solidFill>
                            <a:schemeClr val="bg1"/>
                          </a:solidFill>
                        </a:rPr>
                        <a:t> MacArthur, Heidi </a:t>
                      </a:r>
                      <a:r>
                        <a:rPr lang="en-US" b="1" baseline="0" dirty="0" err="1" smtClean="0">
                          <a:ln>
                            <a:noFill/>
                          </a:ln>
                          <a:solidFill>
                            <a:schemeClr val="bg1"/>
                          </a:solidFill>
                        </a:rPr>
                        <a:t>Rehm</a:t>
                      </a:r>
                      <a:endParaRPr lang="en-US"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64793">
                <a:tc>
                  <a:txBody>
                    <a:bodyPr/>
                    <a:lstStyle/>
                    <a:p>
                      <a:pPr algn="l"/>
                      <a:r>
                        <a:rPr lang="en-US" b="1" dirty="0" smtClean="0">
                          <a:ln>
                            <a:noFill/>
                          </a:ln>
                          <a:solidFill>
                            <a:schemeClr val="bg1"/>
                          </a:solidFill>
                        </a:rPr>
                        <a:t>University</a:t>
                      </a:r>
                      <a:r>
                        <a:rPr lang="en-US" b="1" baseline="0" dirty="0" smtClean="0">
                          <a:ln>
                            <a:noFill/>
                          </a:ln>
                          <a:solidFill>
                            <a:schemeClr val="bg1"/>
                          </a:solidFill>
                        </a:rPr>
                        <a:t> of Washington</a:t>
                      </a:r>
                    </a:p>
                    <a:p>
                      <a:pPr algn="l"/>
                      <a:r>
                        <a:rPr lang="en-US" b="1" baseline="0" dirty="0" smtClean="0">
                          <a:ln>
                            <a:noFill/>
                          </a:ln>
                          <a:solidFill>
                            <a:schemeClr val="bg1"/>
                          </a:solidFill>
                        </a:rPr>
                        <a:t>Baylor College of Medicine</a:t>
                      </a: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smtClean="0">
                          <a:ln>
                            <a:noFill/>
                          </a:ln>
                          <a:solidFill>
                            <a:schemeClr val="bg1"/>
                          </a:solidFill>
                        </a:rPr>
                        <a:t>Deborah Nickerson, Michael</a:t>
                      </a:r>
                      <a:r>
                        <a:rPr lang="en-US" b="1" baseline="0" dirty="0" smtClean="0">
                          <a:ln>
                            <a:noFill/>
                          </a:ln>
                          <a:solidFill>
                            <a:schemeClr val="bg1"/>
                          </a:solidFill>
                        </a:rPr>
                        <a:t> </a:t>
                      </a:r>
                      <a:r>
                        <a:rPr lang="en-US" b="1" baseline="0" dirty="0" err="1" smtClean="0">
                          <a:ln>
                            <a:noFill/>
                          </a:ln>
                          <a:solidFill>
                            <a:schemeClr val="bg1"/>
                          </a:solidFill>
                        </a:rPr>
                        <a:t>Bamshad</a:t>
                      </a:r>
                      <a:r>
                        <a:rPr lang="en-US" b="1" baseline="0" dirty="0" smtClean="0">
                          <a:ln>
                            <a:noFill/>
                          </a:ln>
                          <a:solidFill>
                            <a:schemeClr val="bg1"/>
                          </a:solidFill>
                        </a:rPr>
                        <a:t>, Suzanne Leal</a:t>
                      </a:r>
                      <a:endParaRPr lang="en-US"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64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n>
                            <a:noFill/>
                          </a:ln>
                          <a:solidFill>
                            <a:schemeClr val="bg1"/>
                          </a:solidFill>
                        </a:rPr>
                        <a:t>Yale University</a:t>
                      </a: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smtClean="0">
                          <a:ln>
                            <a:noFill/>
                          </a:ln>
                          <a:solidFill>
                            <a:schemeClr val="bg1"/>
                          </a:solidFill>
                        </a:rPr>
                        <a:t>Rick</a:t>
                      </a:r>
                      <a:r>
                        <a:rPr lang="en-US" b="1" baseline="0" dirty="0" smtClean="0">
                          <a:ln>
                            <a:noFill/>
                          </a:ln>
                          <a:solidFill>
                            <a:schemeClr val="bg1"/>
                          </a:solidFill>
                        </a:rPr>
                        <a:t> </a:t>
                      </a:r>
                      <a:r>
                        <a:rPr lang="en-US" b="1" baseline="0" dirty="0" err="1" smtClean="0">
                          <a:ln>
                            <a:noFill/>
                          </a:ln>
                          <a:solidFill>
                            <a:schemeClr val="bg1"/>
                          </a:solidFill>
                        </a:rPr>
                        <a:t>Lifton</a:t>
                      </a:r>
                      <a:r>
                        <a:rPr lang="en-US" b="1" baseline="0" dirty="0" smtClean="0">
                          <a:ln>
                            <a:noFill/>
                          </a:ln>
                          <a:solidFill>
                            <a:schemeClr val="bg1"/>
                          </a:solidFill>
                        </a:rPr>
                        <a:t>, Mark Gerstein, Murat </a:t>
                      </a:r>
                      <a:r>
                        <a:rPr lang="en-US" b="1" baseline="0" dirty="0" err="1" smtClean="0">
                          <a:ln>
                            <a:noFill/>
                          </a:ln>
                          <a:solidFill>
                            <a:schemeClr val="bg1"/>
                          </a:solidFill>
                        </a:rPr>
                        <a:t>Gunel</a:t>
                      </a:r>
                      <a:r>
                        <a:rPr lang="en-US" b="1" baseline="0" dirty="0" smtClean="0">
                          <a:ln>
                            <a:noFill/>
                          </a:ln>
                          <a:solidFill>
                            <a:schemeClr val="bg1"/>
                          </a:solidFill>
                        </a:rPr>
                        <a:t>, </a:t>
                      </a:r>
                      <a:r>
                        <a:rPr lang="en-US" b="1" baseline="0" dirty="0" err="1" smtClean="0">
                          <a:ln>
                            <a:noFill/>
                          </a:ln>
                          <a:solidFill>
                            <a:schemeClr val="bg1"/>
                          </a:solidFill>
                        </a:rPr>
                        <a:t>Shirkant</a:t>
                      </a:r>
                      <a:r>
                        <a:rPr lang="en-US" b="1" baseline="0" dirty="0" smtClean="0">
                          <a:ln>
                            <a:noFill/>
                          </a:ln>
                          <a:solidFill>
                            <a:schemeClr val="bg1"/>
                          </a:solidFill>
                        </a:rPr>
                        <a:t> Mane</a:t>
                      </a:r>
                      <a:endParaRPr lang="en-US"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64793">
                <a:tc>
                  <a:txBody>
                    <a:bodyPr/>
                    <a:lstStyle/>
                    <a:p>
                      <a:pPr algn="l"/>
                      <a:r>
                        <a:rPr lang="en-US" b="1" baseline="0" dirty="0" smtClean="0">
                          <a:ln>
                            <a:noFill/>
                          </a:ln>
                          <a:solidFill>
                            <a:schemeClr val="bg1"/>
                          </a:solidFill>
                        </a:rPr>
                        <a:t>Johns Hopkins University</a:t>
                      </a:r>
                    </a:p>
                    <a:p>
                      <a:pPr algn="l"/>
                      <a:r>
                        <a:rPr lang="en-US" b="1" baseline="0" dirty="0" smtClean="0">
                          <a:ln>
                            <a:noFill/>
                          </a:ln>
                          <a:solidFill>
                            <a:schemeClr val="bg1"/>
                          </a:solidFill>
                        </a:rPr>
                        <a:t>Baylor College of Medicine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b="1" dirty="0" smtClean="0">
                          <a:ln>
                            <a:noFill/>
                          </a:ln>
                          <a:solidFill>
                            <a:schemeClr val="bg1"/>
                          </a:solidFill>
                        </a:rPr>
                        <a:t>David Valle, James </a:t>
                      </a:r>
                      <a:r>
                        <a:rPr lang="en-US" b="1" dirty="0" err="1" smtClean="0">
                          <a:ln>
                            <a:noFill/>
                          </a:ln>
                          <a:solidFill>
                            <a:schemeClr val="bg1"/>
                          </a:solidFill>
                        </a:rPr>
                        <a:t>Lupski</a:t>
                      </a:r>
                      <a:endParaRPr lang="en-US" b="1" dirty="0">
                        <a:ln>
                          <a:noFill/>
                        </a:ln>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b="1"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908720012"/>
              </p:ext>
            </p:extLst>
          </p:nvPr>
        </p:nvGraphicFramePr>
        <p:xfrm>
          <a:off x="806648" y="5354070"/>
          <a:ext cx="7588964" cy="808569"/>
        </p:xfrm>
        <a:graphic>
          <a:graphicData uri="http://schemas.openxmlformats.org/drawingml/2006/table">
            <a:tbl>
              <a:tblPr firstRow="1" bandRow="1">
                <a:tableStyleId>{5C22544A-7EE6-4342-B048-85BDC9FD1C3A}</a:tableStyleId>
              </a:tblPr>
              <a:tblGrid>
                <a:gridCol w="3794482"/>
                <a:gridCol w="3794482"/>
              </a:tblGrid>
              <a:tr h="808569">
                <a:tc>
                  <a:txBody>
                    <a:bodyPr/>
                    <a:lstStyle/>
                    <a:p>
                      <a:pPr algn="l"/>
                      <a:r>
                        <a:rPr lang="en-US" dirty="0" smtClean="0">
                          <a:solidFill>
                            <a:schemeClr val="bg1"/>
                          </a:solidFill>
                        </a:rPr>
                        <a:t>Rutgers</a:t>
                      </a:r>
                      <a:r>
                        <a:rPr lang="en-US" baseline="0" dirty="0" smtClean="0">
                          <a:solidFill>
                            <a:schemeClr val="bg1"/>
                          </a:solidFill>
                        </a:rPr>
                        <a:t> University</a:t>
                      </a:r>
                      <a:endParaRPr lang="en-US" dirty="0">
                        <a:solidFill>
                          <a:schemeClr val="bg1"/>
                        </a:solidFill>
                      </a:endParaRPr>
                    </a:p>
                  </a:txBody>
                  <a:tcPr anchor="ctr">
                    <a:lnR w="12700" cap="flat" cmpd="sng" algn="ctr">
                      <a:solidFill>
                        <a:schemeClr val="bg1"/>
                      </a:solidFill>
                      <a:prstDash val="solid"/>
                      <a:round/>
                      <a:headEnd type="none" w="med" len="med"/>
                      <a:tailEnd type="none" w="med" len="med"/>
                    </a:lnR>
                    <a:solidFill>
                      <a:schemeClr val="tx1"/>
                    </a:solidFill>
                  </a:tcPr>
                </a:tc>
                <a:tc>
                  <a:txBody>
                    <a:bodyPr/>
                    <a:lstStyle/>
                    <a:p>
                      <a:pPr algn="ctr"/>
                      <a:r>
                        <a:rPr lang="en-US" dirty="0" smtClean="0">
                          <a:solidFill>
                            <a:schemeClr val="bg1"/>
                          </a:solidFill>
                        </a:rPr>
                        <a:t>Tara</a:t>
                      </a:r>
                      <a:r>
                        <a:rPr lang="en-US" baseline="0" dirty="0" smtClean="0">
                          <a:solidFill>
                            <a:schemeClr val="bg1"/>
                          </a:solidFill>
                        </a:rPr>
                        <a:t> Matise, Steven </a:t>
                      </a:r>
                      <a:r>
                        <a:rPr lang="en-US" baseline="0" dirty="0" err="1" smtClean="0">
                          <a:solidFill>
                            <a:schemeClr val="bg1"/>
                          </a:solidFill>
                        </a:rPr>
                        <a:t>Buyske</a:t>
                      </a:r>
                      <a:endParaRPr lang="en-US" dirty="0">
                        <a:solidFill>
                          <a:schemeClr val="bg1"/>
                        </a:solidFill>
                      </a:endParaRPr>
                    </a:p>
                  </a:txBody>
                  <a:tcPr anchor="ctr">
                    <a:lnL w="12700" cap="flat" cmpd="sng" algn="ctr">
                      <a:solidFill>
                        <a:schemeClr val="bg1"/>
                      </a:solidFill>
                      <a:prstDash val="solid"/>
                      <a:round/>
                      <a:headEnd type="none" w="med" len="med"/>
                      <a:tailEnd type="none" w="med" len="med"/>
                    </a:lnL>
                    <a:solidFill>
                      <a:schemeClr val="tx1"/>
                    </a:solidFill>
                  </a:tcPr>
                </a:tc>
              </a:tr>
            </a:tbl>
          </a:graphicData>
        </a:graphic>
      </p:graphicFrame>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3169" y="5347505"/>
            <a:ext cx="838633" cy="772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54957" y="4876137"/>
            <a:ext cx="7772400" cy="461665"/>
          </a:xfrm>
          <a:prstGeom prst="rect">
            <a:avLst/>
          </a:prstGeom>
        </p:spPr>
        <p:txBody>
          <a:bodyPr wrap="square">
            <a:spAutoFit/>
          </a:bodyPr>
          <a:lstStyle/>
          <a:p>
            <a:pPr marL="177800" lvl="1" algn="ctr" defTabSz="457200" eaLnBrk="0" hangingPunct="0">
              <a:spcBef>
                <a:spcPts val="700"/>
              </a:spcBef>
              <a:buClr>
                <a:srgbClr val="D6ECFF"/>
              </a:buClr>
              <a:buSzPct val="95000"/>
              <a:tabLst>
                <a:tab pos="914400" algn="l"/>
              </a:tabLst>
            </a:pPr>
            <a:r>
              <a:rPr lang="en-US" sz="2400" dirty="0">
                <a:solidFill>
                  <a:srgbClr val="D6ECFF">
                    <a:lumMod val="90000"/>
                  </a:srgbClr>
                </a:solidFill>
                <a:cs typeface="Arial" pitchFamily="34" charset="0"/>
              </a:rPr>
              <a:t>Genome Sequencing Program Coordinating Center</a:t>
            </a:r>
          </a:p>
        </p:txBody>
      </p:sp>
      <p:grpSp>
        <p:nvGrpSpPr>
          <p:cNvPr id="4" name="Group 3"/>
          <p:cNvGrpSpPr/>
          <p:nvPr/>
        </p:nvGrpSpPr>
        <p:grpSpPr>
          <a:xfrm>
            <a:off x="3505200" y="1295362"/>
            <a:ext cx="1084155" cy="2892590"/>
            <a:chOff x="3665071" y="1295362"/>
            <a:chExt cx="1084155" cy="2892590"/>
          </a:xfrm>
        </p:grpSpPr>
        <p:pic>
          <p:nvPicPr>
            <p:cNvPr id="8" name="Picture 12" descr="http://gersztenlab.com/wp-content/uploads/2015/09/logo_broad.png"/>
            <p:cNvPicPr>
              <a:picLocks noChangeAspect="1" noChangeArrowheads="1"/>
            </p:cNvPicPr>
            <p:nvPr/>
          </p:nvPicPr>
          <p:blipFill rotWithShape="1">
            <a:blip r:embed="rId4">
              <a:extLst>
                <a:ext uri="{28A0092B-C50C-407E-A947-70E740481C1C}">
                  <a14:useLocalDpi xmlns:a14="http://schemas.microsoft.com/office/drawing/2010/main" val="0"/>
                </a:ext>
              </a:extLst>
            </a:blip>
            <a:srcRect r="76643"/>
            <a:stretch/>
          </p:blipFill>
          <p:spPr bwMode="auto">
            <a:xfrm>
              <a:off x="4133388" y="1295362"/>
              <a:ext cx="570444" cy="6217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5071" y="2102035"/>
              <a:ext cx="696431" cy="62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5344" y="2838507"/>
              <a:ext cx="653882" cy="61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6904" y="3566160"/>
              <a:ext cx="643967" cy="62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 name="Picture 6" descr="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5008" y="2103120"/>
            <a:ext cx="621792" cy="621792"/>
          </a:xfrm>
          <a:prstGeom prst="rect">
            <a:avLst/>
          </a:prstGeom>
        </p:spPr>
      </p:pic>
      <p:pic>
        <p:nvPicPr>
          <p:cNvPr id="17" name="Picture 16" descr="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1960" y="3566160"/>
            <a:ext cx="621792" cy="621792"/>
          </a:xfrm>
          <a:prstGeom prst="rect">
            <a:avLst/>
          </a:prstGeom>
        </p:spPr>
      </p:pic>
    </p:spTree>
    <p:extLst>
      <p:ext uri="{BB962C8B-B14F-4D97-AF65-F5344CB8AC3E}">
        <p14:creationId xmlns:p14="http://schemas.microsoft.com/office/powerpoint/2010/main" val="23032691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721758" y="16932"/>
            <a:ext cx="75311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en-US" sz="3600" b="1" dirty="0">
                <a:solidFill>
                  <a:srgbClr val="FFFF00"/>
                </a:solidFill>
                <a:latin typeface="Arial" charset="0"/>
              </a:rPr>
              <a:t>Clinical Sequencing Exploratory </a:t>
            </a:r>
            <a:r>
              <a:rPr lang="en-US" altLang="en-US" sz="3600" b="1" dirty="0" smtClean="0">
                <a:solidFill>
                  <a:srgbClr val="FFFF00"/>
                </a:solidFill>
                <a:latin typeface="Arial" charset="0"/>
              </a:rPr>
              <a:t>Research Program</a:t>
            </a:r>
            <a:endParaRPr lang="en-US" altLang="en-US" sz="3600" b="1" dirty="0">
              <a:solidFill>
                <a:srgbClr val="FFFF00"/>
              </a:solidFill>
              <a:latin typeface="Arial" charset="0"/>
            </a:endParaRPr>
          </a:p>
        </p:txBody>
      </p:sp>
      <p:sp>
        <p:nvSpPr>
          <p:cNvPr id="81923" name="TextBox 7"/>
          <p:cNvSpPr txBox="1">
            <a:spLocks noChangeArrowheads="1"/>
          </p:cNvSpPr>
          <p:nvPr/>
        </p:nvSpPr>
        <p:spPr bwMode="auto">
          <a:xfrm>
            <a:off x="7316788" y="6410503"/>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000" b="1" dirty="0">
                <a:solidFill>
                  <a:srgbClr val="8BE6FF"/>
                </a:solidFill>
                <a:latin typeface="Arial" charset="0"/>
              </a:rPr>
              <a:t>Document </a:t>
            </a:r>
            <a:r>
              <a:rPr lang="en-US" altLang="en-US" sz="2000" b="1" dirty="0" smtClean="0">
                <a:solidFill>
                  <a:srgbClr val="8BE6FF"/>
                </a:solidFill>
                <a:latin typeface="Arial" charset="0"/>
              </a:rPr>
              <a:t>29</a:t>
            </a:r>
            <a:endParaRPr lang="en-US" altLang="en-US" sz="2000" b="1" dirty="0">
              <a:solidFill>
                <a:srgbClr val="8BE6FF"/>
              </a:solidFill>
              <a:latin typeface="Arial" charset="0"/>
            </a:endParaRPr>
          </a:p>
        </p:txBody>
      </p:sp>
      <p:sp>
        <p:nvSpPr>
          <p:cNvPr id="7" name="Content Placeholder 5"/>
          <p:cNvSpPr txBox="1">
            <a:spLocks/>
          </p:cNvSpPr>
          <p:nvPr/>
        </p:nvSpPr>
        <p:spPr bwMode="auto">
          <a:xfrm>
            <a:off x="33338" y="1287463"/>
            <a:ext cx="8937625" cy="1265237"/>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defTabSz="457200" fontAlgn="base">
              <a:spcAft>
                <a:spcPts val="1200"/>
              </a:spcAft>
              <a:buClr>
                <a:prstClr val="white"/>
              </a:buClr>
              <a:buSzPct val="95000"/>
              <a:buFont typeface="Wingdings" panose="05000000000000000000" pitchFamily="2" charset="2"/>
              <a:buChar char="§"/>
              <a:defRPr/>
            </a:pPr>
            <a:r>
              <a:rPr lang="en-US" sz="2800" dirty="0" smtClean="0">
                <a:solidFill>
                  <a:prstClr val="white"/>
                </a:solidFill>
              </a:rPr>
              <a:t>Enrolled 4,205 adults and 1,072 children</a:t>
            </a:r>
          </a:p>
          <a:p>
            <a:pPr marL="342900" defTabSz="457200" fontAlgn="base">
              <a:spcAft>
                <a:spcPts val="1200"/>
              </a:spcAft>
              <a:buClr>
                <a:prstClr val="white"/>
              </a:buClr>
              <a:buSzPct val="95000"/>
              <a:buFont typeface="Wingdings" panose="05000000000000000000" pitchFamily="2" charset="2"/>
              <a:buChar char="§"/>
              <a:defRPr/>
            </a:pPr>
            <a:r>
              <a:rPr lang="en-US" sz="2800" dirty="0" smtClean="0">
                <a:solidFill>
                  <a:prstClr val="white"/>
                </a:solidFill>
                <a:latin typeface="Arial" pitchFamily="34" charset="0"/>
                <a:cs typeface="Arial" panose="020B0604020202020204" pitchFamily="34" charset="0"/>
              </a:rPr>
              <a:t>244 publications (13 working </a:t>
            </a:r>
            <a:r>
              <a:rPr lang="en-US" sz="2800" dirty="0">
                <a:solidFill>
                  <a:prstClr val="white"/>
                </a:solidFill>
                <a:latin typeface="Arial" pitchFamily="34" charset="0"/>
                <a:cs typeface="Arial" panose="020B0604020202020204" pitchFamily="34" charset="0"/>
              </a:rPr>
              <a:t>group </a:t>
            </a:r>
            <a:r>
              <a:rPr lang="en-US" sz="2800" dirty="0" smtClean="0">
                <a:solidFill>
                  <a:prstClr val="white"/>
                </a:solidFill>
                <a:latin typeface="Arial" pitchFamily="34" charset="0"/>
                <a:cs typeface="Arial" panose="020B0604020202020204" pitchFamily="34" charset="0"/>
              </a:rPr>
              <a:t>publications) </a:t>
            </a:r>
            <a:endParaRPr lang="en-US" sz="1400" dirty="0">
              <a:solidFill>
                <a:prstClr val="white"/>
              </a:solidFill>
              <a:latin typeface="Arial" pitchFamily="34" charset="0"/>
              <a:cs typeface="Arial" panose="020B0604020202020204" pitchFamily="34" charset="0"/>
            </a:endParaRPr>
          </a:p>
          <a:p>
            <a:pPr marL="0" indent="0" defTabSz="457200" fontAlgn="base">
              <a:spcAft>
                <a:spcPct val="0"/>
              </a:spcAft>
              <a:buClr>
                <a:prstClr val="white"/>
              </a:buClr>
              <a:buSzPct val="95000"/>
              <a:defRPr/>
            </a:pPr>
            <a:endParaRPr lang="en-US" sz="2800" dirty="0" smtClean="0">
              <a:solidFill>
                <a:prstClr val="white"/>
              </a:solidFill>
            </a:endParaRPr>
          </a:p>
        </p:txBody>
      </p:sp>
      <p:pic>
        <p:nvPicPr>
          <p:cNvPr id="81927" name="Picture 8" descr="E:\Genetics\Logo\Images\CSER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885950" cy="97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 Shot 2015-11-27 at 10.12.0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438400"/>
            <a:ext cx="7696200" cy="1539240"/>
          </a:xfrm>
          <a:prstGeom prst="rect">
            <a:avLst/>
          </a:prstGeom>
          <a:ln w="12700" cap="sq" cmpd="sng">
            <a:solidFill>
              <a:schemeClr val="tx1"/>
            </a:solidFill>
            <a:prstDash val="solid"/>
            <a:miter lim="800000"/>
          </a:ln>
          <a:effectLst>
            <a:outerShdw blurRad="50800" dist="38100" dir="2700000" algn="tl" rotWithShape="0">
              <a:srgbClr val="000000">
                <a:alpha val="43000"/>
              </a:srgbClr>
            </a:outerShdw>
          </a:effectLst>
        </p:spPr>
      </p:pic>
      <p:pic>
        <p:nvPicPr>
          <p:cNvPr id="2" name="Picture 1" descr="cancer_commentar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191000"/>
            <a:ext cx="3886200" cy="2133600"/>
          </a:xfrm>
          <a:prstGeom prst="rect">
            <a:avLst/>
          </a:prstGeom>
          <a:ln w="12700" cmpd="sng">
            <a:solidFill>
              <a:srgbClr val="FFFFFF"/>
            </a:solidFill>
          </a:ln>
        </p:spPr>
      </p:pic>
      <p:pic>
        <p:nvPicPr>
          <p:cNvPr id="3" name="Picture 2" descr="jama_umic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1" y="4191000"/>
            <a:ext cx="3657599" cy="2133600"/>
          </a:xfrm>
          <a:prstGeom prst="rect">
            <a:avLst/>
          </a:prstGeom>
          <a:ln w="12700" cmpd="sng">
            <a:solidFill>
              <a:schemeClr val="tx1"/>
            </a:solidFill>
          </a:ln>
        </p:spPr>
      </p:pic>
    </p:spTree>
    <p:extLst>
      <p:ext uri="{BB962C8B-B14F-4D97-AF65-F5344CB8AC3E}">
        <p14:creationId xmlns:p14="http://schemas.microsoft.com/office/powerpoint/2010/main" val="16678196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721758" y="16932"/>
            <a:ext cx="75311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en-US" altLang="en-US" sz="3600" b="1" dirty="0">
                <a:solidFill>
                  <a:srgbClr val="FFFF00"/>
                </a:solidFill>
                <a:latin typeface="Arial" charset="0"/>
              </a:rPr>
              <a:t>Clinical Sequencing Exploratory </a:t>
            </a:r>
            <a:r>
              <a:rPr lang="en-US" altLang="en-US" sz="3600" b="1" dirty="0" smtClean="0">
                <a:solidFill>
                  <a:srgbClr val="FFFF00"/>
                </a:solidFill>
                <a:latin typeface="Arial" charset="0"/>
              </a:rPr>
              <a:t>Research Program</a:t>
            </a:r>
            <a:endParaRPr lang="en-US" altLang="en-US" sz="3600" b="1" dirty="0">
              <a:solidFill>
                <a:srgbClr val="FFFF00"/>
              </a:solidFill>
              <a:latin typeface="Arial" charset="0"/>
            </a:endParaRPr>
          </a:p>
        </p:txBody>
      </p:sp>
      <p:sp>
        <p:nvSpPr>
          <p:cNvPr id="81923" name="TextBox 7"/>
          <p:cNvSpPr txBox="1">
            <a:spLocks noChangeArrowheads="1"/>
          </p:cNvSpPr>
          <p:nvPr/>
        </p:nvSpPr>
        <p:spPr bwMode="auto">
          <a:xfrm>
            <a:off x="7316788" y="6410503"/>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000" b="1" dirty="0">
                <a:solidFill>
                  <a:srgbClr val="8BE6FF"/>
                </a:solidFill>
                <a:latin typeface="Arial" charset="0"/>
              </a:rPr>
              <a:t>Document </a:t>
            </a:r>
            <a:r>
              <a:rPr lang="en-US" altLang="en-US" sz="2000" b="1" dirty="0" smtClean="0">
                <a:solidFill>
                  <a:srgbClr val="8BE6FF"/>
                </a:solidFill>
                <a:latin typeface="Arial" charset="0"/>
              </a:rPr>
              <a:t>29</a:t>
            </a:r>
            <a:endParaRPr lang="en-US" altLang="en-US" sz="2000" b="1" dirty="0">
              <a:solidFill>
                <a:srgbClr val="8BE6FF"/>
              </a:solidFill>
              <a:latin typeface="Arial" charset="0"/>
            </a:endParaRPr>
          </a:p>
        </p:txBody>
      </p:sp>
      <p:pic>
        <p:nvPicPr>
          <p:cNvPr id="81927" name="Picture 8" descr="E:\Genetics\Logo\Images\CSER_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885950" cy="97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ser_and_beyo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50" y="1469453"/>
            <a:ext cx="7867650" cy="4156647"/>
          </a:xfrm>
          <a:prstGeom prst="rect">
            <a:avLst/>
          </a:prstGeom>
          <a:effectLst>
            <a:glow rad="228600">
              <a:schemeClr val="accent2">
                <a:satMod val="175000"/>
                <a:alpha val="40000"/>
              </a:schemeClr>
            </a:glow>
          </a:effectLst>
        </p:spPr>
      </p:pic>
      <p:sp>
        <p:nvSpPr>
          <p:cNvPr id="3" name="Frame 2"/>
          <p:cNvSpPr/>
          <p:nvPr/>
        </p:nvSpPr>
        <p:spPr>
          <a:xfrm>
            <a:off x="590550" y="4508500"/>
            <a:ext cx="1524000" cy="317500"/>
          </a:xfrm>
          <a:prstGeom prst="frame">
            <a:avLst/>
          </a:prstGeom>
          <a:solidFill>
            <a:srgbClr val="EA157A"/>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Content Placeholder 5"/>
          <p:cNvSpPr txBox="1">
            <a:spLocks/>
          </p:cNvSpPr>
          <p:nvPr/>
        </p:nvSpPr>
        <p:spPr bwMode="auto">
          <a:xfrm>
            <a:off x="131762" y="5826303"/>
            <a:ext cx="8937625" cy="762000"/>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defTabSz="457200" fontAlgn="base">
              <a:spcAft>
                <a:spcPts val="1200"/>
              </a:spcAft>
              <a:buClr>
                <a:prstClr val="white"/>
              </a:buClr>
              <a:buSzPct val="95000"/>
              <a:buFont typeface="Wingdings" panose="05000000000000000000" pitchFamily="2" charset="2"/>
              <a:buChar char="§"/>
              <a:defRPr/>
            </a:pPr>
            <a:r>
              <a:rPr lang="en-US" sz="2800" dirty="0" smtClean="0">
                <a:solidFill>
                  <a:prstClr val="white"/>
                </a:solidFill>
              </a:rPr>
              <a:t>Workshop report available on genome.gov</a:t>
            </a:r>
          </a:p>
        </p:txBody>
      </p:sp>
    </p:spTree>
    <p:extLst>
      <p:ext uri="{BB962C8B-B14F-4D97-AF65-F5344CB8AC3E}">
        <p14:creationId xmlns:p14="http://schemas.microsoft.com/office/powerpoint/2010/main" val="9719263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565"/>
            <a:ext cx="9144000" cy="639763"/>
          </a:xfrm>
        </p:spPr>
        <p:txBody>
          <a:bodyPr/>
          <a:lstStyle/>
          <a:p>
            <a:pPr algn="ctr">
              <a:defRPr/>
            </a:pPr>
            <a:r>
              <a:rPr lang="en-US" sz="3600" b="1" dirty="0" smtClean="0">
                <a:solidFill>
                  <a:srgbClr val="FFFF00"/>
                </a:solidFill>
                <a:latin typeface="Arial" charset="0"/>
                <a:cs typeface="Arial" charset="0"/>
              </a:rPr>
              <a:t>Genome Sequencing Informatics Tools</a:t>
            </a:r>
            <a:endParaRPr lang="en-US" sz="3600" b="1" dirty="0">
              <a:solidFill>
                <a:srgbClr val="FFFF00"/>
              </a:solidFill>
              <a:latin typeface="Arial" pitchFamily="34" charset="0"/>
              <a:cs typeface="Arial" pitchFamily="34" charset="0"/>
            </a:endParaRPr>
          </a:p>
        </p:txBody>
      </p:sp>
      <p:sp>
        <p:nvSpPr>
          <p:cNvPr id="42" name="Rectangle 41"/>
          <p:cNvSpPr/>
          <p:nvPr/>
        </p:nvSpPr>
        <p:spPr>
          <a:xfrm>
            <a:off x="280755" y="754855"/>
            <a:ext cx="8451616" cy="1846659"/>
          </a:xfrm>
          <a:prstGeom prst="rect">
            <a:avLst/>
          </a:prstGeom>
        </p:spPr>
        <p:txBody>
          <a:bodyPr wrap="square">
            <a:spAutoFit/>
          </a:bodyPr>
          <a:lstStyle/>
          <a:p>
            <a:pPr marL="387350" lvl="2" indent="-228600" defTabSz="627063" eaLnBrk="0" fontAlgn="base" hangingPunct="0">
              <a:spcBef>
                <a:spcPts val="1800"/>
              </a:spcBef>
              <a:spcAft>
                <a:spcPct val="0"/>
              </a:spcAft>
              <a:buClr>
                <a:prstClr val="white"/>
              </a:buClr>
              <a:buSzPct val="95000"/>
              <a:buFont typeface="Wingdings" pitchFamily="2" charset="2"/>
              <a:buChar char=""/>
              <a:defRPr/>
            </a:pPr>
            <a:r>
              <a:rPr lang="en-US" sz="2800" b="1" dirty="0">
                <a:solidFill>
                  <a:prstClr val="white"/>
                </a:solidFill>
                <a:latin typeface="Arial" charset="0"/>
              </a:rPr>
              <a:t>Robust </a:t>
            </a:r>
            <a:r>
              <a:rPr lang="en-US" sz="2800" b="1" dirty="0" smtClean="0">
                <a:solidFill>
                  <a:prstClr val="white"/>
                </a:solidFill>
                <a:latin typeface="Arial" charset="0"/>
              </a:rPr>
              <a:t>software</a:t>
            </a:r>
          </a:p>
          <a:p>
            <a:pPr marL="387350" lvl="2" indent="-228600" defTabSz="627063" eaLnBrk="0" fontAlgn="base" hangingPunct="0">
              <a:spcBef>
                <a:spcPts val="1800"/>
              </a:spcBef>
              <a:spcAft>
                <a:spcPct val="0"/>
              </a:spcAft>
              <a:buClr>
                <a:prstClr val="white"/>
              </a:buClr>
              <a:buSzPct val="95000"/>
              <a:buFont typeface="Wingdings" pitchFamily="2" charset="2"/>
              <a:buChar char=""/>
              <a:defRPr/>
            </a:pPr>
            <a:r>
              <a:rPr lang="en-US" sz="2800" b="1" dirty="0">
                <a:solidFill>
                  <a:prstClr val="white"/>
                </a:solidFill>
                <a:latin typeface="Arial" charset="0"/>
              </a:rPr>
              <a:t>S</a:t>
            </a:r>
            <a:r>
              <a:rPr lang="en-US" sz="2800" b="1" dirty="0" smtClean="0">
                <a:solidFill>
                  <a:prstClr val="white"/>
                </a:solidFill>
                <a:latin typeface="Arial" charset="0"/>
              </a:rPr>
              <a:t>ocial </a:t>
            </a:r>
            <a:r>
              <a:rPr lang="en-US" sz="2800" b="1" dirty="0">
                <a:solidFill>
                  <a:prstClr val="white"/>
                </a:solidFill>
                <a:latin typeface="Arial" charset="0"/>
              </a:rPr>
              <a:t>engineering </a:t>
            </a:r>
          </a:p>
          <a:p>
            <a:pPr marL="387350" lvl="2" indent="-228600" defTabSz="627063" eaLnBrk="0" fontAlgn="base" hangingPunct="0">
              <a:spcBef>
                <a:spcPts val="1800"/>
              </a:spcBef>
              <a:spcAft>
                <a:spcPct val="0"/>
              </a:spcAft>
              <a:buClr>
                <a:prstClr val="white"/>
              </a:buClr>
              <a:buSzPct val="95000"/>
              <a:buFont typeface="Wingdings" pitchFamily="2" charset="2"/>
              <a:buChar char=""/>
              <a:defRPr/>
            </a:pPr>
            <a:r>
              <a:rPr lang="en-US" sz="2800" b="1" dirty="0">
                <a:solidFill>
                  <a:prstClr val="white"/>
                </a:solidFill>
                <a:latin typeface="Arial" charset="0"/>
              </a:rPr>
              <a:t>Innovative use of cloud and </a:t>
            </a:r>
            <a:r>
              <a:rPr lang="en-US" sz="2800" b="1" dirty="0" smtClean="0">
                <a:solidFill>
                  <a:prstClr val="white"/>
                </a:solidFill>
                <a:latin typeface="Arial" charset="0"/>
              </a:rPr>
              <a:t>‘app</a:t>
            </a:r>
            <a:r>
              <a:rPr lang="en-US" sz="2800" dirty="0" smtClean="0">
                <a:solidFill>
                  <a:prstClr val="white"/>
                </a:solidFill>
                <a:latin typeface="Arial" charset="0"/>
              </a:rPr>
              <a:t>’</a:t>
            </a:r>
            <a:r>
              <a:rPr lang="en-US" sz="2800" b="1" dirty="0" smtClean="0">
                <a:solidFill>
                  <a:prstClr val="white"/>
                </a:solidFill>
                <a:latin typeface="Arial" charset="0"/>
              </a:rPr>
              <a:t> </a:t>
            </a:r>
            <a:r>
              <a:rPr lang="en-US" sz="2800" b="1" dirty="0">
                <a:solidFill>
                  <a:prstClr val="white"/>
                </a:solidFill>
                <a:latin typeface="Arial" charset="0"/>
              </a:rPr>
              <a:t>frameworks</a:t>
            </a:r>
          </a:p>
        </p:txBody>
      </p:sp>
      <p:sp>
        <p:nvSpPr>
          <p:cNvPr id="6" name="TextBox 5"/>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30</a:t>
            </a:r>
            <a:endParaRPr lang="en-US" sz="2000" b="1" dirty="0">
              <a:solidFill>
                <a:srgbClr val="00ADDC">
                  <a:lumMod val="40000"/>
                  <a:lumOff val="60000"/>
                </a:srgbClr>
              </a:solidFill>
              <a:latin typeface="Arial"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724" y="4000391"/>
            <a:ext cx="3477924" cy="260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descr="C:\Users\sofiahj\Desktop\logo-gat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47" y="2801568"/>
            <a:ext cx="3393479" cy="11035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974" y="754855"/>
            <a:ext cx="2733040" cy="925028"/>
          </a:xfrm>
          <a:prstGeom prst="rect">
            <a:avLst/>
          </a:prstGeom>
        </p:spPr>
      </p:pic>
      <p:grpSp>
        <p:nvGrpSpPr>
          <p:cNvPr id="3" name="Group 2"/>
          <p:cNvGrpSpPr/>
          <p:nvPr/>
        </p:nvGrpSpPr>
        <p:grpSpPr>
          <a:xfrm>
            <a:off x="6344563" y="2840969"/>
            <a:ext cx="2601625" cy="1407181"/>
            <a:chOff x="5193408" y="3022728"/>
            <a:chExt cx="3984485" cy="1722165"/>
          </a:xfrm>
        </p:grpSpPr>
        <p:pic>
          <p:nvPicPr>
            <p:cNvPr id="1030" name="Picture 6" descr="http://iobio.io/public/images/blog/gene_iobio_exome_featured_ima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782" t="10848" r="7836" b="14847"/>
            <a:stretch/>
          </p:blipFill>
          <p:spPr bwMode="auto">
            <a:xfrm>
              <a:off x="5193408" y="3022728"/>
              <a:ext cx="3984485" cy="13023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71489" y="3662139"/>
              <a:ext cx="2869498" cy="1082754"/>
            </a:xfrm>
            <a:prstGeom prst="rect">
              <a:avLst/>
            </a:prstGeom>
          </p:spPr>
          <p:txBody>
            <a:bodyPr wrap="square">
              <a:spAutoFit/>
            </a:bodyPr>
            <a:lstStyle/>
            <a:p>
              <a:pPr fontAlgn="base">
                <a:spcBef>
                  <a:spcPct val="0"/>
                </a:spcBef>
                <a:spcAft>
                  <a:spcPct val="0"/>
                </a:spcAft>
              </a:pPr>
              <a:r>
                <a:rPr lang="en-US" sz="2400" b="1" dirty="0" err="1">
                  <a:solidFill>
                    <a:prstClr val="black"/>
                  </a:solidFill>
                  <a:latin typeface="Arial" pitchFamily="34" charset="0"/>
                </a:rPr>
                <a:t>gene.iobio</a:t>
              </a:r>
              <a:endParaRPr lang="en-US" sz="2400" b="1" dirty="0">
                <a:solidFill>
                  <a:prstClr val="black"/>
                </a:solidFill>
                <a:latin typeface="Arial" pitchFamily="34" charset="0"/>
              </a:endParaRPr>
            </a:p>
          </p:txBody>
        </p:sp>
      </p:grpSp>
      <p:pic>
        <p:nvPicPr>
          <p:cNvPr id="1037" name="Picture 13" descr="http://www.broadinstitute.org/software/genomestrip/sites/default/files/gs_logo_tag_1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8863" y="2840970"/>
            <a:ext cx="2408587" cy="1064170"/>
          </a:xfrm>
          <a:prstGeom prst="rect">
            <a:avLst/>
          </a:prstGeom>
          <a:solidFill>
            <a:schemeClr val="accent1"/>
          </a:solidFill>
        </p:spPr>
      </p:pic>
      <p:grpSp>
        <p:nvGrpSpPr>
          <p:cNvPr id="11" name="Group 10"/>
          <p:cNvGrpSpPr/>
          <p:nvPr/>
        </p:nvGrpSpPr>
        <p:grpSpPr>
          <a:xfrm>
            <a:off x="4096987" y="4622343"/>
            <a:ext cx="1856138" cy="1631527"/>
            <a:chOff x="2812618" y="4196714"/>
            <a:chExt cx="1292022" cy="1337192"/>
          </a:xfrm>
        </p:grpSpPr>
        <p:pic>
          <p:nvPicPr>
            <p:cNvPr id="1039" name="Picture 15" descr="http://tvap.genome.wustl.edu/image/2/48/48/5/images/genome_pindel_4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8934" y="4196714"/>
              <a:ext cx="962025" cy="9620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812618" y="5164574"/>
              <a:ext cx="1292022" cy="369332"/>
            </a:xfrm>
            <a:prstGeom prst="rect">
              <a:avLst/>
            </a:prstGeom>
          </p:spPr>
          <p:txBody>
            <a:bodyPr wrap="square">
              <a:spAutoFit/>
            </a:bodyPr>
            <a:lstStyle/>
            <a:p>
              <a:pPr fontAlgn="base">
                <a:spcBef>
                  <a:spcPct val="0"/>
                </a:spcBef>
                <a:spcAft>
                  <a:spcPct val="0"/>
                </a:spcAft>
              </a:pPr>
              <a:r>
                <a:rPr lang="en-US" b="1" dirty="0" err="1">
                  <a:solidFill>
                    <a:prstClr val="white"/>
                  </a:solidFill>
                  <a:latin typeface="Arial" pitchFamily="34" charset="0"/>
                </a:rPr>
                <a:t>Pindel</a:t>
              </a:r>
              <a:r>
                <a:rPr lang="en-US" b="1" dirty="0">
                  <a:solidFill>
                    <a:prstClr val="white"/>
                  </a:solidFill>
                  <a:latin typeface="Arial" pitchFamily="34" charset="0"/>
                </a:rPr>
                <a:t>-C</a:t>
              </a:r>
            </a:p>
          </p:txBody>
        </p:sp>
      </p:grpSp>
      <p:grpSp>
        <p:nvGrpSpPr>
          <p:cNvPr id="5" name="Group 4"/>
          <p:cNvGrpSpPr/>
          <p:nvPr/>
        </p:nvGrpSpPr>
        <p:grpSpPr>
          <a:xfrm>
            <a:off x="6047580" y="4329044"/>
            <a:ext cx="2874511" cy="2027884"/>
            <a:chOff x="6096000" y="4119494"/>
            <a:chExt cx="2874511" cy="2027884"/>
          </a:xfrm>
        </p:grpSpPr>
        <p:pic>
          <p:nvPicPr>
            <p:cNvPr id="1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22" r="4735" b="26654"/>
            <a:stretch/>
          </p:blipFill>
          <p:spPr bwMode="auto">
            <a:xfrm>
              <a:off x="6096000" y="5019238"/>
              <a:ext cx="2874511" cy="112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1879" b="66320"/>
            <a:stretch/>
          </p:blipFill>
          <p:spPr bwMode="auto">
            <a:xfrm>
              <a:off x="6096000" y="4119494"/>
              <a:ext cx="2874511" cy="92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92883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37"/>
                                        </p:tgtEl>
                                        <p:attrNameLst>
                                          <p:attrName>style.visibility</p:attrName>
                                        </p:attrNameLst>
                                      </p:cBhvr>
                                      <p:to>
                                        <p:strVal val="visible"/>
                                      </p:to>
                                    </p:set>
                                    <p:anim calcmode="lin" valueType="num">
                                      <p:cBhvr additive="base">
                                        <p:cTn id="29" dur="500" fill="hold"/>
                                        <p:tgtEl>
                                          <p:spTgt spid="1037"/>
                                        </p:tgtEl>
                                        <p:attrNameLst>
                                          <p:attrName>ppt_x</p:attrName>
                                        </p:attrNameLst>
                                      </p:cBhvr>
                                      <p:tavLst>
                                        <p:tav tm="0">
                                          <p:val>
                                            <p:strVal val="#ppt_x"/>
                                          </p:val>
                                        </p:tav>
                                        <p:tav tm="100000">
                                          <p:val>
                                            <p:strVal val="#ppt_x"/>
                                          </p:val>
                                        </p:tav>
                                      </p:tavLst>
                                    </p:anim>
                                    <p:anim calcmode="lin" valueType="num">
                                      <p:cBhvr additive="base">
                                        <p:cTn id="30"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5521"/>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Technology Development Program</a:t>
            </a:r>
          </a:p>
        </p:txBody>
      </p:sp>
      <p:sp>
        <p:nvSpPr>
          <p:cNvPr id="5" name="Title 1"/>
          <p:cNvSpPr txBox="1">
            <a:spLocks/>
          </p:cNvSpPr>
          <p:nvPr/>
        </p:nvSpPr>
        <p:spPr bwMode="auto">
          <a:xfrm>
            <a:off x="-101600" y="2448975"/>
            <a:ext cx="9283700" cy="4403251"/>
          </a:xfrm>
          <a:prstGeom prst="rect">
            <a:avLst/>
          </a:prstGeom>
          <a:noFill/>
          <a:ln w="9525" algn="ctr">
            <a:noFill/>
            <a:miter lim="800000"/>
            <a:headEnd/>
            <a:tailEnd/>
          </a:ln>
        </p:spPr>
        <p:txBody>
          <a:bodyPr/>
          <a:lstStyle/>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smtClean="0">
                <a:latin typeface="Arial" charset="0"/>
              </a:rPr>
              <a:t>Novel Nucleic Acid Sequencing</a:t>
            </a:r>
            <a:endParaRPr lang="en-US" sz="2800" b="1" dirty="0" smtClean="0">
              <a:cs typeface="Arial" pitchFamily="34" charset="0"/>
            </a:endParaRPr>
          </a:p>
          <a:p>
            <a:pPr marL="177800" lvl="1" defTabSz="457200" eaLnBrk="0" hangingPunct="0">
              <a:spcBef>
                <a:spcPts val="700"/>
              </a:spcBef>
              <a:buClr>
                <a:prstClr val="white"/>
              </a:buClr>
              <a:buSzPct val="95000"/>
              <a:tabLst>
                <a:tab pos="914400" algn="l"/>
              </a:tabLst>
            </a:pPr>
            <a:r>
              <a:rPr lang="en-US" sz="2600" b="1" dirty="0" smtClean="0">
                <a:solidFill>
                  <a:schemeClr val="accent4">
                    <a:lumMod val="20000"/>
                    <a:lumOff val="80000"/>
                  </a:schemeClr>
                </a:solidFill>
                <a:cs typeface="Arial" pitchFamily="34" charset="0"/>
              </a:rPr>
              <a:t>	</a:t>
            </a:r>
            <a:r>
              <a:rPr lang="en-US" sz="2400" dirty="0" smtClean="0">
                <a:solidFill>
                  <a:schemeClr val="accent4">
                    <a:lumMod val="20000"/>
                    <a:lumOff val="80000"/>
                  </a:schemeClr>
                </a:solidFill>
                <a:cs typeface="Arial" pitchFamily="34" charset="0"/>
              </a:rPr>
              <a:t>RFA-HG-15-031 (to 33; R01, R21, and R43/44)</a:t>
            </a:r>
          </a:p>
          <a:p>
            <a:pPr marL="177800" lvl="1" defTabSz="457200" eaLnBrk="0" hangingPunct="0">
              <a:spcBef>
                <a:spcPts val="700"/>
              </a:spcBef>
              <a:buClr>
                <a:prstClr val="white"/>
              </a:buClr>
              <a:buSzPct val="95000"/>
              <a:tabLst>
                <a:tab pos="914400" algn="l"/>
              </a:tabLst>
            </a:pPr>
            <a:r>
              <a:rPr lang="en-US" sz="2400" dirty="0">
                <a:solidFill>
                  <a:schemeClr val="accent4">
                    <a:lumMod val="20000"/>
                    <a:lumOff val="80000"/>
                  </a:schemeClr>
                </a:solidFill>
                <a:cs typeface="Arial" pitchFamily="34" charset="0"/>
              </a:rPr>
              <a:t>	</a:t>
            </a:r>
            <a:r>
              <a:rPr lang="en-US" sz="2400" dirty="0" smtClean="0">
                <a:solidFill>
                  <a:schemeClr val="accent4">
                    <a:lumMod val="20000"/>
                    <a:lumOff val="80000"/>
                  </a:schemeClr>
                </a:solidFill>
                <a:cs typeface="Arial" pitchFamily="34" charset="0"/>
              </a:rPr>
              <a:t>RFA-HG-15-039 (Direct to Phase II R44) released</a:t>
            </a:r>
          </a:p>
          <a:p>
            <a:pPr marL="177800" lvl="1" defTabSz="457200" eaLnBrk="0" hangingPunct="0">
              <a:spcBef>
                <a:spcPts val="700"/>
              </a:spcBef>
              <a:buClr>
                <a:prstClr val="white"/>
              </a:buClr>
              <a:buSzPct val="95000"/>
              <a:tabLst>
                <a:tab pos="914400" algn="l"/>
              </a:tabLst>
            </a:pPr>
            <a:r>
              <a:rPr lang="en-US" sz="2400" b="1" dirty="0">
                <a:solidFill>
                  <a:schemeClr val="accent4">
                    <a:lumMod val="20000"/>
                    <a:lumOff val="80000"/>
                  </a:schemeClr>
                </a:solidFill>
                <a:cs typeface="Arial" pitchFamily="34" charset="0"/>
              </a:rPr>
              <a:t>	</a:t>
            </a:r>
            <a:r>
              <a:rPr lang="en-US" sz="2400" dirty="0" smtClean="0">
                <a:solidFill>
                  <a:schemeClr val="accent4">
                    <a:lumMod val="20000"/>
                    <a:lumOff val="80000"/>
                  </a:schemeClr>
                </a:solidFill>
                <a:cs typeface="Arial" pitchFamily="34" charset="0"/>
              </a:rPr>
              <a:t>Upcoming due dates: July 14, 2016 </a:t>
            </a:r>
            <a:r>
              <a:rPr lang="en-US" sz="2400" dirty="0">
                <a:solidFill>
                  <a:schemeClr val="accent4">
                    <a:lumMod val="20000"/>
                    <a:lumOff val="80000"/>
                  </a:schemeClr>
                </a:solidFill>
                <a:cs typeface="Arial" pitchFamily="34" charset="0"/>
              </a:rPr>
              <a:t>&amp; June 15, 2017</a:t>
            </a:r>
          </a:p>
          <a:p>
            <a:pPr marL="177800" lvl="1" defTabSz="457200" eaLnBrk="0" hangingPunct="0">
              <a:spcBef>
                <a:spcPts val="700"/>
              </a:spcBef>
              <a:buClr>
                <a:prstClr val="white"/>
              </a:buClr>
              <a:buSzPct val="95000"/>
              <a:tabLst>
                <a:tab pos="914400" algn="l"/>
              </a:tabLst>
            </a:pPr>
            <a:endParaRPr lang="en-US" sz="1200" b="1" dirty="0" smtClean="0">
              <a:solidFill>
                <a:srgbClr val="00ADDC">
                  <a:lumMod val="40000"/>
                  <a:lumOff val="60000"/>
                </a:srgbClr>
              </a:solidFill>
              <a:cs typeface="Arial" pitchFamily="34" charset="0"/>
            </a:endParaRPr>
          </a:p>
          <a:p>
            <a:pPr lvl="1" indent="-279400"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dirty="0" smtClean="0">
                <a:cs typeface="Arial" pitchFamily="34" charset="0"/>
              </a:rPr>
              <a:t>Novel Genome </a:t>
            </a:r>
            <a:r>
              <a:rPr lang="en-US" sz="2800" dirty="0">
                <a:cs typeface="Arial" pitchFamily="34" charset="0"/>
              </a:rPr>
              <a:t>Technology </a:t>
            </a:r>
            <a:r>
              <a:rPr lang="en-US" sz="2800" dirty="0" smtClean="0">
                <a:cs typeface="Arial" pitchFamily="34" charset="0"/>
              </a:rPr>
              <a:t>Development</a:t>
            </a:r>
            <a:endParaRPr lang="en-US" sz="2800" dirty="0">
              <a:cs typeface="Arial" pitchFamily="34" charset="0"/>
            </a:endParaRPr>
          </a:p>
          <a:p>
            <a:pPr marL="177800" lvl="1" defTabSz="457200" eaLnBrk="0" hangingPunct="0">
              <a:spcBef>
                <a:spcPts val="700"/>
              </a:spcBef>
              <a:buClr>
                <a:prstClr val="white"/>
              </a:buClr>
              <a:buSzPct val="95000"/>
              <a:tabLst>
                <a:tab pos="914400" algn="l"/>
              </a:tabLst>
            </a:pPr>
            <a:r>
              <a:rPr lang="en-US" sz="2400" dirty="0">
                <a:cs typeface="Arial" pitchFamily="34" charset="0"/>
              </a:rPr>
              <a:t>	</a:t>
            </a:r>
            <a:r>
              <a:rPr lang="en-US" sz="2400" dirty="0" smtClean="0">
                <a:solidFill>
                  <a:schemeClr val="accent4">
                    <a:lumMod val="20000"/>
                    <a:lumOff val="80000"/>
                  </a:schemeClr>
                </a:solidFill>
                <a:cs typeface="Arial" pitchFamily="34" charset="0"/>
              </a:rPr>
              <a:t>PAR-16-14 </a:t>
            </a:r>
            <a:r>
              <a:rPr lang="en-US" sz="2400" dirty="0">
                <a:solidFill>
                  <a:schemeClr val="accent4">
                    <a:lumMod val="20000"/>
                    <a:lumOff val="80000"/>
                  </a:schemeClr>
                </a:solidFill>
                <a:cs typeface="Arial" pitchFamily="34" charset="0"/>
              </a:rPr>
              <a:t>(to </a:t>
            </a:r>
            <a:r>
              <a:rPr lang="en-US" sz="2400" dirty="0" smtClean="0">
                <a:solidFill>
                  <a:schemeClr val="accent4">
                    <a:lumMod val="20000"/>
                    <a:lumOff val="80000"/>
                  </a:schemeClr>
                </a:solidFill>
                <a:cs typeface="Arial" pitchFamily="34" charset="0"/>
              </a:rPr>
              <a:t>17; </a:t>
            </a:r>
            <a:r>
              <a:rPr lang="en-US" sz="2400" dirty="0">
                <a:solidFill>
                  <a:schemeClr val="accent4">
                    <a:lumMod val="20000"/>
                    <a:lumOff val="80000"/>
                  </a:schemeClr>
                </a:solidFill>
                <a:cs typeface="Arial" pitchFamily="34" charset="0"/>
              </a:rPr>
              <a:t>R01, </a:t>
            </a:r>
            <a:r>
              <a:rPr lang="en-US" sz="2400" dirty="0" smtClean="0">
                <a:solidFill>
                  <a:schemeClr val="accent4">
                    <a:lumMod val="20000"/>
                    <a:lumOff val="80000"/>
                  </a:schemeClr>
                </a:solidFill>
                <a:cs typeface="Arial" pitchFamily="34" charset="0"/>
              </a:rPr>
              <a:t>R21, R43/44, and R44) released</a:t>
            </a:r>
          </a:p>
          <a:p>
            <a:pPr marL="177800" lvl="1" defTabSz="457200" eaLnBrk="0" hangingPunct="0">
              <a:spcBef>
                <a:spcPts val="700"/>
              </a:spcBef>
              <a:buClr>
                <a:prstClr val="white"/>
              </a:buClr>
              <a:buSzPct val="95000"/>
              <a:tabLst>
                <a:tab pos="914400" algn="l"/>
              </a:tabLst>
            </a:pPr>
            <a:r>
              <a:rPr lang="en-US" sz="2400" dirty="0">
                <a:solidFill>
                  <a:schemeClr val="accent4">
                    <a:lumMod val="20000"/>
                    <a:lumOff val="80000"/>
                  </a:schemeClr>
                </a:solidFill>
                <a:cs typeface="Arial" pitchFamily="34" charset="0"/>
              </a:rPr>
              <a:t>	</a:t>
            </a:r>
            <a:r>
              <a:rPr lang="en-US" sz="2400" dirty="0" smtClean="0">
                <a:solidFill>
                  <a:schemeClr val="accent4">
                    <a:lumMod val="20000"/>
                    <a:lumOff val="80000"/>
                  </a:schemeClr>
                </a:solidFill>
                <a:cs typeface="Arial" pitchFamily="34" charset="0"/>
              </a:rPr>
              <a:t>Upcoming due dates: October 31, 2016 &amp; 2017</a:t>
            </a:r>
            <a:endParaRPr lang="en-US" sz="2400" dirty="0">
              <a:solidFill>
                <a:schemeClr val="accent4">
                  <a:lumMod val="20000"/>
                  <a:lumOff val="80000"/>
                </a:schemeClr>
              </a:solidFill>
              <a:cs typeface="Arial" pitchFamily="34" charset="0"/>
            </a:endParaRPr>
          </a:p>
          <a:p>
            <a:pPr marL="635000" lvl="2" defTabSz="457200" eaLnBrk="0" fontAlgn="base" hangingPunct="0">
              <a:spcBef>
                <a:spcPts val="700"/>
              </a:spcBef>
              <a:spcAft>
                <a:spcPct val="0"/>
              </a:spcAft>
              <a:buClr>
                <a:prstClr val="white"/>
              </a:buClr>
              <a:buSzPct val="95000"/>
              <a:tabLst>
                <a:tab pos="914400" algn="l"/>
              </a:tabLst>
            </a:pPr>
            <a:r>
              <a:rPr lang="en-US" sz="2600" b="1" dirty="0">
                <a:solidFill>
                  <a:srgbClr val="00ADDC">
                    <a:lumMod val="40000"/>
                    <a:lumOff val="60000"/>
                  </a:srgbClr>
                </a:solidFill>
                <a:cs typeface="Arial" pitchFamily="34" charset="0"/>
              </a:rPr>
              <a:t>	</a:t>
            </a:r>
            <a:endParaRPr lang="en-US" sz="2600" b="1" dirty="0" smtClean="0">
              <a:solidFill>
                <a:srgbClr val="D6ECFF">
                  <a:lumMod val="90000"/>
                </a:srgbClr>
              </a:solidFill>
              <a:latin typeface="Arial" charset="0"/>
            </a:endParaRPr>
          </a:p>
          <a:p>
            <a:pPr marL="177800" lvl="1" defTabSz="457200" eaLnBrk="0" fontAlgn="base" hangingPunct="0">
              <a:spcBef>
                <a:spcPts val="700"/>
              </a:spcBef>
              <a:spcAft>
                <a:spcPct val="0"/>
              </a:spcAft>
              <a:buClr>
                <a:srgbClr val="D6ECFF"/>
              </a:buClr>
              <a:buSzPct val="95000"/>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p:txBody>
      </p:sp>
      <p:pic>
        <p:nvPicPr>
          <p:cNvPr id="1026" name="Picture 2" descr="C:\Users\wettersk\Downloads\NHGRI-86891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422" b="5956"/>
          <a:stretch/>
        </p:blipFill>
        <p:spPr bwMode="auto">
          <a:xfrm>
            <a:off x="2585434" y="710690"/>
            <a:ext cx="3909631" cy="151181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1456517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526473" y="15190"/>
            <a:ext cx="9144000" cy="1047750"/>
          </a:xfrm>
          <a:prstGeom prst="rect">
            <a:avLst/>
          </a:prstGeom>
          <a:noFill/>
          <a:ln w="9525">
            <a:noFill/>
            <a:miter lim="800000"/>
            <a:headEnd/>
            <a:tailEnd/>
          </a:ln>
        </p:spPr>
        <p:txBody>
          <a:bodyPr/>
          <a:lstStyle/>
          <a:p>
            <a:pPr lvl="0" algn="ctr"/>
            <a:r>
              <a:rPr lang="en-US" sz="3600" b="1" dirty="0">
                <a:solidFill>
                  <a:srgbClr val="FFFF00"/>
                </a:solidFill>
                <a:latin typeface="Arial" pitchFamily="34" charset="0"/>
                <a:cs typeface="Arial" pitchFamily="34" charset="0"/>
              </a:rPr>
              <a:t>Encyclopedia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chemeClr val="accent4">
                    <a:lumMod val="40000"/>
                    <a:lumOff val="60000"/>
                  </a:schemeClr>
                </a:solidFill>
                <a:latin typeface="Arial" pitchFamily="34" charset="0"/>
              </a:rPr>
              <a:t>Document </a:t>
            </a:r>
            <a:r>
              <a:rPr lang="en-US" sz="2000" b="1" dirty="0" smtClean="0">
                <a:solidFill>
                  <a:schemeClr val="accent4">
                    <a:lumMod val="40000"/>
                    <a:lumOff val="60000"/>
                  </a:schemeClr>
                </a:solidFill>
                <a:latin typeface="Arial" pitchFamily="34" charset="0"/>
              </a:rPr>
              <a:t>32</a:t>
            </a:r>
            <a:endParaRPr lang="en-US" sz="2000" b="1" dirty="0">
              <a:solidFill>
                <a:schemeClr val="accent4">
                  <a:lumMod val="40000"/>
                  <a:lumOff val="60000"/>
                </a:schemeClr>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hart 8"/>
          <p:cNvGraphicFramePr>
            <a:graphicFrameLocks/>
          </p:cNvGraphicFramePr>
          <p:nvPr>
            <p:extLst>
              <p:ext uri="{D42A27DB-BD31-4B8C-83A1-F6EECF244321}">
                <p14:modId xmlns:p14="http://schemas.microsoft.com/office/powerpoint/2010/main" val="627634305"/>
              </p:ext>
            </p:extLst>
          </p:nvPr>
        </p:nvGraphicFramePr>
        <p:xfrm>
          <a:off x="355600" y="3594100"/>
          <a:ext cx="8280400" cy="2799735"/>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p:cNvSpPr txBox="1">
            <a:spLocks/>
          </p:cNvSpPr>
          <p:nvPr/>
        </p:nvSpPr>
        <p:spPr bwMode="auto">
          <a:xfrm>
            <a:off x="0" y="1284197"/>
            <a:ext cx="9144000" cy="2525803"/>
          </a:xfrm>
          <a:prstGeom prst="rect">
            <a:avLst/>
          </a:prstGeom>
          <a:noFill/>
          <a:ln w="9525" algn="ctr">
            <a:noFill/>
            <a:miter lim="800000"/>
            <a:headEnd/>
            <a:tailEnd/>
          </a:ln>
        </p:spPr>
        <p:txBody>
          <a:bodyPr/>
          <a:lstStyle/>
          <a:p>
            <a:pPr lvl="1" indent="-279400" defTabSz="457200" eaLnBrk="0" hangingPunct="0">
              <a:spcBef>
                <a:spcPts val="700"/>
              </a:spcBef>
              <a:buClr>
                <a:prstClr val="white"/>
              </a:buClr>
              <a:buSzPct val="95000"/>
              <a:buFont typeface="Wingdings" pitchFamily="2" charset="2"/>
              <a:buChar char=""/>
              <a:tabLst>
                <a:tab pos="914400" algn="l"/>
              </a:tabLst>
            </a:pPr>
            <a:r>
              <a:rPr lang="en-US" sz="2400" dirty="0">
                <a:latin typeface="Arial" charset="0"/>
              </a:rPr>
              <a:t>ENCODE Outreach Activities</a:t>
            </a:r>
          </a:p>
          <a:p>
            <a:pPr marL="177800" lvl="1" defTabSz="457200" eaLnBrk="0" hangingPunct="0">
              <a:spcBef>
                <a:spcPts val="700"/>
              </a:spcBef>
              <a:buClr>
                <a:prstClr val="white"/>
              </a:buClr>
              <a:buSzPct val="95000"/>
            </a:pPr>
            <a:r>
              <a:rPr lang="en-US" sz="2600" b="1" dirty="0" smtClean="0">
                <a:solidFill>
                  <a:schemeClr val="accent4">
                    <a:lumMod val="20000"/>
                    <a:lumOff val="80000"/>
                  </a:schemeClr>
                </a:solidFill>
                <a:cs typeface="Arial" pitchFamily="34" charset="0"/>
              </a:rPr>
              <a:t>	  </a:t>
            </a:r>
            <a:r>
              <a:rPr lang="en-US" sz="1600" dirty="0" smtClean="0">
                <a:solidFill>
                  <a:schemeClr val="accent4">
                    <a:lumMod val="20000"/>
                    <a:lumOff val="80000"/>
                  </a:schemeClr>
                </a:solidFill>
                <a:cs typeface="Arial" pitchFamily="34" charset="0"/>
              </a:rPr>
              <a:t>ENCODE </a:t>
            </a:r>
            <a:r>
              <a:rPr lang="en-US" sz="1600" dirty="0">
                <a:solidFill>
                  <a:schemeClr val="accent4">
                    <a:lumMod val="20000"/>
                    <a:lumOff val="80000"/>
                  </a:schemeClr>
                </a:solidFill>
                <a:cs typeface="Arial" pitchFamily="34" charset="0"/>
              </a:rPr>
              <a:t>2016: Research Applications and Users Meeting </a:t>
            </a:r>
            <a:r>
              <a:rPr lang="en-US" sz="1600" dirty="0" smtClean="0">
                <a:solidFill>
                  <a:schemeClr val="accent4">
                    <a:lumMod val="20000"/>
                    <a:lumOff val="80000"/>
                  </a:schemeClr>
                </a:solidFill>
                <a:cs typeface="Arial" pitchFamily="34" charset="0"/>
              </a:rPr>
              <a:t>- June </a:t>
            </a:r>
            <a:r>
              <a:rPr lang="en-US" sz="1600" dirty="0">
                <a:solidFill>
                  <a:schemeClr val="accent4">
                    <a:lumMod val="20000"/>
                    <a:lumOff val="80000"/>
                  </a:schemeClr>
                </a:solidFill>
                <a:cs typeface="Arial" pitchFamily="34" charset="0"/>
              </a:rPr>
              <a:t>8-10: Palo Alto, CA</a:t>
            </a:r>
          </a:p>
          <a:p>
            <a:pPr marL="177800" lvl="1" defTabSz="457200" eaLnBrk="0" hangingPunct="0">
              <a:spcBef>
                <a:spcPts val="700"/>
              </a:spcBef>
              <a:buClr>
                <a:prstClr val="white"/>
              </a:buClr>
              <a:buSzPct val="95000"/>
            </a:pPr>
            <a:r>
              <a:rPr lang="en-US" sz="1600" dirty="0" smtClean="0">
                <a:solidFill>
                  <a:schemeClr val="accent4">
                    <a:lumMod val="20000"/>
                    <a:lumOff val="80000"/>
                  </a:schemeClr>
                </a:solidFill>
                <a:cs typeface="Arial" pitchFamily="34" charset="0"/>
              </a:rPr>
              <a:t>	</a:t>
            </a:r>
            <a:r>
              <a:rPr lang="en-US" sz="1600" dirty="0">
                <a:solidFill>
                  <a:schemeClr val="accent4">
                    <a:lumMod val="20000"/>
                    <a:lumOff val="80000"/>
                  </a:schemeClr>
                </a:solidFill>
                <a:cs typeface="Arial" pitchFamily="34" charset="0"/>
              </a:rPr>
              <a:t>   2016 Keystone Chromatin and Epigenetics </a:t>
            </a:r>
            <a:r>
              <a:rPr lang="en-US" sz="1600" dirty="0" smtClean="0">
                <a:solidFill>
                  <a:schemeClr val="accent4">
                    <a:lumMod val="20000"/>
                    <a:lumOff val="80000"/>
                  </a:schemeClr>
                </a:solidFill>
                <a:cs typeface="Arial" pitchFamily="34" charset="0"/>
              </a:rPr>
              <a:t>Meeting - March </a:t>
            </a:r>
            <a:r>
              <a:rPr lang="en-US" sz="1600" dirty="0">
                <a:solidFill>
                  <a:schemeClr val="accent4">
                    <a:lumMod val="20000"/>
                    <a:lumOff val="80000"/>
                  </a:schemeClr>
                </a:solidFill>
                <a:cs typeface="Arial" pitchFamily="34" charset="0"/>
              </a:rPr>
              <a:t>20-24: Whistler, BC</a:t>
            </a:r>
          </a:p>
          <a:p>
            <a:pPr marL="177800" lvl="1" defTabSz="457200" eaLnBrk="0" hangingPunct="0">
              <a:spcBef>
                <a:spcPts val="700"/>
              </a:spcBef>
              <a:buClr>
                <a:prstClr val="white"/>
              </a:buClr>
              <a:buSzPct val="95000"/>
            </a:pPr>
            <a:r>
              <a:rPr lang="en-US" sz="1600" dirty="0" smtClean="0">
                <a:solidFill>
                  <a:schemeClr val="accent4">
                    <a:lumMod val="20000"/>
                    <a:lumOff val="80000"/>
                  </a:schemeClr>
                </a:solidFill>
                <a:cs typeface="Arial" pitchFamily="34" charset="0"/>
              </a:rPr>
              <a:t>	</a:t>
            </a:r>
            <a:r>
              <a:rPr lang="en-US" sz="1600" dirty="0">
                <a:solidFill>
                  <a:schemeClr val="accent4">
                    <a:lumMod val="20000"/>
                    <a:lumOff val="80000"/>
                  </a:schemeClr>
                </a:solidFill>
                <a:cs typeface="Arial" pitchFamily="34" charset="0"/>
              </a:rPr>
              <a:t>   2016 Society of Toxicology </a:t>
            </a:r>
            <a:r>
              <a:rPr lang="en-US" sz="1600" dirty="0" smtClean="0">
                <a:solidFill>
                  <a:schemeClr val="accent4">
                    <a:lumMod val="20000"/>
                    <a:lumOff val="80000"/>
                  </a:schemeClr>
                </a:solidFill>
                <a:cs typeface="Arial" pitchFamily="34" charset="0"/>
              </a:rPr>
              <a:t>Meeting - March </a:t>
            </a:r>
            <a:r>
              <a:rPr lang="en-US" sz="1600" dirty="0">
                <a:solidFill>
                  <a:schemeClr val="accent4">
                    <a:lumMod val="20000"/>
                    <a:lumOff val="80000"/>
                  </a:schemeClr>
                </a:solidFill>
                <a:cs typeface="Arial" pitchFamily="34" charset="0"/>
              </a:rPr>
              <a:t>13-17: New Orleans, LA</a:t>
            </a:r>
          </a:p>
          <a:p>
            <a:pPr marL="177800" lvl="1" defTabSz="457200" eaLnBrk="0" hangingPunct="0">
              <a:spcBef>
                <a:spcPts val="700"/>
              </a:spcBef>
              <a:buClr>
                <a:prstClr val="white"/>
              </a:buClr>
              <a:buSzPct val="95000"/>
            </a:pPr>
            <a:r>
              <a:rPr lang="en-US" sz="1600" dirty="0" smtClean="0">
                <a:solidFill>
                  <a:schemeClr val="accent4">
                    <a:lumMod val="20000"/>
                    <a:lumOff val="80000"/>
                  </a:schemeClr>
                </a:solidFill>
                <a:cs typeface="Arial" pitchFamily="34" charset="0"/>
              </a:rPr>
              <a:t>	</a:t>
            </a:r>
            <a:r>
              <a:rPr lang="en-US" sz="1600" dirty="0">
                <a:solidFill>
                  <a:schemeClr val="accent4">
                    <a:lumMod val="20000"/>
                    <a:lumOff val="80000"/>
                  </a:schemeClr>
                </a:solidFill>
                <a:cs typeface="Arial" pitchFamily="34" charset="0"/>
              </a:rPr>
              <a:t>   2015 ASHG </a:t>
            </a:r>
            <a:r>
              <a:rPr lang="en-US" sz="1600" dirty="0" smtClean="0">
                <a:solidFill>
                  <a:schemeClr val="accent4">
                    <a:lumMod val="20000"/>
                    <a:lumOff val="80000"/>
                  </a:schemeClr>
                </a:solidFill>
                <a:cs typeface="Arial" pitchFamily="34" charset="0"/>
              </a:rPr>
              <a:t>Workshop - Baltimore</a:t>
            </a:r>
            <a:r>
              <a:rPr lang="en-US" sz="1600" dirty="0">
                <a:solidFill>
                  <a:schemeClr val="accent4">
                    <a:lumMod val="20000"/>
                    <a:lumOff val="80000"/>
                  </a:schemeClr>
                </a:solidFill>
                <a:cs typeface="Arial" pitchFamily="34" charset="0"/>
              </a:rPr>
              <a:t>, MD (completed</a:t>
            </a:r>
            <a:r>
              <a:rPr lang="en-US" sz="1600" dirty="0" smtClean="0">
                <a:solidFill>
                  <a:schemeClr val="accent4">
                    <a:lumMod val="20000"/>
                    <a:lumOff val="80000"/>
                  </a:schemeClr>
                </a:solidFill>
                <a:cs typeface="Arial" pitchFamily="34" charset="0"/>
              </a:rPr>
              <a:t>)</a:t>
            </a:r>
          </a:p>
          <a:p>
            <a:pPr lvl="1" indent="-279400" defTabSz="457200" eaLnBrk="0" hangingPunct="0">
              <a:spcBef>
                <a:spcPts val="700"/>
              </a:spcBef>
              <a:buClr>
                <a:prstClr val="white"/>
              </a:buClr>
              <a:buSzPct val="95000"/>
              <a:buFont typeface="Wingdings" pitchFamily="2" charset="2"/>
              <a:buChar char=""/>
              <a:tabLst>
                <a:tab pos="914400" algn="l"/>
              </a:tabLst>
            </a:pPr>
            <a:r>
              <a:rPr lang="en-US" sz="2400" dirty="0" smtClean="0">
                <a:cs typeface="Arial" pitchFamily="34" charset="0"/>
              </a:rPr>
              <a:t>Publications </a:t>
            </a:r>
            <a:r>
              <a:rPr lang="en-US" sz="2400" dirty="0">
                <a:cs typeface="Arial" pitchFamily="34" charset="0"/>
              </a:rPr>
              <a:t>Using ENCODE Data</a:t>
            </a:r>
          </a:p>
          <a:p>
            <a:pPr marL="177800" lvl="1" defTabSz="457200" eaLnBrk="0" fontAlgn="base" hangingPunct="0">
              <a:spcBef>
                <a:spcPts val="700"/>
              </a:spcBef>
              <a:spcAft>
                <a:spcPct val="0"/>
              </a:spcAft>
              <a:buClr>
                <a:srgbClr val="D6ECFF"/>
              </a:buClr>
              <a:buSzPct val="95000"/>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a:p>
            <a:pPr marL="571500" lvl="1" indent="-393700" defTabSz="457200" eaLnBrk="0" fontAlgn="base" hangingPunct="0">
              <a:spcBef>
                <a:spcPts val="700"/>
              </a:spcBef>
              <a:spcAft>
                <a:spcPct val="0"/>
              </a:spcAft>
              <a:buClr>
                <a:srgbClr val="D6ECFF"/>
              </a:buClr>
              <a:buSzPct val="95000"/>
              <a:buFont typeface="Wingdings" pitchFamily="2" charset="2"/>
              <a:buChar char=""/>
              <a:tabLst>
                <a:tab pos="914400" algn="l"/>
              </a:tabLst>
            </a:pPr>
            <a:endParaRPr lang="en-US" sz="2600" b="1" dirty="0">
              <a:solidFill>
                <a:prstClr val="white"/>
              </a:solidFill>
              <a:cs typeface="Arial" pitchFamily="34" charset="0"/>
            </a:endParaRPr>
          </a:p>
        </p:txBody>
      </p:sp>
    </p:spTree>
    <p:extLst>
      <p:ext uri="{BB962C8B-B14F-4D97-AF65-F5344CB8AC3E}">
        <p14:creationId xmlns:p14="http://schemas.microsoft.com/office/powerpoint/2010/main" val="42477748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405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4" name="Title 1"/>
          <p:cNvSpPr txBox="1">
            <a:spLocks/>
          </p:cNvSpPr>
          <p:nvPr/>
        </p:nvSpPr>
        <p:spPr bwMode="auto">
          <a:xfrm>
            <a:off x="0" y="1096826"/>
            <a:ext cx="8632371" cy="5325751"/>
          </a:xfrm>
          <a:prstGeom prst="rect">
            <a:avLst/>
          </a:prstGeom>
          <a:noFill/>
          <a:ln w="9525" algn="ctr">
            <a:noFill/>
            <a:miter lim="800000"/>
            <a:headEnd/>
            <a:tailEnd/>
          </a:ln>
        </p:spPr>
        <p:txBody>
          <a:bodyPr/>
          <a:lstStyle/>
          <a:p>
            <a:pPr marL="231775" lvl="1" eaLnBrk="0" hangingPunct="0">
              <a:spcBef>
                <a:spcPts val="0"/>
              </a:spcBef>
              <a:spcAft>
                <a:spcPts val="600"/>
              </a:spcAft>
              <a:buClr>
                <a:prstClr val="white"/>
              </a:buClr>
              <a:buSzPct val="95000"/>
              <a:defRPr/>
            </a:pPr>
            <a:r>
              <a:rPr lang="en-US" sz="2800" dirty="0" smtClean="0"/>
              <a:t>Concept Clearances:</a:t>
            </a:r>
          </a:p>
          <a:p>
            <a:pPr lvl="1" eaLnBrk="0" hangingPunct="0">
              <a:spcBef>
                <a:spcPts val="0"/>
              </a:spcBef>
              <a:spcAft>
                <a:spcPts val="600"/>
              </a:spcAft>
              <a:buClr>
                <a:prstClr val="white"/>
              </a:buClr>
              <a:buSzPct val="95000"/>
              <a:defRPr/>
            </a:pPr>
            <a:endParaRPr lang="en-US" sz="1200" dirty="0" smtClean="0">
              <a:solidFill>
                <a:prstClr val="white"/>
              </a:solidFill>
            </a:endParaRP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r>
              <a:rPr lang="en-US" sz="2800" dirty="0" smtClean="0">
                <a:solidFill>
                  <a:schemeClr val="bg2">
                    <a:lumMod val="40000"/>
                    <a:lumOff val="60000"/>
                  </a:schemeClr>
                </a:solidFill>
              </a:rPr>
              <a:t>Clinical </a:t>
            </a:r>
            <a:r>
              <a:rPr lang="en-US" sz="2800" dirty="0">
                <a:solidFill>
                  <a:schemeClr val="bg2">
                    <a:lumMod val="40000"/>
                    <a:lumOff val="60000"/>
                  </a:schemeClr>
                </a:solidFill>
              </a:rPr>
              <a:t>Sequencing Evidence-generating </a:t>
            </a:r>
            <a:r>
              <a:rPr lang="en-US" sz="2800" dirty="0" smtClean="0">
                <a:solidFill>
                  <a:schemeClr val="bg2">
                    <a:lumMod val="40000"/>
                    <a:lumOff val="60000"/>
                  </a:schemeClr>
                </a:solidFill>
              </a:rPr>
              <a:t>	Research </a:t>
            </a:r>
            <a:r>
              <a:rPr lang="en-US" sz="2800" dirty="0">
                <a:solidFill>
                  <a:schemeClr val="bg2">
                    <a:lumMod val="40000"/>
                    <a:lumOff val="60000"/>
                  </a:schemeClr>
                </a:solidFill>
              </a:rPr>
              <a:t>(CSER2</a:t>
            </a:r>
            <a:r>
              <a:rPr lang="en-US" sz="2800" dirty="0" smtClean="0">
                <a:solidFill>
                  <a:schemeClr val="bg2">
                    <a:lumMod val="40000"/>
                    <a:lumOff val="60000"/>
                  </a:schemeClr>
                </a:solidFill>
              </a:rPr>
              <a:t>)</a:t>
            </a: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endParaRPr lang="en-US" sz="1200" dirty="0" smtClean="0">
              <a:solidFill>
                <a:schemeClr val="bg2">
                  <a:lumMod val="40000"/>
                  <a:lumOff val="60000"/>
                </a:schemeClr>
              </a:solidFill>
            </a:endParaRPr>
          </a:p>
          <a:p>
            <a:pPr marL="911225" lvl="1" indent="-231775" defTabSz="225425" eaLnBrk="0" hangingPunct="0">
              <a:spcBef>
                <a:spcPts val="0"/>
              </a:spcBef>
              <a:spcAft>
                <a:spcPts val="600"/>
              </a:spcAft>
              <a:buClr>
                <a:prstClr val="white"/>
              </a:buClr>
              <a:buSzPct val="95000"/>
              <a:buFont typeface="Wingdings" pitchFamily="2" charset="2"/>
              <a:buChar char=""/>
              <a:tabLst>
                <a:tab pos="1317625" algn="l"/>
              </a:tabLst>
              <a:defRPr/>
            </a:pPr>
            <a:r>
              <a:rPr lang="en-US" sz="2800" dirty="0" smtClean="0">
                <a:solidFill>
                  <a:schemeClr val="bg2">
                    <a:lumMod val="40000"/>
                    <a:lumOff val="60000"/>
                  </a:schemeClr>
                </a:solidFill>
              </a:rPr>
              <a:t>Investigator-initiated </a:t>
            </a:r>
            <a:r>
              <a:rPr lang="en-US" sz="2800" dirty="0">
                <a:solidFill>
                  <a:schemeClr val="bg2">
                    <a:lumMod val="40000"/>
                    <a:lumOff val="60000"/>
                  </a:schemeClr>
                </a:solidFill>
              </a:rPr>
              <a:t>Clinical Sequencing </a:t>
            </a:r>
            <a:r>
              <a:rPr lang="en-US" sz="2800" dirty="0" smtClean="0">
                <a:solidFill>
                  <a:schemeClr val="bg2">
                    <a:lumMod val="40000"/>
                    <a:lumOff val="60000"/>
                  </a:schemeClr>
                </a:solidFill>
              </a:rPr>
              <a:t>	Research </a:t>
            </a:r>
            <a:r>
              <a:rPr lang="en-US" sz="2800" dirty="0">
                <a:solidFill>
                  <a:schemeClr val="bg2">
                    <a:lumMod val="40000"/>
                    <a:lumOff val="60000"/>
                  </a:schemeClr>
                </a:solidFill>
              </a:rPr>
              <a:t>(</a:t>
            </a:r>
            <a:r>
              <a:rPr lang="en-US" sz="2800" dirty="0" err="1">
                <a:solidFill>
                  <a:schemeClr val="bg2">
                    <a:lumMod val="40000"/>
                    <a:lumOff val="60000"/>
                  </a:schemeClr>
                </a:solidFill>
              </a:rPr>
              <a:t>iCSR</a:t>
            </a:r>
            <a:r>
              <a:rPr lang="en-US" sz="2800" dirty="0">
                <a:solidFill>
                  <a:schemeClr val="bg2">
                    <a:lumMod val="40000"/>
                    <a:lumOff val="60000"/>
                  </a:schemeClr>
                </a:solidFill>
              </a:rPr>
              <a:t>)</a:t>
            </a:r>
          </a:p>
          <a:p>
            <a:pPr marL="912813" lvl="2" indent="-231775" eaLnBrk="0" hangingPunct="0">
              <a:spcBef>
                <a:spcPts val="0"/>
              </a:spcBef>
              <a:spcAft>
                <a:spcPts val="600"/>
              </a:spcAft>
              <a:buClr>
                <a:srgbClr val="D6ECFF"/>
              </a:buClr>
              <a:buSzPct val="95000"/>
              <a:defRPr/>
            </a:pPr>
            <a:endParaRPr lang="en-US" sz="1200" dirty="0" smtClean="0">
              <a:solidFill>
                <a:srgbClr val="66FF33"/>
              </a:solidFill>
              <a:latin typeface="Arial" charset="0"/>
            </a:endParaRPr>
          </a:p>
          <a:p>
            <a:pPr marL="679450" lvl="1" indent="-231775" defTabSz="225425" eaLnBrk="0" hangingPunct="0">
              <a:spcBef>
                <a:spcPts val="0"/>
              </a:spcBef>
              <a:spcAft>
                <a:spcPts val="600"/>
              </a:spcAft>
              <a:buClr>
                <a:prstClr val="white"/>
              </a:buClr>
              <a:buSzPct val="95000"/>
              <a:tabLst>
                <a:tab pos="1371600" algn="l"/>
              </a:tabLst>
              <a:defRPr/>
            </a:pPr>
            <a:r>
              <a:rPr lang="en-US" sz="2500" dirty="0" smtClean="0">
                <a:solidFill>
                  <a:srgbClr val="66FF33"/>
                </a:solidFill>
                <a:latin typeface="Arial" charset="0"/>
              </a:rPr>
              <a:t> 			Lucia </a:t>
            </a:r>
            <a:r>
              <a:rPr lang="en-US" sz="2500" dirty="0" err="1" smtClean="0">
                <a:solidFill>
                  <a:srgbClr val="66FF33"/>
                </a:solidFill>
                <a:latin typeface="Arial" charset="0"/>
              </a:rPr>
              <a:t>Hindorff</a:t>
            </a:r>
            <a:endParaRPr lang="en-US" sz="2500" dirty="0">
              <a:solidFill>
                <a:srgbClr val="66FF33"/>
              </a:solidFill>
              <a:latin typeface="Arial" charset="0"/>
            </a:endParaRPr>
          </a:p>
          <a:p>
            <a:pPr marL="912813" lvl="2" indent="-231775" eaLnBrk="0" hangingPunct="0">
              <a:spcBef>
                <a:spcPts val="0"/>
              </a:spcBef>
              <a:spcAft>
                <a:spcPts val="600"/>
              </a:spcAft>
              <a:buClr>
                <a:srgbClr val="D6ECFF"/>
              </a:buClr>
              <a:buSzPct val="95000"/>
              <a:defRPr/>
            </a:pPr>
            <a:endParaRPr lang="en-US" sz="2500" dirty="0" smtClean="0">
              <a:solidFill>
                <a:srgbClr val="66FF33"/>
              </a:solidFill>
              <a:latin typeface="Arial" charset="0"/>
            </a:endParaRPr>
          </a:p>
        </p:txBody>
      </p:sp>
    </p:spTree>
    <p:extLst>
      <p:ext uri="{BB962C8B-B14F-4D97-AF65-F5344CB8AC3E}">
        <p14:creationId xmlns:p14="http://schemas.microsoft.com/office/powerpoint/2010/main" val="12354820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4">
                                            <p:txEl>
                                              <p:pRg st="4" end="4"/>
                                            </p:txEl>
                                          </p:spTgt>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75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7150" y="1158240"/>
            <a:ext cx="9086850" cy="5465148"/>
          </a:xfrm>
          <a:prstGeom prst="rect">
            <a:avLst/>
          </a:prstGeom>
          <a:noFill/>
          <a:ln w="9525" algn="ctr">
            <a:noFill/>
            <a:miter lim="800000"/>
            <a:headEnd/>
            <a:tailEnd/>
          </a:ln>
        </p:spPr>
        <p:txBody>
          <a:bodyPr/>
          <a:lstStyle/>
          <a:p>
            <a:pPr lvl="1" indent="-228600" defTabSz="457200" eaLnBrk="0" hangingPunct="0">
              <a:spcBef>
                <a:spcPts val="700"/>
              </a:spcBef>
              <a:buClr>
                <a:schemeClr val="tx1"/>
              </a:buClr>
              <a:buSzPct val="95000"/>
              <a:buFont typeface="Wingdings" pitchFamily="2" charset="2"/>
              <a:buChar char=""/>
              <a:tabLst>
                <a:tab pos="914400" algn="l"/>
              </a:tabLst>
            </a:pPr>
            <a:r>
              <a:rPr lang="en-US" sz="2400" b="1" dirty="0" smtClean="0">
                <a:latin typeface="Arial" pitchFamily="34" charset="0"/>
                <a:cs typeface="Arial" pitchFamily="34" charset="0"/>
              </a:rPr>
              <a:t>New FOAs:</a:t>
            </a: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Expanding the Encyclopedia of DNA Elements (ENCODE) in the 	Human and Mouse (RFA-HG-16-002)</a:t>
            </a: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Characterizing the Functional Elements in the Encyclopedia of DNA 	Elements (ENCODE) Catalog (RFA-HG-16-003)</a:t>
            </a: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Computational Analysis of the Encyclopedia of DNA Elements 	(ENCODE) Data (</a:t>
            </a:r>
            <a:r>
              <a:rPr lang="en-US" sz="2000" b="1" dirty="0">
                <a:solidFill>
                  <a:srgbClr val="8BE6FF"/>
                </a:solidFill>
                <a:latin typeface="Arial" pitchFamily="34" charset="0"/>
                <a:cs typeface="Arial" pitchFamily="34" charset="0"/>
              </a:rPr>
              <a:t>RFA-HG-16-</a:t>
            </a:r>
            <a:r>
              <a:rPr lang="en-US" sz="2000" b="1" dirty="0" smtClean="0">
                <a:solidFill>
                  <a:srgbClr val="8BE6FF"/>
                </a:solidFill>
                <a:latin typeface="Arial" pitchFamily="34" charset="0"/>
                <a:cs typeface="Arial" pitchFamily="34" charset="0"/>
              </a:rPr>
              <a:t>004)</a:t>
            </a: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ENCODE Data Coordination </a:t>
            </a:r>
            <a:r>
              <a:rPr lang="en-US" sz="2000" b="1" dirty="0">
                <a:solidFill>
                  <a:srgbClr val="8BE6FF"/>
                </a:solidFill>
                <a:latin typeface="Arial" pitchFamily="34" charset="0"/>
                <a:cs typeface="Arial" pitchFamily="34" charset="0"/>
              </a:rPr>
              <a:t>Center (RFA-HG-16-</a:t>
            </a:r>
            <a:r>
              <a:rPr lang="en-US" sz="2000" b="1" dirty="0" smtClean="0">
                <a:solidFill>
                  <a:srgbClr val="8BE6FF"/>
                </a:solidFill>
                <a:latin typeface="Arial" pitchFamily="34" charset="0"/>
                <a:cs typeface="Arial" pitchFamily="34" charset="0"/>
              </a:rPr>
              <a:t>005)</a:t>
            </a: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ENCODE Data Analysis Center (</a:t>
            </a:r>
            <a:r>
              <a:rPr lang="en-US" sz="2000" b="1" dirty="0">
                <a:solidFill>
                  <a:srgbClr val="8BE6FF"/>
                </a:solidFill>
                <a:latin typeface="Arial" pitchFamily="34" charset="0"/>
                <a:cs typeface="Arial" pitchFamily="34" charset="0"/>
              </a:rPr>
              <a:t>RFA-HG-16-</a:t>
            </a:r>
            <a:r>
              <a:rPr lang="en-US" sz="2000" b="1" dirty="0" smtClean="0">
                <a:solidFill>
                  <a:srgbClr val="8BE6FF"/>
                </a:solidFill>
                <a:latin typeface="Arial" pitchFamily="34" charset="0"/>
                <a:cs typeface="Arial" pitchFamily="34" charset="0"/>
              </a:rPr>
              <a:t>006)</a:t>
            </a:r>
          </a:p>
          <a:p>
            <a:pPr marL="635000" lvl="2" defTabSz="457200" eaLnBrk="0" hangingPunct="0">
              <a:spcBef>
                <a:spcPts val="700"/>
              </a:spcBef>
              <a:buClr>
                <a:srgbClr val="D6ECFF"/>
              </a:buClr>
              <a:buSzPct val="95000"/>
              <a:tabLst>
                <a:tab pos="914400" algn="l"/>
              </a:tabLst>
            </a:pPr>
            <a:endParaRPr lang="en-US" sz="700" b="1" dirty="0" smtClean="0">
              <a:solidFill>
                <a:schemeClr val="accent4">
                  <a:lumMod val="60000"/>
                  <a:lumOff val="40000"/>
                </a:schemeClr>
              </a:solidFill>
              <a:latin typeface="Arial" pitchFamily="34" charset="0"/>
              <a:cs typeface="Arial" pitchFamily="34" charset="0"/>
            </a:endParaRPr>
          </a:p>
          <a:p>
            <a:pPr marL="454025" lvl="2" indent="-225425" defTabSz="457200" eaLnBrk="0" hangingPunct="0">
              <a:spcBef>
                <a:spcPts val="700"/>
              </a:spcBef>
              <a:buClr>
                <a:schemeClr val="tx1"/>
              </a:buClr>
              <a:buSzPct val="95000"/>
              <a:buFont typeface="Wingdings" charset="2"/>
              <a:buChar char="§"/>
              <a:tabLst>
                <a:tab pos="971550" algn="l"/>
              </a:tabLst>
            </a:pPr>
            <a:r>
              <a:rPr lang="en-US" sz="2400" b="1" dirty="0" smtClean="0">
                <a:latin typeface="Arial" pitchFamily="34" charset="0"/>
                <a:cs typeface="Arial" pitchFamily="34" charset="0"/>
              </a:rPr>
              <a:t>Key Dates:</a:t>
            </a:r>
            <a:endParaRPr lang="en-US" sz="2400" b="1" dirty="0">
              <a:latin typeface="Arial" pitchFamily="34" charset="0"/>
              <a:cs typeface="Arial" pitchFamily="34" charset="0"/>
            </a:endParaRP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	Application Due Date			March 21, 2016</a:t>
            </a: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	Scientific Merit Review		June 2016</a:t>
            </a: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	Advisory Council Review		October 2016</a:t>
            </a:r>
          </a:p>
          <a:p>
            <a:pPr marL="635000" lvl="2" defTabSz="457200" eaLnBrk="0" hangingPunct="0">
              <a:spcBef>
                <a:spcPts val="700"/>
              </a:spcBef>
              <a:buClr>
                <a:srgbClr val="D6ECFF"/>
              </a:buClr>
              <a:buSzPct val="95000"/>
              <a:tabLst>
                <a:tab pos="914400" algn="l"/>
              </a:tabLst>
            </a:pPr>
            <a:r>
              <a:rPr lang="en-US" sz="2000" b="1" dirty="0" smtClean="0">
                <a:solidFill>
                  <a:srgbClr val="8BE6FF"/>
                </a:solidFill>
                <a:latin typeface="Arial" pitchFamily="34" charset="0"/>
                <a:cs typeface="Arial" pitchFamily="34" charset="0"/>
              </a:rPr>
              <a:t>	Earliest Start Date				December 2016</a:t>
            </a:r>
            <a:endParaRPr lang="en-US" sz="2000" b="1" dirty="0">
              <a:solidFill>
                <a:srgbClr val="8BE6FF"/>
              </a:solidFill>
              <a:latin typeface="Arial" pitchFamily="34" charset="0"/>
              <a:cs typeface="Arial" pitchFamily="34" charset="0"/>
            </a:endParaRPr>
          </a:p>
          <a:p>
            <a:pPr marL="1028700" lvl="2" indent="-393700" defTabSz="457200" eaLnBrk="0" hangingPunct="0">
              <a:spcBef>
                <a:spcPts val="700"/>
              </a:spcBef>
              <a:buClr>
                <a:srgbClr val="D6ECFF"/>
              </a:buClr>
              <a:buSzPct val="95000"/>
              <a:buFont typeface="Wingdings" pitchFamily="2" charset="2"/>
              <a:buChar char=""/>
              <a:tabLst>
                <a:tab pos="914400" algn="l"/>
              </a:tabLst>
            </a:pPr>
            <a:endParaRPr lang="en-US" sz="2000" b="1" dirty="0" smtClean="0">
              <a:solidFill>
                <a:schemeClr val="accent4">
                  <a:lumMod val="60000"/>
                  <a:lumOff val="40000"/>
                </a:schemeClr>
              </a:solidFill>
              <a:latin typeface="Arial" pitchFamily="34" charset="0"/>
              <a:cs typeface="Arial" pitchFamily="34" charset="0"/>
            </a:endParaRPr>
          </a:p>
          <a:p>
            <a:pPr marL="177800" lvl="1" defTabSz="457200" eaLnBrk="0" hangingPunct="0">
              <a:spcBef>
                <a:spcPts val="700"/>
              </a:spcBef>
              <a:buClr>
                <a:srgbClr val="D6ECFF"/>
              </a:buClr>
              <a:buSzPct val="95000"/>
              <a:tabLst>
                <a:tab pos="914400" algn="l"/>
              </a:tabLst>
            </a:pPr>
            <a:endParaRPr lang="en-US" sz="2000" b="1" dirty="0">
              <a:solidFill>
                <a:schemeClr val="accent4">
                  <a:lumMod val="40000"/>
                  <a:lumOff val="60000"/>
                </a:schemeClr>
              </a:solidFill>
              <a:latin typeface="Arial" pitchFamily="34" charset="0"/>
              <a:cs typeface="Arial" pitchFamily="34" charset="0"/>
            </a:endParaRPr>
          </a:p>
          <a:p>
            <a:pPr marL="177800" lvl="1" algn="just" defTabSz="457200" eaLnBrk="0" hangingPunct="0">
              <a:spcBef>
                <a:spcPts val="700"/>
              </a:spcBef>
              <a:buClr>
                <a:srgbClr val="D6ECFF"/>
              </a:buClr>
              <a:buSzPct val="95000"/>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p:txBody>
      </p:sp>
      <p:sp>
        <p:nvSpPr>
          <p:cNvPr id="15362" name="Rectangle 4"/>
          <p:cNvSpPr>
            <a:spLocks noChangeArrowheads="1"/>
          </p:cNvSpPr>
          <p:nvPr/>
        </p:nvSpPr>
        <p:spPr bwMode="auto">
          <a:xfrm>
            <a:off x="533400" y="19050"/>
            <a:ext cx="9144000" cy="1047750"/>
          </a:xfrm>
          <a:prstGeom prst="rect">
            <a:avLst/>
          </a:prstGeom>
          <a:noFill/>
          <a:ln w="9525">
            <a:noFill/>
            <a:miter lim="800000"/>
            <a:headEnd/>
            <a:tailEnd/>
          </a:ln>
        </p:spPr>
        <p:txBody>
          <a:bodyPr/>
          <a:lstStyle/>
          <a:p>
            <a:pPr lvl="0" algn="ctr"/>
            <a:r>
              <a:rPr lang="en-US" sz="3600" b="1" dirty="0">
                <a:solidFill>
                  <a:srgbClr val="FFFF00"/>
                </a:solidFill>
                <a:latin typeface="Arial" pitchFamily="34" charset="0"/>
                <a:cs typeface="Arial" pitchFamily="34" charset="0"/>
              </a:rPr>
              <a:t>Encyclopedia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32</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3017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1977500"/>
            <a:ext cx="8818111" cy="1527700"/>
            <a:chOff x="152400" y="1295401"/>
            <a:chExt cx="8818111" cy="152770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46" t="33427" r="12641" b="27324"/>
            <a:stretch/>
          </p:blipFill>
          <p:spPr bwMode="auto">
            <a:xfrm>
              <a:off x="152400" y="1295401"/>
              <a:ext cx="4983126" cy="152770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257800" y="1859196"/>
              <a:ext cx="3712711" cy="400110"/>
            </a:xfrm>
            <a:prstGeom prst="rect">
              <a:avLst/>
            </a:prstGeom>
            <a:noFill/>
          </p:spPr>
          <p:txBody>
            <a:bodyPr wrap="square" rtlCol="0">
              <a:spAutoFit/>
            </a:bodyPr>
            <a:lstStyle/>
            <a:p>
              <a:pPr algn="ctr"/>
              <a:r>
                <a:rPr lang="en-US" sz="2000" b="1" i="1" dirty="0" smtClean="0">
                  <a:solidFill>
                    <a:prstClr val="white"/>
                  </a:solidFill>
                  <a:latin typeface="Arial" panose="020B0604020202020204" pitchFamily="34" charset="0"/>
                  <a:cs typeface="Arial" panose="020B0604020202020204" pitchFamily="34" charset="0"/>
                </a:rPr>
                <a:t>JAMA</a:t>
              </a:r>
              <a:r>
                <a:rPr lang="en-US" sz="2000" dirty="0">
                  <a:solidFill>
                    <a:prstClr val="white"/>
                  </a:solidFill>
                  <a:cs typeface="Arial" panose="020B0604020202020204" pitchFamily="34" charset="0"/>
                </a:rPr>
                <a:t> </a:t>
              </a:r>
              <a:r>
                <a:rPr lang="en-US" sz="2000" dirty="0" smtClean="0">
                  <a:solidFill>
                    <a:prstClr val="white"/>
                  </a:solidFill>
                  <a:cs typeface="Arial" panose="020B0604020202020204" pitchFamily="34" charset="0"/>
                </a:rPr>
                <a:t>(</a:t>
              </a:r>
              <a:r>
                <a:rPr lang="en-US" sz="2000" b="1" dirty="0" smtClean="0">
                  <a:solidFill>
                    <a:prstClr val="white"/>
                  </a:solidFill>
                  <a:latin typeface="Arial" panose="020B0604020202020204" pitchFamily="34" charset="0"/>
                  <a:cs typeface="Arial" panose="020B0604020202020204" pitchFamily="34" charset="0"/>
                </a:rPr>
                <a:t>2016)</a:t>
              </a:r>
              <a:endParaRPr lang="en-US" sz="2000" b="1" dirty="0">
                <a:solidFill>
                  <a:prstClr val="white"/>
                </a:solidFill>
                <a:latin typeface="Arial" panose="020B0604020202020204" pitchFamily="34" charset="0"/>
                <a:cs typeface="Arial" panose="020B0604020202020204" pitchFamily="34" charset="0"/>
              </a:endParaRPr>
            </a:p>
          </p:txBody>
        </p:sp>
      </p:grpSp>
      <p:sp>
        <p:nvSpPr>
          <p:cNvPr id="12" name="TextBox 11"/>
          <p:cNvSpPr txBox="1"/>
          <p:nvPr/>
        </p:nvSpPr>
        <p:spPr>
          <a:xfrm>
            <a:off x="5319823" y="5008835"/>
            <a:ext cx="3719799" cy="400110"/>
          </a:xfrm>
          <a:prstGeom prst="rect">
            <a:avLst/>
          </a:prstGeom>
          <a:noFill/>
        </p:spPr>
        <p:txBody>
          <a:bodyPr wrap="square" rtlCol="0">
            <a:spAutoFit/>
          </a:bodyPr>
          <a:lstStyle/>
          <a:p>
            <a:pPr algn="ctr"/>
            <a:r>
              <a:rPr lang="en-US" sz="2000" b="1" i="1" dirty="0">
                <a:solidFill>
                  <a:prstClr val="white"/>
                </a:solidFill>
                <a:latin typeface="Arial" panose="020B0604020202020204" pitchFamily="34" charset="0"/>
                <a:cs typeface="Arial" panose="020B0604020202020204" pitchFamily="34" charset="0"/>
              </a:rPr>
              <a:t>Genetics in Medicine</a:t>
            </a:r>
            <a:r>
              <a:rPr lang="en-US" sz="2000" b="1" dirty="0">
                <a:solidFill>
                  <a:prstClr val="white"/>
                </a:solidFill>
                <a:latin typeface="Arial" panose="020B0604020202020204" pitchFamily="34" charset="0"/>
                <a:cs typeface="Arial" panose="020B0604020202020204" pitchFamily="34" charset="0"/>
              </a:rPr>
              <a:t> (2015) </a:t>
            </a:r>
          </a:p>
        </p:txBody>
      </p:sp>
      <p:pic>
        <p:nvPicPr>
          <p:cNvPr id="13"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68" t="17285" r="27711" b="42789"/>
          <a:stretch/>
        </p:blipFill>
        <p:spPr bwMode="auto">
          <a:xfrm>
            <a:off x="150891" y="4378914"/>
            <a:ext cx="4976388" cy="165995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https://emerge.mc.vanderbilt.edu/images/logo_emerge6_03.png"/>
          <p:cNvPicPr>
            <a:picLocks noChangeAspect="1" noChangeArrowheads="1"/>
          </p:cNvPicPr>
          <p:nvPr/>
        </p:nvPicPr>
        <p:blipFill rotWithShape="1">
          <a:blip r:embed="rId5">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softEdge rad="63500"/>
          </a:effectLst>
          <a:extLst/>
        </p:spPr>
      </p:pic>
      <p:sp>
        <p:nvSpPr>
          <p:cNvPr id="14" name="TextBox 13"/>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738907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2000"/>
            <a:ext cx="2971800" cy="1938992"/>
          </a:xfrm>
          <a:prstGeom prst="rect">
            <a:avLst/>
          </a:prstGeom>
        </p:spPr>
        <p:txBody>
          <a:bodyPr wrap="square">
            <a:spAutoFit/>
          </a:bodyPr>
          <a:lstStyle/>
          <a:p>
            <a:pPr algn="ctr" fontAlgn="base"/>
            <a:r>
              <a:rPr lang="en-US" sz="2000" b="1" dirty="0" smtClean="0">
                <a:solidFill>
                  <a:srgbClr val="D6ECFF"/>
                </a:solidFill>
                <a:latin typeface="Arial" panose="020B0604020202020204" pitchFamily="34" charset="0"/>
                <a:cs typeface="Arial" panose="020B0604020202020204" pitchFamily="34" charset="0"/>
              </a:rPr>
              <a:t>Paul </a:t>
            </a:r>
            <a:r>
              <a:rPr lang="en-US" sz="2000" b="1" dirty="0">
                <a:solidFill>
                  <a:srgbClr val="D6ECFF"/>
                </a:solidFill>
                <a:latin typeface="Arial" panose="020B0604020202020204" pitchFamily="34" charset="0"/>
                <a:cs typeface="Arial" panose="020B0604020202020204" pitchFamily="34" charset="0"/>
              </a:rPr>
              <a:t>Harris, </a:t>
            </a:r>
            <a:r>
              <a:rPr lang="en-US" sz="2000" b="1" dirty="0" smtClean="0">
                <a:solidFill>
                  <a:srgbClr val="D6ECFF"/>
                </a:solidFill>
                <a:latin typeface="Arial" panose="020B0604020202020204" pitchFamily="34" charset="0"/>
                <a:cs typeface="Arial" panose="020B0604020202020204" pitchFamily="34" charset="0"/>
              </a:rPr>
              <a:t>Ph.D.</a:t>
            </a:r>
            <a:endParaRPr lang="en-US" sz="2000" dirty="0">
              <a:solidFill>
                <a:srgbClr val="D6ECFF"/>
              </a:solidFill>
              <a:cs typeface="Arial" panose="020B0604020202020204" pitchFamily="34" charset="0"/>
            </a:endParaRPr>
          </a:p>
          <a:p>
            <a:pPr algn="ctr" fontAlgn="base"/>
            <a:endParaRPr lang="en-US" sz="2000" b="1" dirty="0">
              <a:solidFill>
                <a:srgbClr val="D6ECFF"/>
              </a:solidFill>
              <a:latin typeface="Arial" panose="020B0604020202020204" pitchFamily="34" charset="0"/>
              <a:cs typeface="Arial" panose="020B0604020202020204" pitchFamily="34" charset="0"/>
            </a:endParaRPr>
          </a:p>
          <a:p>
            <a:pPr algn="ctr" fontAlgn="base"/>
            <a:r>
              <a:rPr lang="en-US" sz="2000" b="1" dirty="0">
                <a:solidFill>
                  <a:srgbClr val="D6ECFF"/>
                </a:solidFill>
                <a:latin typeface="Arial" panose="020B0604020202020204" pitchFamily="34" charset="0"/>
                <a:cs typeface="Arial" panose="020B0604020202020204" pitchFamily="34" charset="0"/>
              </a:rPr>
              <a:t>Donald A.B. Lindberg Award for Innovation in Informatics</a:t>
            </a:r>
          </a:p>
          <a:p>
            <a:pPr algn="ctr" fontAlgn="base"/>
            <a:r>
              <a:rPr lang="en-US" sz="2000" b="1" dirty="0" smtClean="0">
                <a:solidFill>
                  <a:srgbClr val="D6ECFF"/>
                </a:solidFill>
                <a:latin typeface="Arial" panose="020B0604020202020204" pitchFamily="34" charset="0"/>
                <a:cs typeface="Arial" panose="020B0604020202020204" pitchFamily="34" charset="0"/>
              </a:rPr>
              <a:t>(AMIA 2015)</a:t>
            </a:r>
            <a:endParaRPr lang="en-US" sz="2000" b="1" dirty="0">
              <a:solidFill>
                <a:srgbClr val="D6ECFF"/>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861" t="29302" r="28401" b="39263"/>
          <a:stretch/>
        </p:blipFill>
        <p:spPr bwMode="auto">
          <a:xfrm>
            <a:off x="3170689" y="1690576"/>
            <a:ext cx="5846311" cy="2348024"/>
          </a:xfrm>
          <a:prstGeom prst="rect">
            <a:avLst/>
          </a:prstGeom>
          <a:ln w="38100" cap="sq">
            <a:solidFill>
              <a:srgbClr val="000000"/>
            </a:solidFill>
            <a:prstDash val="solid"/>
            <a:miter lim="800000"/>
          </a:ln>
          <a:effectLst>
            <a:outerShdw blurRad="50800" dist="38100" algn="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Lst>
        </p:spPr>
      </p:pic>
      <p:pic>
        <p:nvPicPr>
          <p:cNvPr id="5" name="Picture 2" descr="https://pbs.twimg.com/profile_images/636644771403014144/lXT1LnVc.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02"/>
          <a:stretch/>
        </p:blipFill>
        <p:spPr bwMode="auto">
          <a:xfrm>
            <a:off x="329587" y="1447800"/>
            <a:ext cx="2337413" cy="29328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70688" y="4267200"/>
            <a:ext cx="5846311" cy="1569660"/>
          </a:xfrm>
          <a:prstGeom prst="rect">
            <a:avLst/>
          </a:prstGeom>
        </p:spPr>
        <p:txBody>
          <a:bodyPr wrap="square">
            <a:spAutoFit/>
          </a:bodyPr>
          <a:lstStyle/>
          <a:p>
            <a:pPr algn="ctr" fontAlgn="base"/>
            <a:r>
              <a:rPr lang="en-US" sz="2400" b="1" dirty="0">
                <a:latin typeface="Arial" panose="020B0604020202020204" pitchFamily="34" charset="0"/>
                <a:cs typeface="Arial" panose="020B0604020202020204" pitchFamily="34" charset="0"/>
              </a:rPr>
              <a:t>Dr. Harris devised and created REDCap, a research data collection and management software platform, and the ResearchMatch program.</a:t>
            </a:r>
          </a:p>
        </p:txBody>
      </p:sp>
      <p:sp>
        <p:nvSpPr>
          <p:cNvPr id="8" name="TextBox 7"/>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pic>
        <p:nvPicPr>
          <p:cNvPr id="9" name="Picture 5" descr="https://emerge.mc.vanderbilt.edu/images/logo_emerge6_03.png"/>
          <p:cNvPicPr>
            <a:picLocks noChangeAspect="1" noChangeArrowheads="1"/>
          </p:cNvPicPr>
          <p:nvPr/>
        </p:nvPicPr>
        <p:blipFill rotWithShape="1">
          <a:blip r:embed="rId5">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softEdge rad="63500"/>
          </a:effectLst>
          <a:extLst/>
        </p:spPr>
      </p:pic>
    </p:spTree>
    <p:extLst>
      <p:ext uri="{BB962C8B-B14F-4D97-AF65-F5344CB8AC3E}">
        <p14:creationId xmlns:p14="http://schemas.microsoft.com/office/powerpoint/2010/main" val="1432050779"/>
      </p:ext>
    </p:extLst>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316" y="884501"/>
            <a:ext cx="4577316" cy="523220"/>
          </a:xfrm>
          <a:prstGeom prst="rect">
            <a:avLst/>
          </a:prstGeom>
          <a:noFill/>
        </p:spPr>
        <p:txBody>
          <a:bodyPr wrap="square" rtlCol="0">
            <a:spAutoFit/>
          </a:bodyPr>
          <a:lstStyle/>
          <a:p>
            <a:pPr marL="457200" indent="-342900">
              <a:buFont typeface="Wingdings" panose="05000000000000000000" pitchFamily="2" charset="2"/>
              <a:buChar char="§"/>
            </a:pPr>
            <a:r>
              <a:rPr lang="en-US" sz="2800" b="1" dirty="0">
                <a:solidFill>
                  <a:prstClr val="white"/>
                </a:solidFill>
                <a:latin typeface="Arial" panose="020B0604020202020204" pitchFamily="34" charset="0"/>
                <a:cs typeface="Arial" panose="020B0604020202020204" pitchFamily="34" charset="0"/>
              </a:rPr>
              <a:t>Redesigned </a:t>
            </a:r>
            <a:r>
              <a:rPr lang="en-US" sz="2800" b="1" dirty="0" smtClean="0">
                <a:solidFill>
                  <a:prstClr val="white"/>
                </a:solidFill>
                <a:latin typeface="Arial" panose="020B0604020202020204" pitchFamily="34" charset="0"/>
                <a:cs typeface="Arial" panose="020B0604020202020204" pitchFamily="34" charset="0"/>
              </a:rPr>
              <a:t>web page</a:t>
            </a:r>
            <a:endParaRPr lang="en-US" sz="2800" b="1" dirty="0">
              <a:solidFill>
                <a:prstClr val="white"/>
              </a:solidFill>
              <a:latin typeface="Arial" panose="020B0604020202020204" pitchFamily="34" charset="0"/>
              <a:cs typeface="Arial" panose="020B0604020202020204" pitchFamily="34" charset="0"/>
            </a:endParaRPr>
          </a:p>
        </p:txBody>
      </p:sp>
      <p:sp>
        <p:nvSpPr>
          <p:cNvPr id="22" name="TextBox 21"/>
          <p:cNvSpPr txBox="1"/>
          <p:nvPr/>
        </p:nvSpPr>
        <p:spPr>
          <a:xfrm>
            <a:off x="4545948" y="884501"/>
            <a:ext cx="4598051" cy="954107"/>
          </a:xfrm>
          <a:prstGeom prst="rect">
            <a:avLst/>
          </a:prstGeom>
          <a:noFill/>
        </p:spPr>
        <p:txBody>
          <a:bodyPr wrap="square" rtlCol="0">
            <a:spAutoFit/>
          </a:bodyPr>
          <a:lstStyle/>
          <a:p>
            <a:pPr marL="457200" indent="-342900">
              <a:buFont typeface="Wingdings" panose="05000000000000000000" pitchFamily="2" charset="2"/>
              <a:buChar char="§"/>
            </a:pPr>
            <a:r>
              <a:rPr lang="en-US" sz="2800" b="1" dirty="0">
                <a:solidFill>
                  <a:prstClr val="white"/>
                </a:solidFill>
                <a:latin typeface="Arial" panose="020B0604020202020204" pitchFamily="34" charset="0"/>
                <a:cs typeface="Arial" panose="020B0604020202020204" pitchFamily="34" charset="0"/>
              </a:rPr>
              <a:t>Pregnancy measures </a:t>
            </a:r>
            <a:r>
              <a:rPr lang="en-US" sz="2800" b="1" dirty="0" smtClean="0">
                <a:solidFill>
                  <a:prstClr val="white"/>
                </a:solidFill>
                <a:latin typeface="Arial" panose="020B0604020202020204" pitchFamily="34" charset="0"/>
                <a:cs typeface="Arial" panose="020B0604020202020204" pitchFamily="34" charset="0"/>
              </a:rPr>
              <a:t> 	under </a:t>
            </a:r>
            <a:r>
              <a:rPr lang="en-US" sz="2800" b="1" dirty="0">
                <a:solidFill>
                  <a:prstClr val="white"/>
                </a:solidFill>
                <a:latin typeface="Arial" panose="020B0604020202020204" pitchFamily="34" charset="0"/>
                <a:cs typeface="Arial" panose="020B0604020202020204" pitchFamily="34" charset="0"/>
              </a:rPr>
              <a:t>development</a:t>
            </a:r>
          </a:p>
        </p:txBody>
      </p:sp>
      <p:sp>
        <p:nvSpPr>
          <p:cNvPr id="17" name="Title 1"/>
          <p:cNvSpPr txBox="1">
            <a:spLocks/>
          </p:cNvSpPr>
          <p:nvPr/>
        </p:nvSpPr>
        <p:spPr>
          <a:xfrm>
            <a:off x="-1905" y="16147"/>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smtClean="0">
                <a:solidFill>
                  <a:srgbClr val="FFFF00"/>
                </a:solidFill>
                <a:latin typeface="Arial" charset="0"/>
                <a:cs typeface="Arial" pitchFamily="34" charset="0"/>
              </a:rPr>
              <a:t>The PhenX Toolkit</a:t>
            </a:r>
            <a:endParaRPr lang="en-US" sz="3600" b="1" kern="0" dirty="0" smtClean="0">
              <a:solidFill>
                <a:srgbClr val="FFFF00"/>
              </a:solidFill>
              <a:latin typeface="Arial" pitchFamily="34" charset="0"/>
              <a:cs typeface="Arial" pitchFamily="34" charset="0"/>
            </a:endParaRPr>
          </a:p>
        </p:txBody>
      </p:sp>
      <p:sp>
        <p:nvSpPr>
          <p:cNvPr id="13" name="TextBox 12"/>
          <p:cNvSpPr txBox="1"/>
          <p:nvPr/>
        </p:nvSpPr>
        <p:spPr>
          <a:xfrm>
            <a:off x="-31634" y="876300"/>
            <a:ext cx="9155164" cy="523220"/>
          </a:xfrm>
          <a:prstGeom prst="rect">
            <a:avLst/>
          </a:prstGeom>
          <a:noFill/>
        </p:spPr>
        <p:txBody>
          <a:bodyPr wrap="square" rtlCol="0">
            <a:spAutoFit/>
          </a:bodyPr>
          <a:lstStyle/>
          <a:p>
            <a:pPr marL="457200" indent="-342900">
              <a:buFont typeface="Wingdings" panose="05000000000000000000" pitchFamily="2" charset="2"/>
              <a:buChar char="§"/>
            </a:pPr>
            <a:r>
              <a:rPr lang="en-US" sz="2800" b="1" dirty="0">
                <a:solidFill>
                  <a:prstClr val="white"/>
                </a:solidFill>
                <a:latin typeface="Arial" panose="020B0604020202020204" pitchFamily="34" charset="0"/>
                <a:cs typeface="Arial" panose="020B0604020202020204" pitchFamily="34" charset="0"/>
              </a:rPr>
              <a:t>PhenX </a:t>
            </a:r>
            <a:r>
              <a:rPr lang="en-US" sz="2800" b="1" dirty="0" smtClean="0">
                <a:solidFill>
                  <a:prstClr val="white"/>
                </a:solidFill>
                <a:latin typeface="Arial" panose="020B0604020202020204" pitchFamily="34" charset="0"/>
                <a:cs typeface="Arial" panose="020B0604020202020204" pitchFamily="34" charset="0"/>
              </a:rPr>
              <a:t>Toolkit </a:t>
            </a:r>
            <a:r>
              <a:rPr lang="en-US" sz="2800" b="1" dirty="0">
                <a:solidFill>
                  <a:prstClr val="white"/>
                </a:solidFill>
                <a:latin typeface="Arial" panose="020B0604020202020204" pitchFamily="34" charset="0"/>
                <a:cs typeface="Arial" panose="020B0604020202020204" pitchFamily="34" charset="0"/>
              </a:rPr>
              <a:t>use continues to </a:t>
            </a:r>
            <a:r>
              <a:rPr lang="en-US" sz="2800" b="1" dirty="0" smtClean="0">
                <a:solidFill>
                  <a:prstClr val="white"/>
                </a:solidFill>
                <a:latin typeface="Arial" panose="020B0604020202020204" pitchFamily="34" charset="0"/>
                <a:cs typeface="Arial" panose="020B0604020202020204" pitchFamily="34" charset="0"/>
              </a:rPr>
              <a:t>rise</a:t>
            </a:r>
            <a:endParaRPr lang="en-US" sz="2800" b="1" dirty="0">
              <a:solidFill>
                <a:prstClr val="white"/>
              </a:solidFill>
              <a:latin typeface="Arial" panose="020B0604020202020204" pitchFamily="34" charset="0"/>
              <a:cs typeface="Arial" panose="020B0604020202020204" pitchFamily="34" charset="0"/>
            </a:endParaRPr>
          </a:p>
        </p:txBody>
      </p:sp>
      <p:sp>
        <p:nvSpPr>
          <p:cNvPr id="2" name="TextBox 1"/>
          <p:cNvSpPr txBox="1"/>
          <p:nvPr/>
        </p:nvSpPr>
        <p:spPr>
          <a:xfrm>
            <a:off x="763420" y="1524000"/>
            <a:ext cx="3611951" cy="830997"/>
          </a:xfrm>
          <a:prstGeom prst="rect">
            <a:avLst/>
          </a:prstGeom>
          <a:noFill/>
        </p:spPr>
        <p:txBody>
          <a:bodyPr wrap="square" rtlCol="0">
            <a:spAutoFit/>
          </a:bodyPr>
          <a:lstStyle/>
          <a:p>
            <a:pPr algn="ctr"/>
            <a:r>
              <a:rPr lang="en-US" sz="2300" dirty="0">
                <a:solidFill>
                  <a:srgbClr val="FEB80A"/>
                </a:solidFill>
                <a:latin typeface="Arial" panose="020B0604020202020204" pitchFamily="34" charset="0"/>
                <a:cs typeface="Arial" panose="020B0604020202020204" pitchFamily="34" charset="0"/>
              </a:rPr>
              <a:t>PhenX  Users, </a:t>
            </a:r>
          </a:p>
          <a:p>
            <a:pPr algn="ctr"/>
            <a:r>
              <a:rPr lang="en-US" sz="2300" dirty="0">
                <a:solidFill>
                  <a:srgbClr val="FEB80A"/>
                </a:solidFill>
                <a:latin typeface="Arial" panose="020B0604020202020204" pitchFamily="34" charset="0"/>
                <a:cs typeface="Arial" panose="020B0604020202020204" pitchFamily="34" charset="0"/>
              </a:rPr>
              <a:t>Cumulative (</a:t>
            </a:r>
            <a:r>
              <a:rPr lang="en-US" sz="2300" dirty="0" smtClean="0">
                <a:solidFill>
                  <a:srgbClr val="FEB80A"/>
                </a:solidFill>
                <a:latin typeface="Arial" panose="020B0604020202020204" pitchFamily="34" charset="0"/>
                <a:cs typeface="Arial" panose="020B0604020202020204" pitchFamily="34" charset="0"/>
              </a:rPr>
              <a:t>2010-2015)</a:t>
            </a:r>
            <a:endParaRPr lang="en-US" sz="2300" dirty="0">
              <a:solidFill>
                <a:srgbClr val="FEB80A"/>
              </a:solidFill>
              <a:latin typeface="Arial" panose="020B0604020202020204" pitchFamily="34" charset="0"/>
              <a:cs typeface="Arial" panose="020B0604020202020204" pitchFamily="34" charset="0"/>
            </a:endParaRPr>
          </a:p>
        </p:txBody>
      </p:sp>
      <p:sp>
        <p:nvSpPr>
          <p:cNvPr id="12" name="TextBox 11"/>
          <p:cNvSpPr txBox="1"/>
          <p:nvPr/>
        </p:nvSpPr>
        <p:spPr>
          <a:xfrm>
            <a:off x="5030620" y="1570216"/>
            <a:ext cx="4038600" cy="800219"/>
          </a:xfrm>
          <a:prstGeom prst="rect">
            <a:avLst/>
          </a:prstGeom>
          <a:noFill/>
        </p:spPr>
        <p:txBody>
          <a:bodyPr wrap="square" rtlCol="0">
            <a:spAutoFit/>
          </a:bodyPr>
          <a:lstStyle/>
          <a:p>
            <a:pPr algn="ctr"/>
            <a:r>
              <a:rPr lang="en-US" sz="2300" dirty="0">
                <a:solidFill>
                  <a:srgbClr val="FEB80A"/>
                </a:solidFill>
                <a:latin typeface="Arial" panose="020B0604020202020204" pitchFamily="34" charset="0"/>
                <a:cs typeface="Arial" panose="020B0604020202020204" pitchFamily="34" charset="0"/>
              </a:rPr>
              <a:t>FOAs Citing PhenX, Cumulative </a:t>
            </a:r>
            <a:r>
              <a:rPr lang="en-US" sz="2300" dirty="0" smtClean="0">
                <a:solidFill>
                  <a:srgbClr val="FEB80A"/>
                </a:solidFill>
                <a:latin typeface="Arial" panose="020B0604020202020204" pitchFamily="34" charset="0"/>
                <a:cs typeface="Arial" panose="020B0604020202020204" pitchFamily="34" charset="0"/>
              </a:rPr>
              <a:t>(FY2010-2016)</a:t>
            </a:r>
            <a:endParaRPr lang="en-US" sz="2300" dirty="0">
              <a:solidFill>
                <a:srgbClr val="FEB80A"/>
              </a:solidFill>
              <a:latin typeface="Arial" panose="020B0604020202020204" pitchFamily="34" charset="0"/>
              <a:cs typeface="Arial" panose="020B0604020202020204" pitchFamily="34" charset="0"/>
            </a:endParaRPr>
          </a:p>
        </p:txBody>
      </p:sp>
      <p:graphicFrame>
        <p:nvGraphicFramePr>
          <p:cNvPr id="15" name="Chart 14"/>
          <p:cNvGraphicFramePr>
            <a:graphicFrameLocks/>
          </p:cNvGraphicFramePr>
          <p:nvPr>
            <p:extLst>
              <p:ext uri="{D42A27DB-BD31-4B8C-83A1-F6EECF244321}">
                <p14:modId xmlns:p14="http://schemas.microsoft.com/office/powerpoint/2010/main" val="74138676"/>
              </p:ext>
            </p:extLst>
          </p:nvPr>
        </p:nvGraphicFramePr>
        <p:xfrm>
          <a:off x="4724400" y="2335800"/>
          <a:ext cx="4328194" cy="4289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4229231375"/>
              </p:ext>
            </p:extLst>
          </p:nvPr>
        </p:nvGraphicFramePr>
        <p:xfrm>
          <a:off x="2703" y="2286000"/>
          <a:ext cx="4572000" cy="4572000"/>
        </p:xfrm>
        <a:graphic>
          <a:graphicData uri="http://schemas.openxmlformats.org/drawingml/2006/chart">
            <c:chart xmlns:c="http://schemas.openxmlformats.org/drawingml/2006/chart" xmlns:r="http://schemas.openxmlformats.org/officeDocument/2006/relationships" r:id="rId4"/>
          </a:graphicData>
        </a:graphic>
      </p:graphicFrame>
      <p:pic>
        <p:nvPicPr>
          <p:cNvPr id="2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821" y="1838608"/>
            <a:ext cx="7073900" cy="43622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318923"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34</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3247018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13" grpId="0"/>
      <p:bldP spid="2" grpId="0"/>
      <p:bldP spid="12" grpId="0"/>
      <p:bldGraphic spid="15" grpId="0">
        <p:bldAsOne/>
      </p:bldGraphic>
      <p:bldGraphic spid="14"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1" y="1698171"/>
            <a:ext cx="9144001" cy="3316478"/>
          </a:xfrm>
          <a:prstGeom prst="rect">
            <a:avLst/>
          </a:prstGeom>
          <a:noFill/>
          <a:ln>
            <a:noFill/>
          </a:ln>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914400" indent="-393700" defTabSz="236538" fontAlgn="base">
              <a:spcBef>
                <a:spcPct val="0"/>
              </a:spcBef>
              <a:spcAft>
                <a:spcPct val="0"/>
              </a:spcAft>
              <a:buClr>
                <a:schemeClr val="tx1"/>
              </a:buClr>
              <a:buFont typeface="Wingdings" panose="05000000000000000000" pitchFamily="2" charset="2"/>
              <a:buChar char="§"/>
              <a:defRPr/>
            </a:pPr>
            <a:r>
              <a:rPr lang="en-US" sz="2800" dirty="0" err="1" smtClean="0">
                <a:solidFill>
                  <a:prstClr val="white"/>
                </a:solidFill>
                <a:cs typeface="Arial" charset="0"/>
              </a:rPr>
              <a:t>ClinGen</a:t>
            </a:r>
            <a:r>
              <a:rPr lang="en-US" sz="2800" dirty="0" smtClean="0">
                <a:solidFill>
                  <a:prstClr val="white"/>
                </a:solidFill>
                <a:cs typeface="Arial" charset="0"/>
              </a:rPr>
              <a:t> clinical validity framework finalized</a:t>
            </a:r>
          </a:p>
          <a:p>
            <a:pPr marL="914400" indent="-393700" defTabSz="236538" fontAlgn="base">
              <a:spcBef>
                <a:spcPct val="0"/>
              </a:spcBef>
              <a:spcAft>
                <a:spcPct val="0"/>
              </a:spcAft>
              <a:buClr>
                <a:schemeClr val="tx1"/>
              </a:buClr>
              <a:defRPr/>
            </a:pPr>
            <a:endParaRPr lang="en-US" sz="1500" dirty="0" smtClean="0">
              <a:solidFill>
                <a:prstClr val="white"/>
              </a:solidFill>
              <a:cs typeface="Arial" charset="0"/>
            </a:endParaRPr>
          </a:p>
          <a:p>
            <a:pPr marL="914400" indent="-393700" defTabSz="114300" fontAlgn="base">
              <a:spcBef>
                <a:spcPct val="0"/>
              </a:spcBef>
              <a:spcAft>
                <a:spcPct val="0"/>
              </a:spcAft>
              <a:buClr>
                <a:schemeClr val="tx1"/>
              </a:buClr>
              <a:buFont typeface="Wingdings" panose="05000000000000000000" pitchFamily="2" charset="2"/>
              <a:buChar char="§"/>
              <a:defRPr/>
            </a:pPr>
            <a:r>
              <a:rPr lang="en-US" sz="2800" dirty="0">
                <a:solidFill>
                  <a:prstClr val="white"/>
                </a:solidFill>
                <a:cs typeface="Arial" charset="0"/>
              </a:rPr>
              <a:t>Collaborating with the Global Alliance for </a:t>
            </a:r>
            <a:r>
              <a:rPr lang="en-US" sz="2800" dirty="0" smtClean="0">
                <a:solidFill>
                  <a:prstClr val="white"/>
                </a:solidFill>
                <a:cs typeface="Arial" charset="0"/>
              </a:rPr>
              <a:t>				   	Genomics </a:t>
            </a:r>
            <a:r>
              <a:rPr lang="en-US" sz="2800" dirty="0">
                <a:solidFill>
                  <a:prstClr val="white"/>
                </a:solidFill>
                <a:cs typeface="Arial" charset="0"/>
              </a:rPr>
              <a:t>and Health (GA4GH</a:t>
            </a:r>
            <a:r>
              <a:rPr lang="en-US" sz="2800" dirty="0" smtClean="0">
                <a:solidFill>
                  <a:prstClr val="white"/>
                </a:solidFill>
                <a:cs typeface="Arial" charset="0"/>
              </a:rPr>
              <a:t>) and the 		</a:t>
            </a:r>
            <a:r>
              <a:rPr lang="en-US" sz="2800" dirty="0">
                <a:solidFill>
                  <a:prstClr val="white"/>
                </a:solidFill>
                <a:cs typeface="Arial" charset="0"/>
              </a:rPr>
              <a:t>	</a:t>
            </a:r>
            <a:r>
              <a:rPr lang="en-US" sz="2800" dirty="0" smtClean="0">
                <a:solidFill>
                  <a:prstClr val="white"/>
                </a:solidFill>
                <a:cs typeface="Arial" charset="0"/>
              </a:rPr>
              <a:t>	</a:t>
            </a:r>
            <a:r>
              <a:rPr lang="en-US" sz="2800" dirty="0" err="1" smtClean="0">
                <a:solidFill>
                  <a:prstClr val="white"/>
                </a:solidFill>
                <a:cs typeface="Arial" charset="0"/>
              </a:rPr>
              <a:t>Wellcome</a:t>
            </a:r>
            <a:r>
              <a:rPr lang="en-US" sz="2800" dirty="0" smtClean="0">
                <a:solidFill>
                  <a:prstClr val="white"/>
                </a:solidFill>
                <a:cs typeface="Arial" charset="0"/>
              </a:rPr>
              <a:t> Trust’s Translational Genomics 			Initiative</a:t>
            </a:r>
          </a:p>
          <a:p>
            <a:pPr marL="520700" indent="0" defTabSz="236538" fontAlgn="base">
              <a:spcBef>
                <a:spcPct val="0"/>
              </a:spcBef>
              <a:spcAft>
                <a:spcPct val="0"/>
              </a:spcAft>
              <a:buClr>
                <a:schemeClr val="tx1"/>
              </a:buClr>
              <a:defRPr/>
            </a:pPr>
            <a:endParaRPr lang="en-US" sz="2800" dirty="0" smtClean="0">
              <a:solidFill>
                <a:prstClr val="white"/>
              </a:solidFill>
              <a:cs typeface="Arial" charset="0"/>
            </a:endParaRPr>
          </a:p>
          <a:p>
            <a:pPr marL="520700" indent="0" defTabSz="236538" fontAlgn="base">
              <a:spcBef>
                <a:spcPct val="0"/>
              </a:spcBef>
              <a:spcAft>
                <a:spcPct val="0"/>
              </a:spcAft>
              <a:buClr>
                <a:schemeClr val="tx1"/>
              </a:buClr>
              <a:defRPr/>
            </a:pPr>
            <a:endParaRPr lang="en-US" sz="2800" dirty="0" smtClean="0">
              <a:solidFill>
                <a:prstClr val="white"/>
              </a:solidFill>
              <a:cs typeface="Arial" charset="0"/>
            </a:endParaRPr>
          </a:p>
          <a:p>
            <a:pPr marL="914400" indent="-393700" defTabSz="236538" fontAlgn="base">
              <a:spcBef>
                <a:spcPct val="0"/>
              </a:spcBef>
              <a:spcAft>
                <a:spcPct val="0"/>
              </a:spcAft>
              <a:buClr>
                <a:schemeClr val="tx1"/>
              </a:buClr>
              <a:buFont typeface="Wingdings" panose="05000000000000000000" pitchFamily="2" charset="2"/>
              <a:buChar char="§"/>
              <a:defRPr/>
            </a:pPr>
            <a:endParaRPr lang="en-US" sz="2800" dirty="0" smtClean="0">
              <a:solidFill>
                <a:prstClr val="white"/>
              </a:solidFill>
              <a:cs typeface="Arial" charset="0"/>
            </a:endParaRPr>
          </a:p>
          <a:p>
            <a:pPr marL="520700" indent="0" defTabSz="236538" fontAlgn="base">
              <a:spcBef>
                <a:spcPct val="0"/>
              </a:spcBef>
              <a:spcAft>
                <a:spcPct val="0"/>
              </a:spcAft>
              <a:buClr>
                <a:schemeClr val="tx1"/>
              </a:buClr>
              <a:defRPr/>
            </a:pPr>
            <a:endParaRPr lang="en-US" sz="2800" dirty="0">
              <a:solidFill>
                <a:prstClr val="white"/>
              </a:solidFill>
              <a:cs typeface="Arial" charset="0"/>
            </a:endParaRPr>
          </a:p>
        </p:txBody>
      </p:sp>
      <p:pic>
        <p:nvPicPr>
          <p:cNvPr id="92164" name="Picture 3"/>
          <p:cNvPicPr>
            <a:picLocks noChangeAspect="1" noChangeArrowheads="1"/>
          </p:cNvPicPr>
          <p:nvPr/>
        </p:nvPicPr>
        <p:blipFill>
          <a:blip r:embed="rId3">
            <a:extLst>
              <a:ext uri="{28A0092B-C50C-407E-A947-70E740481C1C}">
                <a14:useLocalDpi xmlns:a14="http://schemas.microsoft.com/office/drawing/2010/main" val="0"/>
              </a:ext>
            </a:extLst>
          </a:blip>
          <a:srcRect t="21986"/>
          <a:stretch>
            <a:fillRect/>
          </a:stretch>
        </p:blipFill>
        <p:spPr bwMode="auto">
          <a:xfrm>
            <a:off x="-3175" y="0"/>
            <a:ext cx="9144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90500" y="4900373"/>
            <a:ext cx="4457700" cy="1371600"/>
            <a:chOff x="0" y="1913005"/>
            <a:chExt cx="5943600" cy="1925570"/>
          </a:xfrm>
          <a:effectLst>
            <a:glow rad="63500">
              <a:schemeClr val="accent1">
                <a:satMod val="175000"/>
                <a:alpha val="40000"/>
              </a:schemeClr>
            </a:glow>
          </a:effectLst>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13005"/>
              <a:ext cx="5943600" cy="78638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99389"/>
              <a:ext cx="5938956" cy="11391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9" name="Group 8"/>
          <p:cNvGrpSpPr/>
          <p:nvPr/>
        </p:nvGrpSpPr>
        <p:grpSpPr>
          <a:xfrm>
            <a:off x="4875242" y="3078414"/>
            <a:ext cx="3943959" cy="3218959"/>
            <a:chOff x="4895241" y="3183257"/>
            <a:chExt cx="3943959" cy="3218959"/>
          </a:xfrm>
          <a:effectLst>
            <a:glow rad="63500">
              <a:schemeClr val="accent1">
                <a:satMod val="175000"/>
                <a:alpha val="40000"/>
              </a:schemeClr>
            </a:glow>
          </a:effectLst>
        </p:grpSpPr>
        <p:sp>
          <p:nvSpPr>
            <p:cNvPr id="7" name="Rectangle 6"/>
            <p:cNvSpPr/>
            <p:nvPr/>
          </p:nvSpPr>
          <p:spPr>
            <a:xfrm>
              <a:off x="4895241" y="3183257"/>
              <a:ext cx="3943959" cy="3218959"/>
            </a:xfrm>
            <a:prstGeom prst="rect">
              <a:avLst/>
            </a:prstGeom>
            <a:solidFill>
              <a:schemeClr val="tx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prstClr val="white"/>
                </a:solidFill>
              </a:endParaRP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3341" y="4174981"/>
              <a:ext cx="3824590" cy="20983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399" y="3665295"/>
              <a:ext cx="3814057" cy="5641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0447" y="3259457"/>
              <a:ext cx="2894592" cy="6155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4" name="Title 1"/>
          <p:cNvSpPr txBox="1">
            <a:spLocks/>
          </p:cNvSpPr>
          <p:nvPr/>
        </p:nvSpPr>
        <p:spPr bwMode="auto">
          <a:xfrm>
            <a:off x="6350" y="4174981"/>
            <a:ext cx="4947049" cy="654050"/>
          </a:xfrm>
          <a:prstGeom prst="rect">
            <a:avLst/>
          </a:prstGeom>
          <a:noFill/>
          <a:ln>
            <a:noFill/>
          </a:ln>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914400" indent="-393700" defTabSz="236538" fontAlgn="base">
              <a:spcBef>
                <a:spcPct val="0"/>
              </a:spcBef>
              <a:spcAft>
                <a:spcPct val="0"/>
              </a:spcAft>
              <a:buClr>
                <a:schemeClr val="tx1"/>
              </a:buClr>
              <a:buFont typeface="Wingdings" panose="05000000000000000000" pitchFamily="2" charset="2"/>
              <a:buChar char="§"/>
              <a:defRPr/>
            </a:pPr>
            <a:r>
              <a:rPr lang="en-US" sz="2800" dirty="0" err="1" smtClean="0">
                <a:solidFill>
                  <a:prstClr val="white"/>
                </a:solidFill>
                <a:cs typeface="Arial" charset="0"/>
              </a:rPr>
              <a:t>ClinGen</a:t>
            </a:r>
            <a:r>
              <a:rPr lang="en-US" sz="2800" dirty="0" smtClean="0">
                <a:solidFill>
                  <a:prstClr val="white"/>
                </a:solidFill>
                <a:cs typeface="Arial" charset="0"/>
              </a:rPr>
              <a:t> publications</a:t>
            </a:r>
            <a:endParaRPr lang="en-US" sz="2800" dirty="0">
              <a:solidFill>
                <a:prstClr val="white"/>
              </a:solidFill>
              <a:cs typeface="Arial" charset="0"/>
            </a:endParaRPr>
          </a:p>
        </p:txBody>
      </p:sp>
      <p:grpSp>
        <p:nvGrpSpPr>
          <p:cNvPr id="3" name="Group 2"/>
          <p:cNvGrpSpPr/>
          <p:nvPr/>
        </p:nvGrpSpPr>
        <p:grpSpPr>
          <a:xfrm>
            <a:off x="1046801" y="2424033"/>
            <a:ext cx="6951552" cy="3869444"/>
            <a:chOff x="1066800" y="2627233"/>
            <a:chExt cx="6951552" cy="3869444"/>
          </a:xfrm>
        </p:grpSpPr>
        <p:pic>
          <p:nvPicPr>
            <p:cNvPr id="1026" name="Picture 2" descr="C:\Users\niehausad\AppData\Local\Microsoft\Windows\Temporary Internet Files\Content.Outlook\WTTEI7S9\Fig_pan_can_updated_no_legend_col_reversed_fina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800" y="3259188"/>
              <a:ext cx="6949440" cy="323748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068812" y="2627233"/>
              <a:ext cx="6949540" cy="646331"/>
            </a:xfrm>
            <a:prstGeom prst="rect">
              <a:avLst/>
            </a:prstGeom>
            <a:solidFill>
              <a:schemeClr val="accent1">
                <a:lumMod val="40000"/>
                <a:lumOff val="60000"/>
              </a:schemeClr>
            </a:solidFill>
          </p:spPr>
          <p:txBody>
            <a:bodyPr wrap="square" rtlCol="0">
              <a:spAutoFit/>
            </a:bodyPr>
            <a:lstStyle/>
            <a:p>
              <a:pPr algn="ctr" eaLnBrk="0" fontAlgn="base" hangingPunct="0">
                <a:spcBef>
                  <a:spcPct val="0"/>
                </a:spcBef>
                <a:spcAft>
                  <a:spcPct val="0"/>
                </a:spcAft>
              </a:pPr>
              <a:r>
                <a:rPr lang="en-US" b="1" dirty="0">
                  <a:solidFill>
                    <a:prstClr val="black"/>
                  </a:solidFill>
                  <a:latin typeface="Arial" charset="0"/>
                  <a:cs typeface="Arial" charset="0"/>
                </a:rPr>
                <a:t>Clinical Validity Results for Genes Commonly </a:t>
              </a:r>
              <a:r>
                <a:rPr lang="en-US" b="1" dirty="0" smtClean="0">
                  <a:solidFill>
                    <a:prstClr val="black"/>
                  </a:solidFill>
                  <a:latin typeface="Arial" charset="0"/>
                  <a:cs typeface="Arial" charset="0"/>
                </a:rPr>
                <a:t>Found</a:t>
              </a:r>
            </a:p>
            <a:p>
              <a:pPr algn="ctr" eaLnBrk="0" fontAlgn="base" hangingPunct="0">
                <a:spcBef>
                  <a:spcPct val="0"/>
                </a:spcBef>
                <a:spcAft>
                  <a:spcPct val="0"/>
                </a:spcAft>
              </a:pPr>
              <a:r>
                <a:rPr lang="en-US" b="1" dirty="0" smtClean="0">
                  <a:solidFill>
                    <a:prstClr val="black"/>
                  </a:solidFill>
                  <a:latin typeface="Arial" charset="0"/>
                  <a:cs typeface="Arial" charset="0"/>
                </a:rPr>
                <a:t>In Pancreatic </a:t>
              </a:r>
              <a:r>
                <a:rPr lang="en-US" b="1" dirty="0">
                  <a:solidFill>
                    <a:prstClr val="black"/>
                  </a:solidFill>
                  <a:latin typeface="Arial" charset="0"/>
                  <a:cs typeface="Arial" charset="0"/>
                </a:rPr>
                <a:t>Cancer Genetic Testing Panels</a:t>
              </a:r>
            </a:p>
          </p:txBody>
        </p:sp>
        <p:sp>
          <p:nvSpPr>
            <p:cNvPr id="36" name="TextBox 35"/>
            <p:cNvSpPr txBox="1"/>
            <p:nvPr/>
          </p:nvSpPr>
          <p:spPr>
            <a:xfrm>
              <a:off x="5410200" y="3563085"/>
              <a:ext cx="1083630" cy="307777"/>
            </a:xfrm>
            <a:prstGeom prst="rect">
              <a:avLst/>
            </a:prstGeom>
            <a:solidFill>
              <a:schemeClr val="tx1"/>
            </a:solidFill>
          </p:spPr>
          <p:txBody>
            <a:bodyPr wrap="none" lIns="0" tIns="0" rIns="0" bIns="0" rtlCol="0">
              <a:spAutoFit/>
            </a:bodyPr>
            <a:lstStyle/>
            <a:p>
              <a:r>
                <a:rPr lang="en-US" sz="2000" b="1" dirty="0" smtClean="0">
                  <a:solidFill>
                    <a:schemeClr val="bg1"/>
                  </a:solidFill>
                </a:rPr>
                <a:t>Definitive</a:t>
              </a:r>
              <a:endParaRPr lang="en-US" sz="2000" b="1" dirty="0">
                <a:solidFill>
                  <a:schemeClr val="bg1"/>
                </a:solidFill>
              </a:endParaRPr>
            </a:p>
          </p:txBody>
        </p:sp>
        <p:sp>
          <p:nvSpPr>
            <p:cNvPr id="37" name="TextBox 36"/>
            <p:cNvSpPr txBox="1"/>
            <p:nvPr/>
          </p:nvSpPr>
          <p:spPr>
            <a:xfrm>
              <a:off x="5410200" y="4171642"/>
              <a:ext cx="761427" cy="307777"/>
            </a:xfrm>
            <a:prstGeom prst="rect">
              <a:avLst/>
            </a:prstGeom>
            <a:solidFill>
              <a:schemeClr val="tx1"/>
            </a:solidFill>
          </p:spPr>
          <p:txBody>
            <a:bodyPr wrap="none" lIns="0" tIns="0" rIns="0" bIns="0" rtlCol="0">
              <a:spAutoFit/>
            </a:bodyPr>
            <a:lstStyle/>
            <a:p>
              <a:r>
                <a:rPr lang="en-US" sz="2000" b="1" dirty="0" smtClean="0">
                  <a:solidFill>
                    <a:schemeClr val="bg1"/>
                  </a:solidFill>
                </a:rPr>
                <a:t>Strong</a:t>
              </a:r>
              <a:endParaRPr lang="en-US" sz="2000" b="1" dirty="0">
                <a:solidFill>
                  <a:schemeClr val="bg1"/>
                </a:solidFill>
              </a:endParaRPr>
            </a:p>
          </p:txBody>
        </p:sp>
        <p:sp>
          <p:nvSpPr>
            <p:cNvPr id="38" name="TextBox 37"/>
            <p:cNvSpPr txBox="1"/>
            <p:nvPr/>
          </p:nvSpPr>
          <p:spPr>
            <a:xfrm>
              <a:off x="5410200" y="4732358"/>
              <a:ext cx="1078821" cy="307777"/>
            </a:xfrm>
            <a:prstGeom prst="rect">
              <a:avLst/>
            </a:prstGeom>
            <a:solidFill>
              <a:schemeClr val="tx1"/>
            </a:solidFill>
          </p:spPr>
          <p:txBody>
            <a:bodyPr wrap="none" lIns="0" tIns="0" rIns="0" bIns="0" rtlCol="0">
              <a:spAutoFit/>
            </a:bodyPr>
            <a:lstStyle/>
            <a:p>
              <a:r>
                <a:rPr lang="en-US" sz="2000" b="1" dirty="0" smtClean="0">
                  <a:solidFill>
                    <a:schemeClr val="bg1"/>
                  </a:solidFill>
                </a:rPr>
                <a:t>Moderate</a:t>
              </a:r>
              <a:endParaRPr lang="en-US" sz="2000" b="1" dirty="0">
                <a:solidFill>
                  <a:schemeClr val="bg1"/>
                </a:solidFill>
              </a:endParaRPr>
            </a:p>
          </p:txBody>
        </p:sp>
        <p:sp>
          <p:nvSpPr>
            <p:cNvPr id="39" name="TextBox 38"/>
            <p:cNvSpPr txBox="1"/>
            <p:nvPr/>
          </p:nvSpPr>
          <p:spPr>
            <a:xfrm>
              <a:off x="5410200" y="5323103"/>
              <a:ext cx="856004" cy="307777"/>
            </a:xfrm>
            <a:prstGeom prst="rect">
              <a:avLst/>
            </a:prstGeom>
            <a:solidFill>
              <a:schemeClr val="tx1"/>
            </a:solidFill>
          </p:spPr>
          <p:txBody>
            <a:bodyPr wrap="none" lIns="0" tIns="0" rIns="0" bIns="0" rtlCol="0">
              <a:spAutoFit/>
            </a:bodyPr>
            <a:lstStyle/>
            <a:p>
              <a:r>
                <a:rPr lang="en-US" sz="2000" b="1" dirty="0" smtClean="0">
                  <a:solidFill>
                    <a:schemeClr val="bg1"/>
                  </a:solidFill>
                </a:rPr>
                <a:t>Limited</a:t>
              </a:r>
              <a:endParaRPr lang="en-US" sz="2000" b="1" dirty="0">
                <a:solidFill>
                  <a:schemeClr val="bg1"/>
                </a:solidFill>
              </a:endParaRPr>
            </a:p>
          </p:txBody>
        </p:sp>
        <p:pic>
          <p:nvPicPr>
            <p:cNvPr id="40" name="Picture 39" descr="Screenshot 2015-09-17 16.23.4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0520" y="4038599"/>
              <a:ext cx="1204280" cy="1460883"/>
            </a:xfrm>
            <a:prstGeom prst="rect">
              <a:avLst/>
            </a:prstGeom>
            <a:ln>
              <a:solidFill>
                <a:schemeClr val="bg1"/>
              </a:solidFill>
            </a:ln>
          </p:spPr>
        </p:pic>
      </p:grpSp>
      <p:sp>
        <p:nvSpPr>
          <p:cNvPr id="25" name="TextBox 24"/>
          <p:cNvSpPr txBox="1"/>
          <p:nvPr/>
        </p:nvSpPr>
        <p:spPr>
          <a:xfrm>
            <a:off x="7318923"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35</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1277546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fade">
                                      <p:cBhvr>
                                        <p:cTn id="26" dur="500"/>
                                        <p:tgtEl>
                                          <p:spTgt spid="24">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0">
                                            <p:txEl>
                                              <p:pRg st="2" end="2"/>
                                            </p:txEl>
                                          </p:spTgt>
                                        </p:tgtEl>
                                      </p:cBhvr>
                                    </p:animEffect>
                                    <p:set>
                                      <p:cBhvr>
                                        <p:cTn id="32" dur="1" fill="hold">
                                          <p:stCondLst>
                                            <p:cond delay="499"/>
                                          </p:stCondLst>
                                        </p:cTn>
                                        <p:tgtEl>
                                          <p:spTgt spid="10">
                                            <p:txEl>
                                              <p:pRg st="2" end="2"/>
                                            </p:txEl>
                                          </p:spTgt>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500"/>
                                        <p:tgtEl>
                                          <p:spTgt spid="24">
                                            <p:txEl>
                                              <p:pRg st="0" end="0"/>
                                            </p:txEl>
                                          </p:spTgt>
                                        </p:tgtEl>
                                      </p:cBhvr>
                                    </p:animEffect>
                                  </p:childTnLst>
                                </p:cTn>
                              </p:par>
                              <p:par>
                                <p:cTn id="36" presetID="10" presetClass="exit" presetSubtype="0" fill="hold" nodeType="withEffect">
                                  <p:stCondLst>
                                    <p:cond delay="0"/>
                                  </p:stCondLst>
                                  <p:childTnLst>
                                    <p:animEffect transition="out" filter="fade">
                                      <p:cBhvr>
                                        <p:cTn id="37" dur="500"/>
                                        <p:tgtEl>
                                          <p:spTgt spid="10">
                                            <p:txEl>
                                              <p:pRg st="0" end="0"/>
                                            </p:txEl>
                                          </p:spTgt>
                                        </p:tgtEl>
                                      </p:cBhvr>
                                    </p:animEffect>
                                    <p:set>
                                      <p:cBhvr>
                                        <p:cTn id="38"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15241"/>
            <a:ext cx="7010400" cy="989928"/>
          </a:xfrm>
        </p:spPr>
        <p:txBody>
          <a:bodyPr>
            <a:noAutofit/>
          </a:bodyPr>
          <a:lstStyle/>
          <a:p>
            <a:pPr algn="ctr"/>
            <a:r>
              <a:rPr lang="en-US" sz="3600" b="1" dirty="0" smtClean="0">
                <a:solidFill>
                  <a:srgbClr val="FFFF00"/>
                </a:solidFill>
                <a:latin typeface="Arial" panose="020B0604020202020204" pitchFamily="34" charset="0"/>
                <a:cs typeface="Arial" panose="020B0604020202020204" pitchFamily="34" charset="0"/>
              </a:rPr>
              <a:t>Implementing Genomics In </a:t>
            </a:r>
            <a:br>
              <a:rPr lang="en-US" sz="3600" b="1" dirty="0" smtClean="0">
                <a:solidFill>
                  <a:srgbClr val="FFFF00"/>
                </a:solidFill>
                <a:latin typeface="Arial" panose="020B0604020202020204" pitchFamily="34" charset="0"/>
                <a:cs typeface="Arial" panose="020B0604020202020204" pitchFamily="34" charset="0"/>
              </a:rPr>
            </a:br>
            <a:r>
              <a:rPr lang="en-US" sz="3600" b="1" dirty="0" smtClean="0">
                <a:solidFill>
                  <a:srgbClr val="FFFF00"/>
                </a:solidFill>
                <a:latin typeface="Arial" panose="020B0604020202020204" pitchFamily="34" charset="0"/>
                <a:cs typeface="Arial" panose="020B0604020202020204" pitchFamily="34" charset="0"/>
              </a:rPr>
              <a:t>Practice (IGNITE) Network</a:t>
            </a:r>
            <a:endParaRPr lang="en-US" sz="3600" b="1" dirty="0">
              <a:solidFill>
                <a:srgbClr val="FFFF00"/>
              </a:solidFill>
              <a:latin typeface="Arial" panose="020B0604020202020204" pitchFamily="34" charset="0"/>
              <a:cs typeface="Arial" panose="020B0604020202020204" pitchFamily="34" charset="0"/>
            </a:endParaRPr>
          </a:p>
        </p:txBody>
      </p:sp>
      <p:pic>
        <p:nvPicPr>
          <p:cNvPr id="7" name="Picture 3" descr="C:\Users\FLETCH~1\AppData\Local\Temp\1\IGNITE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551" y="215900"/>
            <a:ext cx="1872649" cy="774028"/>
          </a:xfrm>
          <a:prstGeom prst="roundRect">
            <a:avLst>
              <a:gd name="adj" fmla="val 8594"/>
            </a:avLst>
          </a:prstGeom>
          <a:solidFill>
            <a:srgbClr val="FFFFFF">
              <a:shade val="85000"/>
            </a:srgbClr>
          </a:solidFill>
          <a:ln w="28575">
            <a:solidFill>
              <a:schemeClr val="tx1"/>
            </a:solidFill>
          </a:ln>
          <a:effectLst/>
          <a:extLst/>
        </p:spPr>
      </p:pic>
      <p:pic>
        <p:nvPicPr>
          <p:cNvPr id="102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26051" y="4940837"/>
            <a:ext cx="8298850" cy="143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432651" y="1312493"/>
            <a:ext cx="4435900" cy="3526809"/>
            <a:chOff x="235551" y="1210893"/>
            <a:chExt cx="4435900" cy="3526809"/>
          </a:xfrm>
        </p:grpSpPr>
        <p:pic>
          <p:nvPicPr>
            <p:cNvPr id="6" name="Picture 2" descr="C:\Users\fletcherhoppecc\Documents\IGNITE\Presentation for 2015 Symposium\IGNITE Map_for poster.jpg"/>
            <p:cNvPicPr>
              <a:picLocks noChangeAspect="1" noChangeArrowheads="1"/>
            </p:cNvPicPr>
            <p:nvPr/>
          </p:nvPicPr>
          <p:blipFill rotWithShape="1">
            <a:blip r:embed="rId5">
              <a:extLst>
                <a:ext uri="{28A0092B-C50C-407E-A947-70E740481C1C}">
                  <a14:useLocalDpi xmlns:a14="http://schemas.microsoft.com/office/drawing/2010/main" val="0"/>
                </a:ext>
              </a:extLst>
            </a:blip>
            <a:srcRect l="5320" b="7134"/>
            <a:stretch/>
          </p:blipFill>
          <p:spPr bwMode="auto">
            <a:xfrm>
              <a:off x="235551" y="1210893"/>
              <a:ext cx="4435900" cy="35268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7000" y="4276037"/>
              <a:ext cx="2004451" cy="461665"/>
            </a:xfrm>
            <a:prstGeom prst="rect">
              <a:avLst/>
            </a:prstGeom>
            <a:noFill/>
          </p:spPr>
          <p:txBody>
            <a:bodyPr wrap="square" rtlCol="0">
              <a:spAutoFit/>
            </a:bodyPr>
            <a:lstStyle/>
            <a:p>
              <a:pPr algn="ctr"/>
              <a:r>
                <a:rPr lang="en-US" sz="1200" dirty="0">
                  <a:solidFill>
                    <a:schemeClr val="bg1"/>
                  </a:solidFill>
                </a:rPr>
                <a:t>Asterisks (*) indicate a principal IGNITE site </a:t>
              </a:r>
            </a:p>
          </p:txBody>
        </p:sp>
      </p:grpSp>
      <p:sp>
        <p:nvSpPr>
          <p:cNvPr id="11" name="TextBox 10"/>
          <p:cNvSpPr txBox="1"/>
          <p:nvPr/>
        </p:nvSpPr>
        <p:spPr>
          <a:xfrm>
            <a:off x="7320210" y="640645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36</a:t>
            </a:r>
            <a:endParaRPr lang="en-US" sz="2000" b="1" dirty="0">
              <a:solidFill>
                <a:srgbClr val="00ADDC">
                  <a:lumMod val="40000"/>
                  <a:lumOff val="60000"/>
                </a:srgbClr>
              </a:solidFill>
              <a:latin typeface="Arial" charset="0"/>
            </a:endParaRPr>
          </a:p>
        </p:txBody>
      </p:sp>
      <p:pic>
        <p:nvPicPr>
          <p:cNvPr id="10" name="Picture 3" descr="C:\Users\fletcherhoppecc\Desktop\Toolbox Buttons_draft2\Slid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195" y="1308305"/>
            <a:ext cx="8589405" cy="509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1575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ppt_x"/>
                                          </p:val>
                                        </p:tav>
                                        <p:tav tm="100000">
                                          <p:val>
                                            <p:strVal val="#ppt_x"/>
                                          </p:val>
                                        </p:tav>
                                      </p:tavLst>
                                    </p:anim>
                                    <p:anim calcmode="lin" valueType="num">
                                      <p:cBhvr additive="base">
                                        <p:cTn id="14"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16803"/>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prstClr val="white"/>
                </a:solidFill>
                <a:latin typeface="Arial" charset="0"/>
              </a:rPr>
              <a:t>N</a:t>
            </a:r>
            <a:r>
              <a:rPr lang="en-US" sz="3600" b="1" spc="-100" dirty="0">
                <a:solidFill>
                  <a:srgbClr val="FFFF00"/>
                </a:solidFill>
                <a:latin typeface="Arial" charset="0"/>
              </a:rPr>
              <a:t>ewborn </a:t>
            </a:r>
            <a:r>
              <a:rPr lang="en-US" sz="3600" b="1" spc="-100" dirty="0">
                <a:solidFill>
                  <a:prstClr val="white"/>
                </a:solidFill>
                <a:latin typeface="Arial" charset="0"/>
              </a:rPr>
              <a:t>S</a:t>
            </a:r>
            <a:r>
              <a:rPr lang="en-US" sz="3600" b="1" spc="-100" dirty="0">
                <a:solidFill>
                  <a:srgbClr val="FFFF00"/>
                </a:solidFill>
                <a:latin typeface="Arial" charset="0"/>
              </a:rPr>
              <a:t>equencing </a:t>
            </a:r>
            <a:r>
              <a:rPr lang="en-US" sz="3600" b="1" spc="-100" dirty="0">
                <a:solidFill>
                  <a:prstClr val="white"/>
                </a:solidFill>
                <a:latin typeface="Arial" charset="0"/>
              </a:rPr>
              <a:t>I</a:t>
            </a:r>
            <a:r>
              <a:rPr lang="en-US" sz="3600" b="1" spc="-100" dirty="0">
                <a:solidFill>
                  <a:srgbClr val="FFFF00"/>
                </a:solidFill>
                <a:latin typeface="Arial" charset="0"/>
              </a:rPr>
              <a:t>n </a:t>
            </a:r>
            <a:r>
              <a:rPr lang="en-US" sz="3600" b="1" spc="-100" dirty="0">
                <a:solidFill>
                  <a:prstClr val="white"/>
                </a:solidFill>
                <a:latin typeface="Arial" charset="0"/>
              </a:rPr>
              <a:t>G</a:t>
            </a:r>
            <a:r>
              <a:rPr lang="en-US" sz="3600" b="1" spc="-100" dirty="0">
                <a:solidFill>
                  <a:srgbClr val="FFFF00"/>
                </a:solidFill>
                <a:latin typeface="Arial" charset="0"/>
              </a:rPr>
              <a:t>enomic medicine and public </a:t>
            </a:r>
            <a:r>
              <a:rPr lang="en-US" sz="3600" b="1" spc="-100" dirty="0">
                <a:solidFill>
                  <a:prstClr val="white"/>
                </a:solidFill>
                <a:latin typeface="Arial" charset="0"/>
              </a:rPr>
              <a:t>H</a:t>
            </a:r>
            <a:r>
              <a:rPr lang="en-US" sz="3600" b="1" spc="-100" dirty="0">
                <a:solidFill>
                  <a:srgbClr val="FFFF00"/>
                </a:solidFill>
                <a:latin typeface="Arial" charset="0"/>
              </a:rPr>
              <a:t>eal</a:t>
            </a:r>
            <a:r>
              <a:rPr lang="en-US" sz="3600" b="1" spc="-100" dirty="0">
                <a:solidFill>
                  <a:prstClr val="white"/>
                </a:solidFill>
                <a:latin typeface="Arial" charset="0"/>
              </a:rPr>
              <a:t>T</a:t>
            </a:r>
            <a:r>
              <a:rPr lang="en-US" sz="3600" b="1" spc="-100" dirty="0">
                <a:solidFill>
                  <a:srgbClr val="FFFF00"/>
                </a:solidFill>
                <a:latin typeface="Arial" charset="0"/>
              </a:rPr>
              <a:t>h (</a:t>
            </a:r>
            <a:r>
              <a:rPr lang="en-US" sz="3600" b="1" spc="-100" dirty="0">
                <a:solidFill>
                  <a:prstClr val="white"/>
                </a:solidFill>
                <a:latin typeface="Arial" charset="0"/>
              </a:rPr>
              <a:t>NSIGHT</a:t>
            </a:r>
            <a:r>
              <a:rPr lang="en-US" sz="3600" b="1" spc="-100" dirty="0">
                <a:solidFill>
                  <a:srgbClr val="FFFF00"/>
                </a:solidFill>
                <a:latin typeface="Arial" charset="0"/>
              </a:rPr>
              <a:t>)</a:t>
            </a: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20210" y="640455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37</a:t>
            </a:r>
            <a:endParaRPr lang="en-US" sz="2000" b="1" dirty="0">
              <a:solidFill>
                <a:srgbClr val="00ADDC">
                  <a:lumMod val="40000"/>
                  <a:lumOff val="60000"/>
                </a:srgbClr>
              </a:solidFill>
              <a:latin typeface="Arial" charset="0"/>
            </a:endParaRPr>
          </a:p>
        </p:txBody>
      </p:sp>
      <p:pic>
        <p:nvPicPr>
          <p:cNvPr id="58" name="Picture 2" descr="C:\Users\wisea2\AppData\Local\Microsoft\Windows\Temporary Internet Files\Content.IE5\H6Q785R9\MC900013479[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91" y="1676400"/>
            <a:ext cx="6692911" cy="4397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 name="Oval 58"/>
          <p:cNvSpPr/>
          <p:nvPr/>
        </p:nvSpPr>
        <p:spPr>
          <a:xfrm>
            <a:off x="6465001" y="3462867"/>
            <a:ext cx="152400" cy="152400"/>
          </a:xfrm>
          <a:prstGeom prst="ellipse">
            <a:avLst/>
          </a:prstGeom>
          <a:solidFill>
            <a:srgbClr val="7DBEFF"/>
          </a:solidFill>
          <a:ln w="25400" cap="flat" cmpd="sng" algn="ctr">
            <a:noFill/>
            <a:prstDash val="solid"/>
          </a:ln>
          <a:effectLst/>
        </p:spPr>
        <p:txBody>
          <a:bodyPr rtlCol="0" anchor="ctr"/>
          <a:lstStyle/>
          <a:p>
            <a:pPr algn="ctr">
              <a:defRPr/>
            </a:pPr>
            <a:endParaRPr lang="en-US" kern="0" dirty="0">
              <a:solidFill>
                <a:prstClr val="white"/>
              </a:solidFill>
              <a:latin typeface="Calibri"/>
            </a:endParaRPr>
          </a:p>
        </p:txBody>
      </p:sp>
      <p:grpSp>
        <p:nvGrpSpPr>
          <p:cNvPr id="60" name="Group 59"/>
          <p:cNvGrpSpPr/>
          <p:nvPr/>
        </p:nvGrpSpPr>
        <p:grpSpPr>
          <a:xfrm>
            <a:off x="1029391" y="2183097"/>
            <a:ext cx="2719041" cy="1322103"/>
            <a:chOff x="990600" y="2205060"/>
            <a:chExt cx="2719041" cy="1322103"/>
          </a:xfrm>
        </p:grpSpPr>
        <p:sp>
          <p:nvSpPr>
            <p:cNvPr id="61" name="Oval 60"/>
            <p:cNvSpPr/>
            <p:nvPr/>
          </p:nvSpPr>
          <p:spPr>
            <a:xfrm>
              <a:off x="990600" y="3374763"/>
              <a:ext cx="152400" cy="152400"/>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kern="0" dirty="0">
                <a:solidFill>
                  <a:prstClr val="white"/>
                </a:solidFill>
                <a:latin typeface="Calibri"/>
              </a:endParaRPr>
            </a:p>
          </p:txBody>
        </p:sp>
        <p:grpSp>
          <p:nvGrpSpPr>
            <p:cNvPr id="62" name="Group 61"/>
            <p:cNvGrpSpPr/>
            <p:nvPr/>
          </p:nvGrpSpPr>
          <p:grpSpPr>
            <a:xfrm>
              <a:off x="1235613" y="2205060"/>
              <a:ext cx="2474028" cy="914400"/>
              <a:chOff x="609600" y="4800600"/>
              <a:chExt cx="2474028" cy="914400"/>
            </a:xfrm>
          </p:grpSpPr>
          <p:sp>
            <p:nvSpPr>
              <p:cNvPr id="64" name="Rounded Rectangle 63"/>
              <p:cNvSpPr/>
              <p:nvPr/>
            </p:nvSpPr>
            <p:spPr>
              <a:xfrm>
                <a:off x="1364715" y="4895057"/>
                <a:ext cx="948265" cy="380999"/>
              </a:xfrm>
              <a:prstGeom prst="roundRect">
                <a:avLst/>
              </a:prstGeom>
              <a:solidFill>
                <a:srgbClr val="FFC000"/>
              </a:solidFill>
              <a:ln w="254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sp>
            <p:nvSpPr>
              <p:cNvPr id="65" name="TextBox 64"/>
              <p:cNvSpPr txBox="1"/>
              <p:nvPr/>
            </p:nvSpPr>
            <p:spPr>
              <a:xfrm>
                <a:off x="1592774" y="4906724"/>
                <a:ext cx="720206" cy="369332"/>
              </a:xfrm>
              <a:prstGeom prst="rect">
                <a:avLst/>
              </a:prstGeom>
              <a:noFill/>
            </p:spPr>
            <p:txBody>
              <a:bodyPr wrap="square" rtlCol="0">
                <a:spAutoFit/>
              </a:bodyPr>
              <a:lstStyle/>
              <a:p>
                <a:pPr>
                  <a:defRPr/>
                </a:pPr>
                <a:r>
                  <a:rPr lang="en-US" b="1" kern="0" dirty="0">
                    <a:solidFill>
                      <a:prstClr val="black"/>
                    </a:solidFill>
                    <a:latin typeface="Calibri"/>
                  </a:rPr>
                  <a:t>UCSF </a:t>
                </a:r>
              </a:p>
            </p:txBody>
          </p:sp>
          <p:sp>
            <p:nvSpPr>
              <p:cNvPr id="66" name="Rounded Rectangle 65"/>
              <p:cNvSpPr/>
              <p:nvPr/>
            </p:nvSpPr>
            <p:spPr>
              <a:xfrm>
                <a:off x="1102428" y="5340812"/>
                <a:ext cx="1981200" cy="240267"/>
              </a:xfrm>
              <a:prstGeom prst="roundRect">
                <a:avLst/>
              </a:prstGeom>
              <a:solidFill>
                <a:srgbClr val="FFC000"/>
              </a:solidFill>
              <a:ln w="254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sp>
            <p:nvSpPr>
              <p:cNvPr id="67" name="TextBox 66"/>
              <p:cNvSpPr txBox="1"/>
              <p:nvPr/>
            </p:nvSpPr>
            <p:spPr>
              <a:xfrm>
                <a:off x="1627180" y="5315411"/>
                <a:ext cx="1456448" cy="307777"/>
              </a:xfrm>
              <a:prstGeom prst="rect">
                <a:avLst/>
              </a:prstGeom>
              <a:noFill/>
            </p:spPr>
            <p:txBody>
              <a:bodyPr wrap="square" rtlCol="0">
                <a:spAutoFit/>
              </a:bodyPr>
              <a:lstStyle/>
              <a:p>
                <a:pPr>
                  <a:defRPr/>
                </a:pPr>
                <a:r>
                  <a:rPr lang="en-US" sz="1400" kern="0" dirty="0">
                    <a:solidFill>
                      <a:prstClr val="black"/>
                    </a:solidFill>
                    <a:latin typeface="Calibri"/>
                  </a:rPr>
                  <a:t>San Francisco, CA</a:t>
                </a:r>
              </a:p>
            </p:txBody>
          </p:sp>
          <p:pic>
            <p:nvPicPr>
              <p:cNvPr id="6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86" r="51710" b="1859"/>
              <a:stretch/>
            </p:blipFill>
            <p:spPr bwMode="auto">
              <a:xfrm>
                <a:off x="609600" y="4800600"/>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63" name="Curved Connector 62"/>
            <p:cNvCxnSpPr>
              <a:stCxn id="68" idx="2"/>
              <a:endCxn id="61" idx="6"/>
            </p:cNvCxnSpPr>
            <p:nvPr/>
          </p:nvCxnSpPr>
          <p:spPr>
            <a:xfrm rot="5400000">
              <a:off x="1252156" y="3010305"/>
              <a:ext cx="331503" cy="549813"/>
            </a:xfrm>
            <a:prstGeom prst="curvedConnector2">
              <a:avLst/>
            </a:prstGeom>
            <a:noFill/>
            <a:ln w="38100" cap="flat" cmpd="sng" algn="ctr">
              <a:solidFill>
                <a:srgbClr val="FFC000"/>
              </a:solidFill>
              <a:prstDash val="solid"/>
            </a:ln>
            <a:effectLst/>
          </p:spPr>
        </p:cxnSp>
      </p:grpSp>
      <p:grpSp>
        <p:nvGrpSpPr>
          <p:cNvPr id="2" name="Group 1"/>
          <p:cNvGrpSpPr/>
          <p:nvPr/>
        </p:nvGrpSpPr>
        <p:grpSpPr>
          <a:xfrm>
            <a:off x="5448991" y="1730637"/>
            <a:ext cx="3390209" cy="1164963"/>
            <a:chOff x="5448991" y="1730637"/>
            <a:chExt cx="3390209" cy="1164963"/>
          </a:xfrm>
        </p:grpSpPr>
        <p:sp>
          <p:nvSpPr>
            <p:cNvPr id="70" name="Oval 69"/>
            <p:cNvSpPr/>
            <p:nvPr/>
          </p:nvSpPr>
          <p:spPr>
            <a:xfrm>
              <a:off x="6972991" y="2743200"/>
              <a:ext cx="152400" cy="152400"/>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kern="0" dirty="0">
                <a:solidFill>
                  <a:prstClr val="white"/>
                </a:solidFill>
                <a:latin typeface="Calibri"/>
              </a:endParaRPr>
            </a:p>
          </p:txBody>
        </p:sp>
        <p:sp>
          <p:nvSpPr>
            <p:cNvPr id="73" name="Rounded Rectangle 72"/>
            <p:cNvSpPr/>
            <p:nvPr/>
          </p:nvSpPr>
          <p:spPr>
            <a:xfrm>
              <a:off x="6168478" y="1810088"/>
              <a:ext cx="2289722" cy="380999"/>
            </a:xfrm>
            <a:prstGeom prst="roundRect">
              <a:avLst/>
            </a:prstGeom>
            <a:solidFill>
              <a:srgbClr val="FFC000"/>
            </a:solidFill>
            <a:ln w="254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sp>
          <p:nvSpPr>
            <p:cNvPr id="74" name="TextBox 73"/>
            <p:cNvSpPr txBox="1"/>
            <p:nvPr/>
          </p:nvSpPr>
          <p:spPr>
            <a:xfrm>
              <a:off x="6396538" y="1821755"/>
              <a:ext cx="2442662" cy="369332"/>
            </a:xfrm>
            <a:prstGeom prst="rect">
              <a:avLst/>
            </a:prstGeom>
            <a:noFill/>
          </p:spPr>
          <p:txBody>
            <a:bodyPr wrap="square" rtlCol="0">
              <a:spAutoFit/>
            </a:bodyPr>
            <a:lstStyle/>
            <a:p>
              <a:pPr>
                <a:defRPr/>
              </a:pPr>
              <a:r>
                <a:rPr lang="en-US" b="1" kern="0" dirty="0">
                  <a:solidFill>
                    <a:prstClr val="black"/>
                  </a:solidFill>
                  <a:latin typeface="Calibri"/>
                </a:rPr>
                <a:t>BWH, BC, and BCM</a:t>
              </a:r>
            </a:p>
          </p:txBody>
        </p:sp>
        <p:sp>
          <p:nvSpPr>
            <p:cNvPr id="75" name="Rounded Rectangle 74"/>
            <p:cNvSpPr/>
            <p:nvPr/>
          </p:nvSpPr>
          <p:spPr>
            <a:xfrm>
              <a:off x="5906191" y="2255843"/>
              <a:ext cx="1557507" cy="240267"/>
            </a:xfrm>
            <a:prstGeom prst="roundRect">
              <a:avLst/>
            </a:prstGeom>
            <a:solidFill>
              <a:srgbClr val="FFC000"/>
            </a:solidFill>
            <a:ln w="254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sp>
          <p:nvSpPr>
            <p:cNvPr id="76" name="TextBox 75"/>
            <p:cNvSpPr txBox="1"/>
            <p:nvPr/>
          </p:nvSpPr>
          <p:spPr>
            <a:xfrm>
              <a:off x="6430943" y="2230442"/>
              <a:ext cx="1108955" cy="307777"/>
            </a:xfrm>
            <a:prstGeom prst="rect">
              <a:avLst/>
            </a:prstGeom>
            <a:noFill/>
          </p:spPr>
          <p:txBody>
            <a:bodyPr wrap="square" rtlCol="0">
              <a:spAutoFit/>
            </a:bodyPr>
            <a:lstStyle/>
            <a:p>
              <a:pPr>
                <a:defRPr/>
              </a:pPr>
              <a:r>
                <a:rPr lang="en-US" sz="1400" kern="0" dirty="0">
                  <a:solidFill>
                    <a:prstClr val="black"/>
                  </a:solidFill>
                  <a:latin typeface="Calibri"/>
                </a:rPr>
                <a:t>Boston, MA</a:t>
              </a:r>
            </a:p>
          </p:txBody>
        </p:sp>
        <p:grpSp>
          <p:nvGrpSpPr>
            <p:cNvPr id="77" name="Group 76"/>
            <p:cNvGrpSpPr/>
            <p:nvPr/>
          </p:nvGrpSpPr>
          <p:grpSpPr>
            <a:xfrm>
              <a:off x="5448991" y="1730637"/>
              <a:ext cx="914400" cy="920234"/>
              <a:chOff x="6934200" y="2400300"/>
              <a:chExt cx="914400" cy="920234"/>
            </a:xfrm>
          </p:grpSpPr>
          <p:pic>
            <p:nvPicPr>
              <p:cNvPr id="7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50676" t="5993" r="25079" b="12304"/>
              <a:stretch/>
            </p:blipFill>
            <p:spPr bwMode="auto">
              <a:xfrm>
                <a:off x="6934200" y="2406134"/>
                <a:ext cx="457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62219" t="4382" r="13534" b="13909"/>
              <a:stretch/>
            </p:blipFill>
            <p:spPr bwMode="auto">
              <a:xfrm>
                <a:off x="7391400" y="2400300"/>
                <a:ext cx="457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Rectangle 79"/>
              <p:cNvSpPr/>
              <p:nvPr/>
            </p:nvSpPr>
            <p:spPr>
              <a:xfrm>
                <a:off x="6934200" y="2406134"/>
                <a:ext cx="914400" cy="914400"/>
              </a:xfrm>
              <a:prstGeom prst="rect">
                <a:avLst/>
              </a:prstGeom>
              <a:noFill/>
              <a:ln w="381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grpSp>
        <p:cxnSp>
          <p:nvCxnSpPr>
            <p:cNvPr id="72" name="Curved Connector 71"/>
            <p:cNvCxnSpPr>
              <a:stCxn id="80" idx="2"/>
              <a:endCxn id="70" idx="2"/>
            </p:cNvCxnSpPr>
            <p:nvPr/>
          </p:nvCxnSpPr>
          <p:spPr>
            <a:xfrm rot="16200000" flipH="1">
              <a:off x="6355327" y="2201735"/>
              <a:ext cx="168529" cy="1066800"/>
            </a:xfrm>
            <a:prstGeom prst="curvedConnector2">
              <a:avLst/>
            </a:prstGeom>
            <a:noFill/>
            <a:ln w="38100" cap="flat" cmpd="sng" algn="ctr">
              <a:solidFill>
                <a:srgbClr val="FFC000"/>
              </a:solidFill>
              <a:prstDash val="solid"/>
            </a:ln>
            <a:effectLst/>
          </p:spPr>
        </p:cxnSp>
      </p:grpSp>
      <p:grpSp>
        <p:nvGrpSpPr>
          <p:cNvPr id="81" name="Group 80"/>
          <p:cNvGrpSpPr/>
          <p:nvPr/>
        </p:nvGrpSpPr>
        <p:grpSpPr>
          <a:xfrm>
            <a:off x="2817728" y="3505200"/>
            <a:ext cx="2819400" cy="1284418"/>
            <a:chOff x="2778937" y="3527163"/>
            <a:chExt cx="2819400" cy="1284418"/>
          </a:xfrm>
        </p:grpSpPr>
        <p:sp>
          <p:nvSpPr>
            <p:cNvPr id="82" name="Oval 81"/>
            <p:cNvSpPr/>
            <p:nvPr/>
          </p:nvSpPr>
          <p:spPr>
            <a:xfrm>
              <a:off x="4343400" y="3527163"/>
              <a:ext cx="152400" cy="152400"/>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kern="0" dirty="0">
                <a:solidFill>
                  <a:prstClr val="white"/>
                </a:solidFill>
                <a:latin typeface="Calibri"/>
              </a:endParaRPr>
            </a:p>
          </p:txBody>
        </p:sp>
        <p:grpSp>
          <p:nvGrpSpPr>
            <p:cNvPr id="83" name="Group 82"/>
            <p:cNvGrpSpPr/>
            <p:nvPr/>
          </p:nvGrpSpPr>
          <p:grpSpPr>
            <a:xfrm>
              <a:off x="2778937" y="3897181"/>
              <a:ext cx="2819400" cy="914400"/>
              <a:chOff x="3581400" y="2151856"/>
              <a:chExt cx="2819400" cy="914400"/>
            </a:xfrm>
          </p:grpSpPr>
          <p:sp>
            <p:nvSpPr>
              <p:cNvPr id="85" name="Rounded Rectangle 84"/>
              <p:cNvSpPr/>
              <p:nvPr/>
            </p:nvSpPr>
            <p:spPr>
              <a:xfrm>
                <a:off x="4343580" y="2209801"/>
                <a:ext cx="1981200" cy="380999"/>
              </a:xfrm>
              <a:prstGeom prst="roundRect">
                <a:avLst/>
              </a:prstGeom>
              <a:solidFill>
                <a:srgbClr val="FFC000"/>
              </a:solidFill>
              <a:ln w="254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sp>
            <p:nvSpPr>
              <p:cNvPr id="86" name="TextBox 85"/>
              <p:cNvSpPr txBox="1"/>
              <p:nvPr/>
            </p:nvSpPr>
            <p:spPr>
              <a:xfrm>
                <a:off x="4571640" y="2221468"/>
                <a:ext cx="1829160" cy="369332"/>
              </a:xfrm>
              <a:prstGeom prst="rect">
                <a:avLst/>
              </a:prstGeom>
              <a:noFill/>
            </p:spPr>
            <p:txBody>
              <a:bodyPr wrap="square" rtlCol="0">
                <a:spAutoFit/>
              </a:bodyPr>
              <a:lstStyle/>
              <a:p>
                <a:pPr>
                  <a:defRPr/>
                </a:pPr>
                <a:r>
                  <a:rPr lang="en-US" b="1" kern="0" dirty="0">
                    <a:solidFill>
                      <a:prstClr val="black"/>
                    </a:solidFill>
                    <a:latin typeface="Calibri"/>
                  </a:rPr>
                  <a:t>Children’s Mercy</a:t>
                </a:r>
              </a:p>
            </p:txBody>
          </p:sp>
          <p:sp>
            <p:nvSpPr>
              <p:cNvPr id="87" name="Rounded Rectangle 86"/>
              <p:cNvSpPr/>
              <p:nvPr/>
            </p:nvSpPr>
            <p:spPr>
              <a:xfrm>
                <a:off x="4081293" y="2655556"/>
                <a:ext cx="1896352" cy="240267"/>
              </a:xfrm>
              <a:prstGeom prst="roundRect">
                <a:avLst/>
              </a:prstGeom>
              <a:solidFill>
                <a:srgbClr val="FFC000"/>
              </a:solidFill>
              <a:ln w="254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sp>
            <p:nvSpPr>
              <p:cNvPr id="88" name="TextBox 87"/>
              <p:cNvSpPr txBox="1"/>
              <p:nvPr/>
            </p:nvSpPr>
            <p:spPr>
              <a:xfrm>
                <a:off x="4606045" y="2630155"/>
                <a:ext cx="1371600" cy="307777"/>
              </a:xfrm>
              <a:prstGeom prst="rect">
                <a:avLst/>
              </a:prstGeom>
              <a:noFill/>
            </p:spPr>
            <p:txBody>
              <a:bodyPr wrap="square" rtlCol="0">
                <a:spAutoFit/>
              </a:bodyPr>
              <a:lstStyle/>
              <a:p>
                <a:pPr>
                  <a:defRPr/>
                </a:pPr>
                <a:r>
                  <a:rPr lang="en-US" sz="1400" kern="0" dirty="0">
                    <a:solidFill>
                      <a:prstClr val="black"/>
                    </a:solidFill>
                    <a:latin typeface="Calibri"/>
                  </a:rPr>
                  <a:t>Kansas City, MO</a:t>
                </a:r>
              </a:p>
            </p:txBody>
          </p:sp>
          <p:pic>
            <p:nvPicPr>
              <p:cNvPr id="89"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226" t="897" r="33590" b="2751"/>
              <a:stretch/>
            </p:blipFill>
            <p:spPr bwMode="auto">
              <a:xfrm>
                <a:off x="3581400" y="2151856"/>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84" name="Curved Connector 83"/>
            <p:cNvCxnSpPr>
              <a:stCxn id="89" idx="0"/>
              <a:endCxn id="82" idx="2"/>
            </p:cNvCxnSpPr>
            <p:nvPr/>
          </p:nvCxnSpPr>
          <p:spPr>
            <a:xfrm rot="5400000" flipH="1" flipV="1">
              <a:off x="3642859" y="3196641"/>
              <a:ext cx="293818" cy="1107263"/>
            </a:xfrm>
            <a:prstGeom prst="curvedConnector2">
              <a:avLst/>
            </a:prstGeom>
            <a:noFill/>
            <a:ln w="38100" cap="flat" cmpd="sng" algn="ctr">
              <a:solidFill>
                <a:srgbClr val="FFC000"/>
              </a:solidFill>
              <a:prstDash val="solid"/>
            </a:ln>
            <a:effectLst/>
          </p:spPr>
        </p:cxnSp>
      </p:grpSp>
      <p:grpSp>
        <p:nvGrpSpPr>
          <p:cNvPr id="90" name="Group 89"/>
          <p:cNvGrpSpPr/>
          <p:nvPr/>
        </p:nvGrpSpPr>
        <p:grpSpPr>
          <a:xfrm>
            <a:off x="5846925" y="3962400"/>
            <a:ext cx="2992275" cy="1397500"/>
            <a:chOff x="5808134" y="3984363"/>
            <a:chExt cx="2992275" cy="1397500"/>
          </a:xfrm>
        </p:grpSpPr>
        <p:sp>
          <p:nvSpPr>
            <p:cNvPr id="91" name="Oval 90"/>
            <p:cNvSpPr/>
            <p:nvPr/>
          </p:nvSpPr>
          <p:spPr>
            <a:xfrm>
              <a:off x="6172200" y="3984363"/>
              <a:ext cx="152400" cy="152400"/>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kern="0" dirty="0">
                <a:solidFill>
                  <a:prstClr val="white"/>
                </a:solidFill>
                <a:latin typeface="Calibri"/>
              </a:endParaRPr>
            </a:p>
          </p:txBody>
        </p:sp>
        <p:grpSp>
          <p:nvGrpSpPr>
            <p:cNvPr id="92" name="Group 91"/>
            <p:cNvGrpSpPr/>
            <p:nvPr/>
          </p:nvGrpSpPr>
          <p:grpSpPr>
            <a:xfrm>
              <a:off x="5808134" y="4467463"/>
              <a:ext cx="2992275" cy="914400"/>
              <a:chOff x="596190" y="3389312"/>
              <a:chExt cx="2992275" cy="914400"/>
            </a:xfrm>
          </p:grpSpPr>
          <p:sp>
            <p:nvSpPr>
              <p:cNvPr id="94" name="Rounded Rectangle 93"/>
              <p:cNvSpPr/>
              <p:nvPr/>
            </p:nvSpPr>
            <p:spPr>
              <a:xfrm>
                <a:off x="1364715" y="3447257"/>
                <a:ext cx="2057220" cy="380999"/>
              </a:xfrm>
              <a:prstGeom prst="roundRect">
                <a:avLst/>
              </a:prstGeom>
              <a:solidFill>
                <a:srgbClr val="FFC000"/>
              </a:solidFill>
              <a:ln w="254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sp>
            <p:nvSpPr>
              <p:cNvPr id="95" name="TextBox 94"/>
              <p:cNvSpPr txBox="1"/>
              <p:nvPr/>
            </p:nvSpPr>
            <p:spPr>
              <a:xfrm>
                <a:off x="1592775" y="3440668"/>
                <a:ext cx="1995690" cy="369332"/>
              </a:xfrm>
              <a:prstGeom prst="rect">
                <a:avLst/>
              </a:prstGeom>
              <a:noFill/>
            </p:spPr>
            <p:txBody>
              <a:bodyPr wrap="square" rtlCol="0">
                <a:spAutoFit/>
              </a:bodyPr>
              <a:lstStyle/>
              <a:p>
                <a:pPr>
                  <a:defRPr/>
                </a:pPr>
                <a:r>
                  <a:rPr lang="en-US" b="1" kern="0" dirty="0">
                    <a:solidFill>
                      <a:prstClr val="black"/>
                    </a:solidFill>
                    <a:latin typeface="Calibri"/>
                  </a:rPr>
                  <a:t>UNC – Chapel Hill</a:t>
                </a:r>
              </a:p>
            </p:txBody>
          </p:sp>
          <p:sp>
            <p:nvSpPr>
              <p:cNvPr id="96" name="Rounded Rectangle 95"/>
              <p:cNvSpPr/>
              <p:nvPr/>
            </p:nvSpPr>
            <p:spPr>
              <a:xfrm>
                <a:off x="1102428" y="3893012"/>
                <a:ext cx="1793172" cy="240267"/>
              </a:xfrm>
              <a:prstGeom prst="roundRect">
                <a:avLst/>
              </a:prstGeom>
              <a:solidFill>
                <a:srgbClr val="FFC000"/>
              </a:solidFill>
              <a:ln w="25400" cap="flat" cmpd="sng" algn="ctr">
                <a:solidFill>
                  <a:srgbClr val="FFC000"/>
                </a:solidFill>
                <a:prstDash val="solid"/>
              </a:ln>
              <a:effectLst/>
            </p:spPr>
            <p:txBody>
              <a:bodyPr rtlCol="0" anchor="ctr"/>
              <a:lstStyle/>
              <a:p>
                <a:pPr algn="ctr">
                  <a:defRPr/>
                </a:pPr>
                <a:endParaRPr lang="en-US" kern="0" dirty="0">
                  <a:solidFill>
                    <a:prstClr val="white"/>
                  </a:solidFill>
                  <a:latin typeface="Calibri"/>
                </a:endParaRPr>
              </a:p>
            </p:txBody>
          </p:sp>
          <p:sp>
            <p:nvSpPr>
              <p:cNvPr id="97" name="TextBox 96"/>
              <p:cNvSpPr txBox="1"/>
              <p:nvPr/>
            </p:nvSpPr>
            <p:spPr>
              <a:xfrm>
                <a:off x="1627180" y="3867611"/>
                <a:ext cx="1371600" cy="307777"/>
              </a:xfrm>
              <a:prstGeom prst="rect">
                <a:avLst/>
              </a:prstGeom>
              <a:noFill/>
            </p:spPr>
            <p:txBody>
              <a:bodyPr wrap="square" rtlCol="0">
                <a:spAutoFit/>
              </a:bodyPr>
              <a:lstStyle/>
              <a:p>
                <a:pPr>
                  <a:defRPr/>
                </a:pPr>
                <a:r>
                  <a:rPr lang="en-US" sz="1400" kern="0" dirty="0">
                    <a:solidFill>
                      <a:prstClr val="black"/>
                    </a:solidFill>
                    <a:latin typeface="Calibri"/>
                  </a:rPr>
                  <a:t>Chapel Hill, NC</a:t>
                </a:r>
              </a:p>
            </p:txBody>
          </p:sp>
          <p:pic>
            <p:nvPicPr>
              <p:cNvPr id="9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389312"/>
                <a:ext cx="900990" cy="877888"/>
              </a:xfrm>
              <a:prstGeom prst="rect">
                <a:avLst/>
              </a:prstGeom>
              <a:ln w="38100" cap="sq">
                <a:solidFill>
                  <a:srgbClr val="FFC000"/>
                </a:solidFill>
                <a:prstDash val="solid"/>
                <a:miter lim="800000"/>
              </a:ln>
              <a:effectLst/>
              <a:extLst>
                <a:ext uri="{909E8E84-426E-40DD-AFC4-6F175D3DCCD1}">
                  <a14:hiddenFill xmlns:a14="http://schemas.microsoft.com/office/drawing/2010/main">
                    <a:solidFill>
                      <a:schemeClr val="accent1"/>
                    </a:solidFill>
                  </a14:hiddenFill>
                </a:ext>
              </a:extLst>
            </p:spPr>
          </p:pic>
          <p:pic>
            <p:nvPicPr>
              <p:cNvPr id="99"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803" t="-1" r="2925" b="5734"/>
              <a:stretch/>
            </p:blipFill>
            <p:spPr bwMode="auto">
              <a:xfrm>
                <a:off x="596190" y="3389312"/>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93" name="Straight Connector 92"/>
            <p:cNvCxnSpPr>
              <a:stCxn id="91" idx="4"/>
              <a:endCxn id="99" idx="0"/>
            </p:cNvCxnSpPr>
            <p:nvPr/>
          </p:nvCxnSpPr>
          <p:spPr>
            <a:xfrm>
              <a:off x="6248400" y="4136763"/>
              <a:ext cx="16934" cy="330700"/>
            </a:xfrm>
            <a:prstGeom prst="line">
              <a:avLst/>
            </a:prstGeom>
            <a:noFill/>
            <a:ln w="38100" cap="flat" cmpd="sng" algn="ctr">
              <a:solidFill>
                <a:srgbClr val="FFC000"/>
              </a:solidFill>
              <a:prstDash val="solid"/>
            </a:ln>
            <a:effectLst/>
          </p:spPr>
        </p:cxnSp>
      </p:gr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0010" t="29896" r="60562" b="17578"/>
          <a:stretch/>
        </p:blipFill>
        <p:spPr bwMode="auto">
          <a:xfrm>
            <a:off x="0" y="1251751"/>
            <a:ext cx="9144000" cy="514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667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61457" y="15239"/>
            <a:ext cx="7282543" cy="1384139"/>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pitchFamily="34" charset="0"/>
                <a:cs typeface="Arial" pitchFamily="34" charset="0"/>
              </a:rPr>
              <a:t>Human </a:t>
            </a:r>
            <a:r>
              <a:rPr lang="en-US" sz="3600" b="1" spc="-100" dirty="0">
                <a:solidFill>
                  <a:srgbClr val="FFFF00"/>
                </a:solidFill>
                <a:latin typeface="Arial" pitchFamily="34" charset="0"/>
                <a:cs typeface="Arial" pitchFamily="34" charset="0"/>
              </a:rPr>
              <a:t>Microbiome </a:t>
            </a:r>
            <a:r>
              <a:rPr lang="en-US" sz="3600" b="1" spc="-100" dirty="0" smtClean="0">
                <a:solidFill>
                  <a:srgbClr val="FFFF00"/>
                </a:solidFill>
                <a:latin typeface="Arial" pitchFamily="34" charset="0"/>
                <a:cs typeface="Arial" pitchFamily="34" charset="0"/>
              </a:rPr>
              <a:t>Project (HMP)</a:t>
            </a:r>
          </a:p>
          <a:p>
            <a:pPr marL="0" lvl="1" algn="ctr">
              <a:defRPr/>
            </a:pPr>
            <a:r>
              <a:rPr lang="en-US" sz="3000" dirty="0" smtClean="0">
                <a:solidFill>
                  <a:prstClr val="white"/>
                </a:solidFill>
              </a:rPr>
              <a:t>Integrative HMP (</a:t>
            </a:r>
            <a:r>
              <a:rPr lang="en-US" sz="3000" dirty="0" err="1" smtClean="0">
                <a:solidFill>
                  <a:prstClr val="white"/>
                </a:solidFill>
              </a:rPr>
              <a:t>iHMP</a:t>
            </a:r>
            <a:r>
              <a:rPr lang="en-US" sz="3000" dirty="0" smtClean="0">
                <a:solidFill>
                  <a:prstClr val="white"/>
                </a:solidFill>
              </a:rPr>
              <a:t>)</a:t>
            </a:r>
            <a:endParaRPr lang="en-US" sz="3000" dirty="0">
              <a:solidFill>
                <a:prstClr val="white"/>
              </a:solidFill>
            </a:endParaRPr>
          </a:p>
          <a:p>
            <a:pPr algn="ctr" fontAlgn="base">
              <a:spcBef>
                <a:spcPct val="0"/>
              </a:spcBef>
              <a:spcAft>
                <a:spcPct val="0"/>
              </a:spcAft>
              <a:defRPr/>
            </a:pPr>
            <a:r>
              <a:rPr lang="en-US" sz="3600" b="1" spc="-100" dirty="0" smtClean="0">
                <a:solidFill>
                  <a:srgbClr val="FFFF00"/>
                </a:solidFill>
                <a:latin typeface="Arial" pitchFamily="34" charset="0"/>
                <a:cs typeface="Arial" pitchFamily="34" charset="0"/>
              </a:rPr>
              <a:t> </a:t>
            </a:r>
            <a:endParaRPr lang="en-US" sz="3600" b="1" spc="-100" dirty="0">
              <a:solidFill>
                <a:srgbClr val="FFFF00"/>
              </a:solidFill>
              <a:latin typeface="Arial" pitchFamily="34" charset="0"/>
              <a:cs typeface="Arial" pitchFamily="34" charset="0"/>
            </a:endParaRPr>
          </a:p>
        </p:txBody>
      </p:sp>
      <p:sp>
        <p:nvSpPr>
          <p:cNvPr id="5" name="Title 1"/>
          <p:cNvSpPr txBox="1">
            <a:spLocks/>
          </p:cNvSpPr>
          <p:nvPr/>
        </p:nvSpPr>
        <p:spPr bwMode="auto">
          <a:xfrm>
            <a:off x="0" y="1750134"/>
            <a:ext cx="9144000" cy="502493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287338"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t>3</a:t>
            </a:r>
            <a:r>
              <a:rPr lang="en-US" sz="2800" baseline="30000" dirty="0" smtClean="0"/>
              <a:t>rd</a:t>
            </a:r>
            <a:r>
              <a:rPr lang="en-US" sz="2800" dirty="0" smtClean="0"/>
              <a:t> Annual </a:t>
            </a:r>
            <a:r>
              <a:rPr lang="en-US" sz="2800" dirty="0" err="1"/>
              <a:t>iHMP</a:t>
            </a:r>
            <a:r>
              <a:rPr lang="en-US" sz="2800" dirty="0"/>
              <a:t> Consortium </a:t>
            </a:r>
            <a:r>
              <a:rPr lang="en-US" sz="2800" dirty="0" smtClean="0"/>
              <a:t>Meeting</a:t>
            </a:r>
          </a:p>
          <a:p>
            <a:pPr marL="535622" lvl="2" indent="0" defTabSz="457200">
              <a:spcBef>
                <a:spcPts val="0"/>
              </a:spcBef>
              <a:buClr>
                <a:prstClr val="white"/>
              </a:buClr>
              <a:buSzPct val="95000"/>
              <a:tabLst>
                <a:tab pos="914400" algn="l"/>
              </a:tabLst>
            </a:pPr>
            <a:r>
              <a:rPr lang="en-US" sz="2800" dirty="0" smtClean="0">
                <a:solidFill>
                  <a:schemeClr val="tx2">
                    <a:lumMod val="90000"/>
                  </a:schemeClr>
                </a:solidFill>
              </a:rPr>
              <a:t>	June 2016 (Bethesda)</a:t>
            </a:r>
          </a:p>
          <a:p>
            <a:pPr marL="535622" lvl="2" indent="0" defTabSz="457200">
              <a:spcBef>
                <a:spcPts val="0"/>
              </a:spcBef>
              <a:buClr>
                <a:prstClr val="white"/>
              </a:buClr>
              <a:buSzPct val="95000"/>
              <a:tabLst>
                <a:tab pos="914400" algn="l"/>
              </a:tabLst>
            </a:pPr>
            <a:endParaRPr lang="en-US" dirty="0" smtClean="0">
              <a:solidFill>
                <a:schemeClr val="tx2">
                  <a:lumMod val="90000"/>
                </a:schemeClr>
              </a:solidFill>
            </a:endParaRPr>
          </a:p>
          <a:p>
            <a:pPr marL="535622" lvl="2" indent="0" defTabSz="457200">
              <a:spcBef>
                <a:spcPts val="0"/>
              </a:spcBef>
              <a:buClr>
                <a:prstClr val="white"/>
              </a:buClr>
              <a:buSzPct val="95000"/>
              <a:tabLst>
                <a:tab pos="914400" algn="l"/>
              </a:tabLst>
            </a:pPr>
            <a:endParaRPr lang="en-US" dirty="0" smtClean="0">
              <a:solidFill>
                <a:schemeClr val="tx2">
                  <a:lumMod val="90000"/>
                </a:schemeClr>
              </a:solidFill>
            </a:endParaRPr>
          </a:p>
          <a:p>
            <a:pPr marL="571500" lvl="1" indent="-287338" defTabSz="457200">
              <a:spcBef>
                <a:spcPts val="700"/>
              </a:spcBef>
              <a:buClr>
                <a:prstClr val="white"/>
              </a:buClr>
              <a:buSzPct val="95000"/>
              <a:buFont typeface="Wingdings" pitchFamily="2" charset="2"/>
              <a:buChar char=""/>
              <a:tabLst>
                <a:tab pos="914400" algn="l"/>
              </a:tabLst>
            </a:pPr>
            <a:r>
              <a:rPr lang="en-US" sz="2800" dirty="0" smtClean="0"/>
              <a:t>2016 </a:t>
            </a:r>
            <a:r>
              <a:rPr lang="en-US" sz="2800" dirty="0" err="1" smtClean="0"/>
              <a:t>iHMP</a:t>
            </a:r>
            <a:r>
              <a:rPr lang="en-US" sz="2800" dirty="0" smtClean="0"/>
              <a:t> ‘Landmark’ Meetings</a:t>
            </a:r>
          </a:p>
          <a:p>
            <a:pPr marL="1130934" lvl="2" indent="0" defTabSz="457200">
              <a:spcBef>
                <a:spcPts val="700"/>
              </a:spcBef>
              <a:buClr>
                <a:prstClr val="white"/>
              </a:buClr>
              <a:buSzPct val="95000"/>
              <a:tabLst>
                <a:tab pos="640080" algn="l"/>
                <a:tab pos="914400" algn="l"/>
              </a:tabLst>
            </a:pPr>
            <a:r>
              <a:rPr lang="en-US" sz="2800" dirty="0" smtClean="0">
                <a:solidFill>
                  <a:schemeClr val="tx2">
                    <a:lumMod val="90000"/>
                  </a:schemeClr>
                </a:solidFill>
              </a:rPr>
              <a:t>Keystone Symposium “Genomics and 				Personalized Medicine” (February 2016)</a:t>
            </a:r>
          </a:p>
          <a:p>
            <a:pPr marL="1130934" lvl="2" indent="0" defTabSz="457200">
              <a:spcBef>
                <a:spcPts val="700"/>
              </a:spcBef>
              <a:buClr>
                <a:prstClr val="white"/>
              </a:buClr>
              <a:buSzPct val="95000"/>
              <a:tabLst>
                <a:tab pos="640080" algn="l"/>
                <a:tab pos="914400" algn="l"/>
              </a:tabLst>
            </a:pPr>
            <a:r>
              <a:rPr lang="en-US" sz="2800" dirty="0" smtClean="0">
                <a:solidFill>
                  <a:schemeClr val="tx2">
                    <a:lumMod val="90000"/>
                  </a:schemeClr>
                </a:solidFill>
              </a:rPr>
              <a:t>6</a:t>
            </a:r>
            <a:r>
              <a:rPr lang="en-US" sz="2800" baseline="30000" dirty="0" smtClean="0">
                <a:solidFill>
                  <a:schemeClr val="tx2">
                    <a:lumMod val="90000"/>
                  </a:schemeClr>
                </a:solidFill>
              </a:rPr>
              <a:t>th</a:t>
            </a:r>
            <a:r>
              <a:rPr lang="en-US" sz="2800" dirty="0" smtClean="0">
                <a:solidFill>
                  <a:schemeClr val="tx2">
                    <a:lumMod val="90000"/>
                  </a:schemeClr>
                </a:solidFill>
              </a:rPr>
              <a:t> International Human Microbiome 	Consortium Congress (November 2016) </a:t>
            </a:r>
            <a:endParaRPr lang="en-US" sz="2800" dirty="0">
              <a:solidFill>
                <a:schemeClr val="tx2">
                  <a:lumMod val="90000"/>
                </a:schemeClr>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 y="58557"/>
            <a:ext cx="1808118" cy="115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8481352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bwMode="auto">
          <a:xfrm>
            <a:off x="-4646734" y="3385378"/>
            <a:ext cx="8825806" cy="463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1166812" lvl="2" indent="-287338" defTabSz="457200">
              <a:spcBef>
                <a:spcPts val="700"/>
              </a:spcBef>
              <a:buClr>
                <a:prstClr val="white"/>
              </a:buClr>
              <a:buSzPct val="95000"/>
              <a:buFont typeface="Wingdings" pitchFamily="2" charset="2"/>
              <a:buChar char=""/>
              <a:tabLst>
                <a:tab pos="914400" algn="l"/>
              </a:tabLst>
            </a:pPr>
            <a:endParaRPr lang="en-US" sz="1000" b="1" dirty="0" smtClean="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17145"/>
            <a:ext cx="9143999" cy="1092634"/>
          </a:xfrm>
        </p:spPr>
        <p:txBody>
          <a:bodyPr/>
          <a:lstStyle/>
          <a:p>
            <a:pPr lvl="1" algn="ctr"/>
            <a:r>
              <a:rPr lang="en-US" sz="3600" b="1" dirty="0" smtClean="0">
                <a:solidFill>
                  <a:srgbClr val="FFFF00"/>
                </a:solidFill>
                <a:latin typeface="Arial" panose="020B0604020202020204" pitchFamily="34" charset="0"/>
                <a:cs typeface="Arial" panose="020B0604020202020204" pitchFamily="34" charset="0"/>
              </a:rPr>
              <a:t>Fast Track Action Committee on </a:t>
            </a:r>
            <a:br>
              <a:rPr lang="en-US" sz="3600" b="1" dirty="0" smtClean="0">
                <a:solidFill>
                  <a:srgbClr val="FFFF00"/>
                </a:solidFill>
                <a:latin typeface="Arial" panose="020B0604020202020204" pitchFamily="34" charset="0"/>
                <a:cs typeface="Arial" panose="020B0604020202020204" pitchFamily="34" charset="0"/>
              </a:rPr>
            </a:br>
            <a:r>
              <a:rPr lang="en-US" sz="3600" b="1" dirty="0" smtClean="0">
                <a:solidFill>
                  <a:srgbClr val="FFFF00"/>
                </a:solidFill>
                <a:latin typeface="Arial" panose="020B0604020202020204" pitchFamily="34" charset="0"/>
                <a:cs typeface="Arial" panose="020B0604020202020204" pitchFamily="34" charset="0"/>
              </a:rPr>
              <a:t>Mapping the Microbiome (FTAC-MM)</a:t>
            </a:r>
            <a:br>
              <a:rPr lang="en-US" sz="3600" b="1" dirty="0" smtClean="0">
                <a:solidFill>
                  <a:srgbClr val="FFFF00"/>
                </a:solidFill>
                <a:latin typeface="Arial" panose="020B0604020202020204" pitchFamily="34" charset="0"/>
                <a:cs typeface="Arial" panose="020B0604020202020204" pitchFamily="34" charset="0"/>
              </a:rPr>
            </a:br>
            <a:r>
              <a:rPr lang="en-US" sz="3600" dirty="0" smtClean="0">
                <a:solidFill>
                  <a:schemeClr val="tx2">
                    <a:lumMod val="90000"/>
                  </a:schemeClr>
                </a:solidFill>
                <a:latin typeface="Arial" panose="020B0604020202020204" pitchFamily="34" charset="0"/>
                <a:cs typeface="Arial" panose="020B0604020202020204" pitchFamily="34" charset="0"/>
              </a:rPr>
              <a:t/>
            </a:r>
            <a:br>
              <a:rPr lang="en-US" sz="3600" dirty="0" smtClean="0">
                <a:solidFill>
                  <a:schemeClr val="tx2">
                    <a:lumMod val="90000"/>
                  </a:schemeClr>
                </a:solidFill>
                <a:latin typeface="Arial" panose="020B0604020202020204" pitchFamily="34" charset="0"/>
                <a:cs typeface="Arial" panose="020B0604020202020204" pitchFamily="34" charset="0"/>
              </a:rPr>
            </a:br>
            <a:endParaRPr lang="en-US" sz="3600"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5792" y="1514022"/>
            <a:ext cx="6591149" cy="3512011"/>
          </a:xfrm>
        </p:spPr>
        <p:txBody>
          <a:bodyPr/>
          <a:lstStyle/>
          <a:p>
            <a:pPr marL="228600" lvl="2" defTabSz="457200">
              <a:spcBef>
                <a:spcPts val="700"/>
              </a:spcBef>
              <a:buClr>
                <a:prstClr val="white"/>
              </a:buClr>
              <a:buSzPct val="95000"/>
              <a:buFont typeface="Wingdings" pitchFamily="2" charset="2"/>
              <a:buChar char=""/>
            </a:pPr>
            <a:r>
              <a:rPr lang="en-US" b="1" dirty="0">
                <a:latin typeface="Arial" panose="020B0604020202020204" pitchFamily="34" charset="0"/>
                <a:cs typeface="Arial" panose="020B0604020202020204" pitchFamily="34" charset="0"/>
              </a:rPr>
              <a:t>C</a:t>
            </a:r>
            <a:r>
              <a:rPr lang="en-US" b="1" dirty="0" smtClean="0">
                <a:latin typeface="Arial" panose="020B0604020202020204" pitchFamily="34" charset="0"/>
                <a:cs typeface="Arial" panose="020B0604020202020204" pitchFamily="34" charset="0"/>
              </a:rPr>
              <a:t>hartered by OSTP</a:t>
            </a:r>
          </a:p>
          <a:p>
            <a:pPr marL="228600" lvl="2" defTabSz="457200">
              <a:spcBef>
                <a:spcPts val="700"/>
              </a:spcBef>
              <a:buClr>
                <a:prstClr val="white"/>
              </a:buClr>
              <a:buSzPct val="95000"/>
              <a:buFont typeface="Wingdings" pitchFamily="2" charset="2"/>
              <a:buChar char=""/>
            </a:pPr>
            <a:endParaRPr lang="en-US" sz="1000" b="1" dirty="0" smtClean="0">
              <a:latin typeface="Arial" panose="020B0604020202020204" pitchFamily="34" charset="0"/>
              <a:cs typeface="Arial" panose="020B0604020202020204" pitchFamily="34" charset="0"/>
            </a:endParaRPr>
          </a:p>
          <a:p>
            <a:pPr marL="228600" lvl="2" defTabSz="457200">
              <a:spcBef>
                <a:spcPts val="700"/>
              </a:spcBef>
              <a:buClr>
                <a:prstClr val="white"/>
              </a:buClr>
              <a:buSzPct val="95000"/>
              <a:buFont typeface="Wingdings" pitchFamily="2" charset="2"/>
              <a:buChar char=""/>
            </a:pPr>
            <a:r>
              <a:rPr lang="en-US" sz="2400" b="1" dirty="0" smtClean="0">
                <a:latin typeface="Arial" panose="020B0604020202020204" pitchFamily="34" charset="0"/>
                <a:cs typeface="Arial" panose="020B0604020202020204" pitchFamily="34" charset="0"/>
              </a:rPr>
              <a:t>Microbiome research </a:t>
            </a:r>
            <a:r>
              <a:rPr lang="en-US" b="1" dirty="0">
                <a:latin typeface="Arial" panose="020B0604020202020204" pitchFamily="34" charset="0"/>
                <a:cs typeface="Arial" panose="020B0604020202020204" pitchFamily="34" charset="0"/>
              </a:rPr>
              <a:t>p</a:t>
            </a:r>
            <a:r>
              <a:rPr lang="en-US" sz="2400" b="1" dirty="0" smtClean="0">
                <a:latin typeface="Arial" panose="020B0604020202020204" pitchFamily="34" charset="0"/>
                <a:cs typeface="Arial" panose="020B0604020202020204" pitchFamily="34" charset="0"/>
              </a:rPr>
              <a:t>ortfolio </a:t>
            </a:r>
            <a:r>
              <a:rPr lang="en-US" b="1" dirty="0">
                <a:latin typeface="Arial" panose="020B0604020202020204" pitchFamily="34" charset="0"/>
                <a:cs typeface="Arial" panose="020B0604020202020204" pitchFamily="34" charset="0"/>
              </a:rPr>
              <a:t>a</a:t>
            </a:r>
            <a:r>
              <a:rPr lang="en-US" sz="2400" b="1" dirty="0" smtClean="0">
                <a:latin typeface="Arial" panose="020B0604020202020204" pitchFamily="34" charset="0"/>
                <a:cs typeface="Arial" panose="020B0604020202020204" pitchFamily="34" charset="0"/>
              </a:rPr>
              <a:t>nalysis:</a:t>
            </a:r>
          </a:p>
          <a:p>
            <a:pPr marL="0" lvl="2" indent="0" defTabSz="457200">
              <a:spcBef>
                <a:spcPts val="700"/>
              </a:spcBef>
              <a:buClr>
                <a:prstClr val="white"/>
              </a:buClr>
              <a:buSzPct val="95000"/>
              <a:buNone/>
            </a:pPr>
            <a:endParaRPr lang="en-US" sz="1000" b="1" dirty="0">
              <a:latin typeface="Arial" panose="020B0604020202020204" pitchFamily="34" charset="0"/>
              <a:cs typeface="Arial" panose="020B0604020202020204" pitchFamily="34" charset="0"/>
            </a:endParaRPr>
          </a:p>
          <a:p>
            <a:pPr marL="0" lvl="2" indent="0" defTabSz="457200">
              <a:spcBef>
                <a:spcPts val="700"/>
              </a:spcBef>
              <a:buClr>
                <a:prstClr val="white"/>
              </a:buClr>
              <a:buSzPct val="95000"/>
              <a:buNone/>
            </a:pPr>
            <a:r>
              <a:rPr lang="en-US" sz="2400" b="1" dirty="0" smtClean="0">
                <a:latin typeface="Arial" panose="020B0604020202020204" pitchFamily="34" charset="0"/>
                <a:cs typeface="Arial" panose="020B0604020202020204" pitchFamily="34" charset="0"/>
              </a:rPr>
              <a:t> 		</a:t>
            </a:r>
            <a:r>
              <a:rPr lang="en-US" sz="2400" b="1" dirty="0" smtClean="0">
                <a:solidFill>
                  <a:schemeClr val="tx2">
                    <a:lumMod val="90000"/>
                  </a:schemeClr>
                </a:solidFill>
                <a:latin typeface="Arial" panose="020B0604020202020204" pitchFamily="34" charset="0"/>
                <a:cs typeface="Arial" panose="020B0604020202020204" pitchFamily="34" charset="0"/>
              </a:rPr>
              <a:t>Fiscal Years 2012-2014 </a:t>
            </a:r>
          </a:p>
          <a:p>
            <a:pPr marL="265112" lvl="3" indent="0" defTabSz="457200">
              <a:spcBef>
                <a:spcPts val="700"/>
              </a:spcBef>
              <a:buClr>
                <a:prstClr val="white"/>
              </a:buClr>
              <a:buSzPct val="95000"/>
              <a:buNone/>
            </a:pPr>
            <a:r>
              <a:rPr lang="en-US" sz="2200" b="1" dirty="0" smtClean="0">
                <a:solidFill>
                  <a:schemeClr val="tx2">
                    <a:lumMod val="90000"/>
                  </a:schemeClr>
                </a:solidFill>
                <a:latin typeface="Arial" panose="020B0604020202020204" pitchFamily="34" charset="0"/>
                <a:cs typeface="Arial" panose="020B0604020202020204" pitchFamily="34" charset="0"/>
              </a:rPr>
              <a:t>		14 Federal agencies</a:t>
            </a:r>
          </a:p>
          <a:p>
            <a:pPr marL="228600" lvl="4" indent="-228600" defTabSz="457200">
              <a:spcBef>
                <a:spcPts val="700"/>
              </a:spcBef>
              <a:buClr>
                <a:prstClr val="white"/>
              </a:buClr>
              <a:buSzPct val="95000"/>
              <a:buNone/>
            </a:pPr>
            <a:r>
              <a:rPr lang="en-US" sz="2400" b="1" dirty="0" smtClean="0">
                <a:solidFill>
                  <a:schemeClr val="tx2">
                    <a:lumMod val="90000"/>
                  </a:schemeClr>
                </a:solidFill>
                <a:latin typeface="Arial" panose="020B0604020202020204" pitchFamily="34" charset="0"/>
                <a:cs typeface="Arial" panose="020B0604020202020204" pitchFamily="34" charset="0"/>
              </a:rPr>
              <a:t>			$922M total</a:t>
            </a:r>
          </a:p>
          <a:p>
            <a:pPr marL="228600" lvl="4" indent="-228600" defTabSz="457200">
              <a:spcBef>
                <a:spcPts val="700"/>
              </a:spcBef>
              <a:buClr>
                <a:prstClr val="white"/>
              </a:buClr>
              <a:buSzPct val="95000"/>
              <a:buNone/>
            </a:pPr>
            <a:r>
              <a:rPr lang="en-US" sz="2400" b="1" dirty="0" smtClean="0">
                <a:solidFill>
                  <a:schemeClr val="tx2">
                    <a:lumMod val="90000"/>
                  </a:schemeClr>
                </a:solidFill>
                <a:latin typeface="Arial" panose="020B0604020202020204" pitchFamily="34" charset="0"/>
                <a:cs typeface="Arial" panose="020B0604020202020204" pitchFamily="34" charset="0"/>
              </a:rPr>
              <a:t>			NIH: 59% </a:t>
            </a:r>
          </a:p>
        </p:txBody>
      </p:sp>
      <p:sp>
        <p:nvSpPr>
          <p:cNvPr id="17" name="TextBox 1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grpSp>
        <p:nvGrpSpPr>
          <p:cNvPr id="44" name="Group 43"/>
          <p:cNvGrpSpPr>
            <a:grpSpLocks noChangeAspect="1"/>
          </p:cNvGrpSpPr>
          <p:nvPr/>
        </p:nvGrpSpPr>
        <p:grpSpPr>
          <a:xfrm>
            <a:off x="6237127" y="2173576"/>
            <a:ext cx="2685435" cy="2683701"/>
            <a:chOff x="3233933" y="3399922"/>
            <a:chExt cx="2937172" cy="2876261"/>
          </a:xfrm>
        </p:grpSpPr>
        <p:pic>
          <p:nvPicPr>
            <p:cNvPr id="5" name="Picture 4" descr="http://www.publishiplogistics.com/images/DOC_Se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933" y="4560375"/>
              <a:ext cx="546667" cy="582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defense.gov/multimedia/web_graphics/dod/DODc.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0047" y="5553876"/>
              <a:ext cx="549905" cy="579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upload.wikimedia.org/wikipedia/commons/thumb/b/bf/US-DeptOfEnergy-Seal.svg/600px-US-DeptOfEnergy-Seal.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8989" y="3548288"/>
              <a:ext cx="547012" cy="579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upload.wikimedia.org/wikipedia/commons/thumb/e/e6/US-DeptOfHHS-Seal.svg/2000px-US-DeptOfHHS-Seal.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434" y="3548288"/>
              <a:ext cx="544476" cy="579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ttp://upload.wikimedia.org/wikipedia/commons/thumb/e/e7/US-DeptOfTheInterior-Seal.svg/480px-US-DeptOfTheInterior-Seal.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7288" y="5142976"/>
              <a:ext cx="528206" cy="5791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Environmental Protection Agency logo.sv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2528" y="5553876"/>
              <a:ext cx="564407" cy="579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ASA seal.s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7314" y="4548877"/>
              <a:ext cx="573791" cy="6152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35883" y="3399922"/>
              <a:ext cx="724354" cy="553998"/>
            </a:xfrm>
            <a:prstGeom prst="rect">
              <a:avLst/>
            </a:prstGeom>
            <a:noFill/>
          </p:spPr>
          <p:txBody>
            <a:bodyPr wrap="square" rtlCol="0">
              <a:spAutoFit/>
            </a:bodyPr>
            <a:lstStyle/>
            <a:p>
              <a:pPr algn="ctr"/>
              <a:r>
                <a:rPr lang="en-US" sz="1200" b="1" dirty="0" smtClean="0">
                  <a:latin typeface="Calibri" panose="020F0502020204030204" pitchFamily="34" charset="0"/>
                  <a:cs typeface="Courier New" panose="02070309020205020404" pitchFamily="49" charset="0"/>
                </a:rPr>
                <a:t>FTAC</a:t>
              </a:r>
            </a:p>
            <a:p>
              <a:pPr algn="ctr"/>
              <a:r>
                <a:rPr lang="en-US" sz="1200" b="1" dirty="0" smtClean="0">
                  <a:latin typeface="Calibri" panose="020F0502020204030204" pitchFamily="34" charset="0"/>
                  <a:cs typeface="Courier New" panose="02070309020205020404" pitchFamily="49" charset="0"/>
                </a:rPr>
                <a:t>MM</a:t>
              </a:r>
            </a:p>
            <a:p>
              <a:pPr algn="ctr"/>
              <a:endParaRPr lang="en-US" sz="600" b="1" dirty="0">
                <a:latin typeface="Calibri" panose="020F0502020204030204" pitchFamily="34" charset="0"/>
                <a:cs typeface="Courier New" panose="02070309020205020404" pitchFamily="49" charset="0"/>
              </a:endParaRPr>
            </a:p>
          </p:txBody>
        </p:sp>
        <p:pic>
          <p:nvPicPr>
            <p:cNvPr id="13" name="Picture 4" descr="http://upload.wikimedia.org/wikipedia/commons/thumb/6/68/US-DeptOfAgriculture-Seal.svg/2000px-US-DeptOfAgriculture-Seal.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0059" y="514297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upload.wikimedia.org/wikipedia/commons/thumb/4/43/USAID-Seal.svg/480px-USAID-Seal.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97893" y="3976827"/>
              <a:ext cx="597174" cy="5971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upload.wikimedia.org/wikipedia/commons/thumb/b/bc/Seal_of_the_Executive_Office_of_the_President_of_the_United_States_2014.svg/140px-Seal_of_the_Executive_Office_of_the_President_of_the_United_States_2014.sv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93099" y="4340685"/>
              <a:ext cx="1031632" cy="1031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oftwarelibrary.geol.ucsb.edu/EarthScience/Research/Posters/Logos/NSF-seal-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8793" y="3941832"/>
              <a:ext cx="615247" cy="6152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35885" y="5906851"/>
              <a:ext cx="724354" cy="369332"/>
            </a:xfrm>
            <a:prstGeom prst="rect">
              <a:avLst/>
            </a:prstGeom>
            <a:noFill/>
          </p:spPr>
          <p:txBody>
            <a:bodyPr wrap="square" rtlCol="0">
              <a:spAutoFit/>
            </a:bodyPr>
            <a:lstStyle/>
            <a:p>
              <a:pPr algn="ctr"/>
              <a:r>
                <a:rPr lang="en-US" sz="1200" b="1" dirty="0" smtClean="0">
                  <a:latin typeface="Calibri" panose="020F0502020204030204" pitchFamily="34" charset="0"/>
                  <a:cs typeface="Courier New" panose="02070309020205020404" pitchFamily="49" charset="0"/>
                </a:rPr>
                <a:t>2015</a:t>
              </a:r>
            </a:p>
            <a:p>
              <a:pPr algn="ctr"/>
              <a:endParaRPr lang="en-US" sz="600" b="1" dirty="0">
                <a:latin typeface="Calibri" panose="020F0502020204030204" pitchFamily="34" charset="0"/>
                <a:cs typeface="Courier New" panose="02070309020205020404" pitchFamily="49" charset="0"/>
              </a:endParaRPr>
            </a:p>
          </p:txBody>
        </p:sp>
      </p:grp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6895" y="4887609"/>
            <a:ext cx="5514728" cy="1704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8351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556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16864"/>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a:solidFill>
                  <a:srgbClr val="FFFF00"/>
                </a:solidFill>
                <a:latin typeface="Arial" pitchFamily="34" charset="0"/>
                <a:cs typeface="Arial" pitchFamily="34" charset="0"/>
              </a:rPr>
              <a:t>Knockout Mouse </a:t>
            </a:r>
            <a:r>
              <a:rPr lang="en-US" sz="3600" b="1" dirty="0" err="1">
                <a:solidFill>
                  <a:srgbClr val="FFFF00"/>
                </a:solidFill>
                <a:latin typeface="Arial" pitchFamily="34" charset="0"/>
                <a:cs typeface="Arial" pitchFamily="34" charset="0"/>
              </a:rPr>
              <a:t>Phenotyping</a:t>
            </a:r>
            <a:r>
              <a:rPr lang="en-US" sz="3600" b="1" dirty="0">
                <a:solidFill>
                  <a:srgbClr val="FFFF00"/>
                </a:solidFill>
                <a:latin typeface="Arial" pitchFamily="34" charset="0"/>
                <a:cs typeface="Arial" pitchFamily="34" charset="0"/>
              </a:rPr>
              <a:t> Project (KOMP2)</a:t>
            </a: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720436" y="1438047"/>
            <a:ext cx="3318688" cy="1963624"/>
          </a:xfrm>
          <a:prstGeom prst="rect">
            <a:avLst/>
          </a:prstGeom>
          <a:noFill/>
          <a:ln>
            <a:noFill/>
          </a:ln>
          <a:effectLst>
            <a:glow rad="228600">
              <a:schemeClr val="accent3">
                <a:satMod val="175000"/>
                <a:alpha val="40000"/>
              </a:schemeClr>
            </a:glow>
            <a:softEdge rad="31750"/>
          </a:effectLst>
        </p:spPr>
      </p:pic>
      <p:sp>
        <p:nvSpPr>
          <p:cNvPr id="2" name="TextBox 1"/>
          <p:cNvSpPr txBox="1"/>
          <p:nvPr/>
        </p:nvSpPr>
        <p:spPr>
          <a:xfrm>
            <a:off x="457199" y="3784600"/>
            <a:ext cx="8512883" cy="2554545"/>
          </a:xfrm>
          <a:prstGeom prst="rect">
            <a:avLst/>
          </a:prstGeom>
          <a:noFill/>
        </p:spPr>
        <p:txBody>
          <a:bodyPr wrap="square" rtlCol="0">
            <a:spAutoFit/>
          </a:bodyPr>
          <a:lstStyle/>
          <a:p>
            <a:pPr marL="228600" lvl="2" indent="-228600" defTabSz="293688">
              <a:spcAft>
                <a:spcPts val="600"/>
              </a:spcAft>
              <a:buClr>
                <a:prstClr val="white"/>
              </a:buClr>
              <a:buSzPct val="95000"/>
              <a:buFont typeface="Wingdings" pitchFamily="2" charset="2"/>
              <a:buChar char=""/>
            </a:pPr>
            <a:r>
              <a:rPr lang="en-US" sz="2800" dirty="0" smtClean="0">
                <a:cs typeface="Arial" panose="020B0604020202020204" pitchFamily="34" charset="0"/>
              </a:rPr>
              <a:t>Approved for continuation</a:t>
            </a:r>
          </a:p>
          <a:p>
            <a:pPr marL="228600" lvl="2" indent="-228600" defTabSz="293688">
              <a:spcAft>
                <a:spcPts val="600"/>
              </a:spcAft>
              <a:buClr>
                <a:prstClr val="white"/>
              </a:buClr>
              <a:buSzPct val="95000"/>
              <a:buFont typeface="Wingdings" pitchFamily="2" charset="2"/>
              <a:buChar char=""/>
            </a:pPr>
            <a:r>
              <a:rPr lang="en-US" sz="2800" b="1" dirty="0" smtClean="0">
                <a:solidFill>
                  <a:prstClr val="white"/>
                </a:solidFill>
                <a:latin typeface="Arial" charset="0"/>
              </a:rPr>
              <a:t>Total funds: ~$100M over five years</a:t>
            </a:r>
          </a:p>
          <a:p>
            <a:pPr marL="228600" lvl="2" indent="-228600" defTabSz="293688">
              <a:spcAft>
                <a:spcPts val="600"/>
              </a:spcAft>
              <a:buClr>
                <a:prstClr val="white"/>
              </a:buClr>
              <a:buSzPct val="95000"/>
              <a:buFont typeface="Wingdings" pitchFamily="2" charset="2"/>
              <a:buChar char=""/>
            </a:pPr>
            <a:r>
              <a:rPr lang="en-US" sz="2800" dirty="0" smtClean="0">
                <a:solidFill>
                  <a:prstClr val="white"/>
                </a:solidFill>
                <a:latin typeface="Arial" charset="0"/>
              </a:rPr>
              <a:t>FOAs </a:t>
            </a:r>
            <a:r>
              <a:rPr lang="en-US" sz="2800" dirty="0">
                <a:solidFill>
                  <a:prstClr val="white"/>
                </a:solidFill>
                <a:latin typeface="Arial" charset="0"/>
              </a:rPr>
              <a:t>published </a:t>
            </a:r>
            <a:r>
              <a:rPr lang="en-US" sz="2800" dirty="0" smtClean="0">
                <a:solidFill>
                  <a:prstClr val="white"/>
                </a:solidFill>
                <a:latin typeface="Arial" charset="0"/>
              </a:rPr>
              <a:t>in November</a:t>
            </a:r>
            <a:endParaRPr lang="en-US" sz="2800" dirty="0">
              <a:solidFill>
                <a:prstClr val="white"/>
              </a:solidFill>
              <a:latin typeface="Arial" charset="0"/>
            </a:endParaRPr>
          </a:p>
          <a:p>
            <a:pPr marL="228600" lvl="2" indent="-228600" defTabSz="293688">
              <a:spcAft>
                <a:spcPts val="600"/>
              </a:spcAft>
              <a:buClr>
                <a:prstClr val="white"/>
              </a:buClr>
              <a:buSzPct val="95000"/>
              <a:buFont typeface="Wingdings" pitchFamily="2" charset="2"/>
              <a:buChar char=""/>
            </a:pPr>
            <a:r>
              <a:rPr lang="en-US" sz="2800" dirty="0" smtClean="0">
                <a:solidFill>
                  <a:prstClr val="white"/>
                </a:solidFill>
                <a:latin typeface="Arial" charset="0"/>
              </a:rPr>
              <a:t>Review in March</a:t>
            </a:r>
            <a:endParaRPr lang="en-US" sz="2800" dirty="0">
              <a:solidFill>
                <a:prstClr val="white"/>
              </a:solidFill>
              <a:latin typeface="Arial" charset="0"/>
            </a:endParaRPr>
          </a:p>
          <a:p>
            <a:pPr marL="228600" lvl="2" indent="-228600" defTabSz="293688" fontAlgn="base">
              <a:spcBef>
                <a:spcPct val="0"/>
              </a:spcBef>
              <a:spcAft>
                <a:spcPts val="600"/>
              </a:spcAft>
              <a:buClr>
                <a:prstClr val="white"/>
              </a:buClr>
              <a:buSzPct val="95000"/>
              <a:buFont typeface="Wingdings" pitchFamily="2" charset="2"/>
              <a:buChar char=""/>
            </a:pPr>
            <a:r>
              <a:rPr lang="en-US" sz="2800" b="1" dirty="0" smtClean="0">
                <a:solidFill>
                  <a:prstClr val="white"/>
                </a:solidFill>
                <a:latin typeface="Arial" charset="0"/>
              </a:rPr>
              <a:t>Discuss funding plan at May Council meeting</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731" y="1735047"/>
            <a:ext cx="4034589" cy="136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4985143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640378" y="19104"/>
            <a:ext cx="7500446" cy="696913"/>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78462" y="1411917"/>
            <a:ext cx="9030830" cy="373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457200">
              <a:spcBef>
                <a:spcPts val="700"/>
              </a:spcBef>
              <a:buClr>
                <a:prstClr val="white"/>
              </a:buClr>
              <a:buSzPct val="95000"/>
              <a:buFont typeface="Wingdings" pitchFamily="2" charset="2"/>
              <a:buChar char=""/>
              <a:tabLst>
                <a:tab pos="914400" algn="l"/>
              </a:tabLst>
            </a:pPr>
            <a:r>
              <a:rPr lang="en-US" sz="2800" dirty="0" smtClean="0"/>
              <a:t>Session at 2015 ASHG Annual Meeting</a:t>
            </a:r>
          </a:p>
          <a:p>
            <a:pPr marL="233363" lvl="1" indent="-233363" defTabSz="457200">
              <a:spcBef>
                <a:spcPts val="700"/>
              </a:spcBef>
              <a:buClr>
                <a:prstClr val="white"/>
              </a:buClr>
              <a:buSzPct val="95000"/>
              <a:buFont typeface="Wingdings" pitchFamily="2" charset="2"/>
              <a:buChar char=""/>
              <a:tabLst>
                <a:tab pos="914400" algn="l"/>
              </a:tabLst>
            </a:pPr>
            <a:r>
              <a:rPr lang="en-US" sz="2800" dirty="0" smtClean="0">
                <a:solidFill>
                  <a:prstClr val="white"/>
                </a:solidFill>
              </a:rPr>
              <a:t>7</a:t>
            </a:r>
            <a:r>
              <a:rPr lang="en-US" sz="2800" baseline="30000" dirty="0" smtClean="0">
                <a:solidFill>
                  <a:prstClr val="white"/>
                </a:solidFill>
              </a:rPr>
              <a:t>th</a:t>
            </a:r>
            <a:r>
              <a:rPr lang="en-US" sz="2800" dirty="0" smtClean="0">
                <a:solidFill>
                  <a:prstClr val="white"/>
                </a:solidFill>
              </a:rPr>
              <a:t> </a:t>
            </a:r>
            <a:r>
              <a:rPr lang="en-US" sz="2800" dirty="0">
                <a:solidFill>
                  <a:prstClr val="white"/>
                </a:solidFill>
              </a:rPr>
              <a:t>Consortium Meeting </a:t>
            </a:r>
            <a:r>
              <a:rPr lang="en-US" sz="2800" dirty="0" smtClean="0">
                <a:solidFill>
                  <a:prstClr val="white"/>
                </a:solidFill>
              </a:rPr>
              <a:t>(</a:t>
            </a:r>
            <a:r>
              <a:rPr lang="en-US" sz="2800" dirty="0">
                <a:solidFill>
                  <a:prstClr val="white"/>
                </a:solidFill>
              </a:rPr>
              <a:t>Washington DC)</a:t>
            </a:r>
          </a:p>
          <a:p>
            <a:pPr marL="627063" lvl="2" indent="0" defTabSz="236538">
              <a:spcBef>
                <a:spcPts val="0"/>
              </a:spcBef>
              <a:buClr>
                <a:prstClr val="white"/>
              </a:buClr>
              <a:buSzPct val="95000"/>
            </a:pPr>
            <a:r>
              <a:rPr lang="en-US" sz="2400" dirty="0" smtClean="0">
                <a:solidFill>
                  <a:schemeClr val="tx2">
                    <a:lumMod val="90000"/>
                  </a:schemeClr>
                </a:solidFill>
              </a:rPr>
              <a:t>PI presentations </a:t>
            </a:r>
            <a:r>
              <a:rPr lang="en-US" sz="2400" dirty="0">
                <a:solidFill>
                  <a:schemeClr val="tx2">
                    <a:lumMod val="90000"/>
                  </a:schemeClr>
                </a:solidFill>
              </a:rPr>
              <a:t>at NIH </a:t>
            </a:r>
            <a:endParaRPr lang="en-US" sz="2400" dirty="0" smtClean="0">
              <a:solidFill>
                <a:schemeClr val="tx2">
                  <a:lumMod val="90000"/>
                </a:schemeClr>
              </a:solidFill>
            </a:endParaRPr>
          </a:p>
          <a:p>
            <a:pPr marL="627063" lvl="2" indent="0" defTabSz="236538">
              <a:spcBef>
                <a:spcPts val="0"/>
              </a:spcBef>
              <a:buClr>
                <a:prstClr val="white"/>
              </a:buClr>
              <a:buSzPct val="95000"/>
            </a:pPr>
            <a:r>
              <a:rPr lang="en-US" sz="2400" dirty="0" smtClean="0">
                <a:solidFill>
                  <a:schemeClr val="tx2">
                    <a:lumMod val="90000"/>
                  </a:schemeClr>
                </a:solidFill>
              </a:rPr>
              <a:t>Trans-NIH/H3Africa Community </a:t>
            </a:r>
            <a:r>
              <a:rPr lang="en-US" sz="2400" dirty="0">
                <a:solidFill>
                  <a:schemeClr val="tx2">
                    <a:lumMod val="90000"/>
                  </a:schemeClr>
                </a:solidFill>
              </a:rPr>
              <a:t>E</a:t>
            </a:r>
            <a:r>
              <a:rPr lang="en-US" sz="2400" dirty="0" smtClean="0">
                <a:solidFill>
                  <a:schemeClr val="tx2">
                    <a:lumMod val="90000"/>
                  </a:schemeClr>
                </a:solidFill>
              </a:rPr>
              <a:t>ngagement </a:t>
            </a:r>
            <a:r>
              <a:rPr lang="en-US" sz="2400" dirty="0">
                <a:solidFill>
                  <a:schemeClr val="tx2">
                    <a:lumMod val="90000"/>
                  </a:schemeClr>
                </a:solidFill>
              </a:rPr>
              <a:t>W</a:t>
            </a:r>
            <a:r>
              <a:rPr lang="en-US" sz="2400" dirty="0" smtClean="0">
                <a:solidFill>
                  <a:schemeClr val="tx2">
                    <a:lumMod val="90000"/>
                  </a:schemeClr>
                </a:solidFill>
              </a:rPr>
              <a:t>orkshop</a:t>
            </a: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233363" lvl="1" indent="-233363" defTabSz="457200">
              <a:spcBef>
                <a:spcPts val="700"/>
              </a:spcBef>
              <a:buClr>
                <a:prstClr val="white"/>
              </a:buClr>
              <a:buSzPct val="95000"/>
              <a:buFont typeface="Wingdings" pitchFamily="2" charset="2"/>
              <a:buChar char=""/>
              <a:tabLst>
                <a:tab pos="914400" algn="l"/>
              </a:tabLst>
            </a:pPr>
            <a:endParaRPr lang="en-US" sz="2800" dirty="0" smtClean="0">
              <a:solidFill>
                <a:prstClr val="white"/>
              </a:solidFill>
            </a:endParaRPr>
          </a:p>
          <a:p>
            <a:pPr marL="233363" lvl="1" indent="-233363" defTabSz="457200">
              <a:spcBef>
                <a:spcPts val="700"/>
              </a:spcBef>
              <a:buClr>
                <a:prstClr val="white"/>
              </a:buClr>
              <a:buSzPct val="95000"/>
              <a:buFont typeface="Wingdings" pitchFamily="2" charset="2"/>
              <a:buChar char=""/>
              <a:tabLst>
                <a:tab pos="914400" algn="l"/>
              </a:tabLst>
            </a:pPr>
            <a:endParaRPr lang="en-US" sz="2800" dirty="0">
              <a:solidFill>
                <a:prstClr val="white"/>
              </a:solidFill>
            </a:endParaRPr>
          </a:p>
          <a:p>
            <a:pPr marL="233363" lvl="1" indent="-233363" defTabSz="457200">
              <a:spcBef>
                <a:spcPts val="700"/>
              </a:spcBef>
              <a:buClr>
                <a:prstClr val="white"/>
              </a:buClr>
              <a:buSzPct val="95000"/>
              <a:buFont typeface="Wingdings" pitchFamily="2" charset="2"/>
              <a:buChar char=""/>
              <a:tabLst>
                <a:tab pos="914400" algn="l"/>
              </a:tabLst>
            </a:pPr>
            <a:endParaRPr lang="en-US" sz="2800" dirty="0" smtClean="0">
              <a:solidFill>
                <a:prstClr val="white"/>
              </a:solidFill>
            </a:endParaRPr>
          </a:p>
          <a:p>
            <a:pPr marL="0" lvl="1" indent="0" defTabSz="457200">
              <a:spcBef>
                <a:spcPts val="700"/>
              </a:spcBef>
              <a:buClr>
                <a:prstClr val="white"/>
              </a:buClr>
              <a:buSzPct val="95000"/>
              <a:tabLst>
                <a:tab pos="914400" algn="l"/>
              </a:tabLst>
            </a:pPr>
            <a:endParaRPr lang="en-US" sz="2000" dirty="0">
              <a:solidFill>
                <a:prstClr val="white"/>
              </a:solidFill>
            </a:endParaRPr>
          </a:p>
          <a:p>
            <a:pPr marL="233363" lvl="1" indent="-233363" defTabSz="457200">
              <a:spcBef>
                <a:spcPts val="700"/>
              </a:spcBef>
              <a:buClr>
                <a:prstClr val="white"/>
              </a:buClr>
              <a:buSzPct val="95000"/>
              <a:buFont typeface="Wingdings" pitchFamily="2" charset="2"/>
              <a:buChar char=""/>
              <a:tabLst>
                <a:tab pos="914400" algn="l"/>
              </a:tabLst>
            </a:pPr>
            <a:r>
              <a:rPr lang="en-US" sz="2800" dirty="0" smtClean="0">
                <a:solidFill>
                  <a:prstClr val="white"/>
                </a:solidFill>
              </a:rPr>
              <a:t>Planning for renewal</a:t>
            </a:r>
            <a:endParaRPr lang="en-US" sz="2800" dirty="0">
              <a:solidFill>
                <a:prstClr val="white"/>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smtClean="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smtClean="0">
              <a:solidFill>
                <a:schemeClr val="tx2">
                  <a:lumMod val="90000"/>
                </a:schemeClr>
              </a:solidFill>
            </a:endParaRPr>
          </a:p>
          <a:p>
            <a:pPr marL="0" lvl="1" indent="0" defTabSz="457200" fontAlgn="base">
              <a:spcBef>
                <a:spcPts val="700"/>
              </a:spcBef>
              <a:spcAft>
                <a:spcPct val="0"/>
              </a:spcAft>
              <a:buClr>
                <a:prstClr val="white"/>
              </a:buClr>
              <a:buSzPct val="95000"/>
              <a:tabLst>
                <a:tab pos="914400" algn="l"/>
              </a:tabLst>
            </a:pPr>
            <a:endParaRPr lang="en-US" sz="2800" dirty="0" smtClean="0">
              <a:solidFill>
                <a:prstClr val="white"/>
              </a:solidFill>
            </a:endParaRPr>
          </a:p>
        </p:txBody>
      </p:sp>
      <p:sp>
        <p:nvSpPr>
          <p:cNvPr id="6" name="Rectangle 5"/>
          <p:cNvSpPr/>
          <p:nvPr/>
        </p:nvSpPr>
        <p:spPr>
          <a:xfrm>
            <a:off x="-2" y="0"/>
            <a:ext cx="1640380" cy="1217694"/>
          </a:xfrm>
          <a:prstGeom prst="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309841" y="68576"/>
            <a:ext cx="1020693" cy="1064092"/>
          </a:xfrm>
          <a:prstGeom prst="rect">
            <a:avLst/>
          </a:prstGeom>
          <a:no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7799" b="20072"/>
          <a:stretch/>
        </p:blipFill>
        <p:spPr>
          <a:xfrm>
            <a:off x="-2" y="3405261"/>
            <a:ext cx="9140826" cy="2255957"/>
          </a:xfrm>
          <a:prstGeom prst="rect">
            <a:avLst/>
          </a:prstGeom>
        </p:spPr>
      </p:pic>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40</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3379848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810" y="16803"/>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Network (UDN)</a:t>
            </a:r>
          </a:p>
          <a:p>
            <a:pPr algn="ctr" fontAlgn="base">
              <a:spcBef>
                <a:spcPct val="0"/>
              </a:spcBef>
              <a:spcAft>
                <a:spcPct val="0"/>
              </a:spcAft>
              <a:defRPr/>
            </a:pPr>
            <a:endParaRPr lang="en-US" sz="1200" b="1" spc="-100" dirty="0">
              <a:solidFill>
                <a:srgbClr val="FFFF00"/>
              </a:solidFill>
              <a:latin typeface="Arial" charset="0"/>
            </a:endParaRPr>
          </a:p>
        </p:txBody>
      </p:sp>
      <p:grpSp>
        <p:nvGrpSpPr>
          <p:cNvPr id="11" name="Group 10"/>
          <p:cNvGrpSpPr/>
          <p:nvPr/>
        </p:nvGrpSpPr>
        <p:grpSpPr>
          <a:xfrm>
            <a:off x="0" y="762000"/>
            <a:ext cx="9167859" cy="914400"/>
            <a:chOff x="0" y="762000"/>
            <a:chExt cx="9167859" cy="914400"/>
          </a:xfrm>
        </p:grpSpPr>
        <p:sp>
          <p:nvSpPr>
            <p:cNvPr id="3" name="Rectangle 2"/>
            <p:cNvSpPr/>
            <p:nvPr/>
          </p:nvSpPr>
          <p:spPr>
            <a:xfrm>
              <a:off x="1" y="7620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1524000" y="845124"/>
              <a:ext cx="310896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968992"/>
              <a:ext cx="2133084" cy="369332"/>
            </a:xfrm>
            <a:prstGeom prst="rect">
              <a:avLst/>
            </a:prstGeom>
            <a:noFill/>
          </p:spPr>
          <p:txBody>
            <a:bodyPr wrap="none" rtlCol="0">
              <a:spAutoFit/>
            </a:bodyPr>
            <a:lstStyle/>
            <a:p>
              <a:r>
                <a:rPr lang="en-US" b="1" dirty="0">
                  <a:solidFill>
                    <a:prstClr val="white">
                      <a:lumMod val="50000"/>
                    </a:prstClr>
                  </a:solidFill>
                </a:rPr>
                <a:t>UDN Site Locations</a:t>
              </a:r>
            </a:p>
          </p:txBody>
        </p:sp>
        <p:cxnSp>
          <p:nvCxnSpPr>
            <p:cNvPr id="7" name="Straight Connector 6"/>
            <p:cNvCxnSpPr/>
            <p:nvPr/>
          </p:nvCxnSpPr>
          <p:spPr>
            <a:xfrm>
              <a:off x="4632960" y="960495"/>
              <a:ext cx="0" cy="3693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483056"/>
              <a:ext cx="9167859"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wisea2\AppData\Local\Microsoft\Windows\Temporary Internet Files\Content.Outlook\ATY747F2\UDN-Gateway-yellow-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845439"/>
            <a:ext cx="3425825" cy="983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5943600"/>
            <a:ext cx="3124200" cy="707886"/>
          </a:xfrm>
          <a:prstGeom prst="rect">
            <a:avLst/>
          </a:prstGeom>
          <a:noFill/>
        </p:spPr>
        <p:txBody>
          <a:bodyPr wrap="square" rtlCol="0">
            <a:spAutoFit/>
          </a:bodyPr>
          <a:lstStyle/>
          <a:p>
            <a:pPr algn="ctr"/>
            <a:r>
              <a:rPr lang="en-US" sz="20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Click button on any UDN webpage to apply!</a:t>
            </a:r>
          </a:p>
        </p:txBody>
      </p:sp>
      <p:sp>
        <p:nvSpPr>
          <p:cNvPr id="2" name="Rectangle 1"/>
          <p:cNvSpPr/>
          <p:nvPr/>
        </p:nvSpPr>
        <p:spPr>
          <a:xfrm>
            <a:off x="0" y="1676400"/>
            <a:ext cx="9144000" cy="4162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7" name="Picture 18"/>
          <p:cNvPicPr>
            <a:picLocks noChangeAspect="1"/>
          </p:cNvPicPr>
          <p:nvPr/>
        </p:nvPicPr>
        <p:blipFill>
          <a:blip r:embed="rId5">
            <a:extLst>
              <a:ext uri="{28A0092B-C50C-407E-A947-70E740481C1C}">
                <a14:useLocalDpi xmlns:a14="http://schemas.microsoft.com/office/drawing/2010/main" val="0"/>
              </a:ext>
            </a:extLst>
          </a:blip>
          <a:srcRect l="11240" t="17149" r="28583" b="15988"/>
          <a:stretch>
            <a:fillRect/>
          </a:stretch>
        </p:blipFill>
        <p:spPr bwMode="auto">
          <a:xfrm>
            <a:off x="701675" y="1568450"/>
            <a:ext cx="663575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p:cNvPicPr>
            <a:picLocks noChangeAspect="1"/>
          </p:cNvPicPr>
          <p:nvPr/>
        </p:nvPicPr>
        <p:blipFill>
          <a:blip r:embed="rId6">
            <a:extLst>
              <a:ext uri="{28A0092B-C50C-407E-A947-70E740481C1C}">
                <a14:useLocalDpi xmlns:a14="http://schemas.microsoft.com/office/drawing/2010/main" val="0"/>
              </a:ext>
            </a:extLst>
          </a:blip>
          <a:srcRect l="18672" t="15811" r="48495" b="68378"/>
          <a:stretch>
            <a:fillRect/>
          </a:stretch>
        </p:blipFill>
        <p:spPr bwMode="auto">
          <a:xfrm>
            <a:off x="1485900" y="1543050"/>
            <a:ext cx="33067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p:cNvPicPr>
            <a:picLocks noChangeAspect="1"/>
          </p:cNvPicPr>
          <p:nvPr/>
        </p:nvPicPr>
        <p:blipFill>
          <a:blip r:embed="rId7">
            <a:extLst>
              <a:ext uri="{28A0092B-C50C-407E-A947-70E740481C1C}">
                <a14:useLocalDpi xmlns:a14="http://schemas.microsoft.com/office/drawing/2010/main" val="0"/>
              </a:ext>
            </a:extLst>
          </a:blip>
          <a:srcRect l="3452" t="24857" r="76814" b="50000"/>
          <a:stretch>
            <a:fillRect/>
          </a:stretch>
        </p:blipFill>
        <p:spPr bwMode="auto">
          <a:xfrm>
            <a:off x="-34925" y="2133600"/>
            <a:ext cx="20002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p:cNvPicPr>
            <a:picLocks noChangeAspect="1"/>
          </p:cNvPicPr>
          <p:nvPr/>
        </p:nvPicPr>
        <p:blipFill>
          <a:blip r:embed="rId8">
            <a:extLst>
              <a:ext uri="{28A0092B-C50C-407E-A947-70E740481C1C}">
                <a14:useLocalDpi xmlns:a14="http://schemas.microsoft.com/office/drawing/2010/main" val="0"/>
              </a:ext>
            </a:extLst>
          </a:blip>
          <a:srcRect l="15221" t="33195" r="64912" b="42105"/>
          <a:stretch>
            <a:fillRect/>
          </a:stretch>
        </p:blipFill>
        <p:spPr bwMode="auto">
          <a:xfrm>
            <a:off x="1128713" y="2705100"/>
            <a:ext cx="20351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p:cNvPicPr>
            <a:picLocks noChangeAspect="1"/>
          </p:cNvPicPr>
          <p:nvPr/>
        </p:nvPicPr>
        <p:blipFill>
          <a:blip r:embed="rId9">
            <a:extLst>
              <a:ext uri="{28A0092B-C50C-407E-A947-70E740481C1C}">
                <a14:useLocalDpi xmlns:a14="http://schemas.microsoft.com/office/drawing/2010/main" val="0"/>
              </a:ext>
            </a:extLst>
          </a:blip>
          <a:srcRect l="10178" t="63873" r="55664" b="19449"/>
          <a:stretch>
            <a:fillRect/>
          </a:stretch>
        </p:blipFill>
        <p:spPr bwMode="auto">
          <a:xfrm>
            <a:off x="996950" y="4552950"/>
            <a:ext cx="3400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p:cNvPicPr>
            <a:picLocks noChangeAspect="1"/>
          </p:cNvPicPr>
          <p:nvPr/>
        </p:nvPicPr>
        <p:blipFill>
          <a:blip r:embed="rId10">
            <a:extLst>
              <a:ext uri="{28A0092B-C50C-407E-A947-70E740481C1C}">
                <a14:useLocalDpi xmlns:a14="http://schemas.microsoft.com/office/drawing/2010/main" val="0"/>
              </a:ext>
            </a:extLst>
          </a:blip>
          <a:srcRect l="28584" t="45546" r="45045" b="37698"/>
          <a:stretch>
            <a:fillRect/>
          </a:stretch>
        </p:blipFill>
        <p:spPr bwMode="auto">
          <a:xfrm>
            <a:off x="2794000" y="3375025"/>
            <a:ext cx="27193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p:cNvPicPr>
            <a:picLocks noChangeAspect="1"/>
          </p:cNvPicPr>
          <p:nvPr/>
        </p:nvPicPr>
        <p:blipFill>
          <a:blip r:embed="rId11">
            <a:extLst>
              <a:ext uri="{28A0092B-C50C-407E-A947-70E740481C1C}">
                <a14:useLocalDpi xmlns:a14="http://schemas.microsoft.com/office/drawing/2010/main" val="0"/>
              </a:ext>
            </a:extLst>
          </a:blip>
          <a:srcRect l="51505" t="57896" r="21638" b="25742"/>
          <a:stretch>
            <a:fillRect/>
          </a:stretch>
        </p:blipFill>
        <p:spPr bwMode="auto">
          <a:xfrm>
            <a:off x="5205413" y="4119563"/>
            <a:ext cx="290036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p:cNvPicPr>
            <a:picLocks noChangeAspect="1"/>
          </p:cNvPicPr>
          <p:nvPr/>
        </p:nvPicPr>
        <p:blipFill>
          <a:blip r:embed="rId12">
            <a:extLst>
              <a:ext uri="{28A0092B-C50C-407E-A947-70E740481C1C}">
                <a14:useLocalDpi xmlns:a14="http://schemas.microsoft.com/office/drawing/2010/main" val="0"/>
              </a:ext>
            </a:extLst>
          </a:blip>
          <a:srcRect l="61063" t="41849" r="12833" b="41003"/>
          <a:stretch>
            <a:fillRect/>
          </a:stretch>
        </p:blipFill>
        <p:spPr bwMode="auto">
          <a:xfrm>
            <a:off x="6197600" y="3178175"/>
            <a:ext cx="2717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6"/>
          <p:cNvPicPr>
            <a:picLocks noChangeAspect="1"/>
          </p:cNvPicPr>
          <p:nvPr/>
        </p:nvPicPr>
        <p:blipFill>
          <a:blip r:embed="rId13">
            <a:extLst>
              <a:ext uri="{28A0092B-C50C-407E-A947-70E740481C1C}">
                <a14:useLocalDpi xmlns:a14="http://schemas.microsoft.com/office/drawing/2010/main" val="0"/>
              </a:ext>
            </a:extLst>
          </a:blip>
          <a:srcRect l="66904" t="27374" r="10178" b="56892"/>
          <a:stretch>
            <a:fillRect/>
          </a:stretch>
        </p:blipFill>
        <p:spPr bwMode="auto">
          <a:xfrm>
            <a:off x="6756400" y="2252663"/>
            <a:ext cx="24352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8"/>
          <p:cNvPicPr>
            <a:picLocks noChangeAspect="1"/>
          </p:cNvPicPr>
          <p:nvPr/>
        </p:nvPicPr>
        <p:blipFill>
          <a:blip r:embed="rId14">
            <a:extLst>
              <a:ext uri="{28A0092B-C50C-407E-A947-70E740481C1C}">
                <a14:useLocalDpi xmlns:a14="http://schemas.microsoft.com/office/drawing/2010/main" val="0"/>
              </a:ext>
            </a:extLst>
          </a:blip>
          <a:srcRect l="38937" t="33195" r="35068" b="51701"/>
          <a:stretch>
            <a:fillRect/>
          </a:stretch>
        </p:blipFill>
        <p:spPr bwMode="auto">
          <a:xfrm>
            <a:off x="3951288" y="2667000"/>
            <a:ext cx="25796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
          <p:cNvPicPr>
            <a:picLocks noChangeAspect="1"/>
          </p:cNvPicPr>
          <p:nvPr/>
        </p:nvPicPr>
        <p:blipFill>
          <a:blip r:embed="rId15">
            <a:extLst>
              <a:ext uri="{28A0092B-C50C-407E-A947-70E740481C1C}">
                <a14:useLocalDpi xmlns:a14="http://schemas.microsoft.com/office/drawing/2010/main" val="0"/>
              </a:ext>
            </a:extLst>
          </a:blip>
          <a:srcRect l="55841" t="15811" r="17612" b="62871"/>
          <a:stretch>
            <a:fillRect/>
          </a:stretch>
        </p:blipFill>
        <p:spPr bwMode="auto">
          <a:xfrm>
            <a:off x="5576888" y="1570038"/>
            <a:ext cx="28209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797453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8"/>
                                        </p:tgtEl>
                                      </p:cBhvr>
                                    </p:animEffect>
                                    <p:animScale>
                                      <p:cBhvr>
                                        <p:cTn id="12" dur="250" autoRev="1" fill="hold"/>
                                        <p:tgtEl>
                                          <p:spTgt spid="2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2"/>
                                        </p:tgtEl>
                                      </p:cBhvr>
                                    </p:animEffect>
                                    <p:animScale>
                                      <p:cBhvr>
                                        <p:cTn id="17" dur="250" autoRev="1" fill="hold"/>
                                        <p:tgtEl>
                                          <p:spTgt spid="3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026"/>
                                        </p:tgtEl>
                                      </p:cBhvr>
                                    </p:animEffect>
                                    <p:animScale>
                                      <p:cBhvr>
                                        <p:cTn id="22"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17655"/>
            <a:ext cx="9348716" cy="535358"/>
          </a:xfrm>
        </p:spPr>
        <p:txBody>
          <a:bodyPr/>
          <a:lstStyle/>
          <a:p>
            <a:pPr algn="ctr"/>
            <a:r>
              <a:rPr lang="en-US" sz="3600" b="1" dirty="0" smtClean="0">
                <a:solidFill>
                  <a:srgbClr val="FFFF00"/>
                </a:solidFill>
                <a:latin typeface="Arial" panose="020B0604020202020204" pitchFamily="34" charset="0"/>
                <a:cs typeface="Arial" panose="020B0604020202020204" pitchFamily="34" charset="0"/>
              </a:rPr>
              <a:t>Gabriella Miller Kids First </a:t>
            </a:r>
            <a:br>
              <a:rPr lang="en-US" sz="3600" b="1" dirty="0" smtClean="0">
                <a:solidFill>
                  <a:srgbClr val="FFFF00"/>
                </a:solidFill>
                <a:latin typeface="Arial" panose="020B0604020202020204" pitchFamily="34" charset="0"/>
                <a:cs typeface="Arial" panose="020B0604020202020204" pitchFamily="34" charset="0"/>
              </a:rPr>
            </a:br>
            <a:r>
              <a:rPr lang="en-US" sz="3600" b="1" dirty="0" smtClean="0">
                <a:solidFill>
                  <a:srgbClr val="FFFF00"/>
                </a:solidFill>
                <a:latin typeface="Arial" panose="020B0604020202020204" pitchFamily="34" charset="0"/>
                <a:cs typeface="Arial" panose="020B0604020202020204" pitchFamily="34" charset="0"/>
              </a:rPr>
              <a:t>Pediatric Research Program </a:t>
            </a:r>
            <a:r>
              <a:rPr lang="en-US" sz="3600" b="1" dirty="0">
                <a:solidFill>
                  <a:srgbClr val="FFFF00"/>
                </a:solidFill>
              </a:rPr>
              <a:t/>
            </a:r>
            <a:br>
              <a:rPr lang="en-US" sz="3600" b="1" dirty="0">
                <a:solidFill>
                  <a:srgbClr val="FFFF00"/>
                </a:solidFill>
              </a:rPr>
            </a:br>
            <a:r>
              <a:rPr lang="en-US" sz="3600" b="1" dirty="0" smtClean="0">
                <a:solidFill>
                  <a:srgbClr val="FFFF00"/>
                </a:solidFill>
              </a:rPr>
              <a:t/>
            </a:r>
            <a:br>
              <a:rPr lang="en-US" sz="3600" b="1" dirty="0" smtClean="0">
                <a:solidFill>
                  <a:srgbClr val="FFFF00"/>
                </a:solidFill>
              </a:rPr>
            </a:br>
            <a:endParaRPr lang="en-US" sz="3600" b="1" dirty="0">
              <a:solidFill>
                <a:srgbClr val="FFFF00"/>
              </a:solidFill>
            </a:endParaRPr>
          </a:p>
        </p:txBody>
      </p:sp>
      <p:sp>
        <p:nvSpPr>
          <p:cNvPr id="3" name="Content Placeholder 2"/>
          <p:cNvSpPr>
            <a:spLocks noGrp="1"/>
          </p:cNvSpPr>
          <p:nvPr>
            <p:ph idx="1"/>
          </p:nvPr>
        </p:nvSpPr>
        <p:spPr>
          <a:xfrm>
            <a:off x="102358" y="4259335"/>
            <a:ext cx="9144000" cy="2551385"/>
          </a:xfrm>
        </p:spPr>
        <p:txBody>
          <a:bodyPr/>
          <a:lstStyle/>
          <a:p>
            <a:pPr indent="-296863">
              <a:buClr>
                <a:schemeClr val="tx1"/>
              </a:buClr>
            </a:pPr>
            <a:r>
              <a:rPr lang="en-US" sz="2400" b="1" dirty="0" smtClean="0">
                <a:latin typeface="Arial" panose="020B0604020202020204" pitchFamily="34" charset="0"/>
                <a:cs typeface="Arial" panose="020B0604020202020204" pitchFamily="34" charset="0"/>
              </a:rPr>
              <a:t>NIH Common Fund Program ($12.6M/year for ten years)</a:t>
            </a:r>
          </a:p>
          <a:p>
            <a:pPr indent="-296863">
              <a:buClr>
                <a:schemeClr val="tx1"/>
              </a:buClr>
            </a:pPr>
            <a:r>
              <a:rPr lang="en-US" sz="2400" b="1" dirty="0" smtClean="0">
                <a:latin typeface="Arial" panose="020B0604020202020204" pitchFamily="34" charset="0"/>
                <a:cs typeface="Arial" panose="020B0604020202020204" pitchFamily="34" charset="0"/>
              </a:rPr>
              <a:t>Clinical and genome-sequence data resource </a:t>
            </a:r>
          </a:p>
          <a:p>
            <a:pPr indent="-296863">
              <a:buClr>
                <a:schemeClr val="tx1"/>
              </a:buClr>
            </a:pPr>
            <a:r>
              <a:rPr lang="en-US" sz="2400" b="1" dirty="0" smtClean="0">
                <a:latin typeface="Arial" panose="020B0604020202020204" pitchFamily="34" charset="0"/>
                <a:cs typeface="Arial" panose="020B0604020202020204" pitchFamily="34" charset="0"/>
              </a:rPr>
              <a:t>Projects identified, genome sequencing underway</a:t>
            </a:r>
          </a:p>
          <a:p>
            <a:pPr indent="-296863">
              <a:buClr>
                <a:schemeClr val="tx1"/>
              </a:buClr>
            </a:pPr>
            <a:r>
              <a:rPr lang="en-US" sz="2400" b="1" dirty="0" smtClean="0">
                <a:latin typeface="Arial" panose="020B0604020202020204" pitchFamily="34" charset="0"/>
                <a:cs typeface="Arial" panose="020B0604020202020204" pitchFamily="34" charset="0"/>
              </a:rPr>
              <a:t>Genome </a:t>
            </a:r>
            <a:r>
              <a:rPr lang="en-US" sz="2400" b="1" dirty="0">
                <a:latin typeface="Arial" panose="020B0604020202020204" pitchFamily="34" charset="0"/>
                <a:cs typeface="Arial" panose="020B0604020202020204" pitchFamily="34" charset="0"/>
              </a:rPr>
              <a:t>Sequencing </a:t>
            </a:r>
            <a:r>
              <a:rPr lang="en-US" sz="2400" b="1" dirty="0" smtClean="0">
                <a:latin typeface="Arial" panose="020B0604020202020204" pitchFamily="34" charset="0"/>
                <a:cs typeface="Arial" panose="020B0604020202020204" pitchFamily="34" charset="0"/>
              </a:rPr>
              <a:t>Center(s) funding </a:t>
            </a:r>
            <a:r>
              <a:rPr lang="en-US" sz="2400" b="1" dirty="0">
                <a:latin typeface="Arial" panose="020B0604020202020204" pitchFamily="34" charset="0"/>
                <a:cs typeface="Arial" panose="020B0604020202020204" pitchFamily="34" charset="0"/>
              </a:rPr>
              <a:t>o</a:t>
            </a:r>
            <a:r>
              <a:rPr lang="en-US" sz="2400" b="1" dirty="0" smtClean="0">
                <a:latin typeface="Arial" panose="020B0604020202020204" pitchFamily="34" charset="0"/>
                <a:cs typeface="Arial" panose="020B0604020202020204" pitchFamily="34" charset="0"/>
              </a:rPr>
              <a:t>pportunity</a:t>
            </a:r>
          </a:p>
          <a:p>
            <a:pPr marL="114300" lvl="2" indent="0">
              <a:spcBef>
                <a:spcPts val="700"/>
              </a:spcBef>
              <a:buClr>
                <a:schemeClr val="tx1"/>
              </a:buClr>
              <a:buSzPct val="95000"/>
              <a:buNone/>
            </a:pPr>
            <a:r>
              <a:rPr lang="en-US" sz="2000" b="1" dirty="0" smtClean="0">
                <a:solidFill>
                  <a:schemeClr val="accent4">
                    <a:lumMod val="20000"/>
                    <a:lumOff val="80000"/>
                  </a:schemeClr>
                </a:solidFill>
                <a:latin typeface="Arial" panose="020B0604020202020204" pitchFamily="34" charset="0"/>
                <a:cs typeface="Arial" panose="020B0604020202020204" pitchFamily="34" charset="0"/>
              </a:rPr>
              <a:t>	RFA-16-011, Applications due April 1, 2016</a:t>
            </a:r>
          </a:p>
        </p:txBody>
      </p:sp>
      <p:sp>
        <p:nvSpPr>
          <p:cNvPr id="5" name="TextBox 4"/>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42</a:t>
            </a:r>
            <a:endParaRPr lang="en-US" sz="2000" b="1" dirty="0">
              <a:solidFill>
                <a:srgbClr val="00ADDC">
                  <a:lumMod val="40000"/>
                  <a:lumOff val="60000"/>
                </a:srgbClr>
              </a:solidFill>
              <a:latin typeface="Arial" charset="0"/>
            </a:endParaRPr>
          </a:p>
        </p:txBody>
      </p:sp>
      <p:pic>
        <p:nvPicPr>
          <p:cNvPr id="14340" name="Picture 4" descr="http://images.hngn.com/data/images/full/22948/signing-into-law-of-gabriella-miller-kids-first-research-a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325" r="11135"/>
          <a:stretch/>
        </p:blipFill>
        <p:spPr bwMode="auto">
          <a:xfrm>
            <a:off x="3423905" y="1313910"/>
            <a:ext cx="2291357" cy="2762297"/>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0403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dirty="0">
              <a:solidFill>
                <a:srgbClr val="FFFFFF"/>
              </a:solidFill>
            </a:endParaRPr>
          </a:p>
        </p:txBody>
      </p:sp>
      <p:sp>
        <p:nvSpPr>
          <p:cNvPr id="3" name="AutoShape 4"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dirty="0">
              <a:solidFill>
                <a:srgbClr val="FFFFFF"/>
              </a:solidFill>
            </a:endParaRPr>
          </a:p>
        </p:txBody>
      </p:sp>
      <p:sp>
        <p:nvSpPr>
          <p:cNvPr id="4" name="TextBox 3"/>
          <p:cNvSpPr txBox="1"/>
          <p:nvPr/>
        </p:nvSpPr>
        <p:spPr>
          <a:xfrm>
            <a:off x="219658" y="15292"/>
            <a:ext cx="8702566" cy="807913"/>
          </a:xfrm>
          <a:prstGeom prst="rect">
            <a:avLst/>
          </a:prstGeom>
          <a:noFill/>
        </p:spPr>
        <p:txBody>
          <a:bodyPr wrap="square" rtlCol="0">
            <a:spAutoFit/>
          </a:bodyPr>
          <a:lstStyle/>
          <a:p>
            <a:pPr algn="ctr" fontAlgn="base">
              <a:spcBef>
                <a:spcPct val="0"/>
              </a:spcBef>
              <a:spcAft>
                <a:spcPct val="0"/>
              </a:spcAft>
            </a:pPr>
            <a:r>
              <a:rPr lang="en-US" sz="3600" b="1" dirty="0">
                <a:solidFill>
                  <a:srgbClr val="FFFF00"/>
                </a:solidFill>
                <a:latin typeface="Arial" panose="020B0604020202020204" pitchFamily="34" charset="0"/>
                <a:cs typeface="Arial" panose="020B0604020202020204" pitchFamily="34" charset="0"/>
              </a:rPr>
              <a:t>Precision Medicine </a:t>
            </a:r>
            <a:r>
              <a:rPr lang="en-US" sz="3600" b="1" dirty="0" smtClean="0">
                <a:solidFill>
                  <a:srgbClr val="FFFF00"/>
                </a:solidFill>
                <a:latin typeface="Arial" panose="020B0604020202020204" pitchFamily="34" charset="0"/>
                <a:cs typeface="Arial" panose="020B0604020202020204" pitchFamily="34" charset="0"/>
              </a:rPr>
              <a:t>Initiative (PMI)</a:t>
            </a:r>
            <a:endParaRPr lang="en-US" sz="3600" b="1" dirty="0">
              <a:solidFill>
                <a:srgbClr val="FFFF00"/>
              </a:solidFill>
              <a:latin typeface="Arial" panose="020B0604020202020204" pitchFamily="34" charset="0"/>
              <a:cs typeface="Arial" panose="020B0604020202020204" pitchFamily="34" charset="0"/>
            </a:endParaRPr>
          </a:p>
          <a:p>
            <a:pPr algn="ctr" fontAlgn="base">
              <a:spcBef>
                <a:spcPct val="0"/>
              </a:spcBef>
              <a:spcAft>
                <a:spcPct val="0"/>
              </a:spcAft>
            </a:pPr>
            <a:endParaRPr lang="en-US" sz="1050" b="1" dirty="0">
              <a:solidFill>
                <a:srgbClr val="FFFFFF"/>
              </a:solidFill>
            </a:endParaRPr>
          </a:p>
        </p:txBody>
      </p:sp>
      <p:sp>
        <p:nvSpPr>
          <p:cNvPr id="7" name="TextBox 7"/>
          <p:cNvSpPr txBox="1">
            <a:spLocks noChangeArrowheads="1"/>
          </p:cNvSpPr>
          <p:nvPr/>
        </p:nvSpPr>
        <p:spPr bwMode="auto">
          <a:xfrm>
            <a:off x="7318863" y="6406276"/>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charset="0"/>
                <a:cs typeface="Arial" charset="0"/>
              </a:defRPr>
            </a:lvl1pPr>
            <a:lvl2pPr marL="742950" indent="-285750">
              <a:defRPr b="1">
                <a:solidFill>
                  <a:schemeClr val="tx1"/>
                </a:solidFill>
                <a:latin typeface="Arial" charset="0"/>
                <a:cs typeface="Arial" charset="0"/>
              </a:defRPr>
            </a:lvl2pPr>
            <a:lvl3pPr marL="1143000" indent="-228600">
              <a:defRPr b="1">
                <a:solidFill>
                  <a:schemeClr val="tx1"/>
                </a:solidFill>
                <a:latin typeface="Arial" charset="0"/>
                <a:cs typeface="Arial" charset="0"/>
              </a:defRPr>
            </a:lvl3pPr>
            <a:lvl4pPr marL="1600200" indent="-228600">
              <a:defRPr b="1">
                <a:solidFill>
                  <a:schemeClr val="tx1"/>
                </a:solidFill>
                <a:latin typeface="Arial" charset="0"/>
                <a:cs typeface="Arial" charset="0"/>
              </a:defRPr>
            </a:lvl4pPr>
            <a:lvl5pPr marL="2057400" indent="-22860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fontAlgn="base">
              <a:spcBef>
                <a:spcPct val="0"/>
              </a:spcBef>
              <a:spcAft>
                <a:spcPct val="0"/>
              </a:spcAft>
            </a:pPr>
            <a:r>
              <a:rPr lang="en-US" altLang="en-US" sz="2000" dirty="0">
                <a:solidFill>
                  <a:srgbClr val="8BE6FF"/>
                </a:solidFill>
              </a:rPr>
              <a:t>Document </a:t>
            </a:r>
            <a:r>
              <a:rPr lang="en-US" altLang="en-US" sz="2000" dirty="0" smtClean="0">
                <a:solidFill>
                  <a:srgbClr val="8BE6FF"/>
                </a:solidFill>
              </a:rPr>
              <a:t>43</a:t>
            </a:r>
            <a:endParaRPr lang="en-US" altLang="en-US" sz="2000" dirty="0">
              <a:solidFill>
                <a:srgbClr val="8BE6FF"/>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95"/>
          <a:stretch/>
        </p:blipFill>
        <p:spPr bwMode="auto">
          <a:xfrm>
            <a:off x="612775" y="1040661"/>
            <a:ext cx="7837542" cy="5072002"/>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271931"/>
      </p:ext>
    </p:extLst>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5"/>
            <a:ext cx="9144000" cy="1010653"/>
          </a:xfrm>
        </p:spPr>
        <p:txBody>
          <a:bodyPr/>
          <a:lstStyle/>
          <a:p>
            <a:pPr algn="ctr"/>
            <a:r>
              <a:rPr lang="en-US" sz="3500" b="1" dirty="0" smtClean="0">
                <a:solidFill>
                  <a:srgbClr val="FFFF00"/>
                </a:solidFill>
                <a:latin typeface="Arial" panose="020B0604020202020204" pitchFamily="34" charset="0"/>
                <a:cs typeface="Arial" panose="020B0604020202020204" pitchFamily="34" charset="0"/>
              </a:rPr>
              <a:t>PMI Cohort Program Funding Opportunities</a:t>
            </a:r>
            <a:endParaRPr lang="en-US" sz="35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43</a:t>
            </a:r>
            <a:endParaRPr lang="en-US" sz="2000" b="1" dirty="0">
              <a:solidFill>
                <a:srgbClr val="00ADDC">
                  <a:lumMod val="40000"/>
                  <a:lumOff val="60000"/>
                </a:srgbClr>
              </a:solidFill>
              <a:latin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2589064"/>
              </p:ext>
            </p:extLst>
          </p:nvPr>
        </p:nvGraphicFramePr>
        <p:xfrm>
          <a:off x="381001" y="1458306"/>
          <a:ext cx="8381999" cy="4173425"/>
        </p:xfrm>
        <a:graphic>
          <a:graphicData uri="http://schemas.openxmlformats.org/drawingml/2006/table">
            <a:tbl>
              <a:tblPr/>
              <a:tblGrid>
                <a:gridCol w="577861"/>
                <a:gridCol w="3025293"/>
                <a:gridCol w="739588"/>
                <a:gridCol w="903942"/>
                <a:gridCol w="905133"/>
                <a:gridCol w="1264071"/>
                <a:gridCol w="966111"/>
              </a:tblGrid>
              <a:tr h="437198">
                <a:tc>
                  <a:txBody>
                    <a:bodyPr/>
                    <a:lstStyle/>
                    <a:p>
                      <a:pPr algn="l" fontAlgn="ctr"/>
                      <a:r>
                        <a:rPr lang="en-US" sz="1800" b="1" i="0" u="none" strike="noStrike" dirty="0">
                          <a:solidFill>
                            <a:srgbClr val="FFFFFF"/>
                          </a:solidFill>
                          <a:effectLst/>
                          <a:latin typeface="Calibri"/>
                        </a:rPr>
                        <a:t>Type</a:t>
                      </a:r>
                    </a:p>
                  </a:txBody>
                  <a:tcPr marL="8375" marR="8375" marT="8375"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800" b="1" i="0" u="none" strike="noStrike" dirty="0">
                          <a:solidFill>
                            <a:srgbClr val="FFFFFF"/>
                          </a:solidFill>
                          <a:effectLst/>
                          <a:latin typeface="Calibri"/>
                        </a:rPr>
                        <a:t>Title</a:t>
                      </a:r>
                    </a:p>
                  </a:txBody>
                  <a:tcPr marL="8375" marR="8375" marT="8375"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US" sz="1800" b="1" i="0" u="none" strike="noStrike" dirty="0">
                          <a:solidFill>
                            <a:srgbClr val="FFFFFF"/>
                          </a:solidFill>
                          <a:effectLst/>
                          <a:latin typeface="Calibri"/>
                        </a:rPr>
                        <a:t>Year</a:t>
                      </a:r>
                      <a:br>
                        <a:rPr lang="en-US" sz="1800" b="1" i="0" u="none" strike="noStrike" dirty="0">
                          <a:solidFill>
                            <a:srgbClr val="FFFFFF"/>
                          </a:solidFill>
                          <a:effectLst/>
                          <a:latin typeface="Calibri"/>
                        </a:rPr>
                      </a:br>
                      <a:r>
                        <a:rPr lang="en-US" sz="1800" b="1" i="0" u="none" strike="noStrike" dirty="0">
                          <a:solidFill>
                            <a:srgbClr val="FFFFFF"/>
                          </a:solidFill>
                          <a:effectLst/>
                          <a:latin typeface="Calibri"/>
                        </a:rPr>
                        <a:t>$M</a:t>
                      </a:r>
                    </a:p>
                  </a:txBody>
                  <a:tcPr marL="8375" marR="8375" marT="8375"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US" sz="1800" b="1" i="0" u="none" strike="noStrike" dirty="0" smtClean="0">
                          <a:solidFill>
                            <a:srgbClr val="FFFFFF"/>
                          </a:solidFill>
                          <a:effectLst/>
                          <a:latin typeface="Calibri"/>
                        </a:rPr>
                        <a:t># </a:t>
                      </a:r>
                      <a:r>
                        <a:rPr lang="en-US" sz="1800" b="1" i="0" u="none" strike="noStrike" dirty="0">
                          <a:solidFill>
                            <a:srgbClr val="FFFFFF"/>
                          </a:solidFill>
                          <a:effectLst/>
                          <a:latin typeface="Calibri"/>
                        </a:rPr>
                        <a:t>of awards</a:t>
                      </a:r>
                    </a:p>
                  </a:txBody>
                  <a:tcPr marL="8375" marR="8375" marT="8375"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US" sz="1800" b="1" i="0" u="none" strike="noStrike" dirty="0">
                          <a:solidFill>
                            <a:srgbClr val="FFFFFF"/>
                          </a:solidFill>
                          <a:effectLst/>
                          <a:latin typeface="Calibri"/>
                        </a:rPr>
                        <a:t>Project Period</a:t>
                      </a:r>
                    </a:p>
                  </a:txBody>
                  <a:tcPr marL="8375" marR="8375" marT="8375"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800" b="1" i="0" u="none" strike="noStrike" dirty="0">
                          <a:solidFill>
                            <a:srgbClr val="FFFFFF"/>
                          </a:solidFill>
                          <a:effectLst/>
                          <a:latin typeface="Calibri"/>
                        </a:rPr>
                        <a:t>Application</a:t>
                      </a:r>
                    </a:p>
                  </a:txBody>
                  <a:tcPr marL="8375" marR="8375" marT="8375"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800" b="1" i="0" u="none" strike="noStrike" dirty="0">
                          <a:solidFill>
                            <a:srgbClr val="FFFFFF"/>
                          </a:solidFill>
                          <a:effectLst/>
                          <a:latin typeface="Calibri"/>
                        </a:rPr>
                        <a:t>Award</a:t>
                      </a:r>
                    </a:p>
                  </a:txBody>
                  <a:tcPr marL="8375" marR="8375" marT="8375" marB="0" anchor="ctr">
                    <a:lnL>
                      <a:noFill/>
                    </a:lnL>
                    <a:lnR>
                      <a:noFill/>
                    </a:lnR>
                    <a:lnT>
                      <a:noFill/>
                    </a:lnT>
                    <a:lnB w="12700" cap="flat" cmpd="sng" algn="ctr">
                      <a:solidFill>
                        <a:srgbClr val="FFFFFF"/>
                      </a:solidFill>
                      <a:prstDash val="solid"/>
                      <a:round/>
                      <a:headEnd type="none" w="med" len="med"/>
                      <a:tailEnd type="none" w="med" len="med"/>
                    </a:lnB>
                    <a:solidFill>
                      <a:srgbClr val="000000"/>
                    </a:solidFill>
                  </a:tcPr>
                </a:tc>
              </a:tr>
              <a:tr h="234512">
                <a:tc>
                  <a:txBody>
                    <a:bodyPr/>
                    <a:lstStyle/>
                    <a:p>
                      <a:pPr algn="l" fontAlgn="ctr"/>
                      <a:r>
                        <a:rPr lang="en-US" sz="1800" b="1" i="0" u="none" strike="noStrike" dirty="0" smtClean="0">
                          <a:solidFill>
                            <a:srgbClr val="FFFFFF"/>
                          </a:solidFill>
                          <a:effectLst/>
                          <a:latin typeface="Calibri"/>
                        </a:rPr>
                        <a:t>OTA</a:t>
                      </a:r>
                      <a:endParaRPr lang="en-US" sz="1800" b="1" i="0" u="none" strike="noStrike" dirty="0">
                        <a:solidFill>
                          <a:srgbClr val="FFFFFF"/>
                        </a:solidFill>
                        <a:effectLst/>
                        <a:latin typeface="Calibri"/>
                      </a:endParaRPr>
                    </a:p>
                  </a:txBody>
                  <a:tcPr marL="8375" marR="8375" marT="8375" marB="0" anchor="ctr">
                    <a:lnL>
                      <a:noFill/>
                    </a:lnL>
                    <a:lnR>
                      <a:noFill/>
                    </a:lnR>
                    <a:lnT w="12700" cap="flat" cmpd="sng" algn="ctr">
                      <a:solidFill>
                        <a:srgbClr val="FFFFFF"/>
                      </a:solidFill>
                      <a:prstDash val="solid"/>
                      <a:round/>
                      <a:headEnd type="none" w="med" len="med"/>
                      <a:tailEnd type="none" w="med" len="med"/>
                    </a:lnT>
                    <a:lnB>
                      <a:noFill/>
                    </a:lnB>
                    <a:solidFill>
                      <a:srgbClr val="366092"/>
                    </a:solidFill>
                  </a:tcPr>
                </a:tc>
                <a:tc>
                  <a:txBody>
                    <a:bodyPr/>
                    <a:lstStyle/>
                    <a:p>
                      <a:pPr algn="l" fontAlgn="ctr"/>
                      <a:r>
                        <a:rPr lang="en-US" sz="1800" b="1" i="0" u="none" strike="noStrike" dirty="0">
                          <a:solidFill>
                            <a:srgbClr val="FFFFFF"/>
                          </a:solidFill>
                          <a:effectLst/>
                          <a:latin typeface="Calibri"/>
                        </a:rPr>
                        <a:t>Direct Volunteers Pilot Studies</a:t>
                      </a:r>
                    </a:p>
                  </a:txBody>
                  <a:tcPr marL="8375" marR="8375" marT="8375" marB="0" anchor="ctr">
                    <a:lnL>
                      <a:noFill/>
                    </a:lnL>
                    <a:lnR>
                      <a:noFill/>
                    </a:lnR>
                    <a:lnT w="12700" cap="flat" cmpd="sng" algn="ctr">
                      <a:solidFill>
                        <a:srgbClr val="FFFFFF"/>
                      </a:solidFill>
                      <a:prstDash val="solid"/>
                      <a:round/>
                      <a:headEnd type="none" w="med" len="med"/>
                      <a:tailEnd type="none" w="med" len="med"/>
                    </a:lnT>
                    <a:lnB>
                      <a:noFill/>
                    </a:lnB>
                    <a:solidFill>
                      <a:srgbClr val="366092"/>
                    </a:solidFill>
                  </a:tcPr>
                </a:tc>
                <a:tc>
                  <a:txBody>
                    <a:bodyPr/>
                    <a:lstStyle/>
                    <a:p>
                      <a:pPr algn="ctr" fontAlgn="ctr"/>
                      <a:r>
                        <a:rPr lang="en-US" sz="1800" b="1" i="0" u="none" strike="noStrike" dirty="0">
                          <a:solidFill>
                            <a:srgbClr val="FFFFFF"/>
                          </a:solidFill>
                          <a:effectLst/>
                          <a:latin typeface="Calibri"/>
                        </a:rPr>
                        <a:t>TBD</a:t>
                      </a:r>
                    </a:p>
                  </a:txBody>
                  <a:tcPr marL="8375" marR="8375" marT="8375" marB="0" anchor="ctr">
                    <a:lnL>
                      <a:noFill/>
                    </a:lnL>
                    <a:lnR>
                      <a:noFill/>
                    </a:lnR>
                    <a:lnT w="12700" cap="flat" cmpd="sng" algn="ctr">
                      <a:solidFill>
                        <a:srgbClr val="FFFFFF"/>
                      </a:solidFill>
                      <a:prstDash val="solid"/>
                      <a:round/>
                      <a:headEnd type="none" w="med" len="med"/>
                      <a:tailEnd type="none" w="med" len="med"/>
                    </a:lnT>
                    <a:lnB>
                      <a:noFill/>
                    </a:lnB>
                    <a:solidFill>
                      <a:srgbClr val="366092"/>
                    </a:solidFill>
                  </a:tcPr>
                </a:tc>
                <a:tc>
                  <a:txBody>
                    <a:bodyPr/>
                    <a:lstStyle/>
                    <a:p>
                      <a:pPr algn="ctr" fontAlgn="ctr"/>
                      <a:r>
                        <a:rPr lang="en-US" sz="1800" b="1" i="0" u="none" strike="noStrike" dirty="0">
                          <a:solidFill>
                            <a:srgbClr val="FFFFFF"/>
                          </a:solidFill>
                          <a:effectLst/>
                          <a:latin typeface="Calibri"/>
                        </a:rPr>
                        <a:t>1</a:t>
                      </a:r>
                    </a:p>
                  </a:txBody>
                  <a:tcPr marL="8375" marR="8375" marT="8375" marB="0" anchor="ctr">
                    <a:lnL>
                      <a:noFill/>
                    </a:lnL>
                    <a:lnR>
                      <a:noFill/>
                    </a:lnR>
                    <a:lnT w="12700" cap="flat" cmpd="sng" algn="ctr">
                      <a:solidFill>
                        <a:srgbClr val="FFFFFF"/>
                      </a:solidFill>
                      <a:prstDash val="solid"/>
                      <a:round/>
                      <a:headEnd type="none" w="med" len="med"/>
                      <a:tailEnd type="none" w="med" len="med"/>
                    </a:lnT>
                    <a:lnB>
                      <a:noFill/>
                    </a:lnB>
                    <a:solidFill>
                      <a:srgbClr val="366092"/>
                    </a:solidFill>
                  </a:tcPr>
                </a:tc>
                <a:tc>
                  <a:txBody>
                    <a:bodyPr/>
                    <a:lstStyle/>
                    <a:p>
                      <a:pPr algn="ctr" fontAlgn="ctr"/>
                      <a:r>
                        <a:rPr lang="en-US" sz="1800" b="1" i="0" u="none" strike="noStrike" dirty="0">
                          <a:solidFill>
                            <a:srgbClr val="FFFFFF"/>
                          </a:solidFill>
                          <a:effectLst/>
                          <a:latin typeface="Calibri"/>
                        </a:rPr>
                        <a:t>1 yr</a:t>
                      </a:r>
                    </a:p>
                  </a:txBody>
                  <a:tcPr marL="8375" marR="8375" marT="8375" marB="0" anchor="ctr">
                    <a:lnL>
                      <a:noFill/>
                    </a:lnL>
                    <a:lnR>
                      <a:noFill/>
                    </a:lnR>
                    <a:lnT w="12700" cap="flat" cmpd="sng" algn="ctr">
                      <a:solidFill>
                        <a:srgbClr val="FFFFFF"/>
                      </a:solidFill>
                      <a:prstDash val="solid"/>
                      <a:round/>
                      <a:headEnd type="none" w="med" len="med"/>
                      <a:tailEnd type="none" w="med" len="med"/>
                    </a:lnT>
                    <a:lnB>
                      <a:noFill/>
                    </a:lnB>
                    <a:solidFill>
                      <a:srgbClr val="366092"/>
                    </a:solidFill>
                  </a:tcPr>
                </a:tc>
                <a:tc>
                  <a:txBody>
                    <a:bodyPr/>
                    <a:lstStyle/>
                    <a:p>
                      <a:pPr algn="l" fontAlgn="ctr"/>
                      <a:r>
                        <a:rPr lang="en-US" sz="1800" b="1" i="0" u="none" strike="noStrike" dirty="0">
                          <a:solidFill>
                            <a:srgbClr val="FFFFFF"/>
                          </a:solidFill>
                          <a:effectLst/>
                          <a:latin typeface="Calibri"/>
                        </a:rPr>
                        <a:t>Dec. </a:t>
                      </a:r>
                      <a:r>
                        <a:rPr lang="en-US" sz="1800" b="1" i="0" u="none" strike="noStrike" dirty="0" smtClean="0">
                          <a:solidFill>
                            <a:srgbClr val="FFFFFF"/>
                          </a:solidFill>
                          <a:effectLst/>
                          <a:latin typeface="Calibri"/>
                        </a:rPr>
                        <a:t> </a:t>
                      </a:r>
                      <a:r>
                        <a:rPr lang="en-US" sz="1800" b="1" i="0" u="none" strike="noStrike" dirty="0">
                          <a:solidFill>
                            <a:srgbClr val="FFFFFF"/>
                          </a:solidFill>
                          <a:effectLst/>
                          <a:latin typeface="Calibri"/>
                        </a:rPr>
                        <a:t>2015</a:t>
                      </a:r>
                    </a:p>
                  </a:txBody>
                  <a:tcPr marL="8375" marR="8375" marT="8375" marB="0" anchor="ctr">
                    <a:lnL>
                      <a:noFill/>
                    </a:lnL>
                    <a:lnR>
                      <a:noFill/>
                    </a:lnR>
                    <a:lnT w="12700" cap="flat" cmpd="sng" algn="ctr">
                      <a:solidFill>
                        <a:srgbClr val="FFFFFF"/>
                      </a:solidFill>
                      <a:prstDash val="solid"/>
                      <a:round/>
                      <a:headEnd type="none" w="med" len="med"/>
                      <a:tailEnd type="none" w="med" len="med"/>
                    </a:lnT>
                    <a:lnB>
                      <a:noFill/>
                    </a:lnB>
                    <a:solidFill>
                      <a:srgbClr val="366092"/>
                    </a:solidFill>
                  </a:tcPr>
                </a:tc>
                <a:tc>
                  <a:txBody>
                    <a:bodyPr/>
                    <a:lstStyle/>
                    <a:p>
                      <a:pPr algn="l" fontAlgn="ctr"/>
                      <a:r>
                        <a:rPr lang="en-US" sz="1800" b="1" i="0" u="none" strike="noStrike" dirty="0">
                          <a:solidFill>
                            <a:srgbClr val="FFFFFF"/>
                          </a:solidFill>
                          <a:effectLst/>
                          <a:latin typeface="Calibri"/>
                        </a:rPr>
                        <a:t>Feb. 2016</a:t>
                      </a:r>
                    </a:p>
                  </a:txBody>
                  <a:tcPr marL="8375" marR="8375" marT="8375" marB="0" anchor="ctr">
                    <a:lnL>
                      <a:noFill/>
                    </a:lnL>
                    <a:lnR>
                      <a:noFill/>
                    </a:lnR>
                    <a:lnT w="12700" cap="flat" cmpd="sng" algn="ctr">
                      <a:solidFill>
                        <a:srgbClr val="FFFFFF"/>
                      </a:solidFill>
                      <a:prstDash val="solid"/>
                      <a:round/>
                      <a:headEnd type="none" w="med" len="med"/>
                      <a:tailEnd type="none" w="med" len="med"/>
                    </a:lnT>
                    <a:lnB>
                      <a:noFill/>
                    </a:lnB>
                    <a:solidFill>
                      <a:srgbClr val="366092"/>
                    </a:solidFill>
                  </a:tcPr>
                </a:tc>
              </a:tr>
              <a:tr h="711912">
                <a:tc>
                  <a:txBody>
                    <a:bodyPr/>
                    <a:lstStyle/>
                    <a:p>
                      <a:pPr algn="l" fontAlgn="ctr"/>
                      <a:r>
                        <a:rPr lang="en-US" sz="1800" b="1" i="0" u="none" strike="noStrike" dirty="0" smtClean="0">
                          <a:solidFill>
                            <a:srgbClr val="FFFFFF"/>
                          </a:solidFill>
                          <a:effectLst/>
                          <a:latin typeface="Calibri"/>
                        </a:rPr>
                        <a:t>OTA</a:t>
                      </a:r>
                      <a:endParaRPr lang="en-US" sz="1800" b="1" i="0" u="none" strike="noStrike" dirty="0">
                        <a:solidFill>
                          <a:srgbClr val="FFFFFF"/>
                        </a:solidFill>
                        <a:effectLst/>
                        <a:latin typeface="Calibri"/>
                      </a:endParaRP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l" fontAlgn="ctr"/>
                      <a:r>
                        <a:rPr lang="en-US" sz="1800" b="1" i="0" u="none" strike="noStrike" dirty="0" smtClean="0">
                          <a:solidFill>
                            <a:srgbClr val="FFFFFF"/>
                          </a:solidFill>
                          <a:effectLst/>
                          <a:latin typeface="Calibri"/>
                        </a:rPr>
                        <a:t>Communication Support </a:t>
                      </a:r>
                      <a:r>
                        <a:rPr lang="en-US" sz="1800" b="1" i="0" u="none" strike="noStrike" dirty="0">
                          <a:solidFill>
                            <a:srgbClr val="FFFFFF"/>
                          </a:solidFill>
                          <a:effectLst/>
                          <a:latin typeface="Calibri"/>
                        </a:rPr>
                        <a:t>for the Precision Medicine </a:t>
                      </a:r>
                      <a:r>
                        <a:rPr lang="en-US" sz="1800" b="1" i="0" u="none" strike="noStrike" dirty="0" smtClean="0">
                          <a:solidFill>
                            <a:srgbClr val="FFFFFF"/>
                          </a:solidFill>
                          <a:effectLst/>
                          <a:latin typeface="Calibri"/>
                        </a:rPr>
                        <a:t>Initative </a:t>
                      </a:r>
                      <a:r>
                        <a:rPr lang="en-US" sz="1800" b="1" i="0" u="none" strike="noStrike" dirty="0">
                          <a:solidFill>
                            <a:srgbClr val="FFFFFF"/>
                          </a:solidFill>
                          <a:effectLst/>
                          <a:latin typeface="Calibri"/>
                        </a:rPr>
                        <a:t>Research  Programs</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800" b="1" i="0" u="none" strike="noStrike" dirty="0">
                          <a:solidFill>
                            <a:srgbClr val="FFFFFF"/>
                          </a:solidFill>
                          <a:effectLst/>
                          <a:latin typeface="Calibri"/>
                        </a:rPr>
                        <a:t>TBD</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800" b="1" i="0" u="none" strike="noStrike" dirty="0">
                          <a:solidFill>
                            <a:srgbClr val="FFFFFF"/>
                          </a:solidFill>
                          <a:effectLst/>
                          <a:latin typeface="Calibri"/>
                        </a:rPr>
                        <a:t>1</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800" b="1" i="0" u="none" strike="noStrike" dirty="0">
                          <a:solidFill>
                            <a:srgbClr val="FFFFFF"/>
                          </a:solidFill>
                          <a:effectLst/>
                          <a:latin typeface="Calibri"/>
                        </a:rPr>
                        <a:t>2 yrs</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l" fontAlgn="ctr"/>
                      <a:r>
                        <a:rPr lang="en-US" sz="1800" b="1" i="0" u="none" strike="noStrike" dirty="0">
                          <a:solidFill>
                            <a:srgbClr val="FFFFFF"/>
                          </a:solidFill>
                          <a:effectLst/>
                          <a:latin typeface="Calibri"/>
                        </a:rPr>
                        <a:t>Dec. </a:t>
                      </a:r>
                      <a:r>
                        <a:rPr lang="en-US" sz="1800" b="1" i="0" u="none" strike="noStrike" dirty="0" smtClean="0">
                          <a:solidFill>
                            <a:srgbClr val="FFFFFF"/>
                          </a:solidFill>
                          <a:effectLst/>
                          <a:latin typeface="Calibri"/>
                        </a:rPr>
                        <a:t>2015</a:t>
                      </a:r>
                      <a:endParaRPr lang="en-US" sz="1800" b="1" i="0" u="none" strike="noStrike" dirty="0">
                        <a:solidFill>
                          <a:srgbClr val="FFFFFF"/>
                        </a:solidFill>
                        <a:effectLst/>
                        <a:latin typeface="Calibri"/>
                      </a:endParaRP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l" fontAlgn="ctr"/>
                      <a:r>
                        <a:rPr lang="en-US" sz="1800" b="1" i="0" u="none" strike="noStrike" dirty="0">
                          <a:solidFill>
                            <a:srgbClr val="FFFFFF"/>
                          </a:solidFill>
                          <a:effectLst/>
                          <a:latin typeface="Calibri"/>
                        </a:rPr>
                        <a:t>Feb. 2016</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r>
              <a:tr h="234512">
                <a:tc>
                  <a:txBody>
                    <a:bodyPr/>
                    <a:lstStyle/>
                    <a:p>
                      <a:pPr algn="l" fontAlgn="ctr"/>
                      <a:r>
                        <a:rPr lang="en-US" sz="1800" b="1" i="0" u="none" strike="noStrike" dirty="0">
                          <a:solidFill>
                            <a:srgbClr val="FFFFFF"/>
                          </a:solidFill>
                          <a:effectLst/>
                          <a:latin typeface="Calibri"/>
                        </a:rPr>
                        <a:t>U24</a:t>
                      </a:r>
                    </a:p>
                  </a:txBody>
                  <a:tcPr marL="8375" marR="8375" marT="8375" marB="0" anchor="ctr">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l" fontAlgn="ctr"/>
                      <a:r>
                        <a:rPr lang="en-US" sz="1800" b="1" i="0" u="none" strike="noStrike" dirty="0">
                          <a:solidFill>
                            <a:srgbClr val="FFFFFF"/>
                          </a:solidFill>
                          <a:effectLst/>
                          <a:latin typeface="Calibri"/>
                        </a:rPr>
                        <a:t>PMI Cohort Program Biobank</a:t>
                      </a:r>
                    </a:p>
                  </a:txBody>
                  <a:tcPr marL="8375" marR="8375" marT="8375" marB="0" anchor="ctr">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ctr" fontAlgn="ctr"/>
                      <a:r>
                        <a:rPr lang="en-US" sz="1800" b="1" i="0" u="none" strike="noStrike" dirty="0">
                          <a:solidFill>
                            <a:srgbClr val="FFFFFF"/>
                          </a:solidFill>
                          <a:effectLst/>
                          <a:latin typeface="Calibri"/>
                        </a:rPr>
                        <a:t>15</a:t>
                      </a:r>
                    </a:p>
                  </a:txBody>
                  <a:tcPr marL="8375" marR="8375" marT="8375" marB="0" anchor="ctr">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ctr" fontAlgn="ctr"/>
                      <a:r>
                        <a:rPr lang="en-US" sz="1800" b="1" i="0" u="none" strike="noStrike" dirty="0">
                          <a:solidFill>
                            <a:srgbClr val="FFFFFF"/>
                          </a:solidFill>
                          <a:effectLst/>
                          <a:latin typeface="Calibri"/>
                        </a:rPr>
                        <a:t>1</a:t>
                      </a:r>
                    </a:p>
                  </a:txBody>
                  <a:tcPr marL="8375" marR="8375" marT="8375" marB="0" anchor="ctr">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ctr" fontAlgn="ctr"/>
                      <a:r>
                        <a:rPr lang="en-US" sz="1800" b="1" i="0" u="none" strike="noStrike" dirty="0">
                          <a:solidFill>
                            <a:srgbClr val="FFFFFF"/>
                          </a:solidFill>
                          <a:effectLst/>
                          <a:latin typeface="Calibri"/>
                        </a:rPr>
                        <a:t>5 yrs</a:t>
                      </a:r>
                    </a:p>
                  </a:txBody>
                  <a:tcPr marL="8375" marR="8375" marT="8375" marB="0" anchor="ctr">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l" fontAlgn="ctr"/>
                      <a:r>
                        <a:rPr lang="en-US" sz="1800" b="1" i="0" u="none" strike="noStrike" dirty="0">
                          <a:solidFill>
                            <a:srgbClr val="FFFFFF"/>
                          </a:solidFill>
                          <a:effectLst/>
                          <a:latin typeface="Calibri"/>
                        </a:rPr>
                        <a:t>Feb 4, 2016</a:t>
                      </a:r>
                    </a:p>
                  </a:txBody>
                  <a:tcPr marL="8375" marR="8375" marT="8375" marB="0" anchor="ctr">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l" fontAlgn="ctr"/>
                      <a:r>
                        <a:rPr lang="en-US" sz="1800" b="1" i="0" u="none" strike="noStrike" dirty="0">
                          <a:solidFill>
                            <a:srgbClr val="FFFFFF"/>
                          </a:solidFill>
                          <a:effectLst/>
                          <a:latin typeface="Calibri"/>
                        </a:rPr>
                        <a:t>July 2016</a:t>
                      </a:r>
                    </a:p>
                  </a:txBody>
                  <a:tcPr marL="8375" marR="8375" marT="8375" marB="0" anchor="ctr">
                    <a:lnL>
                      <a:noFill/>
                    </a:lnL>
                    <a:lnR>
                      <a:noFill/>
                    </a:lnR>
                    <a:lnT w="12700" cap="flat" cmpd="sng" algn="ctr">
                      <a:solidFill>
                        <a:srgbClr val="000000"/>
                      </a:solidFill>
                      <a:prstDash val="solid"/>
                      <a:round/>
                      <a:headEnd type="none" w="med" len="med"/>
                      <a:tailEnd type="none" w="med" len="med"/>
                    </a:lnT>
                    <a:lnB>
                      <a:noFill/>
                    </a:lnB>
                    <a:solidFill>
                      <a:srgbClr val="366092"/>
                    </a:solidFill>
                  </a:tcPr>
                </a:tc>
              </a:tr>
              <a:tr h="469024">
                <a:tc>
                  <a:txBody>
                    <a:bodyPr/>
                    <a:lstStyle/>
                    <a:p>
                      <a:pPr algn="l" fontAlgn="ctr"/>
                      <a:r>
                        <a:rPr lang="en-US" sz="1800" b="1" i="0" u="none" strike="noStrike" dirty="0">
                          <a:solidFill>
                            <a:srgbClr val="FFFFFF"/>
                          </a:solidFill>
                          <a:effectLst/>
                          <a:latin typeface="Calibri"/>
                        </a:rPr>
                        <a:t>U2C</a:t>
                      </a:r>
                    </a:p>
                  </a:txBody>
                  <a:tcPr marL="8375" marR="8375" marT="8375" marB="0" anchor="ctr">
                    <a:lnL>
                      <a:noFill/>
                    </a:lnL>
                    <a:lnR>
                      <a:noFill/>
                    </a:lnR>
                    <a:lnT>
                      <a:noFill/>
                    </a:lnT>
                    <a:lnB>
                      <a:noFill/>
                    </a:lnB>
                    <a:solidFill>
                      <a:srgbClr val="4F81BD"/>
                    </a:solidFill>
                  </a:tcPr>
                </a:tc>
                <a:tc>
                  <a:txBody>
                    <a:bodyPr/>
                    <a:lstStyle/>
                    <a:p>
                      <a:pPr algn="l" fontAlgn="ctr"/>
                      <a:r>
                        <a:rPr lang="en-US" sz="1800" b="1" i="0" u="none" strike="noStrike" dirty="0">
                          <a:solidFill>
                            <a:srgbClr val="FFFFFF"/>
                          </a:solidFill>
                          <a:effectLst/>
                          <a:latin typeface="Calibri"/>
                        </a:rPr>
                        <a:t>PMI Cohort Program Coordinating Center</a:t>
                      </a:r>
                    </a:p>
                  </a:txBody>
                  <a:tcPr marL="8375" marR="8375" marT="8375" marB="0" anchor="ctr">
                    <a:lnL>
                      <a:noFill/>
                    </a:lnL>
                    <a:lnR>
                      <a:noFill/>
                    </a:lnR>
                    <a:lnT>
                      <a:noFill/>
                    </a:lnT>
                    <a:lnB>
                      <a:noFill/>
                    </a:lnB>
                    <a:solidFill>
                      <a:srgbClr val="4F81BD"/>
                    </a:solidFill>
                  </a:tcPr>
                </a:tc>
                <a:tc>
                  <a:txBody>
                    <a:bodyPr/>
                    <a:lstStyle/>
                    <a:p>
                      <a:pPr algn="ctr" fontAlgn="ctr"/>
                      <a:r>
                        <a:rPr lang="en-US" sz="1800" b="1" i="0" u="none" strike="noStrike" dirty="0">
                          <a:solidFill>
                            <a:srgbClr val="FFFFFF"/>
                          </a:solidFill>
                          <a:effectLst/>
                          <a:latin typeface="Calibri"/>
                        </a:rPr>
                        <a:t>21</a:t>
                      </a:r>
                    </a:p>
                  </a:txBody>
                  <a:tcPr marL="8375" marR="8375" marT="8375" marB="0" anchor="ctr">
                    <a:lnL>
                      <a:noFill/>
                    </a:lnL>
                    <a:lnR>
                      <a:noFill/>
                    </a:lnR>
                    <a:lnT>
                      <a:noFill/>
                    </a:lnT>
                    <a:lnB>
                      <a:noFill/>
                    </a:lnB>
                    <a:solidFill>
                      <a:srgbClr val="4F81BD"/>
                    </a:solidFill>
                  </a:tcPr>
                </a:tc>
                <a:tc>
                  <a:txBody>
                    <a:bodyPr/>
                    <a:lstStyle/>
                    <a:p>
                      <a:pPr algn="ctr" fontAlgn="ctr"/>
                      <a:r>
                        <a:rPr lang="en-US" sz="1800" b="1" i="0" u="none" strike="noStrike" dirty="0">
                          <a:solidFill>
                            <a:srgbClr val="FFFFFF"/>
                          </a:solidFill>
                          <a:effectLst/>
                          <a:latin typeface="Calibri"/>
                        </a:rPr>
                        <a:t>1</a:t>
                      </a:r>
                    </a:p>
                  </a:txBody>
                  <a:tcPr marL="8375" marR="8375" marT="8375" marB="0" anchor="ctr">
                    <a:lnL>
                      <a:noFill/>
                    </a:lnL>
                    <a:lnR>
                      <a:noFill/>
                    </a:lnR>
                    <a:lnT>
                      <a:noFill/>
                    </a:lnT>
                    <a:lnB>
                      <a:noFill/>
                    </a:lnB>
                    <a:solidFill>
                      <a:srgbClr val="4F81BD"/>
                    </a:solidFill>
                  </a:tcPr>
                </a:tc>
                <a:tc>
                  <a:txBody>
                    <a:bodyPr/>
                    <a:lstStyle/>
                    <a:p>
                      <a:pPr algn="ctr" fontAlgn="ctr"/>
                      <a:r>
                        <a:rPr lang="en-US" sz="1800" b="1" i="0" u="none" strike="noStrike" dirty="0">
                          <a:solidFill>
                            <a:srgbClr val="FFFFFF"/>
                          </a:solidFill>
                          <a:effectLst/>
                          <a:latin typeface="Calibri"/>
                        </a:rPr>
                        <a:t>5 yrs</a:t>
                      </a:r>
                    </a:p>
                  </a:txBody>
                  <a:tcPr marL="8375" marR="8375" marT="8375" marB="0" anchor="ctr">
                    <a:lnL>
                      <a:noFill/>
                    </a:lnL>
                    <a:lnR>
                      <a:noFill/>
                    </a:lnR>
                    <a:lnT>
                      <a:noFill/>
                    </a:lnT>
                    <a:lnB>
                      <a:noFill/>
                    </a:lnB>
                    <a:solidFill>
                      <a:srgbClr val="4F81BD"/>
                    </a:solidFill>
                  </a:tcPr>
                </a:tc>
                <a:tc>
                  <a:txBody>
                    <a:bodyPr/>
                    <a:lstStyle/>
                    <a:p>
                      <a:pPr algn="l" fontAlgn="ctr"/>
                      <a:r>
                        <a:rPr lang="en-US" sz="1800" b="1" i="0" u="none" strike="noStrike" dirty="0">
                          <a:solidFill>
                            <a:srgbClr val="FFFFFF"/>
                          </a:solidFill>
                          <a:effectLst/>
                          <a:latin typeface="Calibri"/>
                        </a:rPr>
                        <a:t>Feb 17, 2016</a:t>
                      </a:r>
                    </a:p>
                  </a:txBody>
                  <a:tcPr marL="8375" marR="8375" marT="8375" marB="0" anchor="ctr">
                    <a:lnL>
                      <a:noFill/>
                    </a:lnL>
                    <a:lnR>
                      <a:noFill/>
                    </a:lnR>
                    <a:lnT>
                      <a:noFill/>
                    </a:lnT>
                    <a:lnB>
                      <a:noFill/>
                    </a:lnB>
                    <a:solidFill>
                      <a:srgbClr val="4F81BD"/>
                    </a:solidFill>
                  </a:tcPr>
                </a:tc>
                <a:tc>
                  <a:txBody>
                    <a:bodyPr/>
                    <a:lstStyle/>
                    <a:p>
                      <a:pPr algn="l" fontAlgn="ctr"/>
                      <a:r>
                        <a:rPr lang="en-US" sz="1800" b="1" i="0" u="none" strike="noStrike" dirty="0">
                          <a:solidFill>
                            <a:srgbClr val="FFFFFF"/>
                          </a:solidFill>
                          <a:effectLst/>
                          <a:latin typeface="Calibri"/>
                        </a:rPr>
                        <a:t>July 2016</a:t>
                      </a:r>
                    </a:p>
                  </a:txBody>
                  <a:tcPr marL="8375" marR="8375" marT="8375" marB="0" anchor="ctr">
                    <a:lnL>
                      <a:noFill/>
                    </a:lnL>
                    <a:lnR>
                      <a:noFill/>
                    </a:lnR>
                    <a:lnT>
                      <a:noFill/>
                    </a:lnT>
                    <a:lnB>
                      <a:noFill/>
                    </a:lnB>
                    <a:solidFill>
                      <a:srgbClr val="4F81BD"/>
                    </a:solidFill>
                  </a:tcPr>
                </a:tc>
              </a:tr>
              <a:tr h="703536">
                <a:tc>
                  <a:txBody>
                    <a:bodyPr/>
                    <a:lstStyle/>
                    <a:p>
                      <a:pPr algn="l" fontAlgn="ctr"/>
                      <a:r>
                        <a:rPr lang="en-US" sz="1800" b="1" i="0" u="none" strike="noStrike" dirty="0">
                          <a:solidFill>
                            <a:srgbClr val="FFFFFF"/>
                          </a:solidFill>
                          <a:effectLst/>
                          <a:latin typeface="Calibri"/>
                        </a:rPr>
                        <a:t>UG3/UH3</a:t>
                      </a:r>
                    </a:p>
                  </a:txBody>
                  <a:tcPr marL="8375" marR="8375" marT="8375" marB="0" anchor="ctr">
                    <a:lnL>
                      <a:noFill/>
                    </a:lnL>
                    <a:lnR>
                      <a:noFill/>
                    </a:lnR>
                    <a:lnT>
                      <a:noFill/>
                    </a:lnT>
                    <a:lnB>
                      <a:noFill/>
                    </a:lnB>
                    <a:solidFill>
                      <a:srgbClr val="366092"/>
                    </a:solidFill>
                  </a:tcPr>
                </a:tc>
                <a:tc>
                  <a:txBody>
                    <a:bodyPr/>
                    <a:lstStyle/>
                    <a:p>
                      <a:pPr algn="l" fontAlgn="ctr"/>
                      <a:r>
                        <a:rPr lang="en-US" sz="1800" b="1" i="0" u="none" strike="noStrike" dirty="0">
                          <a:solidFill>
                            <a:srgbClr val="FFFFFF"/>
                          </a:solidFill>
                          <a:effectLst/>
                          <a:latin typeface="Calibri"/>
                        </a:rPr>
                        <a:t>PMI Cohort Program Healthcare Provider Organization Enrollment Centers</a:t>
                      </a:r>
                    </a:p>
                  </a:txBody>
                  <a:tcPr marL="8375" marR="8375" marT="8375" marB="0" anchor="ctr">
                    <a:lnL>
                      <a:noFill/>
                    </a:lnL>
                    <a:lnR>
                      <a:noFill/>
                    </a:lnR>
                    <a:lnT>
                      <a:noFill/>
                    </a:lnT>
                    <a:lnB>
                      <a:noFill/>
                    </a:lnB>
                    <a:solidFill>
                      <a:srgbClr val="366092"/>
                    </a:solidFill>
                  </a:tcPr>
                </a:tc>
                <a:tc>
                  <a:txBody>
                    <a:bodyPr/>
                    <a:lstStyle/>
                    <a:p>
                      <a:pPr algn="ctr" fontAlgn="ctr"/>
                      <a:r>
                        <a:rPr lang="en-US" sz="1800" b="1" i="0" u="none" strike="noStrike" dirty="0">
                          <a:solidFill>
                            <a:srgbClr val="FFFFFF"/>
                          </a:solidFill>
                          <a:effectLst/>
                          <a:latin typeface="Calibri"/>
                        </a:rPr>
                        <a:t>28</a:t>
                      </a:r>
                    </a:p>
                  </a:txBody>
                  <a:tcPr marL="8375" marR="8375" marT="8375" marB="0" anchor="ctr">
                    <a:lnL>
                      <a:noFill/>
                    </a:lnL>
                    <a:lnR>
                      <a:noFill/>
                    </a:lnR>
                    <a:lnT>
                      <a:noFill/>
                    </a:lnT>
                    <a:lnB>
                      <a:noFill/>
                    </a:lnB>
                    <a:solidFill>
                      <a:srgbClr val="366092"/>
                    </a:solidFill>
                  </a:tcPr>
                </a:tc>
                <a:tc>
                  <a:txBody>
                    <a:bodyPr/>
                    <a:lstStyle/>
                    <a:p>
                      <a:pPr algn="ctr" fontAlgn="ctr"/>
                      <a:r>
                        <a:rPr lang="en-US" sz="1800" b="1" i="0" u="sng" strike="noStrike" dirty="0">
                          <a:solidFill>
                            <a:schemeClr val="tx1"/>
                          </a:solidFill>
                          <a:effectLst/>
                          <a:latin typeface="Calibri"/>
                        </a:rPr>
                        <a:t>&lt;</a:t>
                      </a:r>
                      <a:r>
                        <a:rPr lang="en-US" sz="1800" b="1" i="0" u="none" strike="noStrike" dirty="0">
                          <a:solidFill>
                            <a:schemeClr val="tx1"/>
                          </a:solidFill>
                          <a:effectLst/>
                          <a:latin typeface="Calibri"/>
                        </a:rPr>
                        <a:t>7</a:t>
                      </a:r>
                      <a:endParaRPr lang="en-US" sz="1800" b="1" i="0" u="sng" strike="noStrike" dirty="0">
                        <a:solidFill>
                          <a:schemeClr val="tx1"/>
                        </a:solidFill>
                        <a:effectLst/>
                        <a:latin typeface="Calibri"/>
                      </a:endParaRPr>
                    </a:p>
                  </a:txBody>
                  <a:tcPr marL="8375" marR="8375" marT="8375" marB="0" anchor="ctr">
                    <a:lnL>
                      <a:noFill/>
                    </a:lnL>
                    <a:lnR>
                      <a:noFill/>
                    </a:lnR>
                    <a:lnT>
                      <a:noFill/>
                    </a:lnT>
                    <a:lnB>
                      <a:noFill/>
                    </a:lnB>
                    <a:solidFill>
                      <a:srgbClr val="366092"/>
                    </a:solidFill>
                  </a:tcPr>
                </a:tc>
                <a:tc>
                  <a:txBody>
                    <a:bodyPr/>
                    <a:lstStyle/>
                    <a:p>
                      <a:pPr algn="ctr" fontAlgn="ctr"/>
                      <a:r>
                        <a:rPr lang="en-US" sz="1800" b="1" i="0" u="none" strike="noStrike" dirty="0">
                          <a:solidFill>
                            <a:srgbClr val="FFFFFF"/>
                          </a:solidFill>
                          <a:effectLst/>
                          <a:latin typeface="Calibri"/>
                        </a:rPr>
                        <a:t>5 yrs</a:t>
                      </a:r>
                    </a:p>
                  </a:txBody>
                  <a:tcPr marL="8375" marR="8375" marT="8375" marB="0" anchor="ctr">
                    <a:lnL>
                      <a:noFill/>
                    </a:lnL>
                    <a:lnR>
                      <a:noFill/>
                    </a:lnR>
                    <a:lnT>
                      <a:noFill/>
                    </a:lnT>
                    <a:lnB>
                      <a:noFill/>
                    </a:lnB>
                    <a:solidFill>
                      <a:srgbClr val="366092"/>
                    </a:solidFill>
                  </a:tcPr>
                </a:tc>
                <a:tc>
                  <a:txBody>
                    <a:bodyPr/>
                    <a:lstStyle/>
                    <a:p>
                      <a:pPr algn="l" fontAlgn="ctr"/>
                      <a:r>
                        <a:rPr lang="en-US" sz="1800" b="1" i="0" u="none" strike="noStrike" dirty="0">
                          <a:solidFill>
                            <a:srgbClr val="FFFFFF"/>
                          </a:solidFill>
                          <a:effectLst/>
                          <a:latin typeface="Calibri"/>
                        </a:rPr>
                        <a:t>Feb 17, 2016</a:t>
                      </a:r>
                    </a:p>
                  </a:txBody>
                  <a:tcPr marL="8375" marR="8375" marT="8375" marB="0" anchor="ctr">
                    <a:lnL>
                      <a:noFill/>
                    </a:lnL>
                    <a:lnR>
                      <a:noFill/>
                    </a:lnR>
                    <a:lnT>
                      <a:noFill/>
                    </a:lnT>
                    <a:lnB>
                      <a:noFill/>
                    </a:lnB>
                    <a:solidFill>
                      <a:srgbClr val="366092"/>
                    </a:solidFill>
                  </a:tcPr>
                </a:tc>
                <a:tc>
                  <a:txBody>
                    <a:bodyPr/>
                    <a:lstStyle/>
                    <a:p>
                      <a:pPr algn="l" fontAlgn="ctr"/>
                      <a:r>
                        <a:rPr lang="en-US" sz="1800" b="1" i="0" u="none" strike="noStrike" dirty="0">
                          <a:solidFill>
                            <a:srgbClr val="FFFFFF"/>
                          </a:solidFill>
                          <a:effectLst/>
                          <a:latin typeface="Calibri"/>
                        </a:rPr>
                        <a:t>July 2016</a:t>
                      </a:r>
                    </a:p>
                  </a:txBody>
                  <a:tcPr marL="8375" marR="8375" marT="8375" marB="0" anchor="ctr">
                    <a:lnL>
                      <a:noFill/>
                    </a:lnL>
                    <a:lnR>
                      <a:noFill/>
                    </a:lnR>
                    <a:lnT>
                      <a:noFill/>
                    </a:lnT>
                    <a:lnB>
                      <a:noFill/>
                    </a:lnB>
                    <a:solidFill>
                      <a:srgbClr val="366092"/>
                    </a:solidFill>
                  </a:tcPr>
                </a:tc>
              </a:tr>
              <a:tr h="477400">
                <a:tc>
                  <a:txBody>
                    <a:bodyPr/>
                    <a:lstStyle/>
                    <a:p>
                      <a:pPr algn="l" fontAlgn="ctr"/>
                      <a:r>
                        <a:rPr lang="en-US" sz="1800" b="1" i="0" u="none" strike="noStrike" dirty="0">
                          <a:solidFill>
                            <a:srgbClr val="FFFFFF"/>
                          </a:solidFill>
                          <a:effectLst/>
                          <a:latin typeface="Calibri"/>
                        </a:rPr>
                        <a:t>U24</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l" fontAlgn="ctr"/>
                      <a:r>
                        <a:rPr lang="fr-FR" sz="1800" b="1" i="0" u="none" strike="noStrike" dirty="0">
                          <a:solidFill>
                            <a:srgbClr val="FFFFFF"/>
                          </a:solidFill>
                          <a:effectLst/>
                          <a:latin typeface="Calibri"/>
                        </a:rPr>
                        <a:t>PMI Cohort Program Participant Technologies Center </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800" b="1" i="0" u="none" strike="noStrike" dirty="0">
                          <a:solidFill>
                            <a:srgbClr val="FFFFFF"/>
                          </a:solidFill>
                          <a:effectLst/>
                          <a:latin typeface="Calibri"/>
                        </a:rPr>
                        <a:t>8</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800" b="1" i="0" u="none" strike="noStrike" dirty="0">
                          <a:solidFill>
                            <a:srgbClr val="FFFFFF"/>
                          </a:solidFill>
                          <a:effectLst/>
                          <a:latin typeface="Calibri"/>
                        </a:rPr>
                        <a:t>1</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800" b="1" i="0" u="none" strike="noStrike" dirty="0">
                          <a:solidFill>
                            <a:srgbClr val="FFFFFF"/>
                          </a:solidFill>
                          <a:effectLst/>
                          <a:latin typeface="Calibri"/>
                        </a:rPr>
                        <a:t>5 yrs</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l" fontAlgn="ctr"/>
                      <a:r>
                        <a:rPr lang="en-US" sz="1800" b="1" i="0" u="none" strike="noStrike" dirty="0">
                          <a:solidFill>
                            <a:srgbClr val="FFFFFF"/>
                          </a:solidFill>
                          <a:effectLst/>
                          <a:latin typeface="Calibri"/>
                        </a:rPr>
                        <a:t>Feb 17, 2016</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c>
                  <a:txBody>
                    <a:bodyPr/>
                    <a:lstStyle/>
                    <a:p>
                      <a:pPr algn="l" fontAlgn="ctr"/>
                      <a:r>
                        <a:rPr lang="en-US" sz="1800" b="1" i="0" u="none" strike="noStrike" dirty="0">
                          <a:solidFill>
                            <a:srgbClr val="FFFFFF"/>
                          </a:solidFill>
                          <a:effectLst/>
                          <a:latin typeface="Calibri"/>
                        </a:rPr>
                        <a:t>July 2016</a:t>
                      </a:r>
                    </a:p>
                  </a:txBody>
                  <a:tcPr marL="8375" marR="8375" marT="8375" marB="0" anchor="ctr">
                    <a:lnL>
                      <a:noFill/>
                    </a:lnL>
                    <a:lnR>
                      <a:noFill/>
                    </a:lnR>
                    <a:lnT>
                      <a:noFill/>
                    </a:lnT>
                    <a:lnB w="12700" cap="flat" cmpd="sng" algn="ctr">
                      <a:solidFill>
                        <a:srgbClr val="000000"/>
                      </a:solidFill>
                      <a:prstDash val="solid"/>
                      <a:round/>
                      <a:headEnd type="none" w="med" len="med"/>
                      <a:tailEnd type="none" w="med" len="med"/>
                    </a:lnB>
                    <a:solidFill>
                      <a:srgbClr val="4F81BD"/>
                    </a:solidFill>
                  </a:tcPr>
                </a:tc>
              </a:tr>
            </a:tbl>
          </a:graphicData>
        </a:graphic>
      </p:graphicFrame>
    </p:spTree>
    <p:extLst>
      <p:ext uri="{BB962C8B-B14F-4D97-AF65-F5344CB8AC3E}">
        <p14:creationId xmlns:p14="http://schemas.microsoft.com/office/powerpoint/2010/main" val="1066526136"/>
      </p:ext>
    </p:extLst>
  </p:cSld>
  <p:clrMapOvr>
    <a:masterClrMapping/>
  </p:clrMapOvr>
  <p:transition spd="slow">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 y="17655"/>
            <a:ext cx="9144000" cy="1010653"/>
          </a:xfrm>
        </p:spPr>
        <p:txBody>
          <a:bodyPr/>
          <a:lstStyle/>
          <a:p>
            <a:pPr algn="ctr"/>
            <a:r>
              <a:rPr lang="en-US" sz="3600" b="1" dirty="0" smtClean="0">
                <a:solidFill>
                  <a:srgbClr val="FFFF00"/>
                </a:solidFill>
                <a:latin typeface="Arial" panose="020B0604020202020204" pitchFamily="34" charset="0"/>
                <a:cs typeface="Arial" panose="020B0604020202020204" pitchFamily="34" charset="0"/>
              </a:rPr>
              <a:t>PMI Cohort Program Advisory Panel</a:t>
            </a:r>
            <a:endParaRPr lang="en-US" sz="36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anose="020B0604020202020204" pitchFamily="34" charset="0"/>
                <a:cs typeface="Arial" panose="020B0604020202020204" pitchFamily="34" charset="0"/>
              </a:rPr>
              <a:t>Document </a:t>
            </a:r>
            <a:r>
              <a:rPr lang="en-US" sz="2000" b="1" dirty="0" smtClean="0">
                <a:solidFill>
                  <a:srgbClr val="00ADDC">
                    <a:lumMod val="40000"/>
                    <a:lumOff val="60000"/>
                  </a:srgbClr>
                </a:solidFill>
                <a:latin typeface="Arial" panose="020B0604020202020204" pitchFamily="34" charset="0"/>
                <a:cs typeface="Arial" panose="020B0604020202020204" pitchFamily="34" charset="0"/>
              </a:rPr>
              <a:t>43</a:t>
            </a:r>
            <a:endParaRPr lang="en-US" sz="2000" b="1" dirty="0">
              <a:solidFill>
                <a:srgbClr val="00ADDC">
                  <a:lumMod val="40000"/>
                  <a:lumOff val="60000"/>
                </a:srgbClr>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97" y="976875"/>
            <a:ext cx="7582076" cy="5101255"/>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521837"/>
      </p:ext>
    </p:extLst>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636" y="16415"/>
            <a:ext cx="9144000" cy="1311236"/>
          </a:xfrm>
          <a:prstGeom prst="rect">
            <a:avLst/>
          </a:prstGeom>
        </p:spPr>
        <p:txBody>
          <a:bodyPr/>
          <a:lstStyle/>
          <a:p>
            <a:pPr algn="ctr">
              <a:defRPr/>
            </a:pPr>
            <a:r>
              <a:rPr lang="en-US" sz="3600" b="1" spc="-100" dirty="0" smtClean="0">
                <a:solidFill>
                  <a:srgbClr val="FFFF00"/>
                </a:solidFill>
                <a:latin typeface="Arial" charset="0"/>
                <a:cs typeface="Arial" pitchFamily="34" charset="0"/>
              </a:rPr>
              <a:t>NIH Announces ECHO Program</a:t>
            </a:r>
            <a:endParaRPr lang="en-US" sz="3600" b="1" spc="-100" dirty="0">
              <a:solidFill>
                <a:srgbClr val="FFFF00"/>
              </a:solidFill>
              <a:latin typeface="Arial" charset="0"/>
              <a:cs typeface="Arial" pitchFamily="34" charset="0"/>
            </a:endParaRPr>
          </a:p>
        </p:txBody>
      </p:sp>
      <p:sp>
        <p:nvSpPr>
          <p:cNvPr id="11" name="TextBox 10"/>
          <p:cNvSpPr txBox="1"/>
          <p:nvPr/>
        </p:nvSpPr>
        <p:spPr>
          <a:xfrm>
            <a:off x="7318626" y="6407377"/>
            <a:ext cx="1795684" cy="400110"/>
          </a:xfrm>
          <a:prstGeom prst="rect">
            <a:avLst/>
          </a:prstGeom>
          <a:solidFill>
            <a:srgbClr val="000066"/>
          </a:solidFill>
        </p:spPr>
        <p:txBody>
          <a:bodyPr wrap="none">
            <a:spAutoFit/>
          </a:bodyPr>
          <a:lstStyle/>
          <a:p>
            <a:pPr>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44</a:t>
            </a:r>
            <a:endParaRPr lang="en-US" sz="2000" b="1" dirty="0">
              <a:solidFill>
                <a:srgbClr val="00ADDC">
                  <a:lumMod val="40000"/>
                  <a:lumOff val="60000"/>
                </a:srgbClr>
              </a:solidFill>
              <a:latin typeface="Arial"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63" y="997527"/>
            <a:ext cx="8062012" cy="5162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544849255"/>
              </p:ext>
            </p:extLst>
          </p:nvPr>
        </p:nvGraphicFramePr>
        <p:xfrm>
          <a:off x="632059" y="1001550"/>
          <a:ext cx="7869174" cy="4912458"/>
        </p:xfrm>
        <a:graphic>
          <a:graphicData uri="http://schemas.openxmlformats.org/drawingml/2006/table">
            <a:tbl>
              <a:tblPr firstRow="1" firstCol="1" bandRow="1">
                <a:tableStyleId>{5C22544A-7EE6-4342-B048-85BDC9FD1C3A}</a:tableStyleId>
              </a:tblPr>
              <a:tblGrid>
                <a:gridCol w="5667270"/>
                <a:gridCol w="2201904"/>
              </a:tblGrid>
              <a:tr h="367778">
                <a:tc>
                  <a:txBody>
                    <a:bodyPr/>
                    <a:lstStyle/>
                    <a:p>
                      <a:pPr marL="0" marR="0">
                        <a:spcBef>
                          <a:spcPts val="0"/>
                        </a:spcBef>
                        <a:spcAft>
                          <a:spcPts val="0"/>
                        </a:spcAft>
                      </a:pPr>
                      <a:r>
                        <a:rPr lang="en-US" sz="2000" dirty="0" smtClean="0">
                          <a:solidFill>
                            <a:schemeClr val="tx1"/>
                          </a:solidFill>
                          <a:effectLst/>
                          <a:latin typeface="Arial" panose="020B0604020202020204" pitchFamily="34" charset="0"/>
                          <a:ea typeface="+mn-ea"/>
                          <a:cs typeface="Arial" panose="020B0604020202020204" pitchFamily="34" charset="0"/>
                        </a:rPr>
                        <a:t>Funding</a:t>
                      </a:r>
                      <a:r>
                        <a:rPr lang="en-US" sz="2000" baseline="0" dirty="0" smtClean="0">
                          <a:solidFill>
                            <a:schemeClr val="tx1"/>
                          </a:solidFill>
                          <a:effectLst/>
                          <a:latin typeface="Arial" panose="020B0604020202020204" pitchFamily="34" charset="0"/>
                          <a:ea typeface="+mn-ea"/>
                          <a:cs typeface="Arial" panose="020B0604020202020204" pitchFamily="34" charset="0"/>
                        </a:rPr>
                        <a:t> Announcement</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nchor="ctr">
                    <a:solidFill>
                      <a:srgbClr val="000099"/>
                    </a:solidFill>
                  </a:tcPr>
                </a:tc>
                <a:tc>
                  <a:txBody>
                    <a:bodyPr/>
                    <a:lstStyle/>
                    <a:p>
                      <a:pPr marL="0" marR="0">
                        <a:spcBef>
                          <a:spcPts val="0"/>
                        </a:spcBef>
                        <a:spcAft>
                          <a:spcPts val="0"/>
                        </a:spcAft>
                      </a:pPr>
                      <a:r>
                        <a:rPr lang="en-US" sz="2000" dirty="0" smtClean="0">
                          <a:solidFill>
                            <a:schemeClr val="tx1"/>
                          </a:solidFill>
                          <a:effectLst/>
                          <a:latin typeface="Arial" panose="020B0604020202020204" pitchFamily="34" charset="0"/>
                          <a:cs typeface="Arial" panose="020B0604020202020204" pitchFamily="34" charset="0"/>
                        </a:rPr>
                        <a:t>Number</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nchor="ctr">
                    <a:solidFill>
                      <a:srgbClr val="000099"/>
                    </a:solidFill>
                  </a:tcPr>
                </a:tc>
              </a:tr>
              <a:tr h="696150">
                <a:tc>
                  <a:txBody>
                    <a:bodyPr/>
                    <a:lstStyle/>
                    <a:p>
                      <a:pPr marL="0" marR="0">
                        <a:spcBef>
                          <a:spcPts val="0"/>
                        </a:spcBef>
                        <a:spcAft>
                          <a:spcPts val="0"/>
                        </a:spcAft>
                      </a:pPr>
                      <a:r>
                        <a:rPr lang="en-US" sz="2000" dirty="0" smtClean="0">
                          <a:solidFill>
                            <a:schemeClr val="tx1"/>
                          </a:solidFill>
                          <a:effectLst/>
                          <a:latin typeface="Arial" panose="020B0604020202020204" pitchFamily="34" charset="0"/>
                          <a:ea typeface="Calibri"/>
                          <a:cs typeface="Arial" panose="020B0604020202020204" pitchFamily="34" charset="0"/>
                        </a:rPr>
                        <a:t>Clinical Sites for the IDeA States Pediatric Clinical Trials Network (UG1)</a:t>
                      </a:r>
                    </a:p>
                  </a:txBody>
                  <a:tcPr marL="45720" marR="45720" marT="18288" marB="18288">
                    <a:solidFill>
                      <a:srgbClr val="000099"/>
                    </a:solidFill>
                  </a:tcPr>
                </a:tc>
                <a:tc>
                  <a:txBody>
                    <a:bodyPr/>
                    <a:lstStyle/>
                    <a:p>
                      <a:pPr marL="0" marR="0">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RFA-OD-16-001</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r>
              <a:tr h="1024523">
                <a:tc>
                  <a:txBody>
                    <a:bodyPr/>
                    <a:lstStyle/>
                    <a:p>
                      <a:pPr marL="0" marR="0">
                        <a:spcBef>
                          <a:spcPts val="0"/>
                        </a:spcBef>
                        <a:spcAft>
                          <a:spcPts val="0"/>
                        </a:spcAft>
                      </a:pPr>
                      <a:r>
                        <a:rPr lang="en-US" sz="2000" dirty="0" smtClean="0">
                          <a:solidFill>
                            <a:schemeClr val="tx1"/>
                          </a:solidFill>
                          <a:effectLst/>
                          <a:latin typeface="Arial" panose="020B0604020202020204" pitchFamily="34" charset="0"/>
                          <a:ea typeface="Calibri"/>
                          <a:cs typeface="Arial" panose="020B0604020202020204" pitchFamily="34" charset="0"/>
                        </a:rPr>
                        <a:t>Data Coordinating and Operations Center for the IDeA States Pediatric Clinical Trials Network (U24)</a:t>
                      </a:r>
                    </a:p>
                  </a:txBody>
                  <a:tcPr marL="45720" marR="45720" marT="18288" marB="18288">
                    <a:solidFill>
                      <a:srgbClr val="000099"/>
                    </a:solidFill>
                  </a:tcPr>
                </a:tc>
                <a:tc>
                  <a:txBody>
                    <a:bodyPr/>
                    <a:lstStyle/>
                    <a:p>
                      <a:pPr marL="0" marR="0">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RFA-OD-16-002</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r>
              <a:tr h="696150">
                <a:tc>
                  <a:txBody>
                    <a:bodyPr/>
                    <a:lstStyle/>
                    <a:p>
                      <a:pPr marL="0" marR="0">
                        <a:spcBef>
                          <a:spcPts val="0"/>
                        </a:spcBef>
                        <a:spcAft>
                          <a:spcPts val="0"/>
                        </a:spcAft>
                      </a:pPr>
                      <a:r>
                        <a:rPr lang="en-US" sz="2000" dirty="0" smtClean="0">
                          <a:solidFill>
                            <a:schemeClr val="tx1"/>
                          </a:solidFill>
                          <a:effectLst/>
                          <a:latin typeface="Arial" panose="020B0604020202020204" pitchFamily="34" charset="0"/>
                          <a:ea typeface="Calibri"/>
                          <a:cs typeface="Arial" panose="020B0604020202020204" pitchFamily="34" charset="0"/>
                        </a:rPr>
                        <a:t>ECHO Patient Reported Outcomes Research Resource Center Core (U24)</a:t>
                      </a:r>
                    </a:p>
                  </a:txBody>
                  <a:tcPr marL="45720" marR="45720" marT="18288" marB="18288">
                    <a:solidFill>
                      <a:srgbClr val="000099"/>
                    </a:solidFill>
                  </a:tcPr>
                </a:tc>
                <a:tc>
                  <a:txBody>
                    <a:bodyPr/>
                    <a:lstStyle/>
                    <a:p>
                      <a:pPr marL="0" marR="0">
                        <a:spcBef>
                          <a:spcPts val="0"/>
                        </a:spcBef>
                        <a:spcAft>
                          <a:spcPts val="0"/>
                        </a:spcAft>
                      </a:pPr>
                      <a:r>
                        <a:rPr lang="x-none" sz="2000">
                          <a:solidFill>
                            <a:schemeClr val="tx1"/>
                          </a:solidFill>
                          <a:effectLst/>
                          <a:latin typeface="Arial" panose="020B0604020202020204" pitchFamily="34" charset="0"/>
                          <a:cs typeface="Arial" panose="020B0604020202020204" pitchFamily="34" charset="0"/>
                        </a:rPr>
                        <a:t>RFA-OD-16-</a:t>
                      </a:r>
                      <a:r>
                        <a:rPr lang="en-US" sz="2000" dirty="0">
                          <a:solidFill>
                            <a:schemeClr val="tx1"/>
                          </a:solidFill>
                          <a:effectLst/>
                          <a:latin typeface="Arial" panose="020B0604020202020204" pitchFamily="34" charset="0"/>
                          <a:cs typeface="Arial" panose="020B0604020202020204" pitchFamily="34" charset="0"/>
                        </a:rPr>
                        <a:t>003 </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r>
              <a:tr h="367778">
                <a:tc>
                  <a:txBody>
                    <a:bodyPr/>
                    <a:lstStyle/>
                    <a:p>
                      <a:pPr marL="0" marR="0">
                        <a:spcBef>
                          <a:spcPts val="0"/>
                        </a:spcBef>
                        <a:spcAft>
                          <a:spcPts val="0"/>
                        </a:spcAft>
                      </a:pPr>
                      <a:r>
                        <a:rPr lang="en-US" sz="2000" dirty="0" smtClean="0">
                          <a:solidFill>
                            <a:schemeClr val="tx1"/>
                          </a:solidFill>
                          <a:effectLst/>
                          <a:latin typeface="Arial" panose="020B0604020202020204" pitchFamily="34" charset="0"/>
                          <a:ea typeface="Calibri"/>
                          <a:cs typeface="Arial" panose="020B0604020202020204" pitchFamily="34" charset="0"/>
                        </a:rPr>
                        <a:t>ECHO Pediatric Cohorts (UG3/UH3)</a:t>
                      </a:r>
                    </a:p>
                  </a:txBody>
                  <a:tcPr marL="45720" marR="45720" marT="18288" marB="18288">
                    <a:solidFill>
                      <a:srgbClr val="000099"/>
                    </a:solidFill>
                  </a:tcPr>
                </a:tc>
                <a:tc>
                  <a:txBody>
                    <a:bodyPr/>
                    <a:lstStyle/>
                    <a:p>
                      <a:pPr marL="0" marR="0">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RFA-OD-16-004</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r>
              <a:tr h="367778">
                <a:tc>
                  <a:txBody>
                    <a:bodyPr/>
                    <a:lstStyle/>
                    <a:p>
                      <a:pPr marL="0" marR="0">
                        <a:spcBef>
                          <a:spcPts val="0"/>
                        </a:spcBef>
                        <a:spcAft>
                          <a:spcPts val="0"/>
                        </a:spcAft>
                      </a:pPr>
                      <a:r>
                        <a:rPr lang="en-US" sz="2000" dirty="0" smtClean="0">
                          <a:solidFill>
                            <a:schemeClr val="tx1"/>
                          </a:solidFill>
                          <a:effectLst/>
                          <a:latin typeface="Arial" panose="020B0604020202020204" pitchFamily="34" charset="0"/>
                          <a:ea typeface="Calibri"/>
                          <a:cs typeface="Arial" panose="020B0604020202020204" pitchFamily="34" charset="0"/>
                        </a:rPr>
                        <a:t>ECHO Data Analysis Center (U24)</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c>
                  <a:txBody>
                    <a:bodyPr/>
                    <a:lstStyle/>
                    <a:p>
                      <a:pPr marL="0" marR="0">
                        <a:spcBef>
                          <a:spcPts val="0"/>
                        </a:spcBef>
                        <a:spcAft>
                          <a:spcPts val="0"/>
                        </a:spcAft>
                      </a:pPr>
                      <a:r>
                        <a:rPr lang="x-none" sz="2000">
                          <a:solidFill>
                            <a:schemeClr val="tx1"/>
                          </a:solidFill>
                          <a:effectLst/>
                          <a:latin typeface="Arial" panose="020B0604020202020204" pitchFamily="34" charset="0"/>
                          <a:cs typeface="Arial" panose="020B0604020202020204" pitchFamily="34" charset="0"/>
                        </a:rPr>
                        <a:t>RFA-OD-16-</a:t>
                      </a:r>
                      <a:r>
                        <a:rPr lang="en-US" sz="2000" dirty="0">
                          <a:solidFill>
                            <a:schemeClr val="tx1"/>
                          </a:solidFill>
                          <a:effectLst/>
                          <a:latin typeface="Arial" panose="020B0604020202020204" pitchFamily="34" charset="0"/>
                          <a:cs typeface="Arial" panose="020B0604020202020204" pitchFamily="34" charset="0"/>
                        </a:rPr>
                        <a:t>005</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r>
              <a:tr h="367778">
                <a:tc>
                  <a:txBody>
                    <a:bodyPr/>
                    <a:lstStyle/>
                    <a:p>
                      <a:pPr marL="0" marR="0">
                        <a:spcBef>
                          <a:spcPts val="0"/>
                        </a:spcBef>
                        <a:spcAft>
                          <a:spcPts val="0"/>
                        </a:spcAft>
                      </a:pPr>
                      <a:r>
                        <a:rPr lang="en-US" sz="2000" dirty="0" smtClean="0">
                          <a:solidFill>
                            <a:schemeClr val="tx1"/>
                          </a:solidFill>
                          <a:effectLst/>
                          <a:latin typeface="Arial" panose="020B0604020202020204" pitchFamily="34" charset="0"/>
                          <a:ea typeface="Calibri"/>
                          <a:cs typeface="Arial" panose="020B0604020202020204" pitchFamily="34" charset="0"/>
                        </a:rPr>
                        <a:t>ECHO Coordinating Center (U2C)</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c>
                  <a:txBody>
                    <a:bodyPr/>
                    <a:lstStyle/>
                    <a:p>
                      <a:pPr marL="0" marR="0">
                        <a:spcBef>
                          <a:spcPts val="0"/>
                        </a:spcBef>
                        <a:spcAft>
                          <a:spcPts val="0"/>
                        </a:spcAft>
                      </a:pPr>
                      <a:r>
                        <a:rPr lang="x-none" sz="2000">
                          <a:solidFill>
                            <a:schemeClr val="tx1"/>
                          </a:solidFill>
                          <a:effectLst/>
                          <a:latin typeface="Arial" panose="020B0604020202020204" pitchFamily="34" charset="0"/>
                          <a:cs typeface="Arial" panose="020B0604020202020204" pitchFamily="34" charset="0"/>
                        </a:rPr>
                        <a:t>RFA-OD-16-</a:t>
                      </a:r>
                      <a:r>
                        <a:rPr lang="en-US" sz="2000" dirty="0">
                          <a:solidFill>
                            <a:schemeClr val="tx1"/>
                          </a:solidFill>
                          <a:effectLst/>
                          <a:latin typeface="Arial" panose="020B0604020202020204" pitchFamily="34" charset="0"/>
                          <a:cs typeface="Arial" panose="020B0604020202020204" pitchFamily="34" charset="0"/>
                        </a:rPr>
                        <a:t>006</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r>
              <a:tr h="1024523">
                <a:tc>
                  <a:txBody>
                    <a:bodyPr/>
                    <a:lstStyle/>
                    <a:p>
                      <a:pPr marL="0" marR="0">
                        <a:spcBef>
                          <a:spcPts val="0"/>
                        </a:spcBef>
                        <a:spcAft>
                          <a:spcPts val="0"/>
                        </a:spcAft>
                      </a:pPr>
                      <a:r>
                        <a:rPr lang="en-US" sz="2000" dirty="0" smtClean="0">
                          <a:solidFill>
                            <a:schemeClr val="tx1"/>
                          </a:solidFill>
                          <a:effectLst/>
                          <a:latin typeface="Arial" panose="020B0604020202020204" pitchFamily="34" charset="0"/>
                          <a:ea typeface="Calibri"/>
                          <a:cs typeface="Arial" panose="020B0604020202020204" pitchFamily="34" charset="0"/>
                        </a:rPr>
                        <a:t>Limited Competition: Exposure Analysis Services for the ECHO Program (Admin Supplement)</a:t>
                      </a:r>
                    </a:p>
                  </a:txBody>
                  <a:tcPr marL="45720" marR="45720" marT="18288" marB="18288">
                    <a:solidFill>
                      <a:srgbClr val="000099"/>
                    </a:solidFill>
                  </a:tcPr>
                </a:tc>
                <a:tc>
                  <a:txBody>
                    <a:bodyPr/>
                    <a:lstStyle/>
                    <a:p>
                      <a:pPr marL="0" marR="0">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PA-16-046</a:t>
                      </a:r>
                      <a:endParaRPr lang="en-US" sz="2000" dirty="0">
                        <a:solidFill>
                          <a:schemeClr val="tx1"/>
                        </a:solidFill>
                        <a:effectLst/>
                        <a:latin typeface="Arial" panose="020B0604020202020204" pitchFamily="34" charset="0"/>
                        <a:ea typeface="Calibri"/>
                        <a:cs typeface="Arial" panose="020B0604020202020204" pitchFamily="34" charset="0"/>
                      </a:endParaRPr>
                    </a:p>
                  </a:txBody>
                  <a:tcPr marL="45720" marR="45720" marT="18288" marB="18288">
                    <a:solidFill>
                      <a:srgbClr val="000099"/>
                    </a:solidFill>
                  </a:tcPr>
                </a:tc>
              </a:tr>
            </a:tbl>
          </a:graphicData>
        </a:graphic>
      </p:graphicFrame>
      <p:sp>
        <p:nvSpPr>
          <p:cNvPr id="8" name="TextBox 7"/>
          <p:cNvSpPr txBox="1"/>
          <p:nvPr/>
        </p:nvSpPr>
        <p:spPr>
          <a:xfrm rot="21029330">
            <a:off x="300520" y="3165392"/>
            <a:ext cx="8538597" cy="584775"/>
          </a:xfrm>
          <a:prstGeom prst="rect">
            <a:avLst/>
          </a:prstGeom>
          <a:solidFill>
            <a:schemeClr val="tx1"/>
          </a:solidFill>
          <a:ln>
            <a:solidFill>
              <a:srgbClr val="7030A0"/>
            </a:solidFill>
          </a:ln>
        </p:spPr>
        <p:txBody>
          <a:bodyPr wrap="square" rtlCol="0">
            <a:spAutoFit/>
          </a:bodyPr>
          <a:lstStyle/>
          <a:p>
            <a:pPr algn="ctr"/>
            <a:r>
              <a:rPr lang="en-US" sz="3200" i="1" dirty="0" smtClean="0">
                <a:solidFill>
                  <a:srgbClr val="7030A0"/>
                </a:solidFill>
              </a:rPr>
              <a:t>Due Friday, April 15, 2016, 5PM local time</a:t>
            </a:r>
            <a:endParaRPr lang="en-US" sz="3200" i="1" dirty="0">
              <a:solidFill>
                <a:srgbClr val="7030A0"/>
              </a:solidFill>
            </a:endParaRPr>
          </a:p>
        </p:txBody>
      </p:sp>
    </p:spTree>
    <p:extLst>
      <p:ext uri="{BB962C8B-B14F-4D97-AF65-F5344CB8AC3E}">
        <p14:creationId xmlns:p14="http://schemas.microsoft.com/office/powerpoint/2010/main" val="19688380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149"/>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5240"/>
            <a:ext cx="9144000" cy="1208314"/>
          </a:xfrm>
        </p:spPr>
        <p:txBody>
          <a:bodyPr>
            <a:noAutofit/>
          </a:bodyPr>
          <a:lstStyle/>
          <a:p>
            <a:pPr algn="ctr">
              <a:defRPr/>
            </a:pPr>
            <a:r>
              <a:rPr lang="en-US" sz="3600" b="1" dirty="0">
                <a:solidFill>
                  <a:srgbClr val="FFFF00"/>
                </a:solidFill>
                <a:latin typeface="Arial" charset="0"/>
                <a:cs typeface="Arial" charset="0"/>
              </a:rPr>
              <a:t>Inter-Society Coordinating Committee for Practitioner Education in </a:t>
            </a:r>
            <a:r>
              <a:rPr lang="en-US" sz="3600" b="1" dirty="0" smtClean="0">
                <a:solidFill>
                  <a:srgbClr val="FFFF00"/>
                </a:solidFill>
                <a:latin typeface="Arial" charset="0"/>
                <a:cs typeface="Arial" charset="0"/>
              </a:rPr>
              <a:t>Genomics (ISCC)</a:t>
            </a:r>
            <a:br>
              <a:rPr lang="en-US" sz="3600" b="1" dirty="0" smtClean="0">
                <a:solidFill>
                  <a:srgbClr val="FFFF00"/>
                </a:solidFill>
                <a:latin typeface="Arial" charset="0"/>
                <a:cs typeface="Arial" charset="0"/>
              </a:rPr>
            </a:br>
            <a:endParaRPr lang="en-US" sz="2000" b="1"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1" y="4864124"/>
            <a:ext cx="8991622" cy="1901180"/>
          </a:xfrm>
        </p:spPr>
        <p:txBody>
          <a:bodyPr/>
          <a:lstStyle/>
          <a:p>
            <a:pPr indent="-300038">
              <a:buClr>
                <a:schemeClr val="tx1"/>
              </a:buClr>
            </a:pPr>
            <a:r>
              <a:rPr lang="en-US" sz="2400" b="1" dirty="0" smtClean="0">
                <a:latin typeface="Arial" charset="0"/>
                <a:cs typeface="Arial" charset="0"/>
              </a:rPr>
              <a:t>In-person </a:t>
            </a:r>
            <a:r>
              <a:rPr lang="en-US" sz="2400" b="1" dirty="0">
                <a:latin typeface="Arial" charset="0"/>
                <a:cs typeface="Arial" charset="0"/>
              </a:rPr>
              <a:t>m</a:t>
            </a:r>
            <a:r>
              <a:rPr lang="en-US" sz="2400" b="1" dirty="0" smtClean="0">
                <a:latin typeface="Arial" charset="0"/>
                <a:cs typeface="Arial" charset="0"/>
              </a:rPr>
              <a:t>eeting (January)</a:t>
            </a:r>
          </a:p>
          <a:p>
            <a:pPr indent="-300038">
              <a:buClr>
                <a:schemeClr val="tx1"/>
              </a:buClr>
            </a:pPr>
            <a:r>
              <a:rPr lang="en-US" sz="2400" b="1" dirty="0" smtClean="0">
                <a:latin typeface="Arial" pitchFamily="34" charset="0"/>
                <a:cs typeface="Arial" pitchFamily="34" charset="0"/>
              </a:rPr>
              <a:t>Theme: Implementation of practical </a:t>
            </a:r>
            <a:r>
              <a:rPr lang="en-US" sz="2400" b="1" dirty="0">
                <a:latin typeface="Arial" pitchFamily="34" charset="0"/>
                <a:cs typeface="Arial" pitchFamily="34" charset="0"/>
              </a:rPr>
              <a:t>e</a:t>
            </a:r>
            <a:r>
              <a:rPr lang="en-US" sz="2400" b="1" dirty="0" smtClean="0">
                <a:latin typeface="Arial" pitchFamily="34" charset="0"/>
                <a:cs typeface="Arial" pitchFamily="34" charset="0"/>
              </a:rPr>
              <a:t>ducation </a:t>
            </a:r>
            <a:r>
              <a:rPr lang="en-US" sz="2400" b="1" dirty="0">
                <a:latin typeface="Arial" pitchFamily="34" charset="0"/>
                <a:cs typeface="Arial" pitchFamily="34" charset="0"/>
              </a:rPr>
              <a:t>s</a:t>
            </a:r>
            <a:r>
              <a:rPr lang="en-US" sz="2400" b="1" dirty="0" smtClean="0">
                <a:latin typeface="Arial" pitchFamily="34" charset="0"/>
                <a:cs typeface="Arial" pitchFamily="34" charset="0"/>
              </a:rPr>
              <a:t>trategies</a:t>
            </a:r>
          </a:p>
          <a:p>
            <a:pPr indent="-300038">
              <a:buClr>
                <a:schemeClr val="tx1"/>
              </a:buClr>
            </a:pPr>
            <a:r>
              <a:rPr lang="en-US" sz="2400" b="1" dirty="0" smtClean="0">
                <a:latin typeface="Arial" pitchFamily="34" charset="0"/>
                <a:cs typeface="Arial" pitchFamily="34" charset="0"/>
              </a:rPr>
              <a:t>Added ‘patient’s voice’ to discussion</a:t>
            </a:r>
          </a:p>
          <a:p>
            <a:pPr indent="-300038">
              <a:buClr>
                <a:schemeClr val="tx1"/>
              </a:buClr>
            </a:pPr>
            <a:r>
              <a:rPr lang="en-US" sz="2400" b="1" dirty="0" smtClean="0">
                <a:latin typeface="Arial" pitchFamily="34" charset="0"/>
                <a:cs typeface="Arial" pitchFamily="34" charset="0"/>
              </a:rPr>
              <a:t>Discussion of international partnerships</a:t>
            </a:r>
          </a:p>
          <a:p>
            <a:endParaRPr lang="en-US" sz="2800" dirty="0"/>
          </a:p>
        </p:txBody>
      </p:sp>
      <p:sp>
        <p:nvSpPr>
          <p:cNvPr id="9" name="TextBox 8"/>
          <p:cNvSpPr txBox="1"/>
          <p:nvPr/>
        </p:nvSpPr>
        <p:spPr>
          <a:xfrm>
            <a:off x="7318375" y="6408738"/>
            <a:ext cx="1936749" cy="400110"/>
          </a:xfrm>
          <a:prstGeom prst="rect">
            <a:avLst/>
          </a:prstGeom>
          <a:solidFill>
            <a:srgbClr val="000066"/>
          </a:solidFill>
        </p:spPr>
        <p:txBody>
          <a:bodyPr wrap="none">
            <a:spAutoFit/>
          </a:bodyPr>
          <a:lstStyle/>
          <a:p>
            <a:pPr fontAlgn="base">
              <a:spcBef>
                <a:spcPct val="0"/>
              </a:spcBef>
              <a:spcAft>
                <a:spcPct val="0"/>
              </a:spcAft>
              <a:defRPr/>
            </a:pPr>
            <a:r>
              <a:rPr lang="en-US" sz="2000" b="1" dirty="0" smtClean="0">
                <a:solidFill>
                  <a:srgbClr val="00ADDC">
                    <a:lumMod val="40000"/>
                    <a:lumOff val="60000"/>
                  </a:srgbClr>
                </a:solidFill>
                <a:latin typeface="Arial" charset="0"/>
              </a:rPr>
              <a:t>Document 45  </a:t>
            </a:r>
            <a:endParaRPr lang="en-US" sz="2000" b="1" dirty="0">
              <a:solidFill>
                <a:srgbClr val="00ADDC">
                  <a:lumMod val="40000"/>
                  <a:lumOff val="60000"/>
                </a:srgbClr>
              </a:solidFill>
              <a:latin typeface="Arial" charset="0"/>
            </a:endParaRPr>
          </a:p>
        </p:txBody>
      </p:sp>
      <p:sp>
        <p:nvSpPr>
          <p:cNvPr id="6" name="TextBox 5"/>
          <p:cNvSpPr txBox="1"/>
          <p:nvPr/>
        </p:nvSpPr>
        <p:spPr>
          <a:xfrm>
            <a:off x="174700" y="4953000"/>
            <a:ext cx="184731" cy="461665"/>
          </a:xfrm>
          <a:prstGeom prst="rect">
            <a:avLst/>
          </a:prstGeom>
          <a:noFill/>
        </p:spPr>
        <p:txBody>
          <a:bodyPr wrap="none" rtlCol="0">
            <a:spAutoFit/>
          </a:bodyPr>
          <a:lstStyle/>
          <a:p>
            <a:endParaRPr lang="en-US" sz="2400" b="1" dirty="0" smtClean="0">
              <a:solidFill>
                <a:srgbClr val="FFFF0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197" t="7931" r="23533" b="40605"/>
          <a:stretch/>
        </p:blipFill>
        <p:spPr>
          <a:xfrm>
            <a:off x="1877298" y="1262745"/>
            <a:ext cx="5441077" cy="3439886"/>
          </a:xfrm>
          <a:prstGeom prst="roundRect">
            <a:avLst/>
          </a:prstGeom>
        </p:spPr>
      </p:pic>
    </p:spTree>
    <p:extLst>
      <p:ext uri="{BB962C8B-B14F-4D97-AF65-F5344CB8AC3E}">
        <p14:creationId xmlns:p14="http://schemas.microsoft.com/office/powerpoint/2010/main" val="3192596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556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5116"/>
            <a:ext cx="9144000" cy="1821303"/>
          </a:xfrm>
        </p:spPr>
        <p:txBody>
          <a:bodyPr>
            <a:normAutofit/>
          </a:bodyPr>
          <a:lstStyle/>
          <a:p>
            <a:pPr algn="ctr">
              <a:defRPr/>
            </a:pPr>
            <a:r>
              <a:rPr lang="en-US" sz="3600" b="1" dirty="0" smtClean="0">
                <a:solidFill>
                  <a:srgbClr val="FFFF00"/>
                </a:solidFill>
                <a:latin typeface="Arial" charset="0"/>
                <a:cs typeface="Arial" charset="0"/>
              </a:rPr>
              <a:t>Nursing Scholarship Award</a:t>
            </a:r>
            <a:endParaRPr lang="en-US" sz="3600" b="1" dirty="0">
              <a:solidFill>
                <a:srgbClr val="FFFF00"/>
              </a:solidFill>
              <a:latin typeface="Arial" pitchFamily="34" charset="0"/>
              <a:cs typeface="Arial" pitchFamily="34" charset="0"/>
            </a:endParaRPr>
          </a:p>
        </p:txBody>
      </p:sp>
      <p:pic>
        <p:nvPicPr>
          <p:cNvPr id="1026" name="0A2544B1-410D-4981-B67A-BA47239C5C56" descr="3B8BFD65-6AC2-4952-BAAE-3D24060D8313@hs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05" y="876300"/>
            <a:ext cx="8521196" cy="2806700"/>
          </a:xfrm>
          <a:prstGeom prst="rect">
            <a:avLst/>
          </a:prstGeom>
          <a:noFill/>
          <a:ln>
            <a:noFill/>
          </a:ln>
          <a:effectLst>
            <a:glow rad="228600">
              <a:srgbClr val="FF0000">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911600"/>
            <a:ext cx="9144000" cy="2246769"/>
          </a:xfrm>
          <a:prstGeom prst="rect">
            <a:avLst/>
          </a:prstGeom>
          <a:noFill/>
        </p:spPr>
        <p:txBody>
          <a:bodyPr wrap="square" rtlCol="0">
            <a:spAutoFit/>
          </a:bodyPr>
          <a:lstStyle/>
          <a:p>
            <a:pPr marL="457200" lvl="0" indent="-284163" defTabSz="803275">
              <a:buClr>
                <a:schemeClr val="tx1"/>
              </a:buClr>
              <a:buFont typeface="Wingdings" pitchFamily="2" charset="2"/>
              <a:buChar char="§"/>
            </a:pPr>
            <a:r>
              <a:rPr lang="en-US" sz="2800" b="1" dirty="0" smtClean="0">
                <a:cs typeface="Arial" panose="020B0604020202020204" pitchFamily="34" charset="0"/>
              </a:rPr>
              <a:t>International Award for Nursing Excellence 	“Best </a:t>
            </a:r>
            <a:r>
              <a:rPr lang="en-US" sz="2800" b="1" dirty="0">
                <a:cs typeface="Arial" panose="020B0604020202020204" pitchFamily="34" charset="0"/>
              </a:rPr>
              <a:t>of Journal of Nursing Scholarship </a:t>
            </a:r>
            <a:r>
              <a:rPr lang="en-US" sz="2800" b="1" dirty="0" smtClean="0">
                <a:cs typeface="Arial" panose="020B0604020202020204" pitchFamily="34" charset="0"/>
              </a:rPr>
              <a:t>in 	World Health”</a:t>
            </a:r>
          </a:p>
          <a:p>
            <a:pPr marL="457200" lvl="0" indent="-284163" defTabSz="803275">
              <a:buClr>
                <a:schemeClr val="tx1"/>
              </a:buClr>
              <a:buFont typeface="Wingdings" pitchFamily="2" charset="2"/>
              <a:buChar char="§"/>
            </a:pPr>
            <a:r>
              <a:rPr lang="en-US" sz="2800" b="1" dirty="0" smtClean="0">
                <a:cs typeface="Arial" panose="020B0604020202020204" pitchFamily="34" charset="0"/>
              </a:rPr>
              <a:t>Web platform in development to </a:t>
            </a:r>
            <a:r>
              <a:rPr lang="en-US" sz="2800" dirty="0">
                <a:cs typeface="Arial" panose="020B0604020202020204" pitchFamily="34" charset="0"/>
              </a:rPr>
              <a:t>disseminate </a:t>
            </a:r>
            <a:r>
              <a:rPr lang="en-US" sz="2800" dirty="0" smtClean="0">
                <a:cs typeface="Arial" panose="020B0604020202020204" pitchFamily="34" charset="0"/>
              </a:rPr>
              <a:t>	strategies and resources</a:t>
            </a:r>
            <a:endParaRPr lang="en-US" sz="2800" dirty="0"/>
          </a:p>
        </p:txBody>
      </p:sp>
      <p:sp>
        <p:nvSpPr>
          <p:cNvPr id="4" name="Rectangle 3"/>
          <p:cNvSpPr/>
          <p:nvPr/>
        </p:nvSpPr>
        <p:spPr>
          <a:xfrm>
            <a:off x="5924643" y="1473200"/>
            <a:ext cx="2791149" cy="307777"/>
          </a:xfrm>
          <a:prstGeom prst="rect">
            <a:avLst/>
          </a:prstGeom>
        </p:spPr>
        <p:txBody>
          <a:bodyPr wrap="none">
            <a:spAutoFit/>
          </a:bodyPr>
          <a:lstStyle/>
          <a:p>
            <a:pPr lvl="0"/>
            <a:r>
              <a:rPr lang="en-US" sz="1400" i="1" dirty="0" smtClean="0">
                <a:solidFill>
                  <a:schemeClr val="bg1"/>
                </a:solidFill>
                <a:latin typeface="Arial" panose="020B0604020202020204" pitchFamily="34" charset="0"/>
                <a:cs typeface="Arial" panose="020B0604020202020204" pitchFamily="34" charset="0"/>
              </a:rPr>
              <a:t>J </a:t>
            </a:r>
            <a:r>
              <a:rPr lang="en-US" sz="1400" i="1" dirty="0" err="1" smtClean="0">
                <a:solidFill>
                  <a:schemeClr val="bg1"/>
                </a:solidFill>
                <a:latin typeface="Arial" panose="020B0604020202020204" pitchFamily="34" charset="0"/>
                <a:cs typeface="Arial" panose="020B0604020202020204" pitchFamily="34" charset="0"/>
              </a:rPr>
              <a:t>Nurs</a:t>
            </a:r>
            <a:r>
              <a:rPr lang="en-US" sz="1400" i="1" dirty="0" smtClean="0">
                <a:solidFill>
                  <a:schemeClr val="bg1"/>
                </a:solidFill>
                <a:latin typeface="Arial" panose="020B0604020202020204" pitchFamily="34" charset="0"/>
                <a:cs typeface="Arial" panose="020B0604020202020204" pitchFamily="34" charset="0"/>
              </a:rPr>
              <a:t> </a:t>
            </a:r>
            <a:r>
              <a:rPr lang="en-US" sz="1400" i="1" dirty="0" err="1" smtClean="0">
                <a:solidFill>
                  <a:schemeClr val="bg1"/>
                </a:solidFill>
                <a:latin typeface="Arial" panose="020B0604020202020204" pitchFamily="34" charset="0"/>
                <a:cs typeface="Arial" panose="020B0604020202020204" pitchFamily="34" charset="0"/>
              </a:rPr>
              <a:t>Schol</a:t>
            </a:r>
            <a:r>
              <a:rPr lang="en-US" sz="1400" i="1" dirty="0" smtClean="0">
                <a:solidFill>
                  <a:schemeClr val="bg1"/>
                </a:solidFill>
                <a:latin typeface="Arial" panose="020B0604020202020204" pitchFamily="34" charset="0"/>
                <a:cs typeface="Arial" panose="020B0604020202020204" pitchFamily="34" charset="0"/>
              </a:rPr>
              <a:t> </a:t>
            </a:r>
            <a:r>
              <a:rPr lang="en-US" sz="1400" dirty="0" smtClean="0">
                <a:solidFill>
                  <a:schemeClr val="bg1"/>
                </a:solidFill>
                <a:latin typeface="Arial" panose="020B0604020202020204" pitchFamily="34" charset="0"/>
                <a:cs typeface="Arial" panose="020B0604020202020204" pitchFamily="34" charset="0"/>
              </a:rPr>
              <a:t>2013</a:t>
            </a:r>
            <a:r>
              <a:rPr lang="en-US" sz="1400" dirty="0">
                <a:solidFill>
                  <a:schemeClr val="bg1"/>
                </a:solidFill>
                <a:latin typeface="Arial" panose="020B0604020202020204" pitchFamily="34" charset="0"/>
                <a:cs typeface="Arial" panose="020B0604020202020204" pitchFamily="34" charset="0"/>
              </a:rPr>
              <a:t>; 45:1, 96–104</a:t>
            </a:r>
          </a:p>
        </p:txBody>
      </p:sp>
      <p:sp>
        <p:nvSpPr>
          <p:cNvPr id="7" name="TextBox 6"/>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1408979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4660"/>
            <a:ext cx="9144000" cy="639763"/>
          </a:xfrm>
        </p:spPr>
        <p:txBody>
          <a:bodyPr/>
          <a:lstStyle/>
          <a:p>
            <a:pPr algn="ctr">
              <a:defRPr/>
            </a:pPr>
            <a:r>
              <a:rPr lang="en-US" sz="3600" b="1" dirty="0" smtClean="0">
                <a:solidFill>
                  <a:srgbClr val="FFFF00"/>
                </a:solidFill>
                <a:latin typeface="Arial" pitchFamily="34" charset="0"/>
                <a:cs typeface="Arial" pitchFamily="34" charset="0"/>
              </a:rPr>
              <a:t>Summary of Proposed Changes to the Common </a:t>
            </a:r>
            <a:r>
              <a:rPr lang="en-US" sz="3600" b="1" dirty="0">
                <a:solidFill>
                  <a:srgbClr val="FFFF00"/>
                </a:solidFill>
                <a:latin typeface="Arial" pitchFamily="34" charset="0"/>
                <a:cs typeface="Arial" pitchFamily="34" charset="0"/>
              </a:rPr>
              <a:t>Rule: New </a:t>
            </a:r>
            <a:r>
              <a:rPr lang="en-US" sz="3600" b="1" dirty="0" smtClean="0">
                <a:solidFill>
                  <a:srgbClr val="FFFF00"/>
                </a:solidFill>
                <a:latin typeface="Arial" pitchFamily="34" charset="0"/>
                <a:cs typeface="Arial" pitchFamily="34" charset="0"/>
              </a:rPr>
              <a:t>Resource</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47</a:t>
            </a:r>
            <a:endParaRPr lang="en-US" sz="2000" dirty="0">
              <a:solidFill>
                <a:schemeClr val="accent4">
                  <a:lumMod val="40000"/>
                  <a:lumOff val="60000"/>
                </a:schemeClr>
              </a:solidFill>
              <a:latin typeface="Arial"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16" t="3762" r="3299" b="1"/>
          <a:stretch/>
        </p:blipFill>
        <p:spPr>
          <a:xfrm>
            <a:off x="5031192" y="1444566"/>
            <a:ext cx="3477822" cy="2541697"/>
          </a:xfrm>
          <a:prstGeom prst="rect">
            <a:avLst/>
          </a:prstGeom>
          <a:effectLst>
            <a:glow rad="228600">
              <a:schemeClr val="accent5">
                <a:satMod val="175000"/>
                <a:alpha val="40000"/>
              </a:schemeClr>
            </a:glo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34" y="1444566"/>
            <a:ext cx="3995214" cy="4797990"/>
          </a:xfrm>
          <a:prstGeom prst="rect">
            <a:avLst/>
          </a:prstGeom>
          <a:effectLst>
            <a:glow rad="228600">
              <a:schemeClr val="accent5">
                <a:satMod val="175000"/>
                <a:alpha val="40000"/>
              </a:schemeClr>
            </a:glo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5961" b="1985"/>
          <a:stretch/>
        </p:blipFill>
        <p:spPr>
          <a:xfrm>
            <a:off x="5031192" y="4091537"/>
            <a:ext cx="3477822" cy="2149266"/>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8222165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688" y="856695"/>
            <a:ext cx="6707894" cy="345607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Title 3"/>
          <p:cNvSpPr>
            <a:spLocks noGrp="1"/>
          </p:cNvSpPr>
          <p:nvPr>
            <p:ph type="title"/>
          </p:nvPr>
        </p:nvSpPr>
        <p:spPr>
          <a:xfrm>
            <a:off x="-1905" y="17145"/>
            <a:ext cx="9144000" cy="914400"/>
          </a:xfrm>
        </p:spPr>
        <p:txBody>
          <a:bodyPr/>
          <a:lstStyle/>
          <a:p>
            <a:pPr algn="ctr">
              <a:defRPr/>
            </a:pPr>
            <a:r>
              <a:rPr lang="en-US" sz="3600" b="1" dirty="0" smtClean="0">
                <a:solidFill>
                  <a:srgbClr val="FFFF00"/>
                </a:solidFill>
                <a:latin typeface="Arial" charset="0"/>
                <a:cs typeface="Arial" charset="0"/>
              </a:rPr>
              <a:t>NHGRI History of Genomics Program</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48</a:t>
            </a:r>
            <a:endParaRPr lang="en-US" sz="2000" dirty="0">
              <a:solidFill>
                <a:schemeClr val="accent4">
                  <a:lumMod val="40000"/>
                  <a:lumOff val="60000"/>
                </a:schemeClr>
              </a:solidFill>
              <a:latin typeface="Arial" charset="0"/>
            </a:endParaRPr>
          </a:p>
        </p:txBody>
      </p:sp>
      <p:sp>
        <p:nvSpPr>
          <p:cNvPr id="5" name="Content Placeholder 4"/>
          <p:cNvSpPr>
            <a:spLocks noGrp="1"/>
          </p:cNvSpPr>
          <p:nvPr>
            <p:ph sz="half" idx="1"/>
          </p:nvPr>
        </p:nvSpPr>
        <p:spPr>
          <a:xfrm>
            <a:off x="14282" y="5179269"/>
            <a:ext cx="8848591" cy="1584158"/>
          </a:xfrm>
        </p:spPr>
        <p:txBody>
          <a:bodyPr/>
          <a:lstStyle/>
          <a:p>
            <a:pPr>
              <a:buClr>
                <a:schemeClr val="tx1"/>
              </a:buClr>
            </a:pPr>
            <a:r>
              <a:rPr lang="en-US" b="1" dirty="0" smtClean="0">
                <a:latin typeface="Arial" panose="020B0604020202020204" pitchFamily="34" charset="0"/>
                <a:cs typeface="Arial" panose="020B0604020202020204" pitchFamily="34" charset="0"/>
              </a:rPr>
              <a:t>Oral history interviews (~30 to date)</a:t>
            </a:r>
            <a:endParaRPr lang="en-US" b="1" dirty="0">
              <a:latin typeface="Arial" panose="020B0604020202020204" pitchFamily="34" charset="0"/>
              <a:cs typeface="Arial" panose="020B0604020202020204" pitchFamily="34" charset="0"/>
            </a:endParaRPr>
          </a:p>
          <a:p>
            <a:pPr defTabSz="741363">
              <a:buClr>
                <a:schemeClr val="tx1"/>
              </a:buClr>
            </a:pPr>
            <a:r>
              <a:rPr lang="en-US" b="1" dirty="0" smtClean="0">
                <a:latin typeface="Arial" panose="020B0604020202020204" pitchFamily="34" charset="0"/>
                <a:cs typeface="Arial" panose="020B0604020202020204" pitchFamily="34" charset="0"/>
              </a:rPr>
              <a:t>Seminar series commemorating launch of 	Human Genome Project 25 years ago</a:t>
            </a:r>
            <a:endParaRPr lang="en-US" b="1" dirty="0">
              <a:latin typeface="Arial" panose="020B0604020202020204" pitchFamily="34" charset="0"/>
              <a:cs typeface="Arial" panose="020B0604020202020204" pitchFamily="34" charset="0"/>
            </a:endParaRPr>
          </a:p>
          <a:p>
            <a:pPr>
              <a:buClr>
                <a:schemeClr val="tx1"/>
              </a:buClr>
            </a:pPr>
            <a:endParaRPr lang="en-US" b="1" dirty="0">
              <a:latin typeface="Arial" panose="020B0604020202020204" pitchFamily="34" charset="0"/>
              <a:cs typeface="Arial" panose="020B0604020202020204" pitchFamily="34" charset="0"/>
            </a:endParaRPr>
          </a:p>
        </p:txBody>
      </p:sp>
      <p:grpSp>
        <p:nvGrpSpPr>
          <p:cNvPr id="19" name="Group 18"/>
          <p:cNvGrpSpPr/>
          <p:nvPr/>
        </p:nvGrpSpPr>
        <p:grpSpPr>
          <a:xfrm>
            <a:off x="-7164" y="646381"/>
            <a:ext cx="9144000" cy="5139559"/>
            <a:chOff x="126123" y="536028"/>
            <a:chExt cx="9144000" cy="5139559"/>
          </a:xfrm>
        </p:grpSpPr>
        <p:sp>
          <p:nvSpPr>
            <p:cNvPr id="20" name="Rectangle 19"/>
            <p:cNvSpPr/>
            <p:nvPr/>
          </p:nvSpPr>
          <p:spPr>
            <a:xfrm>
              <a:off x="126123" y="536028"/>
              <a:ext cx="9144000" cy="513955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84" y="678091"/>
              <a:ext cx="3117538" cy="4855432"/>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5612" t="4189" r="2897"/>
            <a:stretch/>
          </p:blipFill>
          <p:spPr>
            <a:xfrm>
              <a:off x="3817320" y="1306331"/>
              <a:ext cx="5153191" cy="3598953"/>
            </a:xfrm>
            <a:prstGeom prst="rect">
              <a:avLst/>
            </a:prstGeom>
          </p:spPr>
        </p:pic>
      </p:grpSp>
    </p:spTree>
    <p:extLst>
      <p:ext uri="{BB962C8B-B14F-4D97-AF65-F5344CB8AC3E}">
        <p14:creationId xmlns:p14="http://schemas.microsoft.com/office/powerpoint/2010/main" val="9304007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7655"/>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pitchFamily="34" charset="0"/>
              </a:rPr>
              <a:t>National DNA Day 2016</a:t>
            </a:r>
            <a:endParaRPr lang="en-US" sz="3600" b="1" dirty="0" smtClean="0">
              <a:solidFill>
                <a:srgbClr val="FFFF00"/>
              </a:solidFill>
              <a:latin typeface="Arial" pitchFamily="34" charset="0"/>
              <a:cs typeface="Arial" pitchFamily="34" charset="0"/>
            </a:endParaRPr>
          </a:p>
        </p:txBody>
      </p:sp>
      <p:pic>
        <p:nvPicPr>
          <p:cNvPr id="2050" name="Picture 2" descr="C:\Users\wisern\AppData\Local\Microsoft\Windows\Temporary Internet Files\Content.Outlook\F6QRQGQI\Twitter ch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445" y="2535010"/>
            <a:ext cx="4198038" cy="33781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950" y="722503"/>
            <a:ext cx="5240099" cy="119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49</a:t>
            </a:r>
            <a:endParaRPr lang="en-US" sz="2000" dirty="0">
              <a:solidFill>
                <a:schemeClr val="accent4">
                  <a:lumMod val="40000"/>
                  <a:lumOff val="60000"/>
                </a:schemeClr>
              </a:solidFill>
              <a:latin typeface="Arial"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517" y="2132297"/>
            <a:ext cx="3730478" cy="420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7163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ipe(up)">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1+#ppt_w/2"/>
                                          </p:val>
                                        </p:tav>
                                        <p:tav tm="100000">
                                          <p:val>
                                            <p:strVal val="#ppt_x"/>
                                          </p:val>
                                        </p:tav>
                                      </p:tavLst>
                                    </p:anim>
                                    <p:anim calcmode="lin" valueType="num">
                                      <p:cBhvr additive="base">
                                        <p:cTn id="19"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319"/>
            <a:ext cx="9144000" cy="1449854"/>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charset="0"/>
                <a:cs typeface="Arial" pitchFamily="34" charset="0"/>
              </a:rPr>
              <a:t>Trans-NIH H3Africa </a:t>
            </a:r>
            <a:r>
              <a:rPr lang="en-US" sz="3600" dirty="0" smtClean="0">
                <a:solidFill>
                  <a:srgbClr val="FFFF00"/>
                </a:solidFill>
                <a:latin typeface="Arial" charset="0"/>
                <a:cs typeface="Arial" pitchFamily="34" charset="0"/>
              </a:rPr>
              <a:t>Community Engagement Meeting</a:t>
            </a:r>
          </a:p>
          <a:p>
            <a:pPr algn="ctr">
              <a:defRPr/>
            </a:pPr>
            <a:r>
              <a:rPr lang="en-US" sz="3600" dirty="0" smtClean="0">
                <a:solidFill>
                  <a:srgbClr val="FFFF00"/>
                </a:solidFill>
                <a:latin typeface="Arial" charset="0"/>
                <a:cs typeface="Arial" pitchFamily="34" charset="0"/>
              </a:rPr>
              <a:t> </a:t>
            </a:r>
            <a:r>
              <a:rPr lang="en-US" sz="2800" dirty="0" smtClean="0">
                <a:solidFill>
                  <a:schemeClr val="tx1"/>
                </a:solidFill>
                <a:latin typeface="Arial" charset="0"/>
                <a:cs typeface="Arial" pitchFamily="34" charset="0"/>
              </a:rPr>
              <a:t>Effective Strategies and Practices for Engaging with Communities Around Biomedical Research</a:t>
            </a:r>
            <a:endParaRPr lang="en-US" sz="2800" b="1" dirty="0" smtClean="0">
              <a:solidFill>
                <a:schemeClr val="tx1"/>
              </a:solidFill>
              <a:latin typeface="Arial" pitchFamily="34" charset="0"/>
              <a:cs typeface="Arial" pitchFamily="34" charset="0"/>
            </a:endParaRPr>
          </a:p>
        </p:txBody>
      </p:sp>
      <p:pic>
        <p:nvPicPr>
          <p:cNvPr id="3" name="Picture 2" descr="H3Africa_Community_Engagement_20151014_0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394" y="2301686"/>
            <a:ext cx="6219049" cy="4146033"/>
          </a:xfrm>
          <a:prstGeom prst="roundRect">
            <a:avLst/>
          </a:prstGeom>
        </p:spPr>
      </p:pic>
      <p:sp>
        <p:nvSpPr>
          <p:cNvPr id="5" name="TextBox 4"/>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50</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642290782"/>
      </p:ext>
    </p:extLst>
  </p:cSld>
  <p:clrMapOvr>
    <a:masterClrMapping/>
  </p:clrMapOvr>
  <p:transition spd="slow">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15519"/>
            <a:ext cx="9144000" cy="1219199"/>
          </a:xfrm>
        </p:spPr>
        <p:txBody>
          <a:bodyPr>
            <a:normAutofit/>
          </a:bodyPr>
          <a:lstStyle/>
          <a:p>
            <a:pPr algn="ctr"/>
            <a:r>
              <a:rPr lang="en-US" sz="3600" b="1" i="1" dirty="0" smtClean="0">
                <a:solidFill>
                  <a:srgbClr val="FFFF00"/>
                </a:solidFill>
                <a:latin typeface="Arial"/>
                <a:cs typeface="Arial"/>
              </a:rPr>
              <a:t>Genome: Unlocking Life’s Code</a:t>
            </a:r>
            <a:r>
              <a:rPr lang="en-US" sz="3600" b="1" dirty="0" smtClean="0">
                <a:solidFill>
                  <a:srgbClr val="FFFF00"/>
                </a:solidFill>
                <a:latin typeface="Arial"/>
                <a:cs typeface="Arial"/>
              </a:rPr>
              <a:t/>
            </a:r>
            <a:br>
              <a:rPr lang="en-US" sz="3600" b="1" dirty="0" smtClean="0">
                <a:solidFill>
                  <a:srgbClr val="FFFF00"/>
                </a:solidFill>
                <a:latin typeface="Arial"/>
                <a:cs typeface="Arial"/>
              </a:rPr>
            </a:br>
            <a:r>
              <a:rPr lang="en-US" sz="3600" b="1" dirty="0" smtClean="0">
                <a:solidFill>
                  <a:schemeClr val="tx1"/>
                </a:solidFill>
                <a:latin typeface="Arial"/>
                <a:cs typeface="Arial"/>
              </a:rPr>
              <a:t>Exhibition Travel Schedule</a:t>
            </a:r>
            <a:endParaRPr lang="en-US" sz="3600" b="1" dirty="0">
              <a:solidFill>
                <a:schemeClr val="tx1"/>
              </a:solidFill>
              <a:latin typeface="Arial"/>
              <a:cs typeface="Arial"/>
            </a:endParaRPr>
          </a:p>
        </p:txBody>
      </p:sp>
      <p:sp>
        <p:nvSpPr>
          <p:cNvPr id="4" name="Content Placeholder 3"/>
          <p:cNvSpPr>
            <a:spLocks noGrp="1"/>
          </p:cNvSpPr>
          <p:nvPr>
            <p:ph idx="1"/>
          </p:nvPr>
        </p:nvSpPr>
        <p:spPr>
          <a:xfrm>
            <a:off x="241300" y="870962"/>
            <a:ext cx="8750300" cy="5936854"/>
          </a:xfrm>
        </p:spPr>
        <p:txBody>
          <a:bodyPr>
            <a:noAutofit/>
          </a:bodyPr>
          <a:lstStyle/>
          <a:p>
            <a:pPr lvl="1"/>
            <a:endParaRPr lang="en-US" sz="600" b="1" dirty="0" smtClean="0">
              <a:latin typeface="Arial"/>
              <a:cs typeface="Arial"/>
            </a:endParaRPr>
          </a:p>
          <a:p>
            <a:pPr marL="68263" indent="0">
              <a:buClr>
                <a:schemeClr val="tx1"/>
              </a:buClr>
              <a:buNone/>
            </a:pPr>
            <a:r>
              <a:rPr lang="en-US" sz="2400" b="1" dirty="0" smtClean="0">
                <a:latin typeface="Arial"/>
                <a:cs typeface="Arial"/>
              </a:rPr>
              <a:t>2016</a:t>
            </a:r>
          </a:p>
          <a:p>
            <a:pPr marL="454025" lvl="1" indent="0">
              <a:spcBef>
                <a:spcPts val="0"/>
              </a:spcBef>
              <a:buNone/>
            </a:pPr>
            <a:endParaRPr lang="en-US" sz="900" b="1" dirty="0">
              <a:solidFill>
                <a:schemeClr val="tx2">
                  <a:lumMod val="90000"/>
                </a:schemeClr>
              </a:solidFill>
              <a:latin typeface="Arial"/>
              <a:cs typeface="Arial"/>
            </a:endParaRPr>
          </a:p>
          <a:p>
            <a:pPr marL="454025" lvl="1" indent="0">
              <a:spcBef>
                <a:spcPts val="0"/>
              </a:spcBef>
              <a:buNone/>
            </a:pPr>
            <a:r>
              <a:rPr lang="en-US" sz="2000" b="1" dirty="0" smtClean="0">
                <a:solidFill>
                  <a:schemeClr val="accent4">
                    <a:lumMod val="20000"/>
                    <a:lumOff val="80000"/>
                  </a:schemeClr>
                </a:solidFill>
                <a:latin typeface="Arial"/>
                <a:cs typeface="Arial"/>
              </a:rPr>
              <a:t>January 23-April </a:t>
            </a:r>
            <a:r>
              <a:rPr lang="en-US" sz="2000" b="1" dirty="0">
                <a:solidFill>
                  <a:schemeClr val="accent4">
                    <a:lumMod val="20000"/>
                    <a:lumOff val="80000"/>
                  </a:schemeClr>
                </a:solidFill>
                <a:latin typeface="Arial"/>
                <a:cs typeface="Arial"/>
              </a:rPr>
              <a:t>25</a:t>
            </a:r>
          </a:p>
          <a:p>
            <a:pPr marL="454025" lvl="1" indent="0">
              <a:spcBef>
                <a:spcPts val="0"/>
              </a:spcBef>
              <a:buNone/>
            </a:pPr>
            <a:r>
              <a:rPr lang="en-US" sz="2000" b="1" dirty="0">
                <a:solidFill>
                  <a:schemeClr val="accent4">
                    <a:lumMod val="20000"/>
                    <a:lumOff val="80000"/>
                  </a:schemeClr>
                </a:solidFill>
                <a:latin typeface="Arial"/>
                <a:cs typeface="Arial"/>
              </a:rPr>
              <a:t>	Discovery World </a:t>
            </a:r>
            <a:endParaRPr lang="en-US" sz="2000" b="1" dirty="0" smtClean="0">
              <a:solidFill>
                <a:schemeClr val="accent4">
                  <a:lumMod val="20000"/>
                  <a:lumOff val="80000"/>
                </a:schemeClr>
              </a:solidFill>
              <a:latin typeface="Arial"/>
              <a:cs typeface="Arial"/>
            </a:endParaRPr>
          </a:p>
          <a:p>
            <a:pPr marL="454025" lvl="1" indent="0">
              <a:spcBef>
                <a:spcPts val="0"/>
              </a:spcBef>
              <a:buNone/>
            </a:pPr>
            <a:r>
              <a:rPr lang="en-US" sz="2000" b="1" dirty="0">
                <a:solidFill>
                  <a:schemeClr val="accent4">
                    <a:lumMod val="20000"/>
                    <a:lumOff val="80000"/>
                  </a:schemeClr>
                </a:solidFill>
                <a:latin typeface="Arial"/>
                <a:cs typeface="Arial"/>
              </a:rPr>
              <a:t>	Milwaukee, </a:t>
            </a:r>
            <a:r>
              <a:rPr lang="en-US" sz="2000" b="1" dirty="0" smtClean="0">
                <a:solidFill>
                  <a:schemeClr val="accent4">
                    <a:lumMod val="20000"/>
                    <a:lumOff val="80000"/>
                  </a:schemeClr>
                </a:solidFill>
                <a:latin typeface="Arial"/>
                <a:cs typeface="Arial"/>
              </a:rPr>
              <a:t>WI</a:t>
            </a:r>
          </a:p>
          <a:p>
            <a:pPr marL="454025" lvl="1" indent="0">
              <a:spcBef>
                <a:spcPts val="0"/>
              </a:spcBef>
              <a:buNone/>
            </a:pPr>
            <a:endParaRPr lang="en-US" sz="2000" b="1" dirty="0">
              <a:solidFill>
                <a:schemeClr val="tx2">
                  <a:lumMod val="90000"/>
                </a:schemeClr>
              </a:solidFill>
              <a:latin typeface="Arial"/>
              <a:cs typeface="Arial"/>
            </a:endParaRPr>
          </a:p>
          <a:p>
            <a:pPr marL="454025" lvl="1" indent="0">
              <a:spcBef>
                <a:spcPts val="0"/>
              </a:spcBef>
              <a:buNone/>
            </a:pPr>
            <a:r>
              <a:rPr lang="en-US" sz="2000" b="1" dirty="0" smtClean="0">
                <a:solidFill>
                  <a:schemeClr val="accent4">
                    <a:lumMod val="20000"/>
                    <a:lumOff val="80000"/>
                  </a:schemeClr>
                </a:solidFill>
                <a:latin typeface="Arial"/>
                <a:cs typeface="Arial"/>
              </a:rPr>
              <a:t>May 21-September 5</a:t>
            </a:r>
          </a:p>
          <a:p>
            <a:pPr marL="454025" lvl="1" indent="0">
              <a:spcBef>
                <a:spcPts val="0"/>
              </a:spcBef>
              <a:buNone/>
            </a:pPr>
            <a:r>
              <a:rPr lang="en-US" sz="2000" b="1" dirty="0" smtClean="0">
                <a:solidFill>
                  <a:schemeClr val="accent4">
                    <a:lumMod val="20000"/>
                    <a:lumOff val="80000"/>
                  </a:schemeClr>
                </a:solidFill>
                <a:latin typeface="Arial"/>
                <a:cs typeface="Arial"/>
              </a:rPr>
              <a:t>	Natural History Museum of Utah</a:t>
            </a:r>
          </a:p>
          <a:p>
            <a:pPr marL="454025" lvl="1" indent="0">
              <a:spcBef>
                <a:spcPts val="0"/>
              </a:spcBef>
              <a:buNone/>
            </a:pPr>
            <a:r>
              <a:rPr lang="en-US" sz="2000" b="1" dirty="0" smtClean="0">
                <a:solidFill>
                  <a:schemeClr val="accent4">
                    <a:lumMod val="20000"/>
                    <a:lumOff val="80000"/>
                  </a:schemeClr>
                </a:solidFill>
                <a:latin typeface="Arial"/>
                <a:cs typeface="Arial"/>
              </a:rPr>
              <a:t>	Salt Lake City, UT</a:t>
            </a:r>
          </a:p>
          <a:p>
            <a:pPr marL="454025" lvl="1" indent="0">
              <a:spcBef>
                <a:spcPts val="0"/>
              </a:spcBef>
              <a:buNone/>
            </a:pPr>
            <a:endParaRPr lang="en-US" sz="2000" b="1" dirty="0">
              <a:solidFill>
                <a:schemeClr val="tx2">
                  <a:lumMod val="90000"/>
                </a:schemeClr>
              </a:solidFill>
              <a:latin typeface="Arial"/>
              <a:cs typeface="Arial"/>
            </a:endParaRPr>
          </a:p>
          <a:p>
            <a:pPr marL="457200" lvl="1" indent="0">
              <a:spcBef>
                <a:spcPts val="0"/>
              </a:spcBef>
              <a:buNone/>
            </a:pPr>
            <a:r>
              <a:rPr lang="en-US" sz="2000" b="1" dirty="0" smtClean="0">
                <a:solidFill>
                  <a:schemeClr val="accent4">
                    <a:lumMod val="20000"/>
                    <a:lumOff val="80000"/>
                  </a:schemeClr>
                </a:solidFill>
                <a:latin typeface="Arial" panose="020B0604020202020204" pitchFamily="34" charset="0"/>
                <a:cs typeface="Arial" panose="020B0604020202020204" pitchFamily="34" charset="0"/>
              </a:rPr>
              <a:t>September 30-January 1</a:t>
            </a:r>
          </a:p>
          <a:p>
            <a:pPr marL="457200" lvl="1" indent="0">
              <a:spcBef>
                <a:spcPts val="0"/>
              </a:spcBef>
              <a:buNone/>
            </a:pPr>
            <a:r>
              <a:rPr lang="en-US" sz="2000" b="1" dirty="0" smtClean="0">
                <a:solidFill>
                  <a:schemeClr val="accent4">
                    <a:lumMod val="20000"/>
                    <a:lumOff val="80000"/>
                  </a:schemeClr>
                </a:solidFill>
                <a:latin typeface="Arial" panose="020B0604020202020204" pitchFamily="34" charset="0"/>
                <a:cs typeface="Arial" panose="020B0604020202020204" pitchFamily="34" charset="0"/>
              </a:rPr>
              <a:t>	Exploration Place</a:t>
            </a:r>
          </a:p>
          <a:p>
            <a:pPr marL="457200" lvl="1" indent="0">
              <a:spcBef>
                <a:spcPts val="0"/>
              </a:spcBef>
              <a:buNone/>
            </a:pPr>
            <a:r>
              <a:rPr lang="en-US" sz="2000" b="1" dirty="0" smtClean="0">
                <a:solidFill>
                  <a:schemeClr val="accent4">
                    <a:lumMod val="20000"/>
                    <a:lumOff val="80000"/>
                  </a:schemeClr>
                </a:solidFill>
                <a:latin typeface="Arial" panose="020B0604020202020204" pitchFamily="34" charset="0"/>
                <a:cs typeface="Arial" panose="020B0604020202020204" pitchFamily="34" charset="0"/>
              </a:rPr>
              <a:t>	Wichita, KS </a:t>
            </a:r>
          </a:p>
          <a:p>
            <a:pPr marL="457200" lvl="1" indent="0">
              <a:spcBef>
                <a:spcPts val="0"/>
              </a:spcBef>
              <a:buNone/>
            </a:pPr>
            <a:endParaRPr lang="en-US" sz="1050" b="1" dirty="0" smtClean="0">
              <a:solidFill>
                <a:schemeClr val="accent4">
                  <a:lumMod val="20000"/>
                  <a:lumOff val="80000"/>
                </a:schemeClr>
              </a:solidFill>
              <a:latin typeface="Arial" panose="020B0604020202020204" pitchFamily="34" charset="0"/>
              <a:cs typeface="Arial" panose="020B0604020202020204" pitchFamily="34" charset="0"/>
            </a:endParaRPr>
          </a:p>
          <a:p>
            <a:pPr marL="68263" indent="0">
              <a:buClr>
                <a:schemeClr val="tx1"/>
              </a:buClr>
              <a:buNone/>
            </a:pPr>
            <a:r>
              <a:rPr lang="en-US" sz="2400" b="1" dirty="0" smtClean="0">
                <a:latin typeface="Arial"/>
                <a:cs typeface="Arial"/>
              </a:rPr>
              <a:t>2017</a:t>
            </a:r>
            <a:endParaRPr lang="en-US" sz="2000" b="1" dirty="0">
              <a:latin typeface="Arial"/>
              <a:cs typeface="Arial"/>
            </a:endParaRPr>
          </a:p>
          <a:p>
            <a:pPr marL="454025" lvl="1" indent="0">
              <a:spcBef>
                <a:spcPts val="0"/>
              </a:spcBef>
              <a:buNone/>
            </a:pPr>
            <a:endParaRPr lang="en-US" sz="900" b="1" dirty="0">
              <a:solidFill>
                <a:schemeClr val="tx2">
                  <a:lumMod val="90000"/>
                </a:schemeClr>
              </a:solidFill>
              <a:latin typeface="Arial"/>
              <a:cs typeface="Arial"/>
            </a:endParaRPr>
          </a:p>
          <a:p>
            <a:pPr marL="454025" lvl="1" indent="0">
              <a:spcBef>
                <a:spcPts val="0"/>
              </a:spcBef>
              <a:buNone/>
            </a:pPr>
            <a:r>
              <a:rPr lang="en-US" sz="2000" b="1" dirty="0" smtClean="0">
                <a:solidFill>
                  <a:schemeClr val="accent4">
                    <a:lumMod val="20000"/>
                    <a:lumOff val="80000"/>
                  </a:schemeClr>
                </a:solidFill>
                <a:latin typeface="Arial"/>
                <a:cs typeface="Arial"/>
              </a:rPr>
              <a:t>January 28-May 29</a:t>
            </a:r>
            <a:endParaRPr lang="en-US" sz="2000" b="1" dirty="0">
              <a:solidFill>
                <a:schemeClr val="accent4">
                  <a:lumMod val="20000"/>
                  <a:lumOff val="80000"/>
                </a:schemeClr>
              </a:solidFill>
              <a:latin typeface="Arial"/>
              <a:cs typeface="Arial"/>
            </a:endParaRPr>
          </a:p>
          <a:p>
            <a:pPr marL="454025" lvl="1" indent="0">
              <a:spcBef>
                <a:spcPts val="0"/>
              </a:spcBef>
              <a:buNone/>
            </a:pPr>
            <a:r>
              <a:rPr lang="en-US" sz="2000" b="1" dirty="0">
                <a:solidFill>
                  <a:schemeClr val="accent4">
                    <a:lumMod val="20000"/>
                    <a:lumOff val="80000"/>
                  </a:schemeClr>
                </a:solidFill>
                <a:latin typeface="Arial"/>
                <a:cs typeface="Arial"/>
              </a:rPr>
              <a:t>	</a:t>
            </a:r>
            <a:r>
              <a:rPr lang="en-US" sz="2000" b="1" dirty="0" smtClean="0">
                <a:solidFill>
                  <a:schemeClr val="accent4">
                    <a:lumMod val="20000"/>
                    <a:lumOff val="80000"/>
                  </a:schemeClr>
                </a:solidFill>
                <a:latin typeface="Arial"/>
                <a:cs typeface="Arial"/>
              </a:rPr>
              <a:t>Peoria Riverfront Museum</a:t>
            </a:r>
            <a:endParaRPr lang="en-US" sz="2000" b="1" dirty="0">
              <a:solidFill>
                <a:schemeClr val="accent4">
                  <a:lumMod val="20000"/>
                  <a:lumOff val="80000"/>
                </a:schemeClr>
              </a:solidFill>
              <a:latin typeface="Arial"/>
              <a:cs typeface="Arial"/>
            </a:endParaRPr>
          </a:p>
          <a:p>
            <a:pPr marL="454025" lvl="1" indent="0">
              <a:spcBef>
                <a:spcPts val="0"/>
              </a:spcBef>
              <a:buNone/>
            </a:pPr>
            <a:r>
              <a:rPr lang="en-US" sz="2000" b="1" dirty="0">
                <a:solidFill>
                  <a:schemeClr val="accent4">
                    <a:lumMod val="20000"/>
                    <a:lumOff val="80000"/>
                  </a:schemeClr>
                </a:solidFill>
                <a:latin typeface="Arial"/>
                <a:cs typeface="Arial"/>
              </a:rPr>
              <a:t>	</a:t>
            </a:r>
            <a:r>
              <a:rPr lang="en-US" sz="2000" b="1" dirty="0" smtClean="0">
                <a:solidFill>
                  <a:schemeClr val="accent4">
                    <a:lumMod val="20000"/>
                    <a:lumOff val="80000"/>
                  </a:schemeClr>
                </a:solidFill>
                <a:latin typeface="Arial"/>
                <a:cs typeface="Arial"/>
              </a:rPr>
              <a:t>Peoria, IL</a:t>
            </a:r>
            <a:endParaRPr lang="en-US" sz="2000" b="1" dirty="0">
              <a:solidFill>
                <a:schemeClr val="accent4">
                  <a:lumMod val="20000"/>
                  <a:lumOff val="80000"/>
                </a:schemeClr>
              </a:solidFill>
              <a:latin typeface="Arial"/>
              <a:cs typeface="Arial"/>
            </a:endParaRPr>
          </a:p>
          <a:p>
            <a:pPr marL="457200" lvl="1" indent="0">
              <a:buNone/>
            </a:pPr>
            <a:endParaRPr lang="en-US" sz="2000" b="1" dirty="0" smtClean="0">
              <a:solidFill>
                <a:schemeClr val="accent4">
                  <a:lumMod val="20000"/>
                  <a:lumOff val="80000"/>
                </a:schemeClr>
              </a:solidFill>
              <a:latin typeface="Arial" panose="020B0604020202020204" pitchFamily="34" charset="0"/>
              <a:cs typeface="Arial" panose="020B0604020202020204" pitchFamily="34" charset="0"/>
            </a:endParaRPr>
          </a:p>
          <a:p>
            <a:pPr marL="457200" lvl="1" indent="0">
              <a:buNone/>
            </a:pPr>
            <a:endParaRPr lang="en-US" sz="2400" b="1" dirty="0">
              <a:solidFill>
                <a:schemeClr val="tx2">
                  <a:lumMod val="90000"/>
                </a:schemeClr>
              </a:solidFill>
            </a:endParaRPr>
          </a:p>
        </p:txBody>
      </p:sp>
      <p:pic>
        <p:nvPicPr>
          <p:cNvPr id="8"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7836" y="2428141"/>
            <a:ext cx="3564868" cy="3359200"/>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443156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7" end="1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8" end="1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5319"/>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i="1" dirty="0" smtClean="0">
                <a:solidFill>
                  <a:srgbClr val="FFFF00"/>
                </a:solidFill>
                <a:latin typeface="Arial" charset="0"/>
                <a:cs typeface="Arial" pitchFamily="34" charset="0"/>
              </a:rPr>
              <a:t>Genome: Unlocking Life’s Code</a:t>
            </a:r>
            <a:r>
              <a:rPr lang="en-US" sz="3600" b="1" dirty="0" smtClean="0">
                <a:solidFill>
                  <a:srgbClr val="FFFF00"/>
                </a:solidFill>
                <a:latin typeface="Arial" charset="0"/>
                <a:cs typeface="Arial" pitchFamily="34" charset="0"/>
              </a:rPr>
              <a:t> Exhibition</a:t>
            </a:r>
          </a:p>
          <a:p>
            <a:pPr algn="ctr">
              <a:defRPr/>
            </a:pPr>
            <a:endParaRPr lang="en-US" sz="1100" dirty="0" smtClean="0">
              <a:solidFill>
                <a:schemeClr val="tx1"/>
              </a:solidFill>
              <a:latin typeface="Arial" charset="0"/>
              <a:cs typeface="Arial" pitchFamily="34" charset="0"/>
            </a:endParaRPr>
          </a:p>
          <a:p>
            <a:pPr algn="ctr">
              <a:defRPr/>
            </a:pPr>
            <a:r>
              <a:rPr lang="en-US" sz="2800" dirty="0" smtClean="0">
                <a:solidFill>
                  <a:schemeClr val="tx1"/>
                </a:solidFill>
                <a:latin typeface="Arial" charset="0"/>
                <a:cs typeface="Arial" pitchFamily="34" charset="0"/>
              </a:rPr>
              <a:t>Native American Youth and Family Center Family Night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601" y="1552032"/>
            <a:ext cx="4416966" cy="5015471"/>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437938666"/>
      </p:ext>
    </p:extLst>
  </p:cSld>
  <p:clrMapOvr>
    <a:masterClrMapping/>
  </p:clrMapOvr>
  <p:transition spd="slow">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319"/>
            <a:ext cx="9144000" cy="704848"/>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i="1" dirty="0" smtClean="0">
                <a:solidFill>
                  <a:srgbClr val="FFFF00"/>
                </a:solidFill>
                <a:latin typeface="Arial"/>
                <a:cs typeface="Arial"/>
              </a:rPr>
              <a:t>Genome: Unlocking Life’s Code </a:t>
            </a:r>
            <a:r>
              <a:rPr lang="en-US" sz="3600" dirty="0" smtClean="0">
                <a:solidFill>
                  <a:srgbClr val="FFFF00"/>
                </a:solidFill>
                <a:latin typeface="Arial"/>
                <a:cs typeface="Arial"/>
              </a:rPr>
              <a:t>Exhibition</a:t>
            </a:r>
            <a:br>
              <a:rPr lang="en-US" sz="3600" dirty="0" smtClean="0">
                <a:solidFill>
                  <a:srgbClr val="FFFF00"/>
                </a:solidFill>
                <a:latin typeface="Arial"/>
                <a:cs typeface="Arial"/>
              </a:rPr>
            </a:br>
            <a:r>
              <a:rPr lang="en-US" sz="3600" dirty="0" smtClean="0">
                <a:solidFill>
                  <a:schemeClr val="tx1"/>
                </a:solidFill>
                <a:latin typeface="Arial"/>
                <a:cs typeface="Arial"/>
              </a:rPr>
              <a:t>Website Interactive</a:t>
            </a:r>
            <a:endParaRPr lang="en-US" sz="3600" b="1" dirty="0" smtClean="0">
              <a:solidFill>
                <a:srgbClr val="FFFF00"/>
              </a:solidFill>
              <a:latin typeface="Arial" pitchFamily="34" charset="0"/>
              <a:cs typeface="Arial" pitchFamily="34" charset="0"/>
            </a:endParaRPr>
          </a:p>
        </p:txBody>
      </p:sp>
      <p:sp>
        <p:nvSpPr>
          <p:cNvPr id="3" name="Title 1"/>
          <p:cNvSpPr txBox="1">
            <a:spLocks/>
          </p:cNvSpPr>
          <p:nvPr/>
        </p:nvSpPr>
        <p:spPr bwMode="auto">
          <a:xfrm>
            <a:off x="-110362" y="1402362"/>
            <a:ext cx="9111844" cy="5219156"/>
          </a:xfrm>
          <a:prstGeom prst="rect">
            <a:avLst/>
          </a:prstGeom>
          <a:noFill/>
          <a:ln w="9525" algn="ctr">
            <a:noFill/>
            <a:miter lim="800000"/>
            <a:headEnd/>
            <a:tailEnd/>
          </a:ln>
        </p:spPr>
        <p:txBody>
          <a:bodyPr/>
          <a:lstStyle/>
          <a:p>
            <a:pPr marL="284162" lvl="1" defTabSz="457200" eaLnBrk="0" hangingPunct="0">
              <a:spcBef>
                <a:spcPts val="700"/>
              </a:spcBef>
              <a:buClr>
                <a:schemeClr val="tx1"/>
              </a:buClr>
              <a:buSzPct val="95000"/>
              <a:tabLst>
                <a:tab pos="914400" algn="l"/>
              </a:tabLst>
            </a:pPr>
            <a:r>
              <a:rPr lang="en-US" sz="2800" dirty="0">
                <a:cs typeface="Arial" pitchFamily="34" charset="0"/>
              </a:rPr>
              <a:t> </a:t>
            </a:r>
            <a:endParaRPr lang="en-US" sz="2800" dirty="0" smtClean="0">
              <a:cs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796" y="1402362"/>
            <a:ext cx="7608888" cy="4964488"/>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938113661"/>
      </p:ext>
    </p:extLst>
  </p:cSld>
  <p:clrMapOvr>
    <a:masterClrMapping/>
  </p:clrMapOvr>
  <p:transition spd="slow">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157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9051"/>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anose="020B0604020202020204" pitchFamily="34" charset="0"/>
                <a:cs typeface="Arial" panose="020B0604020202020204" pitchFamily="34" charset="0"/>
              </a:rPr>
              <a:t>Thomas A. </a:t>
            </a:r>
            <a:r>
              <a:rPr lang="en-US" sz="3600" b="1" dirty="0" err="1">
                <a:solidFill>
                  <a:srgbClr val="FFFF00"/>
                </a:solidFill>
                <a:latin typeface="Arial" panose="020B0604020202020204" pitchFamily="34" charset="0"/>
                <a:cs typeface="Arial" panose="020B0604020202020204" pitchFamily="34" charset="0"/>
              </a:rPr>
              <a:t>Waldmann</a:t>
            </a:r>
            <a:r>
              <a:rPr lang="en-US" sz="3600" b="1" dirty="0">
                <a:solidFill>
                  <a:srgbClr val="FFFF00"/>
                </a:solidFill>
                <a:latin typeface="Arial" panose="020B0604020202020204" pitchFamily="34" charset="0"/>
                <a:cs typeface="Arial" panose="020B0604020202020204" pitchFamily="34" charset="0"/>
              </a:rPr>
              <a:t> Award for Excellence in Human Immunology</a:t>
            </a:r>
            <a:endParaRPr lang="en-US" sz="3600" b="1" dirty="0" smtClean="0">
              <a:solidFill>
                <a:srgbClr val="FFFF00"/>
              </a:solidFill>
              <a:latin typeface="Arial" panose="020B0604020202020204" pitchFamily="34" charset="0"/>
              <a:cs typeface="Arial" panose="020B0604020202020204" pitchFamily="34" charset="0"/>
            </a:endParaRPr>
          </a:p>
        </p:txBody>
      </p:sp>
      <p:sp>
        <p:nvSpPr>
          <p:cNvPr id="8" name="Title 1"/>
          <p:cNvSpPr txBox="1">
            <a:spLocks/>
          </p:cNvSpPr>
          <p:nvPr/>
        </p:nvSpPr>
        <p:spPr>
          <a:xfrm>
            <a:off x="1454150" y="5686095"/>
            <a:ext cx="6235700" cy="822175"/>
          </a:xfrm>
          <a:prstGeom prst="rect">
            <a:avLst/>
          </a:prstGeom>
        </p:spPr>
        <p:txBody>
          <a:bodyPr/>
          <a:lstStyle/>
          <a:p>
            <a:pPr algn="ctr" eaLnBrk="0" hangingPunct="0">
              <a:defRPr/>
            </a:pPr>
            <a:r>
              <a:rPr lang="en-US" sz="3600" spc="-100" dirty="0" smtClean="0">
                <a:solidFill>
                  <a:prstClr val="white"/>
                </a:solidFill>
                <a:latin typeface="Arial" charset="0"/>
                <a:cs typeface="Arial" charset="0"/>
              </a:rPr>
              <a:t>Dan Kastner, M.D., Ph.D.</a:t>
            </a:r>
          </a:p>
        </p:txBody>
      </p:sp>
      <p:pic>
        <p:nvPicPr>
          <p:cNvPr id="1026" name="Picture 2" descr="C:\Users\wettersk\Downloads\NHGRI-705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81" r="34405" b="22919"/>
          <a:stretch/>
        </p:blipFill>
        <p:spPr bwMode="auto">
          <a:xfrm>
            <a:off x="2809687" y="1579368"/>
            <a:ext cx="3524626" cy="3944947"/>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691626517"/>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2619"/>
            <a:ext cx="9144000" cy="140969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25</a:t>
            </a:r>
            <a:r>
              <a:rPr lang="en-US" sz="3600" b="1" baseline="30000" dirty="0" smtClean="0">
                <a:solidFill>
                  <a:srgbClr val="FFFF00"/>
                </a:solidFill>
                <a:latin typeface="Arial" charset="0"/>
                <a:cs typeface="Arial" charset="0"/>
              </a:rPr>
              <a:t>th</a:t>
            </a:r>
            <a:r>
              <a:rPr lang="en-US" sz="3600" b="1" dirty="0" smtClean="0">
                <a:solidFill>
                  <a:srgbClr val="FFFF00"/>
                </a:solidFill>
                <a:latin typeface="Arial" charset="0"/>
                <a:cs typeface="Arial" charset="0"/>
              </a:rPr>
              <a:t> Anniversary of the Launch of the Human Genome Project</a:t>
            </a:r>
          </a:p>
        </p:txBody>
      </p:sp>
      <p:grpSp>
        <p:nvGrpSpPr>
          <p:cNvPr id="3" name="Group 2"/>
          <p:cNvGrpSpPr/>
          <p:nvPr/>
        </p:nvGrpSpPr>
        <p:grpSpPr>
          <a:xfrm>
            <a:off x="378470" y="1354451"/>
            <a:ext cx="8281473" cy="5018141"/>
            <a:chOff x="148801" y="1550940"/>
            <a:chExt cx="8851652" cy="5363640"/>
          </a:xfrm>
        </p:grpSpPr>
        <p:pic>
          <p:nvPicPr>
            <p:cNvPr id="8" name="Picture 2" descr="C:\Users\egreen\Desktop\PGR-25th-Anniv-Logo-300ppi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5" t="-244" r="1301" b="9939"/>
            <a:stretch/>
          </p:blipFill>
          <p:spPr bwMode="auto">
            <a:xfrm>
              <a:off x="148801" y="3736850"/>
              <a:ext cx="4787095" cy="31777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542" y="1550940"/>
              <a:ext cx="4223911" cy="527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61" y="1550940"/>
              <a:ext cx="4271577" cy="239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7320218" y="6407706"/>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a:t>
            </a:r>
            <a:endParaRPr lang="en-US" sz="2000" dirty="0">
              <a:solidFill>
                <a:schemeClr val="accent4">
                  <a:lumMod val="40000"/>
                  <a:lumOff val="60000"/>
                </a:schemeClr>
              </a:solidFill>
              <a:latin typeface="Arial"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496" y="1354451"/>
            <a:ext cx="3941844" cy="5240024"/>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5346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ox(out)">
                                      <p:cBhvr>
                                        <p:cTn id="12" dur="7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9051"/>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anose="020B0604020202020204" pitchFamily="34" charset="0"/>
                <a:cs typeface="Arial" panose="020B0604020202020204" pitchFamily="34" charset="0"/>
              </a:rPr>
              <a:t>2015 Distinguished Alumnus of </a:t>
            </a:r>
            <a:r>
              <a:rPr lang="en-US" sz="3600" b="1" dirty="0" smtClean="0">
                <a:solidFill>
                  <a:srgbClr val="FFFF00"/>
                </a:solidFill>
                <a:latin typeface="Arial" panose="020B0604020202020204" pitchFamily="34" charset="0"/>
                <a:cs typeface="Arial" panose="020B0604020202020204" pitchFamily="34" charset="0"/>
              </a:rPr>
              <a:t>the </a:t>
            </a:r>
            <a:r>
              <a:rPr lang="en-US" sz="3600" b="1" dirty="0">
                <a:solidFill>
                  <a:srgbClr val="FFFF00"/>
                </a:solidFill>
                <a:latin typeface="Arial" panose="020B0604020202020204" pitchFamily="34" charset="0"/>
                <a:cs typeface="Arial" panose="020B0604020202020204" pitchFamily="34" charset="0"/>
              </a:rPr>
              <a:t>University of Texas Graduate School of Biomedical Sciences </a:t>
            </a:r>
            <a:r>
              <a:rPr lang="en-US" sz="3600" b="1" dirty="0" smtClean="0">
                <a:solidFill>
                  <a:srgbClr val="FFFF00"/>
                </a:solidFill>
                <a:latin typeface="Arial" panose="020B0604020202020204" pitchFamily="34" charset="0"/>
                <a:cs typeface="Arial" panose="020B0604020202020204" pitchFamily="34" charset="0"/>
              </a:rPr>
              <a:t>in </a:t>
            </a:r>
            <a:r>
              <a:rPr lang="en-US" sz="3600" b="1" dirty="0">
                <a:solidFill>
                  <a:srgbClr val="FFFF00"/>
                </a:solidFill>
                <a:latin typeface="Arial" panose="020B0604020202020204" pitchFamily="34" charset="0"/>
                <a:cs typeface="Arial" panose="020B0604020202020204" pitchFamily="34" charset="0"/>
              </a:rPr>
              <a:t>Houston</a:t>
            </a:r>
            <a:endParaRPr lang="en-US" sz="3600" b="1" dirty="0" smtClean="0">
              <a:solidFill>
                <a:srgbClr val="FFFF00"/>
              </a:solidFill>
              <a:latin typeface="Arial" panose="020B0604020202020204" pitchFamily="34" charset="0"/>
              <a:cs typeface="Arial" panose="020B0604020202020204" pitchFamily="34" charset="0"/>
            </a:endParaRPr>
          </a:p>
        </p:txBody>
      </p:sp>
      <p:sp>
        <p:nvSpPr>
          <p:cNvPr id="8" name="Title 1"/>
          <p:cNvSpPr txBox="1">
            <a:spLocks/>
          </p:cNvSpPr>
          <p:nvPr/>
        </p:nvSpPr>
        <p:spPr>
          <a:xfrm>
            <a:off x="1454150" y="5641429"/>
            <a:ext cx="6235700" cy="822175"/>
          </a:xfrm>
          <a:prstGeom prst="rect">
            <a:avLst/>
          </a:prstGeom>
        </p:spPr>
        <p:txBody>
          <a:bodyPr/>
          <a:lstStyle/>
          <a:p>
            <a:pPr algn="ctr" eaLnBrk="0" hangingPunct="0">
              <a:defRPr/>
            </a:pPr>
            <a:r>
              <a:rPr lang="en-US" sz="3600" spc="-100" dirty="0" smtClean="0">
                <a:solidFill>
                  <a:prstClr val="white"/>
                </a:solidFill>
                <a:latin typeface="Arial" charset="0"/>
                <a:cs typeface="Arial" charset="0"/>
              </a:rPr>
              <a:t>Paul Liu, M.D., Ph.D.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3770" y="2017865"/>
            <a:ext cx="3116460" cy="3481670"/>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647899992"/>
      </p:ext>
    </p:extLst>
  </p:cSld>
  <p:clrMapOvr>
    <a:masterClrMapping/>
  </p:clrMapOvr>
  <p:transition spd="slow">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21979"/>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TextBox 26"/>
          <p:cNvSpPr txBox="1"/>
          <p:nvPr/>
        </p:nvSpPr>
        <p:spPr>
          <a:xfrm>
            <a:off x="-607262" y="-1900671"/>
            <a:ext cx="4742706" cy="738664"/>
          </a:xfrm>
          <a:prstGeom prst="rect">
            <a:avLst/>
          </a:prstGeom>
          <a:solidFill>
            <a:schemeClr val="tx1"/>
          </a:solidFill>
          <a:ln>
            <a:noFill/>
          </a:ln>
        </p:spPr>
        <p:txBody>
          <a:bodyPr wrap="square" rtlCol="0">
            <a:spAutoFit/>
          </a:bodyPr>
          <a:lstStyle/>
          <a:p>
            <a:r>
              <a:rPr lang="en-US" sz="1400" b="0" dirty="0">
                <a:solidFill>
                  <a:schemeClr val="bg1"/>
                </a:solidFill>
              </a:rPr>
              <a:t>Homologous </a:t>
            </a:r>
            <a:r>
              <a:rPr lang="en-US" sz="1400" b="0" dirty="0" smtClean="0">
                <a:solidFill>
                  <a:schemeClr val="bg1"/>
                </a:solidFill>
              </a:rPr>
              <a:t>mutation </a:t>
            </a:r>
            <a:r>
              <a:rPr lang="en-US" sz="1400" b="0" dirty="0">
                <a:solidFill>
                  <a:schemeClr val="bg1"/>
                </a:solidFill>
              </a:rPr>
              <a:t>to </a:t>
            </a:r>
            <a:r>
              <a:rPr lang="en-US" sz="1400" b="0" dirty="0" smtClean="0">
                <a:solidFill>
                  <a:schemeClr val="bg1"/>
                </a:solidFill>
              </a:rPr>
              <a:t>human </a:t>
            </a:r>
            <a:r>
              <a:rPr lang="en-US" sz="1400" b="0" dirty="0">
                <a:solidFill>
                  <a:schemeClr val="bg1"/>
                </a:solidFill>
              </a:rPr>
              <a:t>BRAF V600E is </a:t>
            </a:r>
            <a:r>
              <a:rPr lang="en-US" sz="1400" b="0" dirty="0" smtClean="0">
                <a:solidFill>
                  <a:schemeClr val="bg1"/>
                </a:solidFill>
              </a:rPr>
              <a:t>common </a:t>
            </a:r>
            <a:r>
              <a:rPr lang="en-US" sz="1400" b="0" dirty="0">
                <a:solidFill>
                  <a:schemeClr val="bg1"/>
                </a:solidFill>
              </a:rPr>
              <a:t>in </a:t>
            </a:r>
            <a:r>
              <a:rPr lang="en-US" sz="1400" b="0" dirty="0" smtClean="0">
                <a:solidFill>
                  <a:schemeClr val="bg1"/>
                </a:solidFill>
              </a:rPr>
              <a:t>naturally occurring canine bladder cancer-evidence </a:t>
            </a:r>
            <a:r>
              <a:rPr lang="en-US" sz="1400" b="0" dirty="0">
                <a:solidFill>
                  <a:schemeClr val="bg1"/>
                </a:solidFill>
              </a:rPr>
              <a:t>for a </a:t>
            </a:r>
            <a:r>
              <a:rPr lang="en-US" sz="1400" b="0" dirty="0" smtClean="0">
                <a:solidFill>
                  <a:schemeClr val="bg1"/>
                </a:solidFill>
              </a:rPr>
              <a:t>relevant model system </a:t>
            </a:r>
            <a:r>
              <a:rPr lang="en-US" sz="1400" b="0" dirty="0">
                <a:solidFill>
                  <a:schemeClr val="bg1"/>
                </a:solidFill>
              </a:rPr>
              <a:t>and </a:t>
            </a:r>
            <a:r>
              <a:rPr lang="en-US" sz="1400" b="0" dirty="0" smtClean="0">
                <a:solidFill>
                  <a:schemeClr val="bg1"/>
                </a:solidFill>
              </a:rPr>
              <a:t>urine-based diagnostic test </a:t>
            </a:r>
            <a:endParaRPr lang="en-US" sz="1400" b="0" dirty="0">
              <a:solidFill>
                <a:schemeClr val="bg1"/>
              </a:solidFill>
            </a:endParaRPr>
          </a:p>
        </p:txBody>
      </p:sp>
      <p:sp>
        <p:nvSpPr>
          <p:cNvPr id="13" name="Rectangle 12"/>
          <p:cNvSpPr/>
          <p:nvPr/>
        </p:nvSpPr>
        <p:spPr>
          <a:xfrm>
            <a:off x="-600228" y="-2357871"/>
            <a:ext cx="4745120" cy="457200"/>
          </a:xfrm>
          <a:prstGeom prst="rect">
            <a:avLst/>
          </a:prstGeom>
          <a:solidFill>
            <a:srgbClr val="D6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492752" y="-2400257"/>
            <a:ext cx="1697667" cy="1238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14" t="1" r="10927" b="34004"/>
          <a:stretch/>
        </p:blipFill>
        <p:spPr bwMode="auto">
          <a:xfrm>
            <a:off x="4128412" y="-2400257"/>
            <a:ext cx="2081058" cy="1214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24689" y="-2289499"/>
            <a:ext cx="3177133" cy="369332"/>
          </a:xfrm>
          <a:prstGeom prst="rect">
            <a:avLst/>
          </a:prstGeom>
          <a:solidFill>
            <a:srgbClr val="D6BBEB"/>
          </a:solidFill>
        </p:spPr>
        <p:txBody>
          <a:bodyPr wrap="square" rtlCol="0">
            <a:spAutoFit/>
          </a:bodyPr>
          <a:lstStyle/>
          <a:p>
            <a:pPr>
              <a:spcAft>
                <a:spcPts val="600"/>
              </a:spcAft>
            </a:pPr>
            <a:r>
              <a:rPr lang="en-US" spc="-100" dirty="0">
                <a:solidFill>
                  <a:schemeClr val="bg1"/>
                </a:solidFill>
                <a:cs typeface="Arial" pitchFamily="34" charset="0"/>
              </a:rPr>
              <a:t>Molecular Cancer Research</a:t>
            </a:r>
            <a:endParaRPr lang="en-US" dirty="0">
              <a:solidFill>
                <a:schemeClr val="bg1"/>
              </a:solidFill>
            </a:endParaRPr>
          </a:p>
        </p:txBody>
      </p:sp>
      <p:grpSp>
        <p:nvGrpSpPr>
          <p:cNvPr id="14" name="Group 13"/>
          <p:cNvGrpSpPr/>
          <p:nvPr/>
        </p:nvGrpSpPr>
        <p:grpSpPr>
          <a:xfrm>
            <a:off x="1276276" y="2902943"/>
            <a:ext cx="7493968" cy="1446028"/>
            <a:chOff x="1433936" y="2952548"/>
            <a:chExt cx="7493968" cy="1446028"/>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1735" t="16299" r="1" b="34420"/>
            <a:stretch/>
          </p:blipFill>
          <p:spPr>
            <a:xfrm>
              <a:off x="1433936" y="2993425"/>
              <a:ext cx="2108246" cy="1405151"/>
            </a:xfrm>
            <a:prstGeom prst="rect">
              <a:avLst/>
            </a:prstGeom>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5717" y="2993425"/>
              <a:ext cx="5872185" cy="6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3055717" y="3561947"/>
              <a:ext cx="5872185" cy="830997"/>
            </a:xfrm>
            <a:prstGeom prst="rect">
              <a:avLst/>
            </a:prstGeom>
            <a:solidFill>
              <a:schemeClr val="tx1"/>
            </a:solidFill>
          </p:spPr>
          <p:txBody>
            <a:bodyPr wrap="square">
              <a:spAutoFit/>
            </a:bodyPr>
            <a:lstStyle/>
            <a:p>
              <a:r>
                <a:rPr lang="en-US" sz="1600" b="0" dirty="0">
                  <a:solidFill>
                    <a:schemeClr val="bg1"/>
                  </a:solidFill>
                </a:rPr>
                <a:t>Loss-of-function mutations in </a:t>
              </a:r>
              <a:r>
                <a:rPr lang="en-US" sz="1600" b="0" i="1" dirty="0">
                  <a:solidFill>
                    <a:schemeClr val="bg1"/>
                  </a:solidFill>
                </a:rPr>
                <a:t>TNFAIP3</a:t>
              </a:r>
              <a:r>
                <a:rPr lang="en-US" sz="1600" b="0" dirty="0">
                  <a:solidFill>
                    <a:schemeClr val="bg1"/>
                  </a:solidFill>
                </a:rPr>
                <a:t> leading to A20 </a:t>
              </a:r>
              <a:r>
                <a:rPr lang="en-US" sz="1600" b="0" dirty="0" err="1">
                  <a:solidFill>
                    <a:schemeClr val="bg1"/>
                  </a:solidFill>
                </a:rPr>
                <a:t>haploinsufficiency</a:t>
              </a:r>
              <a:r>
                <a:rPr lang="en-US" sz="1600" b="0" dirty="0">
                  <a:solidFill>
                    <a:schemeClr val="bg1"/>
                  </a:solidFill>
                </a:rPr>
                <a:t> cause an early-onset </a:t>
              </a:r>
              <a:r>
                <a:rPr lang="en-US" sz="1600" b="0" dirty="0" err="1">
                  <a:solidFill>
                    <a:schemeClr val="bg1"/>
                  </a:solidFill>
                </a:rPr>
                <a:t>autoinflammatory</a:t>
              </a:r>
              <a:r>
                <a:rPr lang="en-US" sz="1600" b="0" dirty="0">
                  <a:solidFill>
                    <a:schemeClr val="bg1"/>
                  </a:solidFill>
                </a:rPr>
                <a:t> disease</a:t>
              </a:r>
            </a:p>
          </p:txBody>
        </p:sp>
        <p:sp>
          <p:nvSpPr>
            <p:cNvPr id="36" name="Rectangle 35"/>
            <p:cNvSpPr/>
            <p:nvPr/>
          </p:nvSpPr>
          <p:spPr>
            <a:xfrm>
              <a:off x="1433936" y="2952548"/>
              <a:ext cx="7493968" cy="14460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333014" y="4795284"/>
            <a:ext cx="7498080" cy="1428856"/>
            <a:chOff x="585270" y="4795284"/>
            <a:chExt cx="7498080" cy="1428856"/>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9382" t="3815" r="37117" b="34025"/>
            <a:stretch/>
          </p:blipFill>
          <p:spPr>
            <a:xfrm>
              <a:off x="6604290" y="4795285"/>
              <a:ext cx="1479060" cy="1390462"/>
            </a:xfrm>
            <a:prstGeom prst="rect">
              <a:avLst/>
            </a:prstGeom>
          </p:spPr>
        </p:pic>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4135" t="15034" r="1282"/>
            <a:stretch/>
          </p:blipFill>
          <p:spPr bwMode="auto">
            <a:xfrm>
              <a:off x="631525" y="4795285"/>
              <a:ext cx="5972765" cy="61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614653" y="5408532"/>
              <a:ext cx="5989637" cy="815608"/>
            </a:xfrm>
            <a:prstGeom prst="rect">
              <a:avLst/>
            </a:prstGeom>
            <a:solidFill>
              <a:schemeClr val="tx1"/>
            </a:solidFill>
          </p:spPr>
          <p:txBody>
            <a:bodyPr wrap="square">
              <a:spAutoFit/>
            </a:bodyPr>
            <a:lstStyle/>
            <a:p>
              <a:r>
                <a:rPr lang="en-US" b="0" i="1" dirty="0">
                  <a:solidFill>
                    <a:schemeClr val="bg1"/>
                  </a:solidFill>
                </a:rPr>
                <a:t>HLA-DRB1*11</a:t>
              </a:r>
              <a:r>
                <a:rPr lang="en-US" b="0" dirty="0">
                  <a:solidFill>
                    <a:schemeClr val="bg1"/>
                  </a:solidFill>
                </a:rPr>
                <a:t> and variants of the MHC class II locus are strong risk factors for systemic juvenile idiopathic </a:t>
              </a:r>
              <a:r>
                <a:rPr lang="en-US" b="0" dirty="0" smtClean="0">
                  <a:solidFill>
                    <a:schemeClr val="bg1"/>
                  </a:solidFill>
                </a:rPr>
                <a:t>arthritis</a:t>
              </a:r>
            </a:p>
            <a:p>
              <a:endParaRPr lang="en-US" sz="900" b="0" dirty="0">
                <a:solidFill>
                  <a:schemeClr val="bg1"/>
                </a:solidFill>
              </a:endParaRPr>
            </a:p>
          </p:txBody>
        </p:sp>
        <p:sp>
          <p:nvSpPr>
            <p:cNvPr id="33" name="Rectangle 32"/>
            <p:cNvSpPr/>
            <p:nvPr/>
          </p:nvSpPr>
          <p:spPr>
            <a:xfrm>
              <a:off x="585270" y="4795284"/>
              <a:ext cx="7498080" cy="13904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333014" y="992679"/>
            <a:ext cx="7340003" cy="1463952"/>
            <a:chOff x="631525" y="992679"/>
            <a:chExt cx="7340003" cy="1463952"/>
          </a:xfrm>
        </p:grpSpPr>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45170" t="3955" r="10817" b="50000"/>
            <a:stretch/>
          </p:blipFill>
          <p:spPr>
            <a:xfrm>
              <a:off x="5861177" y="1035926"/>
              <a:ext cx="2110351" cy="1420704"/>
            </a:xfrm>
            <a:prstGeom prst="rect">
              <a:avLst/>
            </a:prstGeom>
          </p:spPr>
        </p:pic>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r="22761"/>
            <a:stretch/>
          </p:blipFill>
          <p:spPr bwMode="auto">
            <a:xfrm>
              <a:off x="667241" y="1035926"/>
              <a:ext cx="5201420" cy="71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667240" y="1709298"/>
              <a:ext cx="5201419" cy="738664"/>
            </a:xfrm>
            <a:prstGeom prst="rect">
              <a:avLst/>
            </a:prstGeom>
            <a:solidFill>
              <a:schemeClr val="tx1"/>
            </a:solidFill>
          </p:spPr>
          <p:txBody>
            <a:bodyPr wrap="square">
              <a:spAutoFit/>
            </a:bodyPr>
            <a:lstStyle/>
            <a:p>
              <a:r>
                <a:rPr lang="en-US" sz="2000" b="0" dirty="0" smtClean="0">
                  <a:solidFill>
                    <a:schemeClr val="bg1"/>
                  </a:solidFill>
                </a:rPr>
                <a:t>TCF1 Is Required for the T Follicular Helper Cell Response to Viral Infection</a:t>
              </a:r>
            </a:p>
            <a:p>
              <a:endParaRPr lang="en-US" sz="100" b="0" dirty="0" smtClean="0">
                <a:solidFill>
                  <a:schemeClr val="bg1"/>
                </a:solidFill>
              </a:endParaRPr>
            </a:p>
          </p:txBody>
        </p:sp>
        <p:sp>
          <p:nvSpPr>
            <p:cNvPr id="35" name="Rectangle 34"/>
            <p:cNvSpPr/>
            <p:nvPr/>
          </p:nvSpPr>
          <p:spPr>
            <a:xfrm>
              <a:off x="631525" y="992679"/>
              <a:ext cx="7340003" cy="14639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p:cNvSpPr txBox="1"/>
          <p:nvPr/>
        </p:nvSpPr>
        <p:spPr>
          <a:xfrm>
            <a:off x="7320218" y="6407706"/>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5727076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4" y="2668786"/>
            <a:ext cx="184731" cy="646331"/>
          </a:xfrm>
          <a:prstGeom prst="rect">
            <a:avLst/>
          </a:prstGeom>
          <a:noFill/>
        </p:spPr>
        <p:txBody>
          <a:bodyPr wrap="none" rtlCol="0">
            <a:spAutoFit/>
          </a:bodyPr>
          <a:lstStyle/>
          <a:p>
            <a:endParaRPr lang="en-US" dirty="0" smtClean="0">
              <a:solidFill>
                <a:prstClr val="white"/>
              </a:solidFill>
            </a:endParaRPr>
          </a:p>
          <a:p>
            <a:endParaRPr lang="en-US" dirty="0">
              <a:solidFill>
                <a:prstClr val="white"/>
              </a:solidFill>
            </a:endParaRPr>
          </a:p>
        </p:txBody>
      </p:sp>
      <p:sp>
        <p:nvSpPr>
          <p:cNvPr id="4" name="TextBox 3"/>
          <p:cNvSpPr txBox="1"/>
          <p:nvPr/>
        </p:nvSpPr>
        <p:spPr>
          <a:xfrm>
            <a:off x="179967" y="2723007"/>
            <a:ext cx="8719484" cy="3539430"/>
          </a:xfrm>
          <a:prstGeom prst="rect">
            <a:avLst/>
          </a:prstGeom>
          <a:noFill/>
        </p:spPr>
        <p:txBody>
          <a:bodyPr wrap="square" rtlCol="0">
            <a:spAutoFit/>
          </a:bodyPr>
          <a:lstStyle/>
          <a:p>
            <a:pPr algn="ctr"/>
            <a:r>
              <a:rPr lang="en-US" sz="3200" dirty="0" smtClean="0">
                <a:solidFill>
                  <a:prstClr val="white"/>
                </a:solidFill>
              </a:rPr>
              <a:t>To receive </a:t>
            </a:r>
            <a:r>
              <a:rPr lang="en-US" sz="3200" i="1" dirty="0" smtClean="0">
                <a:solidFill>
                  <a:prstClr val="white"/>
                </a:solidFill>
              </a:rPr>
              <a:t>The </a:t>
            </a:r>
            <a:r>
              <a:rPr lang="en-US" sz="3200" i="1" dirty="0">
                <a:solidFill>
                  <a:prstClr val="white"/>
                </a:solidFill>
              </a:rPr>
              <a:t>Genomics Landscape</a:t>
            </a:r>
            <a:r>
              <a:rPr lang="en-US" sz="3200" dirty="0">
                <a:solidFill>
                  <a:prstClr val="white"/>
                </a:solidFill>
              </a:rPr>
              <a:t>, </a:t>
            </a:r>
            <a:endParaRPr lang="en-US" sz="3200" dirty="0" smtClean="0">
              <a:solidFill>
                <a:prstClr val="white"/>
              </a:solidFill>
            </a:endParaRPr>
          </a:p>
          <a:p>
            <a:pPr algn="ctr"/>
            <a:r>
              <a:rPr lang="en-US" sz="3200" dirty="0" smtClean="0">
                <a:solidFill>
                  <a:prstClr val="white"/>
                </a:solidFill>
              </a:rPr>
              <a:t>go to </a:t>
            </a:r>
            <a:r>
              <a:rPr lang="en-US" sz="3200" dirty="0" smtClean="0">
                <a:solidFill>
                  <a:srgbClr val="FF9933"/>
                </a:solidFill>
              </a:rPr>
              <a:t>list.nih.gov</a:t>
            </a:r>
            <a:endParaRPr lang="en-US" sz="3200" dirty="0">
              <a:solidFill>
                <a:srgbClr val="FF9933"/>
              </a:solidFill>
            </a:endParaRPr>
          </a:p>
          <a:p>
            <a:pPr algn="ctr"/>
            <a:endParaRPr lang="en-US" sz="3200" u="sng" dirty="0">
              <a:solidFill>
                <a:prstClr val="white"/>
              </a:solidFill>
            </a:endParaRPr>
          </a:p>
          <a:p>
            <a:pPr algn="ctr"/>
            <a:r>
              <a:rPr lang="en-US" sz="3200" dirty="0" smtClean="0">
                <a:solidFill>
                  <a:prstClr val="white"/>
                </a:solidFill>
              </a:rPr>
              <a:t>Search for </a:t>
            </a:r>
            <a:r>
              <a:rPr lang="en-US" sz="3200" dirty="0" smtClean="0">
                <a:solidFill>
                  <a:srgbClr val="FF9933"/>
                </a:solidFill>
              </a:rPr>
              <a:t>NHGRILANDSCAPE</a:t>
            </a:r>
          </a:p>
          <a:p>
            <a:pPr algn="ctr"/>
            <a:endParaRPr lang="en-US" sz="3200" dirty="0" smtClean="0">
              <a:solidFill>
                <a:srgbClr val="7FD13B"/>
              </a:solidFill>
            </a:endParaRPr>
          </a:p>
          <a:p>
            <a:pPr algn="ctr"/>
            <a:r>
              <a:rPr lang="en-US" sz="3200" dirty="0" smtClean="0">
                <a:solidFill>
                  <a:prstClr val="white"/>
                </a:solidFill>
              </a:rPr>
              <a:t>Past issues can </a:t>
            </a:r>
            <a:r>
              <a:rPr lang="en-US" sz="3200" dirty="0">
                <a:solidFill>
                  <a:prstClr val="white"/>
                </a:solidFill>
              </a:rPr>
              <a:t>be accessed at: </a:t>
            </a:r>
            <a:r>
              <a:rPr lang="en-US" sz="3200" dirty="0" smtClean="0">
                <a:solidFill>
                  <a:srgbClr val="FF9933"/>
                </a:solidFill>
              </a:rPr>
              <a:t>genome.gov/27527308</a:t>
            </a:r>
            <a:r>
              <a:rPr lang="en-US" sz="3200" dirty="0">
                <a:solidFill>
                  <a:prstClr val="white"/>
                </a:solidFill>
              </a:rPr>
              <a:t> </a:t>
            </a:r>
            <a:endParaRPr lang="en-US" sz="3200" b="0" dirty="0">
              <a:solidFill>
                <a:prstClr val="white"/>
              </a:solidFill>
            </a:endParaRPr>
          </a:p>
        </p:txBody>
      </p:sp>
      <p:sp>
        <p:nvSpPr>
          <p:cNvPr id="6" name="TextBox 5"/>
          <p:cNvSpPr txBox="1"/>
          <p:nvPr/>
        </p:nvSpPr>
        <p:spPr>
          <a:xfrm>
            <a:off x="7319535" y="6407027"/>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55</a:t>
            </a:r>
            <a:endParaRPr lang="en-US" sz="2000" dirty="0">
              <a:solidFill>
                <a:srgbClr val="00ADDC">
                  <a:lumMod val="40000"/>
                  <a:lumOff val="60000"/>
                </a:srgbClr>
              </a:solidFill>
              <a:latin typeface="Arial" charset="0"/>
            </a:endParaRPr>
          </a:p>
        </p:txBody>
      </p:sp>
      <p:pic>
        <p:nvPicPr>
          <p:cNvPr id="2050" name="Picture 2" descr="\\centaur.nhgri.nih.gov\share\DERshare\OD\Director's Messaging\Banner Images\TGL 2015 top ba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 y="-1"/>
            <a:ext cx="9148764" cy="249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69312"/>
      </p:ext>
    </p:extLst>
  </p:cSld>
  <p:clrMapOvr>
    <a:masterClrMapping/>
  </p:clrMapOvr>
  <p:transition spd="slow">
    <p:wipe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1297533"/>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sp>
        <p:nvSpPr>
          <p:cNvPr id="94214" name="Rectangle 6"/>
          <p:cNvSpPr>
            <a:spLocks noChangeArrowheads="1"/>
          </p:cNvSpPr>
          <p:nvPr/>
        </p:nvSpPr>
        <p:spPr bwMode="auto">
          <a:xfrm>
            <a:off x="0" y="589438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2" name="Picture 4" descr="\\centaur.nhgri.nih.gov\CPLB_Digital_Media_Archive\Archived Photos by date\2015\HGP_25yr_Sem1_20151203\Web_Optimized_JPGS\HGP_25yr_Sem1_20151203_2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888" y="2278592"/>
            <a:ext cx="5422223" cy="361579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nodeType="after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box(out)">
                                      <p:cBhvr>
                                        <p:cTn id="10" dur="75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smtClean="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smtClean="0">
                <a:solidFill>
                  <a:srgbClr val="E9BC79"/>
                </a:solidFill>
                <a:latin typeface="Arial"/>
                <a:cs typeface="Arial"/>
              </a:rPr>
              <a:t>through genomics research</a:t>
            </a:r>
            <a:endParaRPr lang="en-US" sz="3300" i="1" dirty="0">
              <a:solidFill>
                <a:srgbClr val="E9BC79"/>
              </a:solidFill>
              <a:latin typeface="Arial"/>
              <a:cs typeface="Arial"/>
            </a:endParaRPr>
          </a:p>
        </p:txBody>
      </p:sp>
    </p:spTree>
    <p:extLst>
      <p:ext uri="{BB962C8B-B14F-4D97-AF65-F5344CB8AC3E}">
        <p14:creationId xmlns:p14="http://schemas.microsoft.com/office/powerpoint/2010/main" val="30998288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6167"/>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Retirement of </a:t>
            </a:r>
            <a:r>
              <a:rPr lang="en-US" sz="3600" b="1" dirty="0">
                <a:solidFill>
                  <a:srgbClr val="FFFF00"/>
                </a:solidFill>
                <a:latin typeface="Arial" charset="0"/>
                <a:cs typeface="Arial" pitchFamily="34" charset="0"/>
              </a:rPr>
              <a:t>Center for Inherited Disease Research </a:t>
            </a:r>
            <a:r>
              <a:rPr lang="en-US" sz="3600" b="1" dirty="0" smtClean="0">
                <a:solidFill>
                  <a:srgbClr val="FFFF00"/>
                </a:solidFill>
                <a:latin typeface="Arial" charset="0"/>
                <a:cs typeface="Arial" pitchFamily="34" charset="0"/>
              </a:rPr>
              <a:t>(CIDR) Scientific </a:t>
            </a:r>
            <a:r>
              <a:rPr lang="en-US" sz="3600" b="1" dirty="0">
                <a:solidFill>
                  <a:srgbClr val="FFFF00"/>
                </a:solidFill>
                <a:latin typeface="Arial" charset="0"/>
                <a:cs typeface="Arial" pitchFamily="34" charset="0"/>
              </a:rPr>
              <a:t>Review </a:t>
            </a:r>
            <a:r>
              <a:rPr lang="en-US" sz="3600" b="1" dirty="0" smtClean="0">
                <a:solidFill>
                  <a:srgbClr val="FFFF00"/>
                </a:solidFill>
                <a:latin typeface="Arial" charset="0"/>
                <a:cs typeface="Arial" pitchFamily="34" charset="0"/>
              </a:rPr>
              <a:t>Officer</a:t>
            </a:r>
            <a:endParaRPr lang="en-US" sz="3600" b="1" dirty="0" smtClean="0">
              <a:solidFill>
                <a:srgbClr val="FFFF00"/>
              </a:solidFill>
              <a:latin typeface="Arial" pitchFamily="34" charset="0"/>
              <a:cs typeface="Arial" pitchFamily="34" charset="0"/>
            </a:endParaRPr>
          </a:p>
        </p:txBody>
      </p:sp>
      <p:sp>
        <p:nvSpPr>
          <p:cNvPr id="5" name="Title 1"/>
          <p:cNvSpPr txBox="1">
            <a:spLocks/>
          </p:cNvSpPr>
          <p:nvPr/>
        </p:nvSpPr>
        <p:spPr>
          <a:xfrm>
            <a:off x="1470933" y="5736130"/>
            <a:ext cx="6202135" cy="535382"/>
          </a:xfrm>
          <a:prstGeom prst="rect">
            <a:avLst/>
          </a:prstGeom>
        </p:spPr>
        <p:txBody>
          <a:bodyPr/>
          <a:lstStyle/>
          <a:p>
            <a:pPr algn="ctr" eaLnBrk="0" hangingPunct="0">
              <a:defRPr/>
            </a:pPr>
            <a:r>
              <a:rPr lang="en-US" sz="3200" spc="-100" dirty="0" smtClean="0">
                <a:solidFill>
                  <a:prstClr val="white"/>
                </a:solidFill>
                <a:latin typeface="Arial" charset="0"/>
                <a:cs typeface="Arial" charset="0"/>
              </a:rPr>
              <a:t>Camilla Day, Ph.D.</a:t>
            </a:r>
            <a:endParaRPr lang="en-US" sz="3200" spc="-100" dirty="0">
              <a:solidFill>
                <a:prstClr val="white"/>
              </a:solidFill>
              <a:latin typeface="Arial" charset="0"/>
              <a:cs typeface="Arial"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0933" y="1553066"/>
            <a:ext cx="6202135" cy="4041284"/>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146444"/>
      </p:ext>
    </p:extLst>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68051</TotalTime>
  <Words>11846</Words>
  <Application>Microsoft Office PowerPoint</Application>
  <PresentationFormat>On-screen Show (4:3)</PresentationFormat>
  <Paragraphs>1024</Paragraphs>
  <Slides>84</Slides>
  <Notes>84</Notes>
  <HiddenSlides>0</HiddenSlides>
  <MMClips>0</MMClips>
  <ScaleCrop>false</ScaleCrop>
  <HeadingPairs>
    <vt:vector size="4" baseType="variant">
      <vt:variant>
        <vt:lpstr>Theme</vt:lpstr>
      </vt:variant>
      <vt:variant>
        <vt:i4>8</vt:i4>
      </vt:variant>
      <vt:variant>
        <vt:lpstr>Slide Titles</vt:lpstr>
      </vt:variant>
      <vt:variant>
        <vt:i4>84</vt:i4>
      </vt:variant>
    </vt:vector>
  </HeadingPairs>
  <TitlesOfParts>
    <vt:vector size="92" baseType="lpstr">
      <vt:lpstr>BlackGreyFadePhyllisTheme</vt:lpstr>
      <vt:lpstr>2_BlackGreyFadePhyllisTheme</vt:lpstr>
      <vt:lpstr>4_Default Design</vt:lpstr>
      <vt:lpstr>6_Custom Design</vt:lpstr>
      <vt:lpstr>5_Default Design</vt:lpstr>
      <vt:lpstr>4_Custom Design</vt:lpstr>
      <vt:lpstr>7_Custom Design</vt:lpstr>
      <vt:lpstr>3_BlackGreyFadePhyllisTheme</vt:lpstr>
      <vt:lpstr>National Advisory Council  for Human Genome Research  February 2016  Eric Green, M.D., Ph.D. Director, NHGRI</vt:lpstr>
      <vt:lpstr>genome.gov/DirectorsReport  </vt:lpstr>
      <vt:lpstr>Open Session Presentations</vt:lpstr>
      <vt:lpstr>Open Session Presentations</vt:lpstr>
      <vt:lpstr>Open Session Presentations</vt:lpstr>
      <vt:lpstr>Director’s Report Outline</vt:lpstr>
      <vt:lpstr>Director’s Report Outline</vt:lpstr>
      <vt:lpstr>25th Anniversary of the Launch of the Human Genome Project</vt:lpstr>
      <vt:lpstr>Retirement of Center for Inherited Disease Research (CIDR) Scientific Review Officer</vt:lpstr>
      <vt:lpstr>New Chief Grants Management Officer</vt:lpstr>
      <vt:lpstr>New Chief, Policy &amp; Program Analysis Branch </vt:lpstr>
      <vt:lpstr>ASHG/NHGRI Fellowships:  2016-2017 Application Process Open!</vt:lpstr>
      <vt:lpstr>DHHS Career Achievement Award</vt:lpstr>
      <vt:lpstr>Congressional Briefing:  Precision Medicine and Cystic Fibrosis</vt:lpstr>
      <vt:lpstr>Visit by Israeli Minister of Health </vt:lpstr>
      <vt:lpstr>PowerPoint Presentation</vt:lpstr>
      <vt:lpstr>PowerPoint Presentation</vt:lpstr>
      <vt:lpstr>New Deputy Director for Extramural Research</vt:lpstr>
      <vt:lpstr>New NIH-Wide Strategic Plan </vt:lpstr>
      <vt:lpstr>NIH Appropriations and Budget  </vt:lpstr>
      <vt:lpstr>PowerPoint Presentation</vt:lpstr>
      <vt:lpstr>Mourning the Loss of Dave Flockhart</vt:lpstr>
      <vt:lpstr>Mourning the Loss of Alfred Gilman</vt:lpstr>
      <vt:lpstr>National Medal of Science &amp; National Medal of Technology and Innovation </vt:lpstr>
      <vt:lpstr>PowerPoint Presentation</vt:lpstr>
      <vt:lpstr>PowerPoint Presentation</vt:lpstr>
      <vt:lpstr>Memorial Sloan Kettering  2015 Paul Marks Prize for Cancer Research </vt:lpstr>
      <vt:lpstr>Elected to the National Academy of Medicine</vt:lpstr>
      <vt:lpstr> Elected to the AAAS</vt:lpstr>
      <vt:lpstr>PowerPoint Presentation</vt:lpstr>
      <vt:lpstr>The Scientist’s Top Ten Innovations 2015</vt:lpstr>
      <vt:lpstr>PowerPoint Presentation</vt:lpstr>
      <vt:lpstr>NHGRI Genome Advance of the Month</vt:lpstr>
      <vt:lpstr>PowerPoint Presentation</vt:lpstr>
      <vt:lpstr>PowerPoint Presentation</vt:lpstr>
      <vt:lpstr>Large-Scale Genome Sequencing  and Analysis Centers </vt:lpstr>
      <vt:lpstr>Large-Scale Genome Sequencing  and Analysis Centers </vt:lpstr>
      <vt:lpstr>PowerPoint Presentation</vt:lpstr>
      <vt:lpstr>PowerPoint Presentation</vt:lpstr>
      <vt:lpstr>TCGA Project 2015 Service to America Medal People’s Choice Award </vt:lpstr>
      <vt:lpstr>PowerPoint Presentation</vt:lpstr>
      <vt:lpstr>Genome Sequencing Program </vt:lpstr>
      <vt:lpstr>Genome Sequencing Program </vt:lpstr>
      <vt:lpstr>Genome Sequencing Program </vt:lpstr>
      <vt:lpstr>PowerPoint Presentation</vt:lpstr>
      <vt:lpstr>PowerPoint Presentation</vt:lpstr>
      <vt:lpstr>Genome Sequencing Informatics Tools</vt:lpstr>
      <vt:lpstr>Technology Development Program</vt:lpstr>
      <vt:lpstr>PowerPoint Presentation</vt:lpstr>
      <vt:lpstr>PowerPoint Presentation</vt:lpstr>
      <vt:lpstr>PowerPoint Presentation</vt:lpstr>
      <vt:lpstr>PowerPoint Presentation</vt:lpstr>
      <vt:lpstr>PowerPoint Presentation</vt:lpstr>
      <vt:lpstr>PowerPoint Presentation</vt:lpstr>
      <vt:lpstr>Implementing Genomics In  Practice (IGNITE) Network</vt:lpstr>
      <vt:lpstr>PowerPoint Presentation</vt:lpstr>
      <vt:lpstr>PowerPoint Presentation</vt:lpstr>
      <vt:lpstr>PowerPoint Presentation</vt:lpstr>
      <vt:lpstr>Fast Track Action Committee on  Mapping the Microbiome (FTAC-MM)  </vt:lpstr>
      <vt:lpstr>PowerPoint Presentation</vt:lpstr>
      <vt:lpstr>PowerPoint Presentation</vt:lpstr>
      <vt:lpstr>PowerPoint Presentation</vt:lpstr>
      <vt:lpstr>Gabriella Miller Kids First  Pediatric Research Program   </vt:lpstr>
      <vt:lpstr>PowerPoint Presentation</vt:lpstr>
      <vt:lpstr>PMI Cohort Program Funding Opportunities</vt:lpstr>
      <vt:lpstr>PMI Cohort Program Advisory Panel</vt:lpstr>
      <vt:lpstr>PowerPoint Presentation</vt:lpstr>
      <vt:lpstr>PowerPoint Presentation</vt:lpstr>
      <vt:lpstr>Inter-Society Coordinating Committee for Practitioner Education in Genomics (ISCC) </vt:lpstr>
      <vt:lpstr>Nursing Scholarship Award</vt:lpstr>
      <vt:lpstr>Summary of Proposed Changes to the Common Rule: New Resource</vt:lpstr>
      <vt:lpstr>NHGRI History of Genomics Program</vt:lpstr>
      <vt:lpstr>PowerPoint Presentation</vt:lpstr>
      <vt:lpstr>PowerPoint Presentation</vt:lpstr>
      <vt:lpstr>Genome: Unlocking Life’s Code Exhibition Travel Schedule</vt:lpstr>
      <vt:lpstr>PowerPoint Presentation</vt:lpstr>
      <vt:lpstr>PowerPoint Presentation</vt:lpstr>
      <vt:lpstr>PowerPoint Presentation</vt:lpstr>
      <vt:lpstr>Thomas A. Waldmann Award for Excellence in Human Immunology</vt:lpstr>
      <vt:lpstr>2015 Distinguished Alumnus of the University of Texas Graduate School of Biomedical Sciences in Houston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cp:lastModifiedBy>
  <cp:revision>6044</cp:revision>
  <cp:lastPrinted>2016-02-06T13:08:35Z</cp:lastPrinted>
  <dcterms:created xsi:type="dcterms:W3CDTF">1601-01-01T00:00:00Z</dcterms:created>
  <dcterms:modified xsi:type="dcterms:W3CDTF">2016-02-07T21:37:39Z</dcterms:modified>
</cp:coreProperties>
</file>