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80" r:id="rId2"/>
    <p:sldMasterId id="2147483792" r:id="rId3"/>
  </p:sldMasterIdLst>
  <p:notesMasterIdLst>
    <p:notesMasterId r:id="rId79"/>
  </p:notesMasterIdLst>
  <p:handoutMasterIdLst>
    <p:handoutMasterId r:id="rId80"/>
  </p:handoutMasterIdLst>
  <p:sldIdLst>
    <p:sldId id="511" r:id="rId4"/>
    <p:sldId id="400" r:id="rId5"/>
    <p:sldId id="401" r:id="rId6"/>
    <p:sldId id="3870" r:id="rId7"/>
    <p:sldId id="4087" r:id="rId8"/>
    <p:sldId id="390" r:id="rId9"/>
    <p:sldId id="520" r:id="rId10"/>
    <p:sldId id="604" r:id="rId11"/>
    <p:sldId id="517" r:id="rId12"/>
    <p:sldId id="514" r:id="rId13"/>
    <p:sldId id="392" r:id="rId14"/>
    <p:sldId id="582" r:id="rId15"/>
    <p:sldId id="599" r:id="rId16"/>
    <p:sldId id="3856" r:id="rId17"/>
    <p:sldId id="548" r:id="rId18"/>
    <p:sldId id="304" r:id="rId19"/>
    <p:sldId id="608" r:id="rId20"/>
    <p:sldId id="259" r:id="rId21"/>
    <p:sldId id="393" r:id="rId22"/>
    <p:sldId id="3871" r:id="rId23"/>
    <p:sldId id="4086" r:id="rId24"/>
    <p:sldId id="3934" r:id="rId25"/>
    <p:sldId id="3936" r:id="rId26"/>
    <p:sldId id="3978" r:id="rId27"/>
    <p:sldId id="3938" r:id="rId28"/>
    <p:sldId id="3939" r:id="rId29"/>
    <p:sldId id="406" r:id="rId30"/>
    <p:sldId id="394" r:id="rId31"/>
    <p:sldId id="3862" r:id="rId32"/>
    <p:sldId id="3863" r:id="rId33"/>
    <p:sldId id="310" r:id="rId34"/>
    <p:sldId id="4085" r:id="rId35"/>
    <p:sldId id="3852" r:id="rId36"/>
    <p:sldId id="3345" r:id="rId37"/>
    <p:sldId id="3866" r:id="rId38"/>
    <p:sldId id="3859" r:id="rId39"/>
    <p:sldId id="321" r:id="rId40"/>
    <p:sldId id="319" r:id="rId41"/>
    <p:sldId id="320" r:id="rId42"/>
    <p:sldId id="317" r:id="rId43"/>
    <p:sldId id="318" r:id="rId44"/>
    <p:sldId id="329" r:id="rId45"/>
    <p:sldId id="328" r:id="rId46"/>
    <p:sldId id="315" r:id="rId47"/>
    <p:sldId id="260" r:id="rId48"/>
    <p:sldId id="263" r:id="rId49"/>
    <p:sldId id="262" r:id="rId50"/>
    <p:sldId id="325" r:id="rId51"/>
    <p:sldId id="3854" r:id="rId52"/>
    <p:sldId id="3858" r:id="rId53"/>
    <p:sldId id="3865" r:id="rId54"/>
    <p:sldId id="494" r:id="rId55"/>
    <p:sldId id="3869" r:id="rId56"/>
    <p:sldId id="395" r:id="rId57"/>
    <p:sldId id="322" r:id="rId58"/>
    <p:sldId id="3864" r:id="rId59"/>
    <p:sldId id="4084" r:id="rId60"/>
    <p:sldId id="316" r:id="rId61"/>
    <p:sldId id="3857" r:id="rId62"/>
    <p:sldId id="3867" r:id="rId63"/>
    <p:sldId id="3860" r:id="rId64"/>
    <p:sldId id="396" r:id="rId65"/>
    <p:sldId id="309" r:id="rId66"/>
    <p:sldId id="535" r:id="rId67"/>
    <p:sldId id="305" r:id="rId68"/>
    <p:sldId id="3855" r:id="rId69"/>
    <p:sldId id="3124" r:id="rId70"/>
    <p:sldId id="397" r:id="rId71"/>
    <p:sldId id="504" r:id="rId72"/>
    <p:sldId id="501" r:id="rId73"/>
    <p:sldId id="4082" r:id="rId74"/>
    <p:sldId id="303" r:id="rId75"/>
    <p:sldId id="441" r:id="rId76"/>
    <p:sldId id="399" r:id="rId77"/>
    <p:sldId id="387" r:id="rId78"/>
  </p:sldIdLst>
  <p:sldSz cx="12192000" cy="6858000"/>
  <p:notesSz cx="7315200" cy="96012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652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5FE0D4"/>
    <a:srgbClr val="FF0066"/>
    <a:srgbClr val="000000"/>
    <a:srgbClr val="E57200"/>
    <a:srgbClr val="FFFFFF"/>
    <a:srgbClr val="032251"/>
    <a:srgbClr val="02102A"/>
    <a:srgbClr val="00174E"/>
    <a:srgbClr val="0521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01" autoAdjust="0"/>
    <p:restoredTop sz="55404" autoAdjust="0"/>
  </p:normalViewPr>
  <p:slideViewPr>
    <p:cSldViewPr snapToGrid="0">
      <p:cViewPr varScale="1">
        <p:scale>
          <a:sx n="40" d="100"/>
          <a:sy n="40" d="100"/>
        </p:scale>
        <p:origin x="1428" y="48"/>
      </p:cViewPr>
      <p:guideLst>
        <p:guide orient="horz" pos="4056"/>
        <p:guide pos="6528"/>
      </p:guideLst>
    </p:cSldViewPr>
  </p:slideViewPr>
  <p:outlineViewPr>
    <p:cViewPr>
      <p:scale>
        <a:sx n="33" d="100"/>
        <a:sy n="33" d="100"/>
      </p:scale>
      <p:origin x="0" y="-1555"/>
    </p:cViewPr>
  </p:outlin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p:scale>
          <a:sx n="58" d="100"/>
          <a:sy n="58" d="100"/>
        </p:scale>
        <p:origin x="2448" y="2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39" tIns="48320" rIns="96639" bIns="48320" rtlCol="0"/>
          <a:lstStyle>
            <a:lvl1pPr algn="l">
              <a:defRPr sz="1200"/>
            </a:lvl1pPr>
          </a:lstStyle>
          <a:p>
            <a:endParaRPr lang="en-US" dirty="0"/>
          </a:p>
        </p:txBody>
      </p:sp>
      <p:sp>
        <p:nvSpPr>
          <p:cNvPr id="3" name="Date Placeholder 2"/>
          <p:cNvSpPr>
            <a:spLocks noGrp="1"/>
          </p:cNvSpPr>
          <p:nvPr>
            <p:ph type="dt" sz="quarter" idx="1"/>
          </p:nvPr>
        </p:nvSpPr>
        <p:spPr>
          <a:xfrm>
            <a:off x="4143587" y="1"/>
            <a:ext cx="3169920" cy="481727"/>
          </a:xfrm>
          <a:prstGeom prst="rect">
            <a:avLst/>
          </a:prstGeom>
        </p:spPr>
        <p:txBody>
          <a:bodyPr vert="horz" lIns="96639" tIns="48320" rIns="96639" bIns="48320" rtlCol="0"/>
          <a:lstStyle>
            <a:lvl1pPr algn="r">
              <a:defRPr sz="1200"/>
            </a:lvl1pPr>
          </a:lstStyle>
          <a:p>
            <a:fld id="{43C9039C-FAAB-964A-8F3E-CCE540E90DCA}" type="datetimeFigureOut">
              <a:rPr lang="en-US" smtClean="0"/>
              <a:t>2/9/2019</a:t>
            </a:fld>
            <a:endParaRPr lang="en-US" dirty="0"/>
          </a:p>
        </p:txBody>
      </p:sp>
      <p:sp>
        <p:nvSpPr>
          <p:cNvPr id="4" name="Footer Placeholder 3"/>
          <p:cNvSpPr>
            <a:spLocks noGrp="1"/>
          </p:cNvSpPr>
          <p:nvPr>
            <p:ph type="ftr" sz="quarter" idx="2"/>
          </p:nvPr>
        </p:nvSpPr>
        <p:spPr>
          <a:xfrm>
            <a:off x="0" y="9119476"/>
            <a:ext cx="3169920" cy="481726"/>
          </a:xfrm>
          <a:prstGeom prst="rect">
            <a:avLst/>
          </a:prstGeom>
        </p:spPr>
        <p:txBody>
          <a:bodyPr vert="horz" lIns="96639" tIns="48320" rIns="96639" bIns="483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6"/>
            <a:ext cx="3169920" cy="481726"/>
          </a:xfrm>
          <a:prstGeom prst="rect">
            <a:avLst/>
          </a:prstGeom>
        </p:spPr>
        <p:txBody>
          <a:bodyPr vert="horz" lIns="96639" tIns="48320" rIns="96639" bIns="48320" rtlCol="0" anchor="b"/>
          <a:lstStyle>
            <a:lvl1pPr algn="r">
              <a:defRPr sz="1200"/>
            </a:lvl1pPr>
          </a:lstStyle>
          <a:p>
            <a:fld id="{B7259673-AA67-854A-A18B-D6B0120892BF}" type="slidenum">
              <a:rPr lang="en-US" smtClean="0"/>
              <a:t>‹#›</a:t>
            </a:fld>
            <a:endParaRPr lang="en-US" dirty="0"/>
          </a:p>
        </p:txBody>
      </p:sp>
    </p:spTree>
    <p:extLst>
      <p:ext uri="{BB962C8B-B14F-4D97-AF65-F5344CB8AC3E}">
        <p14:creationId xmlns:p14="http://schemas.microsoft.com/office/powerpoint/2010/main" val="1734462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fld id="{8C401791-AF4A-434F-A100-3EAE938867AD}" type="datetimeFigureOut">
              <a:rPr lang="en-US" smtClean="0"/>
              <a:t>2/9/2019</a:t>
            </a:fld>
            <a:endParaRPr lang="en-US" dirty="0"/>
          </a:p>
        </p:txBody>
      </p:sp>
      <p:sp>
        <p:nvSpPr>
          <p:cNvPr id="4" name="Slide Image Placeholder 3"/>
          <p:cNvSpPr>
            <a:spLocks noGrp="1" noRot="1" noChangeAspect="1"/>
          </p:cNvSpPr>
          <p:nvPr>
            <p:ph type="sldImg" idx="2"/>
          </p:nvPr>
        </p:nvSpPr>
        <p:spPr>
          <a:xfrm>
            <a:off x="457200" y="719138"/>
            <a:ext cx="6403975" cy="3602037"/>
          </a:xfrm>
          <a:prstGeom prst="rect">
            <a:avLst/>
          </a:prstGeom>
          <a:noFill/>
          <a:ln w="12700">
            <a:solidFill>
              <a:prstClr val="black"/>
            </a:solidFill>
          </a:ln>
        </p:spPr>
        <p:txBody>
          <a:bodyPr vert="horz" lIns="96639" tIns="48320" rIns="96639" bIns="48320" rtlCol="0" anchor="ctr"/>
          <a:lstStyle/>
          <a:p>
            <a:endParaRPr lang="en-US" dirty="0"/>
          </a:p>
        </p:txBody>
      </p:sp>
      <p:sp>
        <p:nvSpPr>
          <p:cNvPr id="5" name="Notes Placeholder 4"/>
          <p:cNvSpPr>
            <a:spLocks noGrp="1"/>
          </p:cNvSpPr>
          <p:nvPr>
            <p:ph type="body" sz="quarter" idx="3"/>
          </p:nvPr>
        </p:nvSpPr>
        <p:spPr>
          <a:xfrm>
            <a:off x="916432" y="4560952"/>
            <a:ext cx="5486400" cy="4114800"/>
          </a:xfrm>
          <a:prstGeom prst="rect">
            <a:avLst/>
          </a:prstGeom>
        </p:spPr>
        <p:txBody>
          <a:bodyPr vert="horz" lIns="96639" tIns="48320" rIns="96639" bIns="483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b="1">
                <a:latin typeface="Arial" panose="020B0604020202020204" pitchFamily="34" charset="0"/>
                <a:cs typeface="Arial" panose="020B0604020202020204" pitchFamily="34" charset="0"/>
              </a:defRPr>
            </a:lvl1pPr>
          </a:lstStyle>
          <a:p>
            <a:fld id="{8278BAFF-ADEB-4744-BC7F-43E9D31D4077}" type="slidenum">
              <a:rPr lang="en-US" smtClean="0"/>
              <a:pPr/>
              <a:t>‹#›</a:t>
            </a:fld>
            <a:endParaRPr lang="en-US" dirty="0"/>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609585"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1219170"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828754"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2438339" algn="l" defTabSz="609585"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363538"/>
            <a:ext cx="6403975" cy="3602037"/>
          </a:xfrm>
        </p:spPr>
      </p:sp>
      <p:sp>
        <p:nvSpPr>
          <p:cNvPr id="3" name="Notes Placeholder 2"/>
          <p:cNvSpPr>
            <a:spLocks noGrp="1"/>
          </p:cNvSpPr>
          <p:nvPr>
            <p:ph type="body" idx="1"/>
          </p:nvPr>
        </p:nvSpPr>
        <p:spPr>
          <a:xfrm>
            <a:off x="914400" y="4066160"/>
            <a:ext cx="5724939" cy="4249711"/>
          </a:xfrm>
        </p:spPr>
        <p:txBody>
          <a:bodyPr/>
          <a:lstStyle/>
          <a:p>
            <a:pPr defTabSz="993292">
              <a:defRPr/>
            </a:pPr>
            <a:r>
              <a:rPr lang="en-US" dirty="0">
                <a:latin typeface="Arial" pitchFamily="34" charset="0"/>
                <a:cs typeface="Arial" pitchFamily="34" charset="0"/>
              </a:rPr>
              <a:t>Once again, I would like to welcome all of you to this Open Session of the National Advisory Council for Human Genome Research meeting, both those of you in the room and </a:t>
            </a:r>
            <a:r>
              <a:rPr lang="en-US" i="1" dirty="0">
                <a:latin typeface="Arial" pitchFamily="34" charset="0"/>
                <a:cs typeface="Arial" pitchFamily="34" charset="0"/>
              </a:rPr>
              <a:t>those</a:t>
            </a:r>
            <a:r>
              <a:rPr lang="en-US" dirty="0">
                <a:latin typeface="Arial" pitchFamily="34" charset="0"/>
                <a:cs typeface="Arial" pitchFamily="34" charset="0"/>
              </a:rPr>
              <a:t> of you joining us remotely by live webcast.</a:t>
            </a:r>
          </a:p>
          <a:p>
            <a:pPr defTabSz="993292">
              <a:defRPr/>
            </a:pPr>
            <a:endParaRPr lang="en-US" dirty="0">
              <a:latin typeface="Arial" pitchFamily="34" charset="0"/>
              <a:cs typeface="Arial" pitchFamily="34" charset="0"/>
            </a:endParaRPr>
          </a:p>
          <a:p>
            <a:pPr defTabSz="993292">
              <a:defRPr/>
            </a:pPr>
            <a:r>
              <a:rPr lang="en-US" dirty="0">
                <a:latin typeface="Arial" pitchFamily="34" charset="0"/>
                <a:cs typeface="Arial" pitchFamily="34" charset="0"/>
              </a:rPr>
              <a:t>As a reminder, my Director’s Report presentation </a:t>
            </a:r>
            <a:r>
              <a:rPr lang="en-US" baseline="0" dirty="0">
                <a:latin typeface="Arial" pitchFamily="34" charset="0"/>
                <a:cs typeface="Arial" pitchFamily="34" charset="0"/>
              </a:rPr>
              <a:t>is being v</a:t>
            </a:r>
            <a:r>
              <a:rPr lang="en-US" dirty="0">
                <a:latin typeface="Arial" pitchFamily="34" charset="0"/>
                <a:cs typeface="Arial" pitchFamily="34" charset="0"/>
              </a:rPr>
              <a:t>ideotaped, and that</a:t>
            </a:r>
            <a:r>
              <a:rPr lang="en-US" baseline="0" dirty="0">
                <a:latin typeface="Arial" pitchFamily="34" charset="0"/>
                <a:cs typeface="Arial" pitchFamily="34" charset="0"/>
              </a:rPr>
              <a:t> recording will be m</a:t>
            </a:r>
            <a:r>
              <a:rPr lang="en-US" dirty="0">
                <a:latin typeface="Arial" pitchFamily="34" charset="0"/>
                <a:cs typeface="Arial" pitchFamily="34" charset="0"/>
              </a:rPr>
              <a:t>ade available as a permanent archive on NHGRI’s website (genome.gov).</a:t>
            </a:r>
          </a:p>
          <a:p>
            <a:endParaRPr lang="en-US" dirty="0"/>
          </a:p>
          <a:p>
            <a:pPr defTabSz="644242">
              <a:defRPr/>
            </a:pPr>
            <a:endParaRPr lang="en-US" dirty="0"/>
          </a:p>
        </p:txBody>
      </p:sp>
      <p:sp>
        <p:nvSpPr>
          <p:cNvPr id="6" name="Slide Number Placeholder 3">
            <a:extLst>
              <a:ext uri="{FF2B5EF4-FFF2-40B4-BE49-F238E27FC236}">
                <a16:creationId xmlns:a16="http://schemas.microsoft.com/office/drawing/2014/main" id="{DAE85BCF-2929-4945-BF74-2BA6D3C41701}"/>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80328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1"/>
            <a:ext cx="5724939" cy="4558523"/>
          </a:xfrm>
        </p:spPr>
        <p:txBody>
          <a:bodyPr/>
          <a:lstStyle/>
          <a:p>
            <a:r>
              <a:rPr lang="en-US" dirty="0"/>
              <a:t>NHGRI and the National Institute on Minority Health and Health Disparities (or NIMHD) are working together to examine and support research into how populations are described in research and how that translates into the scientific literature and ultimately into clinical care. In October 2018, NIMHD’s Director Eliseo Perez-Stable, </a:t>
            </a:r>
            <a:r>
              <a:rPr lang="en-US" dirty="0" err="1"/>
              <a:t>Vence</a:t>
            </a:r>
            <a:r>
              <a:rPr lang="en-US" dirty="0"/>
              <a:t> Bonham, and I co-authored a perspective in the </a:t>
            </a:r>
            <a:r>
              <a:rPr lang="en-US" i="1" dirty="0"/>
              <a:t>Journal of the American Medical Association </a:t>
            </a:r>
            <a:r>
              <a:rPr lang="en-US" dirty="0"/>
              <a:t>on this topic, which summarizes the key discussion that took place at a recent NIH workshop that we convened on this general topic. This published perspective highlights some of the complexities of this area and also calls on researchers to: </a:t>
            </a:r>
          </a:p>
          <a:p>
            <a:endParaRPr lang="en-US" dirty="0"/>
          </a:p>
          <a:p>
            <a:r>
              <a:rPr lang="en-US" dirty="0"/>
              <a:t>* Increase the scientific rigor in collecting data describing participants, especially in clinical settings; and * ensure the collected data reflect the multidimensional nature of a person’s identity (for example, race, ethnicity, socio-economic status, and geographic ancestry).</a:t>
            </a:r>
          </a:p>
          <a:p>
            <a:pPr marL="177845" indent="-177845">
              <a:buFont typeface="Arial" panose="020B0604020202020204" pitchFamily="34" charset="0"/>
              <a:buChar char="•"/>
            </a:pPr>
            <a:endParaRPr lang="en-US" dirty="0"/>
          </a:p>
          <a:p>
            <a:r>
              <a:rPr lang="en-US" dirty="0"/>
              <a:t>Emanating from the recent workshop and now this perspective, * NHGRI and NIMHD have embarked on stimulating more conversations on this topic, specifically looking into what NIH Institutes and Centers should do to guide appropriate uses of race and ethnicity as population descriptors in biomedical and genomics research. One step in that direction has been the establishment of a new trans-NIH working group led by NHGRI and NIMHD that will identify next steps and carry this discussion forward in the coming months.</a:t>
            </a:r>
          </a:p>
        </p:txBody>
      </p:sp>
      <p:sp>
        <p:nvSpPr>
          <p:cNvPr id="4" name="Slide Number Placeholder 3"/>
          <p:cNvSpPr>
            <a:spLocks noGrp="1"/>
          </p:cNvSpPr>
          <p:nvPr>
            <p:ph type="sldNum" sz="quarter" idx="10"/>
          </p:nvPr>
        </p:nvSpPr>
        <p:spPr/>
        <p:txBody>
          <a:bodyPr/>
          <a:lstStyle/>
          <a:p>
            <a:fld id="{8278BAFF-ADEB-4744-BC7F-43E9D31D4077}" type="slidenum">
              <a:rPr lang="en-US" smtClean="0"/>
              <a:t>10</a:t>
            </a:fld>
            <a:endParaRPr lang="en-US" dirty="0"/>
          </a:p>
        </p:txBody>
      </p:sp>
    </p:spTree>
    <p:extLst>
      <p:ext uri="{BB962C8B-B14F-4D97-AF65-F5344CB8AC3E}">
        <p14:creationId xmlns:p14="http://schemas.microsoft.com/office/powerpoint/2010/main" val="2086961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8788" y="476250"/>
            <a:ext cx="6402387"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7" name="Slide Number Placeholder 3">
            <a:extLst>
              <a:ext uri="{FF2B5EF4-FFF2-40B4-BE49-F238E27FC236}">
                <a16:creationId xmlns:a16="http://schemas.microsoft.com/office/drawing/2014/main" id="{69F112D5-6BFA-4264-A708-15488E212007}"/>
              </a:ext>
            </a:extLst>
          </p:cNvPr>
          <p:cNvSpPr txBox="1">
            <a:spLocks/>
          </p:cNvSpPr>
          <p:nvPr/>
        </p:nvSpPr>
        <p:spPr>
          <a:xfrm>
            <a:off x="4145280" y="9126408"/>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11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91405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460375"/>
            <a:ext cx="6462713" cy="3635375"/>
          </a:xfrm>
          <a:prstGeom prst="rect">
            <a:avLst/>
          </a:prstGeom>
        </p:spPr>
      </p:sp>
      <p:sp>
        <p:nvSpPr>
          <p:cNvPr id="3" name="Notes Placeholder 2"/>
          <p:cNvSpPr>
            <a:spLocks noGrp="1"/>
          </p:cNvSpPr>
          <p:nvPr>
            <p:ph type="body" idx="1"/>
          </p:nvPr>
        </p:nvSpPr>
        <p:spPr>
          <a:xfrm>
            <a:off x="806699" y="4196580"/>
            <a:ext cx="5724939" cy="4249711"/>
          </a:xfrm>
        </p:spPr>
        <p:txBody>
          <a:bodyPr/>
          <a:lstStyle/>
          <a:p>
            <a:pPr marL="0" lvl="1" defTabSz="644242">
              <a:defRPr/>
            </a:pPr>
            <a:r>
              <a:rPr lang="en-US" dirty="0"/>
              <a:t>In late December, NIH lost one of its most beloved leaders – Steve Katz, the long-time Director of the National Institute of Arthritis and Musculoskeletal and Skin Diseases (or NIAMS). Steve was an outstanding physician, scientist, leader, and NHGRI friend. A world-renowned expert in investigative dermatology, Steve was responsible for training a large number the </a:t>
            </a:r>
            <a:r>
              <a:rPr lang="en-US" dirty="0" err="1"/>
              <a:t>immunodermatologists</a:t>
            </a:r>
            <a:r>
              <a:rPr lang="en-US" dirty="0"/>
              <a:t> now practicing in the United States and around the world. </a:t>
            </a:r>
          </a:p>
          <a:p>
            <a:pPr marL="0" lvl="1" defTabSz="644242">
              <a:defRPr/>
            </a:pPr>
            <a:endParaRPr lang="en-US" dirty="0"/>
          </a:p>
          <a:p>
            <a:r>
              <a:rPr lang="en-US" kern="1200" dirty="0">
                <a:solidFill>
                  <a:schemeClr val="tx1"/>
                </a:solidFill>
                <a:effectLst/>
              </a:rPr>
              <a:t>When I was first appointed NHGRI Director, Steve was assigned the role of serving as my ‘mentor’ (a routine followed for all newly appointed NIH Institute Directors). I recall the valuable insights that Steve provided me during our regular meetings over the ensuing months. He was truly a man of many talents: a distinguished physician scientist, an outstanding administrator, and a devoted public servant. The NIH and biomedical research community have benefited immensely from his many contributions. </a:t>
            </a:r>
          </a:p>
          <a:p>
            <a:pPr marL="0" lvl="1" defTabSz="644242">
              <a:defRPr/>
            </a:pPr>
            <a:endParaRPr lang="en-US" dirty="0"/>
          </a:p>
          <a:p>
            <a:pPr marL="0" lvl="1" defTabSz="644242">
              <a:defRPr/>
            </a:pPr>
            <a:r>
              <a:rPr lang="en-US" dirty="0"/>
              <a:t>* While NIH conducts a search for a new NIAMS Director, the Institute’s Deputy Director, Bob Carter, will serve as Acting Director. </a:t>
            </a:r>
          </a:p>
        </p:txBody>
      </p:sp>
      <p:sp>
        <p:nvSpPr>
          <p:cNvPr id="5" name="Slide Number Placeholder 3">
            <a:extLst>
              <a:ext uri="{FF2B5EF4-FFF2-40B4-BE49-F238E27FC236}">
                <a16:creationId xmlns:a16="http://schemas.microsoft.com/office/drawing/2014/main" id="{D370F539-23E2-4603-A4A4-B47C12FA24E9}"/>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12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1531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14338"/>
            <a:ext cx="6402387" cy="3602037"/>
          </a:xfrm>
        </p:spPr>
      </p:sp>
      <p:sp>
        <p:nvSpPr>
          <p:cNvPr id="3" name="Notes Placeholder 2"/>
          <p:cNvSpPr>
            <a:spLocks noGrp="1"/>
          </p:cNvSpPr>
          <p:nvPr>
            <p:ph type="body" idx="1"/>
          </p:nvPr>
        </p:nvSpPr>
        <p:spPr>
          <a:xfrm>
            <a:off x="916781" y="4116451"/>
            <a:ext cx="5724939" cy="4249711"/>
          </a:xfrm>
        </p:spPr>
        <p:txBody>
          <a:bodyPr/>
          <a:lstStyle/>
          <a:p>
            <a:pPr defTabSz="632323">
              <a:defRPr/>
            </a:pPr>
            <a:r>
              <a:rPr lang="en-US" dirty="0"/>
              <a:t>In January, Bruce </a:t>
            </a:r>
            <a:r>
              <a:rPr lang="en-US" dirty="0" err="1"/>
              <a:t>Tromberg</a:t>
            </a:r>
            <a:r>
              <a:rPr lang="en-US" dirty="0"/>
              <a:t> became the new Director of the National Institute of Biomedical Imaging and Bioengineering (or NIBIB). Bruce comes to NIH from the University of California at Irvine, where he had dual appointments in the Departments of Biomedical Engineering and Surgery. He was also Director of the University’s Beckman Laser Institute and Medical Clinic, an interdisciplinary research, teaching, and clinical center for optics and photonics in biology and medicine. </a:t>
            </a:r>
          </a:p>
        </p:txBody>
      </p:sp>
      <p:sp>
        <p:nvSpPr>
          <p:cNvPr id="4" name="Slide Number Placeholder 3"/>
          <p:cNvSpPr>
            <a:spLocks noGrp="1"/>
          </p:cNvSpPr>
          <p:nvPr>
            <p:ph type="sldNum" sz="quarter" idx="10"/>
          </p:nvPr>
        </p:nvSpPr>
        <p:spPr/>
        <p:txBody>
          <a:bodyPr/>
          <a:lstStyle/>
          <a:p>
            <a:fld id="{8278BAFF-ADEB-4744-BC7F-43E9D31D4077}" type="slidenum">
              <a:rPr lang="en-US" smtClean="0"/>
              <a:t>13</a:t>
            </a:fld>
            <a:endParaRPr lang="en-US" dirty="0"/>
          </a:p>
        </p:txBody>
      </p:sp>
    </p:spTree>
    <p:extLst>
      <p:ext uri="{BB962C8B-B14F-4D97-AF65-F5344CB8AC3E}">
        <p14:creationId xmlns:p14="http://schemas.microsoft.com/office/powerpoint/2010/main" val="2384488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296863" y="666750"/>
            <a:ext cx="6721475" cy="3781425"/>
          </a:xfrm>
          <a:prstGeom prst="rect">
            <a:avLst/>
          </a:prstGeom>
          <a:ln/>
        </p:spPr>
      </p:sp>
      <p:sp>
        <p:nvSpPr>
          <p:cNvPr id="119811" name="Notes Placeholder 2"/>
          <p:cNvSpPr>
            <a:spLocks noGrp="1"/>
          </p:cNvSpPr>
          <p:nvPr>
            <p:ph type="body" idx="1"/>
          </p:nvPr>
        </p:nvSpPr>
        <p:spPr>
          <a:xfrm>
            <a:off x="795131" y="4666572"/>
            <a:ext cx="5724939" cy="4249711"/>
          </a:xfrm>
          <a:noFill/>
          <a:ln w="9525">
            <a:noFill/>
            <a:miter lim="800000"/>
            <a:headEnd/>
            <a:tailEnd/>
          </a:ln>
          <a:effectLst/>
        </p:spPr>
        <p:txBody>
          <a:bodyPr vert="horz" wrap="square" lIns="102804" tIns="51402" rIns="102804" bIns="51402" numCol="1" anchor="t" anchorCtr="0" compatLnSpc="1">
            <a:prstTxWarp prst="textNoShape">
              <a:avLst/>
            </a:prstTxWarp>
            <a:noAutofit/>
          </a:bodyPr>
          <a:lstStyle/>
          <a:p>
            <a:pPr defTabSz="1028902">
              <a:defRPr/>
            </a:pPr>
            <a:r>
              <a:rPr lang="en-US" b="0" dirty="0"/>
              <a:t>Earlier last month, Kelvin </a:t>
            </a:r>
            <a:r>
              <a:rPr lang="en-US" b="0" dirty="0" err="1"/>
              <a:t>Droegemeier</a:t>
            </a:r>
            <a:r>
              <a:rPr lang="en-US" b="0" dirty="0"/>
              <a:t> was confirmed by the Senate to lead the White House Office of Science and Technology Policy. A former </a:t>
            </a:r>
            <a:r>
              <a:rPr lang="en-US" b="0" kern="1200" dirty="0">
                <a:effectLst/>
              </a:rPr>
              <a:t>P</a:t>
            </a:r>
            <a:r>
              <a:rPr lang="en-US" kern="1200" dirty="0">
                <a:effectLst/>
              </a:rPr>
              <a:t>rofessor of Meteorology and Vice President for Research at the University of Oklahoma, he was previously appointed by President George W. Bush (and had his term extended by President Barack Obama) to serve on the National Science Board, which guides the National Science Foundation and advises Congress and the President on</a:t>
            </a:r>
            <a:r>
              <a:rPr lang="en-US" b="0" i="0" kern="1200" dirty="0">
                <a:effectLst/>
              </a:rPr>
              <a:t> policy matters related to science and engineering. </a:t>
            </a:r>
          </a:p>
        </p:txBody>
      </p:sp>
      <p:sp>
        <p:nvSpPr>
          <p:cNvPr id="5" name="Slide Number Placeholder 3">
            <a:extLst>
              <a:ext uri="{FF2B5EF4-FFF2-40B4-BE49-F238E27FC236}">
                <a16:creationId xmlns:a16="http://schemas.microsoft.com/office/drawing/2014/main" id="{03383568-0490-4B30-BC81-25069AD16C26}"/>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14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472692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447675"/>
            <a:ext cx="6724650" cy="3783013"/>
          </a:xfrm>
        </p:spPr>
      </p:sp>
      <p:sp>
        <p:nvSpPr>
          <p:cNvPr id="3" name="Notes Placeholder 2"/>
          <p:cNvSpPr>
            <a:spLocks noGrp="1"/>
          </p:cNvSpPr>
          <p:nvPr>
            <p:ph type="body" idx="1"/>
          </p:nvPr>
        </p:nvSpPr>
        <p:spPr>
          <a:xfrm>
            <a:off x="741459" y="4351468"/>
            <a:ext cx="5724939" cy="4249711"/>
          </a:xfrm>
        </p:spPr>
        <p:txBody>
          <a:bodyPr/>
          <a:lstStyle/>
          <a:p>
            <a:r>
              <a:rPr lang="en-US" dirty="0">
                <a:solidFill>
                  <a:srgbClr val="000000"/>
                </a:solidFill>
              </a:rPr>
              <a:t>A year ago, I provided an update about the </a:t>
            </a:r>
            <a:r>
              <a:rPr lang="en-US" i="0" u="sng" dirty="0">
                <a:solidFill>
                  <a:srgbClr val="000000"/>
                </a:solidFill>
              </a:rPr>
              <a:t>proposed</a:t>
            </a:r>
            <a:r>
              <a:rPr lang="en-US" dirty="0">
                <a:solidFill>
                  <a:srgbClr val="000000"/>
                </a:solidFill>
              </a:rPr>
              <a:t> data management update that would change the access procedures for Genomic Summary Results (or GSR). * In November 2018, NIH updated the access procedures for GSR under the Genomic Data Sharing Policy to allow for unrestricted access to GSR from most studies deposited in NIH-designated data repositories [such as the Database of Genotypes and Phenotypes (or </a:t>
            </a:r>
            <a:r>
              <a:rPr lang="en-US" dirty="0" err="1">
                <a:solidFill>
                  <a:srgbClr val="000000"/>
                </a:solidFill>
              </a:rPr>
              <a:t>dbGaP</a:t>
            </a:r>
            <a:r>
              <a:rPr lang="en-US" dirty="0">
                <a:solidFill>
                  <a:srgbClr val="000000"/>
                </a:solidFill>
              </a:rPr>
              <a:t>)]. * This means that beginning in May 2019, GSR from </a:t>
            </a:r>
            <a:r>
              <a:rPr lang="en-US" u="sng" dirty="0">
                <a:solidFill>
                  <a:srgbClr val="000000"/>
                </a:solidFill>
              </a:rPr>
              <a:t>most</a:t>
            </a:r>
            <a:r>
              <a:rPr lang="en-US" dirty="0">
                <a:solidFill>
                  <a:srgbClr val="000000"/>
                </a:solidFill>
              </a:rPr>
              <a:t> genomic studies will be possible through open access. * GSR from studies designated as 'sensitive' by the submitting institution will remain in controlled access (as they are currently). </a:t>
            </a:r>
          </a:p>
          <a:p>
            <a:endParaRPr lang="en-US" dirty="0">
              <a:solidFill>
                <a:srgbClr val="000000"/>
              </a:solidFill>
            </a:endParaRPr>
          </a:p>
          <a:p>
            <a:r>
              <a:rPr lang="en-US" dirty="0">
                <a:solidFill>
                  <a:srgbClr val="000000"/>
                </a:solidFill>
              </a:rPr>
              <a:t>Genomic studies already registered in dbGaP that wish to designate their GSR as ‘sensitive’ have until May 1, 2019 to consult with their Institutional Review Boards and submit an updated Institutional Certification. NIH has made this policy update to provide researchers and other stakeholders (e.g., clinical laboratories) with more proportional controls for access to genomic data in the hope that it will support the advancement of research while continuing to protect participants’ privacy and respect the informed consent.</a:t>
            </a:r>
          </a:p>
          <a:p>
            <a:endParaRPr lang="en-US" dirty="0">
              <a:solidFill>
                <a:srgbClr val="000000"/>
              </a:solidFill>
            </a:endParaRPr>
          </a:p>
        </p:txBody>
      </p:sp>
      <p:sp>
        <p:nvSpPr>
          <p:cNvPr id="4" name="Slide Number Placeholder 3"/>
          <p:cNvSpPr>
            <a:spLocks noGrp="1"/>
          </p:cNvSpPr>
          <p:nvPr>
            <p:ph type="sldNum" sz="quarter" idx="10"/>
          </p:nvPr>
        </p:nvSpPr>
        <p:spPr/>
        <p:txBody>
          <a:bodyPr/>
          <a:lstStyle/>
          <a:p>
            <a:pPr defTabSz="968338">
              <a:defRPr/>
            </a:pPr>
            <a:fld id="{66EF2A21-0A99-0042-B1D1-4B202D0B9230}" type="slidenum">
              <a:rPr lang="en-US" b="1">
                <a:solidFill>
                  <a:prstClr val="black"/>
                </a:solidFill>
                <a:latin typeface="Arial" panose="020B0604020202020204" pitchFamily="34" charset="0"/>
                <a:cs typeface="Arial" panose="020B0604020202020204" pitchFamily="34" charset="0"/>
              </a:rPr>
              <a:pPr defTabSz="968338">
                <a:defRPr/>
              </a:pPr>
              <a:t>15</a:t>
            </a:fld>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503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8"/>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a:defRPr/>
            </a:pPr>
            <a:r>
              <a:rPr lang="en-US" dirty="0"/>
              <a:t>NIH released a Guide Notice in early January that provides NIH grantees with guidance on * the implementation of the Common Rule, which began on January 21, 2019. * Provisions that apply to NIH grantees include changes to Institutional Review Board (or IRB) review and a requirement to post clinical trial informed consent forms. * Another provision of the revised Common Rule directs the departments and agencies to, within one year (and subsequently every four years), evaluate technologies and techniques on whether they generate “identifiable private information.” The preamble to the revised Common Rule specifically notes that whole-genome sequencing is expected to be one of the first technologies to be evaluated and is, therefore, an area for NHGRI to monitor.</a:t>
            </a:r>
          </a:p>
        </p:txBody>
      </p:sp>
      <p:sp>
        <p:nvSpPr>
          <p:cNvPr id="119812" name="Slide Number Placeholder 3"/>
          <p:cNvSpPr>
            <a:spLocks noGrp="1"/>
          </p:cNvSpPr>
          <p:nvPr>
            <p:ph type="sldNum" sz="quarter" idx="5"/>
          </p:nvPr>
        </p:nvSpPr>
        <p:spPr>
          <a:noFill/>
        </p:spPr>
        <p:txBody>
          <a:bodyPr/>
          <a:lstStyle/>
          <a:p>
            <a:pPr defTabSz="976585"/>
            <a:fld id="{3F3096A7-7907-4AE4-8BBC-4643BE8BB0EA}" type="slidenum">
              <a:rPr lang="en-US" smtClean="0">
                <a:solidFill>
                  <a:srgbClr val="000000"/>
                </a:solidFill>
              </a:rPr>
              <a:pPr defTabSz="976585"/>
              <a:t>16</a:t>
            </a:fld>
            <a:endParaRPr lang="en-US" dirty="0">
              <a:solidFill>
                <a:srgbClr val="000000"/>
              </a:solidFill>
            </a:endParaRPr>
          </a:p>
        </p:txBody>
      </p:sp>
    </p:spTree>
    <p:extLst>
      <p:ext uri="{BB962C8B-B14F-4D97-AF65-F5344CB8AC3E}">
        <p14:creationId xmlns:p14="http://schemas.microsoft.com/office/powerpoint/2010/main" val="3314640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744538"/>
            <a:ext cx="6615113" cy="3721100"/>
          </a:xfrm>
          <a:prstGeom prst="rect">
            <a:avLst/>
          </a:prstGeom>
        </p:spPr>
      </p:sp>
      <p:sp>
        <p:nvSpPr>
          <p:cNvPr id="3" name="Notes Placeholder 2"/>
          <p:cNvSpPr>
            <a:spLocks noGrp="1"/>
          </p:cNvSpPr>
          <p:nvPr>
            <p:ph type="body" idx="1"/>
          </p:nvPr>
        </p:nvSpPr>
        <p:spPr>
          <a:xfrm>
            <a:off x="689231" y="4659664"/>
            <a:ext cx="6047232" cy="4422552"/>
          </a:xfrm>
        </p:spPr>
        <p:txBody>
          <a:bodyPr/>
          <a:lstStyle/>
          <a:p>
            <a:r>
              <a:rPr lang="en-US" b="0" dirty="0"/>
              <a:t>Last Summer, NIH held a workshop that brought together leaders in innovation and science to explore the opportunities for artificial intelligence and machine learning to accelerate medical advances from biomedical research. Recently, a report from workshop, entitled “Harnessing Artificial Intelligence and Machine Learning to Advance Biomedical Research,” was released. One of the presentations at the workshop was made by ENCODE investigator Anshul </a:t>
            </a:r>
            <a:r>
              <a:rPr lang="en-US" b="0" dirty="0" err="1"/>
              <a:t>Kundaje</a:t>
            </a:r>
            <a:r>
              <a:rPr lang="en-US" b="0" dirty="0"/>
              <a:t> in a talk entitled “Deciphering Genome Function with Functional Genomics and Machine Learning.” </a:t>
            </a:r>
          </a:p>
          <a:p>
            <a:r>
              <a:rPr lang="en-US" b="0" dirty="0"/>
              <a:t> </a:t>
            </a:r>
          </a:p>
          <a:p>
            <a:r>
              <a:rPr lang="en-US" b="0" dirty="0"/>
              <a:t>One of the outcomes of this workshop was the establishment of a new Working Group of the Advisory Committee to the NIH Director, specifically focusing on artificial intelligence in biomedical research. I expect that there will be more NIH developments in this area to report about in the coming months. </a:t>
            </a:r>
          </a:p>
        </p:txBody>
      </p:sp>
      <p:sp>
        <p:nvSpPr>
          <p:cNvPr id="5" name="Slide Number Placeholder 3">
            <a:extLst>
              <a:ext uri="{FF2B5EF4-FFF2-40B4-BE49-F238E27FC236}">
                <a16:creationId xmlns:a16="http://schemas.microsoft.com/office/drawing/2014/main" id="{12E6D5C4-36E8-45EF-A150-4851E7E3A713}"/>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17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520661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 y="654050"/>
            <a:ext cx="6832600" cy="3843338"/>
          </a:xfrm>
          <a:prstGeom prst="rect">
            <a:avLst/>
          </a:prstGeom>
        </p:spPr>
      </p:sp>
      <p:sp>
        <p:nvSpPr>
          <p:cNvPr id="3" name="Notes Placeholder 2"/>
          <p:cNvSpPr>
            <a:spLocks noGrp="1"/>
          </p:cNvSpPr>
          <p:nvPr>
            <p:ph type="body" idx="1"/>
          </p:nvPr>
        </p:nvSpPr>
        <p:spPr>
          <a:xfrm>
            <a:off x="719198" y="4812439"/>
            <a:ext cx="6310155" cy="4567555"/>
          </a:xfrm>
        </p:spPr>
        <p:txBody>
          <a:bodyPr/>
          <a:lstStyle/>
          <a:p>
            <a:pPr defTabSz="948507" fontAlgn="base">
              <a:defRPr/>
            </a:pPr>
            <a:r>
              <a:rPr lang="en-US" b="0" dirty="0"/>
              <a:t>As you are well-aware, part of the government was recently closed. Fortunately, during that time, the vast majority of NIH was open, as it has been since the beginning of Fiscal Year 2019, which started on October 1, 2018. </a:t>
            </a:r>
          </a:p>
          <a:p>
            <a:pPr defTabSz="948507" fontAlgn="base">
              <a:defRPr/>
            </a:pPr>
            <a:endParaRPr lang="en-US" b="0" dirty="0"/>
          </a:p>
          <a:p>
            <a:pPr defTabSz="948507" fontAlgn="base">
              <a:defRPr/>
            </a:pPr>
            <a:r>
              <a:rPr lang="en-US" b="0" dirty="0">
                <a:latin typeface="Arial" panose="020B0604020202020204" pitchFamily="34" charset="0"/>
                <a:cs typeface="Arial" panose="020B0604020202020204" pitchFamily="34" charset="0"/>
              </a:rPr>
              <a:t>For Fiscal Year 2019, the NIH appropriation that emanated from the budgeting process resulted in a roughly $2 billion increase over Fiscal Year 2018 (as seen in the second column from the right); of that, NHGRI received a roughly $19 million increase, bringing the Institute’s overall budget to around $575 million. As seen in the far-right column, NIH’s overall increase was about 5.1%, while NHGRI’s increase was about 3.3%. The major reason for the differences in these two percentages is the </a:t>
            </a:r>
            <a:r>
              <a:rPr lang="en-US" kern="1200" dirty="0">
                <a:solidFill>
                  <a:schemeClr val="tx1"/>
                </a:solidFill>
                <a:effectLst/>
                <a:latin typeface="Arial" panose="020B0604020202020204" pitchFamily="34" charset="0"/>
                <a:ea typeface="+mn-ea"/>
                <a:cs typeface="Arial" panose="020B0604020202020204" pitchFamily="34" charset="0"/>
              </a:rPr>
              <a:t>set aside of around $800 million (of the $2 billion </a:t>
            </a:r>
            <a:r>
              <a:rPr lang="en-US" b="0" kern="1200" dirty="0">
                <a:solidFill>
                  <a:schemeClr val="tx1"/>
                </a:solidFill>
                <a:effectLst/>
                <a:latin typeface="Arial" panose="020B0604020202020204" pitchFamily="34" charset="0"/>
                <a:ea typeface="+mn-ea"/>
                <a:cs typeface="Arial" panose="020B0604020202020204" pitchFamily="34" charset="0"/>
              </a:rPr>
              <a:t>increase) for targeted areas, such as </a:t>
            </a:r>
            <a:r>
              <a:rPr lang="en-US" kern="1200" dirty="0">
                <a:solidFill>
                  <a:schemeClr val="tx1"/>
                </a:solidFill>
                <a:effectLst/>
                <a:latin typeface="Arial" panose="020B0604020202020204" pitchFamily="34" charset="0"/>
                <a:ea typeface="+mn-ea"/>
                <a:cs typeface="Arial" panose="020B0604020202020204" pitchFamily="34" charset="0"/>
              </a:rPr>
              <a:t>Alzheimer’s disease research, cancer research, the BRAIN Initiative, and the </a:t>
            </a:r>
            <a:r>
              <a:rPr lang="en-US" i="1" kern="1200" dirty="0">
                <a:solidFill>
                  <a:schemeClr val="tx1"/>
                </a:solidFill>
                <a:effectLst/>
                <a:latin typeface="Arial" panose="020B0604020202020204" pitchFamily="34" charset="0"/>
                <a:ea typeface="+mn-ea"/>
                <a:cs typeface="Arial" panose="020B0604020202020204" pitchFamily="34" charset="0"/>
              </a:rPr>
              <a:t>All of Us </a:t>
            </a:r>
            <a:r>
              <a:rPr lang="en-US" kern="1200" dirty="0">
                <a:solidFill>
                  <a:schemeClr val="tx1"/>
                </a:solidFill>
                <a:effectLst/>
                <a:latin typeface="Arial" panose="020B0604020202020204" pitchFamily="34" charset="0"/>
                <a:ea typeface="+mn-ea"/>
                <a:cs typeface="Arial" panose="020B0604020202020204" pitchFamily="34" charset="0"/>
              </a:rPr>
              <a:t>Research Program.   </a:t>
            </a:r>
            <a:endParaRPr lang="en-US" dirty="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52AF3FBC-26F2-4447-9633-F745B31EE031}"/>
              </a:ext>
            </a:extLst>
          </p:cNvPr>
          <p:cNvSpPr txBox="1">
            <a:spLocks/>
          </p:cNvSpPr>
          <p:nvPr/>
        </p:nvSpPr>
        <p:spPr>
          <a:xfrm>
            <a:off x="4467868" y="9518487"/>
            <a:ext cx="3418001" cy="507506"/>
          </a:xfrm>
          <a:prstGeom prst="rect">
            <a:avLst/>
          </a:prstGeom>
        </p:spPr>
        <p:txBody>
          <a:bodyPr vert="horz" lIns="103035" tIns="51519" rIns="103035" bIns="51519"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30201" fontAlgn="base">
              <a:spcBef>
                <a:spcPct val="0"/>
              </a:spcBef>
              <a:spcAft>
                <a:spcPct val="0"/>
              </a:spcAft>
              <a:defRPr/>
            </a:pPr>
            <a:fld id="{5B6CE0F2-70EA-43E2-9B6A-D90CC32518E6}" type="slidenum">
              <a:rPr lang="en-US" b="1">
                <a:solidFill>
                  <a:srgbClr val="000000"/>
                </a:solidFill>
                <a:latin typeface="Arial" pitchFamily="34" charset="0"/>
              </a:rPr>
              <a:pPr defTabSz="1030201" fontAlgn="base">
                <a:spcBef>
                  <a:spcPct val="0"/>
                </a:spcBef>
                <a:spcAft>
                  <a:spcPct val="0"/>
                </a:spcAft>
                <a:defRPr/>
              </a:pPr>
              <a:t>18</a:t>
            </a:fld>
            <a:endParaRPr lang="en-US" b="1" dirty="0">
              <a:solidFill>
                <a:srgbClr val="000000"/>
              </a:solidFill>
              <a:latin typeface="Arial" pitchFamily="34" charset="0"/>
            </a:endParaRPr>
          </a:p>
        </p:txBody>
      </p:sp>
      <p:sp>
        <p:nvSpPr>
          <p:cNvPr id="5" name="Slide Number Placeholder 3">
            <a:extLst>
              <a:ext uri="{FF2B5EF4-FFF2-40B4-BE49-F238E27FC236}">
                <a16:creationId xmlns:a16="http://schemas.microsoft.com/office/drawing/2014/main" id="{75E3F7CD-763E-4EB6-AA9B-AA67EF2AA240}"/>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18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36678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07988" y="438150"/>
            <a:ext cx="64008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7" name="Slide Number Placeholder 3">
            <a:extLst>
              <a:ext uri="{FF2B5EF4-FFF2-40B4-BE49-F238E27FC236}">
                <a16:creationId xmlns:a16="http://schemas.microsoft.com/office/drawing/2014/main" id="{A0A758B8-7DC2-4A46-914D-6D504FABEEB5}"/>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19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52686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47675" y="423863"/>
            <a:ext cx="6400800" cy="3600450"/>
          </a:xfrm>
          <a:prstGeom prst="rect">
            <a:avLst/>
          </a:prstGeom>
          <a:ln/>
        </p:spPr>
      </p:sp>
      <p:sp>
        <p:nvSpPr>
          <p:cNvPr id="132099" name="Notes Placeholder 2"/>
          <p:cNvSpPr>
            <a:spLocks noGrp="1"/>
          </p:cNvSpPr>
          <p:nvPr>
            <p:ph type="body" idx="1"/>
          </p:nvPr>
        </p:nvSpPr>
        <p:spPr>
          <a:xfrm>
            <a:off x="904875" y="4118981"/>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22" tIns="51809" rIns="103622" bIns="51809" numCol="1" anchor="t" anchorCtr="0" compatLnSpc="1">
            <a:prstTxWarp prst="textNoShape">
              <a:avLst/>
            </a:prstTxWarp>
          </a:bodyPr>
          <a:lstStyle/>
          <a:p>
            <a:r>
              <a:rPr lang="en-US" dirty="0">
                <a:latin typeface="Arial" pitchFamily="34" charset="0"/>
                <a:cs typeface="Arial" pitchFamily="34" charset="0"/>
              </a:rPr>
              <a:t>For those who are new to our Council meetings, I want</a:t>
            </a:r>
            <a:r>
              <a:rPr lang="en-US" baseline="0" dirty="0">
                <a:latin typeface="Arial" pitchFamily="34" charset="0"/>
                <a:cs typeface="Arial" pitchFamily="34" charset="0"/>
              </a:rPr>
              <a:t> to make you </a:t>
            </a:r>
            <a:r>
              <a:rPr lang="en-US" dirty="0">
                <a:latin typeface="Arial" pitchFamily="34" charset="0"/>
                <a:cs typeface="Arial" pitchFamily="34" charset="0"/>
              </a:rPr>
              <a:t>aware of the ‘electronic resource’ that is developed for my Director’s Report. Analogous to supplemental materials of a published paper, this resource</a:t>
            </a:r>
            <a:r>
              <a:rPr lang="en-US" baseline="0" dirty="0">
                <a:latin typeface="Arial" pitchFamily="34" charset="0"/>
                <a:cs typeface="Arial" pitchFamily="34" charset="0"/>
              </a:rPr>
              <a:t> </a:t>
            </a:r>
            <a:r>
              <a:rPr lang="en-US" dirty="0">
                <a:latin typeface="Arial" pitchFamily="34" charset="0"/>
                <a:cs typeface="Arial" pitchFamily="34" charset="0"/>
              </a:rPr>
              <a:t>can be accessed at the URL shown here.</a:t>
            </a:r>
          </a:p>
          <a:p>
            <a:endParaRPr lang="en-US" dirty="0">
              <a:latin typeface="Arial" pitchFamily="34" charset="0"/>
              <a:cs typeface="Arial" pitchFamily="34" charset="0"/>
            </a:endParaRPr>
          </a:p>
          <a:p>
            <a:r>
              <a:rPr lang="en-US" dirty="0">
                <a:latin typeface="Arial" pitchFamily="34" charset="0"/>
                <a:cs typeface="Arial" pitchFamily="34" charset="0"/>
              </a:rPr>
              <a:t>The slides that I will show during my Director’s Report are also available electronically at this site – * both in PDF and PowerPoint formats.</a:t>
            </a:r>
          </a:p>
          <a:p>
            <a:endParaRPr lang="en-US" dirty="0">
              <a:latin typeface="Arial" pitchFamily="34" charset="0"/>
              <a:cs typeface="Arial" pitchFamily="34" charset="0"/>
            </a:endParaRPr>
          </a:p>
          <a:p>
            <a:r>
              <a:rPr lang="en-US" dirty="0">
                <a:latin typeface="Arial" pitchFamily="34" charset="0"/>
                <a:cs typeface="Arial" pitchFamily="34" charset="0"/>
              </a:rPr>
              <a:t>* When there are documents or relevant websites associated with a</a:t>
            </a:r>
            <a:r>
              <a:rPr lang="en-US" baseline="0" dirty="0">
                <a:latin typeface="Arial" pitchFamily="34" charset="0"/>
                <a:cs typeface="Arial" pitchFamily="34" charset="0"/>
              </a:rPr>
              <a:t> particular slide</a:t>
            </a:r>
            <a:r>
              <a:rPr lang="en-US" dirty="0">
                <a:latin typeface="Arial" pitchFamily="34" charset="0"/>
                <a:cs typeface="Arial" pitchFamily="34" charset="0"/>
              </a:rPr>
              <a:t>, you will find a ‘Document #’ indicated on the bottom right of that slide; that ‘Document #’ references materials that can be accessed and/or downloaded from the web page shown here. This dedicated web page and all linked documents will be archived on genome.gov as a historic record of this meeting.</a:t>
            </a:r>
          </a:p>
          <a:p>
            <a:endParaRPr lang="en-US" dirty="0"/>
          </a:p>
        </p:txBody>
      </p:sp>
      <p:sp>
        <p:nvSpPr>
          <p:cNvPr id="6" name="Slide Number Placeholder 3">
            <a:extLst>
              <a:ext uri="{FF2B5EF4-FFF2-40B4-BE49-F238E27FC236}">
                <a16:creationId xmlns:a16="http://schemas.microsoft.com/office/drawing/2014/main" id="{5F92FADE-11F2-4A0F-A2A3-26A9281DB64D}"/>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06740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460375"/>
            <a:ext cx="6462713" cy="3635375"/>
          </a:xfrm>
          <a:prstGeom prst="rect">
            <a:avLst/>
          </a:prstGeom>
        </p:spPr>
      </p:sp>
      <p:sp>
        <p:nvSpPr>
          <p:cNvPr id="3" name="Notes Placeholder 2"/>
          <p:cNvSpPr>
            <a:spLocks noGrp="1"/>
          </p:cNvSpPr>
          <p:nvPr>
            <p:ph type="body" idx="1"/>
          </p:nvPr>
        </p:nvSpPr>
        <p:spPr>
          <a:xfrm>
            <a:off x="806698" y="4196581"/>
            <a:ext cx="5486400" cy="4114800"/>
          </a:xfrm>
        </p:spPr>
        <p:txBody>
          <a:bodyPr/>
          <a:lstStyle/>
          <a:p>
            <a:pPr marL="0" lvl="1" defTabSz="644242">
              <a:defRPr/>
            </a:pPr>
            <a:r>
              <a:rPr lang="en-US" dirty="0"/>
              <a:t>NHGRI was saddened to learn that Ray White passed away in October. Ray (along with David Botstein, Ron Davis, and Mark Skolnick) published a seminal </a:t>
            </a:r>
            <a:r>
              <a:rPr lang="en-US" i="1" dirty="0"/>
              <a:t>American Journal of Human Genetics</a:t>
            </a:r>
            <a:r>
              <a:rPr lang="en-US" dirty="0"/>
              <a:t> paper that proposed the systematic development of human genetic markers and their placement into human chromosomal maps. Later, Ray’s (and others’) genetic markers and maps became valuable assets for the successful completion of the Human Genome Project. His efforts to collect human samples for use in research resulted in the well-known CEPH collection, which has been used by thousands of researchers performing genetics research.  </a:t>
            </a:r>
          </a:p>
        </p:txBody>
      </p:sp>
      <p:sp>
        <p:nvSpPr>
          <p:cNvPr id="5" name="Slide Number Placeholder 3">
            <a:extLst>
              <a:ext uri="{FF2B5EF4-FFF2-40B4-BE49-F238E27FC236}">
                <a16:creationId xmlns:a16="http://schemas.microsoft.com/office/drawing/2014/main" id="{D370F539-23E2-4603-A4A4-B47C12FA24E9}"/>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20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527749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460375"/>
            <a:ext cx="6462713" cy="3635375"/>
          </a:xfrm>
          <a:prstGeom prst="rect">
            <a:avLst/>
          </a:prstGeom>
        </p:spPr>
      </p:sp>
      <p:sp>
        <p:nvSpPr>
          <p:cNvPr id="3" name="Notes Placeholder 2"/>
          <p:cNvSpPr>
            <a:spLocks noGrp="1"/>
          </p:cNvSpPr>
          <p:nvPr>
            <p:ph type="body" idx="1"/>
          </p:nvPr>
        </p:nvSpPr>
        <p:spPr>
          <a:xfrm>
            <a:off x="806699" y="4196580"/>
            <a:ext cx="5724939" cy="4575917"/>
          </a:xfrm>
        </p:spPr>
        <p:txBody>
          <a:bodyPr/>
          <a:lstStyle/>
          <a:p>
            <a:pPr marL="0" lvl="1" defTabSz="644242">
              <a:defRPr/>
            </a:pPr>
            <a:r>
              <a:rPr lang="en-US" dirty="0"/>
              <a:t>The American Society of Human Genetics (or ASHG) gave awards to five members of the genomics community at its 2018 annual meeting.</a:t>
            </a:r>
          </a:p>
          <a:p>
            <a:pPr marL="0" lvl="1" defTabSz="644242">
              <a:defRPr/>
            </a:pPr>
            <a:endParaRPr lang="en-US" dirty="0"/>
          </a:p>
          <a:p>
            <a:pPr marL="0" lvl="1" defTabSz="644242">
              <a:defRPr/>
            </a:pPr>
            <a:r>
              <a:rPr lang="en-US" dirty="0"/>
              <a:t>* Eric Lander received the William Allan Award, which recognizes a scientist for substantial and far-reaching scientific contributions to human genetics.</a:t>
            </a:r>
          </a:p>
          <a:p>
            <a:pPr marL="0" lvl="1" defTabSz="644242">
              <a:defRPr/>
            </a:pPr>
            <a:endParaRPr lang="en-US" dirty="0"/>
          </a:p>
          <a:p>
            <a:pPr marL="0" lvl="1" defTabSz="644242">
              <a:defRPr/>
            </a:pPr>
            <a:r>
              <a:rPr lang="en-US" dirty="0"/>
              <a:t>* </a:t>
            </a:r>
            <a:r>
              <a:rPr lang="en-US" dirty="0" err="1"/>
              <a:t>Sek</a:t>
            </a:r>
            <a:r>
              <a:rPr lang="en-US" dirty="0"/>
              <a:t> Kathiresan received the Curt Stern Award, which recognizes genetics and genomics researchers who have made significant scientific contributions during the past decade. </a:t>
            </a:r>
          </a:p>
          <a:p>
            <a:pPr marL="0" lvl="1" defTabSz="644242">
              <a:defRPr/>
            </a:pPr>
            <a:endParaRPr lang="en-US" dirty="0"/>
          </a:p>
          <a:p>
            <a:pPr marL="0" lvl="1" defTabSz="644242">
              <a:defRPr/>
            </a:pPr>
            <a:r>
              <a:rPr lang="en-US" dirty="0"/>
              <a:t>* Jim </a:t>
            </a:r>
            <a:r>
              <a:rPr lang="en-US" dirty="0" err="1"/>
              <a:t>Lupski</a:t>
            </a:r>
            <a:r>
              <a:rPr lang="en-US" dirty="0"/>
              <a:t> received the Victor A. </a:t>
            </a:r>
            <a:r>
              <a:rPr lang="en-US" dirty="0" err="1"/>
              <a:t>McKusick</a:t>
            </a:r>
            <a:r>
              <a:rPr lang="en-US" dirty="0"/>
              <a:t> Leadership Award, which recognizes individuals who have fostered and enriched the development of human genetics and its assimilation into the broader context of science, medicine, and health. </a:t>
            </a:r>
          </a:p>
          <a:p>
            <a:pPr marL="0" lvl="1" defTabSz="644242">
              <a:defRPr/>
            </a:pPr>
            <a:endParaRPr lang="en-US" dirty="0"/>
          </a:p>
          <a:p>
            <a:pPr marL="0" lvl="1" defTabSz="644242">
              <a:defRPr/>
            </a:pPr>
            <a:r>
              <a:rPr lang="en-US" dirty="0"/>
              <a:t>* Mary-Claire King received the Advocacy Award, which recognizes individuals or groups who have exhibited excellence and achievement in applications of human genetics for the common good. </a:t>
            </a:r>
          </a:p>
          <a:p>
            <a:pPr marL="0" lvl="1" defTabSz="644242">
              <a:defRPr/>
            </a:pPr>
            <a:endParaRPr lang="en-US" dirty="0"/>
          </a:p>
          <a:p>
            <a:pPr marL="0" lvl="1" defTabSz="644242">
              <a:defRPr/>
            </a:pPr>
            <a:r>
              <a:rPr lang="en-US" dirty="0"/>
              <a:t>* Andy Adey received the Early-Career Award for his contributions to genetics and genomics in the first ten years of his career as an independent investigator. </a:t>
            </a:r>
          </a:p>
          <a:p>
            <a:pPr marL="0" lvl="1" defTabSz="644242">
              <a:defRPr/>
            </a:pPr>
            <a:endParaRPr lang="en-US" dirty="0"/>
          </a:p>
        </p:txBody>
      </p:sp>
      <p:sp>
        <p:nvSpPr>
          <p:cNvPr id="5" name="Slide Number Placeholder 3">
            <a:extLst>
              <a:ext uri="{FF2B5EF4-FFF2-40B4-BE49-F238E27FC236}">
                <a16:creationId xmlns:a16="http://schemas.microsoft.com/office/drawing/2014/main" id="{D370F539-23E2-4603-A4A4-B47C12FA24E9}"/>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21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4303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350838" y="565150"/>
            <a:ext cx="6611937" cy="3719513"/>
          </a:xfrm>
          <a:prstGeom prst="rect">
            <a:avLst/>
          </a:prstGeom>
          <a:ln/>
        </p:spPr>
      </p:sp>
      <p:sp>
        <p:nvSpPr>
          <p:cNvPr id="123907" name="Notes Placeholder 2"/>
          <p:cNvSpPr>
            <a:spLocks noGrp="1"/>
          </p:cNvSpPr>
          <p:nvPr>
            <p:ph type="body" idx="1"/>
          </p:nvPr>
        </p:nvSpPr>
        <p:spPr>
          <a:noFill/>
          <a:ln/>
        </p:spPr>
        <p:txBody>
          <a:bodyPr/>
          <a:lstStyle/>
          <a:p>
            <a:pPr defTabSz="983744">
              <a:defRPr/>
            </a:pPr>
            <a:r>
              <a:rPr lang="en-US" b="0" dirty="0">
                <a:latin typeface="Arial" panose="020B0604020202020204" pitchFamily="34" charset="0"/>
                <a:cs typeface="Arial" pitchFamily="34" charset="0"/>
              </a:rPr>
              <a:t>T</a:t>
            </a:r>
            <a:r>
              <a:rPr lang="en-US" dirty="0">
                <a:latin typeface="Arial" panose="020B0604020202020204" pitchFamily="34" charset="0"/>
                <a:cs typeface="Arial" pitchFamily="34" charset="0"/>
              </a:rPr>
              <a:t>he National Academy</a:t>
            </a:r>
            <a:r>
              <a:rPr lang="en-US" baseline="0" dirty="0">
                <a:latin typeface="Arial" pitchFamily="34" charset="0"/>
                <a:cs typeface="Arial" pitchFamily="34" charset="0"/>
              </a:rPr>
              <a:t> of Medicine recently announced the election of new members. Of particular relevance to the genomics community, to NIH, and to NHGRI are the individuals listed here. We extend our heartfelt congratulations to these individuals, especially Bill Gahl and Charles Rotimi from the NHGRI Intramural Research Program.</a:t>
            </a:r>
          </a:p>
        </p:txBody>
      </p:sp>
      <p:sp>
        <p:nvSpPr>
          <p:cNvPr id="5" name="Slide Number Placeholder 3">
            <a:extLst>
              <a:ext uri="{FF2B5EF4-FFF2-40B4-BE49-F238E27FC236}">
                <a16:creationId xmlns:a16="http://schemas.microsoft.com/office/drawing/2014/main" id="{110A46D8-19F5-4C6E-B591-0B027AC9E8E2}"/>
              </a:ext>
            </a:extLst>
          </p:cNvPr>
          <p:cNvSpPr>
            <a:spLocks noGrp="1"/>
          </p:cNvSpPr>
          <p:nvPr>
            <p:ph type="sldNum" sz="quarter" idx="5"/>
          </p:nvPr>
        </p:nvSpPr>
        <p:spPr>
          <a:xfrm>
            <a:off x="4323743" y="9418162"/>
            <a:ext cx="3307743" cy="496138"/>
          </a:xfrm>
          <a:noFill/>
        </p:spPr>
        <p:txBody>
          <a:bodyPr/>
          <a:lstStyle/>
          <a:p>
            <a:pPr defTabSz="1013012"/>
            <a:fld id="{3F3096A7-7907-4AE4-8BBC-4643BE8BB0EA}" type="slidenum">
              <a:rPr lang="en-US" smtClean="0">
                <a:solidFill>
                  <a:srgbClr val="000000"/>
                </a:solidFill>
              </a:rPr>
              <a:pPr defTabSz="1013012"/>
              <a:t>22</a:t>
            </a:fld>
            <a:endParaRPr lang="en-US" dirty="0">
              <a:solidFill>
                <a:srgbClr val="000000"/>
              </a:solidFill>
            </a:endParaRPr>
          </a:p>
        </p:txBody>
      </p:sp>
      <p:sp>
        <p:nvSpPr>
          <p:cNvPr id="6" name="Slide Number Placeholder 3">
            <a:extLst>
              <a:ext uri="{FF2B5EF4-FFF2-40B4-BE49-F238E27FC236}">
                <a16:creationId xmlns:a16="http://schemas.microsoft.com/office/drawing/2014/main" id="{B24CB3E8-C198-45E4-B6F0-332CA24A4720}"/>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22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034311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352425" y="742950"/>
            <a:ext cx="6608763" cy="3717925"/>
          </a:xfrm>
          <a:prstGeom prst="rect">
            <a:avLst/>
          </a:prstGeom>
          <a:ln/>
        </p:spPr>
      </p:sp>
      <p:sp>
        <p:nvSpPr>
          <p:cNvPr id="123907" name="Notes Placeholder 2"/>
          <p:cNvSpPr>
            <a:spLocks noGrp="1"/>
          </p:cNvSpPr>
          <p:nvPr>
            <p:ph type="body" idx="1"/>
          </p:nvPr>
        </p:nvSpPr>
        <p:spPr>
          <a:xfrm>
            <a:off x="916432" y="4560951"/>
            <a:ext cx="5724939" cy="4249711"/>
          </a:xfrm>
          <a:noFill/>
          <a:ln/>
        </p:spPr>
        <p:txBody>
          <a:bodyPr/>
          <a:lstStyle/>
          <a:p>
            <a:pPr defTabSz="975524">
              <a:defRPr/>
            </a:pPr>
            <a:r>
              <a:rPr lang="en-US" dirty="0">
                <a:latin typeface="Arial" panose="020B0604020202020204" pitchFamily="34" charset="0"/>
                <a:cs typeface="Arial" pitchFamily="34" charset="0"/>
              </a:rPr>
              <a:t>Similarly, a</a:t>
            </a:r>
            <a:r>
              <a:rPr lang="en-US" baseline="0" dirty="0">
                <a:latin typeface="Arial" pitchFamily="34" charset="0"/>
                <a:cs typeface="Arial" pitchFamily="34" charset="0"/>
              </a:rPr>
              <a:t>n impressive group of genetics and genomics researchers as well as NHGRI friends were recently </a:t>
            </a:r>
            <a:r>
              <a:rPr lang="en-US" dirty="0">
                <a:latin typeface="Arial" pitchFamily="34" charset="0"/>
                <a:cs typeface="Arial" pitchFamily="34" charset="0"/>
              </a:rPr>
              <a:t>elected to be Fellows of the American Association for the Advancement of Science (or AAAS),</a:t>
            </a:r>
            <a:r>
              <a:rPr lang="en-US" baseline="0" dirty="0">
                <a:latin typeface="Arial" pitchFamily="34" charset="0"/>
                <a:cs typeface="Arial" pitchFamily="34" charset="0"/>
              </a:rPr>
              <a:t> with their names listed here. Congratulations to these colleagues as well, especially former Council member Jay Shendure and Andy Baxevanis from the NHGRI Intramural Research Program. </a:t>
            </a:r>
          </a:p>
        </p:txBody>
      </p:sp>
      <p:sp>
        <p:nvSpPr>
          <p:cNvPr id="6" name="Slide Number Placeholder 3">
            <a:extLst>
              <a:ext uri="{FF2B5EF4-FFF2-40B4-BE49-F238E27FC236}">
                <a16:creationId xmlns:a16="http://schemas.microsoft.com/office/drawing/2014/main" id="{B686396E-4AE9-4FBF-97B1-13105D5B8D9C}"/>
              </a:ext>
            </a:extLst>
          </p:cNvPr>
          <p:cNvSpPr>
            <a:spLocks noGrp="1"/>
          </p:cNvSpPr>
          <p:nvPr>
            <p:ph type="sldNum" sz="quarter" idx="5"/>
          </p:nvPr>
        </p:nvSpPr>
        <p:spPr>
          <a:xfrm>
            <a:off x="4323743" y="9418162"/>
            <a:ext cx="3307743" cy="496138"/>
          </a:xfrm>
          <a:noFill/>
        </p:spPr>
        <p:txBody>
          <a:bodyPr/>
          <a:lstStyle/>
          <a:p>
            <a:pPr defTabSz="1013012"/>
            <a:fld id="{3F3096A7-7907-4AE4-8BBC-4643BE8BB0EA}" type="slidenum">
              <a:rPr lang="en-US" smtClean="0">
                <a:solidFill>
                  <a:srgbClr val="000000"/>
                </a:solidFill>
              </a:rPr>
              <a:pPr defTabSz="1013012"/>
              <a:t>23</a:t>
            </a:fld>
            <a:endParaRPr lang="en-US" dirty="0">
              <a:solidFill>
                <a:srgbClr val="000000"/>
              </a:solidFill>
            </a:endParaRPr>
          </a:p>
        </p:txBody>
      </p:sp>
      <p:sp>
        <p:nvSpPr>
          <p:cNvPr id="5" name="Slide Number Placeholder 3">
            <a:extLst>
              <a:ext uri="{FF2B5EF4-FFF2-40B4-BE49-F238E27FC236}">
                <a16:creationId xmlns:a16="http://schemas.microsoft.com/office/drawing/2014/main" id="{9D8E1C4D-F56A-40E1-8F57-255BC722931D}"/>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23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290151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28613" y="747713"/>
            <a:ext cx="6657975" cy="3744912"/>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795131" y="4683805"/>
            <a:ext cx="5724939" cy="4249711"/>
          </a:xfrm>
          <a:noFill/>
          <a:ln w="9525">
            <a:noFill/>
            <a:miter lim="800000"/>
            <a:headEnd/>
            <a:tailEnd/>
          </a:ln>
          <a:effectLst/>
        </p:spPr>
        <p:txBody>
          <a:bodyPr vert="horz" wrap="square" lIns="101024" tIns="50512" rIns="101024" bIns="50512" numCol="1" anchor="t" anchorCtr="0" compatLnSpc="1">
            <a:prstTxWarp prst="textNoShape">
              <a:avLst/>
            </a:prstTxWarp>
          </a:bodyPr>
          <a:lstStyle/>
          <a:p>
            <a:r>
              <a:rPr lang="en-US" dirty="0"/>
              <a:t>The Human Proteome Organization in conjunction with Elsevier have awarded the 2018 Proteomics Discovery Prize to the work of the Human </a:t>
            </a:r>
            <a:r>
              <a:rPr lang="en-US" dirty="0" err="1"/>
              <a:t>SRMAtlas</a:t>
            </a:r>
            <a:r>
              <a:rPr lang="en-US" dirty="0"/>
              <a:t>, which will be given to the lead author Ulrike </a:t>
            </a:r>
            <a:r>
              <a:rPr lang="en-US" dirty="0" err="1"/>
              <a:t>Kusebauch</a:t>
            </a:r>
            <a:r>
              <a:rPr lang="en-US" dirty="0"/>
              <a:t>. The Human </a:t>
            </a:r>
            <a:r>
              <a:rPr lang="en-US" dirty="0" err="1"/>
              <a:t>SRMAtlas</a:t>
            </a:r>
            <a:r>
              <a:rPr lang="en-US" dirty="0"/>
              <a:t> is a comprehensive database of quantitative assays, including selected reaction monitoring (or SRM) assays, for essentially all human proteins; this work was supported by a 2009 American Recovery and Reinvestment Act grant from NHGRI. </a:t>
            </a:r>
          </a:p>
          <a:p>
            <a:r>
              <a:rPr lang="en-US" dirty="0"/>
              <a:t> </a:t>
            </a:r>
            <a:endParaRPr lang="en-US" b="0" i="0" kern="1200" dirty="0">
              <a:effectLst/>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96027">
              <a:defRPr/>
            </a:pPr>
            <a:fld id="{EF1538E9-0E3C-4F99-854D-827A84D0C00A}" type="slidenum">
              <a:rPr lang="en-US" smtClean="0">
                <a:solidFill>
                  <a:srgbClr val="000000"/>
                </a:solidFill>
              </a:rPr>
              <a:pPr defTabSz="996027">
                <a:defRPr/>
              </a:pPr>
              <a:t>24</a:t>
            </a:fld>
            <a:endParaRPr lang="en-US" dirty="0">
              <a:solidFill>
                <a:srgbClr val="000000"/>
              </a:solidFill>
            </a:endParaRPr>
          </a:p>
        </p:txBody>
      </p:sp>
    </p:spTree>
    <p:extLst>
      <p:ext uri="{BB962C8B-B14F-4D97-AF65-F5344CB8AC3E}">
        <p14:creationId xmlns:p14="http://schemas.microsoft.com/office/powerpoint/2010/main" val="1033030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52425" y="742950"/>
            <a:ext cx="6608763" cy="3717925"/>
          </a:xfrm>
          <a:prstGeom prst="rect">
            <a:avLst/>
          </a:prstGeom>
          <a:ln/>
        </p:spPr>
      </p:sp>
      <p:sp>
        <p:nvSpPr>
          <p:cNvPr id="119811" name="Notes Placeholder 2"/>
          <p:cNvSpPr>
            <a:spLocks noGrp="1"/>
          </p:cNvSpPr>
          <p:nvPr>
            <p:ph type="body" idx="1"/>
          </p:nvPr>
        </p:nvSpPr>
        <p:spPr>
          <a:xfrm>
            <a:off x="746594" y="4699357"/>
            <a:ext cx="5820355" cy="4249711"/>
          </a:xfrm>
          <a:noFill/>
          <a:ln w="9525">
            <a:noFill/>
            <a:miter lim="800000"/>
            <a:headEnd/>
            <a:tailEnd/>
          </a:ln>
          <a:effectLst/>
        </p:spPr>
        <p:txBody>
          <a:bodyPr vert="horz" wrap="square" lIns="100895" tIns="50448" rIns="100895" bIns="50448" numCol="1" anchor="t" anchorCtr="0" compatLnSpc="1">
            <a:prstTxWarp prst="textNoShape">
              <a:avLst/>
            </a:prstTxWarp>
            <a:noAutofit/>
          </a:bodyPr>
          <a:lstStyle/>
          <a:p>
            <a:pPr defTabSz="1009792">
              <a:defRPr/>
            </a:pPr>
            <a:r>
              <a:rPr lang="en-US" dirty="0"/>
              <a:t>Moving on to year-end accolades, three genomics-related efforts were named </a:t>
            </a:r>
            <a:r>
              <a:rPr lang="en-US" i="1" dirty="0"/>
              <a:t>Science’s</a:t>
            </a:r>
            <a:r>
              <a:rPr lang="en-US" dirty="0"/>
              <a:t> 2018 Breakthrough of the Year Runners Up: forensic genealogy comes of age</a:t>
            </a:r>
            <a:r>
              <a:rPr lang="en-US" baseline="0" dirty="0"/>
              <a:t>, </a:t>
            </a:r>
            <a:r>
              <a:rPr lang="en-US" dirty="0"/>
              <a:t>gene-silencing drug approved</a:t>
            </a:r>
            <a:r>
              <a:rPr lang="en-US" baseline="0" dirty="0"/>
              <a:t>, and </a:t>
            </a:r>
            <a:r>
              <a:rPr lang="en-US" dirty="0"/>
              <a:t>how cells marshal their contents</a:t>
            </a:r>
            <a:r>
              <a:rPr lang="en-US" baseline="0" dirty="0"/>
              <a:t>. </a:t>
            </a:r>
          </a:p>
        </p:txBody>
      </p:sp>
      <p:sp>
        <p:nvSpPr>
          <p:cNvPr id="119812" name="Slide Number Placeholder 3"/>
          <p:cNvSpPr>
            <a:spLocks noGrp="1"/>
          </p:cNvSpPr>
          <p:nvPr>
            <p:ph type="sldNum" sz="quarter" idx="5"/>
          </p:nvPr>
        </p:nvSpPr>
        <p:spPr>
          <a:noFill/>
        </p:spPr>
        <p:txBody>
          <a:bodyPr/>
          <a:lstStyle/>
          <a:p>
            <a:pPr defTabSz="1004328"/>
            <a:fld id="{3F3096A7-7907-4AE4-8BBC-4643BE8BB0EA}" type="slidenum">
              <a:rPr lang="en-US" smtClean="0">
                <a:solidFill>
                  <a:srgbClr val="000000"/>
                </a:solidFill>
              </a:rPr>
              <a:pPr defTabSz="1004328"/>
              <a:t>25</a:t>
            </a:fld>
            <a:endParaRPr lang="en-US" dirty="0">
              <a:solidFill>
                <a:srgbClr val="000000"/>
              </a:solidFill>
            </a:endParaRPr>
          </a:p>
        </p:txBody>
      </p:sp>
    </p:spTree>
    <p:extLst>
      <p:ext uri="{BB962C8B-B14F-4D97-AF65-F5344CB8AC3E}">
        <p14:creationId xmlns:p14="http://schemas.microsoft.com/office/powerpoint/2010/main" val="4171937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52425" y="742950"/>
            <a:ext cx="6608763" cy="3717925"/>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916432" y="4560951"/>
            <a:ext cx="5724939" cy="4249711"/>
          </a:xfrm>
          <a:noFill/>
          <a:ln w="9525">
            <a:noFill/>
            <a:miter lim="800000"/>
            <a:headEnd/>
            <a:tailEnd/>
          </a:ln>
          <a:effectLst/>
        </p:spPr>
        <p:txBody>
          <a:bodyPr vert="horz" wrap="square" lIns="100165" tIns="50083" rIns="100165" bIns="50083" numCol="1" anchor="t" anchorCtr="0" compatLnSpc="1">
            <a:prstTxWarp prst="textNoShape">
              <a:avLst/>
            </a:prstTxWarp>
          </a:bodyPr>
          <a:lstStyle/>
          <a:p>
            <a:pPr defTabSz="975324">
              <a:defRPr/>
            </a:pPr>
            <a:r>
              <a:rPr lang="en-US" i="0" dirty="0">
                <a:latin typeface="Arial" pitchFamily="34" charset="0"/>
                <a:cs typeface="Arial" pitchFamily="34" charset="0"/>
              </a:rPr>
              <a:t>When </a:t>
            </a:r>
            <a:r>
              <a:rPr lang="en-US" i="1" dirty="0">
                <a:latin typeface="Arial" pitchFamily="34" charset="0"/>
                <a:cs typeface="Arial" pitchFamily="34" charset="0"/>
              </a:rPr>
              <a:t>The</a:t>
            </a:r>
            <a:r>
              <a:rPr lang="en-US" i="1" baseline="0" dirty="0">
                <a:latin typeface="Arial" pitchFamily="34" charset="0"/>
                <a:cs typeface="Arial" pitchFamily="34" charset="0"/>
              </a:rPr>
              <a:t> Scientist </a:t>
            </a:r>
            <a:r>
              <a:rPr lang="en-US" i="0" baseline="0" dirty="0">
                <a:latin typeface="Arial" pitchFamily="34" charset="0"/>
                <a:cs typeface="Arial" pitchFamily="34" charset="0"/>
              </a:rPr>
              <a:t>came out with its Top Ten Innovations of 2018, genomic technologies once again appeared on the list. Five genomic innovations were included, as listed here; each of these innovations </a:t>
            </a:r>
            <a:r>
              <a:rPr lang="en-US" b="0" i="0" kern="1200" dirty="0">
                <a:effectLst/>
                <a:latin typeface="Arial" panose="020B0604020202020204" pitchFamily="34" charset="0"/>
                <a:cs typeface="Arial" panose="020B0604020202020204" pitchFamily="34" charset="0"/>
              </a:rPr>
              <a:t>involves some aspect of genome sequencing or genome editing</a:t>
            </a:r>
            <a:r>
              <a:rPr lang="en-US" b="0" i="0" kern="1200" baseline="0" dirty="0">
                <a:effectLst/>
                <a:latin typeface="Arial" panose="020B0604020202020204" pitchFamily="34" charset="0"/>
                <a:cs typeface="Arial" panose="020B0604020202020204" pitchFamily="34" charset="0"/>
              </a:rPr>
              <a:t>.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87560">
              <a:defRPr/>
            </a:pPr>
            <a:fld id="{EF1538E9-0E3C-4F99-854D-827A84D0C00A}" type="slidenum">
              <a:rPr lang="en-US" smtClean="0">
                <a:solidFill>
                  <a:srgbClr val="000000"/>
                </a:solidFill>
              </a:rPr>
              <a:pPr defTabSz="987560">
                <a:defRPr/>
              </a:pPr>
              <a:t>26</a:t>
            </a:fld>
            <a:endParaRPr lang="en-US" dirty="0">
              <a:solidFill>
                <a:srgbClr val="000000"/>
              </a:solidFill>
            </a:endParaRPr>
          </a:p>
        </p:txBody>
      </p:sp>
    </p:spTree>
    <p:extLst>
      <p:ext uri="{BB962C8B-B14F-4D97-AF65-F5344CB8AC3E}">
        <p14:creationId xmlns:p14="http://schemas.microsoft.com/office/powerpoint/2010/main" val="1108635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457200" y="438150"/>
            <a:ext cx="6400800" cy="3600450"/>
          </a:xfrm>
          <a:prstGeom prst="rect">
            <a:avLst/>
          </a:prstGeom>
          <a:ln/>
        </p:spPr>
      </p:sp>
      <p:sp>
        <p:nvSpPr>
          <p:cNvPr id="135171" name="Notes Placeholder 2"/>
          <p:cNvSpPr>
            <a:spLocks noGrp="1"/>
          </p:cNvSpPr>
          <p:nvPr>
            <p:ph type="body" idx="1"/>
          </p:nvPr>
        </p:nvSpPr>
        <p:spPr>
          <a:xfrm>
            <a:off x="795131" y="4257598"/>
            <a:ext cx="5724939" cy="424971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37" tIns="51819" rIns="103637" bIns="51819" numCol="1" anchor="t" anchorCtr="0" compatLnSpc="1">
            <a:prstTxWarp prst="textNoShape">
              <a:avLst/>
            </a:prstTxWarp>
          </a:bodyPr>
          <a:lstStyle/>
          <a:p>
            <a:r>
              <a:rPr lang="en-US" dirty="0">
                <a:latin typeface="Arial" panose="020B0604020202020204" pitchFamily="34" charset="0"/>
                <a:cs typeface="Arial" pitchFamily="34" charset="0"/>
              </a:rPr>
              <a:t>In terms</a:t>
            </a:r>
            <a:r>
              <a:rPr lang="en-US" baseline="0" dirty="0">
                <a:latin typeface="Arial" pitchFamily="34" charset="0"/>
                <a:cs typeface="Arial" pitchFamily="34" charset="0"/>
              </a:rPr>
              <a:t> of ‘</a:t>
            </a:r>
            <a:r>
              <a:rPr lang="en-US" u="none" baseline="0" dirty="0">
                <a:latin typeface="Arial" pitchFamily="34" charset="0"/>
                <a:cs typeface="Arial" pitchFamily="34" charset="0"/>
              </a:rPr>
              <a:t>Genomes</a:t>
            </a:r>
            <a:r>
              <a:rPr lang="en-US" baseline="0" dirty="0">
                <a:latin typeface="Arial" pitchFamily="34" charset="0"/>
                <a:cs typeface="Arial" pitchFamily="34" charset="0"/>
              </a:rPr>
              <a:t> in </a:t>
            </a:r>
            <a:r>
              <a:rPr lang="en-US" dirty="0"/>
              <a:t>t</a:t>
            </a:r>
            <a:r>
              <a:rPr lang="en-US" baseline="0" dirty="0">
                <a:latin typeface="Arial" pitchFamily="34" charset="0"/>
                <a:cs typeface="Arial" pitchFamily="34" charset="0"/>
              </a:rPr>
              <a:t>he News’ – there have been a number of recently generated genome sequences reported since the last Council meeting, including: * </a:t>
            </a:r>
            <a:r>
              <a:rPr lang="en-US" dirty="0"/>
              <a:t>Opium Poppy, * Cane Toad, * Fall Webworm, * Gypsy Moth, * Small Hive Beetle, * Snapdragon, * Sugarcane, * Vinous-Throated Parrotbill, * Blue-Fronted Amazon Parrot , * Hawaiian Bobtail Squid, * Sea Lettuce, * Orange Clownfish (like ‘Nemo’), * a Bottlenose Dolphin named Sandy, and * Lonesome George, the last Giant </a:t>
            </a:r>
            <a:r>
              <a:rPr lang="en-US" dirty="0" err="1"/>
              <a:t>Pinta</a:t>
            </a:r>
            <a:r>
              <a:rPr lang="en-US" dirty="0"/>
              <a:t> Tortoise from the Galapagos who died in 2012 (who, by the way, I met in person in 2002).</a:t>
            </a:r>
          </a:p>
          <a:p>
            <a:pPr defTabSz="1001101">
              <a:defRPr/>
            </a:pPr>
            <a:endParaRPr lang="en-US" dirty="0"/>
          </a:p>
        </p:txBody>
      </p:sp>
      <p:sp>
        <p:nvSpPr>
          <p:cNvPr id="7" name="Slide Number Placeholder 3">
            <a:extLst>
              <a:ext uri="{FF2B5EF4-FFF2-40B4-BE49-F238E27FC236}">
                <a16:creationId xmlns:a16="http://schemas.microsoft.com/office/drawing/2014/main" id="{758A0FB1-92D2-4E8C-BF26-2D6EFAAD639A}"/>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27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259274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496888"/>
            <a:ext cx="64008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7" name="Slide Number Placeholder 3">
            <a:extLst>
              <a:ext uri="{FF2B5EF4-FFF2-40B4-BE49-F238E27FC236}">
                <a16:creationId xmlns:a16="http://schemas.microsoft.com/office/drawing/2014/main" id="{8FAF1A01-C86A-462D-991E-B71AE6040B91}"/>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28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25988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1"/>
            <a:ext cx="5724939" cy="4757693"/>
          </a:xfrm>
        </p:spPr>
        <p:txBody>
          <a:bodyPr/>
          <a:lstStyle/>
          <a:p>
            <a:pPr lvl="0">
              <a:defRPr/>
            </a:pPr>
            <a:r>
              <a:rPr lang="en-US" dirty="0"/>
              <a:t>The NHGRI Genome Sequencing Program is composed of the Centers for Mendelian Genomics, the Centers for Common Disease Genomics, a Coordinating Center, and several Analysis Centers. The program is supported by other organizations, including NHLBI, NIA, NEI, and the Simons Foundation. </a:t>
            </a:r>
          </a:p>
          <a:p>
            <a:pPr lvl="0">
              <a:defRPr/>
            </a:pPr>
            <a:endParaRPr lang="en-US" dirty="0"/>
          </a:p>
          <a:p>
            <a:pPr>
              <a:defRPr/>
            </a:pPr>
            <a:r>
              <a:rPr lang="en-US" dirty="0"/>
              <a:t>* The Centers for Mendelian Genomics are committed to sharing their discoveries with the broader community. * One way they do this is through the Matchmaker Exchange Network – a federated platform that matches patients, researchers, clinicians, and families that encounter similar genotypes and phenotypes. The centers contribute to three nodes in this network.</a:t>
            </a:r>
          </a:p>
          <a:p>
            <a:pPr>
              <a:defRPr/>
            </a:pPr>
            <a:endParaRPr lang="en-US" dirty="0"/>
          </a:p>
          <a:p>
            <a:r>
              <a:rPr lang="en-US" dirty="0"/>
              <a:t>* First, the Baylor-Hopkins node, called </a:t>
            </a:r>
            <a:r>
              <a:rPr lang="en-US" dirty="0" err="1"/>
              <a:t>GeneMatcher</a:t>
            </a:r>
            <a:r>
              <a:rPr lang="en-US" dirty="0"/>
              <a:t>, has facilitated over 98,000 matches in 81 countries. A total of 10,590 genes have been entered into </a:t>
            </a:r>
            <a:r>
              <a:rPr lang="en-US" dirty="0" err="1"/>
              <a:t>GeneMatcher</a:t>
            </a:r>
            <a:r>
              <a:rPr lang="en-US" dirty="0"/>
              <a:t>, 51% of which have been matched to other users. * Next, the Broad node recently published a manuscript about their Matchbox program, which functions as an open source, portable bridge that allows any interested researcher to make their data available through Matchmaker Exchange. Matchbox uses Human Phenotype Ontology to record and analyze phenotype data. * Finally, the University of Washington node has developed MyGene2, which also contains the Yale node’s data. MyGene2 is more patient-focused than the other nodes and helps families to obtain genetic diagnoses and to connect with other patients diagnosed with similar conditions. </a:t>
            </a:r>
          </a:p>
          <a:p>
            <a:endParaRPr lang="en-US" dirty="0"/>
          </a:p>
        </p:txBody>
      </p:sp>
      <p:sp>
        <p:nvSpPr>
          <p:cNvPr id="5" name="Slide Number Placeholder 3">
            <a:extLst>
              <a:ext uri="{FF2B5EF4-FFF2-40B4-BE49-F238E27FC236}">
                <a16:creationId xmlns:a16="http://schemas.microsoft.com/office/drawing/2014/main" id="{26D6DDB4-090C-4C2D-A35C-977DDFA5F92C}"/>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29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41469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63550" y="468313"/>
            <a:ext cx="6402388" cy="3600450"/>
          </a:xfrm>
          <a:prstGeom prst="rect">
            <a:avLst/>
          </a:prstGeom>
          <a:ln/>
        </p:spPr>
      </p:sp>
      <p:sp>
        <p:nvSpPr>
          <p:cNvPr id="100355" name="Notes Placeholder 2"/>
          <p:cNvSpPr>
            <a:spLocks noGrp="1"/>
          </p:cNvSpPr>
          <p:nvPr>
            <p:ph type="body" idx="1"/>
          </p:nvPr>
        </p:nvSpPr>
        <p:spPr>
          <a:xfrm>
            <a:off x="921544" y="4161843"/>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a number of other presentations during the Open Session of this Council meeting. My Director’s Report is tailored around those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cover. </a:t>
            </a:r>
          </a:p>
          <a:p>
            <a:pPr defTabSz="644242"/>
            <a:endParaRPr lang="en-US" kern="1200" dirty="0">
              <a:solidFill>
                <a:schemeClr val="tx1"/>
              </a:solidFill>
              <a:latin typeface="Arial" panose="020B0604020202020204" pitchFamily="34" charset="0"/>
              <a:ea typeface="+mn-ea"/>
              <a:cs typeface="Arial" pitchFamily="34" charset="0"/>
            </a:endParaRPr>
          </a:p>
          <a:p>
            <a:pPr marL="0" lvl="1" defTabSz="644242">
              <a:defRPr/>
            </a:pPr>
            <a:r>
              <a:rPr lang="en-US" kern="1200" dirty="0">
                <a:solidFill>
                  <a:schemeClr val="tx1"/>
                </a:solidFill>
                <a:latin typeface="Arial" panose="020B0604020202020204" pitchFamily="34" charset="0"/>
                <a:ea typeface="+mn-ea"/>
                <a:cs typeface="Arial" pitchFamily="34" charset="0"/>
              </a:rPr>
              <a:t>* Immediately after my Director’s Report, we will be joined by Hunt Willard of Geisinger National Precision Health, who will </a:t>
            </a:r>
            <a:r>
              <a:rPr lang="en-US" dirty="0"/>
              <a:t>give a presentation entitled</a:t>
            </a:r>
            <a:r>
              <a:rPr lang="en-US" kern="1200" dirty="0">
                <a:solidFill>
                  <a:schemeClr val="tx1"/>
                </a:solidFill>
                <a:latin typeface="Arial" panose="020B0604020202020204" pitchFamily="34" charset="0"/>
                <a:ea typeface="+mn-ea"/>
                <a:cs typeface="Arial" pitchFamily="34" charset="0"/>
              </a:rPr>
              <a:t> “A Clinical Imperative – Genomics, Population Health, and Precision Health at Geisinger.”</a:t>
            </a:r>
          </a:p>
          <a:p>
            <a:pPr marL="0" lvl="1" defTabSz="644242">
              <a:defRPr/>
            </a:pPr>
            <a:endParaRPr lang="en-US" kern="1200" dirty="0">
              <a:solidFill>
                <a:schemeClr val="tx1"/>
              </a:solidFill>
              <a:latin typeface="Arial" panose="020B0604020202020204" pitchFamily="34" charset="0"/>
              <a:ea typeface="+mn-ea"/>
              <a:cs typeface="Arial" pitchFamily="34" charset="0"/>
            </a:endParaRPr>
          </a:p>
          <a:p>
            <a:pPr marL="0" lvl="1" defTabSz="644242">
              <a:defRPr/>
            </a:pPr>
            <a:r>
              <a:rPr lang="en-US" kern="1200" dirty="0">
                <a:solidFill>
                  <a:schemeClr val="tx1"/>
                </a:solidFill>
                <a:latin typeface="Arial" panose="020B0604020202020204" pitchFamily="34" charset="0"/>
                <a:ea typeface="+mn-ea"/>
                <a:cs typeface="Arial" pitchFamily="34" charset="0"/>
              </a:rPr>
              <a:t>* After lunch, Teri Manolio will present a concept clearance on Electronic Medical Records and Genomics (</a:t>
            </a:r>
            <a:r>
              <a:rPr lang="en-US" kern="1200" dirty="0" err="1">
                <a:solidFill>
                  <a:schemeClr val="tx1"/>
                </a:solidFill>
                <a:latin typeface="Arial" panose="020B0604020202020204" pitchFamily="34" charset="0"/>
                <a:ea typeface="+mn-ea"/>
                <a:cs typeface="Arial" pitchFamily="34" charset="0"/>
              </a:rPr>
              <a:t>eMERGE</a:t>
            </a:r>
            <a:r>
              <a:rPr lang="en-US" kern="1200" dirty="0">
                <a:solidFill>
                  <a:schemeClr val="tx1"/>
                </a:solidFill>
                <a:latin typeface="Arial" panose="020B0604020202020204" pitchFamily="34" charset="0"/>
                <a:ea typeface="+mn-ea"/>
                <a:cs typeface="Arial" pitchFamily="34" charset="0"/>
              </a:rPr>
              <a:t>): Comprehensive Genomic Risk Assessment and Management. </a:t>
            </a:r>
          </a:p>
          <a:p>
            <a:pPr marL="0" lvl="1" defTabSz="644242">
              <a:defRPr/>
            </a:pPr>
            <a:endParaRPr lang="en-US" kern="1200" dirty="0">
              <a:solidFill>
                <a:schemeClr val="tx1"/>
              </a:solidFill>
              <a:latin typeface="Arial" panose="020B0604020202020204" pitchFamily="34" charset="0"/>
              <a:ea typeface="+mn-ea"/>
              <a:cs typeface="Arial" pitchFamily="34" charset="0"/>
            </a:endParaRPr>
          </a:p>
          <a:p>
            <a:pPr marL="0" lvl="1" defTabSz="644242">
              <a:defRPr/>
            </a:pPr>
            <a:r>
              <a:rPr lang="en-US" kern="1200" dirty="0">
                <a:solidFill>
                  <a:schemeClr val="tx1"/>
                </a:solidFill>
                <a:latin typeface="Arial" panose="020B0604020202020204" pitchFamily="34" charset="0"/>
                <a:ea typeface="+mn-ea"/>
                <a:cs typeface="Arial" pitchFamily="34" charset="0"/>
              </a:rPr>
              <a:t>* Joy Boyer will then present a concept clearance on Centers of Excellence in ELSI Research.</a:t>
            </a:r>
            <a:endParaRPr lang="en-US" baseline="0" dirty="0"/>
          </a:p>
        </p:txBody>
      </p:sp>
      <p:sp>
        <p:nvSpPr>
          <p:cNvPr id="6" name="Slide Number Placeholder 3">
            <a:extLst>
              <a:ext uri="{FF2B5EF4-FFF2-40B4-BE49-F238E27FC236}">
                <a16:creationId xmlns:a16="http://schemas.microsoft.com/office/drawing/2014/main" id="{75E6F4B8-FB44-4913-94ED-EAF551B49F4E}"/>
              </a:ext>
            </a:extLst>
          </p:cNvPr>
          <p:cNvSpPr txBox="1">
            <a:spLocks/>
          </p:cNvSpPr>
          <p:nvPr/>
        </p:nvSpPr>
        <p:spPr>
          <a:xfrm>
            <a:off x="4145280"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038914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1" y="4560951"/>
            <a:ext cx="5889885" cy="4819893"/>
          </a:xfrm>
        </p:spPr>
        <p:txBody>
          <a:bodyPr/>
          <a:lstStyle/>
          <a:p>
            <a:r>
              <a:rPr lang="en-US" dirty="0"/>
              <a:t>The Centers for Common Disease Genomics have sequenced almost 76,000 genomes and 78,000 exomes to date in three disease areas: cardiovascular, immune-mediated, and neuropsychiatric. The centers have plans to generate over 125,000 genome sequences and over 250,000 exome sequences by the time the program concludes in December 2020.</a:t>
            </a:r>
          </a:p>
          <a:p>
            <a:endParaRPr lang="en-US" dirty="0"/>
          </a:p>
          <a:p>
            <a:r>
              <a:rPr lang="en-US" dirty="0"/>
              <a:t>Two recent publications from this program are worth highlighting. * First, </a:t>
            </a:r>
            <a:r>
              <a:rPr lang="en-US" dirty="0" err="1"/>
              <a:t>Sedlazeck</a:t>
            </a:r>
            <a:r>
              <a:rPr lang="en-US" dirty="0"/>
              <a:t> et al. demonstrated that the high error rates in single-molecule, long-read DNA sequencing can be ameliorated by using two open source tools: the NGMLR alignment method and the Sniffles method for identifying structural variants. These tools increase the sensitivity and precision of genomic variant detection, even in complex regions of the genome. Both tools can be used with low-coverage data, so their use has potential to reduce costs for generating long-read sequence data in clinical and research settings. * Second, representatives from this program developed processing standards for whole-genome sequencing, allowing different groups to produce functionally equivalent results. The resulting pipelines yield similar genomic variant calls with less variability than simple replicates; these pipelines will allow for joint genomic variant calling, increasing the statistical power and sample sizes of whole-genome data analysis. Note that the Centers for Common Disease Genomics, NHLBI’s Trans-omics for Precision Medicine (or </a:t>
            </a:r>
            <a:r>
              <a:rPr lang="en-US" dirty="0" err="1"/>
              <a:t>TOPMed</a:t>
            </a:r>
            <a:r>
              <a:rPr lang="en-US" dirty="0"/>
              <a:t>), and NIMH’s Whole-Genome Sequencing in Psychiatric Disorders programs all use this pipeline. Data from the 1000 Genomes, the Haplotype Reference Consortium, and </a:t>
            </a:r>
            <a:r>
              <a:rPr lang="en-US" dirty="0" err="1"/>
              <a:t>GnomAD</a:t>
            </a:r>
            <a:r>
              <a:rPr lang="en-US" dirty="0"/>
              <a:t> are also compatible with this pipeline.</a:t>
            </a:r>
          </a:p>
        </p:txBody>
      </p:sp>
      <p:sp>
        <p:nvSpPr>
          <p:cNvPr id="5" name="Slide Number Placeholder 3">
            <a:extLst>
              <a:ext uri="{FF2B5EF4-FFF2-40B4-BE49-F238E27FC236}">
                <a16:creationId xmlns:a16="http://schemas.microsoft.com/office/drawing/2014/main" id="{5957F637-1B42-4D21-ADD4-132A5CFE5C54}"/>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30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959051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0"/>
            <a:ext cx="5724939" cy="4484114"/>
          </a:xfrm>
        </p:spPr>
        <p:txBody>
          <a:bodyPr/>
          <a:lstStyle/>
          <a:p>
            <a:r>
              <a:rPr lang="en-US" dirty="0"/>
              <a:t>The Harvard Analysis Center hosted a conference entitled “Biobanks: Study Design and Data Analysis” in November 2018 that focused on how the genomics community might best use biobanks as a resource of genomic, epidemiological, phenotypic, and medical record data. The discussion focused on quantitative issues, including methods and study designs for increasing scale and statistical power. </a:t>
            </a:r>
          </a:p>
          <a:p>
            <a:endParaRPr lang="en-US" dirty="0"/>
          </a:p>
          <a:p>
            <a:r>
              <a:rPr lang="en-US" dirty="0"/>
              <a:t>The Genome Sequencing Program’s Analysis Centers have published two exciting manuscripts in recent months. * Wojcik et al. reported a novel framework for selecting tag single-nucleotide polymorphisms. This method has the potential to increase imputation accuracy for rare variants in large-scale multi-ethnic populations and to inform the development of new single-nucleotide polymorphisms arrays. * </a:t>
            </a:r>
            <a:r>
              <a:rPr lang="en-US" dirty="0" err="1"/>
              <a:t>Gazal</a:t>
            </a:r>
            <a:r>
              <a:rPr lang="en-US" dirty="0"/>
              <a:t> et al. reported their new mathematical models using UK Biobank data and demonstrated negative selection patterns in both coding and non-coding annotations for low-frequency and common variants associated with human diseases and complex traits. These methods can be used to improve the design of rare variant association studies.</a:t>
            </a:r>
          </a:p>
          <a:p>
            <a:endParaRPr lang="en-US" dirty="0"/>
          </a:p>
          <a:p>
            <a:r>
              <a:rPr lang="en-US" dirty="0"/>
              <a:t>* Finally, the Genome Sequencing Program’s Coordinating Center recently created a Twitter account for the program, which provides updates on manuscripts, tools, and upcoming meetings.</a:t>
            </a:r>
          </a:p>
          <a:p>
            <a:endParaRPr lang="en-US" dirty="0">
              <a:highlight>
                <a:srgbClr val="FFFF00"/>
              </a:highlight>
            </a:endParaRPr>
          </a:p>
        </p:txBody>
      </p:sp>
      <p:sp>
        <p:nvSpPr>
          <p:cNvPr id="5" name="Slide Number Placeholder 3">
            <a:extLst>
              <a:ext uri="{FF2B5EF4-FFF2-40B4-BE49-F238E27FC236}">
                <a16:creationId xmlns:a16="http://schemas.microsoft.com/office/drawing/2014/main" id="{072BE245-812A-4A73-B59D-5C285DDC1E51}"/>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31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96987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131" y="4560952"/>
            <a:ext cx="5724939" cy="4249711"/>
          </a:xfrm>
        </p:spPr>
        <p:txBody>
          <a:bodyPr/>
          <a:lstStyle/>
          <a:p>
            <a:r>
              <a:rPr lang="en-US" dirty="0"/>
              <a:t>The Funding Opportunity Announcements for the new Human Genome Reference Program have been released. NHGRI is currently soliciting applications for three components: * a Human Genome Reference Center, * High Quality Human Reference Genomes, * and Research and Development for Genome Reference Representations. </a:t>
            </a:r>
          </a:p>
          <a:p>
            <a:endParaRPr lang="en-US" dirty="0"/>
          </a:p>
          <a:p>
            <a:r>
              <a:rPr lang="en-US" dirty="0"/>
              <a:t>* Applications will be accepted from March 2 to April 2, 2019, and * there will be a webinar addressing frequently asked questions on March 8 from 11:00 to 1:00 PM Eastern Time. </a:t>
            </a:r>
          </a:p>
          <a:p>
            <a:endParaRPr lang="en-US" dirty="0"/>
          </a:p>
          <a:p>
            <a:r>
              <a:rPr lang="en-US" dirty="0"/>
              <a:t>In the meantime, potential applicants are encouraged to reach out to NHGRI’s Adam Felsenfeld and Heidi Sofia with questions. </a:t>
            </a:r>
          </a:p>
        </p:txBody>
      </p:sp>
      <p:sp>
        <p:nvSpPr>
          <p:cNvPr id="5" name="Slide Number Placeholder 3">
            <a:extLst>
              <a:ext uri="{FF2B5EF4-FFF2-40B4-BE49-F238E27FC236}">
                <a16:creationId xmlns:a16="http://schemas.microsoft.com/office/drawing/2014/main" id="{26B3C2E9-57DE-46CD-9EF8-34A3E524BF8C}"/>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32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326705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1"/>
            <a:ext cx="5724939" cy="4249711"/>
          </a:xfrm>
        </p:spPr>
        <p:txBody>
          <a:bodyPr/>
          <a:lstStyle/>
          <a:p>
            <a:r>
              <a:rPr lang="en-US" dirty="0"/>
              <a:t>NHGRI’s Technology Development Program continues to develop new and improved technologies to enable genomic discoveries and facilitate the adoption of genomics in medicine.</a:t>
            </a:r>
          </a:p>
          <a:p>
            <a:pPr defTabSz="948507">
              <a:defRPr/>
            </a:pPr>
            <a:endParaRPr lang="en-US" dirty="0">
              <a:highlight>
                <a:srgbClr val="FFFFFF"/>
              </a:highlight>
            </a:endParaRPr>
          </a:p>
          <a:p>
            <a:pPr defTabSz="948507">
              <a:defRPr/>
            </a:pPr>
            <a:r>
              <a:rPr lang="en-US" dirty="0">
                <a:highlight>
                  <a:srgbClr val="FFFFFF"/>
                </a:highlight>
              </a:rPr>
              <a:t>* Applications for the Novel Nucleic Acid Sequencing Technology Development Request for Applications are due on June 27, 2019. </a:t>
            </a:r>
          </a:p>
          <a:p>
            <a:pPr defTabSz="948507">
              <a:defRPr/>
            </a:pPr>
            <a:endParaRPr lang="en-US" dirty="0"/>
          </a:p>
          <a:p>
            <a:r>
              <a:rPr lang="en-US" dirty="0"/>
              <a:t>* Meanwhile, an Advanced Genomic Technology Development Meeting will again be held at Northeastern University in late May, at which novel nucleic acid sequencing and genomic technology grantees from the program will meet to communicate, collaborate, and interact. An adjacent public meeting on May 31 will allow for the broader community to participate and interact with NHGRI grantees and staff.</a:t>
            </a:r>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33</a:t>
            </a:fld>
            <a:endParaRPr lang="en-US"/>
          </a:p>
        </p:txBody>
      </p:sp>
    </p:spTree>
    <p:extLst>
      <p:ext uri="{BB962C8B-B14F-4D97-AF65-F5344CB8AC3E}">
        <p14:creationId xmlns:p14="http://schemas.microsoft.com/office/powerpoint/2010/main" val="1984051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1"/>
            <a:ext cx="5724939" cy="4560189"/>
          </a:xfrm>
        </p:spPr>
        <p:txBody>
          <a:bodyPr/>
          <a:lstStyle/>
          <a:p>
            <a:r>
              <a:rPr lang="en-US" dirty="0"/>
              <a:t>The goal of the </a:t>
            </a:r>
            <a:r>
              <a:rPr lang="en-US" dirty="0" err="1"/>
              <a:t>ENCyclopedia</a:t>
            </a:r>
            <a:r>
              <a:rPr lang="en-US" dirty="0"/>
              <a:t> of DNA Elements (or ENCODE) project is to create catalogs of all functional elements in the human and mouse genomes and to make those catalogs available as a resource for the biomedical research community. </a:t>
            </a:r>
          </a:p>
          <a:p>
            <a:endParaRPr lang="en-US" dirty="0"/>
          </a:p>
          <a:p>
            <a:r>
              <a:rPr lang="en-US" dirty="0"/>
              <a:t>* The ENCODE Consortium held its annual meeting last month in the DC area. Participants shared scientific progress, discussed challenges and plans to overcome them, and laid out its goals through 2021. The meeting also featured a session on NHGRI’s strategic planning process. </a:t>
            </a:r>
          </a:p>
          <a:p>
            <a:endParaRPr lang="en-US" dirty="0"/>
          </a:p>
          <a:p>
            <a:r>
              <a:rPr lang="en-US" dirty="0"/>
              <a:t>* ENCODE continues to work to make its resource accessible to a wide range of researchers. In October, ENCODE held a half-day workshop as an ancillary event at the American Society of Human Genetics Annual Meeting on the accessibility and utilization of ENCODE data. The workshop included an introduction to the ENCODE project and the resources available for accessing ENCODE data as well as specific research applications that have used ENCODE data. </a:t>
            </a:r>
          </a:p>
          <a:p>
            <a:endParaRPr lang="en-US" dirty="0"/>
          </a:p>
          <a:p>
            <a:r>
              <a:rPr lang="en-US" dirty="0"/>
              <a:t>* This coming July, the ENCODE Consortium will hold its third Research and Applications Users Meeting in Seattle, Washington. The meeting will feature hands-on workshops for learning to navigate, analyze, and integrate ENCODE data into data users’ research. Details about this meeting will be forthcoming on genome.gov.</a:t>
            </a:r>
          </a:p>
          <a:p>
            <a:endParaRPr lang="en-US" dirty="0"/>
          </a:p>
        </p:txBody>
      </p:sp>
      <p:sp>
        <p:nvSpPr>
          <p:cNvPr id="5" name="Slide Number Placeholder 3">
            <a:extLst>
              <a:ext uri="{FF2B5EF4-FFF2-40B4-BE49-F238E27FC236}">
                <a16:creationId xmlns:a16="http://schemas.microsoft.com/office/drawing/2014/main" id="{0AB0D95F-AFCA-4CB3-BA9F-EDAEED243CA9}"/>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34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113563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1"/>
            <a:ext cx="5724939" cy="4249711"/>
          </a:xfrm>
        </p:spPr>
        <p:txBody>
          <a:bodyPr/>
          <a:lstStyle/>
          <a:p>
            <a:pPr defTabSz="632323">
              <a:defRPr/>
            </a:pPr>
            <a:r>
              <a:rPr lang="en-US" dirty="0" err="1"/>
              <a:t>PsychENCODE</a:t>
            </a:r>
            <a:r>
              <a:rPr lang="en-US" dirty="0"/>
              <a:t>, a National Institute on Mental Health-funded consortium with ties to ENCODE, is a collaborative effort among 15 research institutions that aims to characterize the functional genome of the human brain. The </a:t>
            </a:r>
            <a:r>
              <a:rPr lang="en-US" dirty="0" err="1"/>
              <a:t>PsychENCODE</a:t>
            </a:r>
            <a:r>
              <a:rPr lang="en-US" dirty="0"/>
              <a:t> project has performed unbiased multi-</a:t>
            </a:r>
            <a:r>
              <a:rPr lang="en-US" dirty="0" err="1"/>
              <a:t>omic</a:t>
            </a:r>
            <a:r>
              <a:rPr lang="en-US" dirty="0"/>
              <a:t> molecular profiling of over 2,000 human postmortem brains across neurodevelopmental time periods and psychiatric disorders, including schizophrenia, autism spectrum disorder, and bipolar disorder. </a:t>
            </a:r>
          </a:p>
          <a:p>
            <a:endParaRPr lang="en-US" dirty="0"/>
          </a:p>
          <a:p>
            <a:r>
              <a:rPr lang="en-US" dirty="0"/>
              <a:t>* A special issue on the </a:t>
            </a:r>
            <a:r>
              <a:rPr lang="en-US" dirty="0" err="1"/>
              <a:t>PsychENCODE</a:t>
            </a:r>
            <a:r>
              <a:rPr lang="en-US" dirty="0"/>
              <a:t> project was recently published in </a:t>
            </a:r>
            <a:r>
              <a:rPr lang="en-US" i="1" dirty="0"/>
              <a:t>Science </a:t>
            </a:r>
            <a:r>
              <a:rPr lang="en-US" dirty="0"/>
              <a:t>along with a series of additional papers published in other </a:t>
            </a:r>
            <a:r>
              <a:rPr lang="en-US" i="1" dirty="0"/>
              <a:t>Science</a:t>
            </a:r>
            <a:r>
              <a:rPr lang="en-US" dirty="0"/>
              <a:t> journals. * The collection of 11 publications, three of which are shown on the right, provide insight into the gene-regulatory architecture driving human brain development and neuropsychiatric disorders. </a:t>
            </a:r>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35</a:t>
            </a:fld>
            <a:endParaRPr lang="en-US"/>
          </a:p>
        </p:txBody>
      </p:sp>
    </p:spTree>
    <p:extLst>
      <p:ext uri="{BB962C8B-B14F-4D97-AF65-F5344CB8AC3E}">
        <p14:creationId xmlns:p14="http://schemas.microsoft.com/office/powerpoint/2010/main" val="4042163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1"/>
            <a:ext cx="5724939" cy="4249711"/>
          </a:xfrm>
        </p:spPr>
        <p:txBody>
          <a:bodyPr/>
          <a:lstStyle/>
          <a:p>
            <a:r>
              <a:rPr lang="en-US" dirty="0">
                <a:solidFill>
                  <a:prstClr val="black"/>
                </a:solidFill>
              </a:rPr>
              <a:t>The Centers of Excellence in Genomic Science (or CEGS) Program supports interdisciplinary research teams to develop highly innovative approaches in genomics research. </a:t>
            </a:r>
            <a:r>
              <a:rPr lang="en-US" dirty="0"/>
              <a:t>Here, I highlight a recent study to develop genomic recorders to track the lineage of cells in a mammal; this work was funded in part by the CEGS Program and the NHGRI Technology Development Program, specifically involving grants to George Church and Prashant Mali. </a:t>
            </a:r>
          </a:p>
          <a:p>
            <a:r>
              <a:rPr lang="en-US" dirty="0"/>
              <a:t> </a:t>
            </a:r>
          </a:p>
          <a:p>
            <a:r>
              <a:rPr lang="en-US" dirty="0"/>
              <a:t>* These researchers engineered mice with multiple CRISPR homing-guide RNA loci, then crossed those mice with another line expressing Cas9. During development, the Cas9-induced changes at the homing-guide RNA loci functioned as genomic recorders. * DNA from adult mice was sequenced, and the combinatorial recording pattern from single cells was used to infer cell lineage. This is the first time such a feat was achieved in a mammal. This approach has the potential to provide important new insights into the cellular basis of development.  </a:t>
            </a:r>
          </a:p>
          <a:p>
            <a:r>
              <a:rPr lang="en-US" dirty="0"/>
              <a:t> </a:t>
            </a:r>
          </a:p>
          <a:p>
            <a:r>
              <a:rPr lang="en-US" dirty="0"/>
              <a:t> </a:t>
            </a:r>
          </a:p>
        </p:txBody>
      </p:sp>
      <p:sp>
        <p:nvSpPr>
          <p:cNvPr id="4" name="Slide Number Placeholder 3"/>
          <p:cNvSpPr>
            <a:spLocks noGrp="1"/>
          </p:cNvSpPr>
          <p:nvPr>
            <p:ph type="sldNum" sz="quarter" idx="10"/>
          </p:nvPr>
        </p:nvSpPr>
        <p:spPr/>
        <p:txBody>
          <a:bodyPr/>
          <a:lstStyle/>
          <a:p>
            <a:fld id="{8278BAFF-ADEB-4744-BC7F-43E9D31D4077}" type="slidenum">
              <a:rPr lang="en-US" smtClean="0"/>
              <a:t>36</a:t>
            </a:fld>
            <a:endParaRPr lang="en-US"/>
          </a:p>
        </p:txBody>
      </p:sp>
    </p:spTree>
    <p:extLst>
      <p:ext uri="{BB962C8B-B14F-4D97-AF65-F5344CB8AC3E}">
        <p14:creationId xmlns:p14="http://schemas.microsoft.com/office/powerpoint/2010/main" val="1685002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63550" y="447675"/>
            <a:ext cx="6297613" cy="3541713"/>
          </a:xfrm>
          <a:prstGeom prst="rect">
            <a:avLst/>
          </a:prstGeom>
          <a:ln/>
        </p:spPr>
      </p:sp>
      <p:sp>
        <p:nvSpPr>
          <p:cNvPr id="119811" name="Notes Placeholder 2"/>
          <p:cNvSpPr>
            <a:spLocks noGrp="1"/>
          </p:cNvSpPr>
          <p:nvPr>
            <p:ph type="body" idx="1"/>
          </p:nvPr>
        </p:nvSpPr>
        <p:spPr>
          <a:xfrm>
            <a:off x="710648" y="4322671"/>
            <a:ext cx="5724939" cy="4796802"/>
          </a:xfrm>
          <a:noFill/>
          <a:ln w="9525">
            <a:noFill/>
            <a:miter lim="800000"/>
            <a:headEnd/>
            <a:tailEnd/>
          </a:ln>
          <a:effectLst/>
        </p:spPr>
        <p:txBody>
          <a:bodyPr vert="horz" wrap="square" lIns="101767" tIns="50884" rIns="101767" bIns="50884" numCol="1" anchor="t" anchorCtr="0" compatLnSpc="1">
            <a:prstTxWarp prst="textNoShape">
              <a:avLst/>
            </a:prstTxWarp>
            <a:noAutofit/>
          </a:bodyPr>
          <a:lstStyle/>
          <a:p>
            <a:pPr defTabSz="632323">
              <a:defRPr/>
            </a:pPr>
            <a:r>
              <a:rPr lang="en-US" dirty="0"/>
              <a:t>The Electronic Medical Records and Genomics (or </a:t>
            </a:r>
            <a:r>
              <a:rPr lang="en-US" dirty="0" err="1"/>
              <a:t>eMERGE</a:t>
            </a:r>
            <a:r>
              <a:rPr lang="en-US" dirty="0"/>
              <a:t>) network conducts genomic discovery and clinical implementation research by leveraging data from large biorepositories linked to electronic medical records. Recently, </a:t>
            </a:r>
            <a:r>
              <a:rPr lang="en-US" dirty="0" err="1"/>
              <a:t>eMERGE</a:t>
            </a:r>
            <a:r>
              <a:rPr lang="en-US" dirty="0"/>
              <a:t> investigators published two major articles. * The first article, entitled “Parents' attitudes toward consent and data sharing in biobanks: a multisite experimental survey,” found that 55% of parents were willing to allow their youngest child to participate in a hypothetical biobank. The paper also reported that factors such as lower educational attainment, higher religiosity, lower trust, and worries about privacy were independently associated with less willingness to allow their child to participate. </a:t>
            </a:r>
          </a:p>
          <a:p>
            <a:pPr defTabSz="632323">
              <a:defRPr/>
            </a:pPr>
            <a:endParaRPr lang="en-US" dirty="0"/>
          </a:p>
          <a:p>
            <a:pPr defTabSz="632323">
              <a:defRPr/>
            </a:pPr>
            <a:r>
              <a:rPr lang="en-US" dirty="0"/>
              <a:t>* The second article, entitled “The eMERGE genotype set of 83,717 subjects imputed to ~40 million variants genome wide and association with the herpes zoster medical record phenotype,” describes the imputation of eMERGE results and methods to create the unified imputed merged set of genome-wide variant genotype data. The graph on the right shows the principal components analysis of 83,717 participants, examining the ancestry of eMERGE Phases I-III imputation. All </a:t>
            </a:r>
            <a:r>
              <a:rPr lang="en-US" dirty="0" err="1"/>
              <a:t>eMERGE</a:t>
            </a:r>
            <a:r>
              <a:rPr lang="en-US" dirty="0"/>
              <a:t> array data were imputed against the Haplotype Reference Consortium reference panel using the Michigan Imputation Server. To test the merged imputed genotype set, the investigators replicated a previously reported chromosome 6 </a:t>
            </a:r>
            <a:r>
              <a:rPr lang="en-US" i="1" dirty="0"/>
              <a:t>HLA-B</a:t>
            </a:r>
            <a:r>
              <a:rPr lang="en-US" dirty="0"/>
              <a:t> herpes zoster association and discovered a novel zoster-associated locus in an epigenetic site near the terminus of chromosome 3. </a:t>
            </a:r>
          </a:p>
          <a:p>
            <a:pPr defTabSz="632323">
              <a:defRPr/>
            </a:pPr>
            <a:endParaRPr lang="en-US" dirty="0"/>
          </a:p>
        </p:txBody>
      </p:sp>
      <p:sp>
        <p:nvSpPr>
          <p:cNvPr id="119812" name="Slide Number Placeholder 3"/>
          <p:cNvSpPr>
            <a:spLocks noGrp="1"/>
          </p:cNvSpPr>
          <p:nvPr>
            <p:ph type="sldNum" sz="quarter" idx="5"/>
          </p:nvPr>
        </p:nvSpPr>
        <p:spPr>
          <a:noFill/>
        </p:spPr>
        <p:txBody>
          <a:bodyPr/>
          <a:lstStyle/>
          <a:p>
            <a:pPr defTabSz="1013012">
              <a:defRPr/>
            </a:pPr>
            <a:fld id="{3F3096A7-7907-4AE4-8BBC-4643BE8BB0EA}" type="slidenum">
              <a:rPr lang="en-US">
                <a:solidFill>
                  <a:srgbClr val="000000"/>
                </a:solidFill>
              </a:rPr>
              <a:pPr defTabSz="1013012">
                <a:defRPr/>
              </a:pPr>
              <a:t>37</a:t>
            </a:fld>
            <a:endParaRPr lang="en-US" dirty="0">
              <a:solidFill>
                <a:srgbClr val="000000"/>
              </a:solidFill>
            </a:endParaRPr>
          </a:p>
        </p:txBody>
      </p:sp>
    </p:spTree>
    <p:extLst>
      <p:ext uri="{BB962C8B-B14F-4D97-AF65-F5344CB8AC3E}">
        <p14:creationId xmlns:p14="http://schemas.microsoft.com/office/powerpoint/2010/main" val="1771568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8"/>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altLang="en-US" dirty="0"/>
              <a:t>The Clinical Genome Resource (or </a:t>
            </a:r>
            <a:r>
              <a:rPr lang="en-US" altLang="en-US" dirty="0" err="1"/>
              <a:t>ClinGen</a:t>
            </a:r>
            <a:r>
              <a:rPr lang="en-US" altLang="en-US" dirty="0"/>
              <a:t>) evaluates and disseminates the clinical relevance of genes and genomic variants for use in precision medicine and research. * </a:t>
            </a:r>
            <a:r>
              <a:rPr lang="en-US" dirty="0"/>
              <a:t>The journal </a:t>
            </a:r>
            <a:r>
              <a:rPr lang="en-US" i="1" dirty="0"/>
              <a:t>Human Mutation </a:t>
            </a:r>
            <a:r>
              <a:rPr lang="en-US" dirty="0"/>
              <a:t>published a special issue highlighting the advances of both ClinGen and the NCBI-led ClinVar. * This special issue was published this past October and * involved the efforts of three guest editors who are all </a:t>
            </a:r>
            <a:r>
              <a:rPr lang="en-US" dirty="0" err="1"/>
              <a:t>ClinGen</a:t>
            </a:r>
            <a:r>
              <a:rPr lang="en-US" dirty="0"/>
              <a:t> Principal Investigators: Jonathan Berg, Heidi Rehm, and Sharon Plon. * The 25-paper issue touched on various relevant topics, including gene and genomic variation curation, clinical actionability, data sharing, and the use of ancestry and diversity data in the context of clinical genomics. </a:t>
            </a:r>
          </a:p>
          <a:p>
            <a:pPr marL="0" lvl="1" defTabSz="632323">
              <a:defRPr/>
            </a:pPr>
            <a:endParaRPr lang="en-US" dirty="0"/>
          </a:p>
          <a:p>
            <a:pPr marL="0" lvl="1" defTabSz="632323">
              <a:defRPr/>
            </a:pPr>
            <a:endParaRPr lang="en-US" dirty="0"/>
          </a:p>
          <a:p>
            <a:pPr marL="0" lvl="1" defTabSz="632323">
              <a:defRPr/>
            </a:pPr>
            <a:endParaRPr lang="en-US" dirty="0"/>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38</a:t>
            </a:fld>
            <a:endParaRPr lang="en-US" dirty="0">
              <a:solidFill>
                <a:srgbClr val="000000"/>
              </a:solidFill>
            </a:endParaRPr>
          </a:p>
        </p:txBody>
      </p:sp>
    </p:spTree>
    <p:extLst>
      <p:ext uri="{BB962C8B-B14F-4D97-AF65-F5344CB8AC3E}">
        <p14:creationId xmlns:p14="http://schemas.microsoft.com/office/powerpoint/2010/main" val="4026030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8"/>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dirty="0"/>
              <a:t>In December 2018, * the U.S. Food and Drug Administration (or FDA) announced that they were recognizing </a:t>
            </a:r>
            <a:r>
              <a:rPr lang="en-US" dirty="0" err="1"/>
              <a:t>ClinGen’s</a:t>
            </a:r>
            <a:r>
              <a:rPr lang="en-US" dirty="0"/>
              <a:t> expert-curated genomic variant pathogenicity interpretations through their new Public Human Variant Database Program. The program is part of an FDA effort to provide genetic test developers access to consistent, expert-validated evidence that they can cite when seeking FDA approval of their tests, with the hope of reducing regulatory burdens and spurring advancements in the evaluation and implementation of precision medicine.</a:t>
            </a:r>
          </a:p>
          <a:p>
            <a:pPr marL="0" lvl="1" defTabSz="632323">
              <a:defRPr/>
            </a:pPr>
            <a:endParaRPr lang="en-US" dirty="0"/>
          </a:p>
          <a:p>
            <a:pPr marL="0" lvl="1" defTabSz="632323">
              <a:defRPr/>
            </a:pPr>
            <a:r>
              <a:rPr lang="en-US" dirty="0"/>
              <a:t>* </a:t>
            </a:r>
            <a:r>
              <a:rPr lang="en-US" dirty="0" err="1"/>
              <a:t>ClinGen</a:t>
            </a:r>
            <a:r>
              <a:rPr lang="en-US" dirty="0"/>
              <a:t> is the first curation effort to receive this FDA recognition * and the genomic variant interpretations are available in ClinVar and are identified with the “FDA Recognized Database” label (as shown on the upper right of this slide).</a:t>
            </a:r>
          </a:p>
          <a:p>
            <a:pPr marL="0" lvl="1" defTabSz="632323">
              <a:defRPr/>
            </a:pPr>
            <a:endParaRPr lang="en-US" dirty="0"/>
          </a:p>
          <a:p>
            <a:pPr marL="0" lvl="1" defTabSz="632323">
              <a:defRPr/>
            </a:pPr>
            <a:r>
              <a:rPr lang="en-US" dirty="0"/>
              <a:t>Later this afternoon, Erin Ramos and Sharon Plon will present an update on </a:t>
            </a:r>
            <a:r>
              <a:rPr lang="en-US" dirty="0" err="1"/>
              <a:t>ClinGen’s</a:t>
            </a:r>
            <a:r>
              <a:rPr lang="en-US" dirty="0"/>
              <a:t> activities, during which they will touch on the FDA recognition and also address curation progress, collaborations, and other key aspects of the </a:t>
            </a:r>
            <a:r>
              <a:rPr lang="en-US" dirty="0" err="1"/>
              <a:t>ClinGen</a:t>
            </a:r>
            <a:r>
              <a:rPr lang="en-US" dirty="0"/>
              <a:t> resource.</a:t>
            </a:r>
          </a:p>
          <a:p>
            <a:pPr marL="0" lvl="1" defTabSz="632323">
              <a:defRPr/>
            </a:pPr>
            <a:endParaRPr lang="en-US" dirty="0"/>
          </a:p>
          <a:p>
            <a:pPr marL="0" lvl="1" defTabSz="632323">
              <a:defRPr/>
            </a:pPr>
            <a:endParaRPr lang="en-US" dirty="0"/>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39</a:t>
            </a:fld>
            <a:endParaRPr lang="en-US" dirty="0">
              <a:solidFill>
                <a:srgbClr val="000000"/>
              </a:solidFill>
            </a:endParaRPr>
          </a:p>
        </p:txBody>
      </p:sp>
    </p:spTree>
    <p:extLst>
      <p:ext uri="{BB962C8B-B14F-4D97-AF65-F5344CB8AC3E}">
        <p14:creationId xmlns:p14="http://schemas.microsoft.com/office/powerpoint/2010/main" val="342166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63550" y="468313"/>
            <a:ext cx="6402388" cy="3600450"/>
          </a:xfrm>
          <a:prstGeom prst="rect">
            <a:avLst/>
          </a:prstGeom>
          <a:ln/>
        </p:spPr>
      </p:sp>
      <p:sp>
        <p:nvSpPr>
          <p:cNvPr id="100355" name="Notes Placeholder 2"/>
          <p:cNvSpPr>
            <a:spLocks noGrp="1"/>
          </p:cNvSpPr>
          <p:nvPr>
            <p:ph type="body" idx="1"/>
          </p:nvPr>
        </p:nvSpPr>
        <p:spPr>
          <a:xfrm>
            <a:off x="921544" y="4161843"/>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Following those two concept clearances, there will be four reports. </a:t>
            </a:r>
            <a:endParaRPr lang="en-US" dirty="0"/>
          </a:p>
          <a:p>
            <a:pPr marL="0" lvl="1" defTabSz="644242">
              <a:defRPr/>
            </a:pPr>
            <a:endParaRPr lang="en-US" baseline="0" dirty="0"/>
          </a:p>
          <a:p>
            <a:pPr marL="0" lvl="1" defTabSz="644242">
              <a:defRPr/>
            </a:pPr>
            <a:r>
              <a:rPr lang="en-US" baseline="0" dirty="0"/>
              <a:t>* Council member Trey Ideker will present a report from Council’s Data Science Working Group, and * Gwen Darien will then present a report from the Council’s Community Engagement in Genomics Working Group.</a:t>
            </a:r>
          </a:p>
          <a:p>
            <a:pPr marL="0" lvl="1" defTabSz="644242">
              <a:defRPr/>
            </a:pPr>
            <a:r>
              <a:rPr lang="en-US" baseline="0" dirty="0"/>
              <a:t>	</a:t>
            </a:r>
          </a:p>
          <a:p>
            <a:pPr marL="0" lvl="1" defTabSz="644242">
              <a:defRPr/>
            </a:pPr>
            <a:r>
              <a:rPr lang="en-US" baseline="0" dirty="0"/>
              <a:t>* Erin Ramos and Council member Sharon Plon will give a report on the Clinical Genomics (</a:t>
            </a:r>
            <a:r>
              <a:rPr lang="en-US" baseline="0" dirty="0" err="1"/>
              <a:t>ClinGen</a:t>
            </a:r>
            <a:r>
              <a:rPr lang="en-US" baseline="0" dirty="0"/>
              <a:t>) Resource.</a:t>
            </a:r>
          </a:p>
          <a:p>
            <a:pPr marL="0" lvl="1" defTabSz="644242">
              <a:defRPr/>
            </a:pPr>
            <a:r>
              <a:rPr lang="en-US" baseline="0" dirty="0"/>
              <a:t>		</a:t>
            </a:r>
          </a:p>
          <a:p>
            <a:pPr marL="0" lvl="1" defTabSz="644242">
              <a:defRPr/>
            </a:pPr>
            <a:r>
              <a:rPr lang="en-US" baseline="0" dirty="0"/>
              <a:t>* Finally, Christine Chang will present the NHGRI Triennial Inclusion Report.</a:t>
            </a:r>
          </a:p>
          <a:p>
            <a:pPr marL="0" lvl="1" defTabSz="644242">
              <a:defRPr/>
            </a:pPr>
            <a:r>
              <a:rPr lang="en-US" baseline="0" dirty="0"/>
              <a:t>	</a:t>
            </a:r>
          </a:p>
        </p:txBody>
      </p:sp>
      <p:sp>
        <p:nvSpPr>
          <p:cNvPr id="6" name="Slide Number Placeholder 3">
            <a:extLst>
              <a:ext uri="{FF2B5EF4-FFF2-40B4-BE49-F238E27FC236}">
                <a16:creationId xmlns:a16="http://schemas.microsoft.com/office/drawing/2014/main" id="{75E6F4B8-FB44-4913-94ED-EAF551B49F4E}"/>
              </a:ext>
            </a:extLst>
          </p:cNvPr>
          <p:cNvSpPr txBox="1">
            <a:spLocks/>
          </p:cNvSpPr>
          <p:nvPr/>
        </p:nvSpPr>
        <p:spPr>
          <a:xfrm>
            <a:off x="4145280"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519270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925" y="750888"/>
            <a:ext cx="6675438" cy="3754437"/>
          </a:xfrm>
          <a:prstGeom prst="rect">
            <a:avLst/>
          </a:prstGeom>
        </p:spPr>
      </p:sp>
      <p:sp>
        <p:nvSpPr>
          <p:cNvPr id="3" name="Notes Placeholder 2"/>
          <p:cNvSpPr>
            <a:spLocks noGrp="1"/>
          </p:cNvSpPr>
          <p:nvPr>
            <p:ph type="body" idx="1"/>
          </p:nvPr>
        </p:nvSpPr>
        <p:spPr>
          <a:xfrm>
            <a:off x="695998" y="4701433"/>
            <a:ext cx="5724939" cy="4249711"/>
          </a:xfrm>
        </p:spPr>
        <p:txBody>
          <a:bodyPr/>
          <a:lstStyle/>
          <a:p>
            <a:pPr defTabSz="632323">
              <a:defRPr/>
            </a:pPr>
            <a:r>
              <a:rPr lang="en-US" altLang="en-US" dirty="0"/>
              <a:t>The Clinical Sequencing Evidence-Generating Research (or CSER) program aims to generate evidence related to the clinical utility of genome sequencing, with a major emphasis on recruiting ancestrally diverse and medically underserved populations. * </a:t>
            </a:r>
            <a:r>
              <a:rPr lang="en-US" dirty="0">
                <a:ea typeface="Calibri" panose="020F0502020204030204" pitchFamily="34" charset="0"/>
              </a:rPr>
              <a:t>The six clinical sites are currently working to sequence the genomes of roughly 6,500 participants over the next 2.5 years, reaching recruitment goals of at least 60% of participants from non-European populations, underserved populations, or populations known to experience poorer medical outcomes. CSER participants are being recruited from a variety of clinical settings, including medical centers, intensive care units, outpatient clinics, community hospitals, and a federally qualified health center. </a:t>
            </a:r>
          </a:p>
          <a:p>
            <a:pPr defTabSz="632323">
              <a:defRPr/>
            </a:pPr>
            <a:endParaRPr lang="en-US" dirty="0">
              <a:ea typeface="Calibri" panose="020F0502020204030204" pitchFamily="34" charset="0"/>
            </a:endParaRPr>
          </a:p>
          <a:p>
            <a:pPr defTabSz="632323">
              <a:defRPr/>
            </a:pPr>
            <a:r>
              <a:rPr lang="en-US" dirty="0">
                <a:ea typeface="Calibri" panose="020F0502020204030204" pitchFamily="34" charset="0"/>
              </a:rPr>
              <a:t>CSER is still early in its recruitment efforts. The focus on increasing diversity comes with unique challenges, and some of the lessons learned during this process include: </a:t>
            </a:r>
            <a:r>
              <a:rPr lang="en-US" altLang="en-US" dirty="0"/>
              <a:t>* the importance of engaging recruiting providers who know their patients well, and * the finding that some but not all sites are reporting potentially lower decline rates than expected, perhaps because of the increased emphasis on recruiting diverse populations.</a:t>
            </a:r>
          </a:p>
          <a:p>
            <a:pPr defTabSz="980618">
              <a:defRPr/>
            </a:pPr>
            <a:endParaRPr lang="en-US" altLang="en-US" dirty="0">
              <a:solidFill>
                <a:prstClr val="black"/>
              </a:solidFill>
            </a:endParaRPr>
          </a:p>
          <a:p>
            <a:pPr defTabSz="980618">
              <a:defRPr/>
            </a:pPr>
            <a:endParaRPr lang="en-US" altLang="en-US" dirty="0">
              <a:solidFill>
                <a:prstClr val="black"/>
              </a:solidFill>
            </a:endParaRPr>
          </a:p>
        </p:txBody>
      </p:sp>
      <p:sp>
        <p:nvSpPr>
          <p:cNvPr id="5" name="Slide Number Placeholder 3">
            <a:extLst>
              <a:ext uri="{FF2B5EF4-FFF2-40B4-BE49-F238E27FC236}">
                <a16:creationId xmlns:a16="http://schemas.microsoft.com/office/drawing/2014/main" id="{9D28F0CD-5712-4BF1-87E3-AB807E2528BB}"/>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40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933717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925" y="750888"/>
            <a:ext cx="6673850" cy="3754437"/>
          </a:xfrm>
          <a:prstGeom prst="rect">
            <a:avLst/>
          </a:prstGeom>
        </p:spPr>
      </p:sp>
      <p:sp>
        <p:nvSpPr>
          <p:cNvPr id="3" name="Notes Placeholder 2"/>
          <p:cNvSpPr>
            <a:spLocks noGrp="1"/>
          </p:cNvSpPr>
          <p:nvPr>
            <p:ph type="body" idx="1"/>
          </p:nvPr>
        </p:nvSpPr>
        <p:spPr>
          <a:xfrm>
            <a:off x="695998" y="4701433"/>
            <a:ext cx="5724939" cy="4249711"/>
          </a:xfrm>
        </p:spPr>
        <p:txBody>
          <a:bodyPr/>
          <a:lstStyle/>
          <a:p>
            <a:pPr defTabSz="632323">
              <a:defRPr/>
            </a:pPr>
            <a:r>
              <a:rPr lang="en-US" dirty="0">
                <a:solidFill>
                  <a:prstClr val="black"/>
                </a:solidFill>
              </a:rPr>
              <a:t>In January, the CSER and eMERGE programs met together for the third time in six years to discuss important topics and identify collaborative opportunities that are relevant to both groups. The investigators discussed topics such as * selection and performance of harmonized measures and outcomes, * cascade testing of relatives, * provider engagement, * tools for variant classification, * outcomes and healthcare utilization, * scalable approaches to patient and provider interactions, and * ELSI issues, among others. As a next step, some of the more promising opportunities, such as an updated variant bake-off, comparing variant classification among CSER and </a:t>
            </a:r>
            <a:r>
              <a:rPr lang="en-US" dirty="0" err="1">
                <a:solidFill>
                  <a:prstClr val="black"/>
                </a:solidFill>
              </a:rPr>
              <a:t>eMERGE</a:t>
            </a:r>
            <a:r>
              <a:rPr lang="en-US" dirty="0">
                <a:solidFill>
                  <a:prstClr val="black"/>
                </a:solidFill>
              </a:rPr>
              <a:t> groups, will be discussed with the leadership of both consortia.</a:t>
            </a:r>
          </a:p>
          <a:p>
            <a:endParaRPr lang="en-US" dirty="0"/>
          </a:p>
        </p:txBody>
      </p:sp>
      <p:sp>
        <p:nvSpPr>
          <p:cNvPr id="5" name="Slide Number Placeholder 3">
            <a:extLst>
              <a:ext uri="{FF2B5EF4-FFF2-40B4-BE49-F238E27FC236}">
                <a16:creationId xmlns:a16="http://schemas.microsoft.com/office/drawing/2014/main" id="{9EADD26B-D02B-45CC-AB8D-D4598E059041}"/>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41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79591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568325"/>
            <a:ext cx="6402387" cy="3600450"/>
          </a:xfrm>
        </p:spPr>
      </p:sp>
      <p:sp>
        <p:nvSpPr>
          <p:cNvPr id="3" name="Notes Placeholder 2"/>
          <p:cNvSpPr>
            <a:spLocks noGrp="1"/>
          </p:cNvSpPr>
          <p:nvPr>
            <p:ph type="body" idx="1"/>
          </p:nvPr>
        </p:nvSpPr>
        <p:spPr>
          <a:xfrm>
            <a:off x="703194" y="4403173"/>
            <a:ext cx="5724939" cy="4716301"/>
          </a:xfrm>
        </p:spPr>
        <p:txBody>
          <a:bodyPr/>
          <a:lstStyle/>
          <a:p>
            <a:pPr defTabSz="632323">
              <a:defRPr/>
            </a:pPr>
            <a:r>
              <a:rPr lang="en-US" dirty="0"/>
              <a:t>IGNITE I is the first phase of the Implementing </a:t>
            </a:r>
            <a:r>
              <a:rPr lang="en-US" dirty="0" err="1"/>
              <a:t>GeNomics</a:t>
            </a:r>
            <a:r>
              <a:rPr lang="en-US" dirty="0"/>
              <a:t> In </a:t>
            </a:r>
            <a:r>
              <a:rPr lang="en-US" dirty="0" err="1"/>
              <a:t>pracTice</a:t>
            </a:r>
            <a:r>
              <a:rPr lang="en-US" dirty="0"/>
              <a:t> (or IGNITE) network. As its one-year extension ends, it is a good time to reflect about some of the program’s accomplishments. </a:t>
            </a:r>
          </a:p>
          <a:p>
            <a:endParaRPr lang="en-US" dirty="0"/>
          </a:p>
          <a:p>
            <a:r>
              <a:rPr lang="en-US" dirty="0"/>
              <a:t>The program’s reach has far exceeded the six funded IGNITE I institutions. * This map shows the 18 affiliate institutions (represented by 64 individual members), who have joined and strengthened the network by collaborating with IGNITE I investigators. * To date, IGNITE I has published 133 papers, with an additional 41 manuscripts submitted for publication. * The network has also created the Spark Toolbox, which houses numerous resources for clinicians and researchers working to implement genomic medicine, including a custom implementation guide. </a:t>
            </a:r>
          </a:p>
          <a:p>
            <a:endParaRPr lang="en-US" b="1" dirty="0"/>
          </a:p>
          <a:p>
            <a:r>
              <a:rPr lang="en-US" dirty="0"/>
              <a:t>IGNITE I has made great strides in the implementation of genomic medicine, tackling issues such as recruitment, information technology, education, and policy. Their innovations include increased stakeholder engagement, the use of an open standards-based platform for electronic health record interoperability, and pragmatic lessons about reimbursement and genomic medicine test adoption. </a:t>
            </a:r>
          </a:p>
          <a:p>
            <a:endParaRPr lang="en-US" dirty="0"/>
          </a:p>
          <a:p>
            <a:r>
              <a:rPr lang="en-US" dirty="0"/>
              <a:t>* The final in-person steering committee meeting of the IGNITE I network will be held in April. </a:t>
            </a:r>
          </a:p>
        </p:txBody>
      </p:sp>
      <p:sp>
        <p:nvSpPr>
          <p:cNvPr id="4" name="Slide Number Placeholder 3"/>
          <p:cNvSpPr>
            <a:spLocks noGrp="1"/>
          </p:cNvSpPr>
          <p:nvPr>
            <p:ph type="sldNum" sz="quarter" idx="10"/>
          </p:nvPr>
        </p:nvSpPr>
        <p:spPr/>
        <p:txBody>
          <a:bodyPr/>
          <a:lstStyle/>
          <a:p>
            <a:pPr defTabSz="1264645">
              <a:defRPr/>
            </a:pPr>
            <a:fld id="{8278BAFF-ADEB-4744-BC7F-43E9D31D4077}" type="slidenum">
              <a:rPr lang="en-US">
                <a:solidFill>
                  <a:prstClr val="black"/>
                </a:solidFill>
              </a:rPr>
              <a:pPr defTabSz="1264645">
                <a:defRPr/>
              </a:pPr>
              <a:t>42</a:t>
            </a:fld>
            <a:endParaRPr lang="en-US">
              <a:solidFill>
                <a:prstClr val="black"/>
              </a:solidFill>
            </a:endParaRPr>
          </a:p>
        </p:txBody>
      </p:sp>
    </p:spTree>
    <p:extLst>
      <p:ext uri="{BB962C8B-B14F-4D97-AF65-F5344CB8AC3E}">
        <p14:creationId xmlns:p14="http://schemas.microsoft.com/office/powerpoint/2010/main" val="334795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568325"/>
            <a:ext cx="6402387" cy="3600450"/>
          </a:xfrm>
        </p:spPr>
      </p:sp>
      <p:sp>
        <p:nvSpPr>
          <p:cNvPr id="3" name="Notes Placeholder 2"/>
          <p:cNvSpPr>
            <a:spLocks noGrp="1"/>
          </p:cNvSpPr>
          <p:nvPr>
            <p:ph type="body" idx="1"/>
          </p:nvPr>
        </p:nvSpPr>
        <p:spPr>
          <a:xfrm>
            <a:off x="703194" y="4403173"/>
            <a:ext cx="5724939" cy="4629103"/>
          </a:xfrm>
        </p:spPr>
        <p:txBody>
          <a:bodyPr/>
          <a:lstStyle/>
          <a:p>
            <a:r>
              <a:rPr lang="en-US" dirty="0"/>
              <a:t>While IGNITE I winds down, the second phase of IGNITE (that is, IGNITE II) is ramping up. In their grant application, each IGNITE II clinical site proposed a protocol for implementing genomics into practice using a pragmatic clinical trial. A Protocol Review Committee, made up of expert stakeholders, met to assess the feasibility and impact of the proposed protocols this past October and then again in December.</a:t>
            </a:r>
          </a:p>
          <a:p>
            <a:endParaRPr lang="en-US" dirty="0"/>
          </a:p>
          <a:p>
            <a:pPr defTabSz="632323">
              <a:defRPr/>
            </a:pPr>
            <a:r>
              <a:rPr lang="en-US" dirty="0"/>
              <a:t>NHGRI is proposing to implement one or more of these protocols at all five IGNITE II clinical sites. * The first is a harmonized pharmacogenomics protocol that was proposed jointly by Indiana University, Vanderbilt University, and the  University of Florida; it aims to study the clinical utility of pharmacogenomics in patients suffering from depression, chronic pain, or post-surgery acute pain. * The second is the GUARDD-US Protocol (or Genetic testing to Understand Renal Disease Disparities U.S. Protocol) proposed by Mt. Sinai, which aims to study the impact of disclosing </a:t>
            </a:r>
            <a:r>
              <a:rPr lang="en-US" i="1" dirty="0"/>
              <a:t>APOL1</a:t>
            </a:r>
            <a:r>
              <a:rPr lang="en-US" dirty="0"/>
              <a:t> renal-risk information to African American patients with hypertension and kidney disease. * The third protocol was proposed by Duke University; it aims to Build and Deploy a Genomic-Medicine Risk Assessment Model for Diverse Primary Care Populations (or GRACE).</a:t>
            </a:r>
          </a:p>
          <a:p>
            <a:endParaRPr lang="en-US" dirty="0"/>
          </a:p>
          <a:p>
            <a:r>
              <a:rPr lang="en-US" dirty="0"/>
              <a:t>* NHGRI staff will soon establish a * Data Safety Monitoring Board, which will observe and advise the network for the duration of the program. IGNITE II aims to begin recruitment for the first pragmatic clinical trial in mid to late 2019.</a:t>
            </a:r>
          </a:p>
          <a:p>
            <a:pPr marL="296408" indent="-296408">
              <a:buFontTx/>
              <a:buChar char="-"/>
            </a:pPr>
            <a:endParaRPr lang="en-US" dirty="0"/>
          </a:p>
          <a:p>
            <a:pPr marL="296408" indent="-296408">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pPr defTabSz="1264645">
              <a:defRPr/>
            </a:pPr>
            <a:fld id="{8278BAFF-ADEB-4744-BC7F-43E9D31D4077}" type="slidenum">
              <a:rPr lang="en-US">
                <a:solidFill>
                  <a:prstClr val="black"/>
                </a:solidFill>
              </a:rPr>
              <a:pPr defTabSz="1264645">
                <a:defRPr/>
              </a:pPr>
              <a:t>43</a:t>
            </a:fld>
            <a:endParaRPr lang="en-US" dirty="0">
              <a:solidFill>
                <a:prstClr val="black"/>
              </a:solidFill>
            </a:endParaRPr>
          </a:p>
        </p:txBody>
      </p:sp>
    </p:spTree>
    <p:extLst>
      <p:ext uri="{BB962C8B-B14F-4D97-AF65-F5344CB8AC3E}">
        <p14:creationId xmlns:p14="http://schemas.microsoft.com/office/powerpoint/2010/main" val="4137649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719138"/>
            <a:ext cx="6402387" cy="3600450"/>
          </a:xfrm>
          <a:prstGeom prst="rect">
            <a:avLst/>
          </a:prstGeom>
        </p:spPr>
      </p:sp>
      <p:sp>
        <p:nvSpPr>
          <p:cNvPr id="3" name="Notes Placeholder 2"/>
          <p:cNvSpPr>
            <a:spLocks noGrp="1"/>
          </p:cNvSpPr>
          <p:nvPr>
            <p:ph type="body" idx="1"/>
          </p:nvPr>
        </p:nvSpPr>
        <p:spPr>
          <a:xfrm>
            <a:off x="718103" y="4560570"/>
            <a:ext cx="5724939" cy="4249711"/>
          </a:xfrm>
          <a:noFill/>
          <a:ln w="9525">
            <a:noFill/>
            <a:miter lim="800000"/>
            <a:headEnd/>
            <a:tailEnd/>
          </a:ln>
          <a:effectLst/>
        </p:spPr>
        <p:txBody>
          <a:bodyPr vert="horz" wrap="square" lIns="95798" tIns="47898" rIns="95798" bIns="47898" numCol="1" anchor="t" anchorCtr="0" compatLnSpc="1">
            <a:prstTxWarp prst="textNoShape">
              <a:avLst/>
            </a:prstTxWarp>
          </a:bodyPr>
          <a:lstStyle/>
          <a:p>
            <a:pPr defTabSz="941986">
              <a:defRPr/>
            </a:pPr>
            <a:r>
              <a:rPr lang="en-US" dirty="0"/>
              <a:t>The Newborn Sequencing in Genomic Medicine and Public Health (or NSIGHT) program, funded jointly with the </a:t>
            </a:r>
            <a:r>
              <a:rPr lang="en-US" i="1" dirty="0"/>
              <a:t>Eunice Kennedy Shriver </a:t>
            </a:r>
            <a:r>
              <a:rPr lang="en-US" dirty="0"/>
              <a:t>National Institute of Child Health and Human Development, explores, in a limited but deliberate manner, the implications, challenges, and opportunities associated with the possible use of genome-sequence information for the care of newborns. </a:t>
            </a:r>
          </a:p>
          <a:p>
            <a:pPr defTabSz="941986">
              <a:defRPr/>
            </a:pPr>
            <a:endParaRPr lang="en-US" dirty="0"/>
          </a:p>
          <a:p>
            <a:pPr defTabSz="941986">
              <a:defRPr/>
            </a:pPr>
            <a:r>
              <a:rPr lang="en-US" dirty="0"/>
              <a:t>In January, the BabySeq Project published results from their NSIGHT study of healthy and ill newborns in the </a:t>
            </a:r>
            <a:r>
              <a:rPr lang="en-US" i="1" dirty="0"/>
              <a:t>American Journal of Human Genetics. </a:t>
            </a:r>
            <a:r>
              <a:rPr lang="en-US" dirty="0"/>
              <a:t>Exome sequencing revealed a risk of childhood-onset disease in ~9% of newborns, none of which were anticipated based on the newborns’ known clinical or family histories. Carrier status was also reported for pharmacogenomic variants in ~5% of newborns and recessive childhood-onset disorders in ~88% of newborns.</a:t>
            </a:r>
          </a:p>
        </p:txBody>
      </p:sp>
      <p:sp>
        <p:nvSpPr>
          <p:cNvPr id="4" name="Slide Number Placeholder 3"/>
          <p:cNvSpPr>
            <a:spLocks noGrp="1"/>
          </p:cNvSpPr>
          <p:nvPr>
            <p:ph type="sldNum" sz="quarter" idx="10"/>
          </p:nvPr>
        </p:nvSpPr>
        <p:spPr/>
        <p:txBody>
          <a:bodyPr/>
          <a:lstStyle/>
          <a:p>
            <a:pPr defTabSz="1264645">
              <a:defRPr/>
            </a:pPr>
            <a:fld id="{AEAA3271-BCE4-44FA-B910-928BB5F6209B}" type="slidenum">
              <a:rPr lang="en-US">
                <a:solidFill>
                  <a:prstClr val="black"/>
                </a:solidFill>
              </a:rPr>
              <a:pPr defTabSz="1264645">
                <a:defRPr/>
              </a:pPr>
              <a:t>44</a:t>
            </a:fld>
            <a:endParaRPr lang="en-US" dirty="0">
              <a:solidFill>
                <a:prstClr val="black"/>
              </a:solidFill>
            </a:endParaRPr>
          </a:p>
        </p:txBody>
      </p:sp>
      <p:sp>
        <p:nvSpPr>
          <p:cNvPr id="5" name="TextBox 4">
            <a:extLst>
              <a:ext uri="{FF2B5EF4-FFF2-40B4-BE49-F238E27FC236}">
                <a16:creationId xmlns:a16="http://schemas.microsoft.com/office/drawing/2014/main" id="{7F41B89C-9396-4E1B-B099-556D2B870683}"/>
              </a:ext>
            </a:extLst>
          </p:cNvPr>
          <p:cNvSpPr txBox="1"/>
          <p:nvPr/>
        </p:nvSpPr>
        <p:spPr>
          <a:xfrm>
            <a:off x="2504661" y="1511132"/>
            <a:ext cx="303765" cy="388164"/>
          </a:xfrm>
          <a:prstGeom prst="rect">
            <a:avLst/>
          </a:prstGeom>
          <a:noFill/>
        </p:spPr>
        <p:txBody>
          <a:bodyPr wrap="none" lIns="94851" tIns="47425" rIns="94851" bIns="47425" rtlCol="0">
            <a:spAutoFit/>
          </a:bodyPr>
          <a:lstStyle/>
          <a:p>
            <a:pPr defTabSz="1264645">
              <a:defRPr/>
            </a:pPr>
            <a:r>
              <a:rPr lang="en-US" sz="1900" dirty="0">
                <a:solidFill>
                  <a:prstClr val="black"/>
                </a:solidFill>
                <a:latin typeface="Calibri"/>
              </a:rPr>
              <a:t>S</a:t>
            </a:r>
          </a:p>
        </p:txBody>
      </p:sp>
    </p:spTree>
    <p:extLst>
      <p:ext uri="{BB962C8B-B14F-4D97-AF65-F5344CB8AC3E}">
        <p14:creationId xmlns:p14="http://schemas.microsoft.com/office/powerpoint/2010/main" val="2294552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5226" y="4590594"/>
            <a:ext cx="5724939" cy="4249711"/>
          </a:xfrm>
        </p:spPr>
        <p:txBody>
          <a:bodyPr/>
          <a:lstStyle/>
          <a:p>
            <a:pPr marL="0" lvl="1" defTabSz="639594">
              <a:defRPr/>
            </a:pPr>
            <a:r>
              <a:rPr lang="en-US" dirty="0"/>
              <a:t>The NHGRI Computational Genomics and Data Science Program supports research and development of data science methods, resources, and tools that maximize the integration of genomics data into biomedical research.</a:t>
            </a:r>
          </a:p>
          <a:p>
            <a:pPr marL="0" lvl="1" defTabSz="639594">
              <a:defRPr/>
            </a:pPr>
            <a:endParaRPr lang="en-US" dirty="0"/>
          </a:p>
          <a:p>
            <a:pPr marL="0" lvl="1" defTabSz="639594">
              <a:defRPr/>
            </a:pPr>
            <a:r>
              <a:rPr lang="en-US" dirty="0"/>
              <a:t>* In November, the program received the first round of applications in response to funding opportunity announcements (or FOAs) for the R01 and R21 grant mechanisms. These FOAs aim to increase the pool of investigator-initiated applications for a broad range of innovative research efforts in computational genomics, data science, statistics, and bioinformatics. The next receipt date for new applications to both FOAs is July 16, 2019.</a:t>
            </a:r>
          </a:p>
          <a:p>
            <a:pPr marL="0" lvl="1" defTabSz="639594">
              <a:defRPr/>
            </a:pPr>
            <a:endParaRPr lang="en-US" dirty="0"/>
          </a:p>
          <a:p>
            <a:pPr marL="0" lvl="1" defTabSz="639594">
              <a:defRPr/>
            </a:pPr>
            <a:r>
              <a:rPr lang="en-US" dirty="0"/>
              <a:t>* In addition, we have released a Small Business Innovation Research (or SBIR) funding opportunity announcement, which aims to support commercial product development in computational genomics, data science, statistics, and bioinformatics. The next receipt deadline for these SBIR applications is April 5, 2019. </a:t>
            </a:r>
          </a:p>
          <a:p>
            <a:pPr marL="0" lvl="1" defTabSz="639594">
              <a:defRPr/>
            </a:pPr>
            <a:endParaRPr lang="en-US" dirty="0"/>
          </a:p>
          <a:p>
            <a:endParaRPr lang="en-US" dirty="0"/>
          </a:p>
        </p:txBody>
      </p:sp>
      <p:sp>
        <p:nvSpPr>
          <p:cNvPr id="5" name="Slide Number Placeholder 3">
            <a:extLst>
              <a:ext uri="{FF2B5EF4-FFF2-40B4-BE49-F238E27FC236}">
                <a16:creationId xmlns:a16="http://schemas.microsoft.com/office/drawing/2014/main" id="{550DE1DC-D426-416C-B2FF-6273B526B48C}"/>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45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203393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5226" y="4590594"/>
            <a:ext cx="5724939" cy="4249711"/>
          </a:xfrm>
        </p:spPr>
        <p:txBody>
          <a:bodyPr/>
          <a:lstStyle/>
          <a:p>
            <a:pPr marL="0" lvl="1" defTabSz="639594">
              <a:defRPr/>
            </a:pPr>
            <a:r>
              <a:rPr lang="en-US" dirty="0"/>
              <a:t>The NHGRI Computational Genomics and Data Science Program also supports a number of genomic resources, including the Alliance of Genome Resources (or AGR). The AGR, founded in 2016, is a collaboration among six model organism databases and the Gene Ontology Resource. AGR’s goals are to establish an integrated resource that provides enhanced support for comparative genome biology (including human) and to develop shared modular infrastructure to reduce costs of resource development and maintenance. Following its initial release in 2017, the AGR continues to work on harmonizing model organism data to develop the AGR into a premier comparative genomics resource.</a:t>
            </a:r>
          </a:p>
          <a:p>
            <a:pPr marL="0" lvl="1" defTabSz="639594">
              <a:defRPr/>
            </a:pPr>
            <a:endParaRPr lang="en-US" dirty="0"/>
          </a:p>
          <a:p>
            <a:pPr marL="0" lvl="1" defTabSz="639594">
              <a:defRPr/>
            </a:pPr>
            <a:r>
              <a:rPr lang="en-US" dirty="0"/>
              <a:t>* The AGR consortium held their annual all-hands meeting last November, as shown in this photo. * The meeting highlighted recent accomplishments, with a focus on work products that are available through the AGR web resource. This includes a common orthology set, uniform representations of gene-to-human disease associations across model organisms, and a display of harmonized gene function, expression, and interaction data. </a:t>
            </a:r>
          </a:p>
          <a:p>
            <a:pPr marL="0" lvl="1" defTabSz="639594">
              <a:defRPr/>
            </a:pPr>
            <a:endParaRPr lang="en-US" dirty="0"/>
          </a:p>
          <a:p>
            <a:endParaRPr lang="en-US" dirty="0"/>
          </a:p>
        </p:txBody>
      </p:sp>
      <p:sp>
        <p:nvSpPr>
          <p:cNvPr id="5" name="Slide Number Placeholder 3">
            <a:extLst>
              <a:ext uri="{FF2B5EF4-FFF2-40B4-BE49-F238E27FC236}">
                <a16:creationId xmlns:a16="http://schemas.microsoft.com/office/drawing/2014/main" id="{97668139-94CE-402C-BFCC-D1DD2EBBB2E3}"/>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46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46579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5226" y="4590594"/>
            <a:ext cx="5724939" cy="4249711"/>
          </a:xfrm>
        </p:spPr>
        <p:txBody>
          <a:bodyPr/>
          <a:lstStyle/>
          <a:p>
            <a:pPr marL="0" lvl="1" defTabSz="639594">
              <a:defRPr/>
            </a:pPr>
            <a:r>
              <a:rPr lang="en-US" dirty="0"/>
              <a:t>The Gene Ontology (or GO) Resource, one of the founding members of the just-mentioned AGR, recently celebrated its 20</a:t>
            </a:r>
            <a:r>
              <a:rPr lang="en-US" baseline="30000" dirty="0"/>
              <a:t>th</a:t>
            </a:r>
            <a:r>
              <a:rPr lang="en-US" dirty="0"/>
              <a:t> anniversary. This milestone was commemorated by a recent publication in </a:t>
            </a:r>
            <a:r>
              <a:rPr lang="en-US" i="1" dirty="0"/>
              <a:t>Nucleic Acids Research</a:t>
            </a:r>
            <a:r>
              <a:rPr lang="en-US" dirty="0"/>
              <a:t>. </a:t>
            </a:r>
          </a:p>
          <a:p>
            <a:pPr marL="0" lvl="1" defTabSz="639594">
              <a:defRPr/>
            </a:pPr>
            <a:endParaRPr lang="en-US" dirty="0"/>
          </a:p>
          <a:p>
            <a:pPr marL="0" lvl="1" defTabSz="639594">
              <a:defRPr/>
            </a:pPr>
            <a:r>
              <a:rPr lang="en-US" dirty="0"/>
              <a:t>GO provides structured, computable knowledge regarding the functions of genes and gene products and has been widely adopted in the life sciences community. The original GO publication, published in 2000, has been cited over 10,000 times, placing it in the 99.9 percentile of NIH-funded publications.</a:t>
            </a:r>
          </a:p>
          <a:p>
            <a:pPr marL="0" lvl="1" defTabSz="639594">
              <a:defRPr/>
            </a:pPr>
            <a:endParaRPr lang="en-US" dirty="0"/>
          </a:p>
          <a:p>
            <a:pPr marL="0" lvl="1" defTabSz="639594">
              <a:defRPr/>
            </a:pPr>
            <a:r>
              <a:rPr lang="en-US" dirty="0"/>
              <a:t>The 2019 publication shown here outlines some of the current efforts of the GO Resource. These efforts include: * implementing an improved framework for gene function models; * revision of the GO Resource and improved integration with external ontologies; and * development of the GO ribbon: a configurable tool for visualizing GO annotations.</a:t>
            </a:r>
          </a:p>
          <a:p>
            <a:pPr marL="0" lvl="1" defTabSz="639594">
              <a:defRPr/>
            </a:pPr>
            <a:endParaRPr lang="en-US" dirty="0"/>
          </a:p>
        </p:txBody>
      </p:sp>
      <p:sp>
        <p:nvSpPr>
          <p:cNvPr id="5" name="Slide Number Placeholder 3">
            <a:extLst>
              <a:ext uri="{FF2B5EF4-FFF2-40B4-BE49-F238E27FC236}">
                <a16:creationId xmlns:a16="http://schemas.microsoft.com/office/drawing/2014/main" id="{2EBCFD37-79A9-41A7-87A9-BD37B46B2BA4}"/>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47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18851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8"/>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The 5</a:t>
            </a:r>
            <a:r>
              <a:rPr lang="en-US" baseline="30000" dirty="0"/>
              <a:t>th</a:t>
            </a:r>
            <a:r>
              <a:rPr lang="en-US" dirty="0"/>
              <a:t> </a:t>
            </a:r>
            <a:r>
              <a:rPr lang="en-US" dirty="0" err="1"/>
              <a:t>iDASH</a:t>
            </a:r>
            <a:r>
              <a:rPr lang="en-US" dirty="0"/>
              <a:t> Genomic Privacy Challenge was held this past October in San Diego. The </a:t>
            </a:r>
            <a:r>
              <a:rPr lang="en-US" dirty="0" err="1"/>
              <a:t>iDASH</a:t>
            </a:r>
            <a:r>
              <a:rPr lang="en-US" dirty="0"/>
              <a:t> Genomic Privacy Challenge brings together leaders in biomedical informatics, computer science, and cryptography to test cutting-edge solutions to work with and share sensitive data while preserving privacy. Now in its fifth year, the challenge has grown to include 64 registered teams and has gained international visibility. </a:t>
            </a:r>
          </a:p>
          <a:p>
            <a:endParaRPr lang="en-US" dirty="0"/>
          </a:p>
          <a:p>
            <a:r>
              <a:rPr lang="en-US" dirty="0"/>
              <a:t>This year, the three challenge tasks included: * (1) Blockchain to create an audit trail for tracking use of distributed genomic data that may be hosted in different places and to ensure that users are complying with policy; (2) secure parallel genome-wide association studies (or GWAS) using homomorphic encryption to protect data during analysis, and (3) secure search of DNA segments in genomic databases.</a:t>
            </a:r>
          </a:p>
          <a:p>
            <a:endParaRPr lang="en-US" dirty="0"/>
          </a:p>
          <a:p>
            <a:r>
              <a:rPr lang="en-US" dirty="0"/>
              <a:t>* The third task aims to help protect the privacy of genealogical searches by reporting relatedness without exposing either the query or the database sequences.</a:t>
            </a:r>
          </a:p>
          <a:p>
            <a:r>
              <a:rPr lang="en-US" dirty="0"/>
              <a:t> </a:t>
            </a:r>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48</a:t>
            </a:fld>
            <a:endParaRPr lang="en-US" dirty="0">
              <a:solidFill>
                <a:srgbClr val="000000"/>
              </a:solidFill>
            </a:endParaRPr>
          </a:p>
        </p:txBody>
      </p:sp>
    </p:spTree>
    <p:extLst>
      <p:ext uri="{BB962C8B-B14F-4D97-AF65-F5344CB8AC3E}">
        <p14:creationId xmlns:p14="http://schemas.microsoft.com/office/powerpoint/2010/main" val="34210109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76285"/>
            <a:ext cx="5724939" cy="4544855"/>
          </a:xfrm>
        </p:spPr>
        <p:txBody>
          <a:bodyPr/>
          <a:lstStyle/>
          <a:p>
            <a:pPr defTabSz="632323">
              <a:defRPr/>
            </a:pPr>
            <a:r>
              <a:rPr lang="en-US" dirty="0">
                <a:solidFill>
                  <a:srgbClr val="000000"/>
                </a:solidFill>
              </a:rPr>
              <a:t>NHGRI’s Ethical, Legal, and Social Implications (or ELSI) Research Program supports research that anticipates, explores, and addresses the implications of genomics for individuals, families, and communities. ELSI-funded projects have investigated topics such as forensics and gene editing since the founding of the program in 1990.</a:t>
            </a:r>
          </a:p>
          <a:p>
            <a:pPr defTabSz="632323">
              <a:defRPr/>
            </a:pPr>
            <a:endParaRPr lang="en-US" dirty="0">
              <a:solidFill>
                <a:srgbClr val="000000"/>
              </a:solidFill>
            </a:endParaRPr>
          </a:p>
          <a:p>
            <a:pPr defTabSz="632323">
              <a:defRPr/>
            </a:pPr>
            <a:r>
              <a:rPr lang="en-US" dirty="0">
                <a:solidFill>
                  <a:srgbClr val="000000"/>
                </a:solidFill>
              </a:rPr>
              <a:t>* Many ELSI-funded publications can be found in an online searchable database, including a number of timely papers by current ELSI-funded investigators. I will now briefly highlight several 2018 ELSI publications. * In June, Marsha </a:t>
            </a:r>
            <a:r>
              <a:rPr lang="en-US" dirty="0" err="1">
                <a:solidFill>
                  <a:srgbClr val="000000"/>
                </a:solidFill>
              </a:rPr>
              <a:t>Michie</a:t>
            </a:r>
            <a:r>
              <a:rPr lang="en-US" dirty="0">
                <a:solidFill>
                  <a:srgbClr val="000000"/>
                </a:solidFill>
              </a:rPr>
              <a:t> and Megan </a:t>
            </a:r>
            <a:r>
              <a:rPr lang="en-US" dirty="0" err="1">
                <a:solidFill>
                  <a:srgbClr val="000000"/>
                </a:solidFill>
              </a:rPr>
              <a:t>Allyse</a:t>
            </a:r>
            <a:r>
              <a:rPr lang="en-US" dirty="0">
                <a:solidFill>
                  <a:srgbClr val="000000"/>
                </a:solidFill>
              </a:rPr>
              <a:t> published an assessment of the views of families with Down syndrome regarding potential gene modification interventions. </a:t>
            </a:r>
          </a:p>
          <a:p>
            <a:pPr defTabSz="632323">
              <a:defRPr/>
            </a:pPr>
            <a:endParaRPr lang="en-US" dirty="0">
              <a:solidFill>
                <a:srgbClr val="000000"/>
              </a:solidFill>
            </a:endParaRPr>
          </a:p>
          <a:p>
            <a:pPr defTabSz="632323">
              <a:defRPr/>
            </a:pPr>
            <a:r>
              <a:rPr lang="en-US" dirty="0">
                <a:solidFill>
                  <a:srgbClr val="000000"/>
                </a:solidFill>
              </a:rPr>
              <a:t>* In October, Christi Guerrini and colleagues published preliminary data on individual perspectives on police access to genetic genealogy websites and customer information from direct-to-consumer genetic testing companies.</a:t>
            </a:r>
          </a:p>
          <a:p>
            <a:pPr defTabSz="632323">
              <a:defRPr/>
            </a:pPr>
            <a:endParaRPr lang="en-US" dirty="0">
              <a:solidFill>
                <a:srgbClr val="000000"/>
              </a:solidFill>
            </a:endParaRPr>
          </a:p>
          <a:p>
            <a:pPr defTabSz="632323">
              <a:defRPr/>
            </a:pPr>
            <a:r>
              <a:rPr lang="en-US" dirty="0">
                <a:solidFill>
                  <a:srgbClr val="000000"/>
                </a:solidFill>
              </a:rPr>
              <a:t>* Finally, in December, Eric </a:t>
            </a:r>
            <a:r>
              <a:rPr lang="en-US" dirty="0" err="1">
                <a:solidFill>
                  <a:srgbClr val="000000"/>
                </a:solidFill>
              </a:rPr>
              <a:t>Juengst</a:t>
            </a:r>
            <a:r>
              <a:rPr lang="en-US" dirty="0">
                <a:solidFill>
                  <a:srgbClr val="000000"/>
                </a:solidFill>
              </a:rPr>
              <a:t>, Council member Gail Henderson, and colleagues described the need to carefully consider the intersection between prevention and enhancement in the gene-editing context. This last paper was published just as news about the first gene-edited child was being reported.</a:t>
            </a:r>
          </a:p>
          <a:p>
            <a:r>
              <a:rPr lang="en-US" u="sng" dirty="0">
                <a:solidFill>
                  <a:srgbClr val="000000"/>
                </a:solidFill>
              </a:rPr>
              <a:t> </a:t>
            </a:r>
            <a:endParaRPr lang="en-US" dirty="0">
              <a:solidFill>
                <a:srgbClr val="000000"/>
              </a:solidFill>
              <a:latin typeface="Arial" panose="020B0604020202020204" pitchFamily="34" charset="0"/>
              <a:cs typeface="Arial" panose="020B0604020202020204" pitchFamily="34" charset="0"/>
            </a:endParaRPr>
          </a:p>
          <a:p>
            <a:endParaRPr lang="en-US" dirty="0"/>
          </a:p>
        </p:txBody>
      </p:sp>
      <p:sp>
        <p:nvSpPr>
          <p:cNvPr id="5" name="Slide Number Placeholder 3">
            <a:extLst>
              <a:ext uri="{FF2B5EF4-FFF2-40B4-BE49-F238E27FC236}">
                <a16:creationId xmlns:a16="http://schemas.microsoft.com/office/drawing/2014/main" id="{E671AF68-58C8-4DA2-A644-1A8D00D23D37}"/>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49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079128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8788" y="476250"/>
            <a:ext cx="6402387" cy="3600450"/>
          </a:xfrm>
          <a:prstGeom prst="rect">
            <a:avLst/>
          </a:prstGeom>
          <a:ln/>
        </p:spPr>
      </p:sp>
      <p:sp>
        <p:nvSpPr>
          <p:cNvPr id="100355" name="Notes Placeholder 2"/>
          <p:cNvSpPr>
            <a:spLocks noGrp="1"/>
          </p:cNvSpPr>
          <p:nvPr>
            <p:ph type="body" idx="1"/>
          </p:nvPr>
        </p:nvSpPr>
        <p:spPr>
          <a:xfrm>
            <a:off x="916781" y="4171433"/>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the rest of my Director’s Report, I will cover the 7 areas listed here, which reliably provide a nice framework for reviewing the relevant topics.</a:t>
            </a:r>
          </a:p>
          <a:p>
            <a:endParaRPr lang="en-US" dirty="0">
              <a:latin typeface="Arial" pitchFamily="34" charset="0"/>
              <a:cs typeface="Arial" pitchFamily="34" charset="0"/>
            </a:endParaRPr>
          </a:p>
        </p:txBody>
      </p:sp>
      <p:sp>
        <p:nvSpPr>
          <p:cNvPr id="5" name="Slide Number Placeholder 3">
            <a:extLst>
              <a:ext uri="{FF2B5EF4-FFF2-40B4-BE49-F238E27FC236}">
                <a16:creationId xmlns:a16="http://schemas.microsoft.com/office/drawing/2014/main" id="{248146B5-6057-4D65-9C5E-060D9F334B70}"/>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386609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428625" y="709613"/>
            <a:ext cx="6315075" cy="3552825"/>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916432" y="4560951"/>
            <a:ext cx="5724939" cy="4249711"/>
          </a:xfrm>
          <a:noFill/>
          <a:ln w="9525">
            <a:noFill/>
            <a:miter lim="800000"/>
            <a:headEnd/>
            <a:tailEnd/>
          </a:ln>
          <a:effectLst/>
        </p:spPr>
        <p:txBody>
          <a:bodyPr vert="horz" wrap="square" lIns="95711" tIns="47858" rIns="95711" bIns="47858" numCol="1" anchor="t" anchorCtr="0" compatLnSpc="1">
            <a:prstTxWarp prst="textNoShape">
              <a:avLst/>
            </a:prstTxWarp>
          </a:bodyPr>
          <a:lstStyle/>
          <a:p>
            <a:r>
              <a:rPr lang="en-US" dirty="0"/>
              <a:t>NHGRI’s Small Business Innovation Research (or SBIR) and Small Business Technology Transfer (or STTR) program continues to thrive. * In total, the Institute funded $15 million dollars in small business grants in Fiscal Year 2018.</a:t>
            </a:r>
          </a:p>
          <a:p>
            <a:r>
              <a:rPr lang="en-US" dirty="0"/>
              <a:t> </a:t>
            </a:r>
          </a:p>
          <a:p>
            <a:r>
              <a:rPr lang="en-US" dirty="0"/>
              <a:t>* Those recent SBIR and STTR grants reflect 19 Phase I Proof of Principle awards and 5 Phase II Pre-Commercialization awards. Of note, these new Phase II awards are supporting work at five companies in the following areas: * development of a device for sizing DNA; * integrated single-cell imaging and RNA-</a:t>
            </a:r>
            <a:r>
              <a:rPr lang="en-US" dirty="0" err="1"/>
              <a:t>seq</a:t>
            </a:r>
            <a:r>
              <a:rPr lang="en-US" dirty="0"/>
              <a:t> analysis; * designing urine DNA-isolation kits; and * two companies generating computational genomics data-analysis technologies. </a:t>
            </a:r>
          </a:p>
          <a:p>
            <a:endParaRPr lang="en-US" dirty="0"/>
          </a:p>
          <a:p>
            <a:r>
              <a:rPr lang="en-US" dirty="0"/>
              <a:t>These small business grants are drawn from an increasingly strong application pool.</a:t>
            </a:r>
          </a:p>
          <a:p>
            <a:pPr defTabSz="932118">
              <a:defRPr/>
            </a:pPr>
            <a:endParaRPr lang="en-US" dirty="0"/>
          </a:p>
        </p:txBody>
      </p:sp>
      <p:sp>
        <p:nvSpPr>
          <p:cNvPr id="5" name="Slide Number Placeholder 3">
            <a:extLst>
              <a:ext uri="{FF2B5EF4-FFF2-40B4-BE49-F238E27FC236}">
                <a16:creationId xmlns:a16="http://schemas.microsoft.com/office/drawing/2014/main" id="{AD10216E-4FA8-45F3-B61A-B395436C9871}"/>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50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197536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1"/>
            <a:ext cx="5724939" cy="4249711"/>
          </a:xfrm>
        </p:spPr>
        <p:txBody>
          <a:bodyPr/>
          <a:lstStyle/>
          <a:p>
            <a:r>
              <a:rPr lang="en-US" dirty="0"/>
              <a:t>The NHGRI Research Training and Career Development Program provides a wide range of programs aimed at advancing the professional training and career development of students, health professionals, and research scientists. The Institute funds research training and career development activities through individual and institutional awards; supports a diverse workforce through diversity and re-entry supplements; and supports the reduction of education debt via the Loan Repayment Program. Our programs offer opportunities at the undergraduate, graduate, postdoctoral, and faculty levels.</a:t>
            </a:r>
          </a:p>
          <a:p>
            <a:endParaRPr lang="en-US" dirty="0"/>
          </a:p>
          <a:p>
            <a:r>
              <a:rPr lang="en-US" dirty="0"/>
              <a:t>Since 2002, NHGRI has supported programs focused on exposing underrepresented minority students to research experiences in genomics through our Diversity Action Plan (or DAP) awards. More recently, the DAP program has been open to genomic medicine and ELSI research. In Fiscal Year 2018, NHGRI funded six new DAP programs, doubling the total number of supported programs to 12. Shown in this table are the new programs, specifically at the Universities of Utah, Pennsylvania, Alabama, Oklahoma, and Utah as well as Johns Hopkins University.</a:t>
            </a:r>
          </a:p>
        </p:txBody>
      </p:sp>
      <p:sp>
        <p:nvSpPr>
          <p:cNvPr id="4" name="Slide Number Placeholder 3"/>
          <p:cNvSpPr>
            <a:spLocks noGrp="1"/>
          </p:cNvSpPr>
          <p:nvPr>
            <p:ph type="sldNum" sz="quarter" idx="10"/>
          </p:nvPr>
        </p:nvSpPr>
        <p:spPr/>
        <p:txBody>
          <a:bodyPr/>
          <a:lstStyle/>
          <a:p>
            <a:pPr defTabSz="1264645">
              <a:defRPr/>
            </a:pPr>
            <a:fld id="{8278BAFF-ADEB-4744-BC7F-43E9D31D4077}" type="slidenum">
              <a:rPr lang="en-US">
                <a:solidFill>
                  <a:prstClr val="black"/>
                </a:solidFill>
              </a:rPr>
              <a:pPr defTabSz="1264645">
                <a:defRPr/>
              </a:pPr>
              <a:t>51</a:t>
            </a:fld>
            <a:endParaRPr lang="en-US" dirty="0">
              <a:solidFill>
                <a:prstClr val="black"/>
              </a:solidFill>
            </a:endParaRPr>
          </a:p>
        </p:txBody>
      </p:sp>
    </p:spTree>
    <p:extLst>
      <p:ext uri="{BB962C8B-B14F-4D97-AF65-F5344CB8AC3E}">
        <p14:creationId xmlns:p14="http://schemas.microsoft.com/office/powerpoint/2010/main" val="916880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3656" y="4510587"/>
            <a:ext cx="5724939" cy="4249711"/>
          </a:xfrm>
        </p:spPr>
        <p:txBody>
          <a:bodyPr/>
          <a:lstStyle/>
          <a:p>
            <a:r>
              <a:rPr lang="en-US" dirty="0"/>
              <a:t>To further strengthen NHGRI’s efforts to train a diverse workforce, the Institute published a Notice last December that encourages NHGRI grantees to apply for research supplements to promote diversity in health-related research. These supplements provide funds for recruiting and supporting students, postdoctoral fellows, and eligible investigators from diverse backgrounds, including those from groups that have been shown to be underrepresented in health-related research. </a:t>
            </a:r>
          </a:p>
          <a:p>
            <a:endParaRPr lang="en-US" dirty="0"/>
          </a:p>
          <a:p>
            <a:r>
              <a:rPr lang="en-US" dirty="0"/>
              <a:t>The activities proposed in the supplement application must fall within the scope and advance the objectives of the parent grant, as well as support the research training and professional development of the supplement candidate. Applicants are encouraged to provide detailed information and a timeline describing the candidate's expected progression to the next stage in their research career. Funds can be requested for up to two years of support beginning in Fiscal Year 2019. </a:t>
            </a:r>
          </a:p>
          <a:p>
            <a:endParaRPr lang="en-US" dirty="0"/>
          </a:p>
          <a:p>
            <a:r>
              <a:rPr lang="en-US" dirty="0"/>
              <a:t>* These supplements must be submitted at least 90 days prior to anticipated need and no later than May 15, 2019. </a:t>
            </a:r>
          </a:p>
          <a:p>
            <a:endParaRPr lang="en-US" dirty="0"/>
          </a:p>
        </p:txBody>
      </p:sp>
      <p:sp>
        <p:nvSpPr>
          <p:cNvPr id="5" name="Slide Number Placeholder 3">
            <a:extLst>
              <a:ext uri="{FF2B5EF4-FFF2-40B4-BE49-F238E27FC236}">
                <a16:creationId xmlns:a16="http://schemas.microsoft.com/office/drawing/2014/main" id="{FC0828E8-D2B0-4432-A4CA-D2AE4A2B4D83}"/>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52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6120326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1"/>
            <a:ext cx="5724939" cy="4249711"/>
          </a:xfrm>
        </p:spPr>
        <p:txBody>
          <a:bodyPr/>
          <a:lstStyle/>
          <a:p>
            <a:r>
              <a:rPr lang="en-US" dirty="0"/>
              <a:t>Finally, I would like to provide some highlights emanating from NHGRI’s investigator-initiated awards. </a:t>
            </a:r>
          </a:p>
          <a:p>
            <a:endParaRPr lang="en-US" dirty="0"/>
          </a:p>
          <a:p>
            <a:r>
              <a:rPr lang="en-US" dirty="0"/>
              <a:t>* This first paper by James Hazel and Christopher </a:t>
            </a:r>
            <a:r>
              <a:rPr lang="en-US" dirty="0" err="1"/>
              <a:t>Slobogin</a:t>
            </a:r>
            <a:r>
              <a:rPr lang="en-US" dirty="0"/>
              <a:t> reports on a survey of the privacy policies of 90 direct-to-consumer genetic testing companies operating in the United States. They provide a detailed analysis of whether, and to what extent, those policies inform consumers about how their genetic information will be used and secured, with whom it will be shared, and a host of other issues. </a:t>
            </a:r>
          </a:p>
          <a:p>
            <a:endParaRPr lang="en-US" dirty="0"/>
          </a:p>
          <a:p>
            <a:r>
              <a:rPr lang="en-US" dirty="0"/>
              <a:t>* In this second paper by Elena </a:t>
            </a:r>
            <a:r>
              <a:rPr lang="en-US" dirty="0" err="1"/>
              <a:t>Kuzmin</a:t>
            </a:r>
            <a:r>
              <a:rPr lang="en-US" dirty="0"/>
              <a:t> and colleagues, the investigators studied complex genetic interactions in triple mutants in yeast by measuring fitness. They estimated that the global </a:t>
            </a:r>
            <a:r>
              <a:rPr lang="en-US" dirty="0" err="1"/>
              <a:t>trigenic</a:t>
            </a:r>
            <a:r>
              <a:rPr lang="en-US" dirty="0"/>
              <a:t> interaction network is ~100 times as large as the global digenic network and bridges distant biological processes. This work provides significant insights into higher-order genetic interactions and has implications for interpretation of human genomic variants, understanding genotype to phenotype connections, and explaining missing heritability. </a:t>
            </a:r>
          </a:p>
        </p:txBody>
      </p:sp>
      <p:sp>
        <p:nvSpPr>
          <p:cNvPr id="5" name="Slide Number Placeholder 3">
            <a:extLst>
              <a:ext uri="{FF2B5EF4-FFF2-40B4-BE49-F238E27FC236}">
                <a16:creationId xmlns:a16="http://schemas.microsoft.com/office/drawing/2014/main" id="{CFA2DE8C-3660-461B-B9C8-4E582CAE7B6D}"/>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53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8262083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42913" y="376238"/>
            <a:ext cx="64008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7" name="Slide Number Placeholder 3">
            <a:extLst>
              <a:ext uri="{FF2B5EF4-FFF2-40B4-BE49-F238E27FC236}">
                <a16:creationId xmlns:a16="http://schemas.microsoft.com/office/drawing/2014/main" id="{A6A7962E-4416-41CC-BEFD-2BA371BBFC95}"/>
              </a:ext>
            </a:extLst>
          </p:cNvPr>
          <p:cNvSpPr txBox="1">
            <a:spLocks/>
          </p:cNvSpPr>
          <p:nvPr/>
        </p:nvSpPr>
        <p:spPr>
          <a:xfrm>
            <a:off x="4145280"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54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750840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82600" y="452438"/>
            <a:ext cx="6357938" cy="3576637"/>
          </a:xfrm>
          <a:prstGeom prst="rect">
            <a:avLst/>
          </a:prstGeom>
          <a:ln/>
        </p:spPr>
      </p:sp>
      <p:sp>
        <p:nvSpPr>
          <p:cNvPr id="119811" name="Notes Placeholder 2"/>
          <p:cNvSpPr>
            <a:spLocks noGrp="1"/>
          </p:cNvSpPr>
          <p:nvPr>
            <p:ph type="body" idx="1"/>
          </p:nvPr>
        </p:nvSpPr>
        <p:spPr>
          <a:xfrm>
            <a:off x="720190" y="4366198"/>
            <a:ext cx="5724939" cy="4754942"/>
          </a:xfrm>
          <a:noFill/>
          <a:ln w="9525">
            <a:noFill/>
            <a:miter lim="800000"/>
            <a:headEnd/>
            <a:tailEnd/>
          </a:ln>
          <a:effectLst/>
        </p:spPr>
        <p:txBody>
          <a:bodyPr vert="horz" wrap="square" lIns="102938" tIns="51469" rIns="102938" bIns="51469" numCol="1" anchor="t" anchorCtr="0" compatLnSpc="1">
            <a:prstTxWarp prst="textNoShape">
              <a:avLst/>
            </a:prstTxWarp>
            <a:noAutofit/>
          </a:bodyPr>
          <a:lstStyle/>
          <a:p>
            <a:pPr defTabSz="947347">
              <a:defRPr/>
            </a:pPr>
            <a:r>
              <a:rPr lang="en-US" dirty="0"/>
              <a:t>The Knockout Mouse Phenotyping Project (or KOMP2) will create and phenotype ~3,000 strains of knockout mice using CRISPR technology between 2016 and 2021. The project is on track to meet its Spring 2019 goals. KOMP2 is part of the larger International Mouse Phenotyping Consortium (or IMPC). </a:t>
            </a:r>
          </a:p>
          <a:p>
            <a:pPr defTabSz="947347">
              <a:defRPr/>
            </a:pPr>
            <a:endParaRPr lang="en-US" dirty="0"/>
          </a:p>
          <a:p>
            <a:pPr defTabSz="947347">
              <a:defRPr/>
            </a:pPr>
            <a:r>
              <a:rPr lang="en-US" dirty="0"/>
              <a:t>* In October 2018, NIH staff convened a successful KOMP2 collaboration meeting that included several human disease consortia, including the Centers for Mendelian Genomics, Trans-Omics for Precision Medicine (or </a:t>
            </a:r>
            <a:r>
              <a:rPr lang="en-US" dirty="0" err="1"/>
              <a:t>TOPMed</a:t>
            </a:r>
            <a:r>
              <a:rPr lang="en-US" dirty="0"/>
              <a:t>), Gabriella Miller Kids First, and </a:t>
            </a:r>
            <a:r>
              <a:rPr lang="en-US" dirty="0" err="1"/>
              <a:t>ClinGen</a:t>
            </a:r>
            <a:r>
              <a:rPr lang="en-US" dirty="0"/>
              <a:t>. The meeting focused on the utility of mouse data for human disease research, the challenges in integrating mouse data into clinical settings, and future opportunities for collaborations between KOMP and other human disease consortia.</a:t>
            </a:r>
          </a:p>
          <a:p>
            <a:pPr defTabSz="947347">
              <a:defRPr/>
            </a:pPr>
            <a:endParaRPr lang="en-US" dirty="0"/>
          </a:p>
          <a:p>
            <a:pPr defTabSz="947347">
              <a:defRPr/>
            </a:pPr>
            <a:r>
              <a:rPr lang="en-US" dirty="0"/>
              <a:t>* In December 2018, there was a joint meeting between IMPC and INFRAFRONTIER, the European Research Infrastructure for the generation, phenotyping, archiving, and distribution of model mammalian genomes. This meeting focused on advancing rare disease research and gene-therapy applications using animal models.</a:t>
            </a:r>
          </a:p>
          <a:p>
            <a:pPr defTabSz="947347">
              <a:defRPr/>
            </a:pPr>
            <a:endParaRPr lang="en-US" dirty="0"/>
          </a:p>
          <a:p>
            <a:pPr defTabSz="947347">
              <a:defRPr/>
            </a:pPr>
            <a:r>
              <a:rPr lang="en-US" dirty="0"/>
              <a:t>* Recently, the IMPC published a paper reporting the generation of 347 gene-knockouts with eye-related phenotypes. Seventy-five percent of knocked-out genes were not previously associated with eye function. </a:t>
            </a:r>
            <a:endParaRPr lang="en-US" i="1" dirty="0"/>
          </a:p>
          <a:p>
            <a:pPr marL="177845" indent="-177845" defTabSz="947347">
              <a:buFontTx/>
              <a:buChar char="•"/>
              <a:defRPr/>
            </a:pPr>
            <a:endParaRPr lang="en-US" dirty="0"/>
          </a:p>
          <a:p>
            <a:pPr defTabSz="947347">
              <a:defRPr/>
            </a:pPr>
            <a:endParaRPr lang="en-US" dirty="0"/>
          </a:p>
        </p:txBody>
      </p:sp>
      <p:sp>
        <p:nvSpPr>
          <p:cNvPr id="5" name="Slide Number Placeholder 3">
            <a:extLst>
              <a:ext uri="{FF2B5EF4-FFF2-40B4-BE49-F238E27FC236}">
                <a16:creationId xmlns:a16="http://schemas.microsoft.com/office/drawing/2014/main" id="{D7AFEC5D-7EE6-4807-872B-CABDAEA8DC86}"/>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55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800587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82600" y="452438"/>
            <a:ext cx="6357938" cy="3576637"/>
          </a:xfrm>
          <a:prstGeom prst="rect">
            <a:avLst/>
          </a:prstGeom>
          <a:ln/>
        </p:spPr>
      </p:sp>
      <p:sp>
        <p:nvSpPr>
          <p:cNvPr id="119811" name="Notes Placeholder 2"/>
          <p:cNvSpPr>
            <a:spLocks noGrp="1"/>
          </p:cNvSpPr>
          <p:nvPr>
            <p:ph type="body" idx="1"/>
          </p:nvPr>
        </p:nvSpPr>
        <p:spPr>
          <a:xfrm>
            <a:off x="720190" y="4366199"/>
            <a:ext cx="5724939" cy="4249711"/>
          </a:xfrm>
          <a:noFill/>
          <a:ln w="9525">
            <a:noFill/>
            <a:miter lim="800000"/>
            <a:headEnd/>
            <a:tailEnd/>
          </a:ln>
          <a:effectLst/>
        </p:spPr>
        <p:txBody>
          <a:bodyPr vert="horz" wrap="square" lIns="102938" tIns="51469" rIns="102938" bIns="51469" numCol="1" anchor="t" anchorCtr="0" compatLnSpc="1">
            <a:prstTxWarp prst="textNoShape">
              <a:avLst/>
            </a:prstTxWarp>
            <a:noAutofit/>
          </a:bodyPr>
          <a:lstStyle/>
          <a:p>
            <a:pPr defTabSz="947347">
              <a:defRPr/>
            </a:pPr>
            <a:r>
              <a:rPr lang="en-US" dirty="0"/>
              <a:t>The goal of the Gabriella Miller Kids First Pediatric Research (or Kids First) Program is to alleviate suffering from childhood cancer and structural birth defects by fostering collaborative research to uncover the etiology of these diseases and support data sharing within the pediatric research community.</a:t>
            </a:r>
          </a:p>
          <a:p>
            <a:pPr defTabSz="947347">
              <a:defRPr/>
            </a:pPr>
            <a:endParaRPr lang="en-US" dirty="0"/>
          </a:p>
          <a:p>
            <a:pPr defTabSz="947347">
              <a:defRPr/>
            </a:pPr>
            <a:r>
              <a:rPr lang="en-US" dirty="0"/>
              <a:t>Returning to the theme of collaborations between KOMP2 and human disease consortia, the NIH Common Fund is providing supplemental funding for KOMP2 to collaborate with the Kids First Program. * Specifically, Kids First and KOMP2 are collaborating on a pilot project entitled “Precision Modeling of Pediatric Conditions” that will develop mouse strains to study, phenotype, and validate coding and noncoding genomic variants.</a:t>
            </a:r>
          </a:p>
          <a:p>
            <a:pPr defTabSz="947347">
              <a:defRPr/>
            </a:pPr>
            <a:endParaRPr lang="en-US" dirty="0"/>
          </a:p>
          <a:p>
            <a:pPr defTabSz="947347">
              <a:defRPr/>
            </a:pPr>
            <a:r>
              <a:rPr lang="en-US" dirty="0"/>
              <a:t>* For this pilot collaborative project, the Kids First program is accepting nominations of disease alleles identified through Kids First genome-sequencing projects. Selected alleles will undergo mouse model production and phenotyping. * Nominations are being accepted on a semi-rolling basis, with the upcoming 2019 due dates listed here. Alleles will be prioritized based on the strength and breadth of the supporting evidence. So far, two human disease alleles have been accepted and will be added to the KOMP2 phenotyping pipeline. </a:t>
            </a:r>
          </a:p>
          <a:p>
            <a:pPr defTabSz="958242">
              <a:defRPr/>
            </a:pPr>
            <a:endParaRPr lang="en-US" dirty="0"/>
          </a:p>
        </p:txBody>
      </p:sp>
      <p:sp>
        <p:nvSpPr>
          <p:cNvPr id="5" name="Slide Number Placeholder 3">
            <a:extLst>
              <a:ext uri="{FF2B5EF4-FFF2-40B4-BE49-F238E27FC236}">
                <a16:creationId xmlns:a16="http://schemas.microsoft.com/office/drawing/2014/main" id="{DD9C6293-6496-40FE-B999-0A75A759AA99}"/>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56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5819051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7"/>
            <a:ext cx="5724940" cy="4666843"/>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dirty="0"/>
              <a:t>The central goal of the Human Heredity and Health in Africa (or H3Africa) program is to develop a sustainable and collaborative African genomics research enterprise. Currently in its seventh year, the consortium now supports 48 projects across 34 African countries, involving over 54,000 research participants to date. Samples from more than half of these participants are now deposited in the three H3Africa Biorepositories. Genomic data is stored in the H3ABionet for eventual sharing through the European Genome-Phenome Archive. </a:t>
            </a:r>
          </a:p>
          <a:p>
            <a:endParaRPr lang="en-US" dirty="0"/>
          </a:p>
          <a:p>
            <a:r>
              <a:rPr lang="en-US" dirty="0"/>
              <a:t>* Recent publications include: a 50,000-participant research cohort to study genomic and environmental contributions to cardiovascular disease, insights into recent Lassa virus outbreaks, overall and sex-specific determinants of cardiometabolic disease, and four bioinformatic workflows optimized for genomic data generated on the African continent.</a:t>
            </a:r>
          </a:p>
          <a:p>
            <a:endParaRPr lang="en-US" dirty="0"/>
          </a:p>
          <a:p>
            <a:r>
              <a:rPr lang="en-US" dirty="0"/>
              <a:t>* Additionally, H3Africa investigators have increased the visibility of their consortium by presenting at conferences such as the annual meeting of the American Society of Human Genetics, the 4</a:t>
            </a:r>
            <a:r>
              <a:rPr lang="en-US" baseline="30000" dirty="0"/>
              <a:t>th </a:t>
            </a:r>
            <a:r>
              <a:rPr lang="en-US" dirty="0"/>
              <a:t>Global Genomic Medicine Collaborative Conference, and the 6</a:t>
            </a:r>
            <a:r>
              <a:rPr lang="en-US" baseline="30000" dirty="0"/>
              <a:t>th</a:t>
            </a:r>
            <a:r>
              <a:rPr lang="en-US" dirty="0"/>
              <a:t> Plenary Meeting of the Global Alliance for Genomics and Health. Lastly, H3Africa investigators are looking to build bridges with other NIH initiatives, with various H3Africa Working Groups in discussions with the Undiagnosed Diseases Network, the Centers for Mendelian Genomics, and the PhenX toolkit. </a:t>
            </a:r>
          </a:p>
          <a:p>
            <a:endParaRPr lang="en-US" dirty="0"/>
          </a:p>
        </p:txBody>
      </p:sp>
      <p:sp>
        <p:nvSpPr>
          <p:cNvPr id="5" name="Slide Number Placeholder 3">
            <a:extLst>
              <a:ext uri="{FF2B5EF4-FFF2-40B4-BE49-F238E27FC236}">
                <a16:creationId xmlns:a16="http://schemas.microsoft.com/office/drawing/2014/main" id="{DB792DA1-7C8E-425E-920D-2C4B492DED4B}"/>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57</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88893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719138"/>
            <a:ext cx="6402387" cy="3600450"/>
          </a:xfrm>
          <a:prstGeom prst="rect">
            <a:avLst/>
          </a:prstGeom>
        </p:spPr>
      </p:sp>
      <p:sp>
        <p:nvSpPr>
          <p:cNvPr id="3" name="Notes Placeholder 2"/>
          <p:cNvSpPr>
            <a:spLocks noGrp="1"/>
          </p:cNvSpPr>
          <p:nvPr>
            <p:ph type="body" idx="1"/>
          </p:nvPr>
        </p:nvSpPr>
        <p:spPr>
          <a:xfrm>
            <a:off x="718103" y="4609941"/>
            <a:ext cx="5724939" cy="4249711"/>
          </a:xfrm>
          <a:noFill/>
          <a:ln w="9525">
            <a:noFill/>
            <a:miter lim="800000"/>
            <a:headEnd/>
            <a:tailEnd/>
          </a:ln>
          <a:effectLst/>
        </p:spPr>
        <p:txBody>
          <a:bodyPr vert="horz" wrap="square" lIns="95798" tIns="47898" rIns="95798" bIns="47898" numCol="1" anchor="t" anchorCtr="0" compatLnSpc="1">
            <a:prstTxWarp prst="textNoShape">
              <a:avLst/>
            </a:prstTxWarp>
          </a:bodyPr>
          <a:lstStyle/>
          <a:p>
            <a:pPr defTabSz="991839">
              <a:defRPr/>
            </a:pPr>
            <a:r>
              <a:rPr lang="en-US" dirty="0"/>
              <a:t>The Undiagnosed Diseases Network (or UDN) aims to improve the level of diagnosis and care for patients with undiagnosed diseases, facilitate research into the etiology of these diseases, and promote an integrated and collaborative community to investigate these difficult to diagnose diseases. </a:t>
            </a:r>
          </a:p>
          <a:p>
            <a:pPr defTabSz="991839">
              <a:defRPr/>
            </a:pPr>
            <a:endParaRPr lang="en-US" dirty="0"/>
          </a:p>
          <a:p>
            <a:pPr defTabSz="991839">
              <a:defRPr/>
            </a:pPr>
            <a:r>
              <a:rPr lang="en-US" dirty="0"/>
              <a:t>Recently, the UDN published a manuscript in the </a:t>
            </a:r>
            <a:r>
              <a:rPr lang="en-US" i="1" dirty="0"/>
              <a:t>New England Journal of Medicine </a:t>
            </a:r>
            <a:r>
              <a:rPr lang="en-US" dirty="0"/>
              <a:t>describing the first 1,519 applicants to the UDN. For the 382 patients who had a complete evaluation, the diagnosis rate was 35%, with 31 new syndromes defined.</a:t>
            </a:r>
          </a:p>
          <a:p>
            <a:pPr defTabSz="991839">
              <a:defRPr/>
            </a:pPr>
            <a:endParaRPr lang="en-US" dirty="0"/>
          </a:p>
          <a:p>
            <a:pPr defTabSz="991839">
              <a:defRPr/>
            </a:pPr>
            <a:r>
              <a:rPr lang="en-US" dirty="0"/>
              <a:t>To apply, access the UDN Gateway by * clicking on the “Apply” button, which appears on all the UDN webpages. You can also find real-time research updates by following the UDN on social media at </a:t>
            </a:r>
            <a:r>
              <a:rPr lang="en-US" dirty="0" err="1"/>
              <a:t>udnconnect</a:t>
            </a:r>
            <a:r>
              <a:rPr lang="en-US" dirty="0"/>
              <a:t>.</a:t>
            </a:r>
          </a:p>
          <a:p>
            <a:pPr defTabSz="924575">
              <a:defRPr/>
            </a:pPr>
            <a:r>
              <a:rPr lang="en-US" dirty="0"/>
              <a:t>	</a:t>
            </a:r>
          </a:p>
        </p:txBody>
      </p:sp>
      <p:sp>
        <p:nvSpPr>
          <p:cNvPr id="4" name="Slide Number Placeholder 3"/>
          <p:cNvSpPr>
            <a:spLocks noGrp="1"/>
          </p:cNvSpPr>
          <p:nvPr>
            <p:ph type="sldNum" sz="quarter" idx="10"/>
          </p:nvPr>
        </p:nvSpPr>
        <p:spPr/>
        <p:txBody>
          <a:bodyPr/>
          <a:lstStyle/>
          <a:p>
            <a:pPr defTabSz="1264645">
              <a:defRPr/>
            </a:pPr>
            <a:fld id="{AEAA3271-BCE4-44FA-B910-928BB5F6209B}" type="slidenum">
              <a:rPr lang="en-US">
                <a:solidFill>
                  <a:prstClr val="black"/>
                </a:solidFill>
              </a:rPr>
              <a:pPr defTabSz="1264645">
                <a:defRPr/>
              </a:pPr>
              <a:t>58</a:t>
            </a:fld>
            <a:endParaRPr lang="en-US" dirty="0">
              <a:solidFill>
                <a:prstClr val="black"/>
              </a:solidFill>
            </a:endParaRPr>
          </a:p>
        </p:txBody>
      </p:sp>
    </p:spTree>
    <p:extLst>
      <p:ext uri="{BB962C8B-B14F-4D97-AF65-F5344CB8AC3E}">
        <p14:creationId xmlns:p14="http://schemas.microsoft.com/office/powerpoint/2010/main" val="12606344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3"/>
            <a:ext cx="5486400" cy="4558522"/>
          </a:xfrm>
        </p:spPr>
        <p:txBody>
          <a:bodyPr/>
          <a:lstStyle/>
          <a:p>
            <a:r>
              <a:rPr lang="en-US" altLang="en-US" dirty="0">
                <a:ea typeface="ＭＳ Ｐゴシック" panose="020B0600070205080204" pitchFamily="34" charset="-128"/>
              </a:rPr>
              <a:t>The Human Biomolecular Atlas Program (or </a:t>
            </a:r>
            <a:r>
              <a:rPr lang="en-US" altLang="en-US" dirty="0" err="1">
                <a:ea typeface="ＭＳ Ｐゴシック" panose="020B0600070205080204" pitchFamily="34" charset="-128"/>
              </a:rPr>
              <a:t>HuBMAP</a:t>
            </a:r>
            <a:r>
              <a:rPr lang="en-US" altLang="en-US" dirty="0">
                <a:ea typeface="ＭＳ Ｐゴシック" panose="020B0600070205080204" pitchFamily="34" charset="-128"/>
              </a:rPr>
              <a:t>) is a * new NIH Common Fund program that started in late 2018. This program aims to catalyze the development of an open, global framework for comprehensively mapping the human body at cellular resolution. </a:t>
            </a:r>
            <a:r>
              <a:rPr lang="en-US" altLang="en-US" dirty="0" err="1">
                <a:ea typeface="ＭＳ Ｐゴシック" panose="020B0600070205080204" pitchFamily="34" charset="-128"/>
              </a:rPr>
              <a:t>HuBMAP’s</a:t>
            </a:r>
            <a:r>
              <a:rPr lang="en-US" altLang="en-US" dirty="0">
                <a:ea typeface="ＭＳ Ｐゴシック" panose="020B0600070205080204" pitchFamily="34" charset="-128"/>
              </a:rPr>
              <a:t> premise is that better insights into the principles governing organization-function relationships will lead to better understanding of the significance of inter-individual variability, changes across the lifespan, tissue engineering, and the emergence of disease at the biomolecular level.</a:t>
            </a:r>
          </a:p>
          <a:p>
            <a:pPr lvl="1" defTabSz="981897">
              <a:defRPr/>
            </a:pPr>
            <a:endParaRPr lang="en-US" dirty="0"/>
          </a:p>
          <a:p>
            <a:r>
              <a:rPr lang="en-US" dirty="0"/>
              <a:t>* </a:t>
            </a:r>
            <a:r>
              <a:rPr lang="en-US" dirty="0" err="1"/>
              <a:t>HuBMAP</a:t>
            </a:r>
            <a:r>
              <a:rPr lang="en-US" dirty="0"/>
              <a:t> held its first all-hands meeting in November 2018. Outcomes of the meeting included a draft of a manuscript describing the goals and structure of the program.</a:t>
            </a:r>
          </a:p>
          <a:p>
            <a:endParaRPr lang="en-US" dirty="0"/>
          </a:p>
          <a:p>
            <a:r>
              <a:rPr lang="en-US" dirty="0"/>
              <a:t>* In January, </a:t>
            </a:r>
            <a:r>
              <a:rPr lang="en-US" dirty="0" err="1"/>
              <a:t>HuBMAP</a:t>
            </a:r>
            <a:r>
              <a:rPr lang="en-US" dirty="0"/>
              <a:t> released a new Funding Opportunity Announcement (or FOA) aiming to support the rapid implementation of technologies for mapping the human body at high resolution. The goals of this FOA are to broaden and deepen the </a:t>
            </a:r>
            <a:r>
              <a:rPr lang="en-US" dirty="0" err="1"/>
              <a:t>HuBMAP</a:t>
            </a:r>
            <a:r>
              <a:rPr lang="en-US" dirty="0"/>
              <a:t> Consortium's range of technologies and expertise in tissue collection and preservation, implementing new methods for data collection and analysis to supplement existing </a:t>
            </a:r>
            <a:r>
              <a:rPr lang="en-US" dirty="0" err="1"/>
              <a:t>HuBMAP</a:t>
            </a:r>
            <a:r>
              <a:rPr lang="en-US" dirty="0"/>
              <a:t> efforts. This FOA has a focus on the extracellular environment and matrix composition. * Applications are due on March 14.</a:t>
            </a:r>
          </a:p>
          <a:p>
            <a:endParaRPr lang="en-US" dirty="0"/>
          </a:p>
        </p:txBody>
      </p:sp>
      <p:sp>
        <p:nvSpPr>
          <p:cNvPr id="4" name="Slide Number Placeholder 3"/>
          <p:cNvSpPr>
            <a:spLocks noGrp="1"/>
          </p:cNvSpPr>
          <p:nvPr>
            <p:ph type="sldNum" sz="quarter" idx="10"/>
          </p:nvPr>
        </p:nvSpPr>
        <p:spPr/>
        <p:txBody>
          <a:bodyPr/>
          <a:lstStyle/>
          <a:p>
            <a:pPr defTabSz="1264645">
              <a:defRPr/>
            </a:pPr>
            <a:fld id="{8278BAFF-ADEB-4744-BC7F-43E9D31D4077}" type="slidenum">
              <a:rPr lang="en-US">
                <a:solidFill>
                  <a:prstClr val="black"/>
                </a:solidFill>
              </a:rPr>
              <a:pPr defTabSz="1264645">
                <a:defRPr/>
              </a:pPr>
              <a:t>59</a:t>
            </a:fld>
            <a:endParaRPr lang="en-US" dirty="0">
              <a:solidFill>
                <a:prstClr val="black"/>
              </a:solidFill>
            </a:endParaRPr>
          </a:p>
        </p:txBody>
      </p:sp>
    </p:spTree>
    <p:extLst>
      <p:ext uri="{BB962C8B-B14F-4D97-AF65-F5344CB8AC3E}">
        <p14:creationId xmlns:p14="http://schemas.microsoft.com/office/powerpoint/2010/main" val="344600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28625" y="450850"/>
            <a:ext cx="6402388"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5" name="Slide Number Placeholder 3">
            <a:extLst>
              <a:ext uri="{FF2B5EF4-FFF2-40B4-BE49-F238E27FC236}">
                <a16:creationId xmlns:a16="http://schemas.microsoft.com/office/drawing/2014/main" id="{952BD7F9-43D3-484D-8A76-74E82DDDCCFB}"/>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6</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2070987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Somatic Cell Genome Editing (or SCGE) program aims to develop quality tools to perform effective and safe genome editing in human patients. The program elements include improved delivery systems and genome editors as well as </a:t>
            </a:r>
            <a:r>
              <a:rPr lang="en-US" i="1" dirty="0"/>
              <a:t>in vitro </a:t>
            </a:r>
            <a:r>
              <a:rPr lang="en-US" dirty="0"/>
              <a:t>and </a:t>
            </a:r>
            <a:r>
              <a:rPr lang="en-US" i="1" dirty="0"/>
              <a:t>in vivo </a:t>
            </a:r>
            <a:r>
              <a:rPr lang="en-US" dirty="0"/>
              <a:t>assay platforms to test safety and efficacy. The information and materials will constitute a ‘genome editing toolkit’ that will be disseminated through a Data Coordination Center. </a:t>
            </a:r>
          </a:p>
          <a:p>
            <a:endParaRPr lang="en-US" dirty="0"/>
          </a:p>
          <a:p>
            <a:r>
              <a:rPr lang="en-US" dirty="0"/>
              <a:t>* A kickoff meeting for this program was held in December 2018. </a:t>
            </a:r>
          </a:p>
          <a:p>
            <a:endParaRPr lang="en-US" dirty="0"/>
          </a:p>
          <a:p>
            <a:r>
              <a:rPr lang="en-US" dirty="0"/>
              <a:t>* NHGRI is managing the Data Coordination Center, which was awarded to the Medical College of Wisconsin.</a:t>
            </a:r>
          </a:p>
          <a:p>
            <a:endParaRPr lang="en-US" dirty="0"/>
          </a:p>
          <a:p>
            <a:r>
              <a:rPr lang="en-US" dirty="0"/>
              <a:t>* The second round of applications have been received and are now under review. These applications include novel editors and delivery systems, tissue platforms initiatives, and an </a:t>
            </a:r>
            <a:r>
              <a:rPr lang="en-US" i="1" dirty="0"/>
              <a:t>in vivo </a:t>
            </a:r>
            <a:r>
              <a:rPr lang="en-US" dirty="0"/>
              <a:t>cell monitoring initiative.</a:t>
            </a:r>
          </a:p>
          <a:p>
            <a:endParaRPr lang="en-US" dirty="0"/>
          </a:p>
        </p:txBody>
      </p:sp>
      <p:sp>
        <p:nvSpPr>
          <p:cNvPr id="4" name="Slide Number Placeholder 3"/>
          <p:cNvSpPr>
            <a:spLocks noGrp="1"/>
          </p:cNvSpPr>
          <p:nvPr>
            <p:ph type="sldNum" sz="quarter" idx="10"/>
          </p:nvPr>
        </p:nvSpPr>
        <p:spPr/>
        <p:txBody>
          <a:bodyPr/>
          <a:lstStyle/>
          <a:p>
            <a:pPr defTabSz="1264645">
              <a:defRPr/>
            </a:pPr>
            <a:fld id="{8278BAFF-ADEB-4744-BC7F-43E9D31D4077}" type="slidenum">
              <a:rPr lang="en-US">
                <a:solidFill>
                  <a:prstClr val="black"/>
                </a:solidFill>
              </a:rPr>
              <a:pPr defTabSz="1264645">
                <a:defRPr/>
              </a:pPr>
              <a:t>60</a:t>
            </a:fld>
            <a:endParaRPr lang="en-US" dirty="0">
              <a:solidFill>
                <a:prstClr val="black"/>
              </a:solidFill>
            </a:endParaRPr>
          </a:p>
        </p:txBody>
      </p:sp>
    </p:spTree>
    <p:extLst>
      <p:ext uri="{BB962C8B-B14F-4D97-AF65-F5344CB8AC3E}">
        <p14:creationId xmlns:p14="http://schemas.microsoft.com/office/powerpoint/2010/main" val="905551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6432" y="4560951"/>
            <a:ext cx="5724939" cy="4249711"/>
          </a:xfrm>
        </p:spPr>
        <p:txBody>
          <a:bodyPr/>
          <a:lstStyle/>
          <a:p>
            <a:pPr defTabSz="639594">
              <a:defRPr/>
            </a:pPr>
            <a:r>
              <a:rPr lang="en-US" dirty="0"/>
              <a:t>The </a:t>
            </a:r>
            <a:r>
              <a:rPr lang="en-US" i="1" dirty="0"/>
              <a:t>All of Us </a:t>
            </a:r>
            <a:r>
              <a:rPr lang="en-US" dirty="0"/>
              <a:t>Research Program aims to build a community of 1 million or more participants to gather health information for the acceleration of research and the improvement of healthcare for a variety of conditions affecting the diversity of the populations within the United States. To date, more than 150,000 individuals have registered with the program and over 90,000 people have completed all the requirements for inclusion.</a:t>
            </a:r>
          </a:p>
          <a:p>
            <a:pPr defTabSz="639594">
              <a:defRPr/>
            </a:pPr>
            <a:r>
              <a:rPr lang="en-US" dirty="0"/>
              <a:t> </a:t>
            </a:r>
          </a:p>
          <a:p>
            <a:pPr defTabSz="639594">
              <a:defRPr/>
            </a:pPr>
            <a:r>
              <a:rPr lang="en-US" dirty="0"/>
              <a:t>* In September 2018, </a:t>
            </a:r>
            <a:r>
              <a:rPr lang="en-US" i="1" dirty="0"/>
              <a:t>All of Us </a:t>
            </a:r>
            <a:r>
              <a:rPr lang="en-US" dirty="0"/>
              <a:t>awarded funds to three genome centers for generating both array-based genotyping data and whole-genome sequence data using </a:t>
            </a:r>
            <a:r>
              <a:rPr lang="en-US" dirty="0" err="1"/>
              <a:t>biosamples</a:t>
            </a:r>
            <a:r>
              <a:rPr lang="en-US" dirty="0"/>
              <a:t> from the program participants. * The first center is at Baylor College of Medicine in conjunction with the Johns Hopkins University and the University of Texas; * the second center is at the Broad Institute with Color Genomics and Partner’s HealthCare; and * the third center is at the University of Washington.</a:t>
            </a:r>
          </a:p>
          <a:p>
            <a:pPr>
              <a:defRPr/>
            </a:pPr>
            <a:endParaRPr lang="en-US" dirty="0"/>
          </a:p>
          <a:p>
            <a:pPr>
              <a:defRPr/>
            </a:pPr>
            <a:r>
              <a:rPr lang="en-US" dirty="0"/>
              <a:t>To handle the return of genomic results in a responsible manner, </a:t>
            </a:r>
            <a:r>
              <a:rPr lang="en-US" i="1" dirty="0"/>
              <a:t>All of Us </a:t>
            </a:r>
            <a:r>
              <a:rPr lang="en-US" dirty="0"/>
              <a:t>solicited applications for a genetic counseling resource. The closing date for applications was earlier this month, with awards expected later this spring.</a:t>
            </a:r>
          </a:p>
          <a:p>
            <a:endParaRPr lang="en-US" dirty="0"/>
          </a:p>
        </p:txBody>
      </p:sp>
      <p:sp>
        <p:nvSpPr>
          <p:cNvPr id="4" name="Slide Number Placeholder 3"/>
          <p:cNvSpPr>
            <a:spLocks noGrp="1"/>
          </p:cNvSpPr>
          <p:nvPr>
            <p:ph type="sldNum" sz="quarter" idx="10"/>
          </p:nvPr>
        </p:nvSpPr>
        <p:spPr/>
        <p:txBody>
          <a:bodyPr/>
          <a:lstStyle/>
          <a:p>
            <a:pPr defTabSz="1264645">
              <a:defRPr/>
            </a:pPr>
            <a:fld id="{8278BAFF-ADEB-4744-BC7F-43E9D31D4077}" type="slidenum">
              <a:rPr lang="en-US">
                <a:solidFill>
                  <a:prstClr val="black"/>
                </a:solidFill>
              </a:rPr>
              <a:pPr defTabSz="1264645">
                <a:defRPr/>
              </a:pPr>
              <a:t>61</a:t>
            </a:fld>
            <a:endParaRPr lang="en-US">
              <a:solidFill>
                <a:prstClr val="black"/>
              </a:solidFill>
            </a:endParaRPr>
          </a:p>
        </p:txBody>
      </p:sp>
    </p:spTree>
    <p:extLst>
      <p:ext uri="{BB962C8B-B14F-4D97-AF65-F5344CB8AC3E}">
        <p14:creationId xmlns:p14="http://schemas.microsoft.com/office/powerpoint/2010/main" val="1256202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0850" y="514350"/>
            <a:ext cx="64008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7" name="Slide Number Placeholder 3">
            <a:extLst>
              <a:ext uri="{FF2B5EF4-FFF2-40B4-BE49-F238E27FC236}">
                <a16:creationId xmlns:a16="http://schemas.microsoft.com/office/drawing/2014/main" id="{ABA072A5-D362-45AA-8771-6467492F1E96}"/>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62</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41150468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6788" y="4551102"/>
            <a:ext cx="5724939" cy="4249711"/>
          </a:xfrm>
        </p:spPr>
        <p:txBody>
          <a:bodyPr/>
          <a:lstStyle/>
          <a:p>
            <a:pPr defTabSz="632323">
              <a:defRPr/>
            </a:pPr>
            <a:r>
              <a:rPr lang="en-US" b="0" i="0" u="none" strike="noStrike" kern="1200" dirty="0">
                <a:solidFill>
                  <a:schemeClr val="tx1"/>
                </a:solidFill>
                <a:effectLst/>
              </a:rPr>
              <a:t>To continue diversifying how we reach the many important audiences that NHGRI serves, the Communications and Public Liaison Branch has been collaborating with various parts of the Institute on new video projects. </a:t>
            </a:r>
          </a:p>
          <a:p>
            <a:pPr defTabSz="632323">
              <a:defRPr/>
            </a:pPr>
            <a:endParaRPr lang="en-US" dirty="0"/>
          </a:p>
          <a:p>
            <a:r>
              <a:rPr lang="en-US" sz="1200" kern="1200" dirty="0">
                <a:solidFill>
                  <a:schemeClr val="tx1"/>
                </a:solidFill>
                <a:effectLst/>
                <a:latin typeface="Arial" panose="020B0604020202020204" pitchFamily="34" charset="0"/>
                <a:ea typeface="+mn-ea"/>
                <a:cs typeface="Arial" panose="020B0604020202020204" pitchFamily="34" charset="0"/>
              </a:rPr>
              <a:t>* The first new video project has been posted on our </a:t>
            </a:r>
            <a:r>
              <a:rPr lang="en-US" sz="1200" kern="1200" dirty="0" err="1">
                <a:solidFill>
                  <a:schemeClr val="tx1"/>
                </a:solidFill>
                <a:effectLst/>
                <a:latin typeface="Arial" panose="020B0604020202020204" pitchFamily="34" charset="0"/>
                <a:ea typeface="+mn-ea"/>
                <a:cs typeface="Arial" panose="020B0604020202020204" pitchFamily="34" charset="0"/>
              </a:rPr>
              <a:t>GenomeTV</a:t>
            </a:r>
            <a:r>
              <a:rPr lang="en-US" sz="1200" kern="1200" dirty="0">
                <a:solidFill>
                  <a:schemeClr val="tx1"/>
                </a:solidFill>
                <a:effectLst/>
                <a:latin typeface="Arial" panose="020B0604020202020204" pitchFamily="34" charset="0"/>
                <a:ea typeface="+mn-ea"/>
                <a:cs typeface="Arial" panose="020B0604020202020204" pitchFamily="34" charset="0"/>
              </a:rPr>
              <a:t> of YouTube and promotes the research of Chuck Venditti, a Senior Investigator in NHGRI’s Intramural Research Program. The video focuses on the experience of a patient afflicted with methylmalonic acidemia (or MMA) and how research by the Venditti laboratory is providing important new insights about this devastating disease at the molecular level. The video will be part of a set of educational materials designed to support upcoming clinical trials to test several new treatments for this disorder. </a:t>
            </a:r>
          </a:p>
        </p:txBody>
      </p:sp>
      <p:sp>
        <p:nvSpPr>
          <p:cNvPr id="5" name="Slide Number Placeholder 3">
            <a:extLst>
              <a:ext uri="{FF2B5EF4-FFF2-40B4-BE49-F238E27FC236}">
                <a16:creationId xmlns:a16="http://schemas.microsoft.com/office/drawing/2014/main" id="{7A88D202-64C0-47FF-8E53-38AD9564C598}"/>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63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835363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09575" y="409575"/>
            <a:ext cx="6403975" cy="3602038"/>
          </a:xfrm>
          <a:prstGeom prst="rect">
            <a:avLst/>
          </a:prstGeom>
          <a:ln/>
        </p:spPr>
      </p:sp>
      <p:sp>
        <p:nvSpPr>
          <p:cNvPr id="119811" name="Notes Placeholder 2"/>
          <p:cNvSpPr>
            <a:spLocks noGrp="1"/>
          </p:cNvSpPr>
          <p:nvPr>
            <p:ph type="body" idx="1"/>
          </p:nvPr>
        </p:nvSpPr>
        <p:spPr>
          <a:xfrm>
            <a:off x="868682" y="4169094"/>
            <a:ext cx="5724939" cy="4249711"/>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defTabSz="948507" eaLnBrk="0" fontAlgn="base" hangingPunct="0">
              <a:spcAft>
                <a:spcPct val="0"/>
              </a:spcAft>
              <a:defRPr/>
            </a:pPr>
            <a:r>
              <a:rPr lang="en-US" dirty="0"/>
              <a:t>The NHGRI-Smithsonian exhibition </a:t>
            </a:r>
            <a:r>
              <a:rPr lang="en-US" i="1" dirty="0"/>
              <a:t>Genome: Unlocking Life’s Code </a:t>
            </a:r>
            <a:r>
              <a:rPr lang="en-US" dirty="0"/>
              <a:t>will make several more stops across North America as it continues to travel in 2019 and into 2020. The exhibition completed its stay at the Orange County History Museum in Florida in early January. It is now open in Birmingham, Alabama for a run at the </a:t>
            </a:r>
            <a:r>
              <a:rPr lang="en-US" dirty="0" err="1"/>
              <a:t>McWane</a:t>
            </a:r>
            <a:r>
              <a:rPr lang="en-US" dirty="0"/>
              <a:t> Science Center. When it leaves Alabama, the exhibition will travel to the </a:t>
            </a:r>
            <a:r>
              <a:rPr lang="en-US" dirty="0" err="1"/>
              <a:t>DaVinci</a:t>
            </a:r>
            <a:r>
              <a:rPr lang="en-US" dirty="0"/>
              <a:t> Science Center in Allentown, Pennsylvania. </a:t>
            </a:r>
          </a:p>
          <a:p>
            <a:pPr defTabSz="948507" eaLnBrk="0" fontAlgn="base" hangingPunct="0">
              <a:spcAft>
                <a:spcPct val="0"/>
              </a:spcAft>
              <a:defRPr/>
            </a:pPr>
            <a:endParaRPr lang="en-US" dirty="0"/>
          </a:p>
          <a:p>
            <a:pPr defTabSz="914266" eaLnBrk="0" fontAlgn="base" hangingPunct="0">
              <a:spcAft>
                <a:spcPct val="0"/>
              </a:spcAft>
              <a:defRPr/>
            </a:pPr>
            <a:r>
              <a:rPr lang="en-US" dirty="0"/>
              <a:t>Please continue to check the exhibition’s website and follow it on social media for the most up-to-date program information.</a:t>
            </a:r>
          </a:p>
          <a:p>
            <a:pPr marL="0" lvl="1" defTabSz="609496">
              <a:defRPr/>
            </a:pPr>
            <a:endParaRPr lang="en-US" dirty="0"/>
          </a:p>
        </p:txBody>
      </p:sp>
      <p:sp>
        <p:nvSpPr>
          <p:cNvPr id="119812" name="Slide Number Placeholder 3"/>
          <p:cNvSpPr>
            <a:spLocks noGrp="1"/>
          </p:cNvSpPr>
          <p:nvPr>
            <p:ph type="sldNum" sz="quarter" idx="5"/>
          </p:nvPr>
        </p:nvSpPr>
        <p:spPr>
          <a:noFill/>
        </p:spPr>
        <p:txBody>
          <a:bodyPr/>
          <a:lstStyle/>
          <a:p>
            <a:pPr defTabSz="941330">
              <a:defRPr/>
            </a:pPr>
            <a:fld id="{3F3096A7-7907-4AE4-8BBC-4643BE8BB0EA}" type="slidenum">
              <a:rPr lang="en-US">
                <a:solidFill>
                  <a:srgbClr val="000000"/>
                </a:solidFill>
              </a:rPr>
              <a:pPr defTabSz="941330">
                <a:defRPr/>
              </a:pPr>
              <a:t>64</a:t>
            </a:fld>
            <a:endParaRPr lang="en-US" dirty="0">
              <a:solidFill>
                <a:srgbClr val="000000"/>
              </a:solidFill>
            </a:endParaRPr>
          </a:p>
        </p:txBody>
      </p:sp>
    </p:spTree>
    <p:extLst>
      <p:ext uri="{BB962C8B-B14F-4D97-AF65-F5344CB8AC3E}">
        <p14:creationId xmlns:p14="http://schemas.microsoft.com/office/powerpoint/2010/main" val="20733891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7"/>
            <a:ext cx="5724940" cy="4966750"/>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marL="0" lvl="1" defTabSz="632323">
              <a:defRPr/>
            </a:pPr>
            <a:r>
              <a:rPr lang="en-US" dirty="0">
                <a:ea typeface="Arial" charset="0"/>
              </a:rPr>
              <a:t>NHGRI’s Education and Community Involvement Branch continues to participate in various public outreach activities that highlight the Institute and current topics in genomics. </a:t>
            </a:r>
          </a:p>
          <a:p>
            <a:pPr marL="0" lvl="1" defTabSz="632323">
              <a:defRPr/>
            </a:pPr>
            <a:endParaRPr lang="en-US" dirty="0">
              <a:ea typeface="Arial" charset="0"/>
            </a:endParaRPr>
          </a:p>
          <a:p>
            <a:pPr marL="0" lvl="1" defTabSz="632323">
              <a:defRPr/>
            </a:pPr>
            <a:r>
              <a:rPr lang="en-US" dirty="0">
                <a:ea typeface="Arial" charset="0"/>
              </a:rPr>
              <a:t>* NHGRI </a:t>
            </a:r>
            <a:r>
              <a:rPr lang="en-US" dirty="0"/>
              <a:t>is partnering with the National Academies of Sciences’ </a:t>
            </a:r>
            <a:r>
              <a:rPr lang="en-US" dirty="0" err="1"/>
              <a:t>LabX</a:t>
            </a:r>
            <a:r>
              <a:rPr lang="en-US" dirty="0"/>
              <a:t> program to organize programming focused on genomic information, privacy, policing, and social justice. This past December, representatives from community organizations and the science, policy, and criminal justice fields came together to discuss benefits and concerns associated with these issues.</a:t>
            </a:r>
          </a:p>
          <a:p>
            <a:pPr marL="0" lvl="1" defTabSz="632323">
              <a:defRPr/>
            </a:pPr>
            <a:endParaRPr lang="en-US" dirty="0"/>
          </a:p>
          <a:p>
            <a:pPr marL="0" lvl="1" defTabSz="632323">
              <a:defRPr/>
            </a:pPr>
            <a:r>
              <a:rPr lang="en-US" dirty="0">
                <a:ea typeface="Arial" charset="0"/>
              </a:rPr>
              <a:t>* In January, NHGRI engaged with the Washington, DC community at the free NBC4 Health and Fitness Expo. With 257 exhibitors and more than 70,000 visitors attending (despite an unexpected snow storm), NHGRI staff and genetic counselors from the Genetic and Rare Diseases Program at NIH’s National Center for Advancing Translational Sciences interacted with nearly 200 people. In addition, on the main stage, NHGRI’s Julie Segre participated in a panel discussion about DNA and what it can tell us. </a:t>
            </a:r>
          </a:p>
          <a:p>
            <a:pPr marL="0" lvl="1" defTabSz="632323">
              <a:defRPr/>
            </a:pPr>
            <a:endParaRPr lang="en-US" dirty="0">
              <a:ea typeface="Arial" charset="0"/>
            </a:endParaRPr>
          </a:p>
          <a:p>
            <a:pPr marL="0" lvl="1" defTabSz="632323">
              <a:defRPr/>
            </a:pPr>
            <a:r>
              <a:rPr lang="en-US" dirty="0"/>
              <a:t>* Finally, this year will mark the 16</a:t>
            </a:r>
            <a:r>
              <a:rPr lang="en-US" baseline="30000" dirty="0"/>
              <a:t>th</a:t>
            </a:r>
            <a:r>
              <a:rPr lang="en-US" dirty="0"/>
              <a:t> anniversary of National DNA Day, which will occur on April 25. NHGRI will be ramping up activities to celebrate the completion of the Human Genome Project and the discovery of the double-helical structure of DNA in the coming months. I encourage you visit the National DNA Day website on genome.gov for more information on the planned events and the resources available for supporting National DNA Day activities.</a:t>
            </a:r>
          </a:p>
          <a:p>
            <a:pPr marL="0" lvl="1" defTabSz="632323">
              <a:defRPr/>
            </a:pPr>
            <a:endParaRPr lang="en-US" dirty="0"/>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65</a:t>
            </a:fld>
            <a:endParaRPr lang="en-US" dirty="0">
              <a:solidFill>
                <a:srgbClr val="000000"/>
              </a:solidFill>
            </a:endParaRPr>
          </a:p>
        </p:txBody>
      </p:sp>
    </p:spTree>
    <p:extLst>
      <p:ext uri="{BB962C8B-B14F-4D97-AF65-F5344CB8AC3E}">
        <p14:creationId xmlns:p14="http://schemas.microsoft.com/office/powerpoint/2010/main" val="40077248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33388" y="723900"/>
            <a:ext cx="6297612" cy="3541713"/>
          </a:xfrm>
          <a:prstGeom prst="rect">
            <a:avLst/>
          </a:prstGeom>
          <a:ln/>
        </p:spPr>
      </p:sp>
      <p:sp>
        <p:nvSpPr>
          <p:cNvPr id="119811" name="Notes Placeholder 2"/>
          <p:cNvSpPr>
            <a:spLocks noGrp="1"/>
          </p:cNvSpPr>
          <p:nvPr>
            <p:ph type="body" idx="1"/>
          </p:nvPr>
        </p:nvSpPr>
        <p:spPr>
          <a:xfrm>
            <a:off x="719759" y="4454298"/>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pPr defTabSz="948507" eaLnBrk="0" fontAlgn="base" hangingPunct="0">
              <a:spcAft>
                <a:spcPct val="0"/>
              </a:spcAft>
              <a:defRPr/>
            </a:pPr>
            <a:r>
              <a:rPr lang="en-US" dirty="0"/>
              <a:t>In September 2018, NHGRI’s Education and Community Involvement Branch invited * 25 healthcare providers (including physicians, nurses, pharmacists, physician assistants, and genetic counselors) to a meeting at NIH that discussed what is needed to enhance genomics education of healthcare providers.</a:t>
            </a:r>
          </a:p>
          <a:p>
            <a:pPr defTabSz="948507" eaLnBrk="0" fontAlgn="base" hangingPunct="0">
              <a:spcAft>
                <a:spcPct val="0"/>
              </a:spcAft>
              <a:defRPr/>
            </a:pPr>
            <a:endParaRPr lang="en-US" dirty="0"/>
          </a:p>
          <a:p>
            <a:pPr defTabSz="948507" eaLnBrk="0" fontAlgn="base" hangingPunct="0">
              <a:spcAft>
                <a:spcPct val="0"/>
              </a:spcAft>
              <a:defRPr/>
            </a:pPr>
            <a:r>
              <a:rPr lang="en-US" dirty="0"/>
              <a:t>* The meeting concluded with a set of recommendations for improving genomics education for providers; these included: (1) increasing funding for genomics education; (2) working with underserved communities and increasing the diversity of investigators and providers; (3) continuing to support existing NHGRI tools; (4) fostering genomic and genetic awareness with an ambassador network and/or social media campaign; and (5) providing training opportunities for ‘train-the-trainer’ courses for healthcare professionals</a:t>
            </a:r>
          </a:p>
          <a:p>
            <a:pPr marL="5236423" lvl="8" indent="-177845" defTabSz="948507" eaLnBrk="0" fontAlgn="base" hangingPunct="0">
              <a:spcAft>
                <a:spcPct val="0"/>
              </a:spcAft>
              <a:buFont typeface="Arial" panose="020B0604020202020204" pitchFamily="34" charset="0"/>
              <a:buChar char="•"/>
              <a:defRPr/>
            </a:pPr>
            <a:endParaRPr lang="en-US" sz="1700" dirty="0">
              <a:latin typeface="Arial" panose="020B0604020202020204" pitchFamily="34" charset="0"/>
              <a:cs typeface="Arial" panose="020B0604020202020204" pitchFamily="34" charset="0"/>
            </a:endParaRPr>
          </a:p>
          <a:p>
            <a:pPr defTabSz="948507" eaLnBrk="0" fontAlgn="base" hangingPunct="0">
              <a:spcAft>
                <a:spcPct val="0"/>
              </a:spcAft>
              <a:defRPr/>
            </a:pPr>
            <a:r>
              <a:rPr lang="en-US" dirty="0"/>
              <a:t>* The Education and Community Involvement Branch will convene a group of providers from this meeting to begin addressing these recommendations.</a:t>
            </a:r>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66</a:t>
            </a:fld>
            <a:endParaRPr lang="en-US" dirty="0">
              <a:solidFill>
                <a:srgbClr val="000000"/>
              </a:solidFill>
            </a:endParaRPr>
          </a:p>
        </p:txBody>
      </p:sp>
    </p:spTree>
    <p:extLst>
      <p:ext uri="{BB962C8B-B14F-4D97-AF65-F5344CB8AC3E}">
        <p14:creationId xmlns:p14="http://schemas.microsoft.com/office/powerpoint/2010/main" val="33949588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57200" y="719138"/>
            <a:ext cx="6400800" cy="3600450"/>
          </a:xfrm>
          <a:prstGeom prst="rect">
            <a:avLst/>
          </a:prstGeom>
          <a:ln/>
        </p:spPr>
      </p:sp>
      <p:sp>
        <p:nvSpPr>
          <p:cNvPr id="119811" name="Notes Placeholder 2"/>
          <p:cNvSpPr>
            <a:spLocks noGrp="1"/>
          </p:cNvSpPr>
          <p:nvPr>
            <p:ph type="body" idx="1"/>
          </p:nvPr>
        </p:nvSpPr>
        <p:spPr>
          <a:xfrm>
            <a:off x="795131" y="4576206"/>
            <a:ext cx="5724939" cy="4249711"/>
          </a:xfrm>
          <a:noFill/>
          <a:ln w="9525">
            <a:noFill/>
            <a:miter lim="800000"/>
            <a:headEnd/>
            <a:tailEnd/>
          </a:ln>
          <a:effectLst/>
        </p:spPr>
        <p:txBody>
          <a:bodyPr vert="horz" wrap="square" lIns="97262" tIns="48631" rIns="97262" bIns="48631" numCol="1" anchor="t" anchorCtr="0" compatLnSpc="1">
            <a:prstTxWarp prst="textNoShape">
              <a:avLst/>
            </a:prstTxWarp>
            <a:noAutofit/>
          </a:bodyPr>
          <a:lstStyle/>
          <a:p>
            <a:pPr defTabSz="948507" eaLnBrk="0" fontAlgn="base" hangingPunct="0">
              <a:spcAft>
                <a:spcPct val="0"/>
              </a:spcAft>
              <a:defRPr/>
            </a:pPr>
            <a:r>
              <a:rPr lang="en-US" dirty="0"/>
              <a:t>The My Family Health Portrait is a web-based public tool that was * launched in 2004 by NHGRI in partnership with the Surgeon General and other federal partners, including the Centers for Disease Control and Prevention. Over the past few years, the tool has been updated by NHGRI to improve its use, add functionality, and increase accessibility by the public. NHGRI continues to support family health history initiatives through the Family Health History Day on Thanksgiving each year as well as by hosting bi-monthly calls of clinicians, educators, and industry through the National Family Health History Group.</a:t>
            </a:r>
          </a:p>
          <a:p>
            <a:pPr defTabSz="948507" eaLnBrk="0" fontAlgn="base" hangingPunct="0">
              <a:spcAft>
                <a:spcPct val="0"/>
              </a:spcAft>
              <a:defRPr/>
            </a:pPr>
            <a:endParaRPr lang="en-US" dirty="0"/>
          </a:p>
          <a:p>
            <a:pPr defTabSz="948507" eaLnBrk="0" fontAlgn="base" hangingPunct="0">
              <a:spcAft>
                <a:spcPct val="0"/>
              </a:spcAft>
              <a:defRPr/>
            </a:pPr>
            <a:r>
              <a:rPr lang="en-US" dirty="0"/>
              <a:t>* To increase exposure and use of the My Family Health Portrait tool by the public, genomics educators, and clinicians, the tool was moved to a new home at the Centers for Disease Control and Prevention this past September. The core capabilities of the tool remain the same – that is, a convenient way to gather family health history as a pedigree or chart to share with family members and providers.</a:t>
            </a:r>
          </a:p>
          <a:p>
            <a:endParaRPr lang="de-DE" dirty="0"/>
          </a:p>
        </p:txBody>
      </p:sp>
      <p:sp>
        <p:nvSpPr>
          <p:cNvPr id="119812" name="Slide Number Placeholder 3"/>
          <p:cNvSpPr>
            <a:spLocks noGrp="1"/>
          </p:cNvSpPr>
          <p:nvPr>
            <p:ph type="sldNum" sz="quarter" idx="5"/>
          </p:nvPr>
        </p:nvSpPr>
        <p:spPr>
          <a:noFill/>
        </p:spPr>
        <p:txBody>
          <a:bodyPr/>
          <a:lstStyle/>
          <a:p>
            <a:pPr defTabSz="968169">
              <a:defRPr/>
            </a:pPr>
            <a:fld id="{3F3096A7-7907-4AE4-8BBC-4643BE8BB0EA}" type="slidenum">
              <a:rPr lang="en-US">
                <a:solidFill>
                  <a:srgbClr val="000000"/>
                </a:solidFill>
              </a:rPr>
              <a:pPr defTabSz="968169">
                <a:defRPr/>
              </a:pPr>
              <a:t>67</a:t>
            </a:fld>
            <a:endParaRPr lang="en-US" dirty="0">
              <a:solidFill>
                <a:srgbClr val="000000"/>
              </a:solidFill>
            </a:endParaRPr>
          </a:p>
        </p:txBody>
      </p:sp>
    </p:spTree>
    <p:extLst>
      <p:ext uri="{BB962C8B-B14F-4D97-AF65-F5344CB8AC3E}">
        <p14:creationId xmlns:p14="http://schemas.microsoft.com/office/powerpoint/2010/main" val="873166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539750"/>
            <a:ext cx="6400800" cy="3600450"/>
          </a:xfrm>
          <a:prstGeom prst="rect">
            <a:avLst/>
          </a:prstGeom>
          <a:ln/>
        </p:spPr>
      </p:sp>
      <p:sp>
        <p:nvSpPr>
          <p:cNvPr id="7" name="Slide Number Placeholder 3">
            <a:extLst>
              <a:ext uri="{FF2B5EF4-FFF2-40B4-BE49-F238E27FC236}">
                <a16:creationId xmlns:a16="http://schemas.microsoft.com/office/drawing/2014/main" id="{8B03152F-8A18-4309-895A-8A610FF62D1B}"/>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68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8767537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50838" y="760413"/>
            <a:ext cx="6613525" cy="3719512"/>
          </a:xfrm>
          <a:prstGeom prst="rect">
            <a:avLst/>
          </a:prstGeom>
          <a:ln/>
        </p:spPr>
      </p:sp>
      <p:sp>
        <p:nvSpPr>
          <p:cNvPr id="119811" name="Notes Placeholder 2"/>
          <p:cNvSpPr>
            <a:spLocks noGrp="1"/>
          </p:cNvSpPr>
          <p:nvPr>
            <p:ph type="body" idx="1"/>
          </p:nvPr>
        </p:nvSpPr>
        <p:spPr>
          <a:xfrm>
            <a:off x="604298" y="4716676"/>
            <a:ext cx="5724939" cy="4249711"/>
          </a:xfrm>
          <a:noFill/>
          <a:ln w="9525">
            <a:noFill/>
            <a:miter lim="800000"/>
            <a:headEnd/>
            <a:tailEnd/>
          </a:ln>
          <a:effectLst/>
        </p:spPr>
        <p:txBody>
          <a:bodyPr vert="horz" wrap="square" lIns="103701" tIns="51850" rIns="103701" bIns="51850" numCol="1" anchor="t" anchorCtr="0" compatLnSpc="1">
            <a:prstTxWarp prst="textNoShape">
              <a:avLst/>
            </a:prstTxWarp>
            <a:noAutofit/>
          </a:bodyPr>
          <a:lstStyle/>
          <a:p>
            <a:pPr defTabSz="668371">
              <a:defRPr/>
            </a:pPr>
            <a:r>
              <a:rPr lang="en-US" altLang="en-US" dirty="0"/>
              <a:t>In October, Dan Kastner (NHGRI’s Scientific Director) was named </a:t>
            </a:r>
            <a:r>
              <a:rPr lang="en-US" altLang="en-US" u="sng" dirty="0"/>
              <a:t>the</a:t>
            </a:r>
            <a:r>
              <a:rPr lang="en-US" altLang="en-US" dirty="0"/>
              <a:t> Federal Employee of the Year as part of the 2018 Samuel J. Heyman Service to America Medals program, also known as the "</a:t>
            </a:r>
            <a:r>
              <a:rPr lang="en-US" altLang="en-US" dirty="0" err="1"/>
              <a:t>Sammies</a:t>
            </a:r>
            <a:r>
              <a:rPr lang="en-US" altLang="en-US" dirty="0"/>
              <a:t>." The </a:t>
            </a:r>
            <a:r>
              <a:rPr lang="en-US" altLang="en-US" dirty="0" err="1"/>
              <a:t>Sammies</a:t>
            </a:r>
            <a:r>
              <a:rPr lang="en-US" altLang="en-US" dirty="0"/>
              <a:t> are a highly respected and highly competitive set of honors given each year to government employees for their outstanding contributions. Dan was recognized for his work to uncover the genomic causes of multiple rare and debilitating autoinflammatory diseases and identifying and treating previously undiagnosed illnesses, efforts that have alleviated the suffering of thousands of patients in the United States and around the world.</a:t>
            </a:r>
          </a:p>
        </p:txBody>
      </p:sp>
      <p:sp>
        <p:nvSpPr>
          <p:cNvPr id="6" name="Slide Number Placeholder 3">
            <a:extLst>
              <a:ext uri="{FF2B5EF4-FFF2-40B4-BE49-F238E27FC236}">
                <a16:creationId xmlns:a16="http://schemas.microsoft.com/office/drawing/2014/main" id="{92CE2BAD-DD98-4D4A-A946-85B98A6AA9D3}"/>
              </a:ext>
            </a:extLst>
          </p:cNvPr>
          <p:cNvSpPr txBox="1">
            <a:spLocks/>
          </p:cNvSpPr>
          <p:nvPr/>
        </p:nvSpPr>
        <p:spPr>
          <a:xfrm>
            <a:off x="4007457" y="9105400"/>
            <a:ext cx="3307743" cy="495800"/>
          </a:xfrm>
          <a:prstGeom prst="rect">
            <a:avLst/>
          </a:prstGeom>
        </p:spPr>
        <p:txBody>
          <a:bodyPr vert="horz" lIns="100258" tIns="50130" rIns="100258" bIns="5013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002433" fontAlgn="base">
              <a:spcBef>
                <a:spcPct val="0"/>
              </a:spcBef>
              <a:spcAft>
                <a:spcPct val="0"/>
              </a:spcAft>
              <a:defRPr/>
            </a:pPr>
            <a:fld id="{5B6CE0F2-70EA-43E2-9B6A-D90CC32518E6}" type="slidenum">
              <a:rPr lang="en-US" b="1">
                <a:solidFill>
                  <a:srgbClr val="000000"/>
                </a:solidFill>
                <a:latin typeface="Arial" pitchFamily="34" charset="0"/>
              </a:rPr>
              <a:pPr defTabSz="1002433" fontAlgn="base">
                <a:spcBef>
                  <a:spcPct val="0"/>
                </a:spcBef>
                <a:spcAft>
                  <a:spcPct val="0"/>
                </a:spcAft>
                <a:defRPr/>
              </a:pPr>
              <a:t>69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90743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14338"/>
            <a:ext cx="6402387" cy="3602037"/>
          </a:xfrm>
        </p:spPr>
      </p:sp>
      <p:sp>
        <p:nvSpPr>
          <p:cNvPr id="3" name="Notes Placeholder 2"/>
          <p:cNvSpPr>
            <a:spLocks noGrp="1"/>
          </p:cNvSpPr>
          <p:nvPr>
            <p:ph type="body" idx="1"/>
          </p:nvPr>
        </p:nvSpPr>
        <p:spPr>
          <a:xfrm>
            <a:off x="795131" y="4132325"/>
            <a:ext cx="5724939" cy="4844976"/>
          </a:xfrm>
        </p:spPr>
        <p:txBody>
          <a:bodyPr/>
          <a:lstStyle/>
          <a:p>
            <a:pPr defTabSz="609496">
              <a:defRPr/>
            </a:pPr>
            <a:r>
              <a:rPr lang="en-US" dirty="0"/>
              <a:t>It is with mixed feelings that I tell you that Laura Rodriguez will be leaving NHGRI and her position as Director of our Institute’s Division of Policy, Communications, and Education in April. Laura will be joining Geisinger National Precision Health to become their Director for Genome Policy and National Engagement. After joining NHGRI in 2002, Laura has held a number of different positions, spearheaded numerous initiatives, and worked closely with several NHGRI Directors, both acting and permanent. As a Division Director, she has worked to develop and implement policies, design communication and outreach strategies, and prepare the public and healthcare professionals for the future of genomic medicine. As a leader in the development of the NIH Policy for Data Sharing in Genome-Wide Association Studies and the follow-on NIH Genomic Data Sharing Policy, Laura helped to shape the agency's approach to sharing NIH-supported genomic research data. </a:t>
            </a:r>
          </a:p>
          <a:p>
            <a:pPr defTabSz="609496">
              <a:defRPr/>
            </a:pPr>
            <a:endParaRPr lang="en-US" dirty="0"/>
          </a:p>
          <a:p>
            <a:pPr defTabSz="609496">
              <a:defRPr/>
            </a:pPr>
            <a:r>
              <a:rPr lang="en-US" dirty="0"/>
              <a:t>Laura has been a key member of my leadership team for my entire time as NHGRI Director, and I will certainly miss her wide-ranging contributions and her wise advice. Her shoes will not be easily filled; indeed, several of us (specifically, me, Larry Brody, and </a:t>
            </a:r>
            <a:r>
              <a:rPr lang="en-US" dirty="0" err="1"/>
              <a:t>Vence</a:t>
            </a:r>
            <a:r>
              <a:rPr lang="en-US" dirty="0"/>
              <a:t> Bonham) are stepping in to collectively help oversee the Division of Policy, Communications, and Education on an interim basis until permanent leadership is identified. We wish Laura all the best in her role at Geisinger; she will no doubt continue to push the field of genomics forward.</a:t>
            </a:r>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7</a:t>
            </a:fld>
            <a:endParaRPr lang="en-US" dirty="0"/>
          </a:p>
        </p:txBody>
      </p:sp>
    </p:spTree>
    <p:extLst>
      <p:ext uri="{BB962C8B-B14F-4D97-AF65-F5344CB8AC3E}">
        <p14:creationId xmlns:p14="http://schemas.microsoft.com/office/powerpoint/2010/main" val="4546579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50838" y="760413"/>
            <a:ext cx="6613525" cy="3719512"/>
          </a:xfrm>
          <a:prstGeom prst="rect">
            <a:avLst/>
          </a:prstGeom>
          <a:ln/>
        </p:spPr>
      </p:sp>
      <p:sp>
        <p:nvSpPr>
          <p:cNvPr id="119811" name="Notes Placeholder 2"/>
          <p:cNvSpPr>
            <a:spLocks noGrp="1"/>
          </p:cNvSpPr>
          <p:nvPr>
            <p:ph type="body" idx="1"/>
          </p:nvPr>
        </p:nvSpPr>
        <p:spPr>
          <a:xfrm>
            <a:off x="810149" y="4716676"/>
            <a:ext cx="5724939" cy="4249711"/>
          </a:xfrm>
          <a:noFill/>
          <a:ln w="9525">
            <a:noFill/>
            <a:miter lim="800000"/>
            <a:headEnd/>
            <a:tailEnd/>
          </a:ln>
          <a:effectLst/>
        </p:spPr>
        <p:txBody>
          <a:bodyPr vert="horz" wrap="square" lIns="103701" tIns="51850" rIns="103701" bIns="51850" numCol="1" anchor="t" anchorCtr="0" compatLnSpc="1">
            <a:prstTxWarp prst="textNoShape">
              <a:avLst/>
            </a:prstTxWarp>
            <a:noAutofit/>
          </a:bodyPr>
          <a:lstStyle/>
          <a:p>
            <a:r>
              <a:rPr lang="en-US" dirty="0"/>
              <a:t>Charles Rotimi, a Senior Investigator in NHGRI’s Intramural Research Program and Director of NIH’s Center for Research on Genomics and Global Health, has been named one of the </a:t>
            </a:r>
            <a:r>
              <a:rPr lang="en-US" i="1" dirty="0"/>
              <a:t>Quartz Africa</a:t>
            </a:r>
            <a:r>
              <a:rPr lang="en-US" dirty="0"/>
              <a:t> Innovators of 2018. Each year, this award highlights the work of 30 African leaders that are making an impact on their communities, countries, and ultimately the continent. Charles was recognized for his work in understanding how the information coded in our DNA can shed light on human migration history within and outside of Africa.</a:t>
            </a:r>
          </a:p>
          <a:p>
            <a:endParaRPr lang="en-US" dirty="0"/>
          </a:p>
        </p:txBody>
      </p:sp>
      <p:sp>
        <p:nvSpPr>
          <p:cNvPr id="5" name="Slide Number Placeholder 3">
            <a:extLst>
              <a:ext uri="{FF2B5EF4-FFF2-40B4-BE49-F238E27FC236}">
                <a16:creationId xmlns:a16="http://schemas.microsoft.com/office/drawing/2014/main" id="{15116023-BB3A-428A-99CF-EC70D6E8E85B}"/>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70</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9603510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352425" y="742950"/>
            <a:ext cx="6610350" cy="3717925"/>
          </a:xfrm>
          <a:prstGeom prst="rect">
            <a:avLst/>
          </a:prstGeom>
          <a:ln/>
        </p:spPr>
      </p:sp>
      <p:sp>
        <p:nvSpPr>
          <p:cNvPr id="123907" name="Notes Placeholder 2"/>
          <p:cNvSpPr>
            <a:spLocks noGrp="1"/>
          </p:cNvSpPr>
          <p:nvPr>
            <p:ph type="body" idx="1"/>
          </p:nvPr>
        </p:nvSpPr>
        <p:spPr>
          <a:xfrm>
            <a:off x="916432" y="4560951"/>
            <a:ext cx="5724939" cy="4249711"/>
          </a:xfrm>
          <a:noFill/>
          <a:ln/>
        </p:spPr>
        <p:txBody>
          <a:bodyPr/>
          <a:lstStyle/>
          <a:p>
            <a:pPr defTabSz="632323">
              <a:defRPr/>
            </a:pPr>
            <a:r>
              <a:rPr lang="en-US" dirty="0"/>
              <a:t>After ~16 years as Clinical Director within NHGRI’s Intramural Research Program, Bill Gahl stepped down from this important leadership position at the end of 2018. Bill has developed an outstanding track record as both a physician and a scientist, with many accomplishments and many honors. Although he has stepped down as Clinical Director, Bill will remain at NHGRI to focus on his ongoing research program. NHGRI Scientific Director Dan Kastner will serve as Acting Clinical Director while NHGRI launches a search for a new Clinical Director.</a:t>
            </a:r>
          </a:p>
          <a:p>
            <a:endParaRPr lang="en-US" dirty="0"/>
          </a:p>
        </p:txBody>
      </p:sp>
      <p:sp>
        <p:nvSpPr>
          <p:cNvPr id="6" name="Slide Number Placeholder 3">
            <a:extLst>
              <a:ext uri="{FF2B5EF4-FFF2-40B4-BE49-F238E27FC236}">
                <a16:creationId xmlns:a16="http://schemas.microsoft.com/office/drawing/2014/main" id="{6F3D47F6-BDD7-4E28-9136-BDBDECEAD1A0}"/>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71</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6932959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74663" y="723900"/>
            <a:ext cx="6445250" cy="3625850"/>
          </a:xfrm>
          <a:prstGeom prst="rect">
            <a:avLst/>
          </a:prstGeom>
          <a:ln/>
        </p:spPr>
      </p:sp>
      <p:sp>
        <p:nvSpPr>
          <p:cNvPr id="119811" name="Notes Placeholder 2"/>
          <p:cNvSpPr>
            <a:spLocks noGrp="1"/>
          </p:cNvSpPr>
          <p:nvPr>
            <p:ph type="body" idx="1"/>
          </p:nvPr>
        </p:nvSpPr>
        <p:spPr>
          <a:xfrm>
            <a:off x="906452" y="4607464"/>
            <a:ext cx="5724940" cy="4249711"/>
          </a:xfrm>
          <a:noFill/>
          <a:ln w="9525">
            <a:noFill/>
            <a:miter lim="800000"/>
            <a:headEnd/>
            <a:tailEnd/>
          </a:ln>
          <a:effectLst/>
        </p:spPr>
        <p:txBody>
          <a:bodyPr vert="horz" wrap="square" lIns="98108" tIns="49054" rIns="98108" bIns="49054" numCol="1" anchor="t" anchorCtr="0" compatLnSpc="1">
            <a:prstTxWarp prst="textNoShape">
              <a:avLst/>
            </a:prstTxWarp>
            <a:noAutofit/>
          </a:bodyPr>
          <a:lstStyle/>
          <a:p>
            <a:r>
              <a:rPr lang="en-US" kern="1200" dirty="0">
                <a:solidFill>
                  <a:schemeClr val="tx1"/>
                </a:solidFill>
                <a:effectLst/>
              </a:rPr>
              <a:t>The NHGRI Intramural Research Program has, as always, been very productive since the last Council meeting. A few of their highlights include:</a:t>
            </a:r>
          </a:p>
          <a:p>
            <a:r>
              <a:rPr lang="en-US" kern="1200" dirty="0">
                <a:solidFill>
                  <a:schemeClr val="tx1"/>
                </a:solidFill>
                <a:effectLst/>
              </a:rPr>
              <a:t> </a:t>
            </a:r>
          </a:p>
          <a:p>
            <a:r>
              <a:rPr lang="en-US" kern="1200" dirty="0">
                <a:solidFill>
                  <a:schemeClr val="tx1"/>
                </a:solidFill>
                <a:effectLst/>
              </a:rPr>
              <a:t>* </a:t>
            </a:r>
            <a:r>
              <a:rPr lang="en-US" kern="1200" dirty="0" err="1">
                <a:solidFill>
                  <a:schemeClr val="tx1"/>
                </a:solidFill>
                <a:effectLst/>
              </a:rPr>
              <a:t>Vence</a:t>
            </a:r>
            <a:r>
              <a:rPr lang="en-US" kern="1200" dirty="0">
                <a:solidFill>
                  <a:schemeClr val="tx1"/>
                </a:solidFill>
                <a:effectLst/>
              </a:rPr>
              <a:t> Bonham and colleagues found that patients, parents, and physicians were optimistic about the use of CRISPR-CAS9 to reverse sickle cell disease, but concerned about treatment risks and transparency of the research enterprise. </a:t>
            </a:r>
            <a:endParaRPr lang="en-US" i="1" kern="1200" dirty="0">
              <a:solidFill>
                <a:schemeClr val="tx1"/>
              </a:solidFill>
              <a:effectLst/>
            </a:endParaRPr>
          </a:p>
          <a:p>
            <a:endParaRPr lang="en-US" i="1" kern="1200" dirty="0">
              <a:solidFill>
                <a:schemeClr val="tx1"/>
              </a:solidFill>
              <a:effectLst/>
            </a:endParaRPr>
          </a:p>
          <a:p>
            <a:r>
              <a:rPr lang="en-US" kern="1200" dirty="0">
                <a:solidFill>
                  <a:schemeClr val="tx1"/>
                </a:solidFill>
                <a:effectLst/>
              </a:rPr>
              <a:t>* Chuck Venditti and colleagues discovered a hormone in a mouse study that can be used immediately to help doctors predict the severity of symptoms in patients with the rare disease methylmalonic acidemia. </a:t>
            </a:r>
          </a:p>
          <a:p>
            <a:endParaRPr lang="en-US" kern="1200" dirty="0">
              <a:solidFill>
                <a:schemeClr val="tx1"/>
              </a:solidFill>
              <a:effectLst/>
            </a:endParaRPr>
          </a:p>
          <a:p>
            <a:r>
              <a:rPr lang="en-US" kern="1200" dirty="0">
                <a:solidFill>
                  <a:schemeClr val="tx1"/>
                </a:solidFill>
                <a:effectLst/>
              </a:rPr>
              <a:t>* </a:t>
            </a:r>
            <a:r>
              <a:rPr lang="en-US" kern="1200" dirty="0" err="1">
                <a:solidFill>
                  <a:schemeClr val="tx1"/>
                </a:solidFill>
                <a:effectLst/>
              </a:rPr>
              <a:t>Narisu</a:t>
            </a:r>
            <a:r>
              <a:rPr lang="en-US" kern="1200" dirty="0">
                <a:solidFill>
                  <a:schemeClr val="tx1"/>
                </a:solidFill>
                <a:effectLst/>
              </a:rPr>
              <a:t> </a:t>
            </a:r>
            <a:r>
              <a:rPr lang="en-US" kern="1200" dirty="0" err="1">
                <a:solidFill>
                  <a:schemeClr val="tx1"/>
                </a:solidFill>
                <a:effectLst/>
              </a:rPr>
              <a:t>Narisu</a:t>
            </a:r>
            <a:r>
              <a:rPr lang="en-US" kern="1200" dirty="0">
                <a:solidFill>
                  <a:schemeClr val="tx1"/>
                </a:solidFill>
                <a:effectLst/>
              </a:rPr>
              <a:t> and his colleagues found that North Asians, including Mongolians and other Siberian ethnic groups, may be more closely related to Eastern and Northern Europeans (including the people of Finland) than previously thought. </a:t>
            </a:r>
          </a:p>
          <a:p>
            <a:r>
              <a:rPr lang="en-US" kern="1200" dirty="0">
                <a:solidFill>
                  <a:schemeClr val="tx1"/>
                </a:solidFill>
                <a:effectLst/>
              </a:rPr>
              <a:t> </a:t>
            </a:r>
            <a:endParaRPr lang="en-US" b="0" kern="1200" dirty="0">
              <a:solidFill>
                <a:schemeClr val="bg1"/>
              </a:solidFill>
              <a:effectLst/>
            </a:endParaRPr>
          </a:p>
        </p:txBody>
      </p:sp>
      <p:sp>
        <p:nvSpPr>
          <p:cNvPr id="119812" name="Slide Number Placeholder 3"/>
          <p:cNvSpPr>
            <a:spLocks noGrp="1"/>
          </p:cNvSpPr>
          <p:nvPr>
            <p:ph type="sldNum" sz="quarter" idx="5"/>
          </p:nvPr>
        </p:nvSpPr>
        <p:spPr>
          <a:noFill/>
        </p:spPr>
        <p:txBody>
          <a:bodyPr/>
          <a:lstStyle/>
          <a:p>
            <a:pPr defTabSz="976585">
              <a:defRPr/>
            </a:pPr>
            <a:fld id="{3F3096A7-7907-4AE4-8BBC-4643BE8BB0EA}" type="slidenum">
              <a:rPr lang="en-US">
                <a:solidFill>
                  <a:srgbClr val="000000"/>
                </a:solidFill>
              </a:rPr>
              <a:pPr defTabSz="976585">
                <a:defRPr/>
              </a:pPr>
              <a:t>72</a:t>
            </a:fld>
            <a:endParaRPr lang="en-US" dirty="0">
              <a:solidFill>
                <a:srgbClr val="000000"/>
              </a:solidFill>
            </a:endParaRPr>
          </a:p>
        </p:txBody>
      </p:sp>
    </p:spTree>
    <p:extLst>
      <p:ext uri="{BB962C8B-B14F-4D97-AF65-F5344CB8AC3E}">
        <p14:creationId xmlns:p14="http://schemas.microsoft.com/office/powerpoint/2010/main" val="20858815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42913" y="479425"/>
            <a:ext cx="6400800" cy="3600450"/>
          </a:xfrm>
          <a:prstGeom prst="rect">
            <a:avLst/>
          </a:prstGeom>
          <a:ln/>
        </p:spPr>
      </p:sp>
      <p:sp>
        <p:nvSpPr>
          <p:cNvPr id="132099" name="Notes Placeholder 2"/>
          <p:cNvSpPr>
            <a:spLocks noGrp="1"/>
          </p:cNvSpPr>
          <p:nvPr>
            <p:ph type="body" idx="1"/>
          </p:nvPr>
        </p:nvSpPr>
        <p:spPr>
          <a:xfrm>
            <a:off x="717974" y="4199871"/>
            <a:ext cx="548640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622" tIns="51809" rIns="103622" bIns="51809" numCol="1" anchor="t" anchorCtr="0" compatLnSpc="1">
            <a:prstTxWarp prst="textNoShape">
              <a:avLst/>
            </a:prstTxWarp>
          </a:bodyPr>
          <a:lstStyle/>
          <a:p>
            <a:r>
              <a:rPr lang="en-US" dirty="0">
                <a:latin typeface="Arial" pitchFamily="34" charset="0"/>
                <a:cs typeface="Arial" pitchFamily="34" charset="0"/>
              </a:rPr>
              <a:t>Before</a:t>
            </a:r>
            <a:r>
              <a:rPr lang="en-US" baseline="0" dirty="0">
                <a:latin typeface="Arial" pitchFamily="34" charset="0"/>
                <a:cs typeface="Arial" pitchFamily="34" charset="0"/>
              </a:rPr>
              <a:t> ending my Director’s Report, I would like to (as always) </a:t>
            </a:r>
            <a:r>
              <a:rPr lang="en-US" dirty="0">
                <a:latin typeface="Arial" pitchFamily="34" charset="0"/>
                <a:cs typeface="Arial" pitchFamily="34" charset="0"/>
              </a:rPr>
              <a:t>put in a plug and say that anyone wishing to </a:t>
            </a:r>
            <a:r>
              <a:rPr lang="en-US" baseline="0" dirty="0">
                <a:latin typeface="Arial" pitchFamily="34" charset="0"/>
                <a:cs typeface="Arial" pitchFamily="34" charset="0"/>
              </a:rPr>
              <a:t>receive my monthly email</a:t>
            </a:r>
            <a:r>
              <a:rPr lang="en-US" dirty="0">
                <a:latin typeface="Arial" pitchFamily="34" charset="0"/>
                <a:cs typeface="Arial" pitchFamily="34" charset="0"/>
              </a:rPr>
              <a:t> </a:t>
            </a:r>
            <a:r>
              <a:rPr lang="en-US" baseline="0" dirty="0">
                <a:latin typeface="Arial" pitchFamily="34" charset="0"/>
                <a:cs typeface="Arial" pitchFamily="34" charset="0"/>
              </a:rPr>
              <a:t>update (called </a:t>
            </a:r>
            <a:r>
              <a:rPr lang="en-US" i="1" baseline="0" dirty="0">
                <a:latin typeface="Arial" pitchFamily="34" charset="0"/>
                <a:cs typeface="Arial" pitchFamily="34" charset="0"/>
              </a:rPr>
              <a:t>The Genomics Landscape</a:t>
            </a:r>
            <a:r>
              <a:rPr lang="en-US" baseline="0" dirty="0">
                <a:latin typeface="Arial" pitchFamily="34" charset="0"/>
                <a:cs typeface="Arial" pitchFamily="34" charset="0"/>
              </a:rPr>
              <a:t>) can simply go to the NHGRI website (genome.gov) and subscribe under “Email Updates.” </a:t>
            </a:r>
          </a:p>
          <a:p>
            <a:endParaRPr lang="en-US" baseline="0" dirty="0">
              <a:latin typeface="Arial" pitchFamily="34" charset="0"/>
              <a:cs typeface="Arial" pitchFamily="34" charset="0"/>
            </a:endParaRPr>
          </a:p>
        </p:txBody>
      </p:sp>
      <p:sp>
        <p:nvSpPr>
          <p:cNvPr id="7" name="Slide Number Placeholder 3">
            <a:extLst>
              <a:ext uri="{FF2B5EF4-FFF2-40B4-BE49-F238E27FC236}">
                <a16:creationId xmlns:a16="http://schemas.microsoft.com/office/drawing/2014/main" id="{BCEBFC51-7098-42CE-B9E6-301B5C1D61FA}"/>
              </a:ext>
            </a:extLst>
          </p:cNvPr>
          <p:cNvSpPr txBox="1">
            <a:spLocks/>
          </p:cNvSpPr>
          <p:nvPr/>
        </p:nvSpPr>
        <p:spPr>
          <a:xfrm>
            <a:off x="4145280"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73</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38072773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442913" y="361950"/>
            <a:ext cx="6400800" cy="3600450"/>
          </a:xfrm>
          <a:prstGeom prst="rect">
            <a:avLst/>
          </a:prstGeom>
          <a:ln/>
        </p:spPr>
      </p:sp>
      <p:sp>
        <p:nvSpPr>
          <p:cNvPr id="181251" name="Notes Placeholder 2"/>
          <p:cNvSpPr>
            <a:spLocks noGrp="1"/>
          </p:cNvSpPr>
          <p:nvPr>
            <p:ph type="body" idx="1"/>
          </p:nvPr>
        </p:nvSpPr>
        <p:spPr>
          <a:xfrm>
            <a:off x="916432" y="4221515"/>
            <a:ext cx="5724939" cy="424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Finally, a personal thanks to the 50-60</a:t>
            </a:r>
            <a:r>
              <a:rPr lang="en-US" baseline="0" dirty="0">
                <a:latin typeface="Arial" pitchFamily="34" charset="0"/>
                <a:cs typeface="Arial" pitchFamily="34" charset="0"/>
              </a:rPr>
              <a:t> </a:t>
            </a:r>
            <a:r>
              <a:rPr lang="en-US" dirty="0">
                <a:latin typeface="Arial" pitchFamily="34" charset="0"/>
                <a:cs typeface="Arial" pitchFamily="34" charset="0"/>
              </a:rPr>
              <a:t>NHGRI staff </a:t>
            </a:r>
            <a:r>
              <a:rPr lang="en-US" baseline="0" dirty="0">
                <a:latin typeface="Arial" pitchFamily="34" charset="0"/>
                <a:cs typeface="Arial" pitchFamily="34" charset="0"/>
              </a:rPr>
              <a:t>members </a:t>
            </a:r>
            <a:r>
              <a:rPr lang="en-US" dirty="0">
                <a:latin typeface="Arial" pitchFamily="34" charset="0"/>
                <a:cs typeface="Arial" pitchFamily="34" charset="0"/>
              </a:rPr>
              <a:t>who contributed the slides and associated materials that I just reviewed as part of my Director’s Report. As always, such a group effort is essential for getting</a:t>
            </a:r>
            <a:r>
              <a:rPr lang="en-US" baseline="0" dirty="0">
                <a:latin typeface="Arial" pitchFamily="34" charset="0"/>
                <a:cs typeface="Arial" pitchFamily="34" charset="0"/>
              </a:rPr>
              <a:t> this large amount of information conveyed efficiently </a:t>
            </a:r>
            <a:r>
              <a:rPr lang="en-US" dirty="0">
                <a:latin typeface="Arial" pitchFamily="34" charset="0"/>
                <a:cs typeface="Arial" pitchFamily="34" charset="0"/>
              </a:rPr>
              <a:t>at each Council meeting.</a:t>
            </a:r>
          </a:p>
          <a:p>
            <a:pPr defTabSz="1001101">
              <a:defRPr/>
            </a:pPr>
            <a:br>
              <a:rPr lang="en-US" dirty="0">
                <a:latin typeface="Arial" pitchFamily="34" charset="0"/>
                <a:cs typeface="Arial" pitchFamily="34" charset="0"/>
              </a:rPr>
            </a:br>
            <a:r>
              <a:rPr lang="en-US" dirty="0">
                <a:latin typeface="Arial" pitchFamily="34" charset="0"/>
                <a:cs typeface="Arial" pitchFamily="34" charset="0"/>
              </a:rPr>
              <a:t>An additional thanks to the NHGRI communications group and web team for making my Director’s Report into an electronic resource.</a:t>
            </a:r>
          </a:p>
          <a:p>
            <a:endParaRPr lang="en-US" dirty="0">
              <a:latin typeface="Arial" pitchFamily="34" charset="0"/>
              <a:cs typeface="Arial" pitchFamily="34" charset="0"/>
            </a:endParaRPr>
          </a:p>
          <a:p>
            <a:r>
              <a:rPr lang="en-US" dirty="0">
                <a:latin typeface="Arial" pitchFamily="34" charset="0"/>
                <a:cs typeface="Arial" pitchFamily="34" charset="0"/>
              </a:rPr>
              <a:t>And * a special thanks to the</a:t>
            </a:r>
            <a:r>
              <a:rPr lang="en-US" baseline="0" dirty="0">
                <a:latin typeface="Arial" pitchFamily="34" charset="0"/>
                <a:cs typeface="Arial" pitchFamily="34" charset="0"/>
              </a:rPr>
              <a:t> usual ‘ring leader’ for preparing my Director’s Report each time, </a:t>
            </a:r>
            <a:r>
              <a:rPr lang="en-US" dirty="0">
                <a:latin typeface="Arial" pitchFamily="34" charset="0"/>
                <a:cs typeface="Arial" pitchFamily="34" charset="0"/>
              </a:rPr>
              <a:t>Kris Wetterstrand. Here at the podium, she is at the recent “Genome to Phenotype” strategic planning workshop, where many heads were put together to develop ideas for the future of genomics.</a:t>
            </a:r>
          </a:p>
        </p:txBody>
      </p:sp>
      <p:sp>
        <p:nvSpPr>
          <p:cNvPr id="7" name="Slide Number Placeholder 3">
            <a:extLst>
              <a:ext uri="{FF2B5EF4-FFF2-40B4-BE49-F238E27FC236}">
                <a16:creationId xmlns:a16="http://schemas.microsoft.com/office/drawing/2014/main" id="{FF67D346-DFBE-4422-8DE6-A440F767B5AD}"/>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74</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2672683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38138"/>
            <a:ext cx="6402387" cy="3602037"/>
          </a:xfrm>
        </p:spPr>
      </p:sp>
      <p:sp>
        <p:nvSpPr>
          <p:cNvPr id="3" name="Notes Placeholder 2"/>
          <p:cNvSpPr>
            <a:spLocks noGrp="1"/>
          </p:cNvSpPr>
          <p:nvPr>
            <p:ph type="body" idx="1"/>
          </p:nvPr>
        </p:nvSpPr>
        <p:spPr/>
        <p:txBody>
          <a:bodyPr/>
          <a:lstStyle/>
          <a:p>
            <a:r>
              <a:rPr lang="en-US" dirty="0"/>
              <a:t> </a:t>
            </a:r>
          </a:p>
        </p:txBody>
      </p:sp>
      <p:sp>
        <p:nvSpPr>
          <p:cNvPr id="6" name="Slide Number Placeholder 3">
            <a:extLst>
              <a:ext uri="{FF2B5EF4-FFF2-40B4-BE49-F238E27FC236}">
                <a16:creationId xmlns:a16="http://schemas.microsoft.com/office/drawing/2014/main" id="{5D8041CE-3B4D-4C75-8CD4-0DCD61591056}"/>
              </a:ext>
            </a:extLst>
          </p:cNvPr>
          <p:cNvSpPr txBox="1">
            <a:spLocks/>
          </p:cNvSpPr>
          <p:nvPr/>
        </p:nvSpPr>
        <p:spPr>
          <a:xfrm>
            <a:off x="4143587" y="9118024"/>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75</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1992616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434975"/>
            <a:ext cx="6462713" cy="3635375"/>
          </a:xfrm>
          <a:prstGeom prst="rect">
            <a:avLst/>
          </a:prstGeom>
        </p:spPr>
      </p:sp>
      <p:sp>
        <p:nvSpPr>
          <p:cNvPr id="3" name="Notes Placeholder 2"/>
          <p:cNvSpPr>
            <a:spLocks noGrp="1"/>
          </p:cNvSpPr>
          <p:nvPr>
            <p:ph type="body" idx="1"/>
          </p:nvPr>
        </p:nvSpPr>
        <p:spPr>
          <a:xfrm>
            <a:off x="916781" y="4183881"/>
            <a:ext cx="5724939" cy="4249711"/>
          </a:xfrm>
        </p:spPr>
        <p:txBody>
          <a:bodyPr/>
          <a:lstStyle/>
          <a:p>
            <a:pPr algn="l" defTabSz="609496">
              <a:defRPr/>
            </a:pPr>
            <a:r>
              <a:rPr lang="en-US" baseline="0" dirty="0"/>
              <a:t>Jeff Struewing, NHGRI Extramural Program Director, will retire at the end of April. </a:t>
            </a:r>
            <a:r>
              <a:rPr lang="en-US" dirty="0"/>
              <a:t>Jeff came to NIH in 1991; he studied inherited factors in cancer first in the Genetic Epidemiology Branch and then in the Laboratory of Population Genetics at the National Cancer Institute. In 2007, Jeff came to NHGRI as a Program Director, at which time he conceived and initiated the Electronic Medical Records and Genomics (</a:t>
            </a:r>
            <a:r>
              <a:rPr lang="en-US" dirty="0" err="1"/>
              <a:t>eMERGE</a:t>
            </a:r>
            <a:r>
              <a:rPr lang="en-US" dirty="0"/>
              <a:t>) Network. He also conceived and helped lead the NIH Common Fund’s Genotype-Tissue Expression (</a:t>
            </a:r>
            <a:r>
              <a:rPr lang="en-US" dirty="0" err="1"/>
              <a:t>GTEx</a:t>
            </a:r>
            <a:r>
              <a:rPr lang="en-US" dirty="0"/>
              <a:t>) project. He has continued to be an influential contributor to a number of NHGRI extramural programs and a valued advisor to both junior and senior staff alike.</a:t>
            </a:r>
          </a:p>
          <a:p>
            <a:pPr algn="l" defTabSz="609496">
              <a:defRPr/>
            </a:pPr>
            <a:endParaRPr lang="en-US" dirty="0"/>
          </a:p>
          <a:p>
            <a:pPr algn="l"/>
            <a:r>
              <a:rPr lang="en-US" dirty="0"/>
              <a:t>While he has threatened to do some ad hoc contract consulting with NIH after retirement, we suspect that he will most enjoy his woodworking and volunteer work with Lumina Studio Theater and Lucky Dog Animal Rescue. We wish Jeff all the best in his retirement.</a:t>
            </a:r>
          </a:p>
          <a:p>
            <a:pPr algn="l"/>
            <a:endParaRPr lang="en-US" dirty="0"/>
          </a:p>
        </p:txBody>
      </p:sp>
      <p:sp>
        <p:nvSpPr>
          <p:cNvPr id="6" name="Slide Number Placeholder 3">
            <a:extLst>
              <a:ext uri="{FF2B5EF4-FFF2-40B4-BE49-F238E27FC236}">
                <a16:creationId xmlns:a16="http://schemas.microsoft.com/office/drawing/2014/main" id="{26D6ED82-4F28-4463-BA3D-69151F7CEEDC}"/>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8</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62626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47675" y="423863"/>
            <a:ext cx="6400800" cy="3600450"/>
          </a:xfrm>
          <a:prstGeom prst="rect">
            <a:avLst/>
          </a:prstGeom>
          <a:ln/>
        </p:spPr>
      </p:sp>
      <p:sp>
        <p:nvSpPr>
          <p:cNvPr id="119811" name="Notes Placeholder 2"/>
          <p:cNvSpPr>
            <a:spLocks noGrp="1"/>
          </p:cNvSpPr>
          <p:nvPr>
            <p:ph type="body" idx="1"/>
          </p:nvPr>
        </p:nvSpPr>
        <p:spPr>
          <a:xfrm>
            <a:off x="905667" y="4173612"/>
            <a:ext cx="5724939" cy="4871453"/>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marL="0" lvl="1" defTabSz="609496">
              <a:defRPr/>
            </a:pPr>
            <a:r>
              <a:rPr lang="en-US" dirty="0"/>
              <a:t>As I hope all of you are aware, NHGRI is in the midst of an important ‘Genomics2020’ strategic planning process, one that will yield a new strategic plan in the Fall 2020. To date, NHGRI has held 30 events to gather input from various communities. </a:t>
            </a:r>
          </a:p>
          <a:p>
            <a:pPr marL="0" lvl="1" defTabSz="609496">
              <a:defRPr/>
            </a:pPr>
            <a:endParaRPr lang="en-US" dirty="0"/>
          </a:p>
          <a:p>
            <a:pPr marL="0" lvl="1" defTabSz="609496">
              <a:defRPr/>
            </a:pPr>
            <a:r>
              <a:rPr lang="en-US" dirty="0"/>
              <a:t>Recent events have included a Town Hall </a:t>
            </a:r>
            <a:r>
              <a:rPr lang="en-US" kern="1200" dirty="0">
                <a:solidFill>
                  <a:schemeClr val="tx1"/>
                </a:solidFill>
                <a:effectLst/>
              </a:rPr>
              <a:t>at Morehouse School of Medicine in Atlanta, Georgia, and nine </a:t>
            </a:r>
            <a:r>
              <a:rPr lang="en-US" dirty="0"/>
              <a:t>satellite meetings and sessions at various annual conferences and consortium meetings. Shown on this slide are photographs from the most recent event, </a:t>
            </a:r>
            <a:r>
              <a:rPr lang="en-US" kern="1200" dirty="0">
                <a:solidFill>
                  <a:schemeClr val="tx1"/>
                </a:solidFill>
                <a:effectLst/>
              </a:rPr>
              <a:t>a major workshop entitled “From Genome to Phenotype: Genomic Variation Identification, Association, and Function in Human Health and Disease” that was held three weeks ago. </a:t>
            </a:r>
            <a:r>
              <a:rPr lang="en-US" dirty="0"/>
              <a:t>The recorded videocast from that workshop is now available on our </a:t>
            </a:r>
            <a:r>
              <a:rPr lang="en-US" dirty="0" err="1"/>
              <a:t>GenomeTV</a:t>
            </a:r>
            <a:r>
              <a:rPr lang="en-US" dirty="0"/>
              <a:t> channel on YouTube. </a:t>
            </a:r>
            <a:endParaRPr lang="en-US" kern="1200" dirty="0">
              <a:solidFill>
                <a:schemeClr val="tx1"/>
              </a:solidFill>
              <a:effectLst/>
            </a:endParaRPr>
          </a:p>
          <a:p>
            <a:pPr marL="0" lvl="1" defTabSz="609496">
              <a:defRPr/>
            </a:pPr>
            <a:endParaRPr lang="en-US" dirty="0"/>
          </a:p>
          <a:p>
            <a:pPr marL="0" lvl="1" defTabSz="609496">
              <a:defRPr/>
            </a:pPr>
            <a:r>
              <a:rPr lang="en-US" dirty="0"/>
              <a:t>As we approach the half-way point of the ‘Genomics2020’ strategic planning process, NHGRI is beginning to pivot from gathering open input from the community to seeking feedback on the general themes and ideas that are emerging from the process. In 2019 and early 2020, we will be holding additional town halls, workshops, and sessions that will aim to gather that feedback and help us craft the new strategic plan.  </a:t>
            </a:r>
          </a:p>
          <a:p>
            <a:pPr marL="0" lvl="1" defTabSz="609496">
              <a:defRPr/>
            </a:pPr>
            <a:endParaRPr lang="en-US" kern="1200" dirty="0">
              <a:solidFill>
                <a:schemeClr val="tx1"/>
              </a:solidFill>
              <a:effectLst/>
            </a:endParaRPr>
          </a:p>
        </p:txBody>
      </p:sp>
      <p:sp>
        <p:nvSpPr>
          <p:cNvPr id="5" name="Slide Number Placeholder 3">
            <a:extLst>
              <a:ext uri="{FF2B5EF4-FFF2-40B4-BE49-F238E27FC236}">
                <a16:creationId xmlns:a16="http://schemas.microsoft.com/office/drawing/2014/main" id="{4BA9A783-106B-47D7-B832-DE58B05F47D0}"/>
              </a:ext>
            </a:extLst>
          </p:cNvPr>
          <p:cNvSpPr txBox="1">
            <a:spLocks/>
          </p:cNvSpPr>
          <p:nvPr/>
        </p:nvSpPr>
        <p:spPr>
          <a:xfrm>
            <a:off x="4143587" y="9121140"/>
            <a:ext cx="3169920" cy="480060"/>
          </a:xfrm>
          <a:prstGeom prst="rect">
            <a:avLst/>
          </a:prstGeom>
        </p:spPr>
        <p:txBody>
          <a:bodyPr vert="horz" lIns="96639" tIns="48320" rIns="96639" bIns="48320" rtlCol="0" anchor="b"/>
          <a:lstStyle>
            <a:defPPr>
              <a:defRPr lang="en-US"/>
            </a:defPPr>
            <a:lvl1pPr marL="0" algn="r" defTabSz="1219170" rtl="0" eaLnBrk="1" latinLnBrk="0" hangingPunct="1">
              <a:defRPr sz="12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66245" fontAlgn="base">
              <a:spcBef>
                <a:spcPct val="0"/>
              </a:spcBef>
              <a:spcAft>
                <a:spcPct val="0"/>
              </a:spcAft>
              <a:defRPr/>
            </a:pPr>
            <a:fld id="{5B6CE0F2-70EA-43E2-9B6A-D90CC32518E6}" type="slidenum">
              <a:rPr lang="en-US" b="1">
                <a:solidFill>
                  <a:srgbClr val="000000"/>
                </a:solidFill>
                <a:latin typeface="Arial" pitchFamily="34" charset="0"/>
              </a:rPr>
              <a:pPr defTabSz="966245" fontAlgn="base">
                <a:spcBef>
                  <a:spcPct val="0"/>
                </a:spcBef>
                <a:spcAft>
                  <a:spcPct val="0"/>
                </a:spcAft>
                <a:defRPr/>
              </a:pPr>
              <a:t>9</a:t>
            </a:fld>
            <a:endParaRPr lang="en-US" b="1" dirty="0">
              <a:solidFill>
                <a:srgbClr val="000000"/>
              </a:solidFill>
              <a:latin typeface="Arial" pitchFamily="34" charset="0"/>
            </a:endParaRPr>
          </a:p>
        </p:txBody>
      </p:sp>
    </p:spTree>
    <p:extLst>
      <p:ext uri="{BB962C8B-B14F-4D97-AF65-F5344CB8AC3E}">
        <p14:creationId xmlns:p14="http://schemas.microsoft.com/office/powerpoint/2010/main" val="2488693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310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385" cy="6858000"/>
          </a:xfrm>
          <a:prstGeom prst="rect">
            <a:avLst/>
          </a:prstGeom>
        </p:spPr>
      </p:pic>
    </p:spTree>
    <p:extLst>
      <p:ext uri="{BB962C8B-B14F-4D97-AF65-F5344CB8AC3E}">
        <p14:creationId xmlns:p14="http://schemas.microsoft.com/office/powerpoint/2010/main" val="3299054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descr="../Image%20examples/DNA_reportFULLnew.jpg">
            <a:extLst>
              <a:ext uri="{FF2B5EF4-FFF2-40B4-BE49-F238E27FC236}">
                <a16:creationId xmlns:a16="http://schemas.microsoft.com/office/drawing/2014/main" id="{D5CFBAC3-08B4-482F-AB48-5796845A6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354"/>
          <a:stretch/>
        </p:blipFill>
        <p:spPr bwMode="auto">
          <a:xfrm>
            <a:off x="-7684" y="15400"/>
            <a:ext cx="12192000" cy="6880700"/>
          </a:xfrm>
          <a:prstGeom prst="rect">
            <a:avLst/>
          </a:prstGeom>
          <a:noFill/>
          <a:ln>
            <a:noFill/>
          </a:ln>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15" y="15400"/>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1090757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0714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873189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852774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362687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533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94413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32693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760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016145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703833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610409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2" name="Title 1"/>
          <p:cNvSpPr>
            <a:spLocks noGrp="1"/>
          </p:cNvSpPr>
          <p:nvPr>
            <p:ph type="title" hasCustomPrompt="1"/>
          </p:nvPr>
        </p:nvSpPr>
        <p:spPr>
          <a:xfrm>
            <a:off x="576071" y="1350214"/>
            <a:ext cx="11039858" cy="2126601"/>
          </a:xfrm>
        </p:spPr>
        <p:txBody>
          <a:bodyPr anchor="b" anchorCtr="0">
            <a:normAutofit/>
          </a:bodyPr>
          <a:lstStyle>
            <a:lvl1pPr>
              <a:defRPr sz="5867" b="1">
                <a:ln>
                  <a:noFill/>
                </a:ln>
                <a:solidFill>
                  <a:schemeClr val="bg2"/>
                </a:solidFill>
              </a:defRPr>
            </a:lvl1pPr>
          </a:lstStyle>
          <a:p>
            <a:r>
              <a:rPr lang="en-US" dirty="0"/>
              <a:t>Talk Title</a:t>
            </a:r>
          </a:p>
        </p:txBody>
      </p:sp>
      <p:sp>
        <p:nvSpPr>
          <p:cNvPr id="3" name="Text Placeholder 2"/>
          <p:cNvSpPr>
            <a:spLocks noGrp="1"/>
          </p:cNvSpPr>
          <p:nvPr>
            <p:ph type="body" idx="1" hasCustomPrompt="1"/>
          </p:nvPr>
        </p:nvSpPr>
        <p:spPr>
          <a:xfrm>
            <a:off x="576232" y="3659648"/>
            <a:ext cx="11024168" cy="421525"/>
          </a:xfrm>
        </p:spPr>
        <p:txBody>
          <a:bodyPr lIns="0"/>
          <a:lstStyle>
            <a:lvl1pPr marL="0" indent="0">
              <a:buNone/>
              <a:defRPr sz="2400" b="1">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79335"/>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4182"/>
            <a:ext cx="11024168" cy="314847"/>
          </a:xfrm>
        </p:spPr>
        <p:txBody>
          <a:bodyPr lIns="0">
            <a:normAutofit/>
          </a:bodyPr>
          <a:lstStyle>
            <a:lvl1pPr marL="0" indent="0">
              <a:buNone/>
              <a:defRPr sz="1600" b="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33872" y="5702976"/>
            <a:ext cx="1530350" cy="711277"/>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071" y="5608550"/>
            <a:ext cx="895942" cy="900128"/>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46806" y="5813433"/>
            <a:ext cx="2157818" cy="450687"/>
          </a:xfrm>
          <a:prstGeom prst="rect">
            <a:avLst/>
          </a:prstGeom>
        </p:spPr>
      </p:pic>
    </p:spTree>
    <p:extLst>
      <p:ext uri="{BB962C8B-B14F-4D97-AF65-F5344CB8AC3E}">
        <p14:creationId xmlns:p14="http://schemas.microsoft.com/office/powerpoint/2010/main" val="2987622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294254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180018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241535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772166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3725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1" y="1813560"/>
            <a:ext cx="11039858" cy="43628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72786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388787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1947158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4232085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21244" y="0"/>
            <a:ext cx="1221324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tx1"/>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2848617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a:ln>
            <a:noFill/>
          </a:ln>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54827" y="2167771"/>
            <a:ext cx="11061101" cy="1604433"/>
          </a:xfrm>
        </p:spPr>
        <p:txBody>
          <a:bodyPr lIns="0" anchor="t" anchorCtr="0">
            <a:normAutofit/>
          </a:bodyPr>
          <a:lstStyle>
            <a:lvl1pPr algn="l">
              <a:defRPr sz="5400">
                <a:solidFill>
                  <a:schemeClr val="bg2"/>
                </a:solidFill>
              </a:defRPr>
            </a:lvl1pPr>
          </a:lstStyle>
          <a:p>
            <a:endParaRPr lang="en-US" dirty="0"/>
          </a:p>
        </p:txBody>
      </p:sp>
      <p:sp>
        <p:nvSpPr>
          <p:cNvPr id="16" name="Header Rule">
            <a:extLst>
              <a:ext uri="{FF2B5EF4-FFF2-40B4-BE49-F238E27FC236}">
                <a16:creationId xmlns:a16="http://schemas.microsoft.com/office/drawing/2014/main" id="{DE9188C2-07C2-4519-83C3-BF4F2D6B9662}"/>
              </a:ext>
            </a:extLst>
          </p:cNvPr>
          <p:cNvSpPr/>
          <p:nvPr userDrawn="1"/>
        </p:nvSpPr>
        <p:spPr>
          <a:xfrm>
            <a:off x="554827" y="1788366"/>
            <a:ext cx="345903" cy="91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chemeClr val="bg1"/>
              </a:solidFill>
            </a:endParaRPr>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Tree>
    <p:extLst>
      <p:ext uri="{BB962C8B-B14F-4D97-AF65-F5344CB8AC3E}">
        <p14:creationId xmlns:p14="http://schemas.microsoft.com/office/powerpoint/2010/main" val="319752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4"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629369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458968"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13560"/>
            <a:ext cx="5406136" cy="4362873"/>
          </a:xfrm>
        </p:spPr>
        <p:txBody>
          <a:bodyPr anchor="t" anchorCtr="0"/>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endParaRPr lang="en-US" dirty="0"/>
          </a:p>
        </p:txBody>
      </p:sp>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8"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145543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endParaRPr lang="en-US" dirty="0"/>
          </a:p>
        </p:txBody>
      </p:sp>
      <p:sp>
        <p:nvSpPr>
          <p:cNvPr id="18"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9" name="Footer Placeholder 4"/>
          <p:cNvSpPr>
            <a:spLocks noGrp="1"/>
          </p:cNvSpPr>
          <p:nvPr>
            <p:ph type="ftr" sz="quarter" idx="1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15"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6"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0"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89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67383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505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anchor="b">
            <a:normAutofit/>
          </a:bodyPr>
          <a:lstStyle>
            <a:lvl1pPr algn="l">
              <a:defRPr sz="5400">
                <a:solidFill>
                  <a:schemeClr val="bg2"/>
                </a:solidFill>
              </a:defRPr>
            </a:lvl1pPr>
          </a:lstStyle>
          <a:p>
            <a:r>
              <a:rPr lang="en-US"/>
              <a:t>Click to edit Master title style</a:t>
            </a:r>
          </a:p>
        </p:txBody>
      </p:sp>
      <p:sp>
        <p:nvSpPr>
          <p:cNvPr id="3" name="Subtitle 2"/>
          <p:cNvSpPr>
            <a:spLocks noGrp="1"/>
          </p:cNvSpPr>
          <p:nvPr>
            <p:ph type="subTitle" idx="1"/>
          </p:nvPr>
        </p:nvSpPr>
        <p:spPr>
          <a:xfrm>
            <a:off x="576071" y="3602568"/>
            <a:ext cx="11039857"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4"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150739"/>
      </p:ext>
    </p:extLst>
  </p:cSld>
  <p:clrMap bg1="lt1" tx1="dk1" bg2="lt2" tx2="dk2" accent1="accent1" accent2="accent2" accent3="accent3" accent4="accent4" accent5="accent5" accent6="accent6" hlink="hlink" folHlink="folHlink"/>
  <p:sldLayoutIdLst>
    <p:sldLayoutId id="2147483771" r:id="rId1"/>
    <p:sldLayoutId id="2147483704" r:id="rId2"/>
    <p:sldLayoutId id="2147483705" r:id="rId3"/>
    <p:sldLayoutId id="2147483706" r:id="rId4"/>
    <p:sldLayoutId id="2147483707" r:id="rId5"/>
    <p:sldLayoutId id="2147483708" r:id="rId6"/>
    <p:sldLayoutId id="2147483709" r:id="rId7"/>
    <p:sldLayoutId id="2147483710" r:id="rId8"/>
    <p:sldLayoutId id="2147483764" r:id="rId9"/>
    <p:sldLayoutId id="2147483694" r:id="rId10"/>
    <p:sldLayoutId id="2147483776" r:id="rId11"/>
    <p:sldLayoutId id="2147483804" r:id="rId12"/>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459294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576072" y="350520"/>
            <a:ext cx="11039856" cy="1356361"/>
          </a:xfrm>
          <a:prstGeom prst="rect">
            <a:avLst/>
          </a:prstGeom>
        </p:spPr>
        <p:txBody>
          <a:bodyPr vert="horz" lIns="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576072" y="1813560"/>
            <a:ext cx="11039856" cy="4364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tx1"/>
                </a:solidFill>
              </a:defRPr>
            </a:lvl1pPr>
          </a:lstStyle>
          <a:p>
            <a:fld id="{A59FB69D-9E19-4FB8-BEAE-20F88589C44A}" type="slidenum">
              <a:rPr lang="en-US" smtClean="0"/>
              <a:pPr/>
              <a:t>‹#›</a:t>
            </a:fld>
            <a:endParaRPr lang="en-US" dirty="0"/>
          </a:p>
        </p:txBody>
      </p:sp>
      <p:sp>
        <p:nvSpPr>
          <p:cNvPr id="1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tx1"/>
                </a:solidFill>
              </a:defRPr>
            </a:lvl1pPr>
          </a:lstStyle>
          <a:p>
            <a:endParaRPr lang="en-US" dirty="0"/>
          </a:p>
        </p:txBody>
      </p:sp>
    </p:spTree>
    <p:extLst>
      <p:ext uri="{BB962C8B-B14F-4D97-AF65-F5344CB8AC3E}">
        <p14:creationId xmlns:p14="http://schemas.microsoft.com/office/powerpoint/2010/main" val="350650765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5.jpeg"/><Relationship Id="rId4" Type="http://schemas.openxmlformats.org/officeDocument/2006/relationships/image" Target="../media/image4.pn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 Type="http://schemas.openxmlformats.org/officeDocument/2006/relationships/notesSlide" Target="../notesSlides/notesSlide27.xml"/><Relationship Id="rId16" Type="http://schemas.openxmlformats.org/officeDocument/2006/relationships/image" Target="../media/image66.jpeg"/><Relationship Id="rId1" Type="http://schemas.openxmlformats.org/officeDocument/2006/relationships/slideLayout" Target="../slideLayouts/slideLayout8.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5" Type="http://schemas.openxmlformats.org/officeDocument/2006/relationships/image" Target="../media/image6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eg"/><Relationship Id="rId1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gif"/></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07.emf"/></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09.jpe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23.tiff"/></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25.tiff"/></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39.png"/><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138.png"/><Relationship Id="rId4" Type="http://schemas.openxmlformats.org/officeDocument/2006/relationships/image" Target="../media/image137.jpeg"/></Relationships>
</file>

<file path=ppt/slides/_rels/slide57.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tiff"/><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tiff"/><Relationship Id="rId2" Type="http://schemas.openxmlformats.org/officeDocument/2006/relationships/notesSlide" Target="../notesSlides/notesSlide57.xml"/><Relationship Id="rId16" Type="http://schemas.openxmlformats.org/officeDocument/2006/relationships/image" Target="../media/image154.tiff"/><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tiff"/><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58.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158.png"/></Relationships>
</file>

<file path=ppt/slides/_rels/slide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16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8.png"/></Relationships>
</file>

<file path=ppt/slides/_rels/slide65.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72.jpg"/><Relationship Id="rId4" Type="http://schemas.openxmlformats.org/officeDocument/2006/relationships/image" Target="../media/image171.jpeg"/></Relationships>
</file>

<file path=ppt/slides/_rels/slide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7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180.jpeg"/></Relationships>
</file>

<file path=ppt/slides/_rels/slide72.xml.rels><?xml version="1.0" encoding="UTF-8" standalone="yes"?>
<Relationships xmlns="http://schemas.openxmlformats.org/package/2006/relationships"><Relationship Id="rId8" Type="http://schemas.openxmlformats.org/officeDocument/2006/relationships/image" Target="../media/image186.jp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84.jpg"/><Relationship Id="rId5" Type="http://schemas.openxmlformats.org/officeDocument/2006/relationships/image" Target="../media/image183.jpeg"/><Relationship Id="rId4" Type="http://schemas.openxmlformats.org/officeDocument/2006/relationships/image" Target="../media/image182.jpg"/></Relationships>
</file>

<file path=ppt/slides/_rels/slide7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image" Target="../media/image188.png"/></Relationships>
</file>

<file path=ppt/slides/_rels/slide7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1263EB-3FA6-4E3E-977C-E76AE785CF46}"/>
              </a:ext>
            </a:extLst>
          </p:cNvPr>
          <p:cNvSpPr txBox="1"/>
          <p:nvPr/>
        </p:nvSpPr>
        <p:spPr>
          <a:xfrm>
            <a:off x="10396316" y="6466114"/>
            <a:ext cx="1653017"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FE0D4"/>
                </a:solidFill>
                <a:effectLst/>
                <a:uLnTx/>
                <a:uFillTx/>
                <a:latin typeface="Arial" charset="0"/>
                <a:ea typeface="+mn-ea"/>
                <a:cs typeface="+mn-cs"/>
              </a:rPr>
              <a:t>Document #</a:t>
            </a:r>
          </a:p>
        </p:txBody>
      </p:sp>
      <p:pic>
        <p:nvPicPr>
          <p:cNvPr id="10" name="Picture 9">
            <a:extLst>
              <a:ext uri="{FF2B5EF4-FFF2-40B4-BE49-F238E27FC236}">
                <a16:creationId xmlns:a16="http://schemas.microsoft.com/office/drawing/2014/main" id="{44066827-DB40-4A01-863B-F5FC66CCF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872" y="306418"/>
            <a:ext cx="1530350" cy="711277"/>
          </a:xfrm>
          <a:prstGeom prst="rect">
            <a:avLst/>
          </a:prstGeom>
        </p:spPr>
      </p:pic>
      <p:pic>
        <p:nvPicPr>
          <p:cNvPr id="14" name="Picture 13">
            <a:extLst>
              <a:ext uri="{FF2B5EF4-FFF2-40B4-BE49-F238E27FC236}">
                <a16:creationId xmlns:a16="http://schemas.microsoft.com/office/drawing/2014/main" id="{03012699-757E-45D0-B0A5-80FF51CD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60" y="232455"/>
            <a:ext cx="895942" cy="900128"/>
          </a:xfrm>
          <a:prstGeom prst="rect">
            <a:avLst/>
          </a:prstGeom>
        </p:spPr>
      </p:pic>
      <p:pic>
        <p:nvPicPr>
          <p:cNvPr id="15" name="Picture 14">
            <a:extLst>
              <a:ext uri="{FF2B5EF4-FFF2-40B4-BE49-F238E27FC236}">
                <a16:creationId xmlns:a16="http://schemas.microsoft.com/office/drawing/2014/main" id="{20AF3983-E09C-4127-8B00-A06368E0B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2195" y="437338"/>
            <a:ext cx="2157818" cy="450687"/>
          </a:xfrm>
          <a:prstGeom prst="rect">
            <a:avLst/>
          </a:prstGeom>
        </p:spPr>
      </p:pic>
      <p:grpSp>
        <p:nvGrpSpPr>
          <p:cNvPr id="16" name="Group 15">
            <a:extLst>
              <a:ext uri="{FF2B5EF4-FFF2-40B4-BE49-F238E27FC236}">
                <a16:creationId xmlns:a16="http://schemas.microsoft.com/office/drawing/2014/main" id="{D16DE35B-E316-4168-94B6-8D44CCEDDA2E}"/>
              </a:ext>
            </a:extLst>
          </p:cNvPr>
          <p:cNvGrpSpPr/>
          <p:nvPr/>
        </p:nvGrpSpPr>
        <p:grpSpPr>
          <a:xfrm>
            <a:off x="-7684" y="4915960"/>
            <a:ext cx="12192000" cy="1942040"/>
            <a:chOff x="576071" y="2473943"/>
            <a:chExt cx="9144000" cy="1455162"/>
          </a:xfrm>
        </p:grpSpPr>
        <p:pic>
          <p:nvPicPr>
            <p:cNvPr id="17" name="Picture 16" descr="NHGRI_Brochure_2015-35.jpg">
              <a:extLst>
                <a:ext uri="{FF2B5EF4-FFF2-40B4-BE49-F238E27FC236}">
                  <a16:creationId xmlns:a16="http://schemas.microsoft.com/office/drawing/2014/main" id="{BBDDAAF5-ED44-4625-9F0C-7C2CA3D772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219"/>
            <a:stretch/>
          </p:blipFill>
          <p:spPr>
            <a:xfrm>
              <a:off x="6149942" y="2473943"/>
              <a:ext cx="1804341" cy="1455162"/>
            </a:xfrm>
            <a:prstGeom prst="rect">
              <a:avLst/>
            </a:prstGeom>
          </p:spPr>
        </p:pic>
        <p:pic>
          <p:nvPicPr>
            <p:cNvPr id="18" name="Picture 17" descr="NHGRI_Brochure_2015-19.jpg">
              <a:extLst>
                <a:ext uri="{FF2B5EF4-FFF2-40B4-BE49-F238E27FC236}">
                  <a16:creationId xmlns:a16="http://schemas.microsoft.com/office/drawing/2014/main" id="{6AF17429-007E-43DE-AF41-05B6D4C66E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220"/>
            <a:stretch/>
          </p:blipFill>
          <p:spPr>
            <a:xfrm>
              <a:off x="576071" y="2473943"/>
              <a:ext cx="1833594" cy="1455162"/>
            </a:xfrm>
            <a:prstGeom prst="rect">
              <a:avLst/>
            </a:prstGeom>
          </p:spPr>
        </p:pic>
        <p:pic>
          <p:nvPicPr>
            <p:cNvPr id="19" name="Picture 18" descr="NHGRI_Brochure_2015-20.jpg">
              <a:extLst>
                <a:ext uri="{FF2B5EF4-FFF2-40B4-BE49-F238E27FC236}">
                  <a16:creationId xmlns:a16="http://schemas.microsoft.com/office/drawing/2014/main" id="{35032977-4F16-49B6-A55E-108A5AE07B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220"/>
            <a:stretch/>
          </p:blipFill>
          <p:spPr>
            <a:xfrm>
              <a:off x="3796112" y="2473943"/>
              <a:ext cx="2392383" cy="1455162"/>
            </a:xfrm>
            <a:prstGeom prst="rect">
              <a:avLst/>
            </a:prstGeom>
          </p:spPr>
        </p:pic>
        <p:pic>
          <p:nvPicPr>
            <p:cNvPr id="20" name="Picture 19" descr="DISEASE TREE FINAL4-01.jpg">
              <a:extLst>
                <a:ext uri="{FF2B5EF4-FFF2-40B4-BE49-F238E27FC236}">
                  <a16:creationId xmlns:a16="http://schemas.microsoft.com/office/drawing/2014/main" id="{5E4A3353-4E23-4A4D-8906-DC4DDF70BA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057" t="20055" r="13057" b="23953"/>
            <a:stretch/>
          </p:blipFill>
          <p:spPr>
            <a:xfrm>
              <a:off x="2371112" y="2473943"/>
              <a:ext cx="1463553" cy="1455162"/>
            </a:xfrm>
            <a:prstGeom prst="rect">
              <a:avLst/>
            </a:prstGeom>
          </p:spPr>
        </p:pic>
        <p:pic>
          <p:nvPicPr>
            <p:cNvPr id="21" name="Picture 20" descr="NHGRI_Brochure_2015-45.jpg">
              <a:extLst>
                <a:ext uri="{FF2B5EF4-FFF2-40B4-BE49-F238E27FC236}">
                  <a16:creationId xmlns:a16="http://schemas.microsoft.com/office/drawing/2014/main" id="{C1DD2EB6-518B-4BE4-A26A-2FCF6E1BE01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37" t="9979" r="2137" b="14240"/>
            <a:stretch/>
          </p:blipFill>
          <p:spPr>
            <a:xfrm>
              <a:off x="7915730" y="2473943"/>
              <a:ext cx="1804341" cy="1455162"/>
            </a:xfrm>
            <a:prstGeom prst="rect">
              <a:avLst/>
            </a:prstGeom>
          </p:spPr>
        </p:pic>
      </p:grpSp>
      <p:sp>
        <p:nvSpPr>
          <p:cNvPr id="22" name="Text Placeholder 30">
            <a:extLst>
              <a:ext uri="{FF2B5EF4-FFF2-40B4-BE49-F238E27FC236}">
                <a16:creationId xmlns:a16="http://schemas.microsoft.com/office/drawing/2014/main" id="{D327F2A1-EF3E-483A-A7F2-D05860664093}"/>
              </a:ext>
            </a:extLst>
          </p:cNvPr>
          <p:cNvSpPr txBox="1">
            <a:spLocks/>
          </p:cNvSpPr>
          <p:nvPr/>
        </p:nvSpPr>
        <p:spPr>
          <a:xfrm>
            <a:off x="576232" y="4030662"/>
            <a:ext cx="11023600" cy="640739"/>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lang="en-US" sz="2800" b="1" dirty="0">
                <a:solidFill>
                  <a:srgbClr val="5FE0D3"/>
                </a:solidFill>
                <a:latin typeface="Arial" pitchFamily="34" charset="0"/>
                <a:cs typeface="Arial" pitchFamily="34" charset="0"/>
              </a:rPr>
              <a:t>February </a:t>
            </a:r>
            <a:r>
              <a:rPr kumimoji="0" lang="en-US" sz="2800" b="1" i="0" u="none" strike="noStrike" kern="1200" cap="none" spc="0" normalizeH="0" baseline="0" noProof="0" dirty="0">
                <a:ln>
                  <a:noFill/>
                </a:ln>
                <a:solidFill>
                  <a:srgbClr val="5FE0D3"/>
                </a:solidFill>
                <a:effectLst/>
                <a:uLnTx/>
                <a:uFillTx/>
                <a:latin typeface="Arial" pitchFamily="34" charset="0"/>
                <a:ea typeface="+mn-ea"/>
                <a:cs typeface="Arial" pitchFamily="34" charset="0"/>
              </a:rPr>
              <a:t>2019</a:t>
            </a:r>
            <a:endParaRPr kumimoji="0" lang="en-US" sz="2800" b="1" i="0" u="none" strike="noStrike" kern="1200" cap="none" spc="0" normalizeH="0" baseline="0" noProof="0" dirty="0">
              <a:ln>
                <a:noFill/>
              </a:ln>
              <a:solidFill>
                <a:srgbClr val="5FE0D3"/>
              </a:solidFill>
              <a:effectLst/>
              <a:uLnTx/>
              <a:uFillTx/>
              <a:latin typeface="Arial" panose="020B0604020202020204"/>
              <a:ea typeface="+mn-ea"/>
              <a:cs typeface="+mn-cs"/>
            </a:endParaRPr>
          </a:p>
        </p:txBody>
      </p:sp>
      <p:sp>
        <p:nvSpPr>
          <p:cNvPr id="23" name="Text Placeholder 29">
            <a:extLst>
              <a:ext uri="{FF2B5EF4-FFF2-40B4-BE49-F238E27FC236}">
                <a16:creationId xmlns:a16="http://schemas.microsoft.com/office/drawing/2014/main" id="{9D487A1B-4AB5-44B6-9A79-8DE74514BA92}"/>
              </a:ext>
            </a:extLst>
          </p:cNvPr>
          <p:cNvSpPr txBox="1">
            <a:spLocks/>
          </p:cNvSpPr>
          <p:nvPr/>
        </p:nvSpPr>
        <p:spPr>
          <a:xfrm>
            <a:off x="576232" y="3281130"/>
            <a:ext cx="11023600" cy="333243"/>
          </a:xfrm>
          <a:prstGeom prst="rect">
            <a:avLst/>
          </a:prstGeom>
        </p:spPr>
        <p:txBody>
          <a:bodyPr vert="horz" lIns="0" tIns="45720" rIns="91440" bIns="45720" rtlCol="0">
            <a:no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Director, NHGRI</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Text Placeholder 28">
            <a:extLst>
              <a:ext uri="{FF2B5EF4-FFF2-40B4-BE49-F238E27FC236}">
                <a16:creationId xmlns:a16="http://schemas.microsoft.com/office/drawing/2014/main" id="{C515F584-7839-45F5-B46E-F39E73310CC2}"/>
              </a:ext>
            </a:extLst>
          </p:cNvPr>
          <p:cNvSpPr txBox="1">
            <a:spLocks/>
          </p:cNvSpPr>
          <p:nvPr/>
        </p:nvSpPr>
        <p:spPr>
          <a:xfrm>
            <a:off x="576232" y="2725738"/>
            <a:ext cx="11023600" cy="688975"/>
          </a:xfrm>
          <a:prstGeom prst="rect">
            <a:avLst/>
          </a:prstGeom>
        </p:spPr>
        <p:txBody>
          <a:bodyPr vert="horz" lIns="0" tIns="45720" rIns="91440" bIns="45720" rtlCol="0">
            <a:normAutofit/>
          </a:bodyPr>
          <a:lst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Eric Green, M.D., Ph.D.</a:t>
            </a: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5" name="Title 27">
            <a:extLst>
              <a:ext uri="{FF2B5EF4-FFF2-40B4-BE49-F238E27FC236}">
                <a16:creationId xmlns:a16="http://schemas.microsoft.com/office/drawing/2014/main" id="{FBE1D2A2-C736-4852-ACE1-3ADD6E97A871}"/>
              </a:ext>
            </a:extLst>
          </p:cNvPr>
          <p:cNvSpPr txBox="1">
            <a:spLocks/>
          </p:cNvSpPr>
          <p:nvPr/>
        </p:nvSpPr>
        <p:spPr>
          <a:xfrm>
            <a:off x="576232" y="1611968"/>
            <a:ext cx="11039475" cy="1030288"/>
          </a:xfrm>
          <a:prstGeom prst="rect">
            <a:avLst/>
          </a:prstGeom>
        </p:spPr>
        <p:txBody>
          <a:bodyPr vert="horz" lIns="0" tIns="45720" rIns="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5FE0D3"/>
                </a:solidFill>
                <a:effectLst/>
                <a:uLnTx/>
                <a:uFillTx/>
                <a:latin typeface="Arial" panose="020B0604020202020204"/>
                <a:ea typeface="+mj-ea"/>
                <a:cs typeface="Arial" pitchFamily="34" charset="0"/>
              </a:rPr>
              <a:t>DIRECTOR’S REPORT</a:t>
            </a:r>
            <a:endParaRPr kumimoji="0" lang="en-US" sz="44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spTree>
    <p:extLst>
      <p:ext uri="{BB962C8B-B14F-4D97-AF65-F5344CB8AC3E}">
        <p14:creationId xmlns:p14="http://schemas.microsoft.com/office/powerpoint/2010/main" val="199571177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1288CDC-C521-4659-8CEC-C8B5733517CD}"/>
              </a:ext>
            </a:extLst>
          </p:cNvPr>
          <p:cNvPicPr>
            <a:picLocks noGrp="1" noChangeAspect="1"/>
          </p:cNvPicPr>
          <p:nvPr>
            <p:ph sz="half" idx="2"/>
          </p:nvPr>
        </p:nvPicPr>
        <p:blipFill>
          <a:blip r:embed="rId3"/>
          <a:stretch>
            <a:fillRect/>
          </a:stretch>
        </p:blipFill>
        <p:spPr>
          <a:xfrm>
            <a:off x="6930188" y="1667984"/>
            <a:ext cx="4959589" cy="4364038"/>
          </a:xfrm>
          <a:prstGeom prst="rect">
            <a:avLst/>
          </a:prstGeom>
          <a:effectLst>
            <a:glow rad="228600">
              <a:srgbClr val="FF0066">
                <a:alpha val="40000"/>
              </a:srgbClr>
            </a:glow>
          </a:effectLst>
        </p:spPr>
      </p:pic>
      <p:sp>
        <p:nvSpPr>
          <p:cNvPr id="6" name="Title 5">
            <a:extLst>
              <a:ext uri="{FF2B5EF4-FFF2-40B4-BE49-F238E27FC236}">
                <a16:creationId xmlns:a16="http://schemas.microsoft.com/office/drawing/2014/main" id="{0CB4C3EC-2A3A-4A17-B93F-411E0AE9863B}"/>
              </a:ext>
            </a:extLst>
          </p:cNvPr>
          <p:cNvSpPr>
            <a:spLocks noGrp="1"/>
          </p:cNvSpPr>
          <p:nvPr>
            <p:ph type="title"/>
          </p:nvPr>
        </p:nvSpPr>
        <p:spPr>
          <a:xfrm>
            <a:off x="0" y="-97860"/>
            <a:ext cx="12192000" cy="1356360"/>
          </a:xfrm>
        </p:spPr>
        <p:txBody>
          <a:bodyPr>
            <a:normAutofit/>
          </a:bodyPr>
          <a:lstStyle/>
          <a:p>
            <a:pPr algn="ctr"/>
            <a:r>
              <a:rPr lang="en-US" sz="3600" dirty="0"/>
              <a:t>Population Descriptors in Genomics </a:t>
            </a:r>
            <a:br>
              <a:rPr lang="en-US" sz="3600" dirty="0"/>
            </a:br>
            <a:r>
              <a:rPr lang="en-US" sz="3600" dirty="0"/>
              <a:t>and Biomedical Research</a:t>
            </a:r>
          </a:p>
        </p:txBody>
      </p:sp>
      <p:sp>
        <p:nvSpPr>
          <p:cNvPr id="5" name="TextBox 4">
            <a:extLst>
              <a:ext uri="{FF2B5EF4-FFF2-40B4-BE49-F238E27FC236}">
                <a16:creationId xmlns:a16="http://schemas.microsoft.com/office/drawing/2014/main" id="{6B2803A8-EFEA-46FE-9EC4-0FE2C66B8A6B}"/>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2</a:t>
            </a:r>
          </a:p>
        </p:txBody>
      </p:sp>
      <p:sp>
        <p:nvSpPr>
          <p:cNvPr id="2" name="Rectangle 1">
            <a:extLst>
              <a:ext uri="{FF2B5EF4-FFF2-40B4-BE49-F238E27FC236}">
                <a16:creationId xmlns:a16="http://schemas.microsoft.com/office/drawing/2014/main" id="{B8317C3B-72AA-4AA3-90B5-AA3B6251F168}"/>
              </a:ext>
            </a:extLst>
          </p:cNvPr>
          <p:cNvSpPr/>
          <p:nvPr/>
        </p:nvSpPr>
        <p:spPr>
          <a:xfrm>
            <a:off x="-80211" y="1667984"/>
            <a:ext cx="6930189" cy="4431983"/>
          </a:xfrm>
          <a:prstGeom prst="rect">
            <a:avLst/>
          </a:prstGeom>
        </p:spPr>
        <p:txBody>
          <a:bodyPr wrap="square">
            <a:spAutoFit/>
          </a:bodyPr>
          <a:lstStyle/>
          <a:p>
            <a:pPr marL="615950" lvl="2" indent="-212725" defTabSz="457200" eaLnBrk="0" hangingPunct="0">
              <a:spcBef>
                <a:spcPts val="1800"/>
              </a:spcBef>
              <a:buClr>
                <a:srgbClr val="FFFFFF"/>
              </a:buClr>
              <a:buSzPct val="95000"/>
              <a:buFont typeface="Wingdings" panose="05000000000000000000" pitchFamily="2" charset="2"/>
              <a:buChar char="§"/>
              <a:defRPr/>
            </a:pPr>
            <a:r>
              <a:rPr lang="en-US" sz="2800" b="1" dirty="0">
                <a:solidFill>
                  <a:srgbClr val="FFFFFF"/>
                </a:solidFill>
              </a:rPr>
              <a:t>Increase scientific rigor in 	collecting data describing 	participants, especially in clinical 	settings</a:t>
            </a:r>
          </a:p>
          <a:p>
            <a:pPr marL="615950" lvl="2" indent="-212725" defTabSz="457200" eaLnBrk="0" hangingPunct="0">
              <a:spcBef>
                <a:spcPts val="1800"/>
              </a:spcBef>
              <a:buClr>
                <a:srgbClr val="FFFFFF"/>
              </a:buClr>
              <a:buSzPct val="95000"/>
              <a:buFont typeface="Wingdings" panose="05000000000000000000" pitchFamily="2" charset="2"/>
              <a:buChar char="§"/>
              <a:defRPr/>
            </a:pPr>
            <a:r>
              <a:rPr lang="en-US" sz="2800" b="1" dirty="0">
                <a:solidFill>
                  <a:srgbClr val="FFFFFF"/>
                </a:solidFill>
              </a:rPr>
              <a:t>Ensure collected data reflect the 	multidimensional nature of a 	person’s identity </a:t>
            </a:r>
          </a:p>
          <a:p>
            <a:pPr marL="615950" lvl="2" indent="-212725" defTabSz="457200" eaLnBrk="0" hangingPunct="0">
              <a:spcBef>
                <a:spcPts val="1800"/>
              </a:spcBef>
              <a:buClr>
                <a:srgbClr val="FFFFFF"/>
              </a:buClr>
              <a:buSzPct val="95000"/>
              <a:buFont typeface="Wingdings" panose="05000000000000000000" pitchFamily="2" charset="2"/>
              <a:buChar char="§"/>
              <a:defRPr/>
            </a:pPr>
            <a:r>
              <a:rPr lang="en-US" sz="2800" b="1" dirty="0">
                <a:solidFill>
                  <a:srgbClr val="FFFFFF"/>
                </a:solidFill>
              </a:rPr>
              <a:t> New trans-NIH working group 	established to identify next steps</a:t>
            </a:r>
          </a:p>
        </p:txBody>
      </p:sp>
    </p:spTree>
    <p:extLst>
      <p:ext uri="{BB962C8B-B14F-4D97-AF65-F5344CB8AC3E}">
        <p14:creationId xmlns:p14="http://schemas.microsoft.com/office/powerpoint/2010/main" val="4887058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rgbClr val="E57200"/>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2920826727"/>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33"/>
            <a:ext cx="12192000" cy="772160"/>
          </a:xfrm>
        </p:spPr>
        <p:txBody>
          <a:bodyPr/>
          <a:lstStyle/>
          <a:p>
            <a:pPr algn="ctr"/>
            <a:r>
              <a:rPr lang="en-US" sz="3600" dirty="0">
                <a:solidFill>
                  <a:srgbClr val="5FE0D4"/>
                </a:solidFill>
                <a:latin typeface="Arial" charset="0"/>
                <a:cs typeface="Arial" charset="0"/>
              </a:rPr>
              <a:t>Mourning the Loss of Steve Katz</a:t>
            </a:r>
            <a:endParaRPr lang="en-US" sz="3600" b="1" dirty="0"/>
          </a:p>
        </p:txBody>
      </p:sp>
      <p:sp>
        <p:nvSpPr>
          <p:cNvPr id="6" name="TextBox 5">
            <a:extLst>
              <a:ext uri="{FF2B5EF4-FFF2-40B4-BE49-F238E27FC236}">
                <a16:creationId xmlns:a16="http://schemas.microsoft.com/office/drawing/2014/main" id="{73570226-08EE-4722-BD23-27F78E30C17C}"/>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3</a:t>
            </a:r>
          </a:p>
        </p:txBody>
      </p:sp>
      <p:pic>
        <p:nvPicPr>
          <p:cNvPr id="8" name="Picture 7">
            <a:extLst>
              <a:ext uri="{FF2B5EF4-FFF2-40B4-BE49-F238E27FC236}">
                <a16:creationId xmlns:a16="http://schemas.microsoft.com/office/drawing/2014/main" id="{E267E00A-5CFD-4446-A230-1B162C900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522" y="887360"/>
            <a:ext cx="3724992" cy="5218046"/>
          </a:xfrm>
          <a:prstGeom prst="roundRect">
            <a:avLst/>
          </a:prstGeom>
        </p:spPr>
      </p:pic>
      <p:grpSp>
        <p:nvGrpSpPr>
          <p:cNvPr id="10" name="Group 9">
            <a:extLst>
              <a:ext uri="{FF2B5EF4-FFF2-40B4-BE49-F238E27FC236}">
                <a16:creationId xmlns:a16="http://schemas.microsoft.com/office/drawing/2014/main" id="{6A80F5CD-1D55-4931-AB4E-7B60DEC648FA}"/>
              </a:ext>
            </a:extLst>
          </p:cNvPr>
          <p:cNvGrpSpPr/>
          <p:nvPr/>
        </p:nvGrpSpPr>
        <p:grpSpPr>
          <a:xfrm>
            <a:off x="5377917" y="936140"/>
            <a:ext cx="5754409" cy="5521750"/>
            <a:chOff x="6012024" y="914808"/>
            <a:chExt cx="5754409" cy="5521750"/>
          </a:xfrm>
        </p:grpSpPr>
        <p:pic>
          <p:nvPicPr>
            <p:cNvPr id="9" name="Picture 8">
              <a:extLst>
                <a:ext uri="{FF2B5EF4-FFF2-40B4-BE49-F238E27FC236}">
                  <a16:creationId xmlns:a16="http://schemas.microsoft.com/office/drawing/2014/main" id="{F41DB562-E913-46A6-9B09-93903590A759}"/>
                </a:ext>
              </a:extLst>
            </p:cNvPr>
            <p:cNvPicPr>
              <a:picLocks noChangeAspect="1"/>
            </p:cNvPicPr>
            <p:nvPr/>
          </p:nvPicPr>
          <p:blipFill>
            <a:blip r:embed="rId4"/>
            <a:stretch>
              <a:fillRect/>
            </a:stretch>
          </p:blipFill>
          <p:spPr>
            <a:xfrm>
              <a:off x="7300203" y="914808"/>
              <a:ext cx="3178052" cy="4767079"/>
            </a:xfrm>
            <a:prstGeom prst="roundRect">
              <a:avLst/>
            </a:prstGeom>
          </p:spPr>
        </p:pic>
        <p:sp>
          <p:nvSpPr>
            <p:cNvPr id="11" name="Title 1">
              <a:extLst>
                <a:ext uri="{FF2B5EF4-FFF2-40B4-BE49-F238E27FC236}">
                  <a16:creationId xmlns:a16="http://schemas.microsoft.com/office/drawing/2014/main" id="{AAB7342F-96D4-450E-B2ED-F6C8944AD5DB}"/>
                </a:ext>
              </a:extLst>
            </p:cNvPr>
            <p:cNvSpPr txBox="1">
              <a:spLocks/>
            </p:cNvSpPr>
            <p:nvPr/>
          </p:nvSpPr>
          <p:spPr>
            <a:xfrm>
              <a:off x="6012024" y="5681887"/>
              <a:ext cx="5754409" cy="754671"/>
            </a:xfrm>
            <a:prstGeom prst="rect">
              <a:avLst/>
            </a:prstGeom>
          </p:spPr>
          <p:txBody>
            <a:bodyPr/>
            <a:lstStyle/>
            <a:p>
              <a:pPr algn="ctr" eaLnBrk="0" hangingPunct="0">
                <a:defRPr/>
              </a:pPr>
              <a:r>
                <a:rPr lang="en-US" sz="3200" b="1" spc="-100" dirty="0">
                  <a:ea typeface="+mj-ea"/>
                  <a:cs typeface="Arial" charset="0"/>
                </a:rPr>
                <a:t>Bob Carter, M.D.</a:t>
              </a:r>
            </a:p>
          </p:txBody>
        </p:sp>
      </p:grpSp>
    </p:spTree>
    <p:extLst>
      <p:ext uri="{BB962C8B-B14F-4D97-AF65-F5344CB8AC3E}">
        <p14:creationId xmlns:p14="http://schemas.microsoft.com/office/powerpoint/2010/main" val="9231691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F6E2FAA-ACDA-4036-94C3-E4B8FE8F3E08}"/>
              </a:ext>
            </a:extLst>
          </p:cNvPr>
          <p:cNvSpPr txBox="1">
            <a:spLocks/>
          </p:cNvSpPr>
          <p:nvPr/>
        </p:nvSpPr>
        <p:spPr>
          <a:xfrm>
            <a:off x="0" y="52558"/>
            <a:ext cx="12192000" cy="1054044"/>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charset="0"/>
                <a:cs typeface="Arial" charset="0"/>
              </a:rPr>
              <a:t>New Director, National Institute of Biomedical </a:t>
            </a:r>
          </a:p>
          <a:p>
            <a:pPr algn="ctr">
              <a:defRPr/>
            </a:pPr>
            <a:r>
              <a:rPr lang="en-US" sz="3600" dirty="0">
                <a:solidFill>
                  <a:srgbClr val="5FE0D4"/>
                </a:solidFill>
                <a:latin typeface="Arial" charset="0"/>
                <a:cs typeface="Arial" charset="0"/>
              </a:rPr>
              <a:t>Imaging and Bioengineering </a:t>
            </a:r>
            <a:endParaRPr lang="en-US" sz="3600" dirty="0">
              <a:solidFill>
                <a:srgbClr val="5FE0D4"/>
              </a:solidFill>
              <a:latin typeface="Arial" pitchFamily="34" charset="0"/>
              <a:cs typeface="Arial" pitchFamily="34" charset="0"/>
            </a:endParaRPr>
          </a:p>
        </p:txBody>
      </p:sp>
      <p:sp>
        <p:nvSpPr>
          <p:cNvPr id="8" name="TextBox 7">
            <a:extLst>
              <a:ext uri="{FF2B5EF4-FFF2-40B4-BE49-F238E27FC236}">
                <a16:creationId xmlns:a16="http://schemas.microsoft.com/office/drawing/2014/main" id="{16B8BAC7-E1E2-4A5B-8E2E-A195706EE57C}"/>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4</a:t>
            </a:r>
          </a:p>
        </p:txBody>
      </p:sp>
      <p:pic>
        <p:nvPicPr>
          <p:cNvPr id="9" name="Picture 4" descr="Image result for nih nibib logo">
            <a:extLst>
              <a:ext uri="{FF2B5EF4-FFF2-40B4-BE49-F238E27FC236}">
                <a16:creationId xmlns:a16="http://schemas.microsoft.com/office/drawing/2014/main" id="{CB25A2BA-A1A8-437A-91DC-F5777C418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990" y="2698614"/>
            <a:ext cx="1882094" cy="188209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32AD790-716F-4B01-BC71-05D658F31C14}"/>
              </a:ext>
            </a:extLst>
          </p:cNvPr>
          <p:cNvGrpSpPr/>
          <p:nvPr/>
        </p:nvGrpSpPr>
        <p:grpSpPr>
          <a:xfrm>
            <a:off x="1443531" y="1461819"/>
            <a:ext cx="5754409" cy="4942777"/>
            <a:chOff x="456545" y="1651000"/>
            <a:chExt cx="5754409" cy="4942777"/>
          </a:xfrm>
        </p:grpSpPr>
        <p:sp>
          <p:nvSpPr>
            <p:cNvPr id="7" name="Title 1">
              <a:extLst>
                <a:ext uri="{FF2B5EF4-FFF2-40B4-BE49-F238E27FC236}">
                  <a16:creationId xmlns:a16="http://schemas.microsoft.com/office/drawing/2014/main" id="{9D03CFFF-0B1E-4431-A3EA-99D80DE34F2E}"/>
                </a:ext>
              </a:extLst>
            </p:cNvPr>
            <p:cNvSpPr txBox="1">
              <a:spLocks/>
            </p:cNvSpPr>
            <p:nvPr/>
          </p:nvSpPr>
          <p:spPr>
            <a:xfrm>
              <a:off x="456545" y="5839106"/>
              <a:ext cx="5754409" cy="754671"/>
            </a:xfrm>
            <a:prstGeom prst="rect">
              <a:avLst/>
            </a:prstGeom>
          </p:spPr>
          <p:txBody>
            <a:bodyPr/>
            <a:lstStyle/>
            <a:p>
              <a:pPr algn="ctr" eaLnBrk="0" hangingPunct="0">
                <a:defRPr/>
              </a:pPr>
              <a:r>
                <a:rPr lang="en-US" sz="3200" b="1" spc="-100" dirty="0">
                  <a:ea typeface="+mj-ea"/>
                  <a:cs typeface="Arial" charset="0"/>
                </a:rPr>
                <a:t>Bruce </a:t>
              </a:r>
              <a:r>
                <a:rPr lang="en-US" sz="3200" b="1" spc="-100" dirty="0" err="1">
                  <a:ea typeface="+mj-ea"/>
                  <a:cs typeface="Arial" charset="0"/>
                </a:rPr>
                <a:t>Tromberg</a:t>
              </a:r>
              <a:r>
                <a:rPr lang="en-US" sz="3200" b="1" spc="-100" dirty="0">
                  <a:ea typeface="+mj-ea"/>
                  <a:cs typeface="Arial" charset="0"/>
                </a:rPr>
                <a:t>, Ph.D.</a:t>
              </a:r>
            </a:p>
          </p:txBody>
        </p:sp>
        <p:pic>
          <p:nvPicPr>
            <p:cNvPr id="2050" name="Picture 2" descr="Bruce Tromberg">
              <a:extLst>
                <a:ext uri="{FF2B5EF4-FFF2-40B4-BE49-F238E27FC236}">
                  <a16:creationId xmlns:a16="http://schemas.microsoft.com/office/drawing/2014/main" id="{473275EE-4D2F-473D-A336-7AD6DEC674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74" r="4191"/>
            <a:stretch/>
          </p:blipFill>
          <p:spPr bwMode="auto">
            <a:xfrm>
              <a:off x="1295400" y="1651000"/>
              <a:ext cx="4076700" cy="4161948"/>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469744"/>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565366" y="5583481"/>
            <a:ext cx="4969042" cy="754671"/>
          </a:xfrm>
          <a:prstGeom prst="rect">
            <a:avLst/>
          </a:prstGeom>
        </p:spPr>
        <p:txBody>
          <a:bodyPr/>
          <a:lstStyle/>
          <a:p>
            <a:pPr algn="ctr" eaLnBrk="0" hangingPunct="0">
              <a:defRPr/>
            </a:pPr>
            <a:r>
              <a:rPr lang="en-US" sz="3200" b="1" spc="-100" dirty="0">
                <a:ea typeface="+mj-ea"/>
                <a:cs typeface="Arial" charset="0"/>
              </a:rPr>
              <a:t>Kelvin </a:t>
            </a:r>
            <a:r>
              <a:rPr lang="en-US" sz="3200" b="1" spc="-100" dirty="0" err="1">
                <a:ea typeface="+mj-ea"/>
                <a:cs typeface="Arial" charset="0"/>
              </a:rPr>
              <a:t>Droegemeier</a:t>
            </a:r>
            <a:r>
              <a:rPr lang="en-US" sz="3200" b="1" spc="-100" dirty="0">
                <a:ea typeface="+mj-ea"/>
                <a:cs typeface="Arial" charset="0"/>
              </a:rPr>
              <a:t>, Ph.D.</a:t>
            </a:r>
          </a:p>
        </p:txBody>
      </p:sp>
      <p:sp>
        <p:nvSpPr>
          <p:cNvPr id="10" name="Title 3">
            <a:extLst>
              <a:ext uri="{FF2B5EF4-FFF2-40B4-BE49-F238E27FC236}">
                <a16:creationId xmlns:a16="http://schemas.microsoft.com/office/drawing/2014/main" id="{9FF67FB3-446E-4877-B7BD-C42524C4BFD6}"/>
              </a:ext>
            </a:extLst>
          </p:cNvPr>
          <p:cNvSpPr txBox="1">
            <a:spLocks/>
          </p:cNvSpPr>
          <p:nvPr/>
        </p:nvSpPr>
        <p:spPr>
          <a:xfrm>
            <a:off x="0" y="53697"/>
            <a:ext cx="12192000" cy="1054044"/>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charset="0"/>
                <a:cs typeface="Arial" charset="0"/>
              </a:rPr>
              <a:t>New Director, White House Office of Science </a:t>
            </a:r>
          </a:p>
          <a:p>
            <a:pPr algn="ctr">
              <a:defRPr/>
            </a:pPr>
            <a:r>
              <a:rPr lang="en-US" sz="3600" dirty="0">
                <a:solidFill>
                  <a:srgbClr val="5FE0D4"/>
                </a:solidFill>
                <a:latin typeface="Arial" charset="0"/>
                <a:cs typeface="Arial" charset="0"/>
              </a:rPr>
              <a:t>and Technology Policy </a:t>
            </a:r>
            <a:endParaRPr lang="en-US" sz="3600" dirty="0">
              <a:solidFill>
                <a:srgbClr val="5FE0D4"/>
              </a:solidFill>
              <a:latin typeface="Arial" pitchFamily="34" charset="0"/>
              <a:cs typeface="Arial" pitchFamily="34" charset="0"/>
            </a:endParaRPr>
          </a:p>
        </p:txBody>
      </p:sp>
      <p:sp>
        <p:nvSpPr>
          <p:cNvPr id="9" name="TextBox 8">
            <a:extLst>
              <a:ext uri="{FF2B5EF4-FFF2-40B4-BE49-F238E27FC236}">
                <a16:creationId xmlns:a16="http://schemas.microsoft.com/office/drawing/2014/main" id="{687E42FB-E85B-453A-B561-43C442503626}"/>
              </a:ext>
            </a:extLst>
          </p:cNvPr>
          <p:cNvSpPr txBox="1"/>
          <p:nvPr/>
        </p:nvSpPr>
        <p:spPr>
          <a:xfrm>
            <a:off x="10377799"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5</a:t>
            </a:r>
          </a:p>
        </p:txBody>
      </p:sp>
      <p:pic>
        <p:nvPicPr>
          <p:cNvPr id="3" name="Picture 2">
            <a:extLst>
              <a:ext uri="{FF2B5EF4-FFF2-40B4-BE49-F238E27FC236}">
                <a16:creationId xmlns:a16="http://schemas.microsoft.com/office/drawing/2014/main" id="{08D66E6F-D971-46BA-91BF-1D5358148E81}"/>
              </a:ext>
            </a:extLst>
          </p:cNvPr>
          <p:cNvPicPr>
            <a:picLocks noChangeAspect="1"/>
          </p:cNvPicPr>
          <p:nvPr/>
        </p:nvPicPr>
        <p:blipFill rotWithShape="1">
          <a:blip r:embed="rId3"/>
          <a:srcRect l="8256" t="5206" r="9187" b="6835"/>
          <a:stretch/>
        </p:blipFill>
        <p:spPr>
          <a:xfrm>
            <a:off x="2544764" y="1484764"/>
            <a:ext cx="2796886" cy="4098717"/>
          </a:xfrm>
          <a:prstGeom prst="roundRect">
            <a:avLst/>
          </a:prstGeom>
        </p:spPr>
      </p:pic>
      <p:pic>
        <p:nvPicPr>
          <p:cNvPr id="4" name="Picture 3">
            <a:extLst>
              <a:ext uri="{FF2B5EF4-FFF2-40B4-BE49-F238E27FC236}">
                <a16:creationId xmlns:a16="http://schemas.microsoft.com/office/drawing/2014/main" id="{6F804208-CE24-419C-8B5A-1D588857822B}"/>
              </a:ext>
            </a:extLst>
          </p:cNvPr>
          <p:cNvPicPr>
            <a:picLocks noChangeAspect="1"/>
          </p:cNvPicPr>
          <p:nvPr/>
        </p:nvPicPr>
        <p:blipFill>
          <a:blip r:embed="rId4"/>
          <a:stretch>
            <a:fillRect/>
          </a:stretch>
        </p:blipFill>
        <p:spPr>
          <a:xfrm>
            <a:off x="7290306" y="2233834"/>
            <a:ext cx="2438400" cy="243840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985998021"/>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07C10D-F9B4-47FA-B9AB-62950D3C228C}"/>
              </a:ext>
            </a:extLst>
          </p:cNvPr>
          <p:cNvSpPr/>
          <p:nvPr/>
        </p:nvSpPr>
        <p:spPr>
          <a:xfrm>
            <a:off x="160385" y="3002720"/>
            <a:ext cx="10519729" cy="3139321"/>
          </a:xfrm>
          <a:prstGeom prst="rect">
            <a:avLst/>
          </a:prstGeom>
        </p:spPr>
        <p:txBody>
          <a:bodyPr wrap="square">
            <a:spAutoFit/>
          </a:bodyPr>
          <a:lstStyle/>
          <a:p>
            <a:pPr marL="615950" marR="0" lvl="2" indent="-212725" algn="l" defTabSz="457200"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lang="en-US" sz="2800" b="1" dirty="0">
                <a:solidFill>
                  <a:srgbClr val="FFFFFF"/>
                </a:solidFill>
                <a:latin typeface="Arial" panose="020B0604020202020204"/>
              </a:rPr>
              <a:t>November 2018: NIH updated the access procedures for 	GSR under the Genomic Data Sharing Policy</a:t>
            </a:r>
          </a:p>
          <a:p>
            <a:pPr marL="615950" lvl="2" indent="-212725" defTabSz="457200" eaLnBrk="0" hangingPunct="0">
              <a:spcBef>
                <a:spcPts val="1800"/>
              </a:spcBef>
              <a:buClr>
                <a:srgbClr val="FFFFFF"/>
              </a:buClr>
              <a:buSzPct val="95000"/>
              <a:buFont typeface="Wingdings" panose="05000000000000000000" pitchFamily="2" charset="2"/>
              <a:buChar char="§"/>
              <a:defRPr/>
            </a:pPr>
            <a:r>
              <a:rPr lang="en-US" sz="2800" b="1" dirty="0">
                <a:solidFill>
                  <a:srgbClr val="FFFFFF"/>
                </a:solidFill>
                <a:latin typeface="Arial" panose="020B0604020202020204"/>
              </a:rPr>
              <a:t> </a:t>
            </a:r>
            <a:r>
              <a:rPr lang="en-US" sz="2800" b="1" dirty="0">
                <a:solidFill>
                  <a:srgbClr val="FFFFFF"/>
                </a:solidFill>
              </a:rPr>
              <a:t>Beginning May 2019: GSR from most genomic studies 	will be possible through open access</a:t>
            </a:r>
          </a:p>
          <a:p>
            <a:pPr marL="615950" marR="0" lvl="2" indent="-212725" algn="l" defTabSz="457200"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kumimoji="0" lang="en-US" sz="2800" b="1" i="0" u="none" strike="noStrike" kern="1200" cap="none" spc="0" normalizeH="0" baseline="0" dirty="0">
                <a:ln>
                  <a:noFill/>
                </a:ln>
                <a:solidFill>
                  <a:srgbClr val="FFFFFF"/>
                </a:solidFill>
                <a:effectLst/>
                <a:uLnTx/>
                <a:uFillTx/>
                <a:latin typeface="Arial" panose="020B0604020202020204"/>
                <a:ea typeface="+mn-ea"/>
                <a:cs typeface="+mn-cs"/>
              </a:rPr>
              <a:t> GSR designated</a:t>
            </a:r>
            <a:r>
              <a:rPr kumimoji="0" lang="en-US" sz="2800" b="1" i="0" u="none" strike="noStrike" kern="1200" cap="none" spc="0" normalizeH="0" dirty="0">
                <a:ln>
                  <a:noFill/>
                </a:ln>
                <a:solidFill>
                  <a:srgbClr val="FFFFFF"/>
                </a:solidFill>
                <a:effectLst/>
                <a:uLnTx/>
                <a:uFillTx/>
                <a:latin typeface="Arial" panose="020B0604020202020204"/>
                <a:ea typeface="+mn-ea"/>
                <a:cs typeface="+mn-cs"/>
              </a:rPr>
              <a:t> as</a:t>
            </a:r>
            <a:r>
              <a:rPr kumimoji="0" lang="en-US" sz="2800" b="1" i="0" u="none" strike="noStrike" kern="1200" cap="none" spc="0" normalizeH="0" baseline="0" dirty="0">
                <a:ln>
                  <a:noFill/>
                </a:ln>
                <a:solidFill>
                  <a:srgbClr val="FFFFFF"/>
                </a:solidFill>
                <a:effectLst/>
                <a:uLnTx/>
                <a:uFillTx/>
                <a:latin typeface="Arial" panose="020B0604020202020204"/>
                <a:ea typeface="+mn-ea"/>
                <a:cs typeface="+mn-cs"/>
              </a:rPr>
              <a:t> ‘sensitive’ by the submitting 	institution will</a:t>
            </a:r>
            <a:r>
              <a:rPr kumimoji="0" lang="en-US" sz="2800" b="1" i="0" u="none" strike="noStrike" kern="1200" cap="none" spc="0" normalizeH="0" dirty="0">
                <a:ln>
                  <a:noFill/>
                </a:ln>
                <a:solidFill>
                  <a:srgbClr val="FFFFFF"/>
                </a:solidFill>
                <a:effectLst/>
                <a:uLnTx/>
                <a:uFillTx/>
                <a:latin typeface="Arial" panose="020B0604020202020204"/>
                <a:ea typeface="+mn-ea"/>
                <a:cs typeface="+mn-cs"/>
              </a:rPr>
              <a:t> remain in controlled access</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273D4846-4B54-4D44-9B4B-8D1ADDF25072}"/>
              </a:ext>
            </a:extLst>
          </p:cNvPr>
          <p:cNvSpPr txBox="1"/>
          <p:nvPr/>
        </p:nvSpPr>
        <p:spPr>
          <a:xfrm>
            <a:off x="7596554" y="5317588"/>
            <a:ext cx="184731"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sp>
        <p:nvSpPr>
          <p:cNvPr id="16" name="Title 3">
            <a:extLst>
              <a:ext uri="{FF2B5EF4-FFF2-40B4-BE49-F238E27FC236}">
                <a16:creationId xmlns:a16="http://schemas.microsoft.com/office/drawing/2014/main" id="{3BAA0B22-D648-4EF6-9293-A03BC1A96654}"/>
              </a:ext>
            </a:extLst>
          </p:cNvPr>
          <p:cNvSpPr txBox="1">
            <a:spLocks/>
          </p:cNvSpPr>
          <p:nvPr/>
        </p:nvSpPr>
        <p:spPr>
          <a:xfrm>
            <a:off x="0" y="25131"/>
            <a:ext cx="12192000" cy="1121725"/>
          </a:xfrm>
          <a:prstGeom prst="rect">
            <a:avLst/>
          </a:prstGeom>
        </p:spPr>
        <p:txBody>
          <a:bodyPr vert="horz" lIns="0" tIns="45720" rIns="91440" bIns="45720" rtlCol="0" anchor="ctr" anchorCtr="0">
            <a:no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Genomic Data Sharing Policy Update: </a:t>
            </a:r>
          </a:p>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Access to Genomic Summary Results (GSR)</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grpSp>
        <p:nvGrpSpPr>
          <p:cNvPr id="17" name="Group 16">
            <a:extLst>
              <a:ext uri="{FF2B5EF4-FFF2-40B4-BE49-F238E27FC236}">
                <a16:creationId xmlns:a16="http://schemas.microsoft.com/office/drawing/2014/main" id="{E274CC11-6A6D-41C9-BCC4-D79DE72DBB21}"/>
              </a:ext>
            </a:extLst>
          </p:cNvPr>
          <p:cNvGrpSpPr/>
          <p:nvPr/>
        </p:nvGrpSpPr>
        <p:grpSpPr>
          <a:xfrm>
            <a:off x="10927201" y="3560414"/>
            <a:ext cx="1104414" cy="2056697"/>
            <a:chOff x="7711441" y="814189"/>
            <a:chExt cx="1325880" cy="2507248"/>
          </a:xfrm>
        </p:grpSpPr>
        <p:pic>
          <p:nvPicPr>
            <p:cNvPr id="18" name="Picture 15" descr="PPP_CTECH_CLP_Server 01b blue">
              <a:extLst>
                <a:ext uri="{FF2B5EF4-FFF2-40B4-BE49-F238E27FC236}">
                  <a16:creationId xmlns:a16="http://schemas.microsoft.com/office/drawing/2014/main" id="{2C5EAF79-F6ED-4AE6-BA24-C96B65A93D67}"/>
                </a:ext>
              </a:extLst>
            </p:cNvPr>
            <p:cNvPicPr>
              <a:picLocks noChangeAspect="1" noChangeArrowheads="1"/>
            </p:cNvPicPr>
            <p:nvPr/>
          </p:nvPicPr>
          <p:blipFill>
            <a:blip r:embed="rId3" cstate="print"/>
            <a:srcRect/>
            <a:stretch>
              <a:fillRect/>
            </a:stretch>
          </p:blipFill>
          <p:spPr bwMode="auto">
            <a:xfrm>
              <a:off x="7967106" y="996517"/>
              <a:ext cx="949325" cy="2283764"/>
            </a:xfrm>
            <a:prstGeom prst="rect">
              <a:avLst/>
            </a:prstGeom>
            <a:noFill/>
            <a:ln w="9525">
              <a:noFill/>
              <a:miter lim="800000"/>
              <a:headEnd/>
              <a:tailEnd/>
            </a:ln>
          </p:spPr>
        </p:pic>
        <p:pic>
          <p:nvPicPr>
            <p:cNvPr id="19" name="Picture 17" descr="PPP_CMEDI_CLP_DNA_02">
              <a:extLst>
                <a:ext uri="{FF2B5EF4-FFF2-40B4-BE49-F238E27FC236}">
                  <a16:creationId xmlns:a16="http://schemas.microsoft.com/office/drawing/2014/main" id="{65ADF290-FF5C-4726-9C7F-A2A39D9C855B}"/>
                </a:ext>
              </a:extLst>
            </p:cNvPr>
            <p:cNvPicPr>
              <a:picLocks noChangeAspect="1" noChangeArrowheads="1"/>
            </p:cNvPicPr>
            <p:nvPr/>
          </p:nvPicPr>
          <p:blipFill rotWithShape="1">
            <a:blip r:embed="rId4" cstate="print"/>
            <a:srcRect l="29283" r="20494"/>
            <a:stretch/>
          </p:blipFill>
          <p:spPr bwMode="auto">
            <a:xfrm>
              <a:off x="7711441" y="814189"/>
              <a:ext cx="1325880" cy="2507248"/>
            </a:xfrm>
            <a:prstGeom prst="rect">
              <a:avLst/>
            </a:prstGeom>
            <a:noFill/>
            <a:ln w="9525">
              <a:noFill/>
              <a:miter lim="800000"/>
              <a:headEnd/>
              <a:tailEnd/>
            </a:ln>
          </p:spPr>
        </p:pic>
      </p:grpSp>
      <p:grpSp>
        <p:nvGrpSpPr>
          <p:cNvPr id="20" name="Group 19">
            <a:extLst>
              <a:ext uri="{FF2B5EF4-FFF2-40B4-BE49-F238E27FC236}">
                <a16:creationId xmlns:a16="http://schemas.microsoft.com/office/drawing/2014/main" id="{805E6222-DBE4-46A7-A12B-71D6FC752F4E}"/>
              </a:ext>
            </a:extLst>
          </p:cNvPr>
          <p:cNvGrpSpPr/>
          <p:nvPr/>
        </p:nvGrpSpPr>
        <p:grpSpPr>
          <a:xfrm>
            <a:off x="3732274" y="1335067"/>
            <a:ext cx="4727450" cy="1257548"/>
            <a:chOff x="1983311" y="1053633"/>
            <a:chExt cx="4727450" cy="1257548"/>
          </a:xfrm>
        </p:grpSpPr>
        <p:pic>
          <p:nvPicPr>
            <p:cNvPr id="21" name="Picture 20">
              <a:extLst>
                <a:ext uri="{FF2B5EF4-FFF2-40B4-BE49-F238E27FC236}">
                  <a16:creationId xmlns:a16="http://schemas.microsoft.com/office/drawing/2014/main" id="{7E388A09-3936-40A1-B66B-8F6F7066F9E1}"/>
                </a:ext>
              </a:extLst>
            </p:cNvPr>
            <p:cNvPicPr>
              <a:picLocks noChangeAspect="1"/>
            </p:cNvPicPr>
            <p:nvPr/>
          </p:nvPicPr>
          <p:blipFill rotWithShape="1">
            <a:blip r:embed="rId5"/>
            <a:srcRect b="54338"/>
            <a:stretch/>
          </p:blipFill>
          <p:spPr>
            <a:xfrm>
              <a:off x="1983311" y="1053633"/>
              <a:ext cx="4727450" cy="826874"/>
            </a:xfrm>
            <a:prstGeom prst="rect">
              <a:avLst/>
            </a:prstGeom>
          </p:spPr>
        </p:pic>
        <p:pic>
          <p:nvPicPr>
            <p:cNvPr id="22" name="Picture 21">
              <a:extLst>
                <a:ext uri="{FF2B5EF4-FFF2-40B4-BE49-F238E27FC236}">
                  <a16:creationId xmlns:a16="http://schemas.microsoft.com/office/drawing/2014/main" id="{C8DDCBAE-DBFE-4250-ACB5-A097EF793960}"/>
                </a:ext>
              </a:extLst>
            </p:cNvPr>
            <p:cNvPicPr>
              <a:picLocks noChangeAspect="1"/>
            </p:cNvPicPr>
            <p:nvPr/>
          </p:nvPicPr>
          <p:blipFill rotWithShape="1">
            <a:blip r:embed="rId5"/>
            <a:srcRect t="67290" b="6655"/>
            <a:stretch/>
          </p:blipFill>
          <p:spPr>
            <a:xfrm>
              <a:off x="1983311" y="1839350"/>
              <a:ext cx="4727450" cy="471831"/>
            </a:xfrm>
            <a:prstGeom prst="rect">
              <a:avLst/>
            </a:prstGeom>
          </p:spPr>
        </p:pic>
      </p:grpSp>
      <p:sp>
        <p:nvSpPr>
          <p:cNvPr id="12" name="TextBox 11">
            <a:extLst>
              <a:ext uri="{FF2B5EF4-FFF2-40B4-BE49-F238E27FC236}">
                <a16:creationId xmlns:a16="http://schemas.microsoft.com/office/drawing/2014/main" id="{CDC31BA6-5899-47B1-970E-AE18EAD6C483}"/>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6</a:t>
            </a:r>
          </a:p>
        </p:txBody>
      </p:sp>
    </p:spTree>
    <p:extLst>
      <p:ext uri="{BB962C8B-B14F-4D97-AF65-F5344CB8AC3E}">
        <p14:creationId xmlns:p14="http://schemas.microsoft.com/office/powerpoint/2010/main" val="33373292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dirty="0">
                <a:solidFill>
                  <a:srgbClr val="5FE0D4"/>
                </a:solidFill>
                <a:latin typeface="Arial" charset="0"/>
                <a:cs typeface="Arial" charset="0"/>
              </a:rPr>
              <a:t>NIH Implementation of Common Rule </a:t>
            </a:r>
            <a:endParaRPr lang="en-US" sz="3600" dirty="0">
              <a:solidFill>
                <a:srgbClr val="5FE0D4"/>
              </a:solidFill>
              <a:latin typeface="Arial" pitchFamily="34" charset="0"/>
              <a:cs typeface="Arial" pitchFamily="34" charset="0"/>
            </a:endParaRPr>
          </a:p>
        </p:txBody>
      </p:sp>
      <p:sp>
        <p:nvSpPr>
          <p:cNvPr id="42" name="Rectangle 41"/>
          <p:cNvSpPr/>
          <p:nvPr/>
        </p:nvSpPr>
        <p:spPr>
          <a:xfrm>
            <a:off x="112206" y="3640632"/>
            <a:ext cx="11967587" cy="2708434"/>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Common Rule implementation began on January 21, 2019</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Changes to IRB review and requirement to post clinical trial 	informed consent forms </a:t>
            </a:r>
          </a:p>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Evaluate technologies and techniques on whether they generate 	“identifiable private information”</a:t>
            </a:r>
          </a:p>
        </p:txBody>
      </p:sp>
      <p:sp>
        <p:nvSpPr>
          <p:cNvPr id="7" name="TextBox 6">
            <a:extLst>
              <a:ext uri="{FF2B5EF4-FFF2-40B4-BE49-F238E27FC236}">
                <a16:creationId xmlns:a16="http://schemas.microsoft.com/office/drawing/2014/main" id="{3D5C7067-E218-41A2-930F-AE36C0288B13}"/>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7</a:t>
            </a:r>
          </a:p>
        </p:txBody>
      </p:sp>
      <p:pic>
        <p:nvPicPr>
          <p:cNvPr id="2" name="Picture 1">
            <a:extLst>
              <a:ext uri="{FF2B5EF4-FFF2-40B4-BE49-F238E27FC236}">
                <a16:creationId xmlns:a16="http://schemas.microsoft.com/office/drawing/2014/main" id="{F30EAC50-504E-45FC-A150-5FBC5DF62A1E}"/>
              </a:ext>
            </a:extLst>
          </p:cNvPr>
          <p:cNvPicPr>
            <a:picLocks noChangeAspect="1"/>
          </p:cNvPicPr>
          <p:nvPr/>
        </p:nvPicPr>
        <p:blipFill rotWithShape="1">
          <a:blip r:embed="rId3"/>
          <a:srcRect l="4323" t="14889" r="6520" b="49460"/>
          <a:stretch/>
        </p:blipFill>
        <p:spPr>
          <a:xfrm>
            <a:off x="2865119" y="868680"/>
            <a:ext cx="6187441" cy="2444941"/>
          </a:xfrm>
          <a:prstGeom prst="rect">
            <a:avLst/>
          </a:prstGeom>
          <a:ln w="76200">
            <a:solidFill>
              <a:schemeClr val="tx1"/>
            </a:solidFill>
          </a:ln>
          <a:effectLst>
            <a:glow rad="101600">
              <a:srgbClr val="FF0066">
                <a:alpha val="60000"/>
              </a:srgbClr>
            </a:glow>
          </a:effectLst>
        </p:spPr>
      </p:pic>
    </p:spTree>
    <p:extLst>
      <p:ext uri="{BB962C8B-B14F-4D97-AF65-F5344CB8AC3E}">
        <p14:creationId xmlns:p14="http://schemas.microsoft.com/office/powerpoint/2010/main" val="25435204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52028BE-9BAF-4533-B317-4C309A440099}"/>
              </a:ext>
            </a:extLst>
          </p:cNvPr>
          <p:cNvSpPr txBox="1">
            <a:spLocks/>
          </p:cNvSpPr>
          <p:nvPr/>
        </p:nvSpPr>
        <p:spPr>
          <a:xfrm>
            <a:off x="0" y="-143269"/>
            <a:ext cx="12192000" cy="1455327"/>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lvl="0" algn="ctr">
              <a:defRPr/>
            </a:pPr>
            <a:r>
              <a:rPr lang="en-US" sz="3600" dirty="0">
                <a:solidFill>
                  <a:srgbClr val="5FE0D4"/>
                </a:solidFill>
                <a:latin typeface="Arial" charset="0"/>
                <a:cs typeface="Arial" charset="0"/>
              </a:rPr>
              <a:t>NIH Workshop: Harnessing Artificial Intelligence and Machine Learning to Advance Biomedical Research</a:t>
            </a:r>
          </a:p>
        </p:txBody>
      </p:sp>
      <p:sp>
        <p:nvSpPr>
          <p:cNvPr id="4" name="Rectangle 3">
            <a:extLst>
              <a:ext uri="{FF2B5EF4-FFF2-40B4-BE49-F238E27FC236}">
                <a16:creationId xmlns:a16="http://schemas.microsoft.com/office/drawing/2014/main" id="{51F3C5CD-8762-4DFB-A40A-57E164626751}"/>
              </a:ext>
            </a:extLst>
          </p:cNvPr>
          <p:cNvSpPr/>
          <p:nvPr/>
        </p:nvSpPr>
        <p:spPr>
          <a:xfrm>
            <a:off x="4418084" y="3141089"/>
            <a:ext cx="3377563" cy="3170099"/>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158750" marR="0" lvl="2" indent="0"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158750" marR="0" lvl="2" indent="0"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A458C7F6-5C03-46FF-A5B7-297ECF14B24B}"/>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8</a:t>
            </a:r>
          </a:p>
        </p:txBody>
      </p:sp>
      <p:grpSp>
        <p:nvGrpSpPr>
          <p:cNvPr id="5" name="Group 4">
            <a:extLst>
              <a:ext uri="{FF2B5EF4-FFF2-40B4-BE49-F238E27FC236}">
                <a16:creationId xmlns:a16="http://schemas.microsoft.com/office/drawing/2014/main" id="{7DBD7BAD-0887-4D05-8920-08A3E4FDA9A9}"/>
              </a:ext>
            </a:extLst>
          </p:cNvPr>
          <p:cNvGrpSpPr/>
          <p:nvPr/>
        </p:nvGrpSpPr>
        <p:grpSpPr>
          <a:xfrm>
            <a:off x="1844456" y="1446619"/>
            <a:ext cx="8503088" cy="4842268"/>
            <a:chOff x="1844456" y="1398493"/>
            <a:chExt cx="8503088" cy="4842268"/>
          </a:xfrm>
          <a:effectLst>
            <a:glow rad="101600">
              <a:srgbClr val="FFFF00">
                <a:alpha val="60000"/>
              </a:srgbClr>
            </a:glow>
          </a:effectLst>
        </p:grpSpPr>
        <p:pic>
          <p:nvPicPr>
            <p:cNvPr id="3" name="Picture 2">
              <a:extLst>
                <a:ext uri="{FF2B5EF4-FFF2-40B4-BE49-F238E27FC236}">
                  <a16:creationId xmlns:a16="http://schemas.microsoft.com/office/drawing/2014/main" id="{76E1E1A6-D294-4F6C-A202-3BF5618D573D}"/>
                </a:ext>
              </a:extLst>
            </p:cNvPr>
            <p:cNvPicPr>
              <a:picLocks noChangeAspect="1"/>
            </p:cNvPicPr>
            <p:nvPr/>
          </p:nvPicPr>
          <p:blipFill rotWithShape="1">
            <a:blip r:embed="rId3"/>
            <a:srcRect l="18928" t="22481" r="20237" b="13068"/>
            <a:stretch/>
          </p:blipFill>
          <p:spPr>
            <a:xfrm>
              <a:off x="1844456" y="1398493"/>
              <a:ext cx="8503088" cy="4842268"/>
            </a:xfrm>
            <a:prstGeom prst="rect">
              <a:avLst/>
            </a:prstGeom>
          </p:spPr>
        </p:pic>
        <p:pic>
          <p:nvPicPr>
            <p:cNvPr id="9" name="Picture 8">
              <a:extLst>
                <a:ext uri="{FF2B5EF4-FFF2-40B4-BE49-F238E27FC236}">
                  <a16:creationId xmlns:a16="http://schemas.microsoft.com/office/drawing/2014/main" id="{22788DD2-029A-41DD-9354-44020BEBF679}"/>
                </a:ext>
              </a:extLst>
            </p:cNvPr>
            <p:cNvPicPr>
              <a:picLocks noChangeAspect="1"/>
            </p:cNvPicPr>
            <p:nvPr/>
          </p:nvPicPr>
          <p:blipFill rotWithShape="1">
            <a:blip r:embed="rId3"/>
            <a:srcRect l="75773" t="22481" r="20237" b="65900"/>
            <a:stretch/>
          </p:blipFill>
          <p:spPr>
            <a:xfrm>
              <a:off x="9640103" y="5252036"/>
              <a:ext cx="557658" cy="872993"/>
            </a:xfrm>
            <a:prstGeom prst="rect">
              <a:avLst/>
            </a:prstGeom>
          </p:spPr>
        </p:pic>
      </p:grpSp>
    </p:spTree>
    <p:extLst>
      <p:ext uri="{BB962C8B-B14F-4D97-AF65-F5344CB8AC3E}">
        <p14:creationId xmlns:p14="http://schemas.microsoft.com/office/powerpoint/2010/main" val="24303649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192"/>
            <a:ext cx="12192000" cy="772160"/>
          </a:xfrm>
        </p:spPr>
        <p:txBody>
          <a:bodyPr/>
          <a:lstStyle/>
          <a:p>
            <a:pPr algn="ctr"/>
            <a:r>
              <a:rPr lang="en-US" sz="3600" b="1" dirty="0">
                <a:solidFill>
                  <a:srgbClr val="5FE0D4"/>
                </a:solidFill>
                <a:latin typeface="Arial" charset="0"/>
                <a:cs typeface="Arial" charset="0"/>
              </a:rPr>
              <a:t>Fiscal Year 2019 Appropriations</a:t>
            </a:r>
            <a:endParaRPr lang="en-US" sz="3600" b="1" dirty="0"/>
          </a:p>
        </p:txBody>
      </p:sp>
      <p:sp>
        <p:nvSpPr>
          <p:cNvPr id="8" name="TextBox 7"/>
          <p:cNvSpPr txBox="1"/>
          <p:nvPr/>
        </p:nvSpPr>
        <p:spPr>
          <a:xfrm>
            <a:off x="2667000" y="1761332"/>
            <a:ext cx="68580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1742703060"/>
              </p:ext>
            </p:extLst>
          </p:nvPr>
        </p:nvGraphicFramePr>
        <p:xfrm>
          <a:off x="887186" y="811794"/>
          <a:ext cx="10430786" cy="5447888"/>
        </p:xfrm>
        <a:graphic>
          <a:graphicData uri="http://schemas.openxmlformats.org/drawingml/2006/table">
            <a:tbl>
              <a:tblPr firstRow="1" firstCol="1" bandRow="1">
                <a:tableStyleId>{F5AB1C69-6EDB-4FF4-983F-18BD219EF322}</a:tableStyleId>
              </a:tblPr>
              <a:tblGrid>
                <a:gridCol w="164592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2"/>
                    </a:ext>
                  </a:extLst>
                </a:gridCol>
                <a:gridCol w="2651760">
                  <a:extLst>
                    <a:ext uri="{9D8B030D-6E8A-4147-A177-3AD203B41FA5}">
                      <a16:colId xmlns:a16="http://schemas.microsoft.com/office/drawing/2014/main" val="20003"/>
                    </a:ext>
                  </a:extLst>
                </a:gridCol>
                <a:gridCol w="1767840">
                  <a:extLst>
                    <a:ext uri="{9D8B030D-6E8A-4147-A177-3AD203B41FA5}">
                      <a16:colId xmlns:a16="http://schemas.microsoft.com/office/drawing/2014/main" val="2599717032"/>
                    </a:ext>
                  </a:extLst>
                </a:gridCol>
                <a:gridCol w="1698266">
                  <a:extLst>
                    <a:ext uri="{9D8B030D-6E8A-4147-A177-3AD203B41FA5}">
                      <a16:colId xmlns:a16="http://schemas.microsoft.com/office/drawing/2014/main" val="2591348643"/>
                    </a:ext>
                  </a:extLst>
                </a:gridCol>
              </a:tblGrid>
              <a:tr h="3789794">
                <a:tc>
                  <a:txBody>
                    <a:bodyPr/>
                    <a:lstStyle/>
                    <a:p>
                      <a:pPr algn="ct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Fiscal Year 2018 </a:t>
                      </a:r>
                    </a:p>
                    <a:p>
                      <a:pPr algn="ctr"/>
                      <a:r>
                        <a:rPr lang="en-US" sz="2800" dirty="0">
                          <a:solidFill>
                            <a:schemeClr val="bg1"/>
                          </a:solidFill>
                        </a:rPr>
                        <a:t>Labor-HHS Appropriation</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endParaRPr lang="en-US" sz="2800" b="1" i="0" dirty="0">
                        <a:latin typeface="Arial" panose="020B0604020202020204" pitchFamily="34" charset="0"/>
                        <a:cs typeface="Arial" panose="020B0604020202020204" pitchFamily="34" charset="0"/>
                      </a:endParaRPr>
                    </a:p>
                    <a:p>
                      <a:pPr algn="ctr"/>
                      <a:r>
                        <a:rPr lang="en-US" sz="2800" b="1" i="0" dirty="0">
                          <a:latin typeface="Arial" panose="020B0604020202020204" pitchFamily="34" charset="0"/>
                          <a:cs typeface="Arial" panose="020B0604020202020204" pitchFamily="34" charset="0"/>
                        </a:rPr>
                        <a:t>Fiscal Year</a:t>
                      </a:r>
                    </a:p>
                    <a:p>
                      <a:pPr algn="ctr"/>
                      <a:r>
                        <a:rPr lang="en-US" sz="2800" b="1" i="0" dirty="0">
                          <a:latin typeface="Arial" panose="020B0604020202020204" pitchFamily="34" charset="0"/>
                          <a:cs typeface="Arial" panose="020B0604020202020204" pitchFamily="34" charset="0"/>
                        </a:rPr>
                        <a:t>2019 </a:t>
                      </a:r>
                    </a:p>
                    <a:p>
                      <a:pPr algn="ctr"/>
                      <a:r>
                        <a:rPr lang="en-US" sz="2800" b="1" i="0" dirty="0">
                          <a:latin typeface="Arial" panose="020B0604020202020204" pitchFamily="34" charset="0"/>
                          <a:cs typeface="Arial" panose="020B0604020202020204" pitchFamily="34" charset="0"/>
                        </a:rPr>
                        <a:t>Labor-HHS </a:t>
                      </a:r>
                      <a:r>
                        <a:rPr lang="en-US" sz="2800" dirty="0">
                          <a:solidFill>
                            <a:schemeClr val="bg1"/>
                          </a:solidFill>
                        </a:rPr>
                        <a:t>Appropriation</a:t>
                      </a:r>
                      <a:endParaRPr lang="en-US" sz="2800" b="1" i="0" dirty="0">
                        <a:latin typeface="Arial" panose="020B0604020202020204" pitchFamily="34" charset="0"/>
                        <a:cs typeface="Arial" panose="020B0604020202020204" pitchFamily="34" charset="0"/>
                      </a:endParaRPr>
                    </a:p>
                    <a:p>
                      <a:pPr algn="ctr"/>
                      <a:endParaRPr lang="en-US" sz="2800" b="1" i="0"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tc>
                  <a:txBody>
                    <a:bodyPr/>
                    <a:lstStyle/>
                    <a:p>
                      <a:pPr algn="ctr"/>
                      <a:r>
                        <a:rPr lang="en-US" sz="2800" b="1" i="0" dirty="0">
                          <a:solidFill>
                            <a:schemeClr val="bg1"/>
                          </a:solidFill>
                          <a:latin typeface="Arial" panose="020B0604020202020204" pitchFamily="34" charset="0"/>
                          <a:cs typeface="Arial" panose="020B0604020202020204" pitchFamily="34" charset="0"/>
                        </a:rPr>
                        <a:t>% </a:t>
                      </a:r>
                    </a:p>
                    <a:p>
                      <a:pPr algn="ctr"/>
                      <a:r>
                        <a:rPr lang="en-US" sz="2800" b="1" i="0" dirty="0">
                          <a:solidFill>
                            <a:schemeClr val="bg1"/>
                          </a:solidFill>
                          <a:latin typeface="Arial" panose="020B0604020202020204" pitchFamily="34" charset="0"/>
                          <a:cs typeface="Arial" panose="020B0604020202020204" pitchFamily="34" charset="0"/>
                        </a:rPr>
                        <a:t>Increase</a:t>
                      </a:r>
                    </a:p>
                  </a:txBody>
                  <a:tcPr marL="68580" marR="68580" marT="34290" marB="34290" anchor="ctr"/>
                </a:tc>
                <a:extLst>
                  <a:ext uri="{0D108BD9-81ED-4DB2-BD59-A6C34878D82A}">
                    <a16:rowId xmlns:a16="http://schemas.microsoft.com/office/drawing/2014/main" val="10000"/>
                  </a:ext>
                </a:extLst>
              </a:tr>
              <a:tr h="845343">
                <a:tc>
                  <a:txBody>
                    <a:bodyPr/>
                    <a:lstStyle/>
                    <a:p>
                      <a:pPr algn="ctr"/>
                      <a:r>
                        <a:rPr lang="en-US" sz="2800" dirty="0">
                          <a:solidFill>
                            <a:schemeClr val="bg1"/>
                          </a:solidFill>
                        </a:rPr>
                        <a:t>NIH</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$37.1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$39.1 B</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~$2.0 B</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~5.1%</a:t>
                      </a:r>
                    </a:p>
                  </a:txBody>
                  <a:tcPr marL="68580" marR="68580" marT="34290" marB="34290" anchor="ctr"/>
                </a:tc>
                <a:extLst>
                  <a:ext uri="{0D108BD9-81ED-4DB2-BD59-A6C34878D82A}">
                    <a16:rowId xmlns:a16="http://schemas.microsoft.com/office/drawing/2014/main" val="10001"/>
                  </a:ext>
                </a:extLst>
              </a:tr>
              <a:tr h="812751">
                <a:tc>
                  <a:txBody>
                    <a:bodyPr/>
                    <a:lstStyle/>
                    <a:p>
                      <a:pPr algn="ctr"/>
                      <a:r>
                        <a:rPr lang="en-US" sz="2800" dirty="0">
                          <a:solidFill>
                            <a:schemeClr val="bg1"/>
                          </a:solidFill>
                        </a:rPr>
                        <a:t>NHGRI</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$556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dirty="0">
                          <a:solidFill>
                            <a:schemeClr val="bg1"/>
                          </a:solidFill>
                        </a:rPr>
                        <a:t>$575 M</a:t>
                      </a:r>
                      <a:endParaRPr lang="en-US" sz="2800" b="1"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solidFill>
                            <a:schemeClr val="bg1"/>
                          </a:solidFill>
                          <a:latin typeface="Arial" panose="020B0604020202020204" pitchFamily="34" charset="0"/>
                          <a:cs typeface="Arial" panose="020B0604020202020204" pitchFamily="34" charset="0"/>
                        </a:rPr>
                        <a:t>~$19 M</a:t>
                      </a:r>
                    </a:p>
                  </a:txBody>
                  <a:tcPr marL="68580" marR="68580" marT="34290" marB="34290" anchor="ctr"/>
                </a:tc>
                <a:tc>
                  <a:txBody>
                    <a:bodyPr/>
                    <a:lstStyle/>
                    <a:p>
                      <a:pPr algn="ctr"/>
                      <a:r>
                        <a:rPr lang="en-US" sz="2800" b="0" dirty="0">
                          <a:solidFill>
                            <a:schemeClr val="bg1"/>
                          </a:solidFill>
                          <a:latin typeface="Arial" panose="020B0604020202020204" pitchFamily="34" charset="0"/>
                          <a:cs typeface="Arial" panose="020B0604020202020204" pitchFamily="34" charset="0"/>
                        </a:rPr>
                        <a:t>~3.3%</a:t>
                      </a:r>
                    </a:p>
                  </a:txBody>
                  <a:tcPr marL="68580" marR="68580" marT="34290" marB="34290" anchor="ctr"/>
                </a:tc>
                <a:extLst>
                  <a:ext uri="{0D108BD9-81ED-4DB2-BD59-A6C34878D82A}">
                    <a16:rowId xmlns:a16="http://schemas.microsoft.com/office/drawing/2014/main" val="3935094876"/>
                  </a:ext>
                </a:extLst>
              </a:tr>
            </a:tbl>
          </a:graphicData>
        </a:graphic>
      </p:graphicFrame>
    </p:spTree>
    <p:extLst>
      <p:ext uri="{BB962C8B-B14F-4D97-AF65-F5344CB8AC3E}">
        <p14:creationId xmlns:p14="http://schemas.microsoft.com/office/powerpoint/2010/main" val="107853073"/>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rgbClr val="E57200"/>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1044394458"/>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9237" y="2668787"/>
            <a:ext cx="184731" cy="830997"/>
          </a:xfrm>
          <a:prstGeom prst="rect">
            <a:avLst/>
          </a:prstGeom>
          <a:noFill/>
        </p:spPr>
        <p:txBody>
          <a:bodyPr wrap="none" rtlCol="0">
            <a:spAutoFit/>
          </a:bodyPr>
          <a:lstStyle/>
          <a:p>
            <a:endParaRPr lang="en-US" dirty="0">
              <a:solidFill>
                <a:prstClr val="white"/>
              </a:solidFill>
            </a:endParaRPr>
          </a:p>
          <a:p>
            <a:endParaRPr lang="en-US" dirty="0">
              <a:solidFill>
                <a:prstClr val="white"/>
              </a:solidFill>
            </a:endParaRPr>
          </a:p>
        </p:txBody>
      </p:sp>
      <p:sp>
        <p:nvSpPr>
          <p:cNvPr id="4" name="TextBox 3">
            <a:extLst>
              <a:ext uri="{FF2B5EF4-FFF2-40B4-BE49-F238E27FC236}">
                <a16:creationId xmlns:a16="http://schemas.microsoft.com/office/drawing/2014/main" id="{98038E73-79DF-4C0E-84F0-FFB48DD2C495}"/>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a:t>
            </a:r>
          </a:p>
        </p:txBody>
      </p:sp>
      <p:sp>
        <p:nvSpPr>
          <p:cNvPr id="5" name="Title 1">
            <a:extLst>
              <a:ext uri="{FF2B5EF4-FFF2-40B4-BE49-F238E27FC236}">
                <a16:creationId xmlns:a16="http://schemas.microsoft.com/office/drawing/2014/main" id="{8ADDB2EA-3F43-4362-9AA0-8927F815BB72}"/>
              </a:ext>
            </a:extLst>
          </p:cNvPr>
          <p:cNvSpPr txBox="1">
            <a:spLocks/>
          </p:cNvSpPr>
          <p:nvPr/>
        </p:nvSpPr>
        <p:spPr bwMode="auto">
          <a:xfrm>
            <a:off x="0" y="5903071"/>
            <a:ext cx="12192000" cy="736600"/>
          </a:xfrm>
          <a:prstGeom prst="rect">
            <a:avLst/>
          </a:prstGeom>
          <a:noFill/>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chemeClr val="tx1"/>
                </a:solidFill>
                <a:latin typeface="Arial" charset="0"/>
                <a:cs typeface="Arial" charset="0"/>
              </a:rPr>
              <a:t>genome.gov/DirectorsReport </a:t>
            </a:r>
          </a:p>
        </p:txBody>
      </p:sp>
      <p:sp>
        <p:nvSpPr>
          <p:cNvPr id="7" name="Down Arrow 6">
            <a:extLst>
              <a:ext uri="{FF2B5EF4-FFF2-40B4-BE49-F238E27FC236}">
                <a16:creationId xmlns:a16="http://schemas.microsoft.com/office/drawing/2014/main" id="{B35B734B-E625-466E-98D2-4062587739E5}"/>
              </a:ext>
            </a:extLst>
          </p:cNvPr>
          <p:cNvSpPr/>
          <p:nvPr/>
        </p:nvSpPr>
        <p:spPr>
          <a:xfrm>
            <a:off x="11667033" y="5669046"/>
            <a:ext cx="365982" cy="784272"/>
          </a:xfrm>
          <a:prstGeom prst="downArrow">
            <a:avLst/>
          </a:prstGeom>
          <a:solidFill>
            <a:srgbClr val="5FE0D4"/>
          </a:solidFill>
          <a:ln>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4" name="Group 13">
            <a:extLst>
              <a:ext uri="{FF2B5EF4-FFF2-40B4-BE49-F238E27FC236}">
                <a16:creationId xmlns:a16="http://schemas.microsoft.com/office/drawing/2014/main" id="{EDA7AEF4-8DD6-496F-8EA7-90A30261C0FD}"/>
              </a:ext>
            </a:extLst>
          </p:cNvPr>
          <p:cNvGrpSpPr/>
          <p:nvPr/>
        </p:nvGrpSpPr>
        <p:grpSpPr>
          <a:xfrm>
            <a:off x="2025385" y="141890"/>
            <a:ext cx="8142336" cy="5730951"/>
            <a:chOff x="2025385" y="179990"/>
            <a:chExt cx="8142336" cy="5730951"/>
          </a:xfrm>
        </p:grpSpPr>
        <p:pic>
          <p:nvPicPr>
            <p:cNvPr id="12" name="Picture 11">
              <a:extLst>
                <a:ext uri="{FF2B5EF4-FFF2-40B4-BE49-F238E27FC236}">
                  <a16:creationId xmlns:a16="http://schemas.microsoft.com/office/drawing/2014/main" id="{2DEAF1FF-06C2-49CA-AC46-3DE47D77FD36}"/>
                </a:ext>
              </a:extLst>
            </p:cNvPr>
            <p:cNvPicPr>
              <a:picLocks noChangeAspect="1"/>
            </p:cNvPicPr>
            <p:nvPr/>
          </p:nvPicPr>
          <p:blipFill>
            <a:blip r:embed="rId3"/>
            <a:stretch>
              <a:fillRect/>
            </a:stretch>
          </p:blipFill>
          <p:spPr>
            <a:xfrm>
              <a:off x="2025385" y="179990"/>
              <a:ext cx="8142336" cy="5730951"/>
            </a:xfrm>
            <a:prstGeom prst="rect">
              <a:avLst/>
            </a:prstGeom>
          </p:spPr>
        </p:pic>
        <p:sp>
          <p:nvSpPr>
            <p:cNvPr id="13" name="Rectangle 12">
              <a:extLst>
                <a:ext uri="{FF2B5EF4-FFF2-40B4-BE49-F238E27FC236}">
                  <a16:creationId xmlns:a16="http://schemas.microsoft.com/office/drawing/2014/main" id="{C3D4CEF8-AA43-4119-99F4-E81432A25FED}"/>
                </a:ext>
              </a:extLst>
            </p:cNvPr>
            <p:cNvSpPr/>
            <p:nvPr/>
          </p:nvSpPr>
          <p:spPr>
            <a:xfrm>
              <a:off x="3331535" y="551514"/>
              <a:ext cx="375683" cy="9500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Oval 10">
            <a:extLst>
              <a:ext uri="{FF2B5EF4-FFF2-40B4-BE49-F238E27FC236}">
                <a16:creationId xmlns:a16="http://schemas.microsoft.com/office/drawing/2014/main" id="{E752E829-C1F1-48D4-A48B-BA8DD016FB2B}"/>
              </a:ext>
            </a:extLst>
          </p:cNvPr>
          <p:cNvSpPr/>
          <p:nvPr/>
        </p:nvSpPr>
        <p:spPr>
          <a:xfrm>
            <a:off x="1678568" y="564451"/>
            <a:ext cx="2665198" cy="88631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6206049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33"/>
            <a:ext cx="12192000" cy="772160"/>
          </a:xfrm>
        </p:spPr>
        <p:txBody>
          <a:bodyPr/>
          <a:lstStyle/>
          <a:p>
            <a:pPr algn="ctr"/>
            <a:r>
              <a:rPr lang="en-US" sz="3600" dirty="0">
                <a:solidFill>
                  <a:srgbClr val="5FE0D4"/>
                </a:solidFill>
                <a:latin typeface="Arial" charset="0"/>
                <a:cs typeface="Arial" charset="0"/>
              </a:rPr>
              <a:t>Mourning the Loss of Ray White</a:t>
            </a:r>
            <a:endParaRPr lang="en-US" sz="3600" b="1" dirty="0"/>
          </a:p>
        </p:txBody>
      </p:sp>
      <p:sp>
        <p:nvSpPr>
          <p:cNvPr id="6" name="TextBox 5">
            <a:extLst>
              <a:ext uri="{FF2B5EF4-FFF2-40B4-BE49-F238E27FC236}">
                <a16:creationId xmlns:a16="http://schemas.microsoft.com/office/drawing/2014/main" id="{E0D880A1-37FD-4005-8E2B-F9D673B5184B}"/>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9</a:t>
            </a:r>
          </a:p>
        </p:txBody>
      </p:sp>
      <p:pic>
        <p:nvPicPr>
          <p:cNvPr id="1028" name="Picture 4" descr="Image result for Raymond Leslie White human genome project">
            <a:extLst>
              <a:ext uri="{FF2B5EF4-FFF2-40B4-BE49-F238E27FC236}">
                <a16:creationId xmlns:a16="http://schemas.microsoft.com/office/drawing/2014/main" id="{C1E8B96E-5FCE-4391-8CE7-2810FACC9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909" y="937294"/>
            <a:ext cx="4521707" cy="5487508"/>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D14FB21-7CF0-4469-9652-D4CE7459B7B9}"/>
              </a:ext>
            </a:extLst>
          </p:cNvPr>
          <p:cNvPicPr>
            <a:picLocks noChangeAspect="1"/>
          </p:cNvPicPr>
          <p:nvPr/>
        </p:nvPicPr>
        <p:blipFill rotWithShape="1">
          <a:blip r:embed="rId4"/>
          <a:srcRect r="2275"/>
          <a:stretch/>
        </p:blipFill>
        <p:spPr>
          <a:xfrm>
            <a:off x="7030720" y="1506681"/>
            <a:ext cx="3486718" cy="4348734"/>
          </a:xfrm>
          <a:prstGeom prst="roundRect">
            <a:avLst/>
          </a:prstGeom>
        </p:spPr>
      </p:pic>
    </p:spTree>
    <p:extLst>
      <p:ext uri="{BB962C8B-B14F-4D97-AF65-F5344CB8AC3E}">
        <p14:creationId xmlns:p14="http://schemas.microsoft.com/office/powerpoint/2010/main" val="726090843"/>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D880A1-37FD-4005-8E2B-F9D673B5184B}"/>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10</a:t>
            </a:r>
          </a:p>
        </p:txBody>
      </p:sp>
      <p:sp>
        <p:nvSpPr>
          <p:cNvPr id="8" name="Title 1">
            <a:extLst>
              <a:ext uri="{FF2B5EF4-FFF2-40B4-BE49-F238E27FC236}">
                <a16:creationId xmlns:a16="http://schemas.microsoft.com/office/drawing/2014/main" id="{521BCE72-C86D-4E4C-ACD2-EBF32FC551CE}"/>
              </a:ext>
            </a:extLst>
          </p:cNvPr>
          <p:cNvSpPr txBox="1">
            <a:spLocks/>
          </p:cNvSpPr>
          <p:nvPr/>
        </p:nvSpPr>
        <p:spPr>
          <a:xfrm>
            <a:off x="9395" y="-54636"/>
            <a:ext cx="12192000" cy="7721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solidFill>
                  <a:srgbClr val="5FE0D4"/>
                </a:solidFill>
                <a:latin typeface="Arial" charset="0"/>
                <a:cs typeface="Arial" charset="0"/>
              </a:rPr>
              <a:t>2018 American Society of Human Genetics Awards</a:t>
            </a:r>
          </a:p>
        </p:txBody>
      </p:sp>
      <p:grpSp>
        <p:nvGrpSpPr>
          <p:cNvPr id="10" name="Group 9">
            <a:extLst>
              <a:ext uri="{FF2B5EF4-FFF2-40B4-BE49-F238E27FC236}">
                <a16:creationId xmlns:a16="http://schemas.microsoft.com/office/drawing/2014/main" id="{FBDD1D6C-A8A2-4417-B5E4-9AC451B962E3}"/>
              </a:ext>
            </a:extLst>
          </p:cNvPr>
          <p:cNvGrpSpPr/>
          <p:nvPr/>
        </p:nvGrpSpPr>
        <p:grpSpPr>
          <a:xfrm>
            <a:off x="755753" y="1174136"/>
            <a:ext cx="1905000" cy="3971251"/>
            <a:chOff x="755753" y="1174136"/>
            <a:chExt cx="1905000" cy="3971251"/>
          </a:xfrm>
        </p:grpSpPr>
        <p:pic>
          <p:nvPicPr>
            <p:cNvPr id="2050" name="Picture 2" descr="Eric S. Lander, PhD">
              <a:extLst>
                <a:ext uri="{FF2B5EF4-FFF2-40B4-BE49-F238E27FC236}">
                  <a16:creationId xmlns:a16="http://schemas.microsoft.com/office/drawing/2014/main" id="{C1DB708B-59D3-4FC1-A156-176BDF9B3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53" y="1174136"/>
              <a:ext cx="1905000" cy="2981325"/>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59B94471-A23A-4AAB-A700-886AA1E96F1C}"/>
                </a:ext>
              </a:extLst>
            </p:cNvPr>
            <p:cNvSpPr txBox="1">
              <a:spLocks/>
            </p:cNvSpPr>
            <p:nvPr/>
          </p:nvSpPr>
          <p:spPr>
            <a:xfrm>
              <a:off x="811437" y="4155461"/>
              <a:ext cx="1793631" cy="989926"/>
            </a:xfrm>
            <a:prstGeom prst="rect">
              <a:avLst/>
            </a:prstGeom>
          </p:spPr>
          <p:txBody>
            <a:bodyPr/>
            <a:lstStyle/>
            <a:p>
              <a:pPr algn="ctr" eaLnBrk="0" hangingPunct="0">
                <a:defRPr/>
              </a:pPr>
              <a:r>
                <a:rPr lang="en-US" b="1" spc="-100" dirty="0">
                  <a:solidFill>
                    <a:prstClr val="white"/>
                  </a:solidFill>
                  <a:latin typeface="Arial" charset="0"/>
                  <a:cs typeface="Arial" charset="0"/>
                </a:rPr>
                <a:t>Eric </a:t>
              </a:r>
            </a:p>
            <a:p>
              <a:pPr algn="ctr" eaLnBrk="0" hangingPunct="0">
                <a:defRPr/>
              </a:pPr>
              <a:r>
                <a:rPr lang="en-US" b="1" spc="-100" dirty="0">
                  <a:solidFill>
                    <a:prstClr val="white"/>
                  </a:solidFill>
                  <a:latin typeface="Arial" charset="0"/>
                  <a:cs typeface="Arial" charset="0"/>
                </a:rPr>
                <a:t>Lander</a:t>
              </a:r>
            </a:p>
          </p:txBody>
        </p:sp>
      </p:grpSp>
      <p:grpSp>
        <p:nvGrpSpPr>
          <p:cNvPr id="14" name="Group 13">
            <a:extLst>
              <a:ext uri="{FF2B5EF4-FFF2-40B4-BE49-F238E27FC236}">
                <a16:creationId xmlns:a16="http://schemas.microsoft.com/office/drawing/2014/main" id="{3A1FB5EE-C1C1-4475-9F37-05D7409F4476}"/>
              </a:ext>
            </a:extLst>
          </p:cNvPr>
          <p:cNvGrpSpPr/>
          <p:nvPr/>
        </p:nvGrpSpPr>
        <p:grpSpPr>
          <a:xfrm>
            <a:off x="2908060" y="1174137"/>
            <a:ext cx="1905000" cy="3971250"/>
            <a:chOff x="2908060" y="1174137"/>
            <a:chExt cx="1905000" cy="3971250"/>
          </a:xfrm>
        </p:grpSpPr>
        <p:pic>
          <p:nvPicPr>
            <p:cNvPr id="2052" name="Picture 4" descr="Sekar Kathiresan, MD, recipient of ASHGâs 2018 Curt Stern Award">
              <a:extLst>
                <a:ext uri="{FF2B5EF4-FFF2-40B4-BE49-F238E27FC236}">
                  <a16:creationId xmlns:a16="http://schemas.microsoft.com/office/drawing/2014/main" id="{65EE55ED-9E5F-4505-A11F-8A62F67ED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060" y="1174137"/>
              <a:ext cx="1905000" cy="2981325"/>
            </a:xfrm>
            <a:prstGeom prst="roundRect">
              <a:avLst/>
            </a:prstGeom>
            <a:noFill/>
            <a:extLst>
              <a:ext uri="{909E8E84-426E-40DD-AFC4-6F175D3DCCD1}">
                <a14:hiddenFill xmlns:a14="http://schemas.microsoft.com/office/drawing/2010/main">
                  <a:solidFill>
                    <a:srgbClr val="FFFFFF"/>
                  </a:solidFill>
                </a14:hiddenFill>
              </a:ext>
            </a:extLst>
          </p:spPr>
        </p:pic>
        <p:sp>
          <p:nvSpPr>
            <p:cNvPr id="38" name="Title 1">
              <a:extLst>
                <a:ext uri="{FF2B5EF4-FFF2-40B4-BE49-F238E27FC236}">
                  <a16:creationId xmlns:a16="http://schemas.microsoft.com/office/drawing/2014/main" id="{8C07FF5D-3B2C-46C6-9FB4-FE5244397A26}"/>
                </a:ext>
              </a:extLst>
            </p:cNvPr>
            <p:cNvSpPr txBox="1">
              <a:spLocks/>
            </p:cNvSpPr>
            <p:nvPr/>
          </p:nvSpPr>
          <p:spPr>
            <a:xfrm>
              <a:off x="3019429" y="4155461"/>
              <a:ext cx="1793631" cy="989926"/>
            </a:xfrm>
            <a:prstGeom prst="rect">
              <a:avLst/>
            </a:prstGeom>
          </p:spPr>
          <p:txBody>
            <a:bodyPr/>
            <a:lstStyle/>
            <a:p>
              <a:pPr algn="ctr" eaLnBrk="0" hangingPunct="0">
                <a:defRPr/>
              </a:pPr>
              <a:r>
                <a:rPr lang="en-US" b="1" spc="-100" dirty="0">
                  <a:solidFill>
                    <a:prstClr val="white"/>
                  </a:solidFill>
                  <a:latin typeface="Arial" charset="0"/>
                  <a:cs typeface="Arial" charset="0"/>
                </a:rPr>
                <a:t>Sekar Kathiresan</a:t>
              </a:r>
            </a:p>
          </p:txBody>
        </p:sp>
      </p:grpSp>
      <p:grpSp>
        <p:nvGrpSpPr>
          <p:cNvPr id="31" name="Group 30">
            <a:extLst>
              <a:ext uri="{FF2B5EF4-FFF2-40B4-BE49-F238E27FC236}">
                <a16:creationId xmlns:a16="http://schemas.microsoft.com/office/drawing/2014/main" id="{3426242F-C77C-40A5-ADA9-995DDAAFC115}"/>
              </a:ext>
            </a:extLst>
          </p:cNvPr>
          <p:cNvGrpSpPr/>
          <p:nvPr/>
        </p:nvGrpSpPr>
        <p:grpSpPr>
          <a:xfrm>
            <a:off x="5123867" y="1174136"/>
            <a:ext cx="1905000" cy="3971251"/>
            <a:chOff x="5123867" y="1174136"/>
            <a:chExt cx="1905000" cy="3971251"/>
          </a:xfrm>
        </p:grpSpPr>
        <p:pic>
          <p:nvPicPr>
            <p:cNvPr id="2054" name="Picture 6" descr="James R. Lupski, MD, PhD, recipient of ASHGâs 2018 Leadership Award (courtesy Dr. Lupski)">
              <a:extLst>
                <a:ext uri="{FF2B5EF4-FFF2-40B4-BE49-F238E27FC236}">
                  <a16:creationId xmlns:a16="http://schemas.microsoft.com/office/drawing/2014/main" id="{C37BD2E9-A545-4A5E-93B7-164B96D81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867" y="1174136"/>
              <a:ext cx="1905000" cy="2981325"/>
            </a:xfrm>
            <a:prstGeom prst="roundRect">
              <a:avLst/>
            </a:prstGeom>
            <a:noFill/>
            <a:extLst>
              <a:ext uri="{909E8E84-426E-40DD-AFC4-6F175D3DCCD1}">
                <a14:hiddenFill xmlns:a14="http://schemas.microsoft.com/office/drawing/2010/main">
                  <a:solidFill>
                    <a:srgbClr val="FFFFFF"/>
                  </a:solidFill>
                </a14:hiddenFill>
              </a:ext>
            </a:extLst>
          </p:spPr>
        </p:pic>
        <p:sp>
          <p:nvSpPr>
            <p:cNvPr id="39" name="Title 1">
              <a:extLst>
                <a:ext uri="{FF2B5EF4-FFF2-40B4-BE49-F238E27FC236}">
                  <a16:creationId xmlns:a16="http://schemas.microsoft.com/office/drawing/2014/main" id="{80984BCB-6D76-47A8-822C-E6E29AF4201D}"/>
                </a:ext>
              </a:extLst>
            </p:cNvPr>
            <p:cNvSpPr txBox="1">
              <a:spLocks/>
            </p:cNvSpPr>
            <p:nvPr/>
          </p:nvSpPr>
          <p:spPr>
            <a:xfrm>
              <a:off x="5229575" y="4155461"/>
              <a:ext cx="1793631" cy="989926"/>
            </a:xfrm>
            <a:prstGeom prst="rect">
              <a:avLst/>
            </a:prstGeom>
          </p:spPr>
          <p:txBody>
            <a:bodyPr/>
            <a:lstStyle/>
            <a:p>
              <a:pPr algn="ctr" eaLnBrk="0" hangingPunct="0">
                <a:defRPr/>
              </a:pPr>
              <a:r>
                <a:rPr lang="en-US" b="1" spc="-100" dirty="0">
                  <a:solidFill>
                    <a:prstClr val="white"/>
                  </a:solidFill>
                  <a:latin typeface="Arial" charset="0"/>
                  <a:cs typeface="Arial" charset="0"/>
                </a:rPr>
                <a:t>Jim  </a:t>
              </a:r>
            </a:p>
            <a:p>
              <a:pPr algn="ctr" eaLnBrk="0" hangingPunct="0">
                <a:defRPr/>
              </a:pPr>
              <a:r>
                <a:rPr lang="en-US" b="1" spc="-100" dirty="0">
                  <a:solidFill>
                    <a:prstClr val="white"/>
                  </a:solidFill>
                  <a:latin typeface="Arial" charset="0"/>
                  <a:cs typeface="Arial" charset="0"/>
                </a:rPr>
                <a:t>Lupski</a:t>
              </a:r>
            </a:p>
          </p:txBody>
        </p:sp>
      </p:grpSp>
      <p:grpSp>
        <p:nvGrpSpPr>
          <p:cNvPr id="2048" name="Group 2047">
            <a:extLst>
              <a:ext uri="{FF2B5EF4-FFF2-40B4-BE49-F238E27FC236}">
                <a16:creationId xmlns:a16="http://schemas.microsoft.com/office/drawing/2014/main" id="{81CBC9F4-469C-46D1-ACF1-C9812585E0DA}"/>
              </a:ext>
            </a:extLst>
          </p:cNvPr>
          <p:cNvGrpSpPr/>
          <p:nvPr/>
        </p:nvGrpSpPr>
        <p:grpSpPr>
          <a:xfrm>
            <a:off x="7267571" y="1160474"/>
            <a:ext cx="1905000" cy="3979832"/>
            <a:chOff x="7267571" y="1160474"/>
            <a:chExt cx="1905000" cy="3979832"/>
          </a:xfrm>
        </p:grpSpPr>
        <p:pic>
          <p:nvPicPr>
            <p:cNvPr id="2056" name="Picture 8" descr="John Mulvihill">
              <a:extLst>
                <a:ext uri="{FF2B5EF4-FFF2-40B4-BE49-F238E27FC236}">
                  <a16:creationId xmlns:a16="http://schemas.microsoft.com/office/drawing/2014/main" id="{41C865F4-3050-41D6-A15C-C17E915D9E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7571" y="1160474"/>
              <a:ext cx="1905000" cy="2981325"/>
            </a:xfrm>
            <a:prstGeom prst="roundRect">
              <a:avLst/>
            </a:prstGeom>
            <a:noFill/>
            <a:extLst>
              <a:ext uri="{909E8E84-426E-40DD-AFC4-6F175D3DCCD1}">
                <a14:hiddenFill xmlns:a14="http://schemas.microsoft.com/office/drawing/2010/main">
                  <a:solidFill>
                    <a:srgbClr val="FFFFFF"/>
                  </a:solidFill>
                </a14:hiddenFill>
              </a:ext>
            </a:extLst>
          </p:spPr>
        </p:pic>
        <p:sp>
          <p:nvSpPr>
            <p:cNvPr id="40" name="Title 1">
              <a:extLst>
                <a:ext uri="{FF2B5EF4-FFF2-40B4-BE49-F238E27FC236}">
                  <a16:creationId xmlns:a16="http://schemas.microsoft.com/office/drawing/2014/main" id="{FDF3E122-19E7-4787-BCDE-67D6757D383B}"/>
                </a:ext>
              </a:extLst>
            </p:cNvPr>
            <p:cNvSpPr txBox="1">
              <a:spLocks/>
            </p:cNvSpPr>
            <p:nvPr/>
          </p:nvSpPr>
          <p:spPr>
            <a:xfrm>
              <a:off x="7267571" y="4150380"/>
              <a:ext cx="1793631" cy="989926"/>
            </a:xfrm>
            <a:prstGeom prst="rect">
              <a:avLst/>
            </a:prstGeom>
          </p:spPr>
          <p:txBody>
            <a:bodyPr/>
            <a:lstStyle/>
            <a:p>
              <a:pPr algn="ctr" eaLnBrk="0" hangingPunct="0">
                <a:defRPr/>
              </a:pPr>
              <a:r>
                <a:rPr lang="en-US" b="1" spc="-100" dirty="0">
                  <a:solidFill>
                    <a:prstClr val="white"/>
                  </a:solidFill>
                  <a:latin typeface="Arial" charset="0"/>
                  <a:cs typeface="Arial" charset="0"/>
                </a:rPr>
                <a:t>Mary-Claire King</a:t>
              </a:r>
            </a:p>
          </p:txBody>
        </p:sp>
      </p:grpSp>
      <p:grpSp>
        <p:nvGrpSpPr>
          <p:cNvPr id="2049" name="Group 2048">
            <a:extLst>
              <a:ext uri="{FF2B5EF4-FFF2-40B4-BE49-F238E27FC236}">
                <a16:creationId xmlns:a16="http://schemas.microsoft.com/office/drawing/2014/main" id="{B884B04B-F77C-4B06-94A6-3F5D2E4DBC98}"/>
              </a:ext>
            </a:extLst>
          </p:cNvPr>
          <p:cNvGrpSpPr/>
          <p:nvPr/>
        </p:nvGrpSpPr>
        <p:grpSpPr>
          <a:xfrm>
            <a:off x="9531247" y="1151912"/>
            <a:ext cx="1905000" cy="3984913"/>
            <a:chOff x="9531247" y="1151912"/>
            <a:chExt cx="1905000" cy="3984913"/>
          </a:xfrm>
        </p:grpSpPr>
        <p:pic>
          <p:nvPicPr>
            <p:cNvPr id="2058" name="Picture 10" descr="John Mulvihill">
              <a:extLst>
                <a:ext uri="{FF2B5EF4-FFF2-40B4-BE49-F238E27FC236}">
                  <a16:creationId xmlns:a16="http://schemas.microsoft.com/office/drawing/2014/main" id="{4D70CEF6-343F-478C-8446-5BDC554F0B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1247" y="1151912"/>
              <a:ext cx="1905000" cy="2981325"/>
            </a:xfrm>
            <a:prstGeom prst="roundRect">
              <a:avLst/>
            </a:prstGeom>
            <a:noFill/>
            <a:extLst>
              <a:ext uri="{909E8E84-426E-40DD-AFC4-6F175D3DCCD1}">
                <a14:hiddenFill xmlns:a14="http://schemas.microsoft.com/office/drawing/2010/main">
                  <a:solidFill>
                    <a:srgbClr val="FFFFFF"/>
                  </a:solidFill>
                </a14:hiddenFill>
              </a:ext>
            </a:extLst>
          </p:spPr>
        </p:pic>
        <p:sp>
          <p:nvSpPr>
            <p:cNvPr id="41" name="Title 1">
              <a:extLst>
                <a:ext uri="{FF2B5EF4-FFF2-40B4-BE49-F238E27FC236}">
                  <a16:creationId xmlns:a16="http://schemas.microsoft.com/office/drawing/2014/main" id="{3415DC12-8EF7-43AD-8B85-6F7342FD73BC}"/>
                </a:ext>
              </a:extLst>
            </p:cNvPr>
            <p:cNvSpPr txBox="1">
              <a:spLocks/>
            </p:cNvSpPr>
            <p:nvPr/>
          </p:nvSpPr>
          <p:spPr>
            <a:xfrm>
              <a:off x="9642616" y="4146899"/>
              <a:ext cx="1793631" cy="989926"/>
            </a:xfrm>
            <a:prstGeom prst="rect">
              <a:avLst/>
            </a:prstGeom>
          </p:spPr>
          <p:txBody>
            <a:bodyPr/>
            <a:lstStyle/>
            <a:p>
              <a:pPr algn="ctr" eaLnBrk="0" hangingPunct="0">
                <a:defRPr/>
              </a:pPr>
              <a:r>
                <a:rPr lang="en-US" b="1" spc="-100" dirty="0">
                  <a:solidFill>
                    <a:prstClr val="white"/>
                  </a:solidFill>
                  <a:latin typeface="Arial" charset="0"/>
                  <a:cs typeface="Arial" charset="0"/>
                </a:rPr>
                <a:t>Andy</a:t>
              </a:r>
            </a:p>
            <a:p>
              <a:pPr algn="ctr" eaLnBrk="0" hangingPunct="0">
                <a:defRPr/>
              </a:pPr>
              <a:r>
                <a:rPr lang="en-US" b="1" spc="-100" dirty="0">
                  <a:solidFill>
                    <a:prstClr val="white"/>
                  </a:solidFill>
                  <a:latin typeface="Arial" charset="0"/>
                  <a:cs typeface="Arial" charset="0"/>
                </a:rPr>
                <a:t> Adey</a:t>
              </a:r>
            </a:p>
          </p:txBody>
        </p:sp>
      </p:grpSp>
      <p:pic>
        <p:nvPicPr>
          <p:cNvPr id="2060" name="Picture 12" descr="ASHG 2018 Logo">
            <a:extLst>
              <a:ext uri="{FF2B5EF4-FFF2-40B4-BE49-F238E27FC236}">
                <a16:creationId xmlns:a16="http://schemas.microsoft.com/office/drawing/2014/main" id="{3F67CB0A-5650-4714-8386-BD604E8F4C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0298" y="5352990"/>
            <a:ext cx="6162675" cy="110490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815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48"/>
                                        </p:tgtEl>
                                        <p:attrNameLst>
                                          <p:attrName>style.visibility</p:attrName>
                                        </p:attrNameLst>
                                      </p:cBhvr>
                                      <p:to>
                                        <p:strVal val="visible"/>
                                      </p:to>
                                    </p:set>
                                    <p:animEffect transition="in" filter="wipe(up)">
                                      <p:cBhvr>
                                        <p:cTn id="22" dur="500"/>
                                        <p:tgtEl>
                                          <p:spTgt spid="20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49"/>
                                        </p:tgtEl>
                                        <p:attrNameLst>
                                          <p:attrName>style.visibility</p:attrName>
                                        </p:attrNameLst>
                                      </p:cBhvr>
                                      <p:to>
                                        <p:strVal val="visible"/>
                                      </p:to>
                                    </p:set>
                                    <p:animEffect transition="in" filter="wipe(up)">
                                      <p:cBhvr>
                                        <p:cTn id="27"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4589"/>
            <a:ext cx="12191999" cy="772159"/>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FFFF00"/>
                </a:solidFill>
                <a:latin typeface="Arial" charset="0"/>
                <a:cs typeface="Arial" charset="0"/>
              </a:rPr>
              <a:t> </a:t>
            </a:r>
            <a:r>
              <a:rPr lang="en-US" sz="3600" dirty="0">
                <a:solidFill>
                  <a:srgbClr val="5FE0D4"/>
                </a:solidFill>
                <a:latin typeface="Arial" charset="0"/>
                <a:cs typeface="Arial" charset="0"/>
              </a:rPr>
              <a:t>Elected to National Academy of Medicine</a:t>
            </a:r>
          </a:p>
        </p:txBody>
      </p:sp>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a:solidFill>
                <a:sysClr val="windowText" lastClr="000000"/>
              </a:solidFill>
            </a:endParaRPr>
          </a:p>
        </p:txBody>
      </p:sp>
      <p:sp>
        <p:nvSpPr>
          <p:cNvPr id="5" name="AutoShape 4" descr="Image result for National Academy of Scienc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a:solidFill>
                <a:sysClr val="windowText" lastClr="000000"/>
              </a:solidFill>
            </a:endParaRPr>
          </a:p>
        </p:txBody>
      </p:sp>
      <p:sp>
        <p:nvSpPr>
          <p:cNvPr id="6" name="AutoShape 6" descr="Image result for National Academy of Scienc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800" kern="0">
              <a:solidFill>
                <a:sysClr val="windowText" lastClr="000000"/>
              </a:solidFill>
            </a:endParaRPr>
          </a:p>
        </p:txBody>
      </p:sp>
      <p:sp>
        <p:nvSpPr>
          <p:cNvPr id="10" name="Title 1">
            <a:extLst>
              <a:ext uri="{FF2B5EF4-FFF2-40B4-BE49-F238E27FC236}">
                <a16:creationId xmlns:a16="http://schemas.microsoft.com/office/drawing/2014/main" id="{F422F9C7-AD14-459D-B4E5-9D322A495328}"/>
              </a:ext>
            </a:extLst>
          </p:cNvPr>
          <p:cNvSpPr txBox="1">
            <a:spLocks/>
          </p:cNvSpPr>
          <p:nvPr/>
        </p:nvSpPr>
        <p:spPr bwMode="auto">
          <a:xfrm>
            <a:off x="1361589" y="1067119"/>
            <a:ext cx="5625951" cy="509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3000" dirty="0">
                <a:solidFill>
                  <a:prstClr val="white"/>
                </a:solidFill>
              </a:rPr>
              <a:t>Andrea Califano</a:t>
            </a:r>
          </a:p>
          <a:p>
            <a:pPr marL="284163" indent="0">
              <a:spcBef>
                <a:spcPts val="700"/>
              </a:spcBef>
              <a:buClr>
                <a:srgbClr val="D6ECFF"/>
              </a:buClr>
              <a:buSzPct val="95000"/>
            </a:pPr>
            <a:r>
              <a:rPr lang="en-US" sz="3000" dirty="0">
                <a:solidFill>
                  <a:prstClr val="white"/>
                </a:solidFill>
              </a:rPr>
              <a:t>Bill Gahl</a:t>
            </a:r>
          </a:p>
          <a:p>
            <a:pPr marL="284163" indent="0">
              <a:spcBef>
                <a:spcPts val="700"/>
              </a:spcBef>
              <a:buClr>
                <a:srgbClr val="D6ECFF"/>
              </a:buClr>
              <a:buSzPct val="95000"/>
            </a:pPr>
            <a:r>
              <a:rPr lang="en-US" sz="3000" dirty="0">
                <a:solidFill>
                  <a:prstClr val="white"/>
                </a:solidFill>
              </a:rPr>
              <a:t>Josh Gordon</a:t>
            </a:r>
          </a:p>
          <a:p>
            <a:pPr marL="284163" indent="0">
              <a:spcBef>
                <a:spcPts val="700"/>
              </a:spcBef>
              <a:buClr>
                <a:srgbClr val="D6ECFF"/>
              </a:buClr>
              <a:buSzPct val="95000"/>
            </a:pPr>
            <a:r>
              <a:rPr lang="en-US" sz="3000" dirty="0">
                <a:solidFill>
                  <a:prstClr val="white"/>
                </a:solidFill>
              </a:rPr>
              <a:t>Bob Kingston</a:t>
            </a:r>
          </a:p>
          <a:p>
            <a:pPr marL="284163" indent="0">
              <a:spcBef>
                <a:spcPts val="700"/>
              </a:spcBef>
              <a:buClr>
                <a:srgbClr val="D6ECFF"/>
              </a:buClr>
              <a:buSzPct val="95000"/>
            </a:pPr>
            <a:r>
              <a:rPr lang="en-US" sz="3000" dirty="0">
                <a:solidFill>
                  <a:prstClr val="white"/>
                </a:solidFill>
              </a:rPr>
              <a:t>Brad </a:t>
            </a:r>
            <a:r>
              <a:rPr lang="en-US" sz="3000" dirty="0" err="1">
                <a:solidFill>
                  <a:prstClr val="white"/>
                </a:solidFill>
              </a:rPr>
              <a:t>Malin</a:t>
            </a:r>
            <a:endParaRPr lang="en-US" sz="3000" dirty="0">
              <a:solidFill>
                <a:prstClr val="white"/>
              </a:solidFill>
            </a:endParaRPr>
          </a:p>
          <a:p>
            <a:pPr marL="284163" indent="0">
              <a:spcBef>
                <a:spcPts val="700"/>
              </a:spcBef>
              <a:buClr>
                <a:srgbClr val="D6ECFF"/>
              </a:buClr>
              <a:buSzPct val="95000"/>
            </a:pPr>
            <a:r>
              <a:rPr lang="en-US" sz="3000" dirty="0">
                <a:solidFill>
                  <a:prstClr val="white"/>
                </a:solidFill>
              </a:rPr>
              <a:t>Lucila Ohno-Machado</a:t>
            </a:r>
          </a:p>
          <a:p>
            <a:pPr marL="284163" indent="0">
              <a:spcBef>
                <a:spcPts val="700"/>
              </a:spcBef>
              <a:buClr>
                <a:srgbClr val="D6ECFF"/>
              </a:buClr>
              <a:buSzPct val="95000"/>
            </a:pPr>
            <a:r>
              <a:rPr lang="en-US" sz="3000" dirty="0">
                <a:solidFill>
                  <a:prstClr val="white"/>
                </a:solidFill>
              </a:rPr>
              <a:t>Gene Robinson</a:t>
            </a:r>
          </a:p>
          <a:p>
            <a:pPr marL="284163" indent="0">
              <a:spcBef>
                <a:spcPts val="700"/>
              </a:spcBef>
              <a:buClr>
                <a:srgbClr val="D6ECFF"/>
              </a:buClr>
              <a:buSzPct val="95000"/>
            </a:pPr>
            <a:r>
              <a:rPr lang="en-US" sz="3000" dirty="0">
                <a:solidFill>
                  <a:prstClr val="white"/>
                </a:solidFill>
              </a:rPr>
              <a:t>Charles Rotimi</a:t>
            </a:r>
          </a:p>
          <a:p>
            <a:pPr marL="284163" indent="0">
              <a:spcBef>
                <a:spcPts val="700"/>
              </a:spcBef>
              <a:buClr>
                <a:srgbClr val="D6ECFF"/>
              </a:buClr>
              <a:buSzPct val="95000"/>
            </a:pPr>
            <a:r>
              <a:rPr lang="en-US" sz="3000" dirty="0">
                <a:solidFill>
                  <a:prstClr val="white"/>
                </a:solidFill>
              </a:rPr>
              <a:t>Stu Schreiber</a:t>
            </a:r>
          </a:p>
        </p:txBody>
      </p:sp>
      <p:sp>
        <p:nvSpPr>
          <p:cNvPr id="9" name="TextBox 8">
            <a:extLst>
              <a:ext uri="{FF2B5EF4-FFF2-40B4-BE49-F238E27FC236}">
                <a16:creationId xmlns:a16="http://schemas.microsoft.com/office/drawing/2014/main" id="{03CBFF20-9C23-476D-97E5-2FE1CF744F21}"/>
              </a:ext>
            </a:extLst>
          </p:cNvPr>
          <p:cNvSpPr txBox="1"/>
          <p:nvPr/>
        </p:nvSpPr>
        <p:spPr>
          <a:xfrm>
            <a:off x="10379998" y="6457890"/>
            <a:ext cx="1781513" cy="400110"/>
          </a:xfrm>
          <a:prstGeom prst="rect">
            <a:avLst/>
          </a:prstGeom>
          <a:noFill/>
        </p:spPr>
        <p:txBody>
          <a:bodyPr wrap="none">
            <a:spAutoFit/>
          </a:bodyPr>
          <a:lstStyle/>
          <a:p>
            <a:pPr>
              <a:defRPr/>
            </a:pPr>
            <a:r>
              <a:rPr lang="en-US" sz="2000" b="1" dirty="0">
                <a:solidFill>
                  <a:srgbClr val="00B0F0"/>
                </a:solidFill>
                <a:latin typeface="Arial" charset="0"/>
              </a:rPr>
              <a:t>Document 11</a:t>
            </a:r>
          </a:p>
        </p:txBody>
      </p:sp>
      <p:pic>
        <p:nvPicPr>
          <p:cNvPr id="6146" name="Picture 2" descr="Related image">
            <a:extLst>
              <a:ext uri="{FF2B5EF4-FFF2-40B4-BE49-F238E27FC236}">
                <a16:creationId xmlns:a16="http://schemas.microsoft.com/office/drawing/2014/main" id="{2780BE90-0D2C-4D1F-803E-EAE1EC642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0740" y="2129124"/>
            <a:ext cx="2971800" cy="297180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364830"/>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764"/>
            <a:ext cx="12191999" cy="728553"/>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FFFF00"/>
                </a:solidFill>
                <a:latin typeface="Arial" charset="0"/>
                <a:cs typeface="Arial" charset="0"/>
              </a:rPr>
              <a:t> </a:t>
            </a:r>
            <a:r>
              <a:rPr lang="en-US" sz="3600" dirty="0">
                <a:solidFill>
                  <a:srgbClr val="5FE0D4"/>
                </a:solidFill>
                <a:latin typeface="Arial" charset="0"/>
                <a:cs typeface="Arial" charset="0"/>
              </a:rPr>
              <a:t>Elected to AAAS</a:t>
            </a:r>
          </a:p>
        </p:txBody>
      </p:sp>
      <p:grpSp>
        <p:nvGrpSpPr>
          <p:cNvPr id="8" name="Group 7"/>
          <p:cNvGrpSpPr/>
          <p:nvPr/>
        </p:nvGrpSpPr>
        <p:grpSpPr>
          <a:xfrm>
            <a:off x="2121387" y="1522749"/>
            <a:ext cx="9059957" cy="4213977"/>
            <a:chOff x="750646" y="2193484"/>
            <a:chExt cx="9136063" cy="4213977"/>
          </a:xfrm>
        </p:grpSpPr>
        <p:sp>
          <p:nvSpPr>
            <p:cNvPr id="9" name="Title 1"/>
            <p:cNvSpPr txBox="1">
              <a:spLocks/>
            </p:cNvSpPr>
            <p:nvPr/>
          </p:nvSpPr>
          <p:spPr bwMode="auto">
            <a:xfrm>
              <a:off x="750646" y="2193484"/>
              <a:ext cx="9136063" cy="143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3000" dirty="0">
                  <a:solidFill>
                    <a:prstClr val="white"/>
                  </a:solidFill>
                </a:rPr>
                <a:t>Richard Axel</a:t>
              </a:r>
            </a:p>
            <a:p>
              <a:pPr marL="284163" indent="0">
                <a:spcBef>
                  <a:spcPts val="700"/>
                </a:spcBef>
                <a:buClr>
                  <a:srgbClr val="D6ECFF"/>
                </a:buClr>
                <a:buSzPct val="95000"/>
              </a:pPr>
              <a:r>
                <a:rPr lang="en-US" sz="3000" dirty="0">
                  <a:solidFill>
                    <a:prstClr val="white"/>
                  </a:solidFill>
                </a:rPr>
                <a:t>Andreas Baxevanis</a:t>
              </a:r>
            </a:p>
            <a:p>
              <a:pPr marL="284163" indent="0">
                <a:spcBef>
                  <a:spcPts val="700"/>
                </a:spcBef>
                <a:buClr>
                  <a:srgbClr val="D6ECFF"/>
                </a:buClr>
                <a:buSzPct val="95000"/>
              </a:pPr>
              <a:r>
                <a:rPr lang="en-US" sz="3000" dirty="0">
                  <a:solidFill>
                    <a:prstClr val="white"/>
                  </a:solidFill>
                </a:rPr>
                <a:t>Wayne W. Grody</a:t>
              </a:r>
            </a:p>
            <a:p>
              <a:pPr marL="284163" indent="0">
                <a:spcBef>
                  <a:spcPts val="700"/>
                </a:spcBef>
                <a:buClr>
                  <a:srgbClr val="D6ECFF"/>
                </a:buClr>
                <a:buSzPct val="95000"/>
              </a:pPr>
              <a:r>
                <a:rPr lang="en-US" sz="3000" dirty="0">
                  <a:solidFill>
                    <a:prstClr val="white"/>
                  </a:solidFill>
                </a:rPr>
                <a:t>Pavel </a:t>
              </a:r>
              <a:r>
                <a:rPr lang="en-US" sz="3000" dirty="0" err="1">
                  <a:solidFill>
                    <a:prstClr val="white"/>
                  </a:solidFill>
                </a:rPr>
                <a:t>Pevzner</a:t>
              </a:r>
              <a:endParaRPr lang="en-US" sz="3000" dirty="0">
                <a:solidFill>
                  <a:prstClr val="white"/>
                </a:solidFill>
              </a:endParaRPr>
            </a:p>
            <a:p>
              <a:pPr marL="284163" indent="0">
                <a:spcBef>
                  <a:spcPts val="700"/>
                </a:spcBef>
                <a:buClr>
                  <a:srgbClr val="D6ECFF"/>
                </a:buClr>
                <a:buSzPct val="95000"/>
              </a:pPr>
              <a:r>
                <a:rPr lang="en-US" sz="3000" dirty="0">
                  <a:solidFill>
                    <a:prstClr val="white"/>
                  </a:solidFill>
                </a:rPr>
                <a:t>Jay Shendure</a:t>
              </a:r>
            </a:p>
          </p:txBody>
        </p:sp>
        <p:pic>
          <p:nvPicPr>
            <p:cNvPr id="7"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1949" y="4430199"/>
              <a:ext cx="6934650" cy="1977262"/>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AB3A50D7-3CF3-440B-84FB-92215233195C}"/>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12</a:t>
            </a:r>
          </a:p>
        </p:txBody>
      </p:sp>
    </p:spTree>
    <p:extLst>
      <p:ext uri="{BB962C8B-B14F-4D97-AF65-F5344CB8AC3E}">
        <p14:creationId xmlns:p14="http://schemas.microsoft.com/office/powerpoint/2010/main" val="2893617266"/>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3B4915-AC26-4D6C-B33C-BFEF3D9D58C8}"/>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13</a:t>
            </a:r>
          </a:p>
        </p:txBody>
      </p:sp>
      <p:sp>
        <p:nvSpPr>
          <p:cNvPr id="4" name="Title 1">
            <a:extLst>
              <a:ext uri="{FF2B5EF4-FFF2-40B4-BE49-F238E27FC236}">
                <a16:creationId xmlns:a16="http://schemas.microsoft.com/office/drawing/2014/main" id="{AAABA119-2E0E-4C47-9C3E-B4A66CAB00A9}"/>
              </a:ext>
            </a:extLst>
          </p:cNvPr>
          <p:cNvSpPr txBox="1">
            <a:spLocks/>
          </p:cNvSpPr>
          <p:nvPr/>
        </p:nvSpPr>
        <p:spPr>
          <a:xfrm>
            <a:off x="0" y="-54588"/>
            <a:ext cx="12192000" cy="7721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r>
              <a:rPr lang="en-US" sz="3600" dirty="0">
                <a:solidFill>
                  <a:srgbClr val="5FE0D4"/>
                </a:solidFill>
                <a:latin typeface="Arial" charset="0"/>
                <a:cs typeface="Arial" charset="0"/>
              </a:rPr>
              <a:t>2018 Human Proteome Organization Award</a:t>
            </a:r>
          </a:p>
        </p:txBody>
      </p:sp>
      <p:pic>
        <p:nvPicPr>
          <p:cNvPr id="4098" name="Picture 2" descr="https://www.hupo.org/resources/Pictures/HUPO-logo-retina.png">
            <a:extLst>
              <a:ext uri="{FF2B5EF4-FFF2-40B4-BE49-F238E27FC236}">
                <a16:creationId xmlns:a16="http://schemas.microsoft.com/office/drawing/2014/main" id="{129EB7CC-F768-4D73-B9F3-AB4F161397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0654" y="4788430"/>
            <a:ext cx="3059666" cy="746260"/>
          </a:xfrm>
          <a:prstGeom prst="rect">
            <a:avLst/>
          </a:prstGeom>
          <a:solidFill>
            <a:schemeClr val="tx1"/>
          </a:solidFill>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BE8B0158-B526-49BC-8AA5-C0A8C3E03560}"/>
              </a:ext>
            </a:extLst>
          </p:cNvPr>
          <p:cNvPicPr>
            <a:picLocks noChangeAspect="1"/>
          </p:cNvPicPr>
          <p:nvPr/>
        </p:nvPicPr>
        <p:blipFill>
          <a:blip r:embed="rId4"/>
          <a:stretch>
            <a:fillRect/>
          </a:stretch>
        </p:blipFill>
        <p:spPr>
          <a:xfrm>
            <a:off x="7120654" y="1323310"/>
            <a:ext cx="3059665" cy="3059665"/>
          </a:xfrm>
          <a:prstGeom prst="rect">
            <a:avLst/>
          </a:prstGeom>
          <a:effectLst>
            <a:glow rad="228600">
              <a:schemeClr val="accent3">
                <a:satMod val="175000"/>
                <a:alpha val="40000"/>
              </a:schemeClr>
            </a:glow>
          </a:effectLst>
        </p:spPr>
      </p:pic>
      <p:sp>
        <p:nvSpPr>
          <p:cNvPr id="8" name="Title 1">
            <a:extLst>
              <a:ext uri="{FF2B5EF4-FFF2-40B4-BE49-F238E27FC236}">
                <a16:creationId xmlns:a16="http://schemas.microsoft.com/office/drawing/2014/main" id="{7F29338F-BCBC-4A32-889C-29326133246B}"/>
              </a:ext>
            </a:extLst>
          </p:cNvPr>
          <p:cNvSpPr txBox="1">
            <a:spLocks/>
          </p:cNvSpPr>
          <p:nvPr/>
        </p:nvSpPr>
        <p:spPr>
          <a:xfrm>
            <a:off x="1352581" y="5622457"/>
            <a:ext cx="4969042" cy="754671"/>
          </a:xfrm>
          <a:prstGeom prst="rect">
            <a:avLst/>
          </a:prstGeom>
        </p:spPr>
        <p:txBody>
          <a:bodyPr/>
          <a:lstStyle/>
          <a:p>
            <a:pPr algn="ctr" eaLnBrk="0" hangingPunct="0">
              <a:defRPr/>
            </a:pPr>
            <a:r>
              <a:rPr lang="en-US" sz="3200" b="1" spc="-100" dirty="0">
                <a:ea typeface="+mj-ea"/>
                <a:cs typeface="Arial" charset="0"/>
              </a:rPr>
              <a:t>Ulrike </a:t>
            </a:r>
            <a:r>
              <a:rPr lang="en-US" sz="3200" b="1" spc="-100" dirty="0" err="1">
                <a:ea typeface="+mj-ea"/>
                <a:cs typeface="Arial" charset="0"/>
              </a:rPr>
              <a:t>Kusebauch</a:t>
            </a:r>
            <a:r>
              <a:rPr lang="en-US" sz="3200" b="1" spc="-100" dirty="0">
                <a:ea typeface="+mj-ea"/>
                <a:cs typeface="Arial" charset="0"/>
              </a:rPr>
              <a:t>, Ph.D.</a:t>
            </a:r>
          </a:p>
        </p:txBody>
      </p:sp>
      <p:pic>
        <p:nvPicPr>
          <p:cNvPr id="4100" name="Picture 4" descr="Image result for Ulrike Kusebauch">
            <a:extLst>
              <a:ext uri="{FF2B5EF4-FFF2-40B4-BE49-F238E27FC236}">
                <a16:creationId xmlns:a16="http://schemas.microsoft.com/office/drawing/2014/main" id="{420F5CA8-CDFA-45DB-843B-8154FD0F2C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59" r="6762"/>
          <a:stretch/>
        </p:blipFill>
        <p:spPr bwMode="auto">
          <a:xfrm>
            <a:off x="2018462" y="1104324"/>
            <a:ext cx="3637280" cy="449166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112671"/>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7648"/>
            <a:ext cx="12192000" cy="814335"/>
          </a:xfrm>
        </p:spPr>
        <p:txBody>
          <a:bodyPr>
            <a:normAutofit/>
          </a:bodyPr>
          <a:lstStyle/>
          <a:p>
            <a:pPr algn="ctr">
              <a:defRPr/>
            </a:pPr>
            <a:r>
              <a:rPr lang="en-US" sz="3600" i="1" dirty="0">
                <a:solidFill>
                  <a:srgbClr val="5FE0D4"/>
                </a:solidFill>
                <a:latin typeface="Arial" charset="0"/>
                <a:cs typeface="Arial" charset="0"/>
              </a:rPr>
              <a:t>Science’s</a:t>
            </a:r>
            <a:r>
              <a:rPr lang="en-US" sz="3600" dirty="0">
                <a:solidFill>
                  <a:srgbClr val="5FE0D4"/>
                </a:solidFill>
                <a:latin typeface="Arial" charset="0"/>
                <a:cs typeface="Arial" charset="0"/>
              </a:rPr>
              <a:t> 2018 Breakthrough of the Year Runners Up</a:t>
            </a:r>
          </a:p>
        </p:txBody>
      </p:sp>
      <p:sp>
        <p:nvSpPr>
          <p:cNvPr id="12" name="Title 1"/>
          <p:cNvSpPr txBox="1">
            <a:spLocks/>
          </p:cNvSpPr>
          <p:nvPr/>
        </p:nvSpPr>
        <p:spPr>
          <a:xfrm>
            <a:off x="4748464" y="2231994"/>
            <a:ext cx="7140172" cy="2394011"/>
          </a:xfrm>
          <a:prstGeom prst="rect">
            <a:avLst/>
          </a:prstGeom>
        </p:spPr>
        <p:txBody>
          <a:bodyPr/>
          <a:lstStyle/>
          <a:p>
            <a:pPr eaLnBrk="0" hangingPunct="0">
              <a:defRPr/>
            </a:pPr>
            <a:r>
              <a:rPr lang="en-US" sz="3200" b="1" i="1" dirty="0"/>
              <a:t>Forensic genealogy comes of age</a:t>
            </a:r>
          </a:p>
          <a:p>
            <a:pPr eaLnBrk="0" hangingPunct="0">
              <a:defRPr/>
            </a:pPr>
            <a:endParaRPr lang="en-US" sz="3200" b="1" i="1" dirty="0"/>
          </a:p>
          <a:p>
            <a:pPr eaLnBrk="0" hangingPunct="0">
              <a:defRPr/>
            </a:pPr>
            <a:r>
              <a:rPr lang="en-US" sz="3200" b="1" i="1" dirty="0"/>
              <a:t>Gene-silencing drug approved</a:t>
            </a:r>
          </a:p>
          <a:p>
            <a:pPr eaLnBrk="0" hangingPunct="0">
              <a:defRPr/>
            </a:pPr>
            <a:endParaRPr lang="en-US" sz="3200" b="1" i="1" dirty="0"/>
          </a:p>
          <a:p>
            <a:pPr eaLnBrk="0" hangingPunct="0">
              <a:defRPr/>
            </a:pPr>
            <a:r>
              <a:rPr lang="en-US" sz="3200" b="1" i="1" dirty="0"/>
              <a:t>How cells marshal their contents</a:t>
            </a:r>
            <a:endParaRPr lang="en-US" sz="3200" b="1" i="1" spc="-100" dirty="0">
              <a:cs typeface="Arial" charset="0"/>
            </a:endParaRPr>
          </a:p>
        </p:txBody>
      </p:sp>
      <p:sp>
        <p:nvSpPr>
          <p:cNvPr id="6" name="TextBox 5">
            <a:extLst>
              <a:ext uri="{FF2B5EF4-FFF2-40B4-BE49-F238E27FC236}">
                <a16:creationId xmlns:a16="http://schemas.microsoft.com/office/drawing/2014/main" id="{5CE94CDD-4C16-4A59-92C9-F0952D216CC8}"/>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14</a:t>
            </a:r>
          </a:p>
        </p:txBody>
      </p:sp>
      <p:pic>
        <p:nvPicPr>
          <p:cNvPr id="3" name="Picture 2">
            <a:extLst>
              <a:ext uri="{FF2B5EF4-FFF2-40B4-BE49-F238E27FC236}">
                <a16:creationId xmlns:a16="http://schemas.microsoft.com/office/drawing/2014/main" id="{B09B9DF2-789B-4A28-A800-9B5A8B395DB0}"/>
              </a:ext>
            </a:extLst>
          </p:cNvPr>
          <p:cNvPicPr>
            <a:picLocks noChangeAspect="1"/>
          </p:cNvPicPr>
          <p:nvPr/>
        </p:nvPicPr>
        <p:blipFill>
          <a:blip r:embed="rId3"/>
          <a:stretch>
            <a:fillRect/>
          </a:stretch>
        </p:blipFill>
        <p:spPr>
          <a:xfrm>
            <a:off x="1006609" y="1543180"/>
            <a:ext cx="3295650" cy="4191000"/>
          </a:xfrm>
          <a:prstGeom prst="rect">
            <a:avLst/>
          </a:prstGeom>
          <a:effectLst>
            <a:glow rad="228600">
              <a:srgbClr val="FFFF00">
                <a:alpha val="40000"/>
              </a:srgbClr>
            </a:glow>
          </a:effectLst>
        </p:spPr>
      </p:pic>
    </p:spTree>
    <p:extLst>
      <p:ext uri="{BB962C8B-B14F-4D97-AF65-F5344CB8AC3E}">
        <p14:creationId xmlns:p14="http://schemas.microsoft.com/office/powerpoint/2010/main" val="3273245467"/>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1183484" y="-108978"/>
            <a:ext cx="9826508" cy="882941"/>
          </a:xfrm>
        </p:spPr>
        <p:txBody>
          <a:bodyPr vert="horz" wrap="square" lIns="91440" tIns="45720" rIns="91440" bIns="45720" numCol="1" rtlCol="0" anchor="ctr" anchorCtr="0" compatLnSpc="1">
            <a:prstTxWarp prst="textNoShape">
              <a:avLst/>
            </a:prstTxWarp>
            <a:normAutofit fontScale="90000"/>
          </a:bodyPr>
          <a:lstStyle/>
          <a:p>
            <a:pPr algn="ctr">
              <a:defRPr/>
            </a:pPr>
            <a:r>
              <a:rPr lang="en-US" sz="4000" i="1" dirty="0">
                <a:solidFill>
                  <a:srgbClr val="5FE0D4"/>
                </a:solidFill>
                <a:latin typeface="Arial" charset="0"/>
                <a:cs typeface="Arial" charset="0"/>
              </a:rPr>
              <a:t>The Scientist’s </a:t>
            </a:r>
            <a:r>
              <a:rPr lang="en-US" sz="4000" dirty="0">
                <a:solidFill>
                  <a:srgbClr val="5FE0D4"/>
                </a:solidFill>
                <a:latin typeface="Arial" charset="0"/>
                <a:cs typeface="Arial" charset="0"/>
              </a:rPr>
              <a:t>Top Ten Innovations of 2018</a:t>
            </a:r>
          </a:p>
        </p:txBody>
      </p:sp>
      <p:sp>
        <p:nvSpPr>
          <p:cNvPr id="3" name="Rectangle 2">
            <a:extLst>
              <a:ext uri="{FF2B5EF4-FFF2-40B4-BE49-F238E27FC236}">
                <a16:creationId xmlns:a16="http://schemas.microsoft.com/office/drawing/2014/main" id="{A745BF80-CF6A-4E1C-9387-BFACF21355A7}"/>
              </a:ext>
            </a:extLst>
          </p:cNvPr>
          <p:cNvSpPr/>
          <p:nvPr/>
        </p:nvSpPr>
        <p:spPr>
          <a:xfrm>
            <a:off x="255237" y="4261426"/>
            <a:ext cx="11696131" cy="1938992"/>
          </a:xfrm>
          <a:prstGeom prst="rect">
            <a:avLst/>
          </a:prstGeom>
          <a:solidFill>
            <a:schemeClr val="tx1"/>
          </a:solidFill>
        </p:spPr>
        <p:txBody>
          <a:bodyPr wrap="square">
            <a:spAutoFit/>
          </a:bodyPr>
          <a:lstStyle/>
          <a:p>
            <a:pPr marL="457200" lvl="0" indent="-457200">
              <a:buFont typeface="+mj-lt"/>
              <a:buAutoNum type="arabicPeriod"/>
            </a:pPr>
            <a:r>
              <a:rPr lang="it-IT" b="1" dirty="0">
                <a:solidFill>
                  <a:schemeClr val="bg1"/>
                </a:solidFill>
              </a:rPr>
              <a:t>Tapestri Precision Genomics Platform by </a:t>
            </a:r>
            <a:r>
              <a:rPr lang="it-IT" b="1" dirty="0">
                <a:solidFill>
                  <a:schemeClr val="bg2">
                    <a:lumMod val="50000"/>
                  </a:schemeClr>
                </a:solidFill>
              </a:rPr>
              <a:t>Mission Bio</a:t>
            </a:r>
            <a:endParaRPr lang="en-US" dirty="0">
              <a:solidFill>
                <a:schemeClr val="bg2">
                  <a:lumMod val="50000"/>
                </a:schemeClr>
              </a:solidFill>
            </a:endParaRPr>
          </a:p>
          <a:p>
            <a:pPr marL="457200" lvl="0" indent="-457200">
              <a:buFont typeface="+mj-lt"/>
              <a:buAutoNum type="arabicPeriod"/>
            </a:pPr>
            <a:r>
              <a:rPr lang="en-US" b="1" dirty="0">
                <a:solidFill>
                  <a:schemeClr val="bg1"/>
                </a:solidFill>
              </a:rPr>
              <a:t>Chromium Immune Repertoire Profiling Solution by </a:t>
            </a:r>
            <a:r>
              <a:rPr lang="en-US" b="1" dirty="0">
                <a:solidFill>
                  <a:schemeClr val="bg2">
                    <a:lumMod val="50000"/>
                  </a:schemeClr>
                </a:solidFill>
              </a:rPr>
              <a:t>10X Genomics</a:t>
            </a:r>
            <a:endParaRPr lang="en-US" dirty="0">
              <a:solidFill>
                <a:schemeClr val="bg2">
                  <a:lumMod val="50000"/>
                </a:schemeClr>
              </a:solidFill>
            </a:endParaRPr>
          </a:p>
          <a:p>
            <a:pPr marL="457200" lvl="0" indent="-457200">
              <a:buFont typeface="+mj-lt"/>
              <a:buAutoNum type="arabicPeriod"/>
            </a:pPr>
            <a:r>
              <a:rPr lang="en-US" b="1" dirty="0" err="1">
                <a:solidFill>
                  <a:schemeClr val="bg1"/>
                </a:solidFill>
              </a:rPr>
              <a:t>Dharmacon</a:t>
            </a:r>
            <a:r>
              <a:rPr lang="en-US" b="1" dirty="0">
                <a:solidFill>
                  <a:schemeClr val="bg1"/>
                </a:solidFill>
              </a:rPr>
              <a:t> Edit-R Fluorescent Cas9 Nuclease mRNA by </a:t>
            </a:r>
            <a:r>
              <a:rPr lang="en-US" b="1" dirty="0">
                <a:solidFill>
                  <a:schemeClr val="bg2">
                    <a:lumMod val="50000"/>
                  </a:schemeClr>
                </a:solidFill>
              </a:rPr>
              <a:t>Horizon Discovery</a:t>
            </a:r>
            <a:endParaRPr lang="en-US" dirty="0">
              <a:solidFill>
                <a:schemeClr val="bg2">
                  <a:lumMod val="50000"/>
                </a:schemeClr>
              </a:solidFill>
            </a:endParaRPr>
          </a:p>
          <a:p>
            <a:pPr marL="457200" lvl="0" indent="-457200">
              <a:buFont typeface="+mj-lt"/>
              <a:buAutoNum type="arabicPeriod"/>
            </a:pPr>
            <a:r>
              <a:rPr lang="en-US" b="1" dirty="0">
                <a:solidFill>
                  <a:schemeClr val="bg1"/>
                </a:solidFill>
              </a:rPr>
              <a:t>MAD7 Enzyme by </a:t>
            </a:r>
            <a:r>
              <a:rPr lang="en-US" b="1" dirty="0" err="1">
                <a:solidFill>
                  <a:schemeClr val="bg2">
                    <a:lumMod val="50000"/>
                  </a:schemeClr>
                </a:solidFill>
              </a:rPr>
              <a:t>Inscripta</a:t>
            </a:r>
            <a:endParaRPr lang="en-US" dirty="0">
              <a:solidFill>
                <a:schemeClr val="bg2">
                  <a:lumMod val="50000"/>
                </a:schemeClr>
              </a:solidFill>
            </a:endParaRPr>
          </a:p>
          <a:p>
            <a:pPr marL="457200" lvl="0" indent="-457200">
              <a:buFont typeface="+mj-lt"/>
              <a:buAutoNum type="arabicPeriod"/>
            </a:pPr>
            <a:r>
              <a:rPr lang="en-US" b="1" dirty="0">
                <a:solidFill>
                  <a:schemeClr val="bg1"/>
                </a:solidFill>
              </a:rPr>
              <a:t>BD </a:t>
            </a:r>
            <a:r>
              <a:rPr lang="en-US" b="1" dirty="0" err="1">
                <a:solidFill>
                  <a:schemeClr val="bg1"/>
                </a:solidFill>
              </a:rPr>
              <a:t>AbSeq</a:t>
            </a:r>
            <a:r>
              <a:rPr lang="en-US" b="1" dirty="0">
                <a:solidFill>
                  <a:schemeClr val="bg1"/>
                </a:solidFill>
              </a:rPr>
              <a:t> Assay by </a:t>
            </a:r>
            <a:r>
              <a:rPr lang="en-US" b="1" dirty="0">
                <a:solidFill>
                  <a:schemeClr val="bg2">
                    <a:lumMod val="50000"/>
                  </a:schemeClr>
                </a:solidFill>
              </a:rPr>
              <a:t>BD Life Sciences</a:t>
            </a:r>
            <a:endParaRPr lang="en-US" dirty="0">
              <a:solidFill>
                <a:schemeClr val="bg2">
                  <a:lumMod val="50000"/>
                </a:schemeClr>
              </a:solidFill>
            </a:endParaRPr>
          </a:p>
        </p:txBody>
      </p:sp>
      <p:sp>
        <p:nvSpPr>
          <p:cNvPr id="6" name="TextBox 5">
            <a:extLst>
              <a:ext uri="{FF2B5EF4-FFF2-40B4-BE49-F238E27FC236}">
                <a16:creationId xmlns:a16="http://schemas.microsoft.com/office/drawing/2014/main" id="{824F85E2-6FF2-4899-9019-0300ECDB5042}"/>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15</a:t>
            </a:r>
          </a:p>
        </p:txBody>
      </p:sp>
      <p:pic>
        <p:nvPicPr>
          <p:cNvPr id="7172" name="Picture 4" descr="Image result for The Scientistâs Top Ten Innovations 2018">
            <a:extLst>
              <a:ext uri="{FF2B5EF4-FFF2-40B4-BE49-F238E27FC236}">
                <a16:creationId xmlns:a16="http://schemas.microsoft.com/office/drawing/2014/main" id="{E9D8D397-2221-460E-9D05-B25C4A1838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2892" y="918679"/>
            <a:ext cx="4066216" cy="284654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381612"/>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3368" y="7937"/>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3408" y="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C7EB53-2CDF-4EF6-88A6-7717FD8C5A40}"/>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16</a:t>
            </a:r>
          </a:p>
        </p:txBody>
      </p:sp>
      <p:sp>
        <p:nvSpPr>
          <p:cNvPr id="6" name="Title 1">
            <a:extLst>
              <a:ext uri="{FF2B5EF4-FFF2-40B4-BE49-F238E27FC236}">
                <a16:creationId xmlns:a16="http://schemas.microsoft.com/office/drawing/2014/main" id="{CBDB846F-A88B-40C3-83FA-A69199144BFE}"/>
              </a:ext>
            </a:extLst>
          </p:cNvPr>
          <p:cNvSpPr txBox="1">
            <a:spLocks/>
          </p:cNvSpPr>
          <p:nvPr/>
        </p:nvSpPr>
        <p:spPr>
          <a:xfrm>
            <a:off x="12724" y="-1023"/>
            <a:ext cx="12192000" cy="670325"/>
          </a:xfrm>
          <a:prstGeom prst="rect">
            <a:avLst/>
          </a:prstGeom>
        </p:spPr>
        <p:txBody>
          <a:bodyPr vert="horz" wrap="square" lIns="91440" tIns="45720" rIns="91440" bIns="45720" numCol="1" rtlCol="0" anchor="ctr" anchorCtr="0" compatLnSpc="1">
            <a:prstTxWarp prst="textNoShape">
              <a:avLst/>
            </a:prstTxWarp>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i="1" dirty="0">
                <a:solidFill>
                  <a:srgbClr val="5FE0D4"/>
                </a:solidFill>
                <a:latin typeface="Arial" pitchFamily="34" charset="0"/>
                <a:cs typeface="Arial" pitchFamily="34" charset="0"/>
              </a:rPr>
              <a:t>Genomes In The News…</a:t>
            </a:r>
          </a:p>
        </p:txBody>
      </p:sp>
      <p:pic>
        <p:nvPicPr>
          <p:cNvPr id="2" name="Picture 1">
            <a:extLst>
              <a:ext uri="{FF2B5EF4-FFF2-40B4-BE49-F238E27FC236}">
                <a16:creationId xmlns:a16="http://schemas.microsoft.com/office/drawing/2014/main" id="{E79AC2A4-9671-42DC-9EDA-5FF3C3FFE5A8}"/>
              </a:ext>
            </a:extLst>
          </p:cNvPr>
          <p:cNvPicPr>
            <a:picLocks noChangeAspect="1"/>
          </p:cNvPicPr>
          <p:nvPr/>
        </p:nvPicPr>
        <p:blipFill>
          <a:blip r:embed="rId5"/>
          <a:stretch>
            <a:fillRect/>
          </a:stretch>
        </p:blipFill>
        <p:spPr>
          <a:xfrm>
            <a:off x="2570480" y="866775"/>
            <a:ext cx="3102077" cy="1803082"/>
          </a:xfrm>
          <a:prstGeom prst="rect">
            <a:avLst/>
          </a:prstGeom>
        </p:spPr>
      </p:pic>
      <p:pic>
        <p:nvPicPr>
          <p:cNvPr id="8196" name="Picture 4" descr="Image result for cane toad, Rhinella marina">
            <a:extLst>
              <a:ext uri="{FF2B5EF4-FFF2-40B4-BE49-F238E27FC236}">
                <a16:creationId xmlns:a16="http://schemas.microsoft.com/office/drawing/2014/main" id="{C9182498-D209-4DAC-A225-522831FE2E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8724" y="1178878"/>
            <a:ext cx="3320492" cy="225012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Hyphantria cunea">
            <a:extLst>
              <a:ext uri="{FF2B5EF4-FFF2-40B4-BE49-F238E27FC236}">
                <a16:creationId xmlns:a16="http://schemas.microsoft.com/office/drawing/2014/main" id="{64539B95-F8EC-473E-9F47-1C4D5CD153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28959" y="3779864"/>
            <a:ext cx="3102077" cy="212309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gypsy moth">
            <a:extLst>
              <a:ext uri="{FF2B5EF4-FFF2-40B4-BE49-F238E27FC236}">
                <a16:creationId xmlns:a16="http://schemas.microsoft.com/office/drawing/2014/main" id="{87FEACBB-B07A-41D2-9334-0A2314D95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2322" y="4355795"/>
            <a:ext cx="3750203" cy="225012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www.sciencedaily.com/images/2018/12/181220104722_1_900x600.jpg">
            <a:extLst>
              <a:ext uri="{FF2B5EF4-FFF2-40B4-BE49-F238E27FC236}">
                <a16:creationId xmlns:a16="http://schemas.microsoft.com/office/drawing/2014/main" id="{9FCB4B95-08FA-460F-8A71-F145F046A4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8318" y="4355795"/>
            <a:ext cx="3198923" cy="22501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0EBEA0-ABA2-447C-BC77-3BAF159F37BC}"/>
              </a:ext>
            </a:extLst>
          </p:cNvPr>
          <p:cNvPicPr>
            <a:picLocks noChangeAspect="1"/>
          </p:cNvPicPr>
          <p:nvPr/>
        </p:nvPicPr>
        <p:blipFill>
          <a:blip r:embed="rId10"/>
          <a:stretch>
            <a:fillRect/>
          </a:stretch>
        </p:blipFill>
        <p:spPr>
          <a:xfrm>
            <a:off x="1853835" y="1159156"/>
            <a:ext cx="2203406" cy="2941661"/>
          </a:xfrm>
          <a:prstGeom prst="rect">
            <a:avLst/>
          </a:prstGeom>
        </p:spPr>
      </p:pic>
      <p:pic>
        <p:nvPicPr>
          <p:cNvPr id="8204" name="Picture 12" descr="Image result for Sugarcane">
            <a:extLst>
              <a:ext uri="{FF2B5EF4-FFF2-40B4-BE49-F238E27FC236}">
                <a16:creationId xmlns:a16="http://schemas.microsoft.com/office/drawing/2014/main" id="{9E168C5B-5C36-480C-97EF-DD3BABB2E6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6433" y="875316"/>
            <a:ext cx="3686586" cy="230411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Image result for vinous-throated parrotbill, Sinosuthora webbiana">
            <a:extLst>
              <a:ext uri="{FF2B5EF4-FFF2-40B4-BE49-F238E27FC236}">
                <a16:creationId xmlns:a16="http://schemas.microsoft.com/office/drawing/2014/main" id="{64D7CF88-51C9-4FD9-A160-FF3239AAABC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0404" t="3674" b="16903"/>
          <a:stretch/>
        </p:blipFill>
        <p:spPr bwMode="auto">
          <a:xfrm>
            <a:off x="8484861" y="2288481"/>
            <a:ext cx="3306329" cy="2664439"/>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Image result for Blue-Fronted Amazon Parrot">
            <a:extLst>
              <a:ext uri="{FF2B5EF4-FFF2-40B4-BE49-F238E27FC236}">
                <a16:creationId xmlns:a16="http://schemas.microsoft.com/office/drawing/2014/main" id="{4C6C22AB-66E2-41B3-AAC8-3EFF7BA51A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6547" y="3516229"/>
            <a:ext cx="3561717" cy="2941661"/>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Image result for Hawaiian Bobtail Squid">
            <a:extLst>
              <a:ext uri="{FF2B5EF4-FFF2-40B4-BE49-F238E27FC236}">
                <a16:creationId xmlns:a16="http://schemas.microsoft.com/office/drawing/2014/main" id="{C9DA6E87-9DD5-44F1-9663-AE7C41AFBBC4}"/>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5768"/>
          <a:stretch/>
        </p:blipFill>
        <p:spPr bwMode="auto">
          <a:xfrm>
            <a:off x="530204" y="3353548"/>
            <a:ext cx="3759746" cy="2975725"/>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Image result for sea lettuce">
            <a:extLst>
              <a:ext uri="{FF2B5EF4-FFF2-40B4-BE49-F238E27FC236}">
                <a16:creationId xmlns:a16="http://schemas.microsoft.com/office/drawing/2014/main" id="{00080CDD-3E44-4B26-A7D0-1A8201FB993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62861" y="669302"/>
            <a:ext cx="3759746" cy="2504565"/>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Image result for orange clownfish Amphiprion percula">
            <a:extLst>
              <a:ext uri="{FF2B5EF4-FFF2-40B4-BE49-F238E27FC236}">
                <a16:creationId xmlns:a16="http://schemas.microsoft.com/office/drawing/2014/main" id="{3D3319F6-1324-4CCB-B694-D08C007A0C2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12362" y="1947511"/>
            <a:ext cx="2986597" cy="3982129"/>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https://pbs.twimg.com/media/Drf6moCXgAEsg7J.jpg">
            <a:extLst>
              <a:ext uri="{FF2B5EF4-FFF2-40B4-BE49-F238E27FC236}">
                <a16:creationId xmlns:a16="http://schemas.microsoft.com/office/drawing/2014/main" id="{F1BC052E-76E8-4465-AADA-298425BA433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5235" t="16780" r="15220"/>
          <a:stretch/>
        </p:blipFill>
        <p:spPr bwMode="auto">
          <a:xfrm>
            <a:off x="3707140" y="3938576"/>
            <a:ext cx="4556899" cy="2666651"/>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descr="lonesome george ">
            <a:extLst>
              <a:ext uri="{FF2B5EF4-FFF2-40B4-BE49-F238E27FC236}">
                <a16:creationId xmlns:a16="http://schemas.microsoft.com/office/drawing/2014/main" id="{80A37E6C-53AF-4874-B33E-DB485C52AE0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47596" y="1047223"/>
            <a:ext cx="4238040" cy="283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6868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anim calcmode="lin" valueType="num">
                                      <p:cBhvr additive="base">
                                        <p:cTn id="19" dur="500" fill="hold"/>
                                        <p:tgtEl>
                                          <p:spTgt spid="8198"/>
                                        </p:tgtEl>
                                        <p:attrNameLst>
                                          <p:attrName>ppt_x</p:attrName>
                                        </p:attrNameLst>
                                      </p:cBhvr>
                                      <p:tavLst>
                                        <p:tav tm="0">
                                          <p:val>
                                            <p:strVal val="#ppt_x"/>
                                          </p:val>
                                        </p:tav>
                                        <p:tav tm="100000">
                                          <p:val>
                                            <p:strVal val="#ppt_x"/>
                                          </p:val>
                                        </p:tav>
                                      </p:tavLst>
                                    </p:anim>
                                    <p:anim calcmode="lin" valueType="num">
                                      <p:cBhvr additive="base">
                                        <p:cTn id="20"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200"/>
                                        </p:tgtEl>
                                        <p:attrNameLst>
                                          <p:attrName>style.visibility</p:attrName>
                                        </p:attrNameLst>
                                      </p:cBhvr>
                                      <p:to>
                                        <p:strVal val="visible"/>
                                      </p:to>
                                    </p:set>
                                    <p:anim calcmode="lin" valueType="num">
                                      <p:cBhvr additive="base">
                                        <p:cTn id="25" dur="500" fill="hold"/>
                                        <p:tgtEl>
                                          <p:spTgt spid="8200"/>
                                        </p:tgtEl>
                                        <p:attrNameLst>
                                          <p:attrName>ppt_x</p:attrName>
                                        </p:attrNameLst>
                                      </p:cBhvr>
                                      <p:tavLst>
                                        <p:tav tm="0">
                                          <p:val>
                                            <p:strVal val="#ppt_x"/>
                                          </p:val>
                                        </p:tav>
                                        <p:tav tm="100000">
                                          <p:val>
                                            <p:strVal val="#ppt_x"/>
                                          </p:val>
                                        </p:tav>
                                      </p:tavLst>
                                    </p:anim>
                                    <p:anim calcmode="lin" valueType="num">
                                      <p:cBhvr additive="base">
                                        <p:cTn id="26"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202"/>
                                        </p:tgtEl>
                                        <p:attrNameLst>
                                          <p:attrName>style.visibility</p:attrName>
                                        </p:attrNameLst>
                                      </p:cBhvr>
                                      <p:to>
                                        <p:strVal val="visible"/>
                                      </p:to>
                                    </p:set>
                                    <p:anim calcmode="lin" valueType="num">
                                      <p:cBhvr additive="base">
                                        <p:cTn id="31" dur="500" fill="hold"/>
                                        <p:tgtEl>
                                          <p:spTgt spid="8202"/>
                                        </p:tgtEl>
                                        <p:attrNameLst>
                                          <p:attrName>ppt_x</p:attrName>
                                        </p:attrNameLst>
                                      </p:cBhvr>
                                      <p:tavLst>
                                        <p:tav tm="0">
                                          <p:val>
                                            <p:strVal val="#ppt_x"/>
                                          </p:val>
                                        </p:tav>
                                        <p:tav tm="100000">
                                          <p:val>
                                            <p:strVal val="#ppt_x"/>
                                          </p:val>
                                        </p:tav>
                                      </p:tavLst>
                                    </p:anim>
                                    <p:anim calcmode="lin" valueType="num">
                                      <p:cBhvr additive="base">
                                        <p:cTn id="32" dur="500" fill="hold"/>
                                        <p:tgtEl>
                                          <p:spTgt spid="820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204"/>
                                        </p:tgtEl>
                                        <p:attrNameLst>
                                          <p:attrName>style.visibility</p:attrName>
                                        </p:attrNameLst>
                                      </p:cBhvr>
                                      <p:to>
                                        <p:strVal val="visible"/>
                                      </p:to>
                                    </p:set>
                                    <p:anim calcmode="lin" valueType="num">
                                      <p:cBhvr additive="base">
                                        <p:cTn id="43" dur="500" fill="hold"/>
                                        <p:tgtEl>
                                          <p:spTgt spid="8204"/>
                                        </p:tgtEl>
                                        <p:attrNameLst>
                                          <p:attrName>ppt_x</p:attrName>
                                        </p:attrNameLst>
                                      </p:cBhvr>
                                      <p:tavLst>
                                        <p:tav tm="0">
                                          <p:val>
                                            <p:strVal val="#ppt_x"/>
                                          </p:val>
                                        </p:tav>
                                        <p:tav tm="100000">
                                          <p:val>
                                            <p:strVal val="#ppt_x"/>
                                          </p:val>
                                        </p:tav>
                                      </p:tavLst>
                                    </p:anim>
                                    <p:anim calcmode="lin" valueType="num">
                                      <p:cBhvr additive="base">
                                        <p:cTn id="44" dur="500" fill="hold"/>
                                        <p:tgtEl>
                                          <p:spTgt spid="820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206"/>
                                        </p:tgtEl>
                                        <p:attrNameLst>
                                          <p:attrName>style.visibility</p:attrName>
                                        </p:attrNameLst>
                                      </p:cBhvr>
                                      <p:to>
                                        <p:strVal val="visible"/>
                                      </p:to>
                                    </p:set>
                                    <p:anim calcmode="lin" valueType="num">
                                      <p:cBhvr additive="base">
                                        <p:cTn id="49" dur="500" fill="hold"/>
                                        <p:tgtEl>
                                          <p:spTgt spid="8206"/>
                                        </p:tgtEl>
                                        <p:attrNameLst>
                                          <p:attrName>ppt_x</p:attrName>
                                        </p:attrNameLst>
                                      </p:cBhvr>
                                      <p:tavLst>
                                        <p:tav tm="0">
                                          <p:val>
                                            <p:strVal val="#ppt_x"/>
                                          </p:val>
                                        </p:tav>
                                        <p:tav tm="100000">
                                          <p:val>
                                            <p:strVal val="#ppt_x"/>
                                          </p:val>
                                        </p:tav>
                                      </p:tavLst>
                                    </p:anim>
                                    <p:anim calcmode="lin" valueType="num">
                                      <p:cBhvr additive="base">
                                        <p:cTn id="50" dur="500" fill="hold"/>
                                        <p:tgtEl>
                                          <p:spTgt spid="820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208"/>
                                        </p:tgtEl>
                                        <p:attrNameLst>
                                          <p:attrName>style.visibility</p:attrName>
                                        </p:attrNameLst>
                                      </p:cBhvr>
                                      <p:to>
                                        <p:strVal val="visible"/>
                                      </p:to>
                                    </p:set>
                                    <p:anim calcmode="lin" valueType="num">
                                      <p:cBhvr additive="base">
                                        <p:cTn id="55" dur="500" fill="hold"/>
                                        <p:tgtEl>
                                          <p:spTgt spid="8208"/>
                                        </p:tgtEl>
                                        <p:attrNameLst>
                                          <p:attrName>ppt_x</p:attrName>
                                        </p:attrNameLst>
                                      </p:cBhvr>
                                      <p:tavLst>
                                        <p:tav tm="0">
                                          <p:val>
                                            <p:strVal val="#ppt_x"/>
                                          </p:val>
                                        </p:tav>
                                        <p:tav tm="100000">
                                          <p:val>
                                            <p:strVal val="#ppt_x"/>
                                          </p:val>
                                        </p:tav>
                                      </p:tavLst>
                                    </p:anim>
                                    <p:anim calcmode="lin" valueType="num">
                                      <p:cBhvr additive="base">
                                        <p:cTn id="56" dur="500" fill="hold"/>
                                        <p:tgtEl>
                                          <p:spTgt spid="820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210"/>
                                        </p:tgtEl>
                                        <p:attrNameLst>
                                          <p:attrName>style.visibility</p:attrName>
                                        </p:attrNameLst>
                                      </p:cBhvr>
                                      <p:to>
                                        <p:strVal val="visible"/>
                                      </p:to>
                                    </p:set>
                                    <p:anim calcmode="lin" valueType="num">
                                      <p:cBhvr additive="base">
                                        <p:cTn id="61" dur="500" fill="hold"/>
                                        <p:tgtEl>
                                          <p:spTgt spid="8210"/>
                                        </p:tgtEl>
                                        <p:attrNameLst>
                                          <p:attrName>ppt_x</p:attrName>
                                        </p:attrNameLst>
                                      </p:cBhvr>
                                      <p:tavLst>
                                        <p:tav tm="0">
                                          <p:val>
                                            <p:strVal val="#ppt_x"/>
                                          </p:val>
                                        </p:tav>
                                        <p:tav tm="100000">
                                          <p:val>
                                            <p:strVal val="#ppt_x"/>
                                          </p:val>
                                        </p:tav>
                                      </p:tavLst>
                                    </p:anim>
                                    <p:anim calcmode="lin" valueType="num">
                                      <p:cBhvr additive="base">
                                        <p:cTn id="62" dur="500" fill="hold"/>
                                        <p:tgtEl>
                                          <p:spTgt spid="82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212"/>
                                        </p:tgtEl>
                                        <p:attrNameLst>
                                          <p:attrName>style.visibility</p:attrName>
                                        </p:attrNameLst>
                                      </p:cBhvr>
                                      <p:to>
                                        <p:strVal val="visible"/>
                                      </p:to>
                                    </p:set>
                                    <p:anim calcmode="lin" valueType="num">
                                      <p:cBhvr additive="base">
                                        <p:cTn id="67" dur="500" fill="hold"/>
                                        <p:tgtEl>
                                          <p:spTgt spid="8212"/>
                                        </p:tgtEl>
                                        <p:attrNameLst>
                                          <p:attrName>ppt_x</p:attrName>
                                        </p:attrNameLst>
                                      </p:cBhvr>
                                      <p:tavLst>
                                        <p:tav tm="0">
                                          <p:val>
                                            <p:strVal val="#ppt_x"/>
                                          </p:val>
                                        </p:tav>
                                        <p:tav tm="100000">
                                          <p:val>
                                            <p:strVal val="#ppt_x"/>
                                          </p:val>
                                        </p:tav>
                                      </p:tavLst>
                                    </p:anim>
                                    <p:anim calcmode="lin" valueType="num">
                                      <p:cBhvr additive="base">
                                        <p:cTn id="68" dur="500" fill="hold"/>
                                        <p:tgtEl>
                                          <p:spTgt spid="82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214"/>
                                        </p:tgtEl>
                                        <p:attrNameLst>
                                          <p:attrName>style.visibility</p:attrName>
                                        </p:attrNameLst>
                                      </p:cBhvr>
                                      <p:to>
                                        <p:strVal val="visible"/>
                                      </p:to>
                                    </p:set>
                                    <p:anim calcmode="lin" valueType="num">
                                      <p:cBhvr additive="base">
                                        <p:cTn id="73" dur="500" fill="hold"/>
                                        <p:tgtEl>
                                          <p:spTgt spid="8214"/>
                                        </p:tgtEl>
                                        <p:attrNameLst>
                                          <p:attrName>ppt_x</p:attrName>
                                        </p:attrNameLst>
                                      </p:cBhvr>
                                      <p:tavLst>
                                        <p:tav tm="0">
                                          <p:val>
                                            <p:strVal val="#ppt_x"/>
                                          </p:val>
                                        </p:tav>
                                        <p:tav tm="100000">
                                          <p:val>
                                            <p:strVal val="#ppt_x"/>
                                          </p:val>
                                        </p:tav>
                                      </p:tavLst>
                                    </p:anim>
                                    <p:anim calcmode="lin" valueType="num">
                                      <p:cBhvr additive="base">
                                        <p:cTn id="74" dur="500" fill="hold"/>
                                        <p:tgtEl>
                                          <p:spTgt spid="82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8216"/>
                                        </p:tgtEl>
                                        <p:attrNameLst>
                                          <p:attrName>style.visibility</p:attrName>
                                        </p:attrNameLst>
                                      </p:cBhvr>
                                      <p:to>
                                        <p:strVal val="visible"/>
                                      </p:to>
                                    </p:set>
                                    <p:anim calcmode="lin" valueType="num">
                                      <p:cBhvr additive="base">
                                        <p:cTn id="79" dur="500" fill="hold"/>
                                        <p:tgtEl>
                                          <p:spTgt spid="8216"/>
                                        </p:tgtEl>
                                        <p:attrNameLst>
                                          <p:attrName>ppt_x</p:attrName>
                                        </p:attrNameLst>
                                      </p:cBhvr>
                                      <p:tavLst>
                                        <p:tav tm="0">
                                          <p:val>
                                            <p:strVal val="#ppt_x"/>
                                          </p:val>
                                        </p:tav>
                                        <p:tav tm="100000">
                                          <p:val>
                                            <p:strVal val="#ppt_x"/>
                                          </p:val>
                                        </p:tav>
                                      </p:tavLst>
                                    </p:anim>
                                    <p:anim calcmode="lin" valueType="num">
                                      <p:cBhvr additive="base">
                                        <p:cTn id="80" dur="500" fill="hold"/>
                                        <p:tgtEl>
                                          <p:spTgt spid="82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8218"/>
                                        </p:tgtEl>
                                        <p:attrNameLst>
                                          <p:attrName>style.visibility</p:attrName>
                                        </p:attrNameLst>
                                      </p:cBhvr>
                                      <p:to>
                                        <p:strVal val="visible"/>
                                      </p:to>
                                    </p:set>
                                    <p:anim calcmode="lin" valueType="num">
                                      <p:cBhvr additive="base">
                                        <p:cTn id="85" dur="500" fill="hold"/>
                                        <p:tgtEl>
                                          <p:spTgt spid="8218"/>
                                        </p:tgtEl>
                                        <p:attrNameLst>
                                          <p:attrName>ppt_x</p:attrName>
                                        </p:attrNameLst>
                                      </p:cBhvr>
                                      <p:tavLst>
                                        <p:tav tm="0">
                                          <p:val>
                                            <p:strVal val="#ppt_x"/>
                                          </p:val>
                                        </p:tav>
                                        <p:tav tm="100000">
                                          <p:val>
                                            <p:strVal val="#ppt_x"/>
                                          </p:val>
                                        </p:tav>
                                      </p:tavLst>
                                    </p:anim>
                                    <p:anim calcmode="lin" valueType="num">
                                      <p:cBhvr additive="base">
                                        <p:cTn id="86" dur="500" fill="hold"/>
                                        <p:tgtEl>
                                          <p:spTgt spid="8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rgbClr val="E57200"/>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1036671145"/>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MMEGraphic" descr="https://www.matchmakerexchange.org/assets/images/wheel.png">
            <a:extLst>
              <a:ext uri="{FF2B5EF4-FFF2-40B4-BE49-F238E27FC236}">
                <a16:creationId xmlns:a16="http://schemas.microsoft.com/office/drawing/2014/main" id="{93AB8FF8-7723-4168-9DF1-01CC360F1F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595" y="1503441"/>
            <a:ext cx="4095634" cy="38471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AF087EA-2A23-4915-91B5-A6F6241D4F1A}"/>
              </a:ext>
            </a:extLst>
          </p:cNvPr>
          <p:cNvSpPr>
            <a:spLocks noGrp="1"/>
          </p:cNvSpPr>
          <p:nvPr>
            <p:ph type="title" idx="4294967295"/>
          </p:nvPr>
        </p:nvSpPr>
        <p:spPr>
          <a:xfrm>
            <a:off x="2835275" y="593756"/>
            <a:ext cx="6521450" cy="657225"/>
          </a:xfrm>
        </p:spPr>
        <p:txBody>
          <a:bodyPr>
            <a:normAutofit/>
          </a:bodyPr>
          <a:lstStyle/>
          <a:p>
            <a:pPr algn="ctr"/>
            <a:r>
              <a:rPr lang="en-US" sz="3200" dirty="0">
                <a:solidFill>
                  <a:schemeClr val="tx1"/>
                </a:solidFill>
              </a:rPr>
              <a:t>Centers for Mendelian Genomics</a:t>
            </a:r>
          </a:p>
        </p:txBody>
      </p:sp>
      <p:pic>
        <p:nvPicPr>
          <p:cNvPr id="14" name="GeneMatcherGraph">
            <a:extLst>
              <a:ext uri="{FF2B5EF4-FFF2-40B4-BE49-F238E27FC236}">
                <a16:creationId xmlns:a16="http://schemas.microsoft.com/office/drawing/2014/main" id="{390B7E1D-7CC2-4731-83ED-75C4066BF0DA}"/>
              </a:ext>
            </a:extLst>
          </p:cNvPr>
          <p:cNvPicPr>
            <a:picLocks noChangeAspect="1"/>
          </p:cNvPicPr>
          <p:nvPr/>
        </p:nvPicPr>
        <p:blipFill rotWithShape="1">
          <a:blip r:embed="rId4"/>
          <a:srcRect t="1940"/>
          <a:stretch/>
        </p:blipFill>
        <p:spPr>
          <a:xfrm>
            <a:off x="6457967" y="1311413"/>
            <a:ext cx="5316052" cy="3789235"/>
          </a:xfrm>
          <a:prstGeom prst="rect">
            <a:avLst/>
          </a:prstGeom>
          <a:ln>
            <a:solidFill>
              <a:schemeClr val="bg1"/>
            </a:solidFill>
          </a:ln>
        </p:spPr>
      </p:pic>
      <p:pic>
        <p:nvPicPr>
          <p:cNvPr id="6" name="MatchBoxPaper">
            <a:extLst>
              <a:ext uri="{FF2B5EF4-FFF2-40B4-BE49-F238E27FC236}">
                <a16:creationId xmlns:a16="http://schemas.microsoft.com/office/drawing/2014/main" id="{945D01B0-2B6D-49B9-8BA3-B637228D376A}"/>
              </a:ext>
            </a:extLst>
          </p:cNvPr>
          <p:cNvPicPr>
            <a:picLocks noChangeAspect="1"/>
          </p:cNvPicPr>
          <p:nvPr/>
        </p:nvPicPr>
        <p:blipFill>
          <a:blip r:embed="rId5"/>
          <a:stretch>
            <a:fillRect/>
          </a:stretch>
        </p:blipFill>
        <p:spPr>
          <a:xfrm>
            <a:off x="4995315" y="3691567"/>
            <a:ext cx="6521450" cy="2694597"/>
          </a:xfrm>
          <a:prstGeom prst="rect">
            <a:avLst/>
          </a:prstGeom>
          <a:ln>
            <a:solidFill>
              <a:schemeClr val="bg1"/>
            </a:solidFill>
          </a:ln>
        </p:spPr>
      </p:pic>
      <p:sp>
        <p:nvSpPr>
          <p:cNvPr id="12" name="ArrowGeneMatcher">
            <a:extLst>
              <a:ext uri="{FF2B5EF4-FFF2-40B4-BE49-F238E27FC236}">
                <a16:creationId xmlns:a16="http://schemas.microsoft.com/office/drawing/2014/main" id="{B04CB199-F118-4956-BBC0-092DEB52DBE2}"/>
              </a:ext>
            </a:extLst>
          </p:cNvPr>
          <p:cNvSpPr/>
          <p:nvPr/>
        </p:nvSpPr>
        <p:spPr>
          <a:xfrm rot="10800000">
            <a:off x="4063520" y="2314546"/>
            <a:ext cx="1198310" cy="398793"/>
          </a:xfrm>
          <a:prstGeom prst="rightArrow">
            <a:avLst/>
          </a:prstGeom>
          <a:solidFill>
            <a:srgbClr val="FFFF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ArrowMatchbox">
            <a:extLst>
              <a:ext uri="{FF2B5EF4-FFF2-40B4-BE49-F238E27FC236}">
                <a16:creationId xmlns:a16="http://schemas.microsoft.com/office/drawing/2014/main" id="{70863447-65B1-4ABB-8708-9B66465FC46D}"/>
              </a:ext>
            </a:extLst>
          </p:cNvPr>
          <p:cNvSpPr/>
          <p:nvPr/>
        </p:nvSpPr>
        <p:spPr>
          <a:xfrm rot="12876040">
            <a:off x="3803173" y="4550048"/>
            <a:ext cx="818675" cy="398791"/>
          </a:xfrm>
          <a:prstGeom prst="rightArrow">
            <a:avLst/>
          </a:prstGeom>
          <a:solidFill>
            <a:srgbClr val="FFFF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ArrowMyGene2">
            <a:extLst>
              <a:ext uri="{FF2B5EF4-FFF2-40B4-BE49-F238E27FC236}">
                <a16:creationId xmlns:a16="http://schemas.microsoft.com/office/drawing/2014/main" id="{D2AB3E91-A644-442C-997C-ED0B442D584E}"/>
              </a:ext>
            </a:extLst>
          </p:cNvPr>
          <p:cNvSpPr/>
          <p:nvPr/>
        </p:nvSpPr>
        <p:spPr>
          <a:xfrm>
            <a:off x="147034" y="2893771"/>
            <a:ext cx="818675" cy="398791"/>
          </a:xfrm>
          <a:prstGeom prst="rightArrow">
            <a:avLst/>
          </a:prstGeom>
          <a:solidFill>
            <a:srgbClr val="FFFF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094AF7FB-28C4-4E57-A20F-67AD9F3D04E1}"/>
              </a:ext>
            </a:extLst>
          </p:cNvPr>
          <p:cNvSpPr txBox="1">
            <a:spLocks/>
          </p:cNvSpPr>
          <p:nvPr/>
        </p:nvSpPr>
        <p:spPr>
          <a:xfrm>
            <a:off x="0" y="39462"/>
            <a:ext cx="12191999" cy="652042"/>
          </a:xfrm>
          <a:prstGeom prst="rect">
            <a:avLst/>
          </a:prstGeom>
        </p:spPr>
        <p:txBody>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rPr>
              <a:t>Genome Sequencing Program</a:t>
            </a:r>
          </a:p>
        </p:txBody>
      </p:sp>
      <p:sp>
        <p:nvSpPr>
          <p:cNvPr id="15" name="TextBox 14">
            <a:extLst>
              <a:ext uri="{FF2B5EF4-FFF2-40B4-BE49-F238E27FC236}">
                <a16:creationId xmlns:a16="http://schemas.microsoft.com/office/drawing/2014/main" id="{555318F6-0C57-43F5-AA7B-12A52A479F82}"/>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17</a:t>
            </a:r>
          </a:p>
        </p:txBody>
      </p:sp>
    </p:spTree>
    <p:extLst>
      <p:ext uri="{BB962C8B-B14F-4D97-AF65-F5344CB8AC3E}">
        <p14:creationId xmlns:p14="http://schemas.microsoft.com/office/powerpoint/2010/main" val="33939337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5" name="Title 1"/>
          <p:cNvSpPr txBox="1">
            <a:spLocks/>
          </p:cNvSpPr>
          <p:nvPr/>
        </p:nvSpPr>
        <p:spPr bwMode="auto">
          <a:xfrm>
            <a:off x="711200" y="1085572"/>
            <a:ext cx="10909300" cy="5177442"/>
          </a:xfrm>
          <a:prstGeom prst="rect">
            <a:avLst/>
          </a:prstGeom>
          <a:noFill/>
          <a:ln w="9525" algn="ctr">
            <a:noFill/>
            <a:miter lim="800000"/>
            <a:headEnd/>
            <a:tailEnd/>
          </a:ln>
        </p:spPr>
        <p:txBody>
          <a:bodyPr/>
          <a:lstStyle/>
          <a:p>
            <a:pPr marL="463550" lvl="1" indent="-231775" defTabSz="685800" eaLnBrk="0" hangingPunct="0">
              <a:spcAft>
                <a:spcPts val="600"/>
              </a:spcAft>
              <a:buClr>
                <a:prstClr val="white"/>
              </a:buClr>
              <a:buSzPct val="95000"/>
              <a:buFont typeface="Wingdings" pitchFamily="2" charset="2"/>
              <a:buChar char=""/>
              <a:defRPr/>
            </a:pPr>
            <a:r>
              <a:rPr lang="en-US" sz="2800" b="1" dirty="0">
                <a:solidFill>
                  <a:prstClr val="white"/>
                </a:solidFill>
              </a:rPr>
              <a:t>Presentation: A Clinical Imperative – Genomics, Population 	Health, and Precision Health at Geisinger</a:t>
            </a:r>
          </a:p>
          <a:p>
            <a:pPr marL="231775" lvl="1" defTabSz="685800" eaLnBrk="0" hangingPunct="0">
              <a:spcAft>
                <a:spcPts val="600"/>
              </a:spcAft>
              <a:buClr>
                <a:prstClr val="white"/>
              </a:buClr>
              <a:buSzPct val="95000"/>
              <a:defRPr/>
            </a:pPr>
            <a:r>
              <a:rPr lang="en-US" sz="2800" b="1" dirty="0">
                <a:solidFill>
                  <a:srgbClr val="E57200"/>
                </a:solidFill>
              </a:rPr>
              <a:t>		Hunt Willard</a:t>
            </a:r>
          </a:p>
          <a:p>
            <a:pPr marL="463550" lvl="1" indent="-231775" defTabSz="685800" eaLnBrk="0" hangingPunct="0">
              <a:spcAft>
                <a:spcPts val="600"/>
              </a:spcAft>
              <a:buClr>
                <a:prstClr val="white"/>
              </a:buClr>
              <a:buSzPct val="95000"/>
              <a:buFont typeface="Wingdings" pitchFamily="2" charset="2"/>
              <a:buChar char=""/>
              <a:defRPr/>
            </a:pPr>
            <a:endParaRPr lang="en-US" sz="1200" b="1" dirty="0">
              <a:solidFill>
                <a:prstClr val="white"/>
              </a:solidFill>
            </a:endParaRPr>
          </a:p>
          <a:p>
            <a:pPr marL="463550" lvl="1" indent="-231775" defTabSz="685800" eaLnBrk="0" hangingPunct="0">
              <a:spcAft>
                <a:spcPts val="600"/>
              </a:spcAft>
              <a:buClr>
                <a:prstClr val="white"/>
              </a:buClr>
              <a:buSzPct val="95000"/>
              <a:buFont typeface="Wingdings" pitchFamily="2" charset="2"/>
              <a:buChar char=""/>
              <a:tabLst>
                <a:tab pos="685800" algn="l"/>
              </a:tabLst>
              <a:defRPr/>
            </a:pPr>
            <a:r>
              <a:rPr lang="en-US" sz="2800" b="1" dirty="0">
                <a:solidFill>
                  <a:prstClr val="white"/>
                </a:solidFill>
              </a:rPr>
              <a:t>Concept Clearance: Electronic Medical Records and 	Genomics (</a:t>
            </a:r>
            <a:r>
              <a:rPr lang="en-US" sz="2800" b="1" dirty="0" err="1">
                <a:solidFill>
                  <a:prstClr val="white"/>
                </a:solidFill>
              </a:rPr>
              <a:t>eMERGE</a:t>
            </a:r>
            <a:r>
              <a:rPr lang="en-US" sz="2800" b="1" dirty="0">
                <a:solidFill>
                  <a:prstClr val="white"/>
                </a:solidFill>
              </a:rPr>
              <a:t>) – Comprehensive Genomic Risk 	Assessment and Management </a:t>
            </a:r>
          </a:p>
          <a:p>
            <a:pPr marL="231775" lvl="1" defTabSz="685800" eaLnBrk="0" hangingPunct="0">
              <a:spcAft>
                <a:spcPts val="600"/>
              </a:spcAft>
              <a:buClr>
                <a:prstClr val="white"/>
              </a:buClr>
              <a:buSzPct val="95000"/>
              <a:tabLst>
                <a:tab pos="685800" algn="l"/>
              </a:tabLst>
              <a:defRPr/>
            </a:pPr>
            <a:r>
              <a:rPr lang="en-US" sz="2800" b="1" dirty="0">
                <a:solidFill>
                  <a:srgbClr val="66FF33"/>
                </a:solidFill>
                <a:latin typeface="Arial" charset="0"/>
              </a:rPr>
              <a:t>		</a:t>
            </a:r>
            <a:r>
              <a:rPr lang="en-US" sz="2800" b="1" dirty="0">
                <a:solidFill>
                  <a:srgbClr val="E57200"/>
                </a:solidFill>
              </a:rPr>
              <a:t>Teri Manolio</a:t>
            </a:r>
          </a:p>
          <a:p>
            <a:pPr marL="231775" lvl="1" defTabSz="685800" eaLnBrk="0" hangingPunct="0">
              <a:spcAft>
                <a:spcPts val="600"/>
              </a:spcAft>
              <a:buClr>
                <a:prstClr val="white"/>
              </a:buClr>
              <a:buSzPct val="95000"/>
              <a:tabLst>
                <a:tab pos="914400" algn="l"/>
              </a:tabLst>
              <a:defRPr/>
            </a:pPr>
            <a:endParaRPr lang="en-US" sz="1200" b="1" dirty="0">
              <a:solidFill>
                <a:srgbClr val="E57200"/>
              </a:solidFill>
            </a:endParaRPr>
          </a:p>
          <a:p>
            <a:pPr marL="463550" lvl="1" indent="-231775" defTabSz="685800" eaLnBrk="0" hangingPunct="0">
              <a:spcAft>
                <a:spcPts val="600"/>
              </a:spcAft>
              <a:buClr>
                <a:prstClr val="white"/>
              </a:buClr>
              <a:buSzPct val="95000"/>
              <a:buFont typeface="Wingdings" pitchFamily="2" charset="2"/>
              <a:buChar char=""/>
              <a:tabLst>
                <a:tab pos="685800" algn="l"/>
              </a:tabLst>
              <a:defRPr/>
            </a:pPr>
            <a:r>
              <a:rPr lang="en-US" sz="2800" b="1" dirty="0">
                <a:solidFill>
                  <a:prstClr val="white"/>
                </a:solidFill>
              </a:rPr>
              <a:t>Concept Clearance: Centers of Excellence in ELSI Research</a:t>
            </a:r>
            <a:r>
              <a:rPr lang="en-US" sz="2800" b="1" dirty="0">
                <a:solidFill>
                  <a:srgbClr val="66FF33"/>
                </a:solidFill>
                <a:latin typeface="Arial" charset="0"/>
              </a:rPr>
              <a:t>		</a:t>
            </a:r>
            <a:r>
              <a:rPr lang="en-US" sz="2800" b="1" dirty="0">
                <a:solidFill>
                  <a:srgbClr val="E57200"/>
                </a:solidFill>
              </a:rPr>
              <a:t>Joy Boyer</a:t>
            </a:r>
          </a:p>
          <a:p>
            <a:pPr marL="231775" lvl="1" defTabSz="685800" eaLnBrk="0" hangingPunct="0">
              <a:spcAft>
                <a:spcPts val="600"/>
              </a:spcAft>
              <a:buClr>
                <a:prstClr val="white"/>
              </a:buClr>
              <a:buSzPct val="95000"/>
              <a:defRPr/>
            </a:pPr>
            <a:endParaRPr lang="en-US" sz="2800" b="1" dirty="0">
              <a:solidFill>
                <a:srgbClr val="E57200"/>
              </a:solidFill>
            </a:endParaRPr>
          </a:p>
          <a:p>
            <a:pPr lvl="2" eaLnBrk="0" hangingPunct="0">
              <a:spcAft>
                <a:spcPts val="600"/>
              </a:spcAft>
              <a:buClr>
                <a:srgbClr val="D6ECFF"/>
              </a:buClr>
              <a:buSzPct val="95000"/>
              <a:tabLst>
                <a:tab pos="1371600" algn="l"/>
              </a:tabLst>
              <a:defRPr/>
            </a:pPr>
            <a:endParaRPr lang="en-US" sz="2800" b="1" dirty="0">
              <a:solidFill>
                <a:srgbClr val="66FF33"/>
              </a:solidFill>
              <a:latin typeface="Arial" charset="0"/>
            </a:endParaRPr>
          </a:p>
          <a:p>
            <a:pPr marL="463550" lvl="1" indent="-231775" defTabSz="685800" eaLnBrk="0" hangingPunct="0">
              <a:spcAft>
                <a:spcPts val="600"/>
              </a:spcAft>
              <a:buClr>
                <a:prstClr val="white"/>
              </a:buClr>
              <a:buSzPct val="95000"/>
              <a:buFont typeface="Wingdings" pitchFamily="2" charset="2"/>
              <a:buChar char=""/>
              <a:defRPr/>
            </a:pPr>
            <a:endParaRPr lang="en-US" sz="1400" b="1" dirty="0">
              <a:solidFill>
                <a:prstClr val="white"/>
              </a:solidFill>
            </a:endParaRPr>
          </a:p>
          <a:p>
            <a:pPr marL="231775" lvl="1" defTabSz="685800" eaLnBrk="0" hangingPunct="0">
              <a:spcAft>
                <a:spcPts val="600"/>
              </a:spcAft>
              <a:buClr>
                <a:prstClr val="white"/>
              </a:buClr>
              <a:buSzPct val="95000"/>
              <a:tabLst>
                <a:tab pos="914400" algn="l"/>
              </a:tabLst>
              <a:defRPr/>
            </a:pPr>
            <a:endParaRPr lang="en-US" sz="1400" b="1" dirty="0">
              <a:solidFill>
                <a:srgbClr val="66FF33"/>
              </a:solidFill>
              <a:latin typeface="Arial" charset="0"/>
            </a:endParaRPr>
          </a:p>
        </p:txBody>
      </p:sp>
    </p:spTree>
    <p:extLst>
      <p:ext uri="{BB962C8B-B14F-4D97-AF65-F5344CB8AC3E}">
        <p14:creationId xmlns:p14="http://schemas.microsoft.com/office/powerpoint/2010/main" val="2619743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938FF-48FB-43E7-A548-4A20F21C7E6F}"/>
              </a:ext>
            </a:extLst>
          </p:cNvPr>
          <p:cNvSpPr>
            <a:spLocks noGrp="1"/>
          </p:cNvSpPr>
          <p:nvPr>
            <p:ph type="title"/>
          </p:nvPr>
        </p:nvSpPr>
        <p:spPr>
          <a:xfrm>
            <a:off x="0" y="430237"/>
            <a:ext cx="12192000" cy="914400"/>
          </a:xfrm>
        </p:spPr>
        <p:txBody>
          <a:bodyPr>
            <a:normAutofit/>
          </a:bodyPr>
          <a:lstStyle/>
          <a:p>
            <a:pPr algn="ctr"/>
            <a:r>
              <a:rPr lang="en-US" sz="3200" b="1" dirty="0">
                <a:solidFill>
                  <a:schemeClr val="tx1"/>
                </a:solidFill>
                <a:latin typeface="Arial" panose="020B0604020202020204" pitchFamily="34" charset="0"/>
                <a:cs typeface="Arial" panose="020B0604020202020204" pitchFamily="34" charset="0"/>
              </a:rPr>
              <a:t>Centers for Common Disease Genomics</a:t>
            </a:r>
          </a:p>
        </p:txBody>
      </p:sp>
      <p:grpSp>
        <p:nvGrpSpPr>
          <p:cNvPr id="10" name="Group 9">
            <a:extLst>
              <a:ext uri="{FF2B5EF4-FFF2-40B4-BE49-F238E27FC236}">
                <a16:creationId xmlns:a16="http://schemas.microsoft.com/office/drawing/2014/main" id="{C421870D-5F8F-48CA-89C5-BB5EEBE83093}"/>
              </a:ext>
            </a:extLst>
          </p:cNvPr>
          <p:cNvGrpSpPr/>
          <p:nvPr/>
        </p:nvGrpSpPr>
        <p:grpSpPr>
          <a:xfrm>
            <a:off x="737926" y="4033348"/>
            <a:ext cx="9110409" cy="2550178"/>
            <a:chOff x="737926" y="4033348"/>
            <a:chExt cx="5826433" cy="2550178"/>
          </a:xfrm>
        </p:grpSpPr>
        <p:pic>
          <p:nvPicPr>
            <p:cNvPr id="4" name="Picture 3">
              <a:extLst>
                <a:ext uri="{FF2B5EF4-FFF2-40B4-BE49-F238E27FC236}">
                  <a16:creationId xmlns:a16="http://schemas.microsoft.com/office/drawing/2014/main" id="{70345A80-9914-4313-817E-ACF23C5A6DB3}"/>
                </a:ext>
              </a:extLst>
            </p:cNvPr>
            <p:cNvPicPr>
              <a:picLocks noChangeAspect="1"/>
            </p:cNvPicPr>
            <p:nvPr/>
          </p:nvPicPr>
          <p:blipFill>
            <a:blip r:embed="rId3"/>
            <a:stretch>
              <a:fillRect/>
            </a:stretch>
          </p:blipFill>
          <p:spPr>
            <a:xfrm>
              <a:off x="737926" y="4033348"/>
              <a:ext cx="5826433" cy="766597"/>
            </a:xfrm>
            <a:prstGeom prst="rect">
              <a:avLst/>
            </a:prstGeom>
          </p:spPr>
        </p:pic>
        <p:pic>
          <p:nvPicPr>
            <p:cNvPr id="3" name="Picture 2">
              <a:extLst>
                <a:ext uri="{FF2B5EF4-FFF2-40B4-BE49-F238E27FC236}">
                  <a16:creationId xmlns:a16="http://schemas.microsoft.com/office/drawing/2014/main" id="{AA4ADF72-A21D-4841-9130-6B9567218110}"/>
                </a:ext>
              </a:extLst>
            </p:cNvPr>
            <p:cNvPicPr>
              <a:picLocks noChangeAspect="1"/>
            </p:cNvPicPr>
            <p:nvPr/>
          </p:nvPicPr>
          <p:blipFill>
            <a:blip r:embed="rId4"/>
            <a:stretch>
              <a:fillRect/>
            </a:stretch>
          </p:blipFill>
          <p:spPr>
            <a:xfrm>
              <a:off x="737927" y="4726751"/>
              <a:ext cx="5826432" cy="1856775"/>
            </a:xfrm>
            <a:prstGeom prst="rect">
              <a:avLst/>
            </a:prstGeom>
          </p:spPr>
        </p:pic>
      </p:grpSp>
      <p:grpSp>
        <p:nvGrpSpPr>
          <p:cNvPr id="9" name="Group 8">
            <a:extLst>
              <a:ext uri="{FF2B5EF4-FFF2-40B4-BE49-F238E27FC236}">
                <a16:creationId xmlns:a16="http://schemas.microsoft.com/office/drawing/2014/main" id="{279AAC95-3A48-4CA2-9DDD-13E29FF98AB3}"/>
              </a:ext>
            </a:extLst>
          </p:cNvPr>
          <p:cNvGrpSpPr/>
          <p:nvPr/>
        </p:nvGrpSpPr>
        <p:grpSpPr>
          <a:xfrm>
            <a:off x="1989987" y="1318255"/>
            <a:ext cx="9732749" cy="2431299"/>
            <a:chOff x="4238626" y="1318255"/>
            <a:chExt cx="7829550" cy="2431299"/>
          </a:xfrm>
        </p:grpSpPr>
        <p:pic>
          <p:nvPicPr>
            <p:cNvPr id="7" name="Picture 6">
              <a:extLst>
                <a:ext uri="{FF2B5EF4-FFF2-40B4-BE49-F238E27FC236}">
                  <a16:creationId xmlns:a16="http://schemas.microsoft.com/office/drawing/2014/main" id="{8FCCDBDF-B612-4E85-8FDA-8C7A2A942972}"/>
                </a:ext>
              </a:extLst>
            </p:cNvPr>
            <p:cNvPicPr>
              <a:picLocks noChangeAspect="1"/>
            </p:cNvPicPr>
            <p:nvPr/>
          </p:nvPicPr>
          <p:blipFill>
            <a:blip r:embed="rId5"/>
            <a:stretch>
              <a:fillRect/>
            </a:stretch>
          </p:blipFill>
          <p:spPr>
            <a:xfrm>
              <a:off x="4238626" y="2130304"/>
              <a:ext cx="7829550" cy="1619250"/>
            </a:xfrm>
            <a:prstGeom prst="rect">
              <a:avLst/>
            </a:prstGeom>
          </p:spPr>
        </p:pic>
        <p:pic>
          <p:nvPicPr>
            <p:cNvPr id="8" name="Picture 7">
              <a:extLst>
                <a:ext uri="{FF2B5EF4-FFF2-40B4-BE49-F238E27FC236}">
                  <a16:creationId xmlns:a16="http://schemas.microsoft.com/office/drawing/2014/main" id="{05B7B08D-3914-4EB7-8467-1B317AEAE173}"/>
                </a:ext>
              </a:extLst>
            </p:cNvPr>
            <p:cNvPicPr>
              <a:picLocks noChangeAspect="1"/>
            </p:cNvPicPr>
            <p:nvPr/>
          </p:nvPicPr>
          <p:blipFill rotWithShape="1">
            <a:blip r:embed="rId6"/>
            <a:srcRect t="7749" b="6997"/>
            <a:stretch/>
          </p:blipFill>
          <p:spPr>
            <a:xfrm>
              <a:off x="4238626" y="1318255"/>
              <a:ext cx="7829550" cy="812049"/>
            </a:xfrm>
            <a:prstGeom prst="rect">
              <a:avLst/>
            </a:prstGeom>
          </p:spPr>
        </p:pic>
      </p:grpSp>
      <p:pic>
        <p:nvPicPr>
          <p:cNvPr id="6" name="Picture 5">
            <a:extLst>
              <a:ext uri="{FF2B5EF4-FFF2-40B4-BE49-F238E27FC236}">
                <a16:creationId xmlns:a16="http://schemas.microsoft.com/office/drawing/2014/main" id="{3548FB99-958C-4A60-8141-BA011CDF4547}"/>
              </a:ext>
            </a:extLst>
          </p:cNvPr>
          <p:cNvPicPr>
            <a:picLocks noChangeAspect="1"/>
          </p:cNvPicPr>
          <p:nvPr/>
        </p:nvPicPr>
        <p:blipFill>
          <a:blip r:embed="rId7"/>
          <a:stretch>
            <a:fillRect/>
          </a:stretch>
        </p:blipFill>
        <p:spPr>
          <a:xfrm>
            <a:off x="1784134" y="1318255"/>
            <a:ext cx="8623730" cy="5183980"/>
          </a:xfrm>
          <a:prstGeom prst="rect">
            <a:avLst/>
          </a:prstGeom>
        </p:spPr>
      </p:pic>
      <p:sp>
        <p:nvSpPr>
          <p:cNvPr id="13" name="Title 2">
            <a:extLst>
              <a:ext uri="{FF2B5EF4-FFF2-40B4-BE49-F238E27FC236}">
                <a16:creationId xmlns:a16="http://schemas.microsoft.com/office/drawing/2014/main" id="{BB3788A1-9ED2-4A04-A6DA-4EC65C014066}"/>
              </a:ext>
            </a:extLst>
          </p:cNvPr>
          <p:cNvSpPr txBox="1">
            <a:spLocks/>
          </p:cNvSpPr>
          <p:nvPr/>
        </p:nvSpPr>
        <p:spPr>
          <a:xfrm>
            <a:off x="0" y="39462"/>
            <a:ext cx="12191999" cy="652042"/>
          </a:xfrm>
          <a:prstGeom prst="rect">
            <a:avLst/>
          </a:prstGeom>
        </p:spPr>
        <p:txBody>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rPr>
              <a:t>Genome Sequencing Program</a:t>
            </a:r>
          </a:p>
        </p:txBody>
      </p:sp>
      <p:sp>
        <p:nvSpPr>
          <p:cNvPr id="12" name="TextBox 11">
            <a:extLst>
              <a:ext uri="{FF2B5EF4-FFF2-40B4-BE49-F238E27FC236}">
                <a16:creationId xmlns:a16="http://schemas.microsoft.com/office/drawing/2014/main" id="{7F4D133A-6F61-412C-9E05-7DBC3CCD860C}"/>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17</a:t>
            </a:r>
          </a:p>
        </p:txBody>
      </p:sp>
    </p:spTree>
    <p:extLst>
      <p:ext uri="{BB962C8B-B14F-4D97-AF65-F5344CB8AC3E}">
        <p14:creationId xmlns:p14="http://schemas.microsoft.com/office/powerpoint/2010/main" val="39036736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65C4E-3995-45F2-8DCB-375AB51FBD57}"/>
              </a:ext>
            </a:extLst>
          </p:cNvPr>
          <p:cNvPicPr>
            <a:picLocks noChangeAspect="1"/>
          </p:cNvPicPr>
          <p:nvPr/>
        </p:nvPicPr>
        <p:blipFill>
          <a:blip r:embed="rId3"/>
          <a:stretch>
            <a:fillRect/>
          </a:stretch>
        </p:blipFill>
        <p:spPr>
          <a:xfrm>
            <a:off x="2448182" y="1528186"/>
            <a:ext cx="6709091" cy="2993287"/>
          </a:xfrm>
          <a:prstGeom prst="rect">
            <a:avLst/>
          </a:prstGeom>
        </p:spPr>
      </p:pic>
      <p:sp>
        <p:nvSpPr>
          <p:cNvPr id="3" name="Title 2"/>
          <p:cNvSpPr>
            <a:spLocks noGrp="1"/>
          </p:cNvSpPr>
          <p:nvPr>
            <p:ph type="title"/>
          </p:nvPr>
        </p:nvSpPr>
        <p:spPr>
          <a:xfrm>
            <a:off x="2395" y="409762"/>
            <a:ext cx="12184811" cy="914400"/>
          </a:xfrm>
        </p:spPr>
        <p:txBody>
          <a:bodyPr>
            <a:normAutofit/>
          </a:bodyPr>
          <a:lstStyle/>
          <a:p>
            <a:pPr algn="ctr"/>
            <a:r>
              <a:rPr lang="en-US" sz="3200" b="1" dirty="0">
                <a:solidFill>
                  <a:schemeClr val="tx1"/>
                </a:solidFill>
                <a:latin typeface="Arial" panose="020B0604020202020204" pitchFamily="34" charset="0"/>
                <a:cs typeface="Arial" panose="020B0604020202020204" pitchFamily="34" charset="0"/>
              </a:rPr>
              <a:t>Analysis Centers and Coordinating Center</a:t>
            </a:r>
          </a:p>
        </p:txBody>
      </p:sp>
      <p:grpSp>
        <p:nvGrpSpPr>
          <p:cNvPr id="7" name="Group 6">
            <a:extLst>
              <a:ext uri="{FF2B5EF4-FFF2-40B4-BE49-F238E27FC236}">
                <a16:creationId xmlns:a16="http://schemas.microsoft.com/office/drawing/2014/main" id="{3B10953A-7984-4EE8-AF68-C70BC63FB13F}"/>
              </a:ext>
            </a:extLst>
          </p:cNvPr>
          <p:cNvGrpSpPr>
            <a:grpSpLocks noChangeAspect="1"/>
          </p:cNvGrpSpPr>
          <p:nvPr/>
        </p:nvGrpSpPr>
        <p:grpSpPr>
          <a:xfrm>
            <a:off x="122606" y="2243996"/>
            <a:ext cx="5608654" cy="2610939"/>
            <a:chOff x="2228850" y="2198120"/>
            <a:chExt cx="6815168" cy="3296672"/>
          </a:xfrm>
        </p:grpSpPr>
        <p:pic>
          <p:nvPicPr>
            <p:cNvPr id="26" name="Picture 25">
              <a:extLst>
                <a:ext uri="{FF2B5EF4-FFF2-40B4-BE49-F238E27FC236}">
                  <a16:creationId xmlns:a16="http://schemas.microsoft.com/office/drawing/2014/main" id="{74296818-6924-4D05-A059-15A69D585FB7}"/>
                </a:ext>
              </a:extLst>
            </p:cNvPr>
            <p:cNvPicPr>
              <a:picLocks noChangeAspect="1"/>
            </p:cNvPicPr>
            <p:nvPr/>
          </p:nvPicPr>
          <p:blipFill rotWithShape="1">
            <a:blip r:embed="rId4"/>
            <a:srcRect t="80016"/>
            <a:stretch/>
          </p:blipFill>
          <p:spPr>
            <a:xfrm>
              <a:off x="2231246" y="4957929"/>
              <a:ext cx="6810375" cy="536863"/>
            </a:xfrm>
            <a:prstGeom prst="rect">
              <a:avLst/>
            </a:prstGeom>
          </p:spPr>
        </p:pic>
        <p:pic>
          <p:nvPicPr>
            <p:cNvPr id="27" name="Picture 26">
              <a:extLst>
                <a:ext uri="{FF2B5EF4-FFF2-40B4-BE49-F238E27FC236}">
                  <a16:creationId xmlns:a16="http://schemas.microsoft.com/office/drawing/2014/main" id="{2294BB85-5E5E-4057-B966-BBFB1B5859B2}"/>
                </a:ext>
              </a:extLst>
            </p:cNvPr>
            <p:cNvPicPr>
              <a:picLocks noChangeAspect="1"/>
            </p:cNvPicPr>
            <p:nvPr/>
          </p:nvPicPr>
          <p:blipFill>
            <a:blip r:embed="rId5"/>
            <a:stretch>
              <a:fillRect/>
            </a:stretch>
          </p:blipFill>
          <p:spPr>
            <a:xfrm>
              <a:off x="2228850" y="2198120"/>
              <a:ext cx="6815168" cy="922409"/>
            </a:xfrm>
            <a:prstGeom prst="rect">
              <a:avLst/>
            </a:prstGeom>
          </p:spPr>
        </p:pic>
        <p:pic>
          <p:nvPicPr>
            <p:cNvPr id="28" name="Picture 27">
              <a:extLst>
                <a:ext uri="{FF2B5EF4-FFF2-40B4-BE49-F238E27FC236}">
                  <a16:creationId xmlns:a16="http://schemas.microsoft.com/office/drawing/2014/main" id="{DEF53D86-DAA6-4989-934A-1198D2EFBD1A}"/>
                </a:ext>
              </a:extLst>
            </p:cNvPr>
            <p:cNvPicPr>
              <a:picLocks noChangeAspect="1"/>
            </p:cNvPicPr>
            <p:nvPr/>
          </p:nvPicPr>
          <p:blipFill rotWithShape="1">
            <a:blip r:embed="rId4"/>
            <a:srcRect b="29847"/>
            <a:stretch/>
          </p:blipFill>
          <p:spPr>
            <a:xfrm>
              <a:off x="2228850" y="3120529"/>
              <a:ext cx="6815168" cy="1844852"/>
            </a:xfrm>
            <a:prstGeom prst="rect">
              <a:avLst/>
            </a:prstGeom>
          </p:spPr>
        </p:pic>
      </p:grpSp>
      <p:grpSp>
        <p:nvGrpSpPr>
          <p:cNvPr id="10" name="Group 9">
            <a:extLst>
              <a:ext uri="{FF2B5EF4-FFF2-40B4-BE49-F238E27FC236}">
                <a16:creationId xmlns:a16="http://schemas.microsoft.com/office/drawing/2014/main" id="{C479ED8B-C84A-4FC6-B63E-62E49DC9AC2B}"/>
              </a:ext>
            </a:extLst>
          </p:cNvPr>
          <p:cNvGrpSpPr>
            <a:grpSpLocks noChangeAspect="1"/>
          </p:cNvGrpSpPr>
          <p:nvPr/>
        </p:nvGrpSpPr>
        <p:grpSpPr>
          <a:xfrm>
            <a:off x="5935815" y="2243996"/>
            <a:ext cx="6097200" cy="2610939"/>
            <a:chOff x="516525" y="-111593"/>
            <a:chExt cx="6423338" cy="2750598"/>
          </a:xfrm>
        </p:grpSpPr>
        <p:pic>
          <p:nvPicPr>
            <p:cNvPr id="24" name="Picture 23">
              <a:extLst>
                <a:ext uri="{FF2B5EF4-FFF2-40B4-BE49-F238E27FC236}">
                  <a16:creationId xmlns:a16="http://schemas.microsoft.com/office/drawing/2014/main" id="{CF65D935-3250-4F0C-807D-B3C30107C199}"/>
                </a:ext>
              </a:extLst>
            </p:cNvPr>
            <p:cNvPicPr>
              <a:picLocks noChangeAspect="1"/>
            </p:cNvPicPr>
            <p:nvPr/>
          </p:nvPicPr>
          <p:blipFill>
            <a:blip r:embed="rId6"/>
            <a:stretch>
              <a:fillRect/>
            </a:stretch>
          </p:blipFill>
          <p:spPr>
            <a:xfrm>
              <a:off x="521318" y="699976"/>
              <a:ext cx="6418545" cy="1939029"/>
            </a:xfrm>
            <a:prstGeom prst="rect">
              <a:avLst/>
            </a:prstGeom>
          </p:spPr>
        </p:pic>
        <p:pic>
          <p:nvPicPr>
            <p:cNvPr id="25" name="Picture 24">
              <a:extLst>
                <a:ext uri="{FF2B5EF4-FFF2-40B4-BE49-F238E27FC236}">
                  <a16:creationId xmlns:a16="http://schemas.microsoft.com/office/drawing/2014/main" id="{3900978F-91EF-4B16-B841-2FFE5FD7ED79}"/>
                </a:ext>
              </a:extLst>
            </p:cNvPr>
            <p:cNvPicPr>
              <a:picLocks noChangeAspect="1"/>
            </p:cNvPicPr>
            <p:nvPr/>
          </p:nvPicPr>
          <p:blipFill>
            <a:blip r:embed="rId7"/>
            <a:stretch>
              <a:fillRect/>
            </a:stretch>
          </p:blipFill>
          <p:spPr>
            <a:xfrm>
              <a:off x="516525" y="-111593"/>
              <a:ext cx="6418545" cy="922409"/>
            </a:xfrm>
            <a:prstGeom prst="rect">
              <a:avLst/>
            </a:prstGeom>
          </p:spPr>
        </p:pic>
      </p:grpSp>
      <p:pic>
        <p:nvPicPr>
          <p:cNvPr id="6" name="Picture 5">
            <a:extLst>
              <a:ext uri="{FF2B5EF4-FFF2-40B4-BE49-F238E27FC236}">
                <a16:creationId xmlns:a16="http://schemas.microsoft.com/office/drawing/2014/main" id="{2F5D0528-4037-4988-BAC8-20FB7ABC2553}"/>
              </a:ext>
            </a:extLst>
          </p:cNvPr>
          <p:cNvPicPr>
            <a:picLocks noChangeAspect="1"/>
          </p:cNvPicPr>
          <p:nvPr/>
        </p:nvPicPr>
        <p:blipFill rotWithShape="1">
          <a:blip r:embed="rId8"/>
          <a:srcRect l="4781" t="20701" r="5324" b="15197"/>
          <a:stretch/>
        </p:blipFill>
        <p:spPr>
          <a:xfrm>
            <a:off x="3624263" y="5744528"/>
            <a:ext cx="4943475" cy="755646"/>
          </a:xfrm>
          <a:prstGeom prst="rect">
            <a:avLst/>
          </a:prstGeom>
        </p:spPr>
      </p:pic>
      <p:sp>
        <p:nvSpPr>
          <p:cNvPr id="16" name="Title 2">
            <a:extLst>
              <a:ext uri="{FF2B5EF4-FFF2-40B4-BE49-F238E27FC236}">
                <a16:creationId xmlns:a16="http://schemas.microsoft.com/office/drawing/2014/main" id="{C81BC94F-B718-4282-BC17-F5919EA446B8}"/>
              </a:ext>
            </a:extLst>
          </p:cNvPr>
          <p:cNvSpPr txBox="1">
            <a:spLocks/>
          </p:cNvSpPr>
          <p:nvPr/>
        </p:nvSpPr>
        <p:spPr>
          <a:xfrm>
            <a:off x="0" y="39462"/>
            <a:ext cx="12191999" cy="652042"/>
          </a:xfrm>
          <a:prstGeom prst="rect">
            <a:avLst/>
          </a:prstGeom>
        </p:spPr>
        <p:txBody>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rPr>
              <a:t>Genome Sequencing Program</a:t>
            </a:r>
          </a:p>
        </p:txBody>
      </p:sp>
      <p:pic>
        <p:nvPicPr>
          <p:cNvPr id="17" name="Picture 16">
            <a:extLst>
              <a:ext uri="{FF2B5EF4-FFF2-40B4-BE49-F238E27FC236}">
                <a16:creationId xmlns:a16="http://schemas.microsoft.com/office/drawing/2014/main" id="{3A098882-E189-420E-BD51-023BAE0378D1}"/>
              </a:ext>
            </a:extLst>
          </p:cNvPr>
          <p:cNvPicPr>
            <a:picLocks noChangeAspect="1"/>
          </p:cNvPicPr>
          <p:nvPr/>
        </p:nvPicPr>
        <p:blipFill rotWithShape="1">
          <a:blip r:embed="rId9"/>
          <a:srcRect l="9143" t="2958" r="12436" b="35755"/>
          <a:stretch/>
        </p:blipFill>
        <p:spPr>
          <a:xfrm>
            <a:off x="4231892" y="1646369"/>
            <a:ext cx="3413002" cy="3686679"/>
          </a:xfrm>
          <a:prstGeom prst="rect">
            <a:avLst/>
          </a:prstGeom>
        </p:spPr>
      </p:pic>
      <p:sp>
        <p:nvSpPr>
          <p:cNvPr id="18" name="TextBox 17">
            <a:extLst>
              <a:ext uri="{FF2B5EF4-FFF2-40B4-BE49-F238E27FC236}">
                <a16:creationId xmlns:a16="http://schemas.microsoft.com/office/drawing/2014/main" id="{3F8DCBCF-CD5B-4196-9142-4CB3261D4C06}"/>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17</a:t>
            </a:r>
          </a:p>
        </p:txBody>
      </p:sp>
    </p:spTree>
    <p:extLst>
      <p:ext uri="{BB962C8B-B14F-4D97-AF65-F5344CB8AC3E}">
        <p14:creationId xmlns:p14="http://schemas.microsoft.com/office/powerpoint/2010/main" val="9905034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2D1582-FF2F-49DB-878D-7842CAFAF5EE}"/>
              </a:ext>
            </a:extLst>
          </p:cNvPr>
          <p:cNvSpPr>
            <a:spLocks noGrp="1"/>
          </p:cNvSpPr>
          <p:nvPr>
            <p:ph idx="1"/>
          </p:nvPr>
        </p:nvSpPr>
        <p:spPr>
          <a:xfrm>
            <a:off x="215208" y="1934755"/>
            <a:ext cx="11903824" cy="4523135"/>
          </a:xfrm>
        </p:spPr>
        <p:txBody>
          <a:bodyPr>
            <a:noAutofit/>
          </a:bodyPr>
          <a:lstStyle/>
          <a:p>
            <a:pPr marL="284163" lvl="1" indent="-284163">
              <a:buClr>
                <a:schemeClr val="tx1"/>
              </a:buClr>
              <a:buFont typeface="Wingdings" panose="05000000000000000000" pitchFamily="2" charset="2"/>
              <a:buChar char="§"/>
            </a:pPr>
            <a:r>
              <a:rPr lang="en-US" b="1" dirty="0">
                <a:solidFill>
                  <a:srgbClr val="66FFFF"/>
                </a:solidFill>
              </a:rPr>
              <a:t>HG-19-004</a:t>
            </a:r>
            <a:r>
              <a:rPr lang="en-US" b="1" dirty="0">
                <a:solidFill>
                  <a:schemeClr val="bg2"/>
                </a:solidFill>
              </a:rPr>
              <a:t>:</a:t>
            </a:r>
            <a:r>
              <a:rPr lang="en-US" b="1" dirty="0"/>
              <a:t> Human Genome Reference Center (U41)</a:t>
            </a:r>
          </a:p>
          <a:p>
            <a:pPr marL="284163" lvl="1" indent="-284163">
              <a:buClr>
                <a:schemeClr val="tx1"/>
              </a:buClr>
              <a:buFont typeface="Wingdings" panose="05000000000000000000" pitchFamily="2" charset="2"/>
              <a:buChar char="§"/>
            </a:pPr>
            <a:endParaRPr lang="en-US" sz="1000" b="1" dirty="0"/>
          </a:p>
          <a:p>
            <a:pPr marL="284163" lvl="1" indent="-284163">
              <a:buClr>
                <a:schemeClr val="tx1"/>
              </a:buClr>
              <a:buFont typeface="Wingdings" panose="05000000000000000000" pitchFamily="2" charset="2"/>
              <a:buChar char="§"/>
            </a:pPr>
            <a:r>
              <a:rPr lang="en-US" b="1" dirty="0">
                <a:solidFill>
                  <a:srgbClr val="66FFFF"/>
                </a:solidFill>
              </a:rPr>
              <a:t>HG-19-002</a:t>
            </a:r>
            <a:r>
              <a:rPr lang="en-US" b="1" dirty="0"/>
              <a:t>: High Quality Human Reference Genomes (U01)</a:t>
            </a:r>
          </a:p>
          <a:p>
            <a:pPr marL="284163" lvl="1" indent="-284163">
              <a:buClr>
                <a:schemeClr val="tx1"/>
              </a:buClr>
              <a:buFont typeface="Wingdings" panose="05000000000000000000" pitchFamily="2" charset="2"/>
              <a:buChar char="§"/>
            </a:pPr>
            <a:endParaRPr lang="en-US" sz="1000" b="1" dirty="0"/>
          </a:p>
          <a:p>
            <a:pPr marL="284163" lvl="1" indent="-284163">
              <a:buClr>
                <a:schemeClr val="tx1"/>
              </a:buClr>
              <a:buFont typeface="Wingdings" panose="05000000000000000000" pitchFamily="2" charset="2"/>
              <a:buChar char="§"/>
              <a:tabLst>
                <a:tab pos="568325" algn="l"/>
                <a:tab pos="854075" algn="l"/>
              </a:tabLst>
            </a:pPr>
            <a:r>
              <a:rPr lang="en-US" b="1" dirty="0">
                <a:solidFill>
                  <a:srgbClr val="66FFFF"/>
                </a:solidFill>
              </a:rPr>
              <a:t>HG-19-003</a:t>
            </a:r>
            <a:r>
              <a:rPr lang="en-US" b="1" dirty="0"/>
              <a:t>: Research and Development for Genome 	Reference Representations (U01)</a:t>
            </a:r>
          </a:p>
          <a:p>
            <a:pPr lvl="1">
              <a:buFont typeface="Wingdings" panose="05000000000000000000" pitchFamily="2" charset="2"/>
              <a:buChar char="§"/>
            </a:pPr>
            <a:endParaRPr lang="en-US" sz="1400" b="1" dirty="0"/>
          </a:p>
          <a:p>
            <a:pPr>
              <a:buFont typeface="Wingdings" panose="05000000000000000000" pitchFamily="2" charset="2"/>
              <a:buChar char="§"/>
            </a:pPr>
            <a:r>
              <a:rPr lang="en-US" sz="3200" b="1" dirty="0"/>
              <a:t>Applications will be accepted from March 2 to April 2, 2019</a:t>
            </a:r>
          </a:p>
          <a:p>
            <a:pPr>
              <a:buFont typeface="Wingdings" panose="05000000000000000000" pitchFamily="2" charset="2"/>
              <a:buChar char="§"/>
            </a:pPr>
            <a:endParaRPr lang="en-US" sz="1600" b="1" dirty="0">
              <a:solidFill>
                <a:schemeClr val="bg2"/>
              </a:solidFill>
            </a:endParaRPr>
          </a:p>
          <a:p>
            <a:pPr>
              <a:buFont typeface="Wingdings" panose="05000000000000000000" pitchFamily="2" charset="2"/>
              <a:buChar char="§"/>
            </a:pPr>
            <a:r>
              <a:rPr lang="en-US" sz="3200" b="1" dirty="0"/>
              <a:t>Webinar: Friday, March 8 from 11:00 AM – 1:00 PM ET</a:t>
            </a:r>
          </a:p>
          <a:p>
            <a:endParaRPr lang="en-US" sz="3200" b="1" dirty="0"/>
          </a:p>
        </p:txBody>
      </p:sp>
      <p:sp>
        <p:nvSpPr>
          <p:cNvPr id="3" name="Title 2">
            <a:extLst>
              <a:ext uri="{FF2B5EF4-FFF2-40B4-BE49-F238E27FC236}">
                <a16:creationId xmlns:a16="http://schemas.microsoft.com/office/drawing/2014/main" id="{B56FC787-68B6-4A25-9EFA-DAB109CBE75B}"/>
              </a:ext>
            </a:extLst>
          </p:cNvPr>
          <p:cNvSpPr>
            <a:spLocks noGrp="1"/>
          </p:cNvSpPr>
          <p:nvPr>
            <p:ph type="title"/>
          </p:nvPr>
        </p:nvSpPr>
        <p:spPr>
          <a:xfrm>
            <a:off x="-58056" y="-40941"/>
            <a:ext cx="12334240" cy="1198880"/>
          </a:xfrm>
        </p:spPr>
        <p:txBody>
          <a:bodyPr>
            <a:normAutofit/>
          </a:bodyPr>
          <a:lstStyle/>
          <a:p>
            <a:pPr algn="ctr"/>
            <a:r>
              <a:rPr lang="en-US" sz="3600" dirty="0"/>
              <a:t>Human Genome Reference Program </a:t>
            </a:r>
            <a:br>
              <a:rPr lang="en-US" sz="3600" dirty="0"/>
            </a:br>
            <a:r>
              <a:rPr lang="en-US" sz="3200" dirty="0">
                <a:solidFill>
                  <a:schemeClr val="tx1"/>
                </a:solidFill>
              </a:rPr>
              <a:t>Funding Opportunity Announcements</a:t>
            </a:r>
            <a:endParaRPr lang="en-US" sz="3600" dirty="0">
              <a:solidFill>
                <a:schemeClr val="tx1"/>
              </a:solidFill>
            </a:endParaRPr>
          </a:p>
        </p:txBody>
      </p:sp>
      <p:sp>
        <p:nvSpPr>
          <p:cNvPr id="5" name="TextBox 4">
            <a:extLst>
              <a:ext uri="{FF2B5EF4-FFF2-40B4-BE49-F238E27FC236}">
                <a16:creationId xmlns:a16="http://schemas.microsoft.com/office/drawing/2014/main" id="{2CC6522C-B22F-459A-A1CC-8C43F9BD001A}"/>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18</a:t>
            </a:r>
          </a:p>
        </p:txBody>
      </p:sp>
    </p:spTree>
    <p:extLst>
      <p:ext uri="{BB962C8B-B14F-4D97-AF65-F5344CB8AC3E}">
        <p14:creationId xmlns:p14="http://schemas.microsoft.com/office/powerpoint/2010/main" val="60617620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751528-F14A-4911-9A2D-866F495FC553}"/>
              </a:ext>
            </a:extLst>
          </p:cNvPr>
          <p:cNvSpPr txBox="1">
            <a:spLocks noGrp="1"/>
          </p:cNvSpPr>
          <p:nvPr>
            <p:ph idx="1"/>
          </p:nvPr>
        </p:nvSpPr>
        <p:spPr bwMode="auto">
          <a:xfrm>
            <a:off x="536448" y="2660650"/>
            <a:ext cx="10906252" cy="4044950"/>
          </a:xfrm>
          <a:prstGeom prst="rect">
            <a:avLst/>
          </a:prstGeom>
          <a:noFill/>
          <a:ln w="9525" algn="ctr">
            <a:noFill/>
            <a:miter lim="800000"/>
            <a:headEnd/>
            <a:tailEnd/>
          </a:ln>
        </p:spPr>
        <p:txBody>
          <a:bodyPr>
            <a:noAutofit/>
          </a:bodyPr>
          <a:lstStyle/>
          <a:p>
            <a:pPr marL="304792" lvl="2" defTabSz="627063">
              <a:spcBef>
                <a:spcPts val="1800"/>
              </a:spcBef>
              <a:buClr>
                <a:schemeClr val="tx1"/>
              </a:buClr>
              <a:buSzPct val="95000"/>
              <a:buFont typeface="Wingdings" panose="05000000000000000000" pitchFamily="2" charset="2"/>
              <a:buChar char="§"/>
              <a:defRPr/>
            </a:pPr>
            <a:r>
              <a:rPr lang="en-US" sz="2800" b="1" dirty="0"/>
              <a:t>Novel Nucleic Acid Sequencing Technology Development</a:t>
            </a:r>
          </a:p>
          <a:p>
            <a:pPr marL="609585" lvl="3" indent="0" defTabSz="627063">
              <a:spcBef>
                <a:spcPts val="1800"/>
              </a:spcBef>
              <a:buClr>
                <a:schemeClr val="tx1"/>
              </a:buClr>
              <a:buSzPct val="95000"/>
              <a:buNone/>
              <a:defRPr/>
            </a:pPr>
            <a:r>
              <a:rPr lang="en-US" sz="2533" b="1" dirty="0">
                <a:solidFill>
                  <a:schemeClr val="bg2"/>
                </a:solidFill>
              </a:rPr>
              <a:t>		</a:t>
            </a:r>
            <a:r>
              <a:rPr lang="en-US" sz="2533" b="1" dirty="0">
                <a:solidFill>
                  <a:srgbClr val="66FFFF"/>
                </a:solidFill>
              </a:rPr>
              <a:t>RFA-HG-18-001 (R01, also linked R21 and R43/44)</a:t>
            </a:r>
          </a:p>
          <a:p>
            <a:pPr marL="609585" lvl="3" indent="0" defTabSz="627063">
              <a:spcBef>
                <a:spcPts val="1800"/>
              </a:spcBef>
              <a:buClr>
                <a:schemeClr val="tx1"/>
              </a:buClr>
              <a:buSzPct val="95000"/>
              <a:buNone/>
              <a:defRPr/>
            </a:pPr>
            <a:r>
              <a:rPr lang="en-US" sz="2533" b="1" dirty="0">
                <a:solidFill>
                  <a:srgbClr val="66FFFF"/>
                </a:solidFill>
              </a:rPr>
              <a:t>		Applications due June 27, 2019</a:t>
            </a:r>
          </a:p>
          <a:p>
            <a:pPr marL="304792" lvl="2" defTabSz="627063">
              <a:spcBef>
                <a:spcPts val="1800"/>
              </a:spcBef>
              <a:buClr>
                <a:schemeClr val="tx1"/>
              </a:buClr>
              <a:buSzPct val="95000"/>
              <a:buFont typeface="Wingdings" panose="05000000000000000000" pitchFamily="2" charset="2"/>
              <a:buChar char="§"/>
              <a:defRPr/>
            </a:pPr>
            <a:r>
              <a:rPr lang="en-US" sz="2800" b="1" dirty="0"/>
              <a:t>Advanced Genomic Technology Development Meeting</a:t>
            </a:r>
          </a:p>
          <a:p>
            <a:pPr marL="609585" lvl="3" indent="0" defTabSz="627063">
              <a:spcBef>
                <a:spcPts val="1800"/>
              </a:spcBef>
              <a:buClr>
                <a:schemeClr val="tx1"/>
              </a:buClr>
              <a:buSzPct val="95000"/>
              <a:buNone/>
              <a:defRPr/>
            </a:pPr>
            <a:r>
              <a:rPr lang="en-US" sz="2533" b="1" dirty="0">
                <a:solidFill>
                  <a:schemeClr val="bg2"/>
                </a:solidFill>
              </a:rPr>
              <a:t>		</a:t>
            </a:r>
            <a:r>
              <a:rPr lang="en-US" sz="2533" b="1" dirty="0">
                <a:solidFill>
                  <a:srgbClr val="66FFFF"/>
                </a:solidFill>
              </a:rPr>
              <a:t>Northeastern University</a:t>
            </a:r>
          </a:p>
          <a:p>
            <a:pPr marL="609585" lvl="3" indent="0" defTabSz="627063">
              <a:spcBef>
                <a:spcPts val="1800"/>
              </a:spcBef>
              <a:buClr>
                <a:schemeClr val="tx1"/>
              </a:buClr>
              <a:buSzPct val="95000"/>
              <a:buNone/>
              <a:defRPr/>
            </a:pPr>
            <a:r>
              <a:rPr lang="en-US" sz="2533" b="1" dirty="0">
                <a:solidFill>
                  <a:srgbClr val="66FFFF"/>
                </a:solidFill>
              </a:rPr>
              <a:t>		Grantee Meeting: May 29-30, 2019</a:t>
            </a:r>
          </a:p>
          <a:p>
            <a:pPr marL="609585" lvl="3" indent="0" defTabSz="627063">
              <a:spcBef>
                <a:spcPts val="1800"/>
              </a:spcBef>
              <a:buClr>
                <a:schemeClr val="tx1"/>
              </a:buClr>
              <a:buSzPct val="95000"/>
              <a:buNone/>
              <a:defRPr/>
            </a:pPr>
            <a:r>
              <a:rPr lang="en-US" sz="2533" b="1" dirty="0">
                <a:solidFill>
                  <a:srgbClr val="66FFFF"/>
                </a:solidFill>
              </a:rPr>
              <a:t>		Public Meeting: May 31, 2019</a:t>
            </a:r>
          </a:p>
        </p:txBody>
      </p:sp>
      <p:pic>
        <p:nvPicPr>
          <p:cNvPr id="9" name="Picture 2" descr="C:\Users\wettersk\Downloads\NHGRI-86891 (1).jpg">
            <a:extLst>
              <a:ext uri="{FF2B5EF4-FFF2-40B4-BE49-F238E27FC236}">
                <a16:creationId xmlns:a16="http://schemas.microsoft.com/office/drawing/2014/main" id="{832544C5-98F9-4B14-8490-42E972B939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422" b="5956"/>
          <a:stretch/>
        </p:blipFill>
        <p:spPr bwMode="auto">
          <a:xfrm>
            <a:off x="3599378" y="923925"/>
            <a:ext cx="4135993" cy="159040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F1636FEC-75CC-4E2B-B65D-5097196F448F}"/>
              </a:ext>
            </a:extLst>
          </p:cNvPr>
          <p:cNvSpPr txBox="1">
            <a:spLocks/>
          </p:cNvSpPr>
          <p:nvPr/>
        </p:nvSpPr>
        <p:spPr>
          <a:xfrm>
            <a:off x="0" y="4890"/>
            <a:ext cx="12192000" cy="65532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algn="ctr">
              <a:defRPr/>
            </a:pPr>
            <a:r>
              <a:rPr lang="en-US" sz="3600" dirty="0">
                <a:solidFill>
                  <a:srgbClr val="5FE0D4"/>
                </a:solidFill>
                <a:latin typeface="Arial" charset="0"/>
                <a:cs typeface="Arial" charset="0"/>
              </a:rPr>
              <a:t>Technology Development Program</a:t>
            </a:r>
            <a:endParaRPr lang="en-US" sz="3600" dirty="0">
              <a:solidFill>
                <a:srgbClr val="5FE0D4"/>
              </a:solidFill>
              <a:latin typeface="Arial" pitchFamily="34" charset="0"/>
              <a:cs typeface="Arial" pitchFamily="34" charset="0"/>
            </a:endParaRPr>
          </a:p>
        </p:txBody>
      </p:sp>
      <p:sp>
        <p:nvSpPr>
          <p:cNvPr id="7" name="TextBox 6">
            <a:extLst>
              <a:ext uri="{FF2B5EF4-FFF2-40B4-BE49-F238E27FC236}">
                <a16:creationId xmlns:a16="http://schemas.microsoft.com/office/drawing/2014/main" id="{516DBF1A-B4E0-4B9F-A136-C723D49E5650}"/>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19</a:t>
            </a:r>
          </a:p>
        </p:txBody>
      </p:sp>
    </p:spTree>
    <p:extLst>
      <p:ext uri="{BB962C8B-B14F-4D97-AF65-F5344CB8AC3E}">
        <p14:creationId xmlns:p14="http://schemas.microsoft.com/office/powerpoint/2010/main" val="16309230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F2E4777-62E0-481E-91C6-0F67D816E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14"/>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40B8AD74-A3AB-47C6-A194-5F616E353389}"/>
              </a:ext>
            </a:extLst>
          </p:cNvPr>
          <p:cNvSpPr txBox="1"/>
          <p:nvPr/>
        </p:nvSpPr>
        <p:spPr>
          <a:xfrm>
            <a:off x="6581460" y="2754665"/>
            <a:ext cx="5610539" cy="1384995"/>
          </a:xfrm>
          <a:prstGeom prst="rect">
            <a:avLst/>
          </a:prstGeom>
          <a:noFill/>
        </p:spPr>
        <p:txBody>
          <a:bodyPr wrap="square" rtlCol="0">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b="1" dirty="0">
                <a:solidFill>
                  <a:prstClr val="white"/>
                </a:solidFill>
                <a:latin typeface="Arial" charset="0"/>
              </a:rPr>
              <a:t>Accessibility and Utilization 	of ENCODE Data Workshop 	at ASHG (October 2018)</a:t>
            </a:r>
          </a:p>
        </p:txBody>
      </p:sp>
      <p:sp>
        <p:nvSpPr>
          <p:cNvPr id="16" name="TextBox 15">
            <a:extLst>
              <a:ext uri="{FF2B5EF4-FFF2-40B4-BE49-F238E27FC236}">
                <a16:creationId xmlns:a16="http://schemas.microsoft.com/office/drawing/2014/main" id="{1D114D9C-D3AC-4EA1-9501-D6F3597B40C9}"/>
              </a:ext>
            </a:extLst>
          </p:cNvPr>
          <p:cNvSpPr txBox="1"/>
          <p:nvPr/>
        </p:nvSpPr>
        <p:spPr>
          <a:xfrm>
            <a:off x="6581461" y="4344461"/>
            <a:ext cx="5418033" cy="1384995"/>
          </a:xfrm>
          <a:prstGeom prst="rect">
            <a:avLst/>
          </a:prstGeom>
          <a:noFill/>
        </p:spPr>
        <p:txBody>
          <a:bodyPr wrap="square" rtlCol="0">
            <a:spAutoFit/>
          </a:bodyPr>
          <a:lstStyle/>
          <a:p>
            <a:pPr marL="387350" marR="0" lvl="2" indent="-228600" defTabSz="627063" eaLnBrk="0" fontAlgn="auto" hangingPunct="0">
              <a:lnSpc>
                <a:spcPct val="100000"/>
              </a:lnSpc>
              <a:spcBef>
                <a:spcPts val="1800"/>
              </a:spcBef>
              <a:spcAft>
                <a:spcPts val="0"/>
              </a:spcAft>
              <a:buClr>
                <a:schemeClr val="tx1"/>
              </a:buClr>
              <a:buSzPct val="95000"/>
              <a:buFont typeface="Wingdings" pitchFamily="2" charset="2"/>
              <a:buChar char=""/>
              <a:tabLst/>
              <a:defRPr/>
            </a:pPr>
            <a:r>
              <a:rPr lang="en-US" sz="2800" b="1" dirty="0">
                <a:solidFill>
                  <a:prstClr val="white"/>
                </a:solidFill>
                <a:latin typeface="Arial" charset="0"/>
              </a:rPr>
              <a:t>Research and Applications 	Users Meeting in Seattle 	(July 2019)</a:t>
            </a:r>
          </a:p>
        </p:txBody>
      </p:sp>
      <p:pic>
        <p:nvPicPr>
          <p:cNvPr id="7" name="Picture 6">
            <a:extLst>
              <a:ext uri="{FF2B5EF4-FFF2-40B4-BE49-F238E27FC236}">
                <a16:creationId xmlns:a16="http://schemas.microsoft.com/office/drawing/2014/main" id="{DC355229-ECC4-473D-80E3-64A4B834A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52" y="1688503"/>
            <a:ext cx="6056376" cy="3545503"/>
          </a:xfrm>
          <a:prstGeom prst="rect">
            <a:avLst/>
          </a:prstGeom>
        </p:spPr>
      </p:pic>
      <p:pic>
        <p:nvPicPr>
          <p:cNvPr id="15" name="Picture 14" descr="A group of people in a room&#10;&#10;Description generated with very high confidence">
            <a:extLst>
              <a:ext uri="{FF2B5EF4-FFF2-40B4-BE49-F238E27FC236}">
                <a16:creationId xmlns:a16="http://schemas.microsoft.com/office/drawing/2014/main" id="{6DF2E6D9-FD84-46CA-8F64-64778E1B27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953" y="2074753"/>
            <a:ext cx="6242369" cy="2840321"/>
          </a:xfrm>
          <a:prstGeom prst="rect">
            <a:avLst/>
          </a:prstGeom>
        </p:spPr>
      </p:pic>
      <p:sp>
        <p:nvSpPr>
          <p:cNvPr id="19" name="TextBox 18">
            <a:extLst>
              <a:ext uri="{FF2B5EF4-FFF2-40B4-BE49-F238E27FC236}">
                <a16:creationId xmlns:a16="http://schemas.microsoft.com/office/drawing/2014/main" id="{9534B756-3DA4-4F0B-87E8-8E83FF256D58}"/>
              </a:ext>
            </a:extLst>
          </p:cNvPr>
          <p:cNvSpPr txBox="1"/>
          <p:nvPr/>
        </p:nvSpPr>
        <p:spPr>
          <a:xfrm>
            <a:off x="6581461" y="1595757"/>
            <a:ext cx="5418034" cy="954107"/>
          </a:xfrm>
          <a:prstGeom prst="rect">
            <a:avLst/>
          </a:prstGeom>
          <a:noFill/>
        </p:spPr>
        <p:txBody>
          <a:bodyPr wrap="square" rtlCol="0">
            <a:spAutoFit/>
          </a:bodyPr>
          <a:lstStyle/>
          <a:p>
            <a:pPr marL="387350" marR="0" lvl="2" indent="-228600" defTabSz="627063" eaLnBrk="0" fontAlgn="auto" hangingPunct="0">
              <a:lnSpc>
                <a:spcPct val="100000"/>
              </a:lnSpc>
              <a:spcBef>
                <a:spcPts val="1800"/>
              </a:spcBef>
              <a:spcAft>
                <a:spcPts val="0"/>
              </a:spcAft>
              <a:buClr>
                <a:schemeClr val="tx1"/>
              </a:buClr>
              <a:buSzPct val="95000"/>
              <a:buFont typeface="Wingdings" pitchFamily="2" charset="2"/>
              <a:buChar char=""/>
              <a:tabLst/>
              <a:defRPr/>
            </a:pPr>
            <a:r>
              <a:rPr lang="en-US" sz="2800" b="1" dirty="0">
                <a:solidFill>
                  <a:prstClr val="white"/>
                </a:solidFill>
                <a:latin typeface="Arial" charset="0"/>
              </a:rPr>
              <a:t>ENCODE Consortium 	Meeting (January 2019)</a:t>
            </a:r>
          </a:p>
        </p:txBody>
      </p:sp>
      <p:pic>
        <p:nvPicPr>
          <p:cNvPr id="20" name="Picture 19" descr="A picture containing sky, outdoor, tree, building&#10;&#10;Description generated with very high confidence">
            <a:extLst>
              <a:ext uri="{FF2B5EF4-FFF2-40B4-BE49-F238E27FC236}">
                <a16:creationId xmlns:a16="http://schemas.microsoft.com/office/drawing/2014/main" id="{90E65434-FA2D-4FE3-AA7B-6C064463A2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8015" y="1323043"/>
            <a:ext cx="3312751" cy="4566506"/>
          </a:xfrm>
          <a:prstGeom prst="rect">
            <a:avLst/>
          </a:prstGeom>
        </p:spPr>
      </p:pic>
      <p:sp>
        <p:nvSpPr>
          <p:cNvPr id="11" name="Title 3">
            <a:extLst>
              <a:ext uri="{FF2B5EF4-FFF2-40B4-BE49-F238E27FC236}">
                <a16:creationId xmlns:a16="http://schemas.microsoft.com/office/drawing/2014/main" id="{9A07BE8D-3FCA-4B79-BA04-8F3DF8F88D60}"/>
              </a:ext>
            </a:extLst>
          </p:cNvPr>
          <p:cNvSpPr>
            <a:spLocks noGrp="1"/>
          </p:cNvSpPr>
          <p:nvPr>
            <p:ph type="title"/>
          </p:nvPr>
        </p:nvSpPr>
        <p:spPr>
          <a:xfrm>
            <a:off x="637466" y="14796"/>
            <a:ext cx="12192000" cy="639763"/>
          </a:xfrm>
        </p:spPr>
        <p:txBody>
          <a:bodyPr/>
          <a:lstStyle/>
          <a:p>
            <a:pPr algn="ctr">
              <a:defRPr/>
            </a:pPr>
            <a:r>
              <a:rPr lang="en-US" sz="3600" dirty="0" err="1">
                <a:solidFill>
                  <a:srgbClr val="5FE0D4"/>
                </a:solidFill>
                <a:latin typeface="Arial" charset="0"/>
                <a:cs typeface="Arial" charset="0"/>
              </a:rPr>
              <a:t>ENCyclopedia</a:t>
            </a:r>
            <a:r>
              <a:rPr lang="en-US" sz="3600" dirty="0">
                <a:solidFill>
                  <a:srgbClr val="5FE0D4"/>
                </a:solidFill>
                <a:latin typeface="Arial" charset="0"/>
                <a:cs typeface="Arial" charset="0"/>
              </a:rPr>
              <a:t> Of DNA Elements (ENCODE)</a:t>
            </a:r>
            <a:endParaRPr lang="en-US" sz="3600" dirty="0">
              <a:solidFill>
                <a:srgbClr val="5FE0D4"/>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039CDF33-D87D-4823-B196-BBF191CC0C0D}"/>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20</a:t>
            </a:r>
          </a:p>
        </p:txBody>
      </p:sp>
    </p:spTree>
    <p:extLst>
      <p:ext uri="{BB962C8B-B14F-4D97-AF65-F5344CB8AC3E}">
        <p14:creationId xmlns:p14="http://schemas.microsoft.com/office/powerpoint/2010/main" val="16231624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8E66462C-C366-4116-8303-FB6CFEB1F153}"/>
              </a:ext>
            </a:extLst>
          </p:cNvPr>
          <p:cNvSpPr>
            <a:spLocks noChangeArrowheads="1"/>
          </p:cNvSpPr>
          <p:nvPr/>
        </p:nvSpPr>
        <p:spPr bwMode="auto">
          <a:xfrm>
            <a:off x="0" y="-13647"/>
            <a:ext cx="12192000" cy="698406"/>
          </a:xfrm>
          <a:prstGeom prst="rect">
            <a:avLst/>
          </a:prstGeom>
        </p:spPr>
        <p:txBody>
          <a:bodyPr vert="horz" lIns="0" tIns="45720" rIns="91440" bIns="45720" rtlCol="0" anchor="ctr" anchorCtr="0">
            <a:normAutofit/>
          </a:bodyPr>
          <a:lstStyle/>
          <a:p>
            <a:pPr algn="ctr">
              <a:lnSpc>
                <a:spcPct val="90000"/>
              </a:lnSpc>
              <a:spcBef>
                <a:spcPct val="0"/>
              </a:spcBef>
            </a:pPr>
            <a:r>
              <a:rPr lang="en-US" sz="3600" b="1" dirty="0" err="1">
                <a:solidFill>
                  <a:srgbClr val="5FE0D4"/>
                </a:solidFill>
                <a:latin typeface="Arial" charset="0"/>
                <a:ea typeface="+mj-ea"/>
                <a:cs typeface="Arial" charset="0"/>
              </a:rPr>
              <a:t>PsychENCODE</a:t>
            </a:r>
            <a:endParaRPr lang="en-US" sz="3600" b="1" dirty="0">
              <a:solidFill>
                <a:srgbClr val="5FE0D4"/>
              </a:solidFill>
              <a:latin typeface="Arial" charset="0"/>
              <a:ea typeface="+mj-ea"/>
              <a:cs typeface="Arial" charset="0"/>
            </a:endParaRPr>
          </a:p>
        </p:txBody>
      </p:sp>
      <p:pic>
        <p:nvPicPr>
          <p:cNvPr id="21" name="Picture 20" descr="A screenshot of a cell phone&#10;&#10;Description generated with very high confidence">
            <a:extLst>
              <a:ext uri="{FF2B5EF4-FFF2-40B4-BE49-F238E27FC236}">
                <a16:creationId xmlns:a16="http://schemas.microsoft.com/office/drawing/2014/main" id="{A2D0C83A-3D4B-436D-AAD6-21A9F22D2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408" y="1111529"/>
            <a:ext cx="3967671" cy="1848189"/>
          </a:xfrm>
          <a:prstGeom prst="rect">
            <a:avLst/>
          </a:prstGeom>
        </p:spPr>
      </p:pic>
      <p:pic>
        <p:nvPicPr>
          <p:cNvPr id="8" name="Picture 7">
            <a:extLst>
              <a:ext uri="{FF2B5EF4-FFF2-40B4-BE49-F238E27FC236}">
                <a16:creationId xmlns:a16="http://schemas.microsoft.com/office/drawing/2014/main" id="{B1755D79-C8CB-4B4B-98B0-8025F5AFD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90" y="1111529"/>
            <a:ext cx="4218735" cy="5364864"/>
          </a:xfrm>
          <a:prstGeom prst="rect">
            <a:avLst/>
          </a:prstGeom>
          <a:effectLst>
            <a:glow rad="228600">
              <a:schemeClr val="accent2">
                <a:satMod val="175000"/>
                <a:alpha val="40000"/>
              </a:schemeClr>
            </a:glow>
          </a:effectLst>
        </p:spPr>
      </p:pic>
      <p:pic>
        <p:nvPicPr>
          <p:cNvPr id="17" name="Picture 16" descr="A screenshot of a cell phone&#10;&#10;Description generated with very high confidence">
            <a:extLst>
              <a:ext uri="{FF2B5EF4-FFF2-40B4-BE49-F238E27FC236}">
                <a16:creationId xmlns:a16="http://schemas.microsoft.com/office/drawing/2014/main" id="{80100A2D-A590-4902-84DE-6C66683F73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408" y="3030228"/>
            <a:ext cx="3967671" cy="1918146"/>
          </a:xfrm>
          <a:prstGeom prst="rect">
            <a:avLst/>
          </a:prstGeom>
        </p:spPr>
      </p:pic>
      <p:pic>
        <p:nvPicPr>
          <p:cNvPr id="10" name="Picture 9">
            <a:extLst>
              <a:ext uri="{FF2B5EF4-FFF2-40B4-BE49-F238E27FC236}">
                <a16:creationId xmlns:a16="http://schemas.microsoft.com/office/drawing/2014/main" id="{D98C0128-1507-4F5C-AF6C-455B10750D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924" y="5061795"/>
            <a:ext cx="5892638" cy="1261779"/>
          </a:xfrm>
          <a:prstGeom prst="rect">
            <a:avLst/>
          </a:prstGeom>
        </p:spPr>
      </p:pic>
      <p:sp>
        <p:nvSpPr>
          <p:cNvPr id="11" name="TextBox 10">
            <a:extLst>
              <a:ext uri="{FF2B5EF4-FFF2-40B4-BE49-F238E27FC236}">
                <a16:creationId xmlns:a16="http://schemas.microsoft.com/office/drawing/2014/main" id="{F1256A6C-B98B-45A1-8A82-96DC40BF5543}"/>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20</a:t>
            </a:r>
          </a:p>
        </p:txBody>
      </p:sp>
    </p:spTree>
    <p:extLst>
      <p:ext uri="{BB962C8B-B14F-4D97-AF65-F5344CB8AC3E}">
        <p14:creationId xmlns:p14="http://schemas.microsoft.com/office/powerpoint/2010/main" val="297604169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EE3D43-395B-42D1-B590-DFDF3C20D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57" y="760062"/>
            <a:ext cx="5629443" cy="150223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FAE8836-D5FF-4F2E-9ECA-4C767CE01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905" y="760062"/>
            <a:ext cx="5218538" cy="292318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70B92E0-E91B-4AA5-AED3-7E417DFB2C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3950" y="2619345"/>
            <a:ext cx="7404099" cy="4038600"/>
          </a:xfrm>
          <a:prstGeom prst="rect">
            <a:avLst/>
          </a:prstGeom>
          <a:effectLst>
            <a:outerShdw blurRad="50800" dist="38100" dir="2700000" algn="tl" rotWithShape="0">
              <a:prstClr val="black">
                <a:alpha val="40000"/>
              </a:prstClr>
            </a:outerShdw>
          </a:effectLst>
        </p:spPr>
      </p:pic>
      <p:sp>
        <p:nvSpPr>
          <p:cNvPr id="10" name="Title 3">
            <a:extLst>
              <a:ext uri="{FF2B5EF4-FFF2-40B4-BE49-F238E27FC236}">
                <a16:creationId xmlns:a16="http://schemas.microsoft.com/office/drawing/2014/main" id="{981451C6-2637-42B8-A327-7B8A434FBECF}"/>
              </a:ext>
            </a:extLst>
          </p:cNvPr>
          <p:cNvSpPr txBox="1">
            <a:spLocks/>
          </p:cNvSpPr>
          <p:nvPr/>
        </p:nvSpPr>
        <p:spPr>
          <a:xfrm>
            <a:off x="7656" y="-13647"/>
            <a:ext cx="12192000" cy="760062"/>
          </a:xfrm>
          <a:prstGeom prst="rect">
            <a:avLst/>
          </a:prstGeom>
        </p:spPr>
        <p:txBody>
          <a:bodyPr vert="horz" anchor="t">
            <a:noAutofit/>
          </a:bodyPr>
          <a:lstStyle>
            <a:lvl1pPr algn="l" rtl="0" eaLnBrk="0" fontAlgn="base" hangingPunct="0">
              <a:spcBef>
                <a:spcPct val="0"/>
              </a:spcBef>
              <a:spcAft>
                <a:spcPct val="0"/>
              </a:spcAft>
              <a:defRPr sz="4000" kern="1200" cap="none" spc="-100" baseline="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189" algn="l" rtl="0" fontAlgn="base">
              <a:spcBef>
                <a:spcPct val="0"/>
              </a:spcBef>
              <a:spcAft>
                <a:spcPct val="0"/>
              </a:spcAft>
              <a:defRPr sz="4000">
                <a:solidFill>
                  <a:srgbClr val="C1EEFF"/>
                </a:solidFill>
                <a:latin typeface="Corbel" pitchFamily="34" charset="0"/>
              </a:defRPr>
            </a:lvl6pPr>
            <a:lvl7pPr marL="914377" algn="l" rtl="0" fontAlgn="base">
              <a:spcBef>
                <a:spcPct val="0"/>
              </a:spcBef>
              <a:spcAft>
                <a:spcPct val="0"/>
              </a:spcAft>
              <a:defRPr sz="4000">
                <a:solidFill>
                  <a:srgbClr val="C1EEFF"/>
                </a:solidFill>
                <a:latin typeface="Corbel" pitchFamily="34" charset="0"/>
              </a:defRPr>
            </a:lvl7pPr>
            <a:lvl8pPr marL="1371566" algn="l" rtl="0" fontAlgn="base">
              <a:spcBef>
                <a:spcPct val="0"/>
              </a:spcBef>
              <a:spcAft>
                <a:spcPct val="0"/>
              </a:spcAft>
              <a:defRPr sz="4000">
                <a:solidFill>
                  <a:srgbClr val="C1EEFF"/>
                </a:solidFill>
                <a:latin typeface="Corbel" pitchFamily="34" charset="0"/>
              </a:defRPr>
            </a:lvl8pPr>
            <a:lvl9pPr marL="1828754" algn="l" rtl="0" fontAlgn="base">
              <a:spcBef>
                <a:spcPct val="0"/>
              </a:spcBef>
              <a:spcAft>
                <a:spcPct val="0"/>
              </a:spcAft>
              <a:defRPr sz="4000">
                <a:solidFill>
                  <a:srgbClr val="C1EEFF"/>
                </a:solidFill>
                <a:latin typeface="Corbel" pitchFamily="34" charset="0"/>
              </a:defRPr>
            </a:lvl9pPr>
            <a:extLst/>
          </a:lstStyle>
          <a:p>
            <a:pPr algn="ctr" defTabSz="914400">
              <a:defRPr/>
            </a:pPr>
            <a:r>
              <a:rPr lang="en-US" sz="3600" b="1" dirty="0">
                <a:solidFill>
                  <a:srgbClr val="5FE0D4"/>
                </a:solidFill>
                <a:latin typeface="Arial" charset="0"/>
                <a:cs typeface="Arial" charset="0"/>
              </a:rPr>
              <a:t>Centers of Excellence in Genomic Science (CEGS)</a:t>
            </a:r>
            <a:endParaRPr lang="en-US" sz="3600" b="1" dirty="0">
              <a:solidFill>
                <a:srgbClr val="5FE0D4"/>
              </a:solidFill>
              <a:latin typeface="Arial" pitchFamily="34" charset="0"/>
              <a:cs typeface="Arial" pitchFamily="34" charset="0"/>
            </a:endParaRPr>
          </a:p>
        </p:txBody>
      </p:sp>
      <p:sp>
        <p:nvSpPr>
          <p:cNvPr id="8" name="TextBox 7">
            <a:extLst>
              <a:ext uri="{FF2B5EF4-FFF2-40B4-BE49-F238E27FC236}">
                <a16:creationId xmlns:a16="http://schemas.microsoft.com/office/drawing/2014/main" id="{E58B1358-E27B-4232-A826-F5668FFBB78A}"/>
              </a:ext>
            </a:extLst>
          </p:cNvPr>
          <p:cNvSpPr txBox="1"/>
          <p:nvPr/>
        </p:nvSpPr>
        <p:spPr>
          <a:xfrm>
            <a:off x="10379998" y="6457890"/>
            <a:ext cx="1795684" cy="400110"/>
          </a:xfrm>
          <a:prstGeom prst="rect">
            <a:avLst/>
          </a:prstGeom>
          <a:noFill/>
        </p:spPr>
        <p:txBody>
          <a:bodyPr wrap="none">
            <a:spAutoFit/>
          </a:bodyPr>
          <a:lstStyle/>
          <a:p>
            <a:pPr>
              <a:defRPr/>
            </a:pPr>
            <a:r>
              <a:rPr lang="en-US" sz="2000" b="1" dirty="0">
                <a:solidFill>
                  <a:srgbClr val="00B0F0"/>
                </a:solidFill>
                <a:latin typeface="Arial" charset="0"/>
              </a:rPr>
              <a:t>Document 21</a:t>
            </a:r>
          </a:p>
        </p:txBody>
      </p:sp>
    </p:spTree>
    <p:extLst>
      <p:ext uri="{BB962C8B-B14F-4D97-AF65-F5344CB8AC3E}">
        <p14:creationId xmlns:p14="http://schemas.microsoft.com/office/powerpoint/2010/main" val="35484550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https://emerge.mc.vanderbilt.edu/images/logo_emerge6_03.png">
            <a:extLst>
              <a:ext uri="{FF2B5EF4-FFF2-40B4-BE49-F238E27FC236}">
                <a16:creationId xmlns:a16="http://schemas.microsoft.com/office/drawing/2014/main" id="{B13C00B9-7914-495C-A072-5B57D3409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30071" r="-40674" b="24071"/>
          <a:stretch/>
        </p:blipFill>
        <p:spPr bwMode="auto">
          <a:xfrm>
            <a:off x="0" y="0"/>
            <a:ext cx="12192000" cy="1079063"/>
          </a:xfrm>
          <a:prstGeom prst="rect">
            <a:avLst/>
          </a:prstGeom>
          <a:solidFill>
            <a:srgbClr val="FFFFFF">
              <a:shade val="85000"/>
            </a:srgbClr>
          </a:solidFill>
          <a:ln>
            <a:noFill/>
          </a:ln>
          <a:effectLst/>
          <a:extLst/>
        </p:spPr>
      </p:pic>
      <p:pic>
        <p:nvPicPr>
          <p:cNvPr id="3" name="Picture 2">
            <a:extLst>
              <a:ext uri="{FF2B5EF4-FFF2-40B4-BE49-F238E27FC236}">
                <a16:creationId xmlns:a16="http://schemas.microsoft.com/office/drawing/2014/main" id="{6030BCBF-F3D5-4F4F-90BA-CD909FA868E3}"/>
              </a:ext>
            </a:extLst>
          </p:cNvPr>
          <p:cNvPicPr>
            <a:picLocks noChangeAspect="1"/>
          </p:cNvPicPr>
          <p:nvPr/>
        </p:nvPicPr>
        <p:blipFill rotWithShape="1">
          <a:blip r:embed="rId4"/>
          <a:srcRect l="14375" t="11157" r="64688" b="54235"/>
          <a:stretch/>
        </p:blipFill>
        <p:spPr>
          <a:xfrm>
            <a:off x="846054" y="1436415"/>
            <a:ext cx="5249946" cy="2402984"/>
          </a:xfrm>
          <a:prstGeom prst="rect">
            <a:avLst/>
          </a:prstGeom>
          <a:ln>
            <a:solidFill>
              <a:schemeClr val="bg1">
                <a:lumMod val="50000"/>
                <a:lumOff val="50000"/>
              </a:schemeClr>
            </a:solidFill>
          </a:ln>
        </p:spPr>
      </p:pic>
      <p:grpSp>
        <p:nvGrpSpPr>
          <p:cNvPr id="6" name="Group 5">
            <a:extLst>
              <a:ext uri="{FF2B5EF4-FFF2-40B4-BE49-F238E27FC236}">
                <a16:creationId xmlns:a16="http://schemas.microsoft.com/office/drawing/2014/main" id="{DEB31F47-DC84-4042-8DBD-1EE03169451B}"/>
              </a:ext>
            </a:extLst>
          </p:cNvPr>
          <p:cNvGrpSpPr/>
          <p:nvPr/>
        </p:nvGrpSpPr>
        <p:grpSpPr>
          <a:xfrm>
            <a:off x="6406595" y="1264567"/>
            <a:ext cx="5439965" cy="5193323"/>
            <a:chOff x="6547669" y="1139722"/>
            <a:chExt cx="5439965" cy="5193323"/>
          </a:xfrm>
        </p:grpSpPr>
        <p:sp>
          <p:nvSpPr>
            <p:cNvPr id="27" name="Rectangle 26">
              <a:extLst>
                <a:ext uri="{FF2B5EF4-FFF2-40B4-BE49-F238E27FC236}">
                  <a16:creationId xmlns:a16="http://schemas.microsoft.com/office/drawing/2014/main" id="{8A80BF29-720B-4B73-BF76-63290255238A}"/>
                </a:ext>
              </a:extLst>
            </p:cNvPr>
            <p:cNvSpPr/>
            <p:nvPr/>
          </p:nvSpPr>
          <p:spPr>
            <a:xfrm>
              <a:off x="7775614" y="6085601"/>
              <a:ext cx="3091334" cy="247444"/>
            </a:xfrm>
            <a:prstGeom prst="rect">
              <a:avLst/>
            </a:prstGeom>
            <a:solidFill>
              <a:schemeClr val="bg1"/>
            </a:solidFill>
          </p:spPr>
          <p:txBody>
            <a:bodyPr wrap="square">
              <a:spAutoFit/>
            </a:bodyPr>
            <a:lstStyle/>
            <a:p>
              <a:pPr marL="0" marR="0" lvl="0" indent="0" algn="ctr" defTabSz="1219170" rtl="0" eaLnBrk="1" fontAlgn="auto" latinLnBrk="0" hangingPunct="1">
                <a:lnSpc>
                  <a:spcPct val="100000"/>
                </a:lnSpc>
                <a:spcBef>
                  <a:spcPts val="0"/>
                </a:spcBef>
                <a:spcAft>
                  <a:spcPts val="207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
                  <a:ea typeface="Calibri" charset="0"/>
                  <a:cs typeface="Calibri" charset="0"/>
                </a:rPr>
                <a:t>Joint Ancestry PC 1</a:t>
              </a:r>
            </a:p>
          </p:txBody>
        </p:sp>
        <p:sp>
          <p:nvSpPr>
            <p:cNvPr id="28" name="Rectangle 27">
              <a:extLst>
                <a:ext uri="{FF2B5EF4-FFF2-40B4-BE49-F238E27FC236}">
                  <a16:creationId xmlns:a16="http://schemas.microsoft.com/office/drawing/2014/main" id="{7CCAED19-422F-4B92-AD8C-883396039338}"/>
                </a:ext>
              </a:extLst>
            </p:cNvPr>
            <p:cNvSpPr/>
            <p:nvPr/>
          </p:nvSpPr>
          <p:spPr>
            <a:xfrm>
              <a:off x="6654929" y="1139722"/>
              <a:ext cx="5332705" cy="707886"/>
            </a:xfrm>
            <a:prstGeom prst="rect">
              <a:avLst/>
            </a:prstGeom>
            <a:solidFill>
              <a:schemeClr val="bg1"/>
            </a:solidFill>
          </p:spPr>
          <p:txBody>
            <a:bodyPr wrap="square">
              <a:spAutoFit/>
            </a:bodyPr>
            <a:lstStyle/>
            <a:p>
              <a:pPr marL="0" marR="0" lvl="0" indent="0" algn="ctr" defTabSz="1219170" rtl="0" eaLnBrk="1" fontAlgn="auto" latinLnBrk="0" hangingPunct="1">
                <a:lnSpc>
                  <a:spcPct val="100000"/>
                </a:lnSpc>
                <a:spcBef>
                  <a:spcPts val="0"/>
                </a:spcBef>
                <a:spcAft>
                  <a:spcPts val="207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
                  <a:ea typeface="Calibri" charset="0"/>
                  <a:cs typeface="Calibri" charset="0"/>
                </a:rPr>
                <a:t>Principal Components Analysis (PCA) Examining Ancestry of eMERGE Phases I-III Imputation </a:t>
              </a:r>
            </a:p>
          </p:txBody>
        </p:sp>
        <p:pic>
          <p:nvPicPr>
            <p:cNvPr id="29" name="Picture 28">
              <a:extLst>
                <a:ext uri="{FF2B5EF4-FFF2-40B4-BE49-F238E27FC236}">
                  <a16:creationId xmlns:a16="http://schemas.microsoft.com/office/drawing/2014/main" id="{A1740CF4-C0B6-497C-99F3-D319277FBD2F}"/>
                </a:ext>
              </a:extLst>
            </p:cNvPr>
            <p:cNvPicPr>
              <a:picLocks noChangeAspect="1"/>
            </p:cNvPicPr>
            <p:nvPr/>
          </p:nvPicPr>
          <p:blipFill rotWithShape="1">
            <a:blip r:embed="rId5"/>
            <a:srcRect l="67867" t="19734" r="8648" b="9267"/>
            <a:stretch/>
          </p:blipFill>
          <p:spPr>
            <a:xfrm>
              <a:off x="6958742" y="1822991"/>
              <a:ext cx="4725080" cy="4262610"/>
            </a:xfrm>
            <a:prstGeom prst="rect">
              <a:avLst/>
            </a:prstGeom>
          </p:spPr>
        </p:pic>
        <p:sp>
          <p:nvSpPr>
            <p:cNvPr id="30" name="Rectangle 29">
              <a:extLst>
                <a:ext uri="{FF2B5EF4-FFF2-40B4-BE49-F238E27FC236}">
                  <a16:creationId xmlns:a16="http://schemas.microsoft.com/office/drawing/2014/main" id="{1B635099-AEE5-488B-AE91-A8C11145AB26}"/>
                </a:ext>
              </a:extLst>
            </p:cNvPr>
            <p:cNvSpPr/>
            <p:nvPr/>
          </p:nvSpPr>
          <p:spPr>
            <a:xfrm rot="16200000">
              <a:off x="5655022" y="3794940"/>
              <a:ext cx="2104006" cy="318712"/>
            </a:xfrm>
            <a:prstGeom prst="rect">
              <a:avLst/>
            </a:prstGeom>
            <a:solidFill>
              <a:schemeClr val="bg1"/>
            </a:solidFill>
          </p:spPr>
          <p:txBody>
            <a:bodyPr wrap="square">
              <a:spAutoFit/>
            </a:bodyPr>
            <a:lstStyle/>
            <a:p>
              <a:pPr marL="0" marR="0" lvl="0" indent="0" algn="ctr" defTabSz="1219170" rtl="0" eaLnBrk="1" fontAlgn="auto" latinLnBrk="0" hangingPunct="1">
                <a:lnSpc>
                  <a:spcPct val="100000"/>
                </a:lnSpc>
                <a:spcBef>
                  <a:spcPts val="0"/>
                </a:spcBef>
                <a:spcAft>
                  <a:spcPts val="207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
                  <a:ea typeface="Calibri" charset="0"/>
                  <a:cs typeface="Calibri" charset="0"/>
                </a:rPr>
                <a:t>Joint Ancestry PC 2</a:t>
              </a:r>
            </a:p>
          </p:txBody>
        </p:sp>
        <p:sp>
          <p:nvSpPr>
            <p:cNvPr id="31" name="TextBox 30">
              <a:extLst>
                <a:ext uri="{FF2B5EF4-FFF2-40B4-BE49-F238E27FC236}">
                  <a16:creationId xmlns:a16="http://schemas.microsoft.com/office/drawing/2014/main" id="{E54C731D-677D-476A-9EE2-0AE3591CEB2E}"/>
                </a:ext>
              </a:extLst>
            </p:cNvPr>
            <p:cNvSpPr txBox="1"/>
            <p:nvPr/>
          </p:nvSpPr>
          <p:spPr>
            <a:xfrm>
              <a:off x="7583027" y="3408288"/>
              <a:ext cx="1738254"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rPr>
                <a:t>N = 83,717</a:t>
              </a:r>
            </a:p>
          </p:txBody>
        </p:sp>
      </p:grpSp>
      <p:pic>
        <p:nvPicPr>
          <p:cNvPr id="2" name="Picture 1">
            <a:extLst>
              <a:ext uri="{FF2B5EF4-FFF2-40B4-BE49-F238E27FC236}">
                <a16:creationId xmlns:a16="http://schemas.microsoft.com/office/drawing/2014/main" id="{A419A67E-3C6A-497B-8225-B53639451925}"/>
              </a:ext>
            </a:extLst>
          </p:cNvPr>
          <p:cNvPicPr>
            <a:picLocks noChangeAspect="1"/>
          </p:cNvPicPr>
          <p:nvPr/>
        </p:nvPicPr>
        <p:blipFill rotWithShape="1">
          <a:blip r:embed="rId6"/>
          <a:srcRect l="15475" t="16100" r="66013" b="62644"/>
          <a:stretch/>
        </p:blipFill>
        <p:spPr>
          <a:xfrm>
            <a:off x="846054" y="4355098"/>
            <a:ext cx="5258675" cy="2132974"/>
          </a:xfrm>
          <a:prstGeom prst="rect">
            <a:avLst/>
          </a:prstGeom>
          <a:ln>
            <a:solidFill>
              <a:schemeClr val="bg1">
                <a:lumMod val="50000"/>
                <a:lumOff val="50000"/>
              </a:schemeClr>
            </a:solidFill>
          </a:ln>
        </p:spPr>
      </p:pic>
      <p:sp>
        <p:nvSpPr>
          <p:cNvPr id="12" name="TextBox 11">
            <a:extLst>
              <a:ext uri="{FF2B5EF4-FFF2-40B4-BE49-F238E27FC236}">
                <a16:creationId xmlns:a16="http://schemas.microsoft.com/office/drawing/2014/main" id="{AC3BA731-3A0C-4949-AAE4-C1F8CD56596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22</a:t>
            </a:r>
          </a:p>
        </p:txBody>
      </p:sp>
    </p:spTree>
    <p:extLst>
      <p:ext uri="{BB962C8B-B14F-4D97-AF65-F5344CB8AC3E}">
        <p14:creationId xmlns:p14="http://schemas.microsoft.com/office/powerpoint/2010/main" val="24338870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51033" y="2153032"/>
            <a:ext cx="6065678" cy="4031873"/>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1" u="none" strike="noStrike" kern="1200" cap="none" spc="0" normalizeH="0" baseline="0" noProof="0" dirty="0">
                <a:ln>
                  <a:noFill/>
                </a:ln>
                <a:solidFill>
                  <a:prstClr val="white"/>
                </a:solidFill>
                <a:effectLst/>
                <a:uLnTx/>
                <a:uFillTx/>
                <a:latin typeface="Arial" charset="0"/>
                <a:ea typeface="+mn-ea"/>
                <a:cs typeface="+mn-cs"/>
              </a:rPr>
              <a:t>Human Mutation </a:t>
            </a:r>
            <a:r>
              <a:rPr lang="en-US" sz="2800" b="1" dirty="0">
                <a:solidFill>
                  <a:prstClr val="white"/>
                </a:solidFill>
                <a:latin typeface="Arial" charset="0"/>
              </a:rPr>
              <a:t>s</a:t>
            </a:r>
            <a:r>
              <a:rPr kumimoji="0" lang="en-US" sz="2800" b="1" i="0" u="none" strike="noStrike" kern="1200" cap="none" spc="0" normalizeH="0" baseline="0" noProof="0" dirty="0" err="1">
                <a:ln>
                  <a:noFill/>
                </a:ln>
                <a:solidFill>
                  <a:prstClr val="white"/>
                </a:solidFill>
                <a:effectLst/>
                <a:uLnTx/>
                <a:uFillTx/>
                <a:latin typeface="Arial" charset="0"/>
                <a:ea typeface="+mn-ea"/>
                <a:cs typeface="+mn-cs"/>
              </a:rPr>
              <a:t>pecial</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a:t>
            </a:r>
            <a:r>
              <a:rPr lang="en-US" sz="2800" b="1" dirty="0">
                <a:solidFill>
                  <a:prstClr val="white"/>
                </a:solidFill>
                <a:latin typeface="Arial" charset="0"/>
              </a:rPr>
              <a:t>i</a:t>
            </a:r>
            <a:r>
              <a:rPr kumimoji="0" lang="en-US" sz="2800" b="1" i="0" u="none" strike="noStrike" kern="1200" cap="none" spc="0" normalizeH="0" baseline="0" noProof="0" dirty="0" err="1">
                <a:ln>
                  <a:noFill/>
                </a:ln>
                <a:solidFill>
                  <a:prstClr val="white"/>
                </a:solidFill>
                <a:effectLst/>
                <a:uLnTx/>
                <a:uFillTx/>
                <a:latin typeface="Arial" charset="0"/>
                <a:ea typeface="+mn-ea"/>
                <a:cs typeface="+mn-cs"/>
              </a:rPr>
              <a:t>ssue</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featured ClinGen and ClinVar</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Published October 11, 2018 </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Guest editors: Jonathan Berg, 	Heidi Rehm, and Sharon Plon</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25 papers</a:t>
            </a:r>
          </a:p>
          <a:p>
            <a:pPr marL="158750" marR="0" lvl="2" indent="0"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12BF683E-E2B2-4637-9870-019EE7A01D4D}"/>
              </a:ext>
            </a:extLst>
          </p:cNvPr>
          <p:cNvPicPr>
            <a:picLocks noChangeAspect="1"/>
          </p:cNvPicPr>
          <p:nvPr/>
        </p:nvPicPr>
        <p:blipFill>
          <a:blip r:embed="rId3"/>
          <a:stretch>
            <a:fillRect/>
          </a:stretch>
        </p:blipFill>
        <p:spPr>
          <a:xfrm>
            <a:off x="7207622" y="1288244"/>
            <a:ext cx="3887773" cy="4886866"/>
          </a:xfrm>
          <a:prstGeom prst="rect">
            <a:avLst/>
          </a:prstGeom>
          <a:effectLst>
            <a:glow rad="228600">
              <a:schemeClr val="accent3">
                <a:satMod val="175000"/>
                <a:alpha val="40000"/>
              </a:schemeClr>
            </a:glow>
          </a:effectLst>
        </p:spPr>
      </p:pic>
      <p:sp>
        <p:nvSpPr>
          <p:cNvPr id="9" name="Title 3">
            <a:extLst>
              <a:ext uri="{FF2B5EF4-FFF2-40B4-BE49-F238E27FC236}">
                <a16:creationId xmlns:a16="http://schemas.microsoft.com/office/drawing/2014/main" id="{3D86D30E-C29B-8D46-ABE6-37CC95E3E0E8}"/>
              </a:ext>
            </a:extLst>
          </p:cNvPr>
          <p:cNvSpPr>
            <a:spLocks noGrp="1"/>
          </p:cNvSpPr>
          <p:nvPr>
            <p:ph type="title"/>
          </p:nvPr>
        </p:nvSpPr>
        <p:spPr>
          <a:xfrm>
            <a:off x="2121648" y="-164666"/>
            <a:ext cx="9968753" cy="992708"/>
          </a:xfrm>
        </p:spPr>
        <p:txBody>
          <a:bodyPr>
            <a:normAutofit/>
          </a:bodyPr>
          <a:lstStyle/>
          <a:p>
            <a:pPr algn="ctr">
              <a:defRPr/>
            </a:pPr>
            <a:r>
              <a:rPr lang="en-US" sz="3600" dirty="0">
                <a:solidFill>
                  <a:srgbClr val="5FE0D4"/>
                </a:solidFill>
                <a:latin typeface="Arial" charset="0"/>
                <a:cs typeface="Arial" charset="0"/>
              </a:rPr>
              <a:t>Clinical Genome Resource</a:t>
            </a:r>
            <a:r>
              <a:rPr lang="en-US" sz="3600" dirty="0">
                <a:solidFill>
                  <a:srgbClr val="5FE0D4"/>
                </a:solidFill>
                <a:latin typeface="Arial" charset="0"/>
                <a:cs typeface="Arial" charset="0"/>
                <a:sym typeface="Wingdings" pitchFamily="2" charset="2"/>
              </a:rPr>
              <a:t> (ClinGen)</a:t>
            </a:r>
            <a:endParaRPr lang="en-US" sz="3600" dirty="0">
              <a:solidFill>
                <a:srgbClr val="5FE0D4"/>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8B5C9C68-5B47-854A-A290-F685EF9B8EF0}"/>
              </a:ext>
            </a:extLst>
          </p:cNvPr>
          <p:cNvPicPr>
            <a:picLocks noChangeAspect="1"/>
          </p:cNvPicPr>
          <p:nvPr/>
        </p:nvPicPr>
        <p:blipFill>
          <a:blip r:embed="rId4">
            <a:lum bright="70000" contrast="-70000"/>
            <a:extLst>
              <a:ext uri="{BEBA8EAE-BF5A-486C-A8C5-ECC9F3942E4B}">
                <a14:imgProps xmlns:a14="http://schemas.microsoft.com/office/drawing/2010/main">
                  <a14:imgLayer>
                    <a14:imgEffect>
                      <a14:colorTemperature colorTemp="1500"/>
                    </a14:imgEffect>
                  </a14:imgLayer>
                </a14:imgProps>
              </a:ext>
            </a:extLst>
          </a:blip>
          <a:stretch>
            <a:fillRect/>
          </a:stretch>
        </p:blipFill>
        <p:spPr>
          <a:xfrm>
            <a:off x="433103" y="188904"/>
            <a:ext cx="1790143" cy="1390344"/>
          </a:xfrm>
          <a:prstGeom prst="rect">
            <a:avLst/>
          </a:prstGeom>
        </p:spPr>
      </p:pic>
      <p:sp>
        <p:nvSpPr>
          <p:cNvPr id="8" name="TextBox 7">
            <a:extLst>
              <a:ext uri="{FF2B5EF4-FFF2-40B4-BE49-F238E27FC236}">
                <a16:creationId xmlns:a16="http://schemas.microsoft.com/office/drawing/2014/main" id="{14866A69-7F51-4BD0-B621-35F68FA935D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23</a:t>
            </a:r>
          </a:p>
        </p:txBody>
      </p:sp>
    </p:spTree>
    <p:extLst>
      <p:ext uri="{BB962C8B-B14F-4D97-AF65-F5344CB8AC3E}">
        <p14:creationId xmlns:p14="http://schemas.microsoft.com/office/powerpoint/2010/main" val="26774508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7189"/>
            <a:ext cx="12192000" cy="639763"/>
          </a:xfrm>
        </p:spPr>
        <p:txBody>
          <a:bodyPr>
            <a:normAutofit/>
          </a:bodyPr>
          <a:lstStyle/>
          <a:p>
            <a:pPr algn="ctr">
              <a:defRPr/>
            </a:pPr>
            <a:r>
              <a:rPr lang="en-US" sz="3600" dirty="0">
                <a:solidFill>
                  <a:srgbClr val="5FE0D4"/>
                </a:solidFill>
                <a:latin typeface="Arial" charset="0"/>
                <a:cs typeface="Arial" charset="0"/>
              </a:rPr>
              <a:t>FDA Recognizes ClinGen as Genetic Variant Database</a:t>
            </a:r>
            <a:endParaRPr lang="en-US" sz="3600" dirty="0">
              <a:solidFill>
                <a:srgbClr val="5FE0D4"/>
              </a:solidFill>
              <a:latin typeface="Arial" pitchFamily="34" charset="0"/>
              <a:cs typeface="Arial" pitchFamily="34" charset="0"/>
            </a:endParaRPr>
          </a:p>
        </p:txBody>
      </p:sp>
      <p:sp>
        <p:nvSpPr>
          <p:cNvPr id="42" name="Rectangle 41"/>
          <p:cNvSpPr/>
          <p:nvPr/>
        </p:nvSpPr>
        <p:spPr>
          <a:xfrm>
            <a:off x="426586" y="4705056"/>
            <a:ext cx="11338827" cy="1846659"/>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Announced on December 4, 2018</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First curation effort to be recognized</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FDA-recognized genomic variants available in ClinVar</a:t>
            </a:r>
          </a:p>
        </p:txBody>
      </p:sp>
      <p:pic>
        <p:nvPicPr>
          <p:cNvPr id="9" name="Picture 8">
            <a:extLst>
              <a:ext uri="{FF2B5EF4-FFF2-40B4-BE49-F238E27FC236}">
                <a16:creationId xmlns:a16="http://schemas.microsoft.com/office/drawing/2014/main" id="{2ACABFB8-B010-B244-AFD2-11746EF38719}"/>
              </a:ext>
            </a:extLst>
          </p:cNvPr>
          <p:cNvPicPr>
            <a:picLocks noChangeAspect="1"/>
          </p:cNvPicPr>
          <p:nvPr/>
        </p:nvPicPr>
        <p:blipFill rotWithShape="1">
          <a:blip r:embed="rId3">
            <a:extLst>
              <a:ext uri="{28A0092B-C50C-407E-A947-70E740481C1C}">
                <a14:useLocalDpi xmlns:a14="http://schemas.microsoft.com/office/drawing/2010/main" val="0"/>
              </a:ext>
            </a:extLst>
          </a:blip>
          <a:srcRect l="10014" r="2180"/>
          <a:stretch/>
        </p:blipFill>
        <p:spPr>
          <a:xfrm>
            <a:off x="469913" y="870637"/>
            <a:ext cx="6350707" cy="3616303"/>
          </a:xfrm>
          <a:prstGeom prst="rect">
            <a:avLst/>
          </a:prstGeom>
        </p:spPr>
      </p:pic>
      <p:pic>
        <p:nvPicPr>
          <p:cNvPr id="3" name="Picture 2">
            <a:extLst>
              <a:ext uri="{FF2B5EF4-FFF2-40B4-BE49-F238E27FC236}">
                <a16:creationId xmlns:a16="http://schemas.microsoft.com/office/drawing/2014/main" id="{BE9378EB-E339-D742-93C0-980CB873FAF1}"/>
              </a:ext>
            </a:extLst>
          </p:cNvPr>
          <p:cNvPicPr>
            <a:picLocks noChangeAspect="1"/>
          </p:cNvPicPr>
          <p:nvPr/>
        </p:nvPicPr>
        <p:blipFill rotWithShape="1">
          <a:blip r:embed="rId4">
            <a:extLst>
              <a:ext uri="{28A0092B-C50C-407E-A947-70E740481C1C}">
                <a14:useLocalDpi xmlns:a14="http://schemas.microsoft.com/office/drawing/2010/main" val="0"/>
              </a:ext>
            </a:extLst>
          </a:blip>
          <a:srcRect l="32744" b="49228"/>
          <a:stretch/>
        </p:blipFill>
        <p:spPr>
          <a:xfrm>
            <a:off x="7116949" y="1286933"/>
            <a:ext cx="4648464" cy="3200007"/>
          </a:xfrm>
          <a:prstGeom prst="rect">
            <a:avLst/>
          </a:prstGeom>
        </p:spPr>
      </p:pic>
      <p:sp>
        <p:nvSpPr>
          <p:cNvPr id="5" name="Rectangle 4">
            <a:extLst>
              <a:ext uri="{FF2B5EF4-FFF2-40B4-BE49-F238E27FC236}">
                <a16:creationId xmlns:a16="http://schemas.microsoft.com/office/drawing/2014/main" id="{8DC32E89-849F-EF49-A5E2-4266F9645DF7}"/>
              </a:ext>
            </a:extLst>
          </p:cNvPr>
          <p:cNvSpPr/>
          <p:nvPr/>
        </p:nvSpPr>
        <p:spPr>
          <a:xfrm>
            <a:off x="7116949" y="870637"/>
            <a:ext cx="4648464" cy="416296"/>
          </a:xfrm>
          <a:prstGeom prst="rect">
            <a:avLst/>
          </a:prstGeom>
          <a:solidFill>
            <a:schemeClr val="accen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D85F1279-8901-CC4D-94DD-810559F93898}"/>
              </a:ext>
            </a:extLst>
          </p:cNvPr>
          <p:cNvGrpSpPr/>
          <p:nvPr/>
        </p:nvGrpSpPr>
        <p:grpSpPr>
          <a:xfrm>
            <a:off x="8226720" y="633772"/>
            <a:ext cx="2428922" cy="897062"/>
            <a:chOff x="8132950" y="637220"/>
            <a:chExt cx="2428922" cy="897062"/>
          </a:xfrm>
        </p:grpSpPr>
        <p:grpSp>
          <p:nvGrpSpPr>
            <p:cNvPr id="8" name="Group 7">
              <a:extLst>
                <a:ext uri="{FF2B5EF4-FFF2-40B4-BE49-F238E27FC236}">
                  <a16:creationId xmlns:a16="http://schemas.microsoft.com/office/drawing/2014/main" id="{076BE016-1E21-8946-AA20-533DAF24F350}"/>
                </a:ext>
              </a:extLst>
            </p:cNvPr>
            <p:cNvGrpSpPr/>
            <p:nvPr/>
          </p:nvGrpSpPr>
          <p:grpSpPr>
            <a:xfrm>
              <a:off x="8132950" y="637220"/>
              <a:ext cx="1225382" cy="897062"/>
              <a:chOff x="7116949" y="620286"/>
              <a:chExt cx="1225382" cy="897062"/>
            </a:xfrm>
          </p:grpSpPr>
          <p:pic>
            <p:nvPicPr>
              <p:cNvPr id="1026" name="Picture 2" descr="Image result for ncbi logo">
                <a:extLst>
                  <a:ext uri="{FF2B5EF4-FFF2-40B4-BE49-F238E27FC236}">
                    <a16:creationId xmlns:a16="http://schemas.microsoft.com/office/drawing/2014/main" id="{A2072146-41A0-1347-8EF9-63439FB566B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8569" b="11990"/>
              <a:stretch/>
            </p:blipFill>
            <p:spPr bwMode="auto">
              <a:xfrm>
                <a:off x="7116949" y="911560"/>
                <a:ext cx="367584" cy="314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cbi logo">
                <a:extLst>
                  <a:ext uri="{FF2B5EF4-FFF2-40B4-BE49-F238E27FC236}">
                    <a16:creationId xmlns:a16="http://schemas.microsoft.com/office/drawing/2014/main" id="{BCF3534D-0960-AC42-96BC-C9EE519808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188"/>
              <a:stretch/>
            </p:blipFill>
            <p:spPr bwMode="auto">
              <a:xfrm>
                <a:off x="7484533" y="620286"/>
                <a:ext cx="857798" cy="89706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CCD993FD-4CFA-3D42-98E7-40D0B5021DA5}"/>
                </a:ext>
              </a:extLst>
            </p:cNvPr>
            <p:cNvSpPr/>
            <p:nvPr/>
          </p:nvSpPr>
          <p:spPr>
            <a:xfrm>
              <a:off x="9162463" y="854915"/>
              <a:ext cx="1399409" cy="461665"/>
            </a:xfrm>
            <a:prstGeom prst="rect">
              <a:avLst/>
            </a:prstGeom>
            <a:noFill/>
          </p:spPr>
          <p:txBody>
            <a:bodyPr wrap="square" lIns="91440" tIns="45720" rIns="91440" bIns="4572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519D"/>
                    </a:solidFill>
                  </a:ln>
                  <a:solidFill>
                    <a:srgbClr val="FFFFFF"/>
                  </a:solidFill>
                  <a:effectLst>
                    <a:outerShdw blurRad="38100" dist="19050" dir="2700000" algn="tl" rotWithShape="0">
                      <a:srgbClr val="FFFFFF">
                        <a:alpha val="40000"/>
                      </a:srgbClr>
                    </a:outerShdw>
                  </a:effectLst>
                  <a:uLnTx/>
                  <a:uFillTx/>
                  <a:latin typeface="Arial" panose="020B0604020202020204"/>
                  <a:ea typeface="+mn-ea"/>
                  <a:cs typeface="+mn-cs"/>
                </a:rPr>
                <a:t>ClinVar</a:t>
              </a:r>
              <a:endParaRPr kumimoji="0" lang="en-US" sz="2800" b="0" i="0" u="none" strike="noStrike" kern="1200" cap="none" spc="0" normalizeH="0" baseline="0" noProof="0" dirty="0">
                <a:ln w="0">
                  <a:solidFill>
                    <a:srgbClr val="00519D"/>
                  </a:solidFill>
                </a:ln>
                <a:solidFill>
                  <a:srgbClr val="FFFFFF"/>
                </a:solidFill>
                <a:effectLst>
                  <a:outerShdw blurRad="38100" dist="19050" dir="2700000" algn="tl" rotWithShape="0">
                    <a:srgbClr val="FFFFFF">
                      <a:alpha val="40000"/>
                    </a:srgbClr>
                  </a:outerShdw>
                </a:effectLst>
                <a:uLnTx/>
                <a:uFillTx/>
                <a:latin typeface="Arial" panose="020B0604020202020204"/>
                <a:ea typeface="+mn-ea"/>
                <a:cs typeface="+mn-cs"/>
              </a:endParaRPr>
            </a:p>
          </p:txBody>
        </p:sp>
      </p:grpSp>
      <p:cxnSp>
        <p:nvCxnSpPr>
          <p:cNvPr id="12" name="Straight Connector 11">
            <a:extLst>
              <a:ext uri="{FF2B5EF4-FFF2-40B4-BE49-F238E27FC236}">
                <a16:creationId xmlns:a16="http://schemas.microsoft.com/office/drawing/2014/main" id="{241302BF-38D6-414E-AD23-C1CB23D01DF8}"/>
              </a:ext>
            </a:extLst>
          </p:cNvPr>
          <p:cNvCxnSpPr>
            <a:cxnSpLocks/>
          </p:cNvCxnSpPr>
          <p:nvPr/>
        </p:nvCxnSpPr>
        <p:spPr>
          <a:xfrm>
            <a:off x="7116949" y="1287731"/>
            <a:ext cx="4648464" cy="0"/>
          </a:xfrm>
          <a:prstGeom prst="line">
            <a:avLst/>
          </a:prstGeom>
          <a:ln w="9525">
            <a:solidFill>
              <a:srgbClr val="E1E1E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73DFA02-FA85-4275-AB6A-C91279D1FA3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23</a:t>
            </a:r>
          </a:p>
        </p:txBody>
      </p:sp>
    </p:spTree>
    <p:extLst>
      <p:ext uri="{BB962C8B-B14F-4D97-AF65-F5344CB8AC3E}">
        <p14:creationId xmlns:p14="http://schemas.microsoft.com/office/powerpoint/2010/main" val="396130328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12195175" cy="661987"/>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Open Session Presentations</a:t>
            </a:r>
          </a:p>
        </p:txBody>
      </p:sp>
      <p:sp>
        <p:nvSpPr>
          <p:cNvPr id="5" name="Title 1"/>
          <p:cNvSpPr txBox="1">
            <a:spLocks/>
          </p:cNvSpPr>
          <p:nvPr/>
        </p:nvSpPr>
        <p:spPr bwMode="auto">
          <a:xfrm>
            <a:off x="685800" y="1073046"/>
            <a:ext cx="10820400" cy="5240072"/>
          </a:xfrm>
          <a:prstGeom prst="rect">
            <a:avLst/>
          </a:prstGeom>
          <a:noFill/>
          <a:ln w="9525" algn="ctr">
            <a:noFill/>
            <a:miter lim="800000"/>
            <a:headEnd/>
            <a:tailEnd/>
          </a:ln>
        </p:spPr>
        <p:txBody>
          <a:bodyPr/>
          <a:lstStyle/>
          <a:p>
            <a:pPr marL="463550" lvl="1" indent="-231775" defTabSz="685800" eaLnBrk="0" hangingPunct="0">
              <a:spcAft>
                <a:spcPts val="600"/>
              </a:spcAft>
              <a:buClr>
                <a:prstClr val="white"/>
              </a:buClr>
              <a:buSzPct val="95000"/>
              <a:buFont typeface="Wingdings" pitchFamily="2" charset="2"/>
              <a:buChar char=""/>
              <a:defRPr/>
            </a:pPr>
            <a:r>
              <a:rPr lang="en-US" sz="2800" b="1" dirty="0">
                <a:solidFill>
                  <a:prstClr val="white"/>
                </a:solidFill>
              </a:rPr>
              <a:t>Report: NACHGR Data Science Working Group</a:t>
            </a:r>
          </a:p>
          <a:p>
            <a:pPr marL="231775" lvl="1" defTabSz="685800" eaLnBrk="0" hangingPunct="0">
              <a:spcAft>
                <a:spcPts val="600"/>
              </a:spcAft>
              <a:buClr>
                <a:prstClr val="white"/>
              </a:buClr>
              <a:buSzPct val="95000"/>
              <a:defRPr/>
            </a:pPr>
            <a:r>
              <a:rPr lang="en-US" sz="2800" b="1" dirty="0">
                <a:solidFill>
                  <a:srgbClr val="E57200"/>
                </a:solidFill>
              </a:rPr>
              <a:t>		Trey Ideker</a:t>
            </a:r>
          </a:p>
          <a:p>
            <a:pPr marL="463550" lvl="1" indent="-231775" defTabSz="685800" eaLnBrk="0" hangingPunct="0">
              <a:spcAft>
                <a:spcPts val="600"/>
              </a:spcAft>
              <a:buClr>
                <a:prstClr val="white"/>
              </a:buClr>
              <a:buSzPct val="95000"/>
              <a:buFont typeface="Wingdings" pitchFamily="2" charset="2"/>
              <a:buChar char=""/>
              <a:defRPr/>
            </a:pPr>
            <a:endParaRPr lang="en-US" sz="1200" b="1" dirty="0">
              <a:solidFill>
                <a:prstClr val="white"/>
              </a:solidFill>
            </a:endParaRPr>
          </a:p>
          <a:p>
            <a:pPr marL="463550" lvl="1" indent="-231775" defTabSz="685800" eaLnBrk="0" hangingPunct="0">
              <a:spcAft>
                <a:spcPts val="600"/>
              </a:spcAft>
              <a:buClr>
                <a:prstClr val="white"/>
              </a:buClr>
              <a:buSzPct val="95000"/>
              <a:buFont typeface="Wingdings" pitchFamily="2" charset="2"/>
              <a:buChar char=""/>
              <a:defRPr/>
            </a:pPr>
            <a:r>
              <a:rPr lang="en-US" sz="2800" b="1" dirty="0">
                <a:solidFill>
                  <a:prstClr val="white"/>
                </a:solidFill>
              </a:rPr>
              <a:t>Report: NACHGR Community Engagement in Genomics 	Working Group</a:t>
            </a:r>
          </a:p>
          <a:p>
            <a:pPr marL="841360" lvl="2" defTabSz="685800" eaLnBrk="0" hangingPunct="0">
              <a:spcAft>
                <a:spcPts val="600"/>
              </a:spcAft>
              <a:buClr>
                <a:prstClr val="white"/>
              </a:buClr>
              <a:buSzPct val="95000"/>
              <a:defRPr/>
            </a:pPr>
            <a:r>
              <a:rPr lang="en-US" sz="2800" b="1" dirty="0">
                <a:solidFill>
                  <a:srgbClr val="E57200"/>
                </a:solidFill>
              </a:rPr>
              <a:t>	Gwen Darien</a:t>
            </a:r>
          </a:p>
          <a:p>
            <a:pPr marL="463550" lvl="1" indent="-231775" defTabSz="685800" eaLnBrk="0" hangingPunct="0">
              <a:spcAft>
                <a:spcPts val="600"/>
              </a:spcAft>
              <a:buClr>
                <a:prstClr val="white"/>
              </a:buClr>
              <a:buSzPct val="95000"/>
              <a:buFont typeface="Wingdings" pitchFamily="2" charset="2"/>
              <a:buChar char=""/>
              <a:defRPr/>
            </a:pPr>
            <a:endParaRPr lang="en-US" sz="1200" b="1" dirty="0">
              <a:solidFill>
                <a:prstClr val="white"/>
              </a:solidFill>
            </a:endParaRPr>
          </a:p>
          <a:p>
            <a:pPr marL="463550" lvl="1" indent="-231775" defTabSz="685800" eaLnBrk="0" hangingPunct="0">
              <a:spcAft>
                <a:spcPts val="600"/>
              </a:spcAft>
              <a:buClr>
                <a:prstClr val="white"/>
              </a:buClr>
              <a:buSzPct val="95000"/>
              <a:buFont typeface="Wingdings" pitchFamily="2" charset="2"/>
              <a:buChar char=""/>
              <a:defRPr/>
            </a:pPr>
            <a:r>
              <a:rPr lang="en-US" sz="2800" b="1" dirty="0">
                <a:solidFill>
                  <a:prstClr val="white"/>
                </a:solidFill>
              </a:rPr>
              <a:t>Report: Clinical Genomics (</a:t>
            </a:r>
            <a:r>
              <a:rPr lang="en-US" sz="2800" b="1" dirty="0" err="1">
                <a:solidFill>
                  <a:prstClr val="white"/>
                </a:solidFill>
              </a:rPr>
              <a:t>ClinGen</a:t>
            </a:r>
            <a:r>
              <a:rPr lang="en-US" sz="2800" b="1" dirty="0">
                <a:solidFill>
                  <a:prstClr val="white"/>
                </a:solidFill>
              </a:rPr>
              <a:t>) Resource</a:t>
            </a:r>
          </a:p>
          <a:p>
            <a:pPr marL="231775" lvl="1" defTabSz="685800" eaLnBrk="0" hangingPunct="0">
              <a:spcAft>
                <a:spcPts val="600"/>
              </a:spcAft>
              <a:buClr>
                <a:prstClr val="white"/>
              </a:buClr>
              <a:buSzPct val="95000"/>
              <a:defRPr/>
            </a:pPr>
            <a:r>
              <a:rPr lang="en-US" sz="2800" b="1" dirty="0">
                <a:solidFill>
                  <a:srgbClr val="E57200"/>
                </a:solidFill>
              </a:rPr>
              <a:t>		Erin Ramos &amp; Sharon Plon</a:t>
            </a:r>
          </a:p>
          <a:p>
            <a:pPr marL="463550" lvl="1" indent="-231775" defTabSz="685800" eaLnBrk="0" hangingPunct="0">
              <a:spcAft>
                <a:spcPts val="600"/>
              </a:spcAft>
              <a:buClr>
                <a:prstClr val="white"/>
              </a:buClr>
              <a:buSzPct val="95000"/>
              <a:buFont typeface="Wingdings" pitchFamily="2" charset="2"/>
              <a:buChar char=""/>
              <a:defRPr/>
            </a:pPr>
            <a:endParaRPr lang="en-US" sz="1200" b="1" dirty="0">
              <a:solidFill>
                <a:prstClr val="white"/>
              </a:solidFill>
            </a:endParaRPr>
          </a:p>
          <a:p>
            <a:pPr marL="463550" lvl="1" indent="-231775" defTabSz="685800" eaLnBrk="0" hangingPunct="0">
              <a:spcAft>
                <a:spcPts val="600"/>
              </a:spcAft>
              <a:buClr>
                <a:prstClr val="white"/>
              </a:buClr>
              <a:buSzPct val="95000"/>
              <a:buFont typeface="Wingdings" pitchFamily="2" charset="2"/>
              <a:buChar char=""/>
              <a:defRPr/>
            </a:pPr>
            <a:r>
              <a:rPr lang="en-US" sz="2800" b="1" dirty="0">
                <a:solidFill>
                  <a:prstClr val="white"/>
                </a:solidFill>
              </a:rPr>
              <a:t>Report: NHGRI Triennial Inclusion Report </a:t>
            </a:r>
          </a:p>
          <a:p>
            <a:pPr marL="841360" lvl="2" defTabSz="685800" eaLnBrk="0" hangingPunct="0">
              <a:spcAft>
                <a:spcPts val="600"/>
              </a:spcAft>
              <a:buClr>
                <a:prstClr val="white"/>
              </a:buClr>
              <a:buSzPct val="95000"/>
              <a:defRPr/>
            </a:pPr>
            <a:r>
              <a:rPr lang="en-US" sz="2800" b="1" dirty="0">
                <a:solidFill>
                  <a:srgbClr val="E57200"/>
                </a:solidFill>
              </a:rPr>
              <a:t>	Christine Chang</a:t>
            </a:r>
          </a:p>
          <a:p>
            <a:pPr marL="463550" lvl="1" indent="-231775" defTabSz="685800" eaLnBrk="0" hangingPunct="0">
              <a:spcAft>
                <a:spcPts val="600"/>
              </a:spcAft>
              <a:buClr>
                <a:prstClr val="white"/>
              </a:buClr>
              <a:buSzPct val="95000"/>
              <a:buFont typeface="Wingdings" pitchFamily="2" charset="2"/>
              <a:buChar char=""/>
              <a:defRPr/>
            </a:pPr>
            <a:endParaRPr lang="en-US" sz="1200" b="1" dirty="0">
              <a:solidFill>
                <a:prstClr val="white"/>
              </a:solidFill>
            </a:endParaRPr>
          </a:p>
          <a:p>
            <a:pPr marL="231775" lvl="1" defTabSz="685800" eaLnBrk="0" hangingPunct="0">
              <a:spcAft>
                <a:spcPts val="600"/>
              </a:spcAft>
              <a:buClr>
                <a:prstClr val="white"/>
              </a:buClr>
              <a:buSzPct val="95000"/>
              <a:defRPr/>
            </a:pPr>
            <a:endParaRPr lang="en-US" sz="2800" b="1" dirty="0">
              <a:solidFill>
                <a:srgbClr val="E57200"/>
              </a:solidFill>
            </a:endParaRPr>
          </a:p>
          <a:p>
            <a:pPr lvl="2" eaLnBrk="0" hangingPunct="0">
              <a:spcAft>
                <a:spcPts val="600"/>
              </a:spcAft>
              <a:buClr>
                <a:srgbClr val="D6ECFF"/>
              </a:buClr>
              <a:buSzPct val="95000"/>
              <a:tabLst>
                <a:tab pos="1371600" algn="l"/>
              </a:tabLst>
              <a:defRPr/>
            </a:pPr>
            <a:endParaRPr lang="en-US" sz="2800" b="1" dirty="0">
              <a:solidFill>
                <a:srgbClr val="66FF33"/>
              </a:solidFill>
              <a:latin typeface="Arial" charset="0"/>
            </a:endParaRPr>
          </a:p>
          <a:p>
            <a:pPr marL="463550" lvl="1" indent="-231775" defTabSz="685800" eaLnBrk="0" hangingPunct="0">
              <a:spcAft>
                <a:spcPts val="600"/>
              </a:spcAft>
              <a:buClr>
                <a:prstClr val="white"/>
              </a:buClr>
              <a:buSzPct val="95000"/>
              <a:buFont typeface="Wingdings" pitchFamily="2" charset="2"/>
              <a:buChar char=""/>
              <a:defRPr/>
            </a:pPr>
            <a:endParaRPr lang="en-US" sz="1400" b="1" dirty="0">
              <a:solidFill>
                <a:prstClr val="white"/>
              </a:solidFill>
            </a:endParaRPr>
          </a:p>
          <a:p>
            <a:pPr marL="231775" lvl="1" defTabSz="685800" eaLnBrk="0" hangingPunct="0">
              <a:spcAft>
                <a:spcPts val="600"/>
              </a:spcAft>
              <a:buClr>
                <a:prstClr val="white"/>
              </a:buClr>
              <a:buSzPct val="95000"/>
              <a:tabLst>
                <a:tab pos="914400" algn="l"/>
              </a:tabLst>
              <a:defRPr/>
            </a:pPr>
            <a:endParaRPr lang="en-US" sz="1400" b="1" dirty="0">
              <a:solidFill>
                <a:srgbClr val="66FF33"/>
              </a:solidFill>
              <a:latin typeface="Arial" charset="0"/>
            </a:endParaRPr>
          </a:p>
        </p:txBody>
      </p:sp>
    </p:spTree>
    <p:extLst>
      <p:ext uri="{BB962C8B-B14F-4D97-AF65-F5344CB8AC3E}">
        <p14:creationId xmlns:p14="http://schemas.microsoft.com/office/powerpoint/2010/main" val="7112423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639" y="51248"/>
            <a:ext cx="10119361" cy="1069078"/>
          </a:xfrm>
        </p:spPr>
        <p:txBody>
          <a:bodyPr>
            <a:noAutofit/>
          </a:bodyPr>
          <a:lstStyle/>
          <a:p>
            <a:pPr algn="ctr"/>
            <a:r>
              <a:rPr lang="en-US" altLang="en-US" sz="3600" dirty="0">
                <a:solidFill>
                  <a:srgbClr val="5FE0D4"/>
                </a:solidFill>
                <a:latin typeface="Arial" panose="020B0604020202020204" pitchFamily="34" charset="0"/>
                <a:cs typeface="Arial" panose="020B0604020202020204" pitchFamily="34" charset="0"/>
              </a:rPr>
              <a:t>Clinical Sequencing Evidence-</a:t>
            </a:r>
            <a:br>
              <a:rPr lang="en-US" altLang="en-US" sz="3600" dirty="0">
                <a:solidFill>
                  <a:srgbClr val="5FE0D4"/>
                </a:solidFill>
                <a:latin typeface="Arial" panose="020B0604020202020204" pitchFamily="34" charset="0"/>
                <a:cs typeface="Arial" panose="020B0604020202020204" pitchFamily="34" charset="0"/>
              </a:rPr>
            </a:br>
            <a:r>
              <a:rPr lang="en-US" altLang="en-US" sz="3600" dirty="0">
                <a:solidFill>
                  <a:srgbClr val="5FE0D4"/>
                </a:solidFill>
                <a:latin typeface="Arial" panose="020B0604020202020204" pitchFamily="34" charset="0"/>
                <a:cs typeface="Arial" panose="020B0604020202020204" pitchFamily="34" charset="0"/>
              </a:rPr>
              <a:t>Generating Research (CSER) Program</a:t>
            </a:r>
            <a:endParaRPr lang="en-US" sz="3600" b="1" dirty="0"/>
          </a:p>
        </p:txBody>
      </p:sp>
      <p:sp>
        <p:nvSpPr>
          <p:cNvPr id="8" name="TextBox 7"/>
          <p:cNvSpPr txBox="1"/>
          <p:nvPr/>
        </p:nvSpPr>
        <p:spPr>
          <a:xfrm>
            <a:off x="193597" y="1427062"/>
            <a:ext cx="7014656"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Recruitment Update:</a:t>
            </a:r>
          </a:p>
        </p:txBody>
      </p:sp>
      <p:sp>
        <p:nvSpPr>
          <p:cNvPr id="5" name="Rectangle 4">
            <a:extLst>
              <a:ext uri="{FF2B5EF4-FFF2-40B4-BE49-F238E27FC236}">
                <a16:creationId xmlns:a16="http://schemas.microsoft.com/office/drawing/2014/main" id="{BF97BE2D-16AA-46C1-906D-E749F318B939}"/>
              </a:ext>
            </a:extLst>
          </p:cNvPr>
          <p:cNvSpPr/>
          <p:nvPr/>
        </p:nvSpPr>
        <p:spPr>
          <a:xfrm>
            <a:off x="7213604" y="1427062"/>
            <a:ext cx="4983746" cy="452431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Lessons Learned:</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0" indent="-287338" algn="l" defTabSz="577850" rtl="0" eaLnBrk="1" fontAlgn="auto"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3200" b="1" i="0" u="none" strike="noStrike" kern="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Importance of 	engaging recruiting 	providers</a:t>
            </a:r>
          </a:p>
          <a:p>
            <a:pPr marL="457200" marR="0" lvl="0" indent="-287338" algn="l" defTabSz="577850" rtl="0" eaLnBrk="1" fontAlgn="auto" latinLnBrk="0" hangingPunct="1">
              <a:lnSpc>
                <a:spcPct val="100000"/>
              </a:lnSpc>
              <a:spcBef>
                <a:spcPts val="0"/>
              </a:spcBef>
              <a:spcAft>
                <a:spcPts val="0"/>
              </a:spcAft>
              <a:buClr>
                <a:srgbClr val="FFFFFF"/>
              </a:buClr>
              <a:buSzTx/>
              <a:buFont typeface="Wingdings" panose="05000000000000000000" pitchFamily="2" charset="2"/>
              <a:buChar char="§"/>
              <a:tabLst/>
              <a:defRPr/>
            </a:pPr>
            <a:endParaRPr kumimoji="0" lang="en-US" sz="3200" b="1" i="0" u="none" strike="noStrike" kern="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endParaRPr>
          </a:p>
          <a:p>
            <a:pPr marL="457200" marR="0" lvl="0" indent="-287338" algn="l" defTabSz="577850" rtl="0" eaLnBrk="1" fontAlgn="auto"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3200" b="1" i="0" u="none" strike="noStrike" kern="0" cap="none" spc="0" normalizeH="0" baseline="0" noProof="0" dirty="0">
                <a:ln>
                  <a:noFill/>
                </a:ln>
                <a:solidFill>
                  <a:srgbClr val="66FFFF"/>
                </a:solidFill>
                <a:effectLst/>
                <a:uLnTx/>
                <a:uFillTx/>
                <a:latin typeface="Arial" panose="020B0604020202020204" pitchFamily="34" charset="0"/>
                <a:ea typeface="+mn-ea"/>
                <a:cs typeface="Arial" panose="020B0604020202020204" pitchFamily="34" charset="0"/>
              </a:rPr>
              <a:t>Potentially lower 	decline rates than 	expected</a:t>
            </a:r>
          </a:p>
        </p:txBody>
      </p:sp>
      <p:pic>
        <p:nvPicPr>
          <p:cNvPr id="6" name="Picture 5">
            <a:extLst>
              <a:ext uri="{FF2B5EF4-FFF2-40B4-BE49-F238E27FC236}">
                <a16:creationId xmlns:a16="http://schemas.microsoft.com/office/drawing/2014/main" id="{8E6A036E-5973-4432-8D35-759120CBD136}"/>
              </a:ext>
            </a:extLst>
          </p:cNvPr>
          <p:cNvPicPr>
            <a:picLocks noChangeAspect="1"/>
          </p:cNvPicPr>
          <p:nvPr/>
        </p:nvPicPr>
        <p:blipFill>
          <a:blip r:embed="rId3"/>
          <a:stretch>
            <a:fillRect/>
          </a:stretch>
        </p:blipFill>
        <p:spPr>
          <a:xfrm>
            <a:off x="0" y="-12438"/>
            <a:ext cx="2072640" cy="1071096"/>
          </a:xfrm>
          <a:prstGeom prst="rect">
            <a:avLst/>
          </a:prstGeom>
        </p:spPr>
      </p:pic>
      <p:pic>
        <p:nvPicPr>
          <p:cNvPr id="12" name="Picture 11">
            <a:extLst>
              <a:ext uri="{FF2B5EF4-FFF2-40B4-BE49-F238E27FC236}">
                <a16:creationId xmlns:a16="http://schemas.microsoft.com/office/drawing/2014/main" id="{8847143D-6051-4679-995F-596A98C36D8B}"/>
              </a:ext>
            </a:extLst>
          </p:cNvPr>
          <p:cNvPicPr/>
          <p:nvPr/>
        </p:nvPicPr>
        <p:blipFill rotWithShape="1">
          <a:blip r:embed="rId4"/>
          <a:srcRect l="1921" r="2984" b="162"/>
          <a:stretch/>
        </p:blipFill>
        <p:spPr bwMode="auto">
          <a:xfrm>
            <a:off x="193598" y="2114227"/>
            <a:ext cx="7014656" cy="4441393"/>
          </a:xfrm>
          <a:prstGeom prst="rect">
            <a:avLst/>
          </a:prstGeom>
          <a:solidFill>
            <a:schemeClr val="tx1"/>
          </a:solid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67149E23-11E9-43A2-A41E-82737600973C}"/>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24</a:t>
            </a:r>
          </a:p>
        </p:txBody>
      </p:sp>
      <p:sp>
        <p:nvSpPr>
          <p:cNvPr id="3" name="Oval 2">
            <a:extLst>
              <a:ext uri="{FF2B5EF4-FFF2-40B4-BE49-F238E27FC236}">
                <a16:creationId xmlns:a16="http://schemas.microsoft.com/office/drawing/2014/main" id="{2A7C9B9E-9F71-4847-9F81-54BEC7BB8F5F}"/>
              </a:ext>
            </a:extLst>
          </p:cNvPr>
          <p:cNvSpPr/>
          <p:nvPr/>
        </p:nvSpPr>
        <p:spPr>
          <a:xfrm>
            <a:off x="4848995" y="5200631"/>
            <a:ext cx="1295133" cy="14667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12753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52028BE-9BAF-4533-B317-4C309A440099}"/>
              </a:ext>
            </a:extLst>
          </p:cNvPr>
          <p:cNvSpPr txBox="1">
            <a:spLocks/>
          </p:cNvSpPr>
          <p:nvPr/>
        </p:nvSpPr>
        <p:spPr>
          <a:xfrm>
            <a:off x="0" y="-52741"/>
            <a:ext cx="12192000" cy="7721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Joint CSER-</a:t>
            </a:r>
            <a:r>
              <a:rPr kumimoji="0" lang="en-US" sz="3600" b="1" i="0" u="none" strike="noStrike" kern="1200" cap="none" spc="0" normalizeH="0" baseline="0" noProof="0" dirty="0" err="1">
                <a:ln>
                  <a:noFill/>
                </a:ln>
                <a:solidFill>
                  <a:srgbClr val="5FE0D4"/>
                </a:solidFill>
                <a:effectLst/>
                <a:uLnTx/>
                <a:uFillTx/>
                <a:latin typeface="Arial" charset="0"/>
                <a:ea typeface="+mj-ea"/>
                <a:cs typeface="Arial" charset="0"/>
              </a:rPr>
              <a:t>eMERGE</a:t>
            </a: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 Meeting</a:t>
            </a:r>
            <a:endPar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endParaRPr>
          </a:p>
        </p:txBody>
      </p:sp>
      <p:pic>
        <p:nvPicPr>
          <p:cNvPr id="2" name="Picture 1">
            <a:extLst>
              <a:ext uri="{FF2B5EF4-FFF2-40B4-BE49-F238E27FC236}">
                <a16:creationId xmlns:a16="http://schemas.microsoft.com/office/drawing/2014/main" id="{A7A2283F-8500-4893-9C23-40008F9B7409}"/>
              </a:ext>
            </a:extLst>
          </p:cNvPr>
          <p:cNvPicPr>
            <a:picLocks noChangeAspect="1"/>
          </p:cNvPicPr>
          <p:nvPr/>
        </p:nvPicPr>
        <p:blipFill>
          <a:blip r:embed="rId3"/>
          <a:stretch>
            <a:fillRect/>
          </a:stretch>
        </p:blipFill>
        <p:spPr>
          <a:xfrm>
            <a:off x="156219" y="999896"/>
            <a:ext cx="1856531" cy="959415"/>
          </a:xfrm>
          <a:prstGeom prst="rect">
            <a:avLst/>
          </a:prstGeom>
        </p:spPr>
      </p:pic>
      <p:pic>
        <p:nvPicPr>
          <p:cNvPr id="3" name="Picture 2">
            <a:extLst>
              <a:ext uri="{FF2B5EF4-FFF2-40B4-BE49-F238E27FC236}">
                <a16:creationId xmlns:a16="http://schemas.microsoft.com/office/drawing/2014/main" id="{655F4717-C4D3-4FAB-8E11-630232440538}"/>
              </a:ext>
            </a:extLst>
          </p:cNvPr>
          <p:cNvPicPr>
            <a:picLocks noChangeAspect="1"/>
          </p:cNvPicPr>
          <p:nvPr/>
        </p:nvPicPr>
        <p:blipFill>
          <a:blip r:embed="rId4"/>
          <a:stretch>
            <a:fillRect/>
          </a:stretch>
        </p:blipFill>
        <p:spPr>
          <a:xfrm>
            <a:off x="2245557" y="999896"/>
            <a:ext cx="3964148" cy="959415"/>
          </a:xfrm>
          <a:prstGeom prst="rect">
            <a:avLst/>
          </a:prstGeom>
        </p:spPr>
      </p:pic>
      <p:sp>
        <p:nvSpPr>
          <p:cNvPr id="6" name="Rectangle 5">
            <a:extLst>
              <a:ext uri="{FF2B5EF4-FFF2-40B4-BE49-F238E27FC236}">
                <a16:creationId xmlns:a16="http://schemas.microsoft.com/office/drawing/2014/main" id="{3FA25213-33A4-4ACC-A5AF-F46FCB4F9CB1}"/>
              </a:ext>
            </a:extLst>
          </p:cNvPr>
          <p:cNvSpPr/>
          <p:nvPr/>
        </p:nvSpPr>
        <p:spPr>
          <a:xfrm>
            <a:off x="6314904" y="1135585"/>
            <a:ext cx="6022131" cy="5262979"/>
          </a:xfrm>
          <a:prstGeom prst="rect">
            <a:avLst/>
          </a:prstGeom>
        </p:spPr>
        <p:txBody>
          <a:bodyPr wrap="square">
            <a:spAutoFit/>
          </a:bodyPr>
          <a:lstStyle/>
          <a:p>
            <a:pPr marL="342900" marR="0" lvl="0" indent="-342900" algn="l" defTabSz="62547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Selection and performance of 	harmonized measures and 	outcomes</a:t>
            </a:r>
          </a:p>
          <a:p>
            <a:pPr marL="342900" marR="0" lvl="0" indent="-342900" algn="l" defTabSz="62547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Cascade testing of relatives</a:t>
            </a:r>
          </a:p>
          <a:p>
            <a:pPr marL="342900" marR="0" lvl="0" indent="-342900" algn="l" defTabSz="62547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Provider engagement </a:t>
            </a:r>
          </a:p>
          <a:p>
            <a:pPr marL="342900" marR="0" lvl="0" indent="-342900" algn="l" defTabSz="62547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Tools for variant classification</a:t>
            </a:r>
          </a:p>
          <a:p>
            <a:pPr marL="342900" marR="0" lvl="0" indent="-342900" algn="l" defTabSz="62547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Outcomes and healthcare 	utilization</a:t>
            </a:r>
          </a:p>
          <a:p>
            <a:pPr marL="342900" marR="0" lvl="0" indent="-342900" algn="l" defTabSz="62547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Scalable approaches to 	patient and provider 	interactions</a:t>
            </a:r>
          </a:p>
          <a:p>
            <a:pPr marL="342900" marR="0" lvl="0" indent="-342900" algn="l" defTabSz="62547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rPr>
              <a:t>ELSI issues</a:t>
            </a:r>
          </a:p>
        </p:txBody>
      </p:sp>
      <p:pic>
        <p:nvPicPr>
          <p:cNvPr id="5" name="Picture 4">
            <a:extLst>
              <a:ext uri="{FF2B5EF4-FFF2-40B4-BE49-F238E27FC236}">
                <a16:creationId xmlns:a16="http://schemas.microsoft.com/office/drawing/2014/main" id="{A6057B4F-A077-42B3-94DC-78023E66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19" y="2388810"/>
            <a:ext cx="6022131" cy="4014754"/>
          </a:xfrm>
          <a:prstGeom prst="rect">
            <a:avLst/>
          </a:prstGeom>
          <a:effectLst>
            <a:glow rad="228600">
              <a:schemeClr val="accent2">
                <a:satMod val="175000"/>
                <a:alpha val="40000"/>
              </a:schemeClr>
            </a:glow>
          </a:effectLst>
        </p:spPr>
      </p:pic>
      <p:sp>
        <p:nvSpPr>
          <p:cNvPr id="8" name="TextBox 7">
            <a:extLst>
              <a:ext uri="{FF2B5EF4-FFF2-40B4-BE49-F238E27FC236}">
                <a16:creationId xmlns:a16="http://schemas.microsoft.com/office/drawing/2014/main" id="{33BC18C4-253B-4B54-9429-814FDA21209F}"/>
              </a:ext>
            </a:extLst>
          </p:cNvPr>
          <p:cNvSpPr txBox="1"/>
          <p:nvPr/>
        </p:nvSpPr>
        <p:spPr>
          <a:xfrm>
            <a:off x="10379998" y="6457391"/>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24</a:t>
            </a:r>
          </a:p>
        </p:txBody>
      </p:sp>
    </p:spTree>
    <p:extLst>
      <p:ext uri="{BB962C8B-B14F-4D97-AF65-F5344CB8AC3E}">
        <p14:creationId xmlns:p14="http://schemas.microsoft.com/office/powerpoint/2010/main" val="35777296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871BFC-D671-4B64-B34D-6BB4F9D0CF7F}"/>
              </a:ext>
            </a:extLst>
          </p:cNvPr>
          <p:cNvPicPr>
            <a:picLocks noChangeAspect="1"/>
          </p:cNvPicPr>
          <p:nvPr/>
        </p:nvPicPr>
        <p:blipFill rotWithShape="1">
          <a:blip r:embed="rId3">
            <a:extLst>
              <a:ext uri="{28A0092B-C50C-407E-A947-70E740481C1C}">
                <a14:useLocalDpi xmlns:a14="http://schemas.microsoft.com/office/drawing/2010/main" val="0"/>
              </a:ext>
            </a:extLst>
          </a:blip>
          <a:srcRect t="1385" b="7383"/>
          <a:stretch/>
        </p:blipFill>
        <p:spPr>
          <a:xfrm>
            <a:off x="2956258" y="1297999"/>
            <a:ext cx="8250248" cy="4769402"/>
          </a:xfrm>
          <a:prstGeom prst="rect">
            <a:avLst/>
          </a:prstGeom>
        </p:spPr>
      </p:pic>
      <p:sp>
        <p:nvSpPr>
          <p:cNvPr id="3" name="Content Placeholder 2">
            <a:extLst>
              <a:ext uri="{FF2B5EF4-FFF2-40B4-BE49-F238E27FC236}">
                <a16:creationId xmlns:a16="http://schemas.microsoft.com/office/drawing/2014/main" id="{ED731099-FD43-4AAA-AE46-82A82558F6DA}"/>
              </a:ext>
            </a:extLst>
          </p:cNvPr>
          <p:cNvSpPr>
            <a:spLocks noGrp="1"/>
          </p:cNvSpPr>
          <p:nvPr>
            <p:ph idx="1"/>
          </p:nvPr>
        </p:nvSpPr>
        <p:spPr>
          <a:xfrm>
            <a:off x="0" y="6227747"/>
            <a:ext cx="12192000" cy="607298"/>
          </a:xfrm>
        </p:spPr>
        <p:txBody>
          <a:bodyPr>
            <a:normAutofit/>
          </a:bodyPr>
          <a:lstStyle/>
          <a:p>
            <a:pPr marL="0" indent="0" algn="ctr">
              <a:buNone/>
            </a:pPr>
            <a:r>
              <a:rPr lang="en-US" sz="3200" b="1" dirty="0"/>
              <a:t>Final IGNITE I meeting April 16, 2019 </a:t>
            </a:r>
          </a:p>
        </p:txBody>
      </p:sp>
      <p:sp>
        <p:nvSpPr>
          <p:cNvPr id="6" name="Title 3">
            <a:extLst>
              <a:ext uri="{FF2B5EF4-FFF2-40B4-BE49-F238E27FC236}">
                <a16:creationId xmlns:a16="http://schemas.microsoft.com/office/drawing/2014/main" id="{6BCFEAA7-FF28-4308-8A37-4B25A2A4BB80}"/>
              </a:ext>
            </a:extLst>
          </p:cNvPr>
          <p:cNvSpPr>
            <a:spLocks noGrp="1"/>
          </p:cNvSpPr>
          <p:nvPr>
            <p:ph type="title"/>
          </p:nvPr>
        </p:nvSpPr>
        <p:spPr>
          <a:xfrm>
            <a:off x="2400980" y="-52720"/>
            <a:ext cx="9742899" cy="1274033"/>
          </a:xfrm>
        </p:spPr>
        <p:txBody>
          <a:bodyPr/>
          <a:lstStyle/>
          <a:p>
            <a:pPr algn="ctr">
              <a:defRPr/>
            </a:pPr>
            <a:r>
              <a:rPr lang="en-US" sz="3600" dirty="0">
                <a:solidFill>
                  <a:srgbClr val="5FE0D4"/>
                </a:solidFill>
                <a:latin typeface="Arial" charset="0"/>
                <a:cs typeface="Arial" charset="0"/>
              </a:rPr>
              <a:t>Implementing </a:t>
            </a:r>
            <a:r>
              <a:rPr lang="en-US" sz="3600" dirty="0" err="1">
                <a:solidFill>
                  <a:srgbClr val="5FE0D4"/>
                </a:solidFill>
                <a:latin typeface="Arial" charset="0"/>
                <a:cs typeface="Arial" charset="0"/>
              </a:rPr>
              <a:t>GeNomics</a:t>
            </a:r>
            <a:r>
              <a:rPr lang="en-US" sz="3600" dirty="0">
                <a:solidFill>
                  <a:srgbClr val="5FE0D4"/>
                </a:solidFill>
                <a:latin typeface="Arial" charset="0"/>
                <a:cs typeface="Arial" charset="0"/>
              </a:rPr>
              <a:t> </a:t>
            </a:r>
            <a:br>
              <a:rPr lang="en-US" sz="3600" dirty="0">
                <a:solidFill>
                  <a:srgbClr val="5FE0D4"/>
                </a:solidFill>
                <a:latin typeface="Arial" charset="0"/>
                <a:cs typeface="Arial" charset="0"/>
              </a:rPr>
            </a:br>
            <a:r>
              <a:rPr lang="en-US" sz="3600" dirty="0">
                <a:solidFill>
                  <a:srgbClr val="5FE0D4"/>
                </a:solidFill>
                <a:latin typeface="Arial" charset="0"/>
                <a:cs typeface="Arial" charset="0"/>
              </a:rPr>
              <a:t>In </a:t>
            </a:r>
            <a:r>
              <a:rPr lang="en-US" sz="3600" dirty="0" err="1">
                <a:solidFill>
                  <a:srgbClr val="5FE0D4"/>
                </a:solidFill>
                <a:latin typeface="Arial" charset="0"/>
                <a:cs typeface="Arial" charset="0"/>
              </a:rPr>
              <a:t>pracTicE</a:t>
            </a:r>
            <a:r>
              <a:rPr lang="en-US" sz="3600" dirty="0">
                <a:solidFill>
                  <a:srgbClr val="5FE0D4"/>
                </a:solidFill>
                <a:latin typeface="Arial" charset="0"/>
                <a:cs typeface="Arial" charset="0"/>
              </a:rPr>
              <a:t> (IGNITE) I</a:t>
            </a:r>
            <a:endParaRPr lang="en-US" sz="3600" dirty="0">
              <a:solidFill>
                <a:srgbClr val="5FE0D4"/>
              </a:solidFill>
              <a:latin typeface="Arial" pitchFamily="34" charset="0"/>
              <a:cs typeface="Arial" pitchFamily="34" charset="0"/>
            </a:endParaRPr>
          </a:p>
        </p:txBody>
      </p:sp>
      <p:grpSp>
        <p:nvGrpSpPr>
          <p:cNvPr id="2" name="Group 1">
            <a:extLst>
              <a:ext uri="{FF2B5EF4-FFF2-40B4-BE49-F238E27FC236}">
                <a16:creationId xmlns:a16="http://schemas.microsoft.com/office/drawing/2014/main" id="{9C99204A-8A2B-4E54-8F83-21E541CA5386}"/>
              </a:ext>
            </a:extLst>
          </p:cNvPr>
          <p:cNvGrpSpPr/>
          <p:nvPr/>
        </p:nvGrpSpPr>
        <p:grpSpPr>
          <a:xfrm>
            <a:off x="48120" y="18373"/>
            <a:ext cx="2294308" cy="1239332"/>
            <a:chOff x="269630" y="94978"/>
            <a:chExt cx="2294308" cy="1239332"/>
          </a:xfrm>
        </p:grpSpPr>
        <p:sp>
          <p:nvSpPr>
            <p:cNvPr id="5" name="Rectangle 4">
              <a:extLst>
                <a:ext uri="{FF2B5EF4-FFF2-40B4-BE49-F238E27FC236}">
                  <a16:creationId xmlns:a16="http://schemas.microsoft.com/office/drawing/2014/main" id="{B9D11EF4-B97D-4CC8-8E6C-DFFBBCA4E1E6}"/>
                </a:ext>
              </a:extLst>
            </p:cNvPr>
            <p:cNvSpPr/>
            <p:nvPr/>
          </p:nvSpPr>
          <p:spPr>
            <a:xfrm>
              <a:off x="269630" y="94978"/>
              <a:ext cx="2294308" cy="1239332"/>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73D70B96-3960-4045-B21C-F7403906C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101" y="144451"/>
              <a:ext cx="2244389" cy="1161506"/>
            </a:xfrm>
            <a:prstGeom prst="rect">
              <a:avLst/>
            </a:prstGeom>
            <a:ln w="76200">
              <a:solidFill>
                <a:schemeClr val="tx1"/>
              </a:solidFill>
            </a:ln>
          </p:spPr>
        </p:pic>
      </p:grpSp>
      <p:pic>
        <p:nvPicPr>
          <p:cNvPr id="10" name="Picture 9">
            <a:extLst>
              <a:ext uri="{FF2B5EF4-FFF2-40B4-BE49-F238E27FC236}">
                <a16:creationId xmlns:a16="http://schemas.microsoft.com/office/drawing/2014/main" id="{C83EC200-630B-4C73-89E8-9B1E446690A1}"/>
              </a:ext>
            </a:extLst>
          </p:cNvPr>
          <p:cNvPicPr>
            <a:picLocks noChangeAspect="1"/>
          </p:cNvPicPr>
          <p:nvPr/>
        </p:nvPicPr>
        <p:blipFill rotWithShape="1">
          <a:blip r:embed="rId5"/>
          <a:srcRect l="9999" t="6670" r="60082"/>
          <a:stretch/>
        </p:blipFill>
        <p:spPr>
          <a:xfrm>
            <a:off x="6987033" y="1520822"/>
            <a:ext cx="4660349" cy="4542935"/>
          </a:xfrm>
          <a:prstGeom prst="rect">
            <a:avLst/>
          </a:prstGeom>
          <a:ln w="28575">
            <a:solidFill>
              <a:srgbClr val="66FFFF"/>
            </a:solidFill>
          </a:ln>
        </p:spPr>
      </p:pic>
      <p:pic>
        <p:nvPicPr>
          <p:cNvPr id="19" name="Picture 18">
            <a:extLst>
              <a:ext uri="{FF2B5EF4-FFF2-40B4-BE49-F238E27FC236}">
                <a16:creationId xmlns:a16="http://schemas.microsoft.com/office/drawing/2014/main" id="{27934895-7CCB-4B6D-A86E-4FD5519F7EE8}"/>
              </a:ext>
            </a:extLst>
          </p:cNvPr>
          <p:cNvPicPr>
            <a:picLocks noChangeAspect="1"/>
          </p:cNvPicPr>
          <p:nvPr/>
        </p:nvPicPr>
        <p:blipFill rotWithShape="1">
          <a:blip r:embed="rId6"/>
          <a:srcRect l="12338" t="20387" r="63229" b="41935"/>
          <a:stretch/>
        </p:blipFill>
        <p:spPr>
          <a:xfrm>
            <a:off x="2524225" y="1546387"/>
            <a:ext cx="3850660" cy="1855659"/>
          </a:xfrm>
          <a:prstGeom prst="rect">
            <a:avLst/>
          </a:prstGeom>
          <a:ln w="28575">
            <a:solidFill>
              <a:srgbClr val="66FFFF"/>
            </a:solidFill>
          </a:ln>
        </p:spPr>
      </p:pic>
      <p:pic>
        <p:nvPicPr>
          <p:cNvPr id="18" name="Picture 17">
            <a:extLst>
              <a:ext uri="{FF2B5EF4-FFF2-40B4-BE49-F238E27FC236}">
                <a16:creationId xmlns:a16="http://schemas.microsoft.com/office/drawing/2014/main" id="{868D606A-EC42-4E85-8034-58DFF18295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4423" y="2840842"/>
            <a:ext cx="3500462" cy="1298557"/>
          </a:xfrm>
          <a:prstGeom prst="rect">
            <a:avLst/>
          </a:prstGeom>
          <a:ln w="28575">
            <a:solidFill>
              <a:srgbClr val="66FFFF"/>
            </a:solidFill>
          </a:ln>
        </p:spPr>
      </p:pic>
      <p:pic>
        <p:nvPicPr>
          <p:cNvPr id="13" name="Picture 12">
            <a:extLst>
              <a:ext uri="{FF2B5EF4-FFF2-40B4-BE49-F238E27FC236}">
                <a16:creationId xmlns:a16="http://schemas.microsoft.com/office/drawing/2014/main" id="{8FE0F887-E5E4-44C0-88E4-51EA4077F4D0}"/>
              </a:ext>
            </a:extLst>
          </p:cNvPr>
          <p:cNvPicPr>
            <a:picLocks noChangeAspect="1"/>
          </p:cNvPicPr>
          <p:nvPr/>
        </p:nvPicPr>
        <p:blipFill rotWithShape="1">
          <a:blip r:embed="rId8"/>
          <a:srcRect l="12661" t="15389" r="63229" b="51226"/>
          <a:stretch/>
        </p:blipFill>
        <p:spPr>
          <a:xfrm>
            <a:off x="3163548" y="3845340"/>
            <a:ext cx="3211337" cy="1389601"/>
          </a:xfrm>
          <a:prstGeom prst="rect">
            <a:avLst/>
          </a:prstGeom>
          <a:ln w="28575">
            <a:solidFill>
              <a:srgbClr val="66FFFF"/>
            </a:solidFill>
          </a:ln>
        </p:spPr>
      </p:pic>
      <p:pic>
        <p:nvPicPr>
          <p:cNvPr id="11" name="Picture 10">
            <a:extLst>
              <a:ext uri="{FF2B5EF4-FFF2-40B4-BE49-F238E27FC236}">
                <a16:creationId xmlns:a16="http://schemas.microsoft.com/office/drawing/2014/main" id="{2A349F6C-E9F7-41CE-ACD8-09AC80364C9B}"/>
              </a:ext>
            </a:extLst>
          </p:cNvPr>
          <p:cNvPicPr>
            <a:picLocks noChangeAspect="1"/>
          </p:cNvPicPr>
          <p:nvPr/>
        </p:nvPicPr>
        <p:blipFill rotWithShape="1">
          <a:blip r:embed="rId9"/>
          <a:srcRect l="12742" t="16516" r="63387" b="45807"/>
          <a:stretch/>
        </p:blipFill>
        <p:spPr>
          <a:xfrm>
            <a:off x="3557918" y="4643276"/>
            <a:ext cx="2879879" cy="1420481"/>
          </a:xfrm>
          <a:prstGeom prst="rect">
            <a:avLst/>
          </a:prstGeom>
          <a:ln w="28575">
            <a:solidFill>
              <a:srgbClr val="66FFFF"/>
            </a:solidFill>
          </a:ln>
        </p:spPr>
      </p:pic>
      <p:sp>
        <p:nvSpPr>
          <p:cNvPr id="14" name="TextBox 13">
            <a:extLst>
              <a:ext uri="{FF2B5EF4-FFF2-40B4-BE49-F238E27FC236}">
                <a16:creationId xmlns:a16="http://schemas.microsoft.com/office/drawing/2014/main" id="{31E471F1-1A0D-4012-BFBA-695E49CD60B5}"/>
              </a:ext>
            </a:extLst>
          </p:cNvPr>
          <p:cNvSpPr txBox="1"/>
          <p:nvPr/>
        </p:nvSpPr>
        <p:spPr>
          <a:xfrm>
            <a:off x="106324" y="3583548"/>
            <a:ext cx="2953579" cy="1569660"/>
          </a:xfrm>
          <a:prstGeom prst="rect">
            <a:avLst/>
          </a:prstGeom>
          <a:noFill/>
        </p:spPr>
        <p:txBody>
          <a:bodyPr wrap="square" rtlCol="0">
            <a:spAutoFit/>
          </a:bodyPr>
          <a:lstStyle/>
          <a:p>
            <a:pPr marL="0" marR="0" lvl="0" indent="0" algn="l" defTabSz="347663"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133 publications</a:t>
            </a:r>
          </a:p>
          <a:p>
            <a:pPr marL="0" marR="0" lvl="0" indent="0" algn="l" defTabSz="347663"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a:p>
            <a:pPr marL="0" marR="0" lvl="0" indent="0" algn="l" defTabSz="347663"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41 manuscripts 	submitted</a:t>
            </a:r>
            <a:endParaRPr kumimoji="0" lang="en-US" sz="20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sp>
        <p:nvSpPr>
          <p:cNvPr id="15" name="TextBox 14">
            <a:extLst>
              <a:ext uri="{FF2B5EF4-FFF2-40B4-BE49-F238E27FC236}">
                <a16:creationId xmlns:a16="http://schemas.microsoft.com/office/drawing/2014/main" id="{7DEB4570-AB23-4D4D-ADE3-1C57DD358C3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25</a:t>
            </a:r>
          </a:p>
        </p:txBody>
      </p:sp>
    </p:spTree>
    <p:extLst>
      <p:ext uri="{BB962C8B-B14F-4D97-AF65-F5344CB8AC3E}">
        <p14:creationId xmlns:p14="http://schemas.microsoft.com/office/powerpoint/2010/main" val="34246910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F028850-03F0-471D-A7B6-25C2F370C1FC}"/>
              </a:ext>
            </a:extLst>
          </p:cNvPr>
          <p:cNvSpPr/>
          <p:nvPr/>
        </p:nvSpPr>
        <p:spPr>
          <a:xfrm>
            <a:off x="8463920" y="1892595"/>
            <a:ext cx="1587825" cy="1506305"/>
          </a:xfrm>
          <a:prstGeom prst="rect">
            <a:avLst/>
          </a:prstGeom>
          <a:solidFill>
            <a:srgbClr val="FDD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3D9AD135-AA3D-4314-9EC6-09E44D0167A8}"/>
              </a:ext>
            </a:extLst>
          </p:cNvPr>
          <p:cNvSpPr/>
          <p:nvPr/>
        </p:nvSpPr>
        <p:spPr>
          <a:xfrm>
            <a:off x="8474252" y="1892594"/>
            <a:ext cx="1587825" cy="1506305"/>
          </a:xfrm>
          <a:prstGeom prst="rect">
            <a:avLst/>
          </a:prstGeom>
          <a:solidFill>
            <a:schemeClr val="bg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2952864B-9EB7-4027-BD4F-3CB217FAE606}"/>
              </a:ext>
            </a:extLst>
          </p:cNvPr>
          <p:cNvSpPr/>
          <p:nvPr/>
        </p:nvSpPr>
        <p:spPr>
          <a:xfrm>
            <a:off x="10428524" y="1892595"/>
            <a:ext cx="1587825" cy="1506305"/>
          </a:xfrm>
          <a:prstGeom prst="rect">
            <a:avLst/>
          </a:prstGeom>
          <a:solidFill>
            <a:srgbClr val="FDD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DF5E2982-D9AD-4359-8CE7-DDE6F37E0B2E}"/>
              </a:ext>
            </a:extLst>
          </p:cNvPr>
          <p:cNvSpPr/>
          <p:nvPr/>
        </p:nvSpPr>
        <p:spPr>
          <a:xfrm>
            <a:off x="9655235" y="4637027"/>
            <a:ext cx="1587825" cy="1506305"/>
          </a:xfrm>
          <a:prstGeom prst="rect">
            <a:avLst/>
          </a:prstGeom>
          <a:solidFill>
            <a:srgbClr val="FDD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28E78D9F-3E72-448C-AC31-35E5AA00646B}"/>
              </a:ext>
            </a:extLst>
          </p:cNvPr>
          <p:cNvSpPr>
            <a:spLocks noGrp="1"/>
          </p:cNvSpPr>
          <p:nvPr>
            <p:ph sz="half" idx="1"/>
          </p:nvPr>
        </p:nvSpPr>
        <p:spPr>
          <a:xfrm>
            <a:off x="65591" y="1936563"/>
            <a:ext cx="6611679" cy="4888182"/>
          </a:xfrm>
        </p:spPr>
        <p:txBody>
          <a:bodyPr>
            <a:normAutofit/>
          </a:bodyPr>
          <a:lstStyle/>
          <a:p>
            <a:pPr defTabSz="625475">
              <a:buFont typeface="Wingdings" panose="05000000000000000000" pitchFamily="2" charset="2"/>
              <a:buChar char="§"/>
            </a:pPr>
            <a:r>
              <a:rPr lang="en-US" b="1" dirty="0"/>
              <a:t>Protocol Review Committee met in 	October &amp; December 2018</a:t>
            </a:r>
          </a:p>
          <a:p>
            <a:pPr>
              <a:buFont typeface="Wingdings" panose="05000000000000000000" pitchFamily="2" charset="2"/>
              <a:buChar char="§"/>
            </a:pPr>
            <a:r>
              <a:rPr lang="en-US" b="1" dirty="0"/>
              <a:t>Prioritized Protocols:</a:t>
            </a:r>
          </a:p>
          <a:p>
            <a:pPr marL="609585" lvl="1" indent="0">
              <a:buNone/>
            </a:pPr>
            <a:r>
              <a:rPr lang="en-US" b="1" dirty="0">
                <a:solidFill>
                  <a:srgbClr val="66FFFF"/>
                </a:solidFill>
              </a:rPr>
              <a:t>Harmonized </a:t>
            </a:r>
            <a:r>
              <a:rPr lang="en-US" b="1" dirty="0" err="1">
                <a:solidFill>
                  <a:srgbClr val="66FFFF"/>
                </a:solidFill>
              </a:rPr>
              <a:t>PGx</a:t>
            </a:r>
            <a:r>
              <a:rPr lang="en-US" b="1" dirty="0">
                <a:solidFill>
                  <a:srgbClr val="66FFFF"/>
                </a:solidFill>
              </a:rPr>
              <a:t> Protocol</a:t>
            </a:r>
          </a:p>
          <a:p>
            <a:pPr marL="609585" lvl="1" indent="0">
              <a:buNone/>
            </a:pPr>
            <a:r>
              <a:rPr lang="en-US" b="1" dirty="0">
                <a:solidFill>
                  <a:srgbClr val="66FFFF"/>
                </a:solidFill>
              </a:rPr>
              <a:t>GUARDD-US</a:t>
            </a:r>
          </a:p>
          <a:p>
            <a:pPr marL="609585" lvl="1" indent="0">
              <a:buNone/>
            </a:pPr>
            <a:r>
              <a:rPr lang="en-US" b="1" dirty="0">
                <a:solidFill>
                  <a:srgbClr val="66FFFF"/>
                </a:solidFill>
              </a:rPr>
              <a:t>GRACE</a:t>
            </a:r>
          </a:p>
          <a:p>
            <a:pPr>
              <a:buFont typeface="Wingdings" panose="05000000000000000000" pitchFamily="2" charset="2"/>
              <a:buChar char="§"/>
            </a:pPr>
            <a:r>
              <a:rPr lang="en-US" b="1" dirty="0"/>
              <a:t>Next: </a:t>
            </a:r>
          </a:p>
          <a:p>
            <a:pPr marL="609585" lvl="1" indent="0">
              <a:buNone/>
            </a:pPr>
            <a:r>
              <a:rPr lang="en-US" b="1" dirty="0">
                <a:solidFill>
                  <a:srgbClr val="66FFFF"/>
                </a:solidFill>
              </a:rPr>
              <a:t>Data Safety Monitoring Board</a:t>
            </a:r>
          </a:p>
          <a:p>
            <a:pPr marL="609585" lvl="1" indent="0">
              <a:buNone/>
            </a:pPr>
            <a:r>
              <a:rPr lang="en-US" b="1" dirty="0">
                <a:solidFill>
                  <a:srgbClr val="66FFFF"/>
                </a:solidFill>
              </a:rPr>
              <a:t>Recruitment to begin in mid/late 2019</a:t>
            </a:r>
          </a:p>
        </p:txBody>
      </p:sp>
      <p:sp>
        <p:nvSpPr>
          <p:cNvPr id="6" name="Title 3">
            <a:extLst>
              <a:ext uri="{FF2B5EF4-FFF2-40B4-BE49-F238E27FC236}">
                <a16:creationId xmlns:a16="http://schemas.microsoft.com/office/drawing/2014/main" id="{6BCFEAA7-FF28-4308-8A37-4B25A2A4BB80}"/>
              </a:ext>
            </a:extLst>
          </p:cNvPr>
          <p:cNvSpPr>
            <a:spLocks noGrp="1"/>
          </p:cNvSpPr>
          <p:nvPr>
            <p:ph type="title"/>
          </p:nvPr>
        </p:nvSpPr>
        <p:spPr>
          <a:xfrm>
            <a:off x="2359899" y="-88039"/>
            <a:ext cx="9832101" cy="1356360"/>
          </a:xfrm>
        </p:spPr>
        <p:txBody>
          <a:bodyPr/>
          <a:lstStyle/>
          <a:p>
            <a:pPr algn="ctr">
              <a:defRPr/>
            </a:pPr>
            <a:r>
              <a:rPr lang="en-US" sz="3600" dirty="0">
                <a:solidFill>
                  <a:srgbClr val="5FE0D4"/>
                </a:solidFill>
                <a:latin typeface="Arial" charset="0"/>
                <a:cs typeface="Arial" charset="0"/>
              </a:rPr>
              <a:t>Implementing </a:t>
            </a:r>
            <a:r>
              <a:rPr lang="en-US" sz="3600" dirty="0" err="1">
                <a:solidFill>
                  <a:srgbClr val="5FE0D4"/>
                </a:solidFill>
                <a:latin typeface="Arial" charset="0"/>
                <a:cs typeface="Arial" charset="0"/>
              </a:rPr>
              <a:t>GeNomics</a:t>
            </a:r>
            <a:r>
              <a:rPr lang="en-US" sz="3600" dirty="0">
                <a:solidFill>
                  <a:srgbClr val="5FE0D4"/>
                </a:solidFill>
                <a:latin typeface="Arial" charset="0"/>
                <a:cs typeface="Arial" charset="0"/>
              </a:rPr>
              <a:t> In </a:t>
            </a:r>
            <a:r>
              <a:rPr lang="en-US" sz="3600" dirty="0" err="1">
                <a:solidFill>
                  <a:srgbClr val="5FE0D4"/>
                </a:solidFill>
                <a:latin typeface="Arial" charset="0"/>
                <a:cs typeface="Arial" charset="0"/>
              </a:rPr>
              <a:t>pracTicE</a:t>
            </a:r>
            <a:r>
              <a:rPr lang="en-US" sz="3600" dirty="0">
                <a:solidFill>
                  <a:srgbClr val="5FE0D4"/>
                </a:solidFill>
                <a:latin typeface="Arial" charset="0"/>
                <a:cs typeface="Arial" charset="0"/>
              </a:rPr>
              <a:t> (IGNITE) II: Pragmatic Clinical Trials</a:t>
            </a:r>
            <a:endParaRPr lang="en-US" sz="3600" dirty="0">
              <a:solidFill>
                <a:srgbClr val="5FE0D4"/>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232B1EFD-C666-4E2A-9A73-86FD9D77E497}"/>
              </a:ext>
            </a:extLst>
          </p:cNvPr>
          <p:cNvSpPr txBox="1"/>
          <p:nvPr/>
        </p:nvSpPr>
        <p:spPr>
          <a:xfrm>
            <a:off x="8412631" y="2234843"/>
            <a:ext cx="1659778"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Duke University</a:t>
            </a:r>
          </a:p>
        </p:txBody>
      </p:sp>
      <p:sp>
        <p:nvSpPr>
          <p:cNvPr id="23" name="Rectangle 22">
            <a:extLst>
              <a:ext uri="{FF2B5EF4-FFF2-40B4-BE49-F238E27FC236}">
                <a16:creationId xmlns:a16="http://schemas.microsoft.com/office/drawing/2014/main" id="{E82E49E4-8613-4AC2-B470-530ABAE584ED}"/>
              </a:ext>
            </a:extLst>
          </p:cNvPr>
          <p:cNvSpPr/>
          <p:nvPr/>
        </p:nvSpPr>
        <p:spPr>
          <a:xfrm>
            <a:off x="6499316" y="1912919"/>
            <a:ext cx="1587825" cy="1506305"/>
          </a:xfrm>
          <a:prstGeom prst="rect">
            <a:avLst/>
          </a:prstGeom>
          <a:solidFill>
            <a:srgbClr val="FDD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CC322AD9-04EF-4932-9C91-766EC8F812CF}"/>
              </a:ext>
            </a:extLst>
          </p:cNvPr>
          <p:cNvSpPr/>
          <p:nvPr/>
        </p:nvSpPr>
        <p:spPr>
          <a:xfrm>
            <a:off x="7471354" y="4637027"/>
            <a:ext cx="1587825" cy="1506305"/>
          </a:xfrm>
          <a:prstGeom prst="rect">
            <a:avLst/>
          </a:prstGeom>
          <a:solidFill>
            <a:srgbClr val="FDD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C285DC9D-182C-4A67-A043-26173F558293}"/>
              </a:ext>
            </a:extLst>
          </p:cNvPr>
          <p:cNvSpPr/>
          <p:nvPr/>
        </p:nvSpPr>
        <p:spPr>
          <a:xfrm>
            <a:off x="7577814" y="3638181"/>
            <a:ext cx="3558120" cy="658385"/>
          </a:xfrm>
          <a:prstGeom prst="rect">
            <a:avLst/>
          </a:prstGeom>
          <a:solidFill>
            <a:srgbClr val="FDDD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1956"/>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CF34C635-F35B-427B-AACC-B3AFFF5C33C0}"/>
              </a:ext>
            </a:extLst>
          </p:cNvPr>
          <p:cNvSpPr txBox="1"/>
          <p:nvPr/>
        </p:nvSpPr>
        <p:spPr>
          <a:xfrm>
            <a:off x="8110333" y="3632193"/>
            <a:ext cx="2526613"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Coordinating Center: Duke University </a:t>
            </a:r>
          </a:p>
        </p:txBody>
      </p:sp>
      <p:sp>
        <p:nvSpPr>
          <p:cNvPr id="40" name="Rectangle 39">
            <a:extLst>
              <a:ext uri="{FF2B5EF4-FFF2-40B4-BE49-F238E27FC236}">
                <a16:creationId xmlns:a16="http://schemas.microsoft.com/office/drawing/2014/main" id="{0FE7981E-72F4-4D44-9896-6F52925E9D84}"/>
              </a:ext>
            </a:extLst>
          </p:cNvPr>
          <p:cNvSpPr/>
          <p:nvPr/>
        </p:nvSpPr>
        <p:spPr>
          <a:xfrm>
            <a:off x="6512232" y="1925837"/>
            <a:ext cx="1587825" cy="15063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A210915B-F42A-4A46-8B23-6087E1B21B1A}"/>
              </a:ext>
            </a:extLst>
          </p:cNvPr>
          <p:cNvSpPr txBox="1"/>
          <p:nvPr/>
        </p:nvSpPr>
        <p:spPr>
          <a:xfrm>
            <a:off x="6550617" y="2234843"/>
            <a:ext cx="1487819" cy="7267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Indiana University </a:t>
            </a:r>
          </a:p>
        </p:txBody>
      </p:sp>
      <p:sp>
        <p:nvSpPr>
          <p:cNvPr id="41" name="Rectangle 40">
            <a:extLst>
              <a:ext uri="{FF2B5EF4-FFF2-40B4-BE49-F238E27FC236}">
                <a16:creationId xmlns:a16="http://schemas.microsoft.com/office/drawing/2014/main" id="{DE8D7BE6-880E-4D6D-91F7-140F311EE463}"/>
              </a:ext>
            </a:extLst>
          </p:cNvPr>
          <p:cNvSpPr/>
          <p:nvPr/>
        </p:nvSpPr>
        <p:spPr>
          <a:xfrm>
            <a:off x="7484272" y="4649945"/>
            <a:ext cx="1587825" cy="15063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2F73F12B-FC7C-4373-B26D-8BB89CE43CBD}"/>
              </a:ext>
            </a:extLst>
          </p:cNvPr>
          <p:cNvSpPr txBox="1"/>
          <p:nvPr/>
        </p:nvSpPr>
        <p:spPr>
          <a:xfrm>
            <a:off x="7527884" y="5016671"/>
            <a:ext cx="1477625" cy="7267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Vanderbilt University</a:t>
            </a:r>
          </a:p>
        </p:txBody>
      </p:sp>
      <p:sp>
        <p:nvSpPr>
          <p:cNvPr id="42" name="Rectangle 41">
            <a:extLst>
              <a:ext uri="{FF2B5EF4-FFF2-40B4-BE49-F238E27FC236}">
                <a16:creationId xmlns:a16="http://schemas.microsoft.com/office/drawing/2014/main" id="{8A8637D1-A73A-4847-920B-DD66F4D52CE1}"/>
              </a:ext>
            </a:extLst>
          </p:cNvPr>
          <p:cNvSpPr/>
          <p:nvPr/>
        </p:nvSpPr>
        <p:spPr>
          <a:xfrm>
            <a:off x="9652653" y="4649944"/>
            <a:ext cx="1587825" cy="15063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7B6C3728-75EE-46A2-821D-0F0D7366C736}"/>
              </a:ext>
            </a:extLst>
          </p:cNvPr>
          <p:cNvSpPr txBox="1"/>
          <p:nvPr/>
        </p:nvSpPr>
        <p:spPr>
          <a:xfrm>
            <a:off x="9736861" y="5032172"/>
            <a:ext cx="1428705" cy="7267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University of Florida</a:t>
            </a:r>
          </a:p>
        </p:txBody>
      </p:sp>
      <p:sp>
        <p:nvSpPr>
          <p:cNvPr id="43" name="Oval 42">
            <a:extLst>
              <a:ext uri="{FF2B5EF4-FFF2-40B4-BE49-F238E27FC236}">
                <a16:creationId xmlns:a16="http://schemas.microsoft.com/office/drawing/2014/main" id="{EE75C5C4-9F43-4EA7-91D4-842325F02667}"/>
              </a:ext>
            </a:extLst>
          </p:cNvPr>
          <p:cNvSpPr/>
          <p:nvPr/>
        </p:nvSpPr>
        <p:spPr>
          <a:xfrm>
            <a:off x="7704455" y="2349338"/>
            <a:ext cx="3092352" cy="271713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1956"/>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0B91F6AC-4F96-49AC-B39C-C2A58CE7E4D6}"/>
              </a:ext>
            </a:extLst>
          </p:cNvPr>
          <p:cNvSpPr txBox="1"/>
          <p:nvPr/>
        </p:nvSpPr>
        <p:spPr>
          <a:xfrm>
            <a:off x="8003853" y="3193257"/>
            <a:ext cx="2557319" cy="11592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Harmonized </a:t>
            </a:r>
            <a:r>
              <a:rPr kumimoji="0" lang="en-US" sz="2800" b="1" i="0" u="none" strike="noStrike" kern="1200" cap="none" spc="0" normalizeH="0" baseline="0" noProof="0" dirty="0" err="1">
                <a:ln>
                  <a:noFill/>
                </a:ln>
                <a:solidFill>
                  <a:srgbClr val="001956"/>
                </a:solidFill>
                <a:effectLst/>
                <a:uLnTx/>
                <a:uFillTx/>
                <a:latin typeface="Arial" panose="020B0604020202020204"/>
                <a:ea typeface="Helvetica Neue" charset="0"/>
                <a:cs typeface="Helvetica Neue" charset="0"/>
              </a:rPr>
              <a:t>PGx</a:t>
            </a:r>
            <a:r>
              <a:rPr kumimoji="0" lang="en-US" sz="28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 Protocol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sp>
        <p:nvSpPr>
          <p:cNvPr id="46" name="Rectangle 45">
            <a:extLst>
              <a:ext uri="{FF2B5EF4-FFF2-40B4-BE49-F238E27FC236}">
                <a16:creationId xmlns:a16="http://schemas.microsoft.com/office/drawing/2014/main" id="{FCB74589-1387-4E62-B72E-A7F9D0EDCC1C}"/>
              </a:ext>
            </a:extLst>
          </p:cNvPr>
          <p:cNvSpPr/>
          <p:nvPr/>
        </p:nvSpPr>
        <p:spPr>
          <a:xfrm>
            <a:off x="10425940" y="1905512"/>
            <a:ext cx="1587825" cy="150630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A52A4FB-852B-4BEC-BD33-55E2F40A3006}"/>
              </a:ext>
            </a:extLst>
          </p:cNvPr>
          <p:cNvSpPr txBox="1"/>
          <p:nvPr/>
        </p:nvSpPr>
        <p:spPr>
          <a:xfrm>
            <a:off x="10619976" y="2233173"/>
            <a:ext cx="1204015" cy="7267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Mount Sinai</a:t>
            </a:r>
          </a:p>
        </p:txBody>
      </p:sp>
      <p:sp>
        <p:nvSpPr>
          <p:cNvPr id="45" name="Oval 44">
            <a:extLst>
              <a:ext uri="{FF2B5EF4-FFF2-40B4-BE49-F238E27FC236}">
                <a16:creationId xmlns:a16="http://schemas.microsoft.com/office/drawing/2014/main" id="{524C158A-FE42-4BEE-B24E-CCD7AC76F745}"/>
              </a:ext>
            </a:extLst>
          </p:cNvPr>
          <p:cNvSpPr/>
          <p:nvPr/>
        </p:nvSpPr>
        <p:spPr>
          <a:xfrm>
            <a:off x="8448337" y="2504271"/>
            <a:ext cx="3092352" cy="2717134"/>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1956"/>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7555C81B-32BF-41F6-BF5C-0C458F8E38DC}"/>
              </a:ext>
            </a:extLst>
          </p:cNvPr>
          <p:cNvSpPr txBox="1"/>
          <p:nvPr/>
        </p:nvSpPr>
        <p:spPr>
          <a:xfrm>
            <a:off x="8722275" y="3429860"/>
            <a:ext cx="2604817"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GUARDD-US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Protocol</a:t>
            </a:r>
          </a:p>
        </p:txBody>
      </p:sp>
      <p:sp>
        <p:nvSpPr>
          <p:cNvPr id="49" name="Oval 48">
            <a:extLst>
              <a:ext uri="{FF2B5EF4-FFF2-40B4-BE49-F238E27FC236}">
                <a16:creationId xmlns:a16="http://schemas.microsoft.com/office/drawing/2014/main" id="{27D2A762-7352-4BAD-82D7-7F0FC82DC20D}"/>
              </a:ext>
            </a:extLst>
          </p:cNvPr>
          <p:cNvSpPr/>
          <p:nvPr/>
        </p:nvSpPr>
        <p:spPr>
          <a:xfrm>
            <a:off x="7948067" y="3135954"/>
            <a:ext cx="3092352" cy="2717134"/>
          </a:xfrm>
          <a:prstGeom prst="ellipse">
            <a:avLst/>
          </a:prstGeom>
          <a:solidFill>
            <a:schemeClr val="bg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1956"/>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84DC8A6B-8915-4CDA-A2B5-79B74AA224DC}"/>
              </a:ext>
            </a:extLst>
          </p:cNvPr>
          <p:cNvSpPr txBox="1"/>
          <p:nvPr/>
        </p:nvSpPr>
        <p:spPr>
          <a:xfrm>
            <a:off x="8014385" y="4250397"/>
            <a:ext cx="3015583"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rPr>
              <a:t>GRACE Protocol</a:t>
            </a:r>
          </a:p>
        </p:txBody>
      </p:sp>
      <p:grpSp>
        <p:nvGrpSpPr>
          <p:cNvPr id="33" name="Group 32">
            <a:extLst>
              <a:ext uri="{FF2B5EF4-FFF2-40B4-BE49-F238E27FC236}">
                <a16:creationId xmlns:a16="http://schemas.microsoft.com/office/drawing/2014/main" id="{5FB6A833-410C-4543-B3C6-47B3D8F0F6AF}"/>
              </a:ext>
            </a:extLst>
          </p:cNvPr>
          <p:cNvGrpSpPr/>
          <p:nvPr/>
        </p:nvGrpSpPr>
        <p:grpSpPr>
          <a:xfrm>
            <a:off x="48120" y="18373"/>
            <a:ext cx="2294308" cy="1239332"/>
            <a:chOff x="269630" y="94978"/>
            <a:chExt cx="2294308" cy="1239332"/>
          </a:xfrm>
        </p:grpSpPr>
        <p:sp>
          <p:nvSpPr>
            <p:cNvPr id="34" name="Rectangle 33">
              <a:extLst>
                <a:ext uri="{FF2B5EF4-FFF2-40B4-BE49-F238E27FC236}">
                  <a16:creationId xmlns:a16="http://schemas.microsoft.com/office/drawing/2014/main" id="{E18693FF-EE67-415B-82E8-835E0E067A0F}"/>
                </a:ext>
              </a:extLst>
            </p:cNvPr>
            <p:cNvSpPr/>
            <p:nvPr/>
          </p:nvSpPr>
          <p:spPr>
            <a:xfrm>
              <a:off x="269630" y="94978"/>
              <a:ext cx="2294308" cy="1239332"/>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1956"/>
                </a:solidFill>
                <a:effectLst/>
                <a:uLnTx/>
                <a:uFillTx/>
                <a:latin typeface="Arial" panose="020B0604020202020204"/>
                <a:ea typeface="+mn-ea"/>
                <a:cs typeface="+mn-cs"/>
              </a:endParaRPr>
            </a:p>
          </p:txBody>
        </p:sp>
        <p:pic>
          <p:nvPicPr>
            <p:cNvPr id="35" name="Picture 34">
              <a:extLst>
                <a:ext uri="{FF2B5EF4-FFF2-40B4-BE49-F238E27FC236}">
                  <a16:creationId xmlns:a16="http://schemas.microsoft.com/office/drawing/2014/main" id="{BEC739DC-4105-49FF-8BA8-1E8360ADE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01" y="144451"/>
              <a:ext cx="2244389" cy="1161506"/>
            </a:xfrm>
            <a:prstGeom prst="rect">
              <a:avLst/>
            </a:prstGeom>
            <a:ln w="76200">
              <a:solidFill>
                <a:schemeClr val="tx1"/>
              </a:solidFill>
            </a:ln>
          </p:spPr>
        </p:pic>
      </p:grpSp>
      <p:sp>
        <p:nvSpPr>
          <p:cNvPr id="31" name="TextBox 30">
            <a:extLst>
              <a:ext uri="{FF2B5EF4-FFF2-40B4-BE49-F238E27FC236}">
                <a16:creationId xmlns:a16="http://schemas.microsoft.com/office/drawing/2014/main" id="{38CEDEB0-6744-4ACE-9AE8-B0C353A3B6F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25</a:t>
            </a:r>
          </a:p>
        </p:txBody>
      </p:sp>
    </p:spTree>
    <p:extLst>
      <p:ext uri="{BB962C8B-B14F-4D97-AF65-F5344CB8AC3E}">
        <p14:creationId xmlns:p14="http://schemas.microsoft.com/office/powerpoint/2010/main" val="30522582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500"/>
                                        <p:tgtEl>
                                          <p:spTgt spid="4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up)">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up)">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par>
                                <p:cTn id="51" presetID="1"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45"/>
                                        </p:tgtEl>
                                      </p:cBhvr>
                                    </p:animEffect>
                                    <p:set>
                                      <p:cBhvr>
                                        <p:cTn id="57" dur="1" fill="hold">
                                          <p:stCondLst>
                                            <p:cond delay="499"/>
                                          </p:stCondLst>
                                        </p:cTn>
                                        <p:tgtEl>
                                          <p:spTgt spid="4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6"/>
                                        </p:tgtEl>
                                      </p:cBhvr>
                                    </p:animEffect>
                                    <p:set>
                                      <p:cBhvr>
                                        <p:cTn id="63" dur="1" fill="hold">
                                          <p:stCondLst>
                                            <p:cond delay="499"/>
                                          </p:stCondLst>
                                        </p:cTn>
                                        <p:tgtEl>
                                          <p:spTgt spid="46"/>
                                        </p:tgtEl>
                                        <p:attrNameLst>
                                          <p:attrName>style.visibility</p:attrName>
                                        </p:attrNameLst>
                                      </p:cBhvr>
                                      <p:to>
                                        <p:strVal val="hidden"/>
                                      </p:to>
                                    </p:se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up)">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par>
                                <p:cTn id="71" presetID="1" presetClass="entr" presetSubtype="0" fill="hold" nodeType="with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childTnLst>
                                </p:cTn>
                              </p:par>
                              <p:par>
                                <p:cTn id="73" presetID="10"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49"/>
                                        </p:tgtEl>
                                      </p:cBhvr>
                                    </p:animEffect>
                                    <p:set>
                                      <p:cBhvr>
                                        <p:cTn id="80" dur="1" fill="hold">
                                          <p:stCondLst>
                                            <p:cond delay="499"/>
                                          </p:stCondLst>
                                        </p:cTn>
                                        <p:tgtEl>
                                          <p:spTgt spid="4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50"/>
                                        </p:tgtEl>
                                      </p:cBhvr>
                                    </p:animEffect>
                                    <p:set>
                                      <p:cBhvr>
                                        <p:cTn id="83" dur="1" fill="hold">
                                          <p:stCondLst>
                                            <p:cond delay="499"/>
                                          </p:stCondLst>
                                        </p:cTn>
                                        <p:tgtEl>
                                          <p:spTgt spid="5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8"/>
                                        </p:tgtEl>
                                      </p:cBhvr>
                                    </p:animEffect>
                                    <p:set>
                                      <p:cBhvr>
                                        <p:cTn id="86" dur="1" fill="hold">
                                          <p:stCondLst>
                                            <p:cond delay="499"/>
                                          </p:stCondLst>
                                        </p:cTn>
                                        <p:tgtEl>
                                          <p:spTgt spid="4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5" end="5"/>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
                                            <p:txEl>
                                              <p:pRg st="6" end="6"/>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0" grpId="0" animBg="1"/>
      <p:bldP spid="40" grpId="1" animBg="1"/>
      <p:bldP spid="41" grpId="0" animBg="1"/>
      <p:bldP spid="41" grpId="1" animBg="1"/>
      <p:bldP spid="42" grpId="0" animBg="1"/>
      <p:bldP spid="42" grpId="1" animBg="1"/>
      <p:bldP spid="43" grpId="0" animBg="1"/>
      <p:bldP spid="43" grpId="1" animBg="1"/>
      <p:bldP spid="44" grpId="0"/>
      <p:bldP spid="44" grpId="1"/>
      <p:bldP spid="46" grpId="0" animBg="1"/>
      <p:bldP spid="46" grpId="1" animBg="1"/>
      <p:bldP spid="45" grpId="0" animBg="1"/>
      <p:bldP spid="45" grpId="1" animBg="1"/>
      <p:bldP spid="47" grpId="0"/>
      <p:bldP spid="47" grpId="1"/>
      <p:bldP spid="49" grpId="0" animBg="1"/>
      <p:bldP spid="49" grpId="1" animBg="1"/>
      <p:bldP spid="50" grpId="0"/>
      <p:bldP spid="5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 y="33949"/>
            <a:ext cx="12190413" cy="811177"/>
          </a:xfrm>
          <a:prstGeom prst="rect">
            <a:avLst/>
          </a:prstGeom>
          <a:noFill/>
          <a:ln w="9525">
            <a:noFill/>
            <a:miter lim="800000"/>
            <a:headEnd/>
            <a:tailEnd/>
          </a:ln>
        </p:spPr>
        <p:txBody>
          <a:bodyPr/>
          <a:lstStyle/>
          <a:p>
            <a:pPr marL="0" marR="0" lvl="0" indent="0" algn="ctr" defTabSz="121917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Newborn Sequencing In Genomic medicine </a:t>
            </a:r>
          </a:p>
          <a:p>
            <a:pPr marL="0" marR="0" lvl="0" indent="0" algn="ctr" defTabSz="121917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and public HealTh (NSIGHT)</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100" normalizeH="0" baseline="0" noProof="0" dirty="0">
              <a:ln>
                <a:noFill/>
              </a:ln>
              <a:solidFill>
                <a:srgbClr val="FFFF00"/>
              </a:solidFill>
              <a:effectLst/>
              <a:uLnTx/>
              <a:uFillTx/>
              <a:latin typeface="Arial" charset="0"/>
              <a:ea typeface="+mn-ea"/>
              <a:cs typeface="+mn-cs"/>
            </a:endParaRPr>
          </a:p>
        </p:txBody>
      </p:sp>
      <p:cxnSp>
        <p:nvCxnSpPr>
          <p:cNvPr id="7" name="Straight Connector 6">
            <a:extLst>
              <a:ext uri="{FF2B5EF4-FFF2-40B4-BE49-F238E27FC236}">
                <a16:creationId xmlns:a16="http://schemas.microsoft.com/office/drawing/2014/main" id="{3F28E79A-A00D-421B-B2CE-BEAE1D336C4C}"/>
              </a:ext>
            </a:extLst>
          </p:cNvPr>
          <p:cNvCxnSpPr>
            <a:cxnSpLocks/>
          </p:cNvCxnSpPr>
          <p:nvPr/>
        </p:nvCxnSpPr>
        <p:spPr>
          <a:xfrm>
            <a:off x="0" y="2113017"/>
            <a:ext cx="12190412" cy="103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C11E4C-1697-44C2-8041-B438A3B52C7E}"/>
              </a:ext>
            </a:extLst>
          </p:cNvPr>
          <p:cNvSpPr/>
          <p:nvPr/>
        </p:nvSpPr>
        <p:spPr>
          <a:xfrm>
            <a:off x="0" y="1427061"/>
            <a:ext cx="12192000" cy="48125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EADA4964-4B6D-4830-98E0-66659ABB64CC}"/>
              </a:ext>
            </a:extLst>
          </p:cNvPr>
          <p:cNvSpPr txBox="1"/>
          <p:nvPr/>
        </p:nvSpPr>
        <p:spPr>
          <a:xfrm>
            <a:off x="2291255" y="1524206"/>
            <a:ext cx="9648762"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2102A"/>
                </a:solidFill>
                <a:effectLst/>
                <a:uLnTx/>
                <a:uFillTx/>
                <a:latin typeface="Arial" panose="020B0604020202020204"/>
                <a:ea typeface="+mn-ea"/>
                <a:cs typeface="+mn-cs"/>
              </a:rPr>
              <a:t>Interpretation of Genomic Sequencing Results in Healthy and Ill Newborns: Results from the BabySeq Project</a:t>
            </a:r>
          </a:p>
        </p:txBody>
      </p:sp>
      <p:sp>
        <p:nvSpPr>
          <p:cNvPr id="15" name="TextBox 14">
            <a:extLst>
              <a:ext uri="{FF2B5EF4-FFF2-40B4-BE49-F238E27FC236}">
                <a16:creationId xmlns:a16="http://schemas.microsoft.com/office/drawing/2014/main" id="{BBD3B019-B013-47F9-A348-CBFE2F98DD04}"/>
              </a:ext>
            </a:extLst>
          </p:cNvPr>
          <p:cNvSpPr txBox="1"/>
          <p:nvPr/>
        </p:nvSpPr>
        <p:spPr>
          <a:xfrm>
            <a:off x="254877" y="2995626"/>
            <a:ext cx="8044524" cy="2246769"/>
          </a:xfrm>
          <a:prstGeom prst="rect">
            <a:avLst/>
          </a:prstGeom>
          <a:noFill/>
        </p:spPr>
        <p:txBody>
          <a:bodyPr wrap="square" rtlCol="0">
            <a:spAutoFit/>
          </a:bodyPr>
          <a:lstStyle/>
          <a:p>
            <a:pPr marL="342900" marR="0" lvl="0" indent="-342900" algn="l" defTabSz="57785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2102A"/>
                </a:solidFill>
                <a:effectLst/>
                <a:uLnTx/>
                <a:uFillTx/>
                <a:latin typeface="Arial" panose="020B0604020202020204"/>
                <a:ea typeface="Helvetica Neue" charset="0"/>
                <a:cs typeface="Helvetica Neue" charset="0"/>
              </a:rPr>
              <a:t>159 newborns (well nursery and NICU recruitment)</a:t>
            </a:r>
          </a:p>
          <a:p>
            <a:pPr marL="342900" marR="0" lvl="0" indent="-342900" algn="l" defTabSz="57785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2102A"/>
                </a:solidFill>
                <a:effectLst/>
                <a:uLnTx/>
                <a:uFillTx/>
                <a:latin typeface="Arial" panose="020B0604020202020204"/>
                <a:ea typeface="Helvetica Neue" charset="0"/>
                <a:cs typeface="Helvetica Neue" charset="0"/>
              </a:rPr>
              <a:t>9.4% (15/159) revealed risk of childhood-onset 	disease</a:t>
            </a:r>
          </a:p>
          <a:p>
            <a:pPr marL="342900" marR="0" lvl="0" indent="-342900" algn="l" defTabSz="57785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2102A"/>
                </a:solidFill>
                <a:effectLst/>
                <a:uLnTx/>
                <a:uFillTx/>
                <a:latin typeface="Arial" panose="020B0604020202020204"/>
                <a:ea typeface="Helvetica Neue" charset="0"/>
                <a:cs typeface="Helvetica Neue" charset="0"/>
              </a:rPr>
              <a:t>5% (8/159) pharmacogenomic and 88% (140/159) 	recessive childhood-onset disorder carrier status </a:t>
            </a:r>
          </a:p>
        </p:txBody>
      </p:sp>
      <p:cxnSp>
        <p:nvCxnSpPr>
          <p:cNvPr id="16" name="Straight Connector 15">
            <a:extLst>
              <a:ext uri="{FF2B5EF4-FFF2-40B4-BE49-F238E27FC236}">
                <a16:creationId xmlns:a16="http://schemas.microsoft.com/office/drawing/2014/main" id="{72E476BF-9EC2-4CDF-A93B-02CFA9D44E65}"/>
              </a:ext>
            </a:extLst>
          </p:cNvPr>
          <p:cNvCxnSpPr>
            <a:cxnSpLocks/>
          </p:cNvCxnSpPr>
          <p:nvPr/>
        </p:nvCxnSpPr>
        <p:spPr>
          <a:xfrm flipH="1">
            <a:off x="-1" y="2423720"/>
            <a:ext cx="1221942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88CA79C-605C-44C3-8730-0E5DFBC80529}"/>
              </a:ext>
            </a:extLst>
          </p:cNvPr>
          <p:cNvSpPr txBox="1"/>
          <p:nvPr/>
        </p:nvSpPr>
        <p:spPr>
          <a:xfrm>
            <a:off x="254877" y="2467056"/>
            <a:ext cx="2489784"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102A"/>
                </a:solidFill>
                <a:effectLst/>
                <a:uLnTx/>
                <a:uFillTx/>
                <a:latin typeface="Arial" panose="020B0604020202020204"/>
                <a:ea typeface="Helvetica Neue" charset="0"/>
                <a:cs typeface="Helvetica Neue" charset="0"/>
              </a:rPr>
              <a:t> 2019 Jan 3;104(1):76-93</a:t>
            </a:r>
            <a:endParaRPr kumimoji="0" lang="en-US" sz="1400"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pic>
        <p:nvPicPr>
          <p:cNvPr id="23" name="Picture 22">
            <a:extLst>
              <a:ext uri="{FF2B5EF4-FFF2-40B4-BE49-F238E27FC236}">
                <a16:creationId xmlns:a16="http://schemas.microsoft.com/office/drawing/2014/main" id="{E59A5195-3477-41BF-A577-528444E283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5432411"/>
            <a:ext cx="2489784" cy="574565"/>
          </a:xfrm>
          <a:prstGeom prst="rect">
            <a:avLst/>
          </a:prstGeom>
        </p:spPr>
      </p:pic>
      <p:pic>
        <p:nvPicPr>
          <p:cNvPr id="25" name="Graphic 24">
            <a:extLst>
              <a:ext uri="{FF2B5EF4-FFF2-40B4-BE49-F238E27FC236}">
                <a16:creationId xmlns:a16="http://schemas.microsoft.com/office/drawing/2014/main" id="{5C8710C1-1FD0-4B77-A461-7936A7F7BB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2" y="1675767"/>
            <a:ext cx="1524000" cy="561975"/>
          </a:xfrm>
          <a:prstGeom prst="rect">
            <a:avLst/>
          </a:prstGeom>
        </p:spPr>
      </p:pic>
      <p:pic>
        <p:nvPicPr>
          <p:cNvPr id="26" name="Picture 25">
            <a:extLst>
              <a:ext uri="{FF2B5EF4-FFF2-40B4-BE49-F238E27FC236}">
                <a16:creationId xmlns:a16="http://schemas.microsoft.com/office/drawing/2014/main" id="{8163C226-C32C-4EC7-9E08-C14B1BA60AC7}"/>
              </a:ext>
            </a:extLst>
          </p:cNvPr>
          <p:cNvPicPr>
            <a:picLocks noChangeAspect="1"/>
          </p:cNvPicPr>
          <p:nvPr/>
        </p:nvPicPr>
        <p:blipFill>
          <a:blip r:embed="rId6"/>
          <a:stretch>
            <a:fillRect/>
          </a:stretch>
        </p:blipFill>
        <p:spPr>
          <a:xfrm>
            <a:off x="8326822" y="2805610"/>
            <a:ext cx="3299441" cy="292550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B304D7DD-2EBF-44E6-9A60-8ACA0CA27F1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26</a:t>
            </a:r>
          </a:p>
        </p:txBody>
      </p:sp>
    </p:spTree>
    <p:extLst>
      <p:ext uri="{BB962C8B-B14F-4D97-AF65-F5344CB8AC3E}">
        <p14:creationId xmlns:p14="http://schemas.microsoft.com/office/powerpoint/2010/main" val="1610394701"/>
      </p:ext>
    </p:extLst>
  </p:cSld>
  <p:clrMapOvr>
    <a:masterClrMapping/>
  </p:clrMapOvr>
  <p:transition spd="slow">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07C10D-F9B4-47FA-B9AB-62950D3C228C}"/>
              </a:ext>
            </a:extLst>
          </p:cNvPr>
          <p:cNvSpPr/>
          <p:nvPr/>
        </p:nvSpPr>
        <p:spPr>
          <a:xfrm>
            <a:off x="-300789" y="1808601"/>
            <a:ext cx="8722894" cy="3693319"/>
          </a:xfrm>
          <a:prstGeom prst="rect">
            <a:avLst/>
          </a:prstGeom>
        </p:spPr>
        <p:txBody>
          <a:bodyPr wrap="square">
            <a:spAutoFit/>
          </a:bodyPr>
          <a:lstStyle/>
          <a:p>
            <a:pPr marL="615950" marR="0" lvl="2" indent="-271463" algn="l" defTabSz="627047"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tab pos="860425" algn="l"/>
              </a:tabLst>
              <a:defRPr/>
            </a:pPr>
            <a:r>
              <a:rPr kumimoji="0" lang="en-US" sz="2900" b="1" i="0" u="none" strike="noStrike" kern="1200" cap="none" spc="0" normalizeH="0" baseline="0" noProof="0" dirty="0">
                <a:ln>
                  <a:noFill/>
                </a:ln>
                <a:solidFill>
                  <a:srgbClr val="FFFFFF"/>
                </a:solidFill>
                <a:effectLst/>
                <a:uLnTx/>
                <a:uFillTx/>
                <a:latin typeface="Arial" charset="0"/>
                <a:ea typeface="+mn-ea"/>
                <a:cs typeface="+mn-cs"/>
              </a:rPr>
              <a:t>First round of applications received under 		PAR-18-844 (R01) and PAR-18-843 (R21)</a:t>
            </a:r>
          </a:p>
          <a:p>
            <a:pPr marL="954071" marR="0" lvl="3" algn="l" defTabSz="627047" rtl="0" eaLnBrk="0" fontAlgn="auto" latinLnBrk="0" hangingPunct="0">
              <a:lnSpc>
                <a:spcPct val="100000"/>
              </a:lnSpc>
              <a:spcBef>
                <a:spcPts val="1800"/>
              </a:spcBef>
              <a:spcAft>
                <a:spcPts val="0"/>
              </a:spcAft>
              <a:buClr>
                <a:srgbClr val="FFFFFF"/>
              </a:buClr>
              <a:buSzPct val="95000"/>
              <a:tabLst/>
              <a:defRPr/>
            </a:pPr>
            <a:r>
              <a:rPr kumimoji="0" lang="en-US" sz="2900" b="1" i="0" u="none" strike="noStrike" kern="1200" cap="none" spc="0" normalizeH="0" baseline="0" noProof="0" dirty="0">
                <a:ln>
                  <a:noFill/>
                </a:ln>
                <a:solidFill>
                  <a:srgbClr val="66FFFF"/>
                </a:solidFill>
                <a:effectLst/>
                <a:uLnTx/>
                <a:uFillTx/>
                <a:latin typeface="Arial" charset="0"/>
                <a:ea typeface="+mn-ea"/>
                <a:cs typeface="+mn-cs"/>
              </a:rPr>
              <a:t>Next receipt date: July 16, 2019</a:t>
            </a:r>
          </a:p>
          <a:p>
            <a:pPr marL="954071" marR="0" lvl="3" algn="l" defTabSz="627047" rtl="0" eaLnBrk="0" fontAlgn="auto" latinLnBrk="0" hangingPunct="0">
              <a:lnSpc>
                <a:spcPct val="100000"/>
              </a:lnSpc>
              <a:spcBef>
                <a:spcPts val="1800"/>
              </a:spcBef>
              <a:spcAft>
                <a:spcPts val="0"/>
              </a:spcAft>
              <a:buClr>
                <a:srgbClr val="FFFFFF"/>
              </a:buClr>
              <a:buSzPct val="95000"/>
              <a:tabLst/>
              <a:defRPr/>
            </a:pPr>
            <a:endParaRPr kumimoji="0" lang="en-US" sz="2900" b="1" i="0" u="none" strike="noStrike" kern="1200" cap="none" spc="0" normalizeH="0" baseline="0" noProof="0" dirty="0">
              <a:ln>
                <a:noFill/>
              </a:ln>
              <a:solidFill>
                <a:srgbClr val="66FFFF"/>
              </a:solidFill>
              <a:effectLst/>
              <a:uLnTx/>
              <a:uFillTx/>
              <a:latin typeface="Arial" charset="0"/>
              <a:ea typeface="+mn-ea"/>
              <a:cs typeface="+mn-cs"/>
            </a:endParaRPr>
          </a:p>
          <a:p>
            <a:pPr marL="615950" marR="0" lvl="2" indent="-271463" algn="l" defTabSz="627047"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kumimoji="0" lang="en-US" sz="2900" b="1" i="0" u="none" strike="noStrike" kern="1200" cap="none" spc="0" normalizeH="0" baseline="0" noProof="0" dirty="0">
                <a:ln>
                  <a:noFill/>
                </a:ln>
                <a:solidFill>
                  <a:srgbClr val="FFFFFF"/>
                </a:solidFill>
                <a:effectLst/>
                <a:uLnTx/>
                <a:uFillTx/>
                <a:latin typeface="Arial" charset="0"/>
                <a:ea typeface="+mn-ea"/>
                <a:cs typeface="+mn-cs"/>
              </a:rPr>
              <a:t>SBIR PAR-19-061 released in December 2018</a:t>
            </a:r>
          </a:p>
          <a:p>
            <a:pPr marL="954071" marR="0" lvl="3" algn="l" defTabSz="627047" rtl="0" eaLnBrk="0" fontAlgn="auto" latinLnBrk="0" hangingPunct="0">
              <a:lnSpc>
                <a:spcPct val="100000"/>
              </a:lnSpc>
              <a:spcBef>
                <a:spcPts val="1800"/>
              </a:spcBef>
              <a:spcAft>
                <a:spcPts val="0"/>
              </a:spcAft>
              <a:buClr>
                <a:srgbClr val="FFFFFF"/>
              </a:buClr>
              <a:buSzPct val="95000"/>
              <a:tabLst/>
              <a:defRPr/>
            </a:pPr>
            <a:r>
              <a:rPr kumimoji="0" lang="en-US" sz="2900" b="1" i="0" u="none" strike="noStrike" kern="1200" cap="none" spc="0" normalizeH="0" baseline="0" noProof="0" dirty="0">
                <a:ln>
                  <a:noFill/>
                </a:ln>
                <a:solidFill>
                  <a:srgbClr val="66FFFF"/>
                </a:solidFill>
                <a:effectLst/>
                <a:uLnTx/>
                <a:uFillTx/>
                <a:latin typeface="Arial" charset="0"/>
                <a:ea typeface="+mn-ea"/>
                <a:cs typeface="+mn-cs"/>
              </a:rPr>
              <a:t>Next receipt date: April 5, 2019</a:t>
            </a:r>
          </a:p>
        </p:txBody>
      </p:sp>
      <p:pic>
        <p:nvPicPr>
          <p:cNvPr id="7" name="Picture 6">
            <a:extLst>
              <a:ext uri="{FF2B5EF4-FFF2-40B4-BE49-F238E27FC236}">
                <a16:creationId xmlns:a16="http://schemas.microsoft.com/office/drawing/2014/main" id="{DD51923B-C55B-4C39-B46A-9ED401754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202" y="1444351"/>
            <a:ext cx="3445591" cy="4367145"/>
          </a:xfrm>
          <a:prstGeom prst="rect">
            <a:avLst/>
          </a:prstGeom>
        </p:spPr>
      </p:pic>
      <p:sp>
        <p:nvSpPr>
          <p:cNvPr id="12" name="Title 3">
            <a:extLst>
              <a:ext uri="{FF2B5EF4-FFF2-40B4-BE49-F238E27FC236}">
                <a16:creationId xmlns:a16="http://schemas.microsoft.com/office/drawing/2014/main" id="{478C5FD4-A712-4C85-8751-4B37F4BB0DB5}"/>
              </a:ext>
            </a:extLst>
          </p:cNvPr>
          <p:cNvSpPr>
            <a:spLocks noGrp="1"/>
          </p:cNvSpPr>
          <p:nvPr>
            <p:ph type="title"/>
          </p:nvPr>
        </p:nvSpPr>
        <p:spPr>
          <a:xfrm>
            <a:off x="0" y="29681"/>
            <a:ext cx="12192000" cy="604026"/>
          </a:xfrm>
        </p:spPr>
        <p:txBody>
          <a:bodyPr/>
          <a:lstStyle/>
          <a:p>
            <a:pPr algn="ctr">
              <a:defRPr/>
            </a:pPr>
            <a:r>
              <a:rPr lang="en-US" sz="3600" dirty="0">
                <a:solidFill>
                  <a:srgbClr val="5FE0D4"/>
                </a:solidFill>
                <a:latin typeface="Arial" charset="0"/>
                <a:cs typeface="Arial" charset="0"/>
              </a:rPr>
              <a:t>Computational Genomics and Data Science Program</a:t>
            </a:r>
            <a:endParaRPr lang="en-US" sz="3600" dirty="0">
              <a:solidFill>
                <a:srgbClr val="5FE0D4"/>
              </a:solidFill>
              <a:latin typeface="Arial" pitchFamily="34" charset="0"/>
              <a:cs typeface="Arial" pitchFamily="34" charset="0"/>
            </a:endParaRPr>
          </a:p>
        </p:txBody>
      </p:sp>
      <p:sp>
        <p:nvSpPr>
          <p:cNvPr id="8" name="TextBox 7">
            <a:extLst>
              <a:ext uri="{FF2B5EF4-FFF2-40B4-BE49-F238E27FC236}">
                <a16:creationId xmlns:a16="http://schemas.microsoft.com/office/drawing/2014/main" id="{8C4FF12D-5AC3-4AE8-88C1-14C2F4E2758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27</a:t>
            </a:r>
          </a:p>
        </p:txBody>
      </p:sp>
    </p:spTree>
    <p:extLst>
      <p:ext uri="{BB962C8B-B14F-4D97-AF65-F5344CB8AC3E}">
        <p14:creationId xmlns:p14="http://schemas.microsoft.com/office/powerpoint/2010/main" val="30939283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07C10D-F9B4-47FA-B9AB-62950D3C228C}"/>
              </a:ext>
            </a:extLst>
          </p:cNvPr>
          <p:cNvSpPr/>
          <p:nvPr/>
        </p:nvSpPr>
        <p:spPr>
          <a:xfrm>
            <a:off x="7596554" y="1696103"/>
            <a:ext cx="4595446" cy="4039567"/>
          </a:xfrm>
          <a:prstGeom prst="rect">
            <a:avLst/>
          </a:prstGeom>
        </p:spPr>
        <p:txBody>
          <a:bodyPr wrap="square">
            <a:spAutoFit/>
          </a:bodyPr>
          <a:lstStyle/>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Recent Accomplishments</a:t>
            </a:r>
          </a:p>
          <a:p>
            <a:pPr marL="303213" marR="0" lvl="2" indent="-184150" algn="l" defTabSz="465138" rtl="0" eaLnBrk="1" fontAlgn="auto" latinLnBrk="0" hangingPunct="1">
              <a:lnSpc>
                <a:spcPct val="100000"/>
              </a:lnSpc>
              <a:spcBef>
                <a:spcPts val="1333"/>
              </a:spcBef>
              <a:spcAft>
                <a:spcPts val="0"/>
              </a:spcAft>
              <a:buClr>
                <a:srgbClr val="FFFFFF"/>
              </a:buClr>
              <a:buSzPct val="95000"/>
              <a:buFont typeface="Wingdings" panose="05000000000000000000" pitchFamily="2" charset="2"/>
              <a:buChar char="§"/>
              <a:tabLst/>
              <a:defRPr/>
            </a:pPr>
            <a:r>
              <a:rPr kumimoji="0" lang="en-US" sz="2400" b="1" i="0" u="none" strike="noStrike" kern="1200" cap="none" spc="0" normalizeH="0" baseline="0" noProof="0" dirty="0">
                <a:ln>
                  <a:noFill/>
                </a:ln>
                <a:solidFill>
                  <a:srgbClr val="66FFFF"/>
                </a:solidFill>
                <a:effectLst/>
                <a:uLnTx/>
                <a:uFillTx/>
                <a:latin typeface="Arial" panose="020B0604020202020204"/>
                <a:ea typeface="+mn-ea"/>
                <a:cs typeface="Arial" panose="020B0604020202020204" pitchFamily="34" charset="0"/>
              </a:rPr>
              <a:t>Common orthology set</a:t>
            </a:r>
          </a:p>
          <a:p>
            <a:pPr marL="303213" marR="0" lvl="2" indent="-184150" algn="l" defTabSz="465138" rtl="0" eaLnBrk="1" fontAlgn="auto" latinLnBrk="0" hangingPunct="1">
              <a:lnSpc>
                <a:spcPct val="100000"/>
              </a:lnSpc>
              <a:spcBef>
                <a:spcPts val="1333"/>
              </a:spcBef>
              <a:spcAft>
                <a:spcPts val="0"/>
              </a:spcAft>
              <a:buClr>
                <a:srgbClr val="FFFFFF"/>
              </a:buClr>
              <a:buSzPct val="95000"/>
              <a:buFont typeface="Wingdings" panose="05000000000000000000" pitchFamily="2" charset="2"/>
              <a:buChar char="§"/>
              <a:tabLst/>
              <a:defRPr/>
            </a:pPr>
            <a:r>
              <a:rPr kumimoji="0" lang="en-US" sz="2400" b="1" i="0" u="none" strike="noStrike" kern="1200" cap="none" spc="0" normalizeH="0" baseline="0" noProof="0" dirty="0">
                <a:ln>
                  <a:noFill/>
                </a:ln>
                <a:solidFill>
                  <a:srgbClr val="66FFFF"/>
                </a:solidFill>
                <a:effectLst/>
                <a:uLnTx/>
                <a:uFillTx/>
                <a:latin typeface="Arial" panose="020B0604020202020204"/>
                <a:ea typeface="+mn-ea"/>
                <a:cs typeface="Arial" panose="020B0604020202020204" pitchFamily="34" charset="0"/>
              </a:rPr>
              <a:t>Uniform representations of 	gene-to-human disease 	associations</a:t>
            </a:r>
          </a:p>
          <a:p>
            <a:pPr marL="303213" marR="0" lvl="2" indent="-184150" algn="l" defTabSz="465138" rtl="0" eaLnBrk="1" fontAlgn="auto" latinLnBrk="0" hangingPunct="1">
              <a:lnSpc>
                <a:spcPct val="100000"/>
              </a:lnSpc>
              <a:spcBef>
                <a:spcPts val="1333"/>
              </a:spcBef>
              <a:spcAft>
                <a:spcPts val="0"/>
              </a:spcAft>
              <a:buClr>
                <a:srgbClr val="FFFFFF"/>
              </a:buClr>
              <a:buSzPct val="95000"/>
              <a:buFont typeface="Wingdings" panose="05000000000000000000" pitchFamily="2" charset="2"/>
              <a:buChar char="§"/>
              <a:tabLst/>
              <a:defRPr/>
            </a:pPr>
            <a:r>
              <a:rPr kumimoji="0" lang="en-US" sz="2400" b="1" i="0" u="none" strike="noStrike" kern="1200" cap="none" spc="0" normalizeH="0" baseline="0" noProof="0" dirty="0">
                <a:ln>
                  <a:noFill/>
                </a:ln>
                <a:solidFill>
                  <a:srgbClr val="66FFFF"/>
                </a:solidFill>
                <a:effectLst/>
                <a:uLnTx/>
                <a:uFillTx/>
                <a:latin typeface="Arial" panose="020B0604020202020204"/>
                <a:ea typeface="+mn-ea"/>
                <a:cs typeface="Arial" panose="020B0604020202020204" pitchFamily="34" charset="0"/>
              </a:rPr>
              <a:t>Display of harmonized gene 	function, expression, and 	interactions data</a:t>
            </a:r>
          </a:p>
        </p:txBody>
      </p:sp>
      <p:sp>
        <p:nvSpPr>
          <p:cNvPr id="13" name="TextBox 12">
            <a:extLst>
              <a:ext uri="{FF2B5EF4-FFF2-40B4-BE49-F238E27FC236}">
                <a16:creationId xmlns:a16="http://schemas.microsoft.com/office/drawing/2014/main" id="{273D4846-4B54-4D44-9B4B-8D1ADDF25072}"/>
              </a:ext>
            </a:extLst>
          </p:cNvPr>
          <p:cNvSpPr txBox="1"/>
          <p:nvPr/>
        </p:nvSpPr>
        <p:spPr>
          <a:xfrm>
            <a:off x="7596554" y="5317588"/>
            <a:ext cx="184731" cy="29745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pic>
        <p:nvPicPr>
          <p:cNvPr id="15" name="Picture 4" descr="https://lh5.googleusercontent.com/XPf_czRQjG7dBMAS9A109NSLcTSVYsV_TZ-9u95GkgNPNfTNyaEQDfZ8gVQ3EyOkYdsAwzDsrMxnhhDEUooF2K6fpX1sY9pM5Ka1E-YBlsccL_entzlgvVbW1J9VVxrxjSSUU5pdhDY">
            <a:extLst>
              <a:ext uri="{FF2B5EF4-FFF2-40B4-BE49-F238E27FC236}">
                <a16:creationId xmlns:a16="http://schemas.microsoft.com/office/drawing/2014/main" id="{7BD55FC3-27B9-0549-A98D-177E1DF454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956" y="1346961"/>
            <a:ext cx="6207759" cy="19164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9A640BE-6186-7D46-95D7-02F695FE08FE}"/>
              </a:ext>
            </a:extLst>
          </p:cNvPr>
          <p:cNvGrpSpPr/>
          <p:nvPr/>
        </p:nvGrpSpPr>
        <p:grpSpPr>
          <a:xfrm>
            <a:off x="145758" y="3448420"/>
            <a:ext cx="7410156" cy="3319038"/>
            <a:chOff x="145758" y="3448420"/>
            <a:chExt cx="7410156" cy="3319038"/>
          </a:xfrm>
        </p:grpSpPr>
        <p:pic>
          <p:nvPicPr>
            <p:cNvPr id="2" name="Picture 1">
              <a:extLst>
                <a:ext uri="{FF2B5EF4-FFF2-40B4-BE49-F238E27FC236}">
                  <a16:creationId xmlns:a16="http://schemas.microsoft.com/office/drawing/2014/main" id="{4D9B01A4-B57E-5B41-B084-4E2982870EB1}"/>
                </a:ext>
              </a:extLst>
            </p:cNvPr>
            <p:cNvPicPr>
              <a:picLocks noChangeAspect="1"/>
            </p:cNvPicPr>
            <p:nvPr/>
          </p:nvPicPr>
          <p:blipFill>
            <a:blip r:embed="rId4"/>
            <a:stretch>
              <a:fillRect/>
            </a:stretch>
          </p:blipFill>
          <p:spPr>
            <a:xfrm>
              <a:off x="145758" y="3448420"/>
              <a:ext cx="7410156" cy="2795818"/>
            </a:xfrm>
            <a:prstGeom prst="rect">
              <a:avLst/>
            </a:prstGeom>
          </p:spPr>
        </p:pic>
        <p:sp>
          <p:nvSpPr>
            <p:cNvPr id="3" name="TextBox 2">
              <a:extLst>
                <a:ext uri="{FF2B5EF4-FFF2-40B4-BE49-F238E27FC236}">
                  <a16:creationId xmlns:a16="http://schemas.microsoft.com/office/drawing/2014/main" id="{94299C0F-DD06-C74D-8E6B-3489328555D6}"/>
                </a:ext>
              </a:extLst>
            </p:cNvPr>
            <p:cNvSpPr txBox="1"/>
            <p:nvPr/>
          </p:nvSpPr>
          <p:spPr>
            <a:xfrm>
              <a:off x="1254324" y="6244238"/>
              <a:ext cx="5193025" cy="523220"/>
            </a:xfrm>
            <a:prstGeom prst="rect">
              <a:avLst/>
            </a:prstGeom>
            <a:noFill/>
          </p:spPr>
          <p:txBody>
            <a:bodyPr wrap="none" rtlCol="0">
              <a:spAutoFit/>
            </a:bodyPr>
            <a:lstStyle/>
            <a:p>
              <a:pPr lvl="0" algn="ctr" defTabSz="914377">
                <a:defRPr/>
              </a:pPr>
              <a:r>
                <a:rPr kumimoji="0" lang="en-US" sz="2800" b="1" i="0" u="none" strike="noStrike" kern="1200" cap="none" spc="0" normalizeH="0" baseline="0" noProof="0" dirty="0">
                  <a:ln w="0"/>
                  <a:solidFill>
                    <a:srgbClr val="FFFFFF"/>
                  </a:solidFill>
                  <a:effectLst>
                    <a:outerShdw blurRad="38100" dist="19050" dir="2700000" algn="tl" rotWithShape="0">
                      <a:srgbClr val="FFFFFF">
                        <a:alpha val="40000"/>
                      </a:srgbClr>
                    </a:outerShdw>
                  </a:effectLst>
                  <a:uLnTx/>
                  <a:uFillTx/>
                  <a:latin typeface="Arial" panose="020B0604020202020204"/>
                  <a:ea typeface="Helvetica Neue" charset="0"/>
                  <a:cs typeface="Helvetica Neue" charset="0"/>
                </a:rPr>
                <a:t>2018 </a:t>
              </a:r>
              <a:r>
                <a:rPr lang="en-US" sz="2800" b="1" dirty="0">
                  <a:ln w="0"/>
                  <a:solidFill>
                    <a:srgbClr val="FFFFFF"/>
                  </a:solidFill>
                  <a:effectLst>
                    <a:outerShdw blurRad="38100" dist="19050" dir="2700000" algn="tl" rotWithShape="0">
                      <a:srgbClr val="FFFFFF">
                        <a:alpha val="40000"/>
                      </a:srgbClr>
                    </a:outerShdw>
                  </a:effectLst>
                  <a:ea typeface="Helvetica Neue" charset="0"/>
                  <a:cs typeface="Helvetica Neue" charset="0"/>
                </a:rPr>
                <a:t>AGR All-Hands </a:t>
              </a:r>
              <a:r>
                <a:rPr kumimoji="0" lang="en-US" sz="2800" b="1" i="0" u="none" strike="noStrike" kern="1200" cap="none" spc="0" normalizeH="0" baseline="0" noProof="0" dirty="0">
                  <a:ln w="0"/>
                  <a:solidFill>
                    <a:srgbClr val="FFFFFF"/>
                  </a:solidFill>
                  <a:effectLst>
                    <a:outerShdw blurRad="38100" dist="19050" dir="2700000" algn="tl" rotWithShape="0">
                      <a:srgbClr val="FFFFFF">
                        <a:alpha val="40000"/>
                      </a:srgbClr>
                    </a:outerShdw>
                  </a:effectLst>
                  <a:uLnTx/>
                  <a:uFillTx/>
                  <a:latin typeface="Arial" panose="020B0604020202020204"/>
                  <a:ea typeface="Helvetica Neue" charset="0"/>
                  <a:cs typeface="Helvetica Neue" charset="0"/>
                </a:rPr>
                <a:t>Meeting </a:t>
              </a:r>
            </a:p>
          </p:txBody>
        </p:sp>
      </p:grpSp>
      <p:sp>
        <p:nvSpPr>
          <p:cNvPr id="17" name="Title 3">
            <a:extLst>
              <a:ext uri="{FF2B5EF4-FFF2-40B4-BE49-F238E27FC236}">
                <a16:creationId xmlns:a16="http://schemas.microsoft.com/office/drawing/2014/main" id="{1852B488-1F7A-4356-9958-51332A1F1D72}"/>
              </a:ext>
            </a:extLst>
          </p:cNvPr>
          <p:cNvSpPr txBox="1">
            <a:spLocks/>
          </p:cNvSpPr>
          <p:nvPr/>
        </p:nvSpPr>
        <p:spPr>
          <a:xfrm>
            <a:off x="0" y="29681"/>
            <a:ext cx="12192000" cy="604026"/>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j-ea"/>
                <a:cs typeface="Arial" charset="0"/>
              </a:rPr>
              <a:t>Computational Genomics and Data Science Program</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sp>
        <p:nvSpPr>
          <p:cNvPr id="11" name="TextBox 10">
            <a:extLst>
              <a:ext uri="{FF2B5EF4-FFF2-40B4-BE49-F238E27FC236}">
                <a16:creationId xmlns:a16="http://schemas.microsoft.com/office/drawing/2014/main" id="{5779EE37-AEAE-41E9-8494-12D21D29A51C}"/>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27</a:t>
            </a:r>
          </a:p>
        </p:txBody>
      </p:sp>
    </p:spTree>
    <p:extLst>
      <p:ext uri="{BB962C8B-B14F-4D97-AF65-F5344CB8AC3E}">
        <p14:creationId xmlns:p14="http://schemas.microsoft.com/office/powerpoint/2010/main" val="8687287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07C10D-F9B4-47FA-B9AB-62950D3C228C}"/>
              </a:ext>
            </a:extLst>
          </p:cNvPr>
          <p:cNvSpPr/>
          <p:nvPr/>
        </p:nvSpPr>
        <p:spPr>
          <a:xfrm>
            <a:off x="235187" y="3195324"/>
            <a:ext cx="11874030" cy="3000821"/>
          </a:xfrm>
          <a:prstGeom prst="rect">
            <a:avLst/>
          </a:prstGeom>
        </p:spPr>
        <p:txBody>
          <a:bodyPr wrap="square">
            <a:spAutoFit/>
          </a:bodyPr>
          <a:lstStyle/>
          <a:p>
            <a:pPr marL="158750" marR="0" lvl="2" indent="0" algn="ctr"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200" b="1" i="0" u="none" strike="noStrike" kern="1200" cap="none" spc="0" normalizeH="0" baseline="0" noProof="0" dirty="0">
                <a:ln>
                  <a:noFill/>
                </a:ln>
                <a:effectLst/>
                <a:uLnTx/>
                <a:uFillTx/>
                <a:latin typeface="Arial" panose="020B0604020202020204"/>
                <a:ea typeface="+mn-ea"/>
                <a:cs typeface="+mn-cs"/>
              </a:rPr>
              <a:t>Recent Accomplishments and Current Efforts</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srgbClr val="66FFFF"/>
                </a:solidFill>
                <a:effectLst/>
                <a:uLnTx/>
                <a:uFillTx/>
                <a:latin typeface="Arial" charset="0"/>
                <a:ea typeface="+mn-ea"/>
                <a:cs typeface="+mn-cs"/>
              </a:rPr>
              <a:t>Improved framework for gene function models</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srgbClr val="66FFFF"/>
                </a:solidFill>
                <a:effectLst/>
                <a:uLnTx/>
                <a:uFillTx/>
                <a:latin typeface="Arial" charset="0"/>
                <a:ea typeface="+mn-ea"/>
                <a:cs typeface="+mn-cs"/>
              </a:rPr>
              <a:t>Revision of the GO Resource and improved integration with 	external ontologies</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srgbClr val="66FFFF"/>
                </a:solidFill>
                <a:effectLst/>
                <a:uLnTx/>
                <a:uFillTx/>
                <a:latin typeface="Arial" charset="0"/>
                <a:ea typeface="+mn-ea"/>
                <a:cs typeface="+mn-cs"/>
              </a:rPr>
              <a:t>GO ribbon: a configurable tool for visualizing GO annotations</a:t>
            </a:r>
          </a:p>
        </p:txBody>
      </p:sp>
      <p:sp>
        <p:nvSpPr>
          <p:cNvPr id="13" name="TextBox 12">
            <a:extLst>
              <a:ext uri="{FF2B5EF4-FFF2-40B4-BE49-F238E27FC236}">
                <a16:creationId xmlns:a16="http://schemas.microsoft.com/office/drawing/2014/main" id="{273D4846-4B54-4D44-9B4B-8D1ADDF25072}"/>
              </a:ext>
            </a:extLst>
          </p:cNvPr>
          <p:cNvSpPr txBox="1"/>
          <p:nvPr/>
        </p:nvSpPr>
        <p:spPr>
          <a:xfrm>
            <a:off x="7596554" y="5317588"/>
            <a:ext cx="184731" cy="29745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grpSp>
        <p:nvGrpSpPr>
          <p:cNvPr id="11" name="Group 10">
            <a:extLst>
              <a:ext uri="{FF2B5EF4-FFF2-40B4-BE49-F238E27FC236}">
                <a16:creationId xmlns:a16="http://schemas.microsoft.com/office/drawing/2014/main" id="{BFA2413F-68BB-FD4E-A17C-EA72A7E8E93A}"/>
              </a:ext>
            </a:extLst>
          </p:cNvPr>
          <p:cNvGrpSpPr/>
          <p:nvPr/>
        </p:nvGrpSpPr>
        <p:grpSpPr>
          <a:xfrm>
            <a:off x="875418" y="797674"/>
            <a:ext cx="10441163" cy="2166683"/>
            <a:chOff x="250548" y="1039782"/>
            <a:chExt cx="9765830" cy="1897059"/>
          </a:xfrm>
          <a:effectLst>
            <a:glow rad="228600">
              <a:schemeClr val="accent3">
                <a:satMod val="175000"/>
                <a:alpha val="40000"/>
              </a:schemeClr>
            </a:glow>
          </a:effectLst>
        </p:grpSpPr>
        <p:grpSp>
          <p:nvGrpSpPr>
            <p:cNvPr id="9" name="Group 8">
              <a:extLst>
                <a:ext uri="{FF2B5EF4-FFF2-40B4-BE49-F238E27FC236}">
                  <a16:creationId xmlns:a16="http://schemas.microsoft.com/office/drawing/2014/main" id="{6F74A5E6-F16C-B54F-A462-FF5BB548F57D}"/>
                </a:ext>
              </a:extLst>
            </p:cNvPr>
            <p:cNvGrpSpPr/>
            <p:nvPr/>
          </p:nvGrpSpPr>
          <p:grpSpPr>
            <a:xfrm>
              <a:off x="2175623" y="1039782"/>
              <a:ext cx="7840755" cy="1897058"/>
              <a:chOff x="1733551" y="1042160"/>
              <a:chExt cx="7840755" cy="1897058"/>
            </a:xfrm>
          </p:grpSpPr>
          <p:pic>
            <p:nvPicPr>
              <p:cNvPr id="5" name="Picture 4">
                <a:extLst>
                  <a:ext uri="{FF2B5EF4-FFF2-40B4-BE49-F238E27FC236}">
                    <a16:creationId xmlns:a16="http://schemas.microsoft.com/office/drawing/2014/main" id="{4C710DD7-112B-C944-93B0-F10C896A39C3}"/>
                  </a:ext>
                </a:extLst>
              </p:cNvPr>
              <p:cNvPicPr>
                <a:picLocks noChangeAspect="1"/>
              </p:cNvPicPr>
              <p:nvPr/>
            </p:nvPicPr>
            <p:blipFill rotWithShape="1">
              <a:blip r:embed="rId3"/>
              <a:srcRect r="10133"/>
              <a:stretch/>
            </p:blipFill>
            <p:spPr>
              <a:xfrm>
                <a:off x="1733551" y="1042160"/>
                <a:ext cx="7840755" cy="1897058"/>
              </a:xfrm>
              <a:prstGeom prst="rect">
                <a:avLst/>
              </a:prstGeom>
            </p:spPr>
          </p:pic>
          <p:sp>
            <p:nvSpPr>
              <p:cNvPr id="7" name="Rectangle 6">
                <a:extLst>
                  <a:ext uri="{FF2B5EF4-FFF2-40B4-BE49-F238E27FC236}">
                    <a16:creationId xmlns:a16="http://schemas.microsoft.com/office/drawing/2014/main" id="{C5951F3A-B09A-C04C-B6B5-4A6169E6A05B}"/>
                  </a:ext>
                </a:extLst>
              </p:cNvPr>
              <p:cNvSpPr/>
              <p:nvPr/>
            </p:nvSpPr>
            <p:spPr>
              <a:xfrm>
                <a:off x="7781285" y="1042161"/>
                <a:ext cx="1793021" cy="359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56"/>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CD1279C2-3B59-4E41-B69A-F71DB04ECB1F}"/>
                </a:ext>
              </a:extLst>
            </p:cNvPr>
            <p:cNvPicPr>
              <a:picLocks noChangeAspect="1"/>
            </p:cNvPicPr>
            <p:nvPr/>
          </p:nvPicPr>
          <p:blipFill>
            <a:blip r:embed="rId4"/>
            <a:stretch>
              <a:fillRect/>
            </a:stretch>
          </p:blipFill>
          <p:spPr>
            <a:xfrm>
              <a:off x="250548" y="1039783"/>
              <a:ext cx="1925075" cy="1897058"/>
            </a:xfrm>
            <a:prstGeom prst="rect">
              <a:avLst/>
            </a:prstGeom>
          </p:spPr>
        </p:pic>
      </p:grpSp>
      <p:sp>
        <p:nvSpPr>
          <p:cNvPr id="15" name="Title 3">
            <a:extLst>
              <a:ext uri="{FF2B5EF4-FFF2-40B4-BE49-F238E27FC236}">
                <a16:creationId xmlns:a16="http://schemas.microsoft.com/office/drawing/2014/main" id="{47FCD040-1287-44F0-94EB-80AA12C34A0E}"/>
              </a:ext>
            </a:extLst>
          </p:cNvPr>
          <p:cNvSpPr>
            <a:spLocks noGrp="1"/>
          </p:cNvSpPr>
          <p:nvPr>
            <p:ph type="title"/>
          </p:nvPr>
        </p:nvSpPr>
        <p:spPr>
          <a:xfrm>
            <a:off x="0" y="29681"/>
            <a:ext cx="12192000" cy="604026"/>
          </a:xfrm>
        </p:spPr>
        <p:txBody>
          <a:bodyPr/>
          <a:lstStyle/>
          <a:p>
            <a:pPr algn="ctr">
              <a:defRPr/>
            </a:pPr>
            <a:r>
              <a:rPr lang="en-US" sz="3600" dirty="0">
                <a:solidFill>
                  <a:srgbClr val="5FE0D4"/>
                </a:solidFill>
                <a:latin typeface="Arial" charset="0"/>
                <a:cs typeface="Arial" charset="0"/>
              </a:rPr>
              <a:t>Computational Genomics and Data Science Program</a:t>
            </a:r>
            <a:endParaRPr lang="en-US" sz="3600" dirty="0">
              <a:solidFill>
                <a:srgbClr val="5FE0D4"/>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2E2060E3-E869-4565-AD63-758102439DB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27</a:t>
            </a:r>
          </a:p>
        </p:txBody>
      </p:sp>
    </p:spTree>
    <p:extLst>
      <p:ext uri="{BB962C8B-B14F-4D97-AF65-F5344CB8AC3E}">
        <p14:creationId xmlns:p14="http://schemas.microsoft.com/office/powerpoint/2010/main" val="210002331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4288" y="-36391"/>
            <a:ext cx="12192000" cy="735922"/>
          </a:xfrm>
        </p:spPr>
        <p:txBody>
          <a:bodyPr/>
          <a:lstStyle/>
          <a:p>
            <a:pPr algn="ctr">
              <a:defRPr/>
            </a:pPr>
            <a:r>
              <a:rPr lang="en-US" sz="3600" dirty="0">
                <a:solidFill>
                  <a:srgbClr val="5FE0D4"/>
                </a:solidFill>
                <a:latin typeface="Arial" charset="0"/>
                <a:cs typeface="Arial" charset="0"/>
              </a:rPr>
              <a:t>5</a:t>
            </a:r>
            <a:r>
              <a:rPr lang="en-US" sz="3600" baseline="30000" dirty="0">
                <a:solidFill>
                  <a:srgbClr val="5FE0D4"/>
                </a:solidFill>
                <a:latin typeface="Arial" charset="0"/>
                <a:cs typeface="Arial" charset="0"/>
              </a:rPr>
              <a:t>th</a:t>
            </a:r>
            <a:r>
              <a:rPr lang="en-US" sz="3600" dirty="0">
                <a:solidFill>
                  <a:srgbClr val="5FE0D4"/>
                </a:solidFill>
                <a:latin typeface="Arial" charset="0"/>
                <a:cs typeface="Arial" charset="0"/>
              </a:rPr>
              <a:t> </a:t>
            </a:r>
            <a:r>
              <a:rPr lang="en-US" sz="3600" dirty="0" err="1">
                <a:solidFill>
                  <a:srgbClr val="5FE0D4"/>
                </a:solidFill>
                <a:latin typeface="Arial" charset="0"/>
                <a:cs typeface="Arial" charset="0"/>
              </a:rPr>
              <a:t>iDASH</a:t>
            </a:r>
            <a:r>
              <a:rPr lang="en-US" sz="3600" dirty="0">
                <a:solidFill>
                  <a:srgbClr val="5FE0D4"/>
                </a:solidFill>
                <a:latin typeface="Arial" charset="0"/>
                <a:cs typeface="Arial" charset="0"/>
              </a:rPr>
              <a:t> Genomic Privacy Challenge</a:t>
            </a:r>
            <a:endParaRPr lang="en-US" sz="3600" dirty="0">
              <a:solidFill>
                <a:srgbClr val="5FE0D4"/>
              </a:solidFill>
              <a:latin typeface="Arial" pitchFamily="34" charset="0"/>
              <a:cs typeface="Arial" pitchFamily="34" charset="0"/>
            </a:endParaRPr>
          </a:p>
        </p:txBody>
      </p:sp>
      <p:sp>
        <p:nvSpPr>
          <p:cNvPr id="42" name="Rectangle 41"/>
          <p:cNvSpPr/>
          <p:nvPr/>
        </p:nvSpPr>
        <p:spPr>
          <a:xfrm>
            <a:off x="14288" y="3818429"/>
            <a:ext cx="12177711" cy="2708434"/>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October 2018</a:t>
            </a:r>
            <a:r>
              <a:rPr lang="en-US" sz="2800" b="1" dirty="0">
                <a:solidFill>
                  <a:prstClr val="white"/>
                </a:solidFill>
                <a:latin typeface="Arial" charset="0"/>
              </a:rPr>
              <a:t> (</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San Diego)</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Challenge Tasks: (1) Blockchain for distributed data, (2) Secure 	GWAS using homomorphic encryption, and (3) Secure search of 	DNA segments in databases</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Third task aims to help protect the privacy of genealogical searches</a:t>
            </a:r>
          </a:p>
        </p:txBody>
      </p:sp>
      <p:pic>
        <p:nvPicPr>
          <p:cNvPr id="8" name="Google Shape;81;p16">
            <a:extLst>
              <a:ext uri="{FF2B5EF4-FFF2-40B4-BE49-F238E27FC236}">
                <a16:creationId xmlns:a16="http://schemas.microsoft.com/office/drawing/2014/main" id="{B7286A15-9F88-4E08-86D7-E7C41FDFEDF8}"/>
              </a:ext>
            </a:extLst>
          </p:cNvPr>
          <p:cNvPicPr preferRelativeResize="0"/>
          <p:nvPr/>
        </p:nvPicPr>
        <p:blipFill rotWithShape="1">
          <a:blip r:embed="rId3">
            <a:alphaModFix/>
          </a:blip>
          <a:srcRect l="5501" t="8707" r="5854" b="4217"/>
          <a:stretch/>
        </p:blipFill>
        <p:spPr>
          <a:xfrm>
            <a:off x="6379544" y="719182"/>
            <a:ext cx="5812456" cy="3050888"/>
          </a:xfrm>
          <a:prstGeom prst="rect">
            <a:avLst/>
          </a:prstGeom>
          <a:noFill/>
          <a:ln>
            <a:noFill/>
          </a:ln>
        </p:spPr>
      </p:pic>
      <p:pic>
        <p:nvPicPr>
          <p:cNvPr id="3" name="Picture 2">
            <a:extLst>
              <a:ext uri="{FF2B5EF4-FFF2-40B4-BE49-F238E27FC236}">
                <a16:creationId xmlns:a16="http://schemas.microsoft.com/office/drawing/2014/main" id="{D6126920-781E-4024-8FFE-911695E7CF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4929"/>
          <a:stretch/>
        </p:blipFill>
        <p:spPr>
          <a:xfrm>
            <a:off x="14288" y="719182"/>
            <a:ext cx="6365256" cy="3050888"/>
          </a:xfrm>
          <a:prstGeom prst="rect">
            <a:avLst/>
          </a:prstGeom>
        </p:spPr>
      </p:pic>
      <p:sp>
        <p:nvSpPr>
          <p:cNvPr id="7" name="TextBox 6">
            <a:extLst>
              <a:ext uri="{FF2B5EF4-FFF2-40B4-BE49-F238E27FC236}">
                <a16:creationId xmlns:a16="http://schemas.microsoft.com/office/drawing/2014/main" id="{AC4DB744-CD49-4F03-A370-543942234A96}"/>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28</a:t>
            </a:r>
          </a:p>
        </p:txBody>
      </p:sp>
    </p:spTree>
    <p:extLst>
      <p:ext uri="{BB962C8B-B14F-4D97-AF65-F5344CB8AC3E}">
        <p14:creationId xmlns:p14="http://schemas.microsoft.com/office/powerpoint/2010/main" val="162927331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FE0CFF5-CB8E-49CA-81FC-075615B91330}"/>
              </a:ext>
            </a:extLst>
          </p:cNvPr>
          <p:cNvSpPr txBox="1">
            <a:spLocks noGrp="1"/>
          </p:cNvSpPr>
          <p:nvPr>
            <p:ph type="title"/>
          </p:nvPr>
        </p:nvSpPr>
        <p:spPr>
          <a:xfrm>
            <a:off x="0" y="-37658"/>
            <a:ext cx="12192000" cy="753042"/>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BD8CF"/>
                </a:solidFill>
                <a:effectLst/>
                <a:uLnTx/>
                <a:uFillTx/>
                <a:latin typeface="Arial" charset="0"/>
                <a:ea typeface="+mj-ea"/>
                <a:cs typeface="Arial" charset="0"/>
              </a:rPr>
              <a:t>ELSI</a:t>
            </a:r>
            <a:r>
              <a:rPr lang="en-US" sz="3600" dirty="0">
                <a:solidFill>
                  <a:srgbClr val="5BD8CF"/>
                </a:solidFill>
                <a:latin typeface="Arial" charset="0"/>
                <a:cs typeface="Arial" charset="0"/>
              </a:rPr>
              <a:t> Research Program</a:t>
            </a:r>
            <a:endParaRPr kumimoji="0" lang="en-US" sz="3600" b="1" i="0" u="none" strike="noStrike" kern="1200" cap="none" spc="0" normalizeH="0" baseline="0" noProof="0" dirty="0">
              <a:ln>
                <a:noFill/>
              </a:ln>
              <a:solidFill>
                <a:srgbClr val="5FE0D4"/>
              </a:solidFill>
              <a:effectLst/>
              <a:uLnTx/>
              <a:uFillTx/>
              <a:latin typeface="Arial" pitchFamily="34" charset="0"/>
              <a:ea typeface="+mj-ea"/>
              <a:cs typeface="Arial" pitchFamily="34" charset="0"/>
            </a:endParaRPr>
          </a:p>
        </p:txBody>
      </p:sp>
      <p:pic>
        <p:nvPicPr>
          <p:cNvPr id="8" name="Picture 7">
            <a:extLst>
              <a:ext uri="{FF2B5EF4-FFF2-40B4-BE49-F238E27FC236}">
                <a16:creationId xmlns:a16="http://schemas.microsoft.com/office/drawing/2014/main" id="{58B255B3-700B-491C-B5DF-B63F32D496F7}"/>
              </a:ext>
            </a:extLst>
          </p:cNvPr>
          <p:cNvPicPr>
            <a:picLocks noChangeAspect="1"/>
          </p:cNvPicPr>
          <p:nvPr/>
        </p:nvPicPr>
        <p:blipFill>
          <a:blip r:embed="rId3"/>
          <a:stretch>
            <a:fillRect/>
          </a:stretch>
        </p:blipFill>
        <p:spPr>
          <a:xfrm>
            <a:off x="904875" y="1703752"/>
            <a:ext cx="10382250" cy="2324100"/>
          </a:xfrm>
          <a:prstGeom prst="rect">
            <a:avLst/>
          </a:prstGeom>
          <a:effectLst>
            <a:glow rad="228600">
              <a:schemeClr val="accent3">
                <a:satMod val="175000"/>
                <a:alpha val="40000"/>
              </a:schemeClr>
            </a:glow>
          </a:effectLst>
        </p:spPr>
      </p:pic>
      <p:pic>
        <p:nvPicPr>
          <p:cNvPr id="9" name="Picture 8">
            <a:extLst>
              <a:ext uri="{FF2B5EF4-FFF2-40B4-BE49-F238E27FC236}">
                <a16:creationId xmlns:a16="http://schemas.microsoft.com/office/drawing/2014/main" id="{A8FADFDB-62B0-4B0A-A3A8-FBABCBE3FD29}"/>
              </a:ext>
            </a:extLst>
          </p:cNvPr>
          <p:cNvPicPr>
            <a:picLocks noChangeAspect="1"/>
          </p:cNvPicPr>
          <p:nvPr/>
        </p:nvPicPr>
        <p:blipFill rotWithShape="1">
          <a:blip r:embed="rId4"/>
          <a:srcRect t="30968" b="2606"/>
          <a:stretch/>
        </p:blipFill>
        <p:spPr>
          <a:xfrm>
            <a:off x="280021" y="890976"/>
            <a:ext cx="7569304" cy="1825730"/>
          </a:xfrm>
          <a:prstGeom prst="rect">
            <a:avLst/>
          </a:prstGeom>
          <a:ln w="12700">
            <a:solidFill>
              <a:schemeClr val="bg1"/>
            </a:solidFill>
          </a:ln>
          <a:effectLst>
            <a:glow rad="228600">
              <a:schemeClr val="accent3">
                <a:satMod val="175000"/>
                <a:alpha val="40000"/>
              </a:schemeClr>
            </a:glow>
          </a:effectLst>
        </p:spPr>
      </p:pic>
      <p:pic>
        <p:nvPicPr>
          <p:cNvPr id="10" name="Picture 9">
            <a:extLst>
              <a:ext uri="{FF2B5EF4-FFF2-40B4-BE49-F238E27FC236}">
                <a16:creationId xmlns:a16="http://schemas.microsoft.com/office/drawing/2014/main" id="{03C9ED35-0375-422B-B10D-E3A6657D9044}"/>
              </a:ext>
            </a:extLst>
          </p:cNvPr>
          <p:cNvPicPr>
            <a:picLocks noChangeAspect="1"/>
          </p:cNvPicPr>
          <p:nvPr/>
        </p:nvPicPr>
        <p:blipFill>
          <a:blip r:embed="rId5"/>
          <a:stretch>
            <a:fillRect/>
          </a:stretch>
        </p:blipFill>
        <p:spPr>
          <a:xfrm>
            <a:off x="944060" y="2357148"/>
            <a:ext cx="10085404" cy="2396026"/>
          </a:xfrm>
          <a:prstGeom prst="rect">
            <a:avLst/>
          </a:prstGeom>
          <a:ln w="19050">
            <a:solidFill>
              <a:schemeClr val="bg1"/>
            </a:solidFill>
          </a:ln>
          <a:effectLst>
            <a:glow rad="228600">
              <a:schemeClr val="accent3">
                <a:satMod val="175000"/>
                <a:alpha val="40000"/>
              </a:schemeClr>
            </a:glow>
          </a:effectLst>
        </p:spPr>
      </p:pic>
      <p:pic>
        <p:nvPicPr>
          <p:cNvPr id="11" name="Picture 10">
            <a:extLst>
              <a:ext uri="{FF2B5EF4-FFF2-40B4-BE49-F238E27FC236}">
                <a16:creationId xmlns:a16="http://schemas.microsoft.com/office/drawing/2014/main" id="{3FA071F8-DAB4-4FC1-8244-6E01DF43DD75}"/>
              </a:ext>
            </a:extLst>
          </p:cNvPr>
          <p:cNvPicPr>
            <a:picLocks noChangeAspect="1"/>
          </p:cNvPicPr>
          <p:nvPr/>
        </p:nvPicPr>
        <p:blipFill>
          <a:blip r:embed="rId6"/>
          <a:stretch>
            <a:fillRect/>
          </a:stretch>
        </p:blipFill>
        <p:spPr>
          <a:xfrm>
            <a:off x="3193764" y="4112044"/>
            <a:ext cx="8710915" cy="2084407"/>
          </a:xfrm>
          <a:prstGeom prst="rect">
            <a:avLst/>
          </a:prstGeom>
          <a:ln w="12700">
            <a:solidFill>
              <a:schemeClr val="bg1"/>
            </a:solidFill>
          </a:ln>
          <a:effectLst>
            <a:glow rad="228600">
              <a:schemeClr val="accent3">
                <a:satMod val="175000"/>
                <a:alpha val="40000"/>
              </a:schemeClr>
            </a:glow>
          </a:effectLst>
        </p:spPr>
      </p:pic>
      <p:sp>
        <p:nvSpPr>
          <p:cNvPr id="12" name="TextBox 11">
            <a:extLst>
              <a:ext uri="{FF2B5EF4-FFF2-40B4-BE49-F238E27FC236}">
                <a16:creationId xmlns:a16="http://schemas.microsoft.com/office/drawing/2014/main" id="{A2FA737F-BF41-46F8-85FA-CB2FA91D10D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29</a:t>
            </a:r>
          </a:p>
        </p:txBody>
      </p:sp>
    </p:spTree>
    <p:extLst>
      <p:ext uri="{BB962C8B-B14F-4D97-AF65-F5344CB8AC3E}">
        <p14:creationId xmlns:p14="http://schemas.microsoft.com/office/powerpoint/2010/main" val="23655687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chemeClr val="accent1">
                    <a:lumMod val="75000"/>
                  </a:schemeClr>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25295818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9950" y="448045"/>
            <a:ext cx="1773746" cy="17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F56BF66D-6052-43B8-A6A3-7D7D849CB22D}"/>
              </a:ext>
            </a:extLst>
          </p:cNvPr>
          <p:cNvGrpSpPr/>
          <p:nvPr/>
        </p:nvGrpSpPr>
        <p:grpSpPr>
          <a:xfrm>
            <a:off x="5126231" y="749096"/>
            <a:ext cx="3505830" cy="1176004"/>
            <a:chOff x="4608223" y="1109027"/>
            <a:chExt cx="5771775" cy="1808985"/>
          </a:xfrm>
        </p:grpSpPr>
        <p:pic>
          <p:nvPicPr>
            <p:cNvPr id="10" name="Picture 9">
              <a:extLst>
                <a:ext uri="{FF2B5EF4-FFF2-40B4-BE49-F238E27FC236}">
                  <a16:creationId xmlns:a16="http://schemas.microsoft.com/office/drawing/2014/main" id="{89603003-8135-409A-8A2B-0D128ED624D6}"/>
                </a:ext>
              </a:extLst>
            </p:cNvPr>
            <p:cNvPicPr/>
            <p:nvPr/>
          </p:nvPicPr>
          <p:blipFill rotWithShape="1">
            <a:blip r:embed="rId4"/>
            <a:srcRect l="4354" t="9869" r="23512" b="56845"/>
            <a:stretch/>
          </p:blipFill>
          <p:spPr bwMode="auto">
            <a:xfrm>
              <a:off x="4608223" y="1109027"/>
              <a:ext cx="5771775" cy="1808985"/>
            </a:xfrm>
            <a:prstGeom prst="rect">
              <a:avLst/>
            </a:prstGeom>
            <a:ln>
              <a:noFill/>
            </a:ln>
            <a:effectLst>
              <a:softEdge rad="63500"/>
            </a:effectLst>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575850A7-4BB8-40FC-A6A9-62FDBC20F123}"/>
                </a:ext>
              </a:extLst>
            </p:cNvPr>
            <p:cNvSpPr/>
            <p:nvPr/>
          </p:nvSpPr>
          <p:spPr>
            <a:xfrm>
              <a:off x="7408258" y="2544058"/>
              <a:ext cx="2146853" cy="2186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grpSp>
      <p:sp>
        <p:nvSpPr>
          <p:cNvPr id="13" name="Title 1">
            <a:extLst>
              <a:ext uri="{FF2B5EF4-FFF2-40B4-BE49-F238E27FC236}">
                <a16:creationId xmlns:a16="http://schemas.microsoft.com/office/drawing/2014/main" id="{3E786451-ABE6-4BA5-BB6B-E74B830A7675}"/>
              </a:ext>
            </a:extLst>
          </p:cNvPr>
          <p:cNvSpPr txBox="1">
            <a:spLocks/>
          </p:cNvSpPr>
          <p:nvPr/>
        </p:nvSpPr>
        <p:spPr bwMode="auto">
          <a:xfrm>
            <a:off x="158985" y="2131088"/>
            <a:ext cx="11874029" cy="4214508"/>
          </a:xfrm>
          <a:prstGeom prst="rect">
            <a:avLst/>
          </a:prstGeom>
          <a:noFill/>
          <a:ln w="9525" algn="ctr">
            <a:noFill/>
            <a:miter lim="800000"/>
            <a:headEnd/>
            <a:tailEnd/>
          </a:ln>
        </p:spPr>
        <p:txBody>
          <a:bodyPr/>
          <a:lstStyle/>
          <a:p>
            <a:pPr marL="387350" marR="0" lvl="2" indent="-228600" algn="l" defTabSz="627063" rtl="0" eaLnBrk="0" fontAlgn="base" latinLnBrk="0" hangingPunct="0">
              <a:lnSpc>
                <a:spcPct val="100000"/>
              </a:lnSpc>
              <a:spcBef>
                <a:spcPts val="1800"/>
              </a:spcBef>
              <a:spcAft>
                <a:spcPct val="0"/>
              </a:spcAft>
              <a:buClr>
                <a:srgbClr val="FFFFFF"/>
              </a:buClr>
              <a:buSzPct val="95000"/>
              <a:buFont typeface="Wingdings" pitchFamily="2" charset="2"/>
              <a:buChar char=""/>
              <a:tabLst>
                <a:tab pos="744520" algn="l"/>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~$15</a:t>
            </a:r>
            <a:r>
              <a:rPr kumimoji="0" lang="en-US" sz="2800" b="1" i="0" u="none" strike="noStrike" kern="1200" cap="none" spc="0" normalizeH="0" noProof="0" dirty="0">
                <a:ln>
                  <a:noFill/>
                </a:ln>
                <a:solidFill>
                  <a:prstClr val="white"/>
                </a:solidFill>
                <a:effectLst/>
                <a:uLnTx/>
                <a:uFillTx/>
                <a:latin typeface="Arial" charset="0"/>
                <a:ea typeface="+mn-ea"/>
                <a:cs typeface="+mn-cs"/>
              </a:rPr>
              <a:t> million</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dollars in Fiscal Year 2018</a:t>
            </a:r>
          </a:p>
          <a:p>
            <a:pPr marL="387350" marR="0" lvl="2" indent="-228600" algn="l" defTabSz="627063" rtl="0" eaLnBrk="0" fontAlgn="base" latinLnBrk="0" hangingPunct="0">
              <a:lnSpc>
                <a:spcPct val="100000"/>
              </a:lnSpc>
              <a:spcBef>
                <a:spcPts val="1800"/>
              </a:spcBef>
              <a:spcAft>
                <a:spcPct val="0"/>
              </a:spcAft>
              <a:buClr>
                <a:srgbClr val="FFFFFF"/>
              </a:buClr>
              <a:buSzPct val="95000"/>
              <a:buFont typeface="Wingdings" pitchFamily="2" charset="2"/>
              <a:buChar char=""/>
              <a:tabLst>
                <a:tab pos="744520" algn="l"/>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19 Phase I Proof of Principle awards</a:t>
            </a:r>
          </a:p>
          <a:p>
            <a:pPr marL="387350" marR="0" lvl="2" indent="-228600" algn="l" defTabSz="627063" rtl="0" eaLnBrk="0" fontAlgn="base" latinLnBrk="0" hangingPunct="0">
              <a:lnSpc>
                <a:spcPct val="100000"/>
              </a:lnSpc>
              <a:spcBef>
                <a:spcPts val="1800"/>
              </a:spcBef>
              <a:spcAft>
                <a:spcPct val="0"/>
              </a:spcAft>
              <a:buClr>
                <a:srgbClr val="FFFFFF"/>
              </a:buClr>
              <a:buSzPct val="95000"/>
              <a:buFont typeface="Wingdings" pitchFamily="2" charset="2"/>
              <a:buChar char=""/>
              <a:tabLst>
                <a:tab pos="744520" algn="l"/>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5 Phase II Pre-Commercialization awards</a:t>
            </a:r>
          </a:p>
          <a:p>
            <a:pPr marL="158750" marR="0" lvl="2" algn="l" defTabSz="627063" rtl="0" eaLnBrk="0" fontAlgn="base" latinLnBrk="0" hangingPunct="0">
              <a:lnSpc>
                <a:spcPct val="100000"/>
              </a:lnSpc>
              <a:spcBef>
                <a:spcPts val="1800"/>
              </a:spcBef>
              <a:spcAft>
                <a:spcPct val="0"/>
              </a:spcAft>
              <a:buClr>
                <a:srgbClr val="FFFFFF"/>
              </a:buClr>
              <a:buSzPct val="95000"/>
              <a:tabLst>
                <a:tab pos="744520" algn="l"/>
              </a:tabLst>
              <a:defRPr/>
            </a:pPr>
            <a:endParaRPr kumimoji="0" lang="en-US" sz="100" b="1" i="0" u="none" strike="noStrike" kern="1200" cap="none" spc="0" normalizeH="0" baseline="0" noProof="0" dirty="0">
              <a:ln>
                <a:noFill/>
              </a:ln>
              <a:solidFill>
                <a:prstClr val="white"/>
              </a:solidFill>
              <a:effectLst/>
              <a:uLnTx/>
              <a:uFillTx/>
              <a:latin typeface="Arial" charset="0"/>
              <a:ea typeface="+mn-ea"/>
              <a:cs typeface="+mn-cs"/>
            </a:endParaRPr>
          </a:p>
          <a:p>
            <a:pPr marL="768334" marR="0" lvl="3" algn="l" defTabSz="627063" rtl="0" eaLnBrk="0" fontAlgn="base" latinLnBrk="0" hangingPunct="0">
              <a:lnSpc>
                <a:spcPct val="100000"/>
              </a:lnSpc>
              <a:spcBef>
                <a:spcPts val="0"/>
              </a:spcBef>
              <a:spcAft>
                <a:spcPct val="0"/>
              </a:spcAft>
              <a:buClr>
                <a:srgbClr val="FFFFFF"/>
              </a:buClr>
              <a:buSzPct val="95000"/>
              <a:tabLst>
                <a:tab pos="744520" algn="l"/>
              </a:tabLst>
              <a:defRPr/>
            </a:pPr>
            <a:r>
              <a:rPr kumimoji="0" lang="en-US" sz="2400" b="1" i="0" u="none" strike="noStrike" kern="1200" cap="none" spc="0" normalizeH="0" baseline="0" noProof="0" dirty="0" err="1">
                <a:ln>
                  <a:noFill/>
                </a:ln>
                <a:solidFill>
                  <a:srgbClr val="66FFFF"/>
                </a:solidFill>
                <a:effectLst/>
                <a:uLnTx/>
                <a:uFillTx/>
                <a:latin typeface="Arial" charset="0"/>
                <a:ea typeface="+mn-ea"/>
                <a:cs typeface="+mn-cs"/>
              </a:rPr>
              <a:t>Genturi</a:t>
            </a:r>
            <a:r>
              <a:rPr kumimoji="0" lang="en-US" sz="2400" b="1" i="0" u="none" strike="noStrike" kern="1200" cap="none" spc="0" normalizeH="0" baseline="0" noProof="0" dirty="0">
                <a:ln>
                  <a:noFill/>
                </a:ln>
                <a:solidFill>
                  <a:srgbClr val="66FFFF"/>
                </a:solidFill>
                <a:effectLst/>
                <a:uLnTx/>
                <a:uFillTx/>
                <a:latin typeface="Arial" charset="0"/>
                <a:ea typeface="+mn-ea"/>
                <a:cs typeface="+mn-cs"/>
              </a:rPr>
              <a:t>: device for sizing DNA</a:t>
            </a:r>
          </a:p>
          <a:p>
            <a:pPr marL="768334" marR="0" lvl="3" algn="l" defTabSz="627063" rtl="0" eaLnBrk="0" fontAlgn="base" latinLnBrk="0" hangingPunct="0">
              <a:lnSpc>
                <a:spcPct val="100000"/>
              </a:lnSpc>
              <a:spcBef>
                <a:spcPts val="0"/>
              </a:spcBef>
              <a:spcAft>
                <a:spcPct val="0"/>
              </a:spcAft>
              <a:buClr>
                <a:srgbClr val="FFFFFF"/>
              </a:buClr>
              <a:buSzPct val="95000"/>
              <a:tabLst>
                <a:tab pos="744520" algn="l"/>
              </a:tabLst>
              <a:defRPr/>
            </a:pPr>
            <a:r>
              <a:rPr kumimoji="0" lang="en-US" sz="2400" b="1" i="0" u="none" strike="noStrike" kern="1200" cap="none" spc="0" normalizeH="0" baseline="0" noProof="0" dirty="0">
                <a:ln>
                  <a:noFill/>
                </a:ln>
                <a:solidFill>
                  <a:srgbClr val="66FFFF"/>
                </a:solidFill>
                <a:effectLst/>
                <a:uLnTx/>
                <a:uFillTx/>
                <a:latin typeface="Arial" charset="0"/>
                <a:ea typeface="+mn-ea"/>
                <a:cs typeface="+mn-cs"/>
              </a:rPr>
              <a:t>Cell Microsystems: single-cell imaging and RNA-</a:t>
            </a:r>
            <a:r>
              <a:rPr kumimoji="0" lang="en-US" sz="2400" b="1" i="0" u="none" strike="noStrike" kern="1200" cap="none" spc="0" normalizeH="0" baseline="0" noProof="0" dirty="0" err="1">
                <a:ln>
                  <a:noFill/>
                </a:ln>
                <a:solidFill>
                  <a:srgbClr val="66FFFF"/>
                </a:solidFill>
                <a:effectLst/>
                <a:uLnTx/>
                <a:uFillTx/>
                <a:latin typeface="Arial" charset="0"/>
                <a:ea typeface="+mn-ea"/>
                <a:cs typeface="+mn-cs"/>
              </a:rPr>
              <a:t>Seq</a:t>
            </a:r>
            <a:r>
              <a:rPr kumimoji="0" lang="en-US" sz="2400" b="1" i="0" u="none" strike="noStrike" kern="1200" cap="none" spc="0" normalizeH="0" baseline="0" noProof="0" dirty="0">
                <a:ln>
                  <a:noFill/>
                </a:ln>
                <a:solidFill>
                  <a:srgbClr val="66FFFF"/>
                </a:solidFill>
                <a:effectLst/>
                <a:uLnTx/>
                <a:uFillTx/>
                <a:latin typeface="Arial" charset="0"/>
                <a:ea typeface="+mn-ea"/>
                <a:cs typeface="+mn-cs"/>
              </a:rPr>
              <a:t> </a:t>
            </a:r>
          </a:p>
          <a:p>
            <a:pPr marL="768334" marR="0" lvl="3" algn="l" defTabSz="627063" rtl="0" eaLnBrk="0" fontAlgn="base" latinLnBrk="0" hangingPunct="0">
              <a:lnSpc>
                <a:spcPct val="100000"/>
              </a:lnSpc>
              <a:spcBef>
                <a:spcPts val="0"/>
              </a:spcBef>
              <a:spcAft>
                <a:spcPct val="0"/>
              </a:spcAft>
              <a:buClr>
                <a:srgbClr val="FFFFFF"/>
              </a:buClr>
              <a:buSzPct val="95000"/>
              <a:tabLst>
                <a:tab pos="744520" algn="l"/>
              </a:tabLst>
              <a:defRPr/>
            </a:pPr>
            <a:r>
              <a:rPr kumimoji="0" lang="en-US" sz="2400" b="1" i="0" u="none" strike="noStrike" kern="1200" cap="none" spc="0" normalizeH="0" baseline="0" noProof="0" dirty="0">
                <a:ln>
                  <a:noFill/>
                </a:ln>
                <a:solidFill>
                  <a:srgbClr val="66FFFF"/>
                </a:solidFill>
                <a:effectLst/>
                <a:uLnTx/>
                <a:uFillTx/>
                <a:latin typeface="Arial" charset="0"/>
                <a:ea typeface="+mn-ea"/>
                <a:cs typeface="+mn-cs"/>
              </a:rPr>
              <a:t>JBS Science: urine DNA-isolation kit</a:t>
            </a:r>
          </a:p>
          <a:p>
            <a:pPr marL="768334" marR="0" lvl="3" algn="l" defTabSz="627063" rtl="0" eaLnBrk="0" fontAlgn="base" latinLnBrk="0" hangingPunct="0">
              <a:lnSpc>
                <a:spcPct val="100000"/>
              </a:lnSpc>
              <a:spcBef>
                <a:spcPts val="0"/>
              </a:spcBef>
              <a:spcAft>
                <a:spcPct val="0"/>
              </a:spcAft>
              <a:buClr>
                <a:srgbClr val="FFFFFF"/>
              </a:buClr>
              <a:buSzPct val="95000"/>
              <a:tabLst>
                <a:tab pos="744520" algn="l"/>
              </a:tabLst>
              <a:defRPr/>
            </a:pPr>
            <a:r>
              <a:rPr kumimoji="0" lang="en-US" sz="2400" b="1" i="0" u="none" strike="noStrike" kern="1200" cap="none" spc="0" normalizeH="0" baseline="0" noProof="0" dirty="0" err="1">
                <a:ln>
                  <a:noFill/>
                </a:ln>
                <a:solidFill>
                  <a:srgbClr val="66FFFF"/>
                </a:solidFill>
                <a:effectLst/>
                <a:uLnTx/>
                <a:uFillTx/>
                <a:latin typeface="Arial" charset="0"/>
                <a:ea typeface="+mn-ea"/>
                <a:cs typeface="+mn-cs"/>
              </a:rPr>
              <a:t>Genomenon</a:t>
            </a:r>
            <a:r>
              <a:rPr kumimoji="0" lang="en-US" sz="2400" b="1" i="0" u="none" strike="noStrike" kern="1200" cap="none" spc="0" normalizeH="0" baseline="0" noProof="0" dirty="0">
                <a:ln>
                  <a:noFill/>
                </a:ln>
                <a:solidFill>
                  <a:srgbClr val="66FFFF"/>
                </a:solidFill>
                <a:effectLst/>
                <a:uLnTx/>
                <a:uFillTx/>
                <a:latin typeface="Arial" charset="0"/>
                <a:ea typeface="+mn-ea"/>
                <a:cs typeface="+mn-cs"/>
              </a:rPr>
              <a:t>: high-throughput computational genomics analysis</a:t>
            </a:r>
          </a:p>
          <a:p>
            <a:pPr marL="768334" marR="0" lvl="3" algn="l" defTabSz="627063" rtl="0" eaLnBrk="0" fontAlgn="base" latinLnBrk="0" hangingPunct="0">
              <a:lnSpc>
                <a:spcPct val="100000"/>
              </a:lnSpc>
              <a:spcBef>
                <a:spcPts val="0"/>
              </a:spcBef>
              <a:spcAft>
                <a:spcPct val="0"/>
              </a:spcAft>
              <a:buClr>
                <a:srgbClr val="FFFFFF"/>
              </a:buClr>
              <a:buSzPct val="95000"/>
              <a:tabLst>
                <a:tab pos="744520" algn="l"/>
              </a:tabLst>
              <a:defRPr/>
            </a:pPr>
            <a:r>
              <a:rPr kumimoji="0" lang="en-US" sz="2400" b="1" i="0" u="none" strike="noStrike" kern="1200" cap="none" spc="0" normalizeH="0" baseline="0" noProof="0" dirty="0">
                <a:ln>
                  <a:noFill/>
                </a:ln>
                <a:solidFill>
                  <a:srgbClr val="66FFFF"/>
                </a:solidFill>
                <a:effectLst/>
                <a:uLnTx/>
                <a:uFillTx/>
                <a:latin typeface="Arial" charset="0"/>
                <a:ea typeface="+mn-ea"/>
                <a:cs typeface="+mn-cs"/>
              </a:rPr>
              <a:t>Frameshift Labs: computational genomics access, management, 	visualization and analysis </a:t>
            </a:r>
          </a:p>
          <a:p>
            <a:pPr marL="914400" marR="0" lvl="2" indent="-279393" algn="l" defTabSz="457189" rtl="0" eaLnBrk="0" fontAlgn="base" latinLnBrk="0" hangingPunct="0">
              <a:lnSpc>
                <a:spcPct val="100000"/>
              </a:lnSpc>
              <a:spcBef>
                <a:spcPts val="700"/>
              </a:spcBef>
              <a:spcAft>
                <a:spcPct val="0"/>
              </a:spcAft>
              <a:buClr>
                <a:prstClr val="white"/>
              </a:buClr>
              <a:buSzPct val="95000"/>
              <a:buFont typeface="Wingdings" pitchFamily="2" charset="2"/>
              <a:buChar char=""/>
              <a:tabLst>
                <a:tab pos="744520" algn="l"/>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6" name="Title 3">
            <a:extLst>
              <a:ext uri="{FF2B5EF4-FFF2-40B4-BE49-F238E27FC236}">
                <a16:creationId xmlns:a16="http://schemas.microsoft.com/office/drawing/2014/main" id="{801001E7-F8A6-4847-BCD3-E3CADC2DD42B}"/>
              </a:ext>
            </a:extLst>
          </p:cNvPr>
          <p:cNvSpPr>
            <a:spLocks noGrp="1"/>
          </p:cNvSpPr>
          <p:nvPr>
            <p:ph type="title"/>
          </p:nvPr>
        </p:nvSpPr>
        <p:spPr>
          <a:xfrm>
            <a:off x="0" y="-21090"/>
            <a:ext cx="12192000" cy="706890"/>
          </a:xfrm>
        </p:spPr>
        <p:txBody>
          <a:bodyPr/>
          <a:lstStyle/>
          <a:p>
            <a:pPr algn="ctr">
              <a:defRPr/>
            </a:pPr>
            <a:r>
              <a:rPr lang="en-US" sz="3600" dirty="0">
                <a:solidFill>
                  <a:srgbClr val="5FE0D4"/>
                </a:solidFill>
                <a:latin typeface="Arial" charset="0"/>
                <a:cs typeface="Arial" charset="0"/>
              </a:rPr>
              <a:t>Small Business Program</a:t>
            </a:r>
            <a:endParaRPr lang="en-US" sz="3600" dirty="0">
              <a:solidFill>
                <a:srgbClr val="5FE0D4"/>
              </a:solidFill>
              <a:latin typeface="Arial" pitchFamily="34" charset="0"/>
              <a:cs typeface="Arial" pitchFamily="34" charset="0"/>
            </a:endParaRPr>
          </a:p>
        </p:txBody>
      </p:sp>
      <p:sp>
        <p:nvSpPr>
          <p:cNvPr id="9" name="TextBox 8">
            <a:extLst>
              <a:ext uri="{FF2B5EF4-FFF2-40B4-BE49-F238E27FC236}">
                <a16:creationId xmlns:a16="http://schemas.microsoft.com/office/drawing/2014/main" id="{654A7056-BBE1-4DA3-A63F-9B5EAF93542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a:t>
            </a:r>
            <a:r>
              <a:rPr lang="en-US" sz="2000" b="1" dirty="0">
                <a:solidFill>
                  <a:srgbClr val="00B0F0"/>
                </a:solidFill>
                <a:latin typeface="Arial" charset="0"/>
              </a:rPr>
              <a:t>30</a:t>
            </a:r>
            <a:endParaRPr kumimoji="0" lang="en-US" sz="2000" b="1" i="0" u="none" strike="noStrike" kern="1200" cap="none" spc="0" normalizeH="0" baseline="0" noProof="0" dirty="0">
              <a:ln>
                <a:noFill/>
              </a:ln>
              <a:solidFill>
                <a:srgbClr val="00B0F0"/>
              </a:solidFill>
              <a:effectLst/>
              <a:uLnTx/>
              <a:uFillTx/>
              <a:latin typeface="Arial" charset="0"/>
              <a:ea typeface="+mn-ea"/>
              <a:cs typeface="+mn-cs"/>
            </a:endParaRPr>
          </a:p>
        </p:txBody>
      </p:sp>
    </p:spTree>
    <p:extLst>
      <p:ext uri="{BB962C8B-B14F-4D97-AF65-F5344CB8AC3E}">
        <p14:creationId xmlns:p14="http://schemas.microsoft.com/office/powerpoint/2010/main" val="29986913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EFE2620F-F87D-4266-B0DF-19A05A1689DC}"/>
              </a:ext>
            </a:extLst>
          </p:cNvPr>
          <p:cNvGraphicFramePr>
            <a:graphicFrameLocks noGrp="1"/>
          </p:cNvGraphicFramePr>
          <p:nvPr>
            <p:ph idx="1"/>
            <p:extLst>
              <p:ext uri="{D42A27DB-BD31-4B8C-83A1-F6EECF244321}">
                <p14:modId xmlns:p14="http://schemas.microsoft.com/office/powerpoint/2010/main" val="1909684220"/>
              </p:ext>
            </p:extLst>
          </p:nvPr>
        </p:nvGraphicFramePr>
        <p:xfrm>
          <a:off x="843306" y="1906932"/>
          <a:ext cx="10363200" cy="4297680"/>
        </p:xfrm>
        <a:graphic>
          <a:graphicData uri="http://schemas.openxmlformats.org/drawingml/2006/table">
            <a:tbl>
              <a:tblPr firstRow="1" bandRow="1">
                <a:tableStyleId>{5C22544A-7EE6-4342-B048-85BDC9FD1C3A}</a:tableStyleId>
              </a:tblPr>
              <a:tblGrid>
                <a:gridCol w="3454400">
                  <a:extLst>
                    <a:ext uri="{9D8B030D-6E8A-4147-A177-3AD203B41FA5}">
                      <a16:colId xmlns:a16="http://schemas.microsoft.com/office/drawing/2014/main" val="399680346"/>
                    </a:ext>
                  </a:extLst>
                </a:gridCol>
                <a:gridCol w="3454400">
                  <a:extLst>
                    <a:ext uri="{9D8B030D-6E8A-4147-A177-3AD203B41FA5}">
                      <a16:colId xmlns:a16="http://schemas.microsoft.com/office/drawing/2014/main" val="2967208891"/>
                    </a:ext>
                  </a:extLst>
                </a:gridCol>
                <a:gridCol w="3454400">
                  <a:extLst>
                    <a:ext uri="{9D8B030D-6E8A-4147-A177-3AD203B41FA5}">
                      <a16:colId xmlns:a16="http://schemas.microsoft.com/office/drawing/2014/main" val="3074021037"/>
                    </a:ext>
                  </a:extLst>
                </a:gridCol>
              </a:tblGrid>
              <a:tr h="259888">
                <a:tc>
                  <a:txBody>
                    <a:bodyPr/>
                    <a:lstStyle/>
                    <a:p>
                      <a:pPr marL="0" algn="ctr" rtl="0" eaLnBrk="1" latinLnBrk="0" hangingPunct="1"/>
                      <a:r>
                        <a:rPr kumimoji="0" lang="en-US" sz="2400" b="1" kern="1200" dirty="0">
                          <a:solidFill>
                            <a:schemeClr val="tx1"/>
                          </a:solidFill>
                          <a:latin typeface="Arial" panose="020B0604020202020204" pitchFamily="34" charset="0"/>
                          <a:ea typeface="+mn-ea"/>
                          <a:cs typeface="Arial" panose="020B0604020202020204" pitchFamily="34" charset="0"/>
                        </a:rPr>
                        <a:t>Principal Investigator</a:t>
                      </a:r>
                    </a:p>
                  </a:txBody>
                  <a:tcPr>
                    <a:solidFill>
                      <a:schemeClr val="bg1">
                        <a:lumMod val="25000"/>
                        <a:lumOff val="75000"/>
                      </a:schemeClr>
                    </a:solidFill>
                  </a:tcPr>
                </a:tc>
                <a:tc>
                  <a:txBody>
                    <a:bodyPr/>
                    <a:lstStyle/>
                    <a:p>
                      <a:pPr marL="0" algn="ctr" rtl="0" eaLnBrk="1" latinLnBrk="0" hangingPunct="1"/>
                      <a:r>
                        <a:rPr kumimoji="0" lang="en-US" sz="2400" b="1" kern="1200" dirty="0">
                          <a:solidFill>
                            <a:schemeClr val="tx1"/>
                          </a:solidFill>
                          <a:latin typeface="Arial" panose="020B0604020202020204" pitchFamily="34" charset="0"/>
                          <a:ea typeface="+mn-ea"/>
                          <a:cs typeface="Arial" panose="020B0604020202020204" pitchFamily="34" charset="0"/>
                        </a:rPr>
                        <a:t>Institution</a:t>
                      </a:r>
                    </a:p>
                  </a:txBody>
                  <a:tcPr>
                    <a:solidFill>
                      <a:schemeClr val="bg1">
                        <a:lumMod val="25000"/>
                        <a:lumOff val="75000"/>
                      </a:schemeClr>
                    </a:solidFill>
                  </a:tcPr>
                </a:tc>
                <a:tc>
                  <a:txBody>
                    <a:bodyPr/>
                    <a:lstStyle/>
                    <a:p>
                      <a:pPr marL="0" algn="ctr" rtl="0" eaLnBrk="1" latinLnBrk="0" hangingPunct="1"/>
                      <a:r>
                        <a:rPr kumimoji="0" lang="en-US" sz="2400" b="1" kern="1200" dirty="0">
                          <a:solidFill>
                            <a:schemeClr val="tx1"/>
                          </a:solidFill>
                          <a:latin typeface="Arial" panose="020B0604020202020204" pitchFamily="34" charset="0"/>
                          <a:ea typeface="+mn-ea"/>
                          <a:cs typeface="Arial" panose="020B0604020202020204" pitchFamily="34" charset="0"/>
                        </a:rPr>
                        <a:t>NHGRI Area </a:t>
                      </a:r>
                    </a:p>
                  </a:txBody>
                  <a:tcPr>
                    <a:solidFill>
                      <a:schemeClr val="bg1">
                        <a:lumMod val="25000"/>
                        <a:lumOff val="75000"/>
                      </a:schemeClr>
                    </a:solidFill>
                  </a:tcPr>
                </a:tc>
                <a:extLst>
                  <a:ext uri="{0D108BD9-81ED-4DB2-BD59-A6C34878D82A}">
                    <a16:rowId xmlns:a16="http://schemas.microsoft.com/office/drawing/2014/main" val="2010723429"/>
                  </a:ext>
                </a:extLst>
              </a:tr>
              <a:tr h="370840">
                <a:tc>
                  <a:txBody>
                    <a:bodyPr/>
                    <a:lstStyle/>
                    <a:p>
                      <a:pPr algn="ctr"/>
                      <a:r>
                        <a:rPr lang="en-US" sz="2400" dirty="0">
                          <a:solidFill>
                            <a:schemeClr val="bg1"/>
                          </a:solidFill>
                        </a:rPr>
                        <a:t>Joseph Yost</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U. Utah</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Genomic Science</a:t>
                      </a:r>
                      <a:endParaRPr lang="en-US" sz="24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16799449"/>
                  </a:ext>
                </a:extLst>
              </a:tr>
              <a:tr h="370840">
                <a:tc>
                  <a:txBody>
                    <a:bodyPr/>
                    <a:lstStyle/>
                    <a:p>
                      <a:pPr algn="ctr"/>
                      <a:r>
                        <a:rPr lang="en-US" sz="2400" dirty="0">
                          <a:solidFill>
                            <a:schemeClr val="bg1"/>
                          </a:solidFill>
                        </a:rPr>
                        <a:t>Maja </a:t>
                      </a:r>
                      <a:r>
                        <a:rPr lang="en-US" sz="2400" dirty="0" err="1">
                          <a:solidFill>
                            <a:schemeClr val="bg1"/>
                          </a:solidFill>
                        </a:rPr>
                        <a:t>Bucan</a:t>
                      </a:r>
                      <a:r>
                        <a:rPr lang="en-US" sz="2400" dirty="0">
                          <a:solidFill>
                            <a:schemeClr val="bg1"/>
                          </a:solidFill>
                        </a:rPr>
                        <a:t> and</a:t>
                      </a:r>
                    </a:p>
                    <a:p>
                      <a:pPr algn="ctr"/>
                      <a:r>
                        <a:rPr lang="en-US" sz="2400" dirty="0" err="1">
                          <a:solidFill>
                            <a:schemeClr val="bg1"/>
                          </a:solidFill>
                        </a:rPr>
                        <a:t>Junhyong</a:t>
                      </a:r>
                      <a:r>
                        <a:rPr lang="en-US" sz="2400" dirty="0">
                          <a:solidFill>
                            <a:schemeClr val="bg1"/>
                          </a:solidFill>
                        </a:rPr>
                        <a:t> Kim</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U. Pennsylvania</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Genomic Science</a:t>
                      </a:r>
                      <a:endParaRPr lang="en-US" sz="24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88322907"/>
                  </a:ext>
                </a:extLst>
              </a:tr>
              <a:tr h="370840">
                <a:tc>
                  <a:txBody>
                    <a:bodyPr/>
                    <a:lstStyle/>
                    <a:p>
                      <a:pPr algn="ctr"/>
                      <a:r>
                        <a:rPr lang="en-US" sz="2400" dirty="0">
                          <a:solidFill>
                            <a:schemeClr val="bg1"/>
                          </a:solidFill>
                        </a:rPr>
                        <a:t>Bruce Korf</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U. Alabama at Birmingham</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Genomic Medicine</a:t>
                      </a:r>
                      <a:endParaRPr lang="en-US" sz="24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42168628"/>
                  </a:ext>
                </a:extLst>
              </a:tr>
              <a:tr h="370840">
                <a:tc>
                  <a:txBody>
                    <a:bodyPr/>
                    <a:lstStyle/>
                    <a:p>
                      <a:pPr algn="ctr"/>
                      <a:r>
                        <a:rPr lang="en-US" sz="2400" dirty="0">
                          <a:solidFill>
                            <a:schemeClr val="bg1"/>
                          </a:solidFill>
                        </a:rPr>
                        <a:t>Paul Spicer</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U. Oklahoma</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ELSI</a:t>
                      </a:r>
                      <a:endParaRPr lang="en-US" sz="24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84227501"/>
                  </a:ext>
                </a:extLst>
              </a:tr>
              <a:tr h="370840">
                <a:tc>
                  <a:txBody>
                    <a:bodyPr/>
                    <a:lstStyle/>
                    <a:p>
                      <a:pPr algn="ctr"/>
                      <a:r>
                        <a:rPr lang="en-US" sz="2400" dirty="0">
                          <a:solidFill>
                            <a:schemeClr val="bg1"/>
                          </a:solidFill>
                        </a:rPr>
                        <a:t>Jeff Botkin and</a:t>
                      </a:r>
                    </a:p>
                    <a:p>
                      <a:pPr algn="ctr"/>
                      <a:r>
                        <a:rPr lang="en-US" sz="2400" dirty="0">
                          <a:solidFill>
                            <a:schemeClr val="bg1"/>
                          </a:solidFill>
                        </a:rPr>
                        <a:t>James </a:t>
                      </a:r>
                      <a:r>
                        <a:rPr lang="en-US" sz="2400" dirty="0" err="1">
                          <a:solidFill>
                            <a:schemeClr val="bg1"/>
                          </a:solidFill>
                        </a:rPr>
                        <a:t>Tabery</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U. Utah</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ELSI</a:t>
                      </a:r>
                      <a:endParaRPr lang="en-US" sz="24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89411038"/>
                  </a:ext>
                </a:extLst>
              </a:tr>
              <a:tr h="370840">
                <a:tc>
                  <a:txBody>
                    <a:bodyPr/>
                    <a:lstStyle/>
                    <a:p>
                      <a:pPr algn="ctr"/>
                      <a:r>
                        <a:rPr lang="en-US" sz="2400" dirty="0">
                          <a:solidFill>
                            <a:schemeClr val="bg1"/>
                          </a:solidFill>
                        </a:rPr>
                        <a:t>Debra Mathews</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Johns Hopkins</a:t>
                      </a:r>
                      <a:endParaRPr lang="en-US" sz="240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400" dirty="0">
                          <a:solidFill>
                            <a:schemeClr val="bg1"/>
                          </a:solidFill>
                        </a:rPr>
                        <a:t>ELSI</a:t>
                      </a:r>
                      <a:endParaRPr lang="en-US" sz="24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3068831"/>
                  </a:ext>
                </a:extLst>
              </a:tr>
            </a:tbl>
          </a:graphicData>
        </a:graphic>
      </p:graphicFrame>
      <p:sp>
        <p:nvSpPr>
          <p:cNvPr id="9" name="Title 3">
            <a:extLst>
              <a:ext uri="{FF2B5EF4-FFF2-40B4-BE49-F238E27FC236}">
                <a16:creationId xmlns:a16="http://schemas.microsoft.com/office/drawing/2014/main" id="{DE23DEDE-9934-48AC-B1BC-7FFEEA848595}"/>
              </a:ext>
            </a:extLst>
          </p:cNvPr>
          <p:cNvSpPr>
            <a:spLocks noGrp="1"/>
          </p:cNvSpPr>
          <p:nvPr>
            <p:ph type="title"/>
          </p:nvPr>
        </p:nvSpPr>
        <p:spPr>
          <a:xfrm>
            <a:off x="0" y="12756"/>
            <a:ext cx="12192000" cy="639763"/>
          </a:xfrm>
        </p:spPr>
        <p:txBody>
          <a:bodyPr/>
          <a:lstStyle/>
          <a:p>
            <a:pPr algn="ctr">
              <a:defRPr/>
            </a:pPr>
            <a:r>
              <a:rPr lang="en-US" sz="3600" dirty="0">
                <a:solidFill>
                  <a:srgbClr val="5FE0D4"/>
                </a:solidFill>
                <a:latin typeface="Arial" charset="0"/>
                <a:cs typeface="Arial" charset="0"/>
              </a:rPr>
              <a:t>Research Training and Career Development</a:t>
            </a:r>
            <a:endParaRPr lang="en-US" sz="3600" dirty="0">
              <a:solidFill>
                <a:srgbClr val="5FE0D4"/>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E12AC0FC-A4C7-43CD-8820-066BBC2985AE}"/>
              </a:ext>
            </a:extLst>
          </p:cNvPr>
          <p:cNvSpPr txBox="1"/>
          <p:nvPr/>
        </p:nvSpPr>
        <p:spPr>
          <a:xfrm>
            <a:off x="2200034" y="652519"/>
            <a:ext cx="983298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New Diversity Action Plan Awardees</a:t>
            </a: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4C7849A-0A91-425D-907D-2F73D7DE089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31</a:t>
            </a:r>
          </a:p>
        </p:txBody>
      </p:sp>
    </p:spTree>
    <p:extLst>
      <p:ext uri="{BB962C8B-B14F-4D97-AF65-F5344CB8AC3E}">
        <p14:creationId xmlns:p14="http://schemas.microsoft.com/office/powerpoint/2010/main" val="2522059671"/>
      </p:ext>
    </p:extLst>
  </p:cSld>
  <p:clrMapOvr>
    <a:masterClrMapping/>
  </p:clrMapOvr>
  <p:transition spd="slow">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D1ED18-0572-4EF8-9C78-BFD8C2FA67BB}"/>
              </a:ext>
            </a:extLst>
          </p:cNvPr>
          <p:cNvSpPr/>
          <p:nvPr/>
        </p:nvSpPr>
        <p:spPr>
          <a:xfrm>
            <a:off x="289394" y="4899346"/>
            <a:ext cx="11902606" cy="1077218"/>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Supplements must be submitted at least 90 days prior to 	anticipated need and no later than May 15, 2019</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42C5FCA6-AB42-4CCE-A856-6E2B2E243BDF}"/>
              </a:ext>
            </a:extLst>
          </p:cNvPr>
          <p:cNvPicPr>
            <a:picLocks noChangeAspect="1"/>
          </p:cNvPicPr>
          <p:nvPr/>
        </p:nvPicPr>
        <p:blipFill>
          <a:blip r:embed="rId3"/>
          <a:stretch>
            <a:fillRect/>
          </a:stretch>
        </p:blipFill>
        <p:spPr>
          <a:xfrm>
            <a:off x="1359077" y="1981370"/>
            <a:ext cx="10468456" cy="2401022"/>
          </a:xfrm>
          <a:prstGeom prst="rect">
            <a:avLst/>
          </a:prstGeom>
          <a:ln w="41275">
            <a:solidFill>
              <a:srgbClr val="92D050"/>
            </a:solidFill>
          </a:ln>
        </p:spPr>
      </p:pic>
      <p:sp>
        <p:nvSpPr>
          <p:cNvPr id="2" name="TextBox 1">
            <a:extLst>
              <a:ext uri="{FF2B5EF4-FFF2-40B4-BE49-F238E27FC236}">
                <a16:creationId xmlns:a16="http://schemas.microsoft.com/office/drawing/2014/main" id="{4D84790B-E128-432C-8386-06A2484F2944}"/>
              </a:ext>
            </a:extLst>
          </p:cNvPr>
          <p:cNvSpPr txBox="1"/>
          <p:nvPr/>
        </p:nvSpPr>
        <p:spPr>
          <a:xfrm>
            <a:off x="606419" y="1068880"/>
            <a:ext cx="9832981" cy="1077218"/>
          </a:xfrm>
          <a:prstGeom prst="rect">
            <a:avLst/>
          </a:prstGeom>
          <a:noFill/>
        </p:spPr>
        <p:txBody>
          <a:bodyPr wrap="square" rtlCol="0">
            <a:spAutoFit/>
          </a:bodyPr>
          <a:lstStyle/>
          <a:p>
            <a:pPr marL="280988" marR="0" lvl="0" indent="-280988"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Research </a:t>
            </a:r>
            <a:r>
              <a:rPr lang="en-US" sz="3200" b="1" dirty="0">
                <a:solidFill>
                  <a:srgbClr val="FFFFFF"/>
                </a:solidFill>
                <a:latin typeface="Arial" panose="020B0604020202020204"/>
              </a:rPr>
              <a:t>s</a:t>
            </a:r>
            <a:r>
              <a:rPr kumimoji="0" lang="en-US" sz="3200" b="1" i="0" u="none" strike="noStrike" kern="1200" cap="none" spc="0" normalizeH="0" baseline="0" noProof="0" dirty="0" err="1">
                <a:ln>
                  <a:noFill/>
                </a:ln>
                <a:solidFill>
                  <a:srgbClr val="FFFFFF"/>
                </a:solidFill>
                <a:effectLst/>
                <a:uLnTx/>
                <a:uFillTx/>
                <a:latin typeface="Arial" panose="020B0604020202020204"/>
                <a:ea typeface="+mn-ea"/>
                <a:cs typeface="+mn-cs"/>
              </a:rPr>
              <a:t>upplements</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 promoting diversity</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itle 3">
            <a:extLst>
              <a:ext uri="{FF2B5EF4-FFF2-40B4-BE49-F238E27FC236}">
                <a16:creationId xmlns:a16="http://schemas.microsoft.com/office/drawing/2014/main" id="{A922B089-24E2-4DFF-B889-5AB60BA750C1}"/>
              </a:ext>
            </a:extLst>
          </p:cNvPr>
          <p:cNvSpPr>
            <a:spLocks noGrp="1"/>
          </p:cNvSpPr>
          <p:nvPr>
            <p:ph type="title"/>
          </p:nvPr>
        </p:nvSpPr>
        <p:spPr>
          <a:xfrm>
            <a:off x="0" y="12756"/>
            <a:ext cx="12192000" cy="639763"/>
          </a:xfrm>
        </p:spPr>
        <p:txBody>
          <a:bodyPr/>
          <a:lstStyle/>
          <a:p>
            <a:pPr algn="ctr">
              <a:defRPr/>
            </a:pPr>
            <a:r>
              <a:rPr lang="en-US" sz="3600" dirty="0">
                <a:solidFill>
                  <a:srgbClr val="5FE0D4"/>
                </a:solidFill>
                <a:latin typeface="Arial" charset="0"/>
                <a:cs typeface="Arial" charset="0"/>
              </a:rPr>
              <a:t>Research Training and Career Development</a:t>
            </a:r>
            <a:endParaRPr lang="en-US" sz="3600" dirty="0">
              <a:solidFill>
                <a:srgbClr val="5FE0D4"/>
              </a:solidFill>
              <a:latin typeface="Arial" pitchFamily="34" charset="0"/>
              <a:cs typeface="Arial" pitchFamily="34" charset="0"/>
            </a:endParaRPr>
          </a:p>
        </p:txBody>
      </p:sp>
      <p:sp>
        <p:nvSpPr>
          <p:cNvPr id="9" name="TextBox 8">
            <a:extLst>
              <a:ext uri="{FF2B5EF4-FFF2-40B4-BE49-F238E27FC236}">
                <a16:creationId xmlns:a16="http://schemas.microsoft.com/office/drawing/2014/main" id="{CDCE56E6-049E-4FBA-8B09-16A6694768D4}"/>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31</a:t>
            </a:r>
          </a:p>
        </p:txBody>
      </p:sp>
    </p:spTree>
    <p:extLst>
      <p:ext uri="{BB962C8B-B14F-4D97-AF65-F5344CB8AC3E}">
        <p14:creationId xmlns:p14="http://schemas.microsoft.com/office/powerpoint/2010/main" val="14590584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0525608-7911-4830-A9E8-756238217A48}"/>
              </a:ext>
            </a:extLst>
          </p:cNvPr>
          <p:cNvSpPr>
            <a:spLocks noGrp="1"/>
          </p:cNvSpPr>
          <p:nvPr>
            <p:ph type="title"/>
          </p:nvPr>
        </p:nvSpPr>
        <p:spPr>
          <a:xfrm>
            <a:off x="0" y="-122297"/>
            <a:ext cx="12192000" cy="914400"/>
          </a:xfrm>
        </p:spPr>
        <p:txBody>
          <a:bodyPr vert="horz" lIns="0" tIns="45720" rIns="91440" bIns="45720" rtlCol="0" anchor="ctr" anchorCtr="0">
            <a:normAutofit/>
          </a:bodyPr>
          <a:lstStyle/>
          <a:p>
            <a:pPr algn="ctr"/>
            <a:r>
              <a:rPr lang="en-US" sz="3600" dirty="0">
                <a:latin typeface="Arial" charset="0"/>
                <a:cs typeface="Arial" charset="0"/>
              </a:rPr>
              <a:t>NHGRI Extramural Research Highlights</a:t>
            </a:r>
          </a:p>
        </p:txBody>
      </p:sp>
      <p:pic>
        <p:nvPicPr>
          <p:cNvPr id="21" name="Content Placeholder 20">
            <a:extLst>
              <a:ext uri="{FF2B5EF4-FFF2-40B4-BE49-F238E27FC236}">
                <a16:creationId xmlns:a16="http://schemas.microsoft.com/office/drawing/2014/main" id="{514997B0-49FD-47D5-833A-75B1C9C10632}"/>
              </a:ext>
            </a:extLst>
          </p:cNvPr>
          <p:cNvPicPr>
            <a:picLocks noGrp="1" noChangeAspect="1"/>
          </p:cNvPicPr>
          <p:nvPr>
            <p:ph idx="1"/>
          </p:nvPr>
        </p:nvPicPr>
        <p:blipFill>
          <a:blip r:embed="rId3"/>
          <a:stretch>
            <a:fillRect/>
          </a:stretch>
        </p:blipFill>
        <p:spPr>
          <a:xfrm>
            <a:off x="262751" y="832174"/>
            <a:ext cx="10363200" cy="2551927"/>
          </a:xfrm>
          <a:prstGeom prst="rect">
            <a:avLst/>
          </a:prstGeom>
          <a:effectLst>
            <a:glow rad="228600">
              <a:schemeClr val="accent2">
                <a:satMod val="175000"/>
                <a:alpha val="40000"/>
              </a:schemeClr>
            </a:glow>
          </a:effectLst>
        </p:spPr>
      </p:pic>
      <p:pic>
        <p:nvPicPr>
          <p:cNvPr id="26" name="Picture 25">
            <a:extLst>
              <a:ext uri="{FF2B5EF4-FFF2-40B4-BE49-F238E27FC236}">
                <a16:creationId xmlns:a16="http://schemas.microsoft.com/office/drawing/2014/main" id="{12682AEC-50EA-4CE6-A0A0-86F58797A696}"/>
              </a:ext>
            </a:extLst>
          </p:cNvPr>
          <p:cNvPicPr>
            <a:picLocks noChangeAspect="1"/>
          </p:cNvPicPr>
          <p:nvPr/>
        </p:nvPicPr>
        <p:blipFill>
          <a:blip r:embed="rId4"/>
          <a:stretch>
            <a:fillRect/>
          </a:stretch>
        </p:blipFill>
        <p:spPr>
          <a:xfrm>
            <a:off x="1532658" y="3739464"/>
            <a:ext cx="10363199" cy="2551926"/>
          </a:xfrm>
          <a:prstGeom prst="rect">
            <a:avLst/>
          </a:prstGeom>
          <a:effectLst>
            <a:glow rad="203200">
              <a:srgbClr val="9999FF">
                <a:alpha val="40000"/>
              </a:srgbClr>
            </a:glow>
          </a:effectLst>
        </p:spPr>
      </p:pic>
      <p:sp>
        <p:nvSpPr>
          <p:cNvPr id="7" name="TextBox 6">
            <a:extLst>
              <a:ext uri="{FF2B5EF4-FFF2-40B4-BE49-F238E27FC236}">
                <a16:creationId xmlns:a16="http://schemas.microsoft.com/office/drawing/2014/main" id="{7E314E49-0EB9-43BE-B016-A279453797F5}"/>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32</a:t>
            </a:r>
          </a:p>
        </p:txBody>
      </p:sp>
    </p:spTree>
    <p:extLst>
      <p:ext uri="{BB962C8B-B14F-4D97-AF65-F5344CB8AC3E}">
        <p14:creationId xmlns:p14="http://schemas.microsoft.com/office/powerpoint/2010/main" val="21626079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Division of Policy, Communications,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795184886"/>
      </p:ext>
    </p:extLst>
  </p:cSld>
  <p:clrMapOvr>
    <a:masterClrMapping/>
  </p:clrMapOvr>
  <p:transition spd="slow">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699D3C3-5699-4E07-89D4-D2CFF37D0D3C}"/>
              </a:ext>
            </a:extLst>
          </p:cNvPr>
          <p:cNvSpPr/>
          <p:nvPr/>
        </p:nvSpPr>
        <p:spPr>
          <a:xfrm>
            <a:off x="1587531" y="3523451"/>
            <a:ext cx="11102001" cy="1785104"/>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KOMP2 Collaboration Meeting – </a:t>
            </a:r>
            <a:r>
              <a:rPr lang="en-US" sz="2800" b="1" dirty="0">
                <a:solidFill>
                  <a:prstClr val="white"/>
                </a:solidFill>
                <a:latin typeface="Arial" charset="0"/>
              </a:rPr>
              <a:t>October</a:t>
            </a:r>
            <a:r>
              <a:rPr kumimoji="0" lang="en-US" sz="2800" b="1" i="0" u="none" strike="noStrike" kern="1200" cap="none" spc="0" normalizeH="0" baseline="0" noProof="0" dirty="0">
                <a:ln>
                  <a:noFill/>
                </a:ln>
                <a:solidFill>
                  <a:prstClr val="white"/>
                </a:solidFill>
                <a:effectLst/>
                <a:uLnTx/>
                <a:uFillTx/>
                <a:latin typeface="Arial" charset="0"/>
                <a:ea typeface="+mn-ea"/>
                <a:cs typeface="+mn-cs"/>
              </a:rPr>
              <a:t>, 2018</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IMPC - INFRAFRONTIER Meeting – December, 2018</a:t>
            </a:r>
          </a:p>
          <a:p>
            <a:pPr marL="158750" marR="0" lvl="2" indent="0"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2400" b="1"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18" name="Picture 7" descr="S:\CENTERS\Kris\Presos&amp;Posters&amp;Pictures\Graphics\KOMP logo.jpeg">
            <a:extLst>
              <a:ext uri="{FF2B5EF4-FFF2-40B4-BE49-F238E27FC236}">
                <a16:creationId xmlns:a16="http://schemas.microsoft.com/office/drawing/2014/main" id="{99890432-973D-4A61-B529-94D4DAB0473D}"/>
              </a:ext>
            </a:extLst>
          </p:cNvPr>
          <p:cNvPicPr>
            <a:picLocks noChangeAspect="1" noChangeArrowheads="1"/>
          </p:cNvPicPr>
          <p:nvPr/>
        </p:nvPicPr>
        <p:blipFill>
          <a:blip r:embed="rId3" cstate="print"/>
          <a:stretch>
            <a:fillRect/>
          </a:stretch>
        </p:blipFill>
        <p:spPr bwMode="auto">
          <a:xfrm>
            <a:off x="1037692" y="882863"/>
            <a:ext cx="3229508" cy="1910857"/>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p:spPr>
      </p:pic>
      <p:pic>
        <p:nvPicPr>
          <p:cNvPr id="19" name="Picture 3">
            <a:extLst>
              <a:ext uri="{FF2B5EF4-FFF2-40B4-BE49-F238E27FC236}">
                <a16:creationId xmlns:a16="http://schemas.microsoft.com/office/drawing/2014/main" id="{7138AB6A-2BCB-4503-B4F7-152BFC9F4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309" y="882863"/>
            <a:ext cx="5628929" cy="1910857"/>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1A174C5E-CA7A-40BF-8DB6-38DDF868FDF7}"/>
              </a:ext>
            </a:extLst>
          </p:cNvPr>
          <p:cNvPicPr>
            <a:picLocks noChangeAspect="1"/>
          </p:cNvPicPr>
          <p:nvPr/>
        </p:nvPicPr>
        <p:blipFill>
          <a:blip r:embed="rId5"/>
          <a:stretch>
            <a:fillRect/>
          </a:stretch>
        </p:blipFill>
        <p:spPr>
          <a:xfrm>
            <a:off x="2414120" y="2934568"/>
            <a:ext cx="5834378" cy="3755461"/>
          </a:xfrm>
          <a:prstGeom prst="rect">
            <a:avLst/>
          </a:prstGeom>
        </p:spPr>
      </p:pic>
      <p:sp>
        <p:nvSpPr>
          <p:cNvPr id="12" name="Title 3">
            <a:extLst>
              <a:ext uri="{FF2B5EF4-FFF2-40B4-BE49-F238E27FC236}">
                <a16:creationId xmlns:a16="http://schemas.microsoft.com/office/drawing/2014/main" id="{E9E57159-9F5C-4C60-8AD4-209138427CA3}"/>
              </a:ext>
            </a:extLst>
          </p:cNvPr>
          <p:cNvSpPr>
            <a:spLocks noGrp="1"/>
          </p:cNvSpPr>
          <p:nvPr>
            <p:ph type="title"/>
          </p:nvPr>
        </p:nvSpPr>
        <p:spPr>
          <a:xfrm>
            <a:off x="0" y="-14671"/>
            <a:ext cx="12192000" cy="685801"/>
          </a:xfrm>
        </p:spPr>
        <p:txBody>
          <a:bodyPr/>
          <a:lstStyle/>
          <a:p>
            <a:pPr algn="ctr">
              <a:defRPr/>
            </a:pPr>
            <a:r>
              <a:rPr lang="en-US" sz="3600" dirty="0">
                <a:solidFill>
                  <a:srgbClr val="5FE0D4"/>
                </a:solidFill>
                <a:latin typeface="Arial" charset="0"/>
                <a:cs typeface="Arial" charset="0"/>
              </a:rPr>
              <a:t>Knockout Mouse Phenotyping Project (KOMP2)</a:t>
            </a:r>
          </a:p>
        </p:txBody>
      </p:sp>
      <p:sp>
        <p:nvSpPr>
          <p:cNvPr id="9" name="TextBox 8">
            <a:extLst>
              <a:ext uri="{FF2B5EF4-FFF2-40B4-BE49-F238E27FC236}">
                <a16:creationId xmlns:a16="http://schemas.microsoft.com/office/drawing/2014/main" id="{BE67D474-E187-42D0-817D-75A6C260BE2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33</a:t>
            </a:r>
          </a:p>
        </p:txBody>
      </p:sp>
    </p:spTree>
    <p:extLst>
      <p:ext uri="{BB962C8B-B14F-4D97-AF65-F5344CB8AC3E}">
        <p14:creationId xmlns:p14="http://schemas.microsoft.com/office/powerpoint/2010/main" val="25267861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hidden"/>
                                      </p:to>
                                    </p:se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699D3C3-5699-4E07-89D4-D2CFF37D0D3C}"/>
              </a:ext>
            </a:extLst>
          </p:cNvPr>
          <p:cNvSpPr/>
          <p:nvPr/>
        </p:nvSpPr>
        <p:spPr>
          <a:xfrm>
            <a:off x="544999" y="4148267"/>
            <a:ext cx="11102001" cy="2631490"/>
          </a:xfrm>
          <a:prstGeom prst="rect">
            <a:avLst/>
          </a:prstGeom>
        </p:spPr>
        <p:txBody>
          <a:bodyPr wrap="square">
            <a:spAutoFit/>
          </a:bodyPr>
          <a:lstStyle/>
          <a:p>
            <a:pPr marL="304792" marR="0" lvl="2" indent="-304792" algn="l" defTabSz="627063" rtl="0" eaLnBrk="1" fontAlgn="auto" latinLnBrk="0" hangingPunct="1">
              <a:lnSpc>
                <a:spcPct val="90000"/>
              </a:lnSpc>
              <a:spcBef>
                <a:spcPts val="1800"/>
              </a:spcBef>
              <a:spcAft>
                <a:spcPts val="0"/>
              </a:spcAft>
              <a:buClr>
                <a:srgbClr val="FFFFFF"/>
              </a:buClr>
              <a:buSzPct val="95000"/>
              <a:buFont typeface="Wingdings" panose="05000000000000000000" pitchFamily="2" charset="2"/>
              <a:buChar char="§"/>
              <a:tabLst/>
              <a:defRPr/>
            </a:pPr>
            <a:r>
              <a:rPr kumimoji="0" lang="en-US" sz="3000" b="1" i="0" u="none" strike="noStrike" kern="1200" cap="none" spc="0" normalizeH="0" baseline="0" noProof="0" dirty="0">
                <a:ln>
                  <a:noFill/>
                </a:ln>
                <a:solidFill>
                  <a:srgbClr val="FFFFFF"/>
                </a:solidFill>
                <a:effectLst/>
                <a:uLnTx/>
                <a:uFillTx/>
                <a:latin typeface="Arial" panose="020B0604020202020204"/>
                <a:ea typeface="+mn-ea"/>
                <a:cs typeface="+mn-cs"/>
              </a:rPr>
              <a:t>Kids First – KOMP2 Collaboration: Precision Modeling of 	Pediatric Conditions</a:t>
            </a:r>
          </a:p>
          <a:p>
            <a:pPr marL="304792" marR="0" lvl="2" indent="-304792" algn="l" defTabSz="627063" rtl="0" eaLnBrk="1" fontAlgn="auto" latinLnBrk="0" hangingPunct="1">
              <a:lnSpc>
                <a:spcPct val="90000"/>
              </a:lnSpc>
              <a:spcBef>
                <a:spcPts val="1800"/>
              </a:spcBef>
              <a:spcAft>
                <a:spcPts val="0"/>
              </a:spcAft>
              <a:buClr>
                <a:srgbClr val="FFFFFF"/>
              </a:buClr>
              <a:buSzPct val="95000"/>
              <a:buFont typeface="Wingdings" panose="05000000000000000000" pitchFamily="2" charset="2"/>
              <a:buChar char="§"/>
              <a:tabLst/>
              <a:defRPr/>
            </a:pPr>
            <a:r>
              <a:rPr kumimoji="0" lang="en-US" sz="3000" b="1" i="0" u="none" strike="noStrike" kern="1200" cap="none" spc="0" normalizeH="0" baseline="0" noProof="0" dirty="0">
                <a:ln>
                  <a:noFill/>
                </a:ln>
                <a:solidFill>
                  <a:srgbClr val="FFFFFF"/>
                </a:solidFill>
                <a:effectLst/>
                <a:uLnTx/>
                <a:uFillTx/>
                <a:latin typeface="Arial" panose="020B0604020202020204"/>
                <a:ea typeface="+mn-ea"/>
                <a:cs typeface="+mn-cs"/>
              </a:rPr>
              <a:t>Accepting nominations of</a:t>
            </a:r>
            <a:r>
              <a:rPr kumimoji="0" lang="en-US" sz="3000" b="1" i="0" u="none" strike="noStrike" kern="1200" cap="none" spc="0" normalizeH="0" noProof="0" dirty="0">
                <a:ln>
                  <a:noFill/>
                </a:ln>
                <a:solidFill>
                  <a:srgbClr val="FFFFFF"/>
                </a:solidFill>
                <a:effectLst/>
                <a:uLnTx/>
                <a:uFillTx/>
                <a:latin typeface="Arial" panose="020B0604020202020204"/>
                <a:ea typeface="+mn-ea"/>
                <a:cs typeface="+mn-cs"/>
              </a:rPr>
              <a:t> disease alleles </a:t>
            </a:r>
            <a:r>
              <a:rPr kumimoji="0" lang="en-US" sz="3000" b="1" i="0" u="none" strike="noStrike" kern="1200" cap="none" spc="0" normalizeH="0" baseline="0" noProof="0" dirty="0">
                <a:ln>
                  <a:noFill/>
                </a:ln>
                <a:solidFill>
                  <a:srgbClr val="FFFFFF"/>
                </a:solidFill>
                <a:effectLst/>
                <a:uLnTx/>
                <a:uFillTx/>
                <a:latin typeface="Arial" panose="020B0604020202020204"/>
                <a:ea typeface="+mn-ea"/>
                <a:cs typeface="+mn-cs"/>
              </a:rPr>
              <a:t>for mouse 	model production and phenotyping </a:t>
            </a:r>
          </a:p>
          <a:p>
            <a:pPr marL="609584" lvl="3" defTabSz="627063">
              <a:lnSpc>
                <a:spcPct val="90000"/>
              </a:lnSpc>
              <a:spcBef>
                <a:spcPts val="1800"/>
              </a:spcBef>
              <a:buClr>
                <a:srgbClr val="FFFFFF"/>
              </a:buClr>
              <a:buSzPct val="95000"/>
              <a:defRPr/>
            </a:pPr>
            <a:r>
              <a:rPr kumimoji="0" lang="en-US" sz="3000" b="1" i="0" u="none" strike="noStrike" kern="1200" cap="none" spc="0" normalizeH="0" baseline="0" noProof="0" dirty="0">
                <a:ln>
                  <a:noFill/>
                </a:ln>
                <a:solidFill>
                  <a:srgbClr val="66FFFF"/>
                </a:solidFill>
                <a:effectLst/>
                <a:uLnTx/>
                <a:uFillTx/>
                <a:latin typeface="Arial" panose="020B0604020202020204"/>
                <a:ea typeface="+mn-ea"/>
                <a:cs typeface="+mn-cs"/>
              </a:rPr>
              <a:t>Upcoming Due Dates: February 22</a:t>
            </a:r>
            <a:r>
              <a:rPr lang="en-US" sz="3000" b="1" dirty="0">
                <a:solidFill>
                  <a:srgbClr val="66FFFF"/>
                </a:solidFill>
                <a:latin typeface="Arial" panose="020B0604020202020204"/>
              </a:rPr>
              <a:t> and </a:t>
            </a:r>
            <a:r>
              <a:rPr kumimoji="0" lang="en-US" sz="3000" b="1" i="0" u="none" strike="noStrike" kern="1200" cap="none" spc="0" normalizeH="0" baseline="0" noProof="0" dirty="0">
                <a:ln>
                  <a:noFill/>
                </a:ln>
                <a:solidFill>
                  <a:srgbClr val="66FFFF"/>
                </a:solidFill>
                <a:effectLst/>
                <a:uLnTx/>
                <a:uFillTx/>
                <a:latin typeface="Arial" panose="020B0604020202020204"/>
                <a:ea typeface="+mn-ea"/>
                <a:cs typeface="+mn-cs"/>
              </a:rPr>
              <a:t>April 5</a:t>
            </a:r>
          </a:p>
        </p:txBody>
      </p:sp>
      <p:pic>
        <p:nvPicPr>
          <p:cNvPr id="7" name="Picture 6">
            <a:extLst>
              <a:ext uri="{FF2B5EF4-FFF2-40B4-BE49-F238E27FC236}">
                <a16:creationId xmlns:a16="http://schemas.microsoft.com/office/drawing/2014/main" id="{FCC0F286-5A1D-4D61-B70F-66BB585EC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138" y="730694"/>
            <a:ext cx="5709707" cy="2064490"/>
          </a:xfrm>
          <a:prstGeom prst="rect">
            <a:avLst/>
          </a:prstGeom>
          <a:ln>
            <a:solidFill>
              <a:schemeClr val="accent1"/>
            </a:solidFill>
          </a:ln>
          <a:effectLst>
            <a:glow rad="139700">
              <a:schemeClr val="accent3">
                <a:satMod val="175000"/>
                <a:alpha val="40000"/>
              </a:schemeClr>
            </a:glow>
          </a:effectLst>
        </p:spPr>
      </p:pic>
      <p:grpSp>
        <p:nvGrpSpPr>
          <p:cNvPr id="4" name="Group 3">
            <a:extLst>
              <a:ext uri="{FF2B5EF4-FFF2-40B4-BE49-F238E27FC236}">
                <a16:creationId xmlns:a16="http://schemas.microsoft.com/office/drawing/2014/main" id="{0B0B8C37-DF9A-4702-B2AC-69A431AD4DB5}"/>
              </a:ext>
            </a:extLst>
          </p:cNvPr>
          <p:cNvGrpSpPr/>
          <p:nvPr/>
        </p:nvGrpSpPr>
        <p:grpSpPr>
          <a:xfrm>
            <a:off x="3870648" y="3033519"/>
            <a:ext cx="4470686" cy="965696"/>
            <a:chOff x="4113654" y="3081742"/>
            <a:chExt cx="4706255" cy="1016580"/>
          </a:xfrm>
          <a:effectLst>
            <a:glow rad="101600">
              <a:schemeClr val="accent3">
                <a:satMod val="175000"/>
                <a:alpha val="40000"/>
              </a:schemeClr>
            </a:glow>
          </a:effectLst>
        </p:grpSpPr>
        <p:pic>
          <p:nvPicPr>
            <p:cNvPr id="12" name="Picture 7" descr="S:\CENTERS\Kris\Presos&amp;Posters&amp;Pictures\Graphics\KOMP logo.jpeg">
              <a:extLst>
                <a:ext uri="{FF2B5EF4-FFF2-40B4-BE49-F238E27FC236}">
                  <a16:creationId xmlns:a16="http://schemas.microsoft.com/office/drawing/2014/main" id="{ECD63D00-4F55-47A7-B1C6-3A419480E390}"/>
                </a:ext>
              </a:extLst>
            </p:cNvPr>
            <p:cNvPicPr>
              <a:picLocks noChangeAspect="1" noChangeArrowheads="1"/>
            </p:cNvPicPr>
            <p:nvPr/>
          </p:nvPicPr>
          <p:blipFill>
            <a:blip r:embed="rId4" cstate="print"/>
            <a:stretch>
              <a:fillRect/>
            </a:stretch>
          </p:blipFill>
          <p:spPr bwMode="auto">
            <a:xfrm>
              <a:off x="4113654" y="3081742"/>
              <a:ext cx="1716073" cy="1015378"/>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835DCFBD-0963-4FE7-96DD-4E8CFE5DE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728" y="3083243"/>
              <a:ext cx="2990181" cy="101507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itle 3">
            <a:extLst>
              <a:ext uri="{FF2B5EF4-FFF2-40B4-BE49-F238E27FC236}">
                <a16:creationId xmlns:a16="http://schemas.microsoft.com/office/drawing/2014/main" id="{C76504EF-8033-4BFF-9EFA-0918236ABE89}"/>
              </a:ext>
            </a:extLst>
          </p:cNvPr>
          <p:cNvSpPr>
            <a:spLocks noGrp="1"/>
          </p:cNvSpPr>
          <p:nvPr>
            <p:ph type="title"/>
          </p:nvPr>
        </p:nvSpPr>
        <p:spPr>
          <a:xfrm>
            <a:off x="0" y="-21090"/>
            <a:ext cx="12192000" cy="706890"/>
          </a:xfrm>
        </p:spPr>
        <p:txBody>
          <a:bodyPr/>
          <a:lstStyle/>
          <a:p>
            <a:pPr algn="ctr">
              <a:defRPr/>
            </a:pPr>
            <a:r>
              <a:rPr lang="en-US" sz="3600" dirty="0">
                <a:solidFill>
                  <a:srgbClr val="5FE0D4"/>
                </a:solidFill>
                <a:latin typeface="Arial" charset="0"/>
                <a:cs typeface="Arial" charset="0"/>
              </a:rPr>
              <a:t>Gabriella Miller Kids First Pediatric Research Program </a:t>
            </a:r>
          </a:p>
        </p:txBody>
      </p:sp>
      <p:sp>
        <p:nvSpPr>
          <p:cNvPr id="9" name="TextBox 8">
            <a:extLst>
              <a:ext uri="{FF2B5EF4-FFF2-40B4-BE49-F238E27FC236}">
                <a16:creationId xmlns:a16="http://schemas.microsoft.com/office/drawing/2014/main" id="{343E28BB-AB87-48C9-8F05-CB5B6DC6761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34</a:t>
            </a:r>
          </a:p>
        </p:txBody>
      </p:sp>
    </p:spTree>
    <p:extLst>
      <p:ext uri="{BB962C8B-B14F-4D97-AF65-F5344CB8AC3E}">
        <p14:creationId xmlns:p14="http://schemas.microsoft.com/office/powerpoint/2010/main" val="1241142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500"/>
                                        <p:tgtEl>
                                          <p:spTgt spid="1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3F5909F-2501-46CC-8D39-28F3E7C3A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617" y="4377087"/>
            <a:ext cx="3510982" cy="825081"/>
          </a:xfrm>
          <a:prstGeom prst="rect">
            <a:avLst/>
          </a:prstGeom>
          <a:ln>
            <a:solidFill>
              <a:schemeClr val="bg2"/>
            </a:solidFill>
          </a:ln>
        </p:spPr>
      </p:pic>
      <p:pic>
        <p:nvPicPr>
          <p:cNvPr id="13" name="Picture 12">
            <a:extLst>
              <a:ext uri="{FF2B5EF4-FFF2-40B4-BE49-F238E27FC236}">
                <a16:creationId xmlns:a16="http://schemas.microsoft.com/office/drawing/2014/main" id="{658B3428-4D23-446B-92E1-B948CAB1B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06" y="1789124"/>
            <a:ext cx="2271153" cy="1157276"/>
          </a:xfrm>
          <a:prstGeom prst="rect">
            <a:avLst/>
          </a:prstGeom>
          <a:ln>
            <a:solidFill>
              <a:schemeClr val="bg2"/>
            </a:solidFill>
          </a:ln>
        </p:spPr>
      </p:pic>
      <p:pic>
        <p:nvPicPr>
          <p:cNvPr id="11" name="Picture 10">
            <a:extLst>
              <a:ext uri="{FF2B5EF4-FFF2-40B4-BE49-F238E27FC236}">
                <a16:creationId xmlns:a16="http://schemas.microsoft.com/office/drawing/2014/main" id="{4F2ECCA6-C370-45D5-AC9D-262FF6161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006" y="4377089"/>
            <a:ext cx="2182280" cy="825081"/>
          </a:xfrm>
          <a:prstGeom prst="rect">
            <a:avLst/>
          </a:prstGeom>
          <a:ln>
            <a:solidFill>
              <a:schemeClr val="bg2"/>
            </a:solidFill>
          </a:ln>
        </p:spPr>
      </p:pic>
      <p:pic>
        <p:nvPicPr>
          <p:cNvPr id="9" name="Picture 8" descr="A picture containing clipart&#10;&#10;Description generated with very high confidence">
            <a:extLst>
              <a:ext uri="{FF2B5EF4-FFF2-40B4-BE49-F238E27FC236}">
                <a16:creationId xmlns:a16="http://schemas.microsoft.com/office/drawing/2014/main" id="{42F9F3C0-0020-4BFC-A7ED-B82D0C2A7D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6929" y="4377088"/>
            <a:ext cx="4282065" cy="825082"/>
          </a:xfrm>
          <a:prstGeom prst="rect">
            <a:avLst/>
          </a:prstGeom>
          <a:ln>
            <a:solidFill>
              <a:schemeClr val="bg2"/>
            </a:solidFill>
          </a:ln>
        </p:spPr>
      </p:pic>
      <p:pic>
        <p:nvPicPr>
          <p:cNvPr id="45" name="Picture 44">
            <a:extLst>
              <a:ext uri="{FF2B5EF4-FFF2-40B4-BE49-F238E27FC236}">
                <a16:creationId xmlns:a16="http://schemas.microsoft.com/office/drawing/2014/main" id="{8255AB9A-323E-4F24-941F-D32F5CFDE1FE}"/>
              </a:ext>
            </a:extLst>
          </p:cNvPr>
          <p:cNvPicPr>
            <a:picLocks noChangeAspect="1"/>
          </p:cNvPicPr>
          <p:nvPr/>
        </p:nvPicPr>
        <p:blipFill>
          <a:blip r:embed="rId7"/>
          <a:stretch>
            <a:fillRect/>
          </a:stretch>
        </p:blipFill>
        <p:spPr>
          <a:xfrm>
            <a:off x="3238932" y="1789124"/>
            <a:ext cx="3992645" cy="1152525"/>
          </a:xfrm>
          <a:prstGeom prst="rect">
            <a:avLst/>
          </a:prstGeom>
          <a:ln>
            <a:solidFill>
              <a:schemeClr val="bg2">
                <a:lumMod val="75000"/>
              </a:schemeClr>
            </a:solidFill>
          </a:ln>
        </p:spPr>
      </p:pic>
      <p:pic>
        <p:nvPicPr>
          <p:cNvPr id="47" name="Picture 46">
            <a:extLst>
              <a:ext uri="{FF2B5EF4-FFF2-40B4-BE49-F238E27FC236}">
                <a16:creationId xmlns:a16="http://schemas.microsoft.com/office/drawing/2014/main" id="{26F14442-259D-442A-9404-B5AD9886496F}"/>
              </a:ext>
            </a:extLst>
          </p:cNvPr>
          <p:cNvPicPr>
            <a:picLocks noChangeAspect="1"/>
          </p:cNvPicPr>
          <p:nvPr/>
        </p:nvPicPr>
        <p:blipFill>
          <a:blip r:embed="rId8"/>
          <a:stretch>
            <a:fillRect/>
          </a:stretch>
        </p:blipFill>
        <p:spPr>
          <a:xfrm>
            <a:off x="7636350" y="1789124"/>
            <a:ext cx="3992644" cy="1152525"/>
          </a:xfrm>
          <a:prstGeom prst="rect">
            <a:avLst/>
          </a:prstGeom>
          <a:ln>
            <a:solidFill>
              <a:schemeClr val="bg2">
                <a:lumMod val="75000"/>
              </a:schemeClr>
            </a:solidFill>
          </a:ln>
        </p:spPr>
      </p:pic>
      <p:sp>
        <p:nvSpPr>
          <p:cNvPr id="3" name="Rectangle 2">
            <a:extLst>
              <a:ext uri="{FF2B5EF4-FFF2-40B4-BE49-F238E27FC236}">
                <a16:creationId xmlns:a16="http://schemas.microsoft.com/office/drawing/2014/main" id="{A30D6B76-6BAC-4215-A288-F71DD7D7C3D6}"/>
              </a:ext>
            </a:extLst>
          </p:cNvPr>
          <p:cNvSpPr/>
          <p:nvPr/>
        </p:nvSpPr>
        <p:spPr>
          <a:xfrm>
            <a:off x="363401" y="1583858"/>
            <a:ext cx="11331925" cy="376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41" name="Picture 40">
            <a:extLst>
              <a:ext uri="{FF2B5EF4-FFF2-40B4-BE49-F238E27FC236}">
                <a16:creationId xmlns:a16="http://schemas.microsoft.com/office/drawing/2014/main" id="{67A7DB72-D082-428D-B1E4-B932E7AA7027}"/>
              </a:ext>
            </a:extLst>
          </p:cNvPr>
          <p:cNvPicPr>
            <a:picLocks noChangeAspect="1"/>
          </p:cNvPicPr>
          <p:nvPr/>
        </p:nvPicPr>
        <p:blipFill>
          <a:blip r:embed="rId9"/>
          <a:stretch>
            <a:fillRect/>
          </a:stretch>
        </p:blipFill>
        <p:spPr>
          <a:xfrm>
            <a:off x="6185134" y="1045649"/>
            <a:ext cx="3650044" cy="2898298"/>
          </a:xfrm>
          <a:prstGeom prst="rect">
            <a:avLst/>
          </a:prstGeom>
          <a:ln>
            <a:solidFill>
              <a:schemeClr val="bg2">
                <a:lumMod val="75000"/>
              </a:schemeClr>
            </a:solidFill>
          </a:ln>
        </p:spPr>
      </p:pic>
      <p:pic>
        <p:nvPicPr>
          <p:cNvPr id="42" name="Picture 41">
            <a:extLst>
              <a:ext uri="{FF2B5EF4-FFF2-40B4-BE49-F238E27FC236}">
                <a16:creationId xmlns:a16="http://schemas.microsoft.com/office/drawing/2014/main" id="{E8FB20D1-0D5E-41BB-AE66-B5AC2254F7FA}"/>
              </a:ext>
            </a:extLst>
          </p:cNvPr>
          <p:cNvPicPr>
            <a:picLocks noChangeAspect="1"/>
          </p:cNvPicPr>
          <p:nvPr/>
        </p:nvPicPr>
        <p:blipFill>
          <a:blip r:embed="rId10"/>
          <a:stretch>
            <a:fillRect/>
          </a:stretch>
        </p:blipFill>
        <p:spPr>
          <a:xfrm>
            <a:off x="1758699" y="1073291"/>
            <a:ext cx="3803227" cy="2495172"/>
          </a:xfrm>
          <a:prstGeom prst="rect">
            <a:avLst/>
          </a:prstGeom>
          <a:ln>
            <a:solidFill>
              <a:schemeClr val="bg2">
                <a:lumMod val="75000"/>
              </a:schemeClr>
            </a:solidFill>
          </a:ln>
        </p:spPr>
      </p:pic>
      <p:pic>
        <p:nvPicPr>
          <p:cNvPr id="43" name="Picture 42">
            <a:extLst>
              <a:ext uri="{FF2B5EF4-FFF2-40B4-BE49-F238E27FC236}">
                <a16:creationId xmlns:a16="http://schemas.microsoft.com/office/drawing/2014/main" id="{12DC1F80-8FE0-4B01-A0D1-5F7A1E40156C}"/>
              </a:ext>
            </a:extLst>
          </p:cNvPr>
          <p:cNvPicPr>
            <a:picLocks noChangeAspect="1"/>
          </p:cNvPicPr>
          <p:nvPr/>
        </p:nvPicPr>
        <p:blipFill>
          <a:blip r:embed="rId11"/>
          <a:stretch>
            <a:fillRect/>
          </a:stretch>
        </p:blipFill>
        <p:spPr>
          <a:xfrm>
            <a:off x="1758698" y="3911601"/>
            <a:ext cx="3803228" cy="2134436"/>
          </a:xfrm>
          <a:prstGeom prst="rect">
            <a:avLst/>
          </a:prstGeom>
          <a:ln>
            <a:solidFill>
              <a:schemeClr val="bg2">
                <a:lumMod val="75000"/>
              </a:schemeClr>
            </a:solidFill>
          </a:ln>
        </p:spPr>
      </p:pic>
      <p:pic>
        <p:nvPicPr>
          <p:cNvPr id="44" name="Picture 43">
            <a:extLst>
              <a:ext uri="{FF2B5EF4-FFF2-40B4-BE49-F238E27FC236}">
                <a16:creationId xmlns:a16="http://schemas.microsoft.com/office/drawing/2014/main" id="{0F0710B3-75DB-4F4A-AFC1-B8EF181B911F}"/>
              </a:ext>
            </a:extLst>
          </p:cNvPr>
          <p:cNvPicPr>
            <a:picLocks noChangeAspect="1"/>
          </p:cNvPicPr>
          <p:nvPr/>
        </p:nvPicPr>
        <p:blipFill>
          <a:blip r:embed="rId12"/>
          <a:stretch>
            <a:fillRect/>
          </a:stretch>
        </p:blipFill>
        <p:spPr>
          <a:xfrm>
            <a:off x="6183767" y="4204687"/>
            <a:ext cx="3650044" cy="1846236"/>
          </a:xfrm>
          <a:prstGeom prst="rect">
            <a:avLst/>
          </a:prstGeom>
          <a:ln>
            <a:solidFill>
              <a:schemeClr val="bg2">
                <a:lumMod val="75000"/>
              </a:schemeClr>
            </a:solidFill>
          </a:ln>
        </p:spPr>
      </p:pic>
      <p:sp>
        <p:nvSpPr>
          <p:cNvPr id="3074" name="Title 3"/>
          <p:cNvSpPr>
            <a:spLocks noGrp="1"/>
          </p:cNvSpPr>
          <p:nvPr>
            <p:ph type="title"/>
          </p:nvPr>
        </p:nvSpPr>
        <p:spPr>
          <a:xfrm>
            <a:off x="1468186" y="33381"/>
            <a:ext cx="10707496" cy="633254"/>
          </a:xfrm>
        </p:spPr>
        <p:txBody>
          <a:bodyPr>
            <a:normAutofit/>
          </a:bodyPr>
          <a:lstStyle/>
          <a:p>
            <a:pPr algn="ctr">
              <a:defRPr/>
            </a:pPr>
            <a:r>
              <a:rPr lang="en-US" sz="3600" dirty="0">
                <a:solidFill>
                  <a:srgbClr val="5FE0D4"/>
                </a:solidFill>
                <a:latin typeface="Arial" charset="0"/>
                <a:cs typeface="Arial" charset="0"/>
              </a:rPr>
              <a:t>Human Heredity and Health in Africa (H3Africa)</a:t>
            </a:r>
            <a:endParaRPr lang="en-US" sz="3600" dirty="0">
              <a:solidFill>
                <a:srgbClr val="5FE0D4"/>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0DA9D166-408E-4540-9053-9A875FF57D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7541" y="164119"/>
            <a:ext cx="843498" cy="876577"/>
          </a:xfrm>
          <a:prstGeom prst="rect">
            <a:avLst/>
          </a:prstGeom>
          <a:ln w="38100" cap="sq">
            <a:solidFill>
              <a:schemeClr val="tx1">
                <a:lumMod val="85000"/>
              </a:schemeClr>
            </a:solidFill>
            <a:prstDash val="solid"/>
            <a:miter lim="800000"/>
          </a:ln>
          <a:effectLst>
            <a:outerShdw blurRad="57150" dist="50800" dir="2700000" algn="tl" rotWithShape="0">
              <a:srgbClr val="000000">
                <a:alpha val="40000"/>
              </a:srgbClr>
            </a:outerShdw>
          </a:effectLst>
        </p:spPr>
      </p:pic>
      <p:sp>
        <p:nvSpPr>
          <p:cNvPr id="2" name="Rectangle 1">
            <a:extLst>
              <a:ext uri="{FF2B5EF4-FFF2-40B4-BE49-F238E27FC236}">
                <a16:creationId xmlns:a16="http://schemas.microsoft.com/office/drawing/2014/main" id="{CB497146-0C00-4810-9D9A-65D6B1678B59}"/>
              </a:ext>
            </a:extLst>
          </p:cNvPr>
          <p:cNvSpPr/>
          <p:nvPr/>
        </p:nvSpPr>
        <p:spPr>
          <a:xfrm>
            <a:off x="1468185" y="689895"/>
            <a:ext cx="10079781" cy="5757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56"/>
              </a:solidFill>
              <a:effectLst/>
              <a:uLnTx/>
              <a:uFillTx/>
              <a:latin typeface="Arial" panose="020B0604020202020204"/>
              <a:ea typeface="+mn-ea"/>
              <a:cs typeface="+mn-cs"/>
            </a:endParaRPr>
          </a:p>
        </p:txBody>
      </p:sp>
      <p:pic>
        <p:nvPicPr>
          <p:cNvPr id="33" name="Picture 32" descr="A close up of a map&#10;&#10;Description generated with high confidence">
            <a:extLst>
              <a:ext uri="{FF2B5EF4-FFF2-40B4-BE49-F238E27FC236}">
                <a16:creationId xmlns:a16="http://schemas.microsoft.com/office/drawing/2014/main" id="{6B38A802-070B-48BA-A7DD-F56858FCBE1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0595" y="1401518"/>
            <a:ext cx="5908924" cy="443169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2">
                <a:lumMod val="75000"/>
              </a:schemeClr>
            </a:solidFill>
          </a:ln>
        </p:spPr>
      </p:pic>
      <p:grpSp>
        <p:nvGrpSpPr>
          <p:cNvPr id="34" name="Group 33">
            <a:extLst>
              <a:ext uri="{FF2B5EF4-FFF2-40B4-BE49-F238E27FC236}">
                <a16:creationId xmlns:a16="http://schemas.microsoft.com/office/drawing/2014/main" id="{6A68353D-AD58-4763-BCDC-21C0F5AA1260}"/>
              </a:ext>
            </a:extLst>
          </p:cNvPr>
          <p:cNvGrpSpPr/>
          <p:nvPr/>
        </p:nvGrpSpPr>
        <p:grpSpPr>
          <a:xfrm>
            <a:off x="7563951" y="3459046"/>
            <a:ext cx="1850189" cy="656009"/>
            <a:chOff x="1243513" y="2300142"/>
            <a:chExt cx="1233689" cy="461101"/>
          </a:xfrm>
        </p:grpSpPr>
        <p:sp>
          <p:nvSpPr>
            <p:cNvPr id="35" name="Rectangle 34">
              <a:extLst>
                <a:ext uri="{FF2B5EF4-FFF2-40B4-BE49-F238E27FC236}">
                  <a16:creationId xmlns:a16="http://schemas.microsoft.com/office/drawing/2014/main" id="{FA89EF54-13F0-4B72-AE16-394684D8A1F2}"/>
                </a:ext>
              </a:extLst>
            </p:cNvPr>
            <p:cNvSpPr/>
            <p:nvPr/>
          </p:nvSpPr>
          <p:spPr>
            <a:xfrm>
              <a:off x="1243513" y="2300142"/>
              <a:ext cx="1233689" cy="461101"/>
            </a:xfrm>
            <a:prstGeom prst="rect">
              <a:avLst/>
            </a:prstGeom>
            <a:ln w="38100">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36" name="Picture 35">
              <a:extLst>
                <a:ext uri="{FF2B5EF4-FFF2-40B4-BE49-F238E27FC236}">
                  <a16:creationId xmlns:a16="http://schemas.microsoft.com/office/drawing/2014/main" id="{033772FF-3897-4A12-BCDD-9BF45366691D}"/>
                </a:ext>
              </a:extLst>
            </p:cNvPr>
            <p:cNvPicPr>
              <a:picLocks noChangeAspect="1"/>
            </p:cNvPicPr>
            <p:nvPr/>
          </p:nvPicPr>
          <p:blipFill>
            <a:blip r:embed="rId15">
              <a:alphaModFix/>
            </a:blip>
            <a:stretch>
              <a:fillRect/>
            </a:stretch>
          </p:blipFill>
          <p:spPr>
            <a:xfrm>
              <a:off x="1291787" y="2307676"/>
              <a:ext cx="1144507" cy="453567"/>
            </a:xfrm>
            <a:prstGeom prst="rect">
              <a:avLst/>
            </a:prstGeom>
            <a:ln>
              <a:noFill/>
            </a:ln>
          </p:spPr>
        </p:pic>
      </p:grpSp>
      <p:pic>
        <p:nvPicPr>
          <p:cNvPr id="37" name="Picture 36">
            <a:extLst>
              <a:ext uri="{FF2B5EF4-FFF2-40B4-BE49-F238E27FC236}">
                <a16:creationId xmlns:a16="http://schemas.microsoft.com/office/drawing/2014/main" id="{BAA2E286-4C86-441F-9741-5DD59D95D9D9}"/>
              </a:ext>
            </a:extLst>
          </p:cNvPr>
          <p:cNvPicPr>
            <a:picLocks noChangeAspect="1"/>
          </p:cNvPicPr>
          <p:nvPr/>
        </p:nvPicPr>
        <p:blipFill>
          <a:blip r:embed="rId16"/>
          <a:stretch>
            <a:fillRect/>
          </a:stretch>
        </p:blipFill>
        <p:spPr>
          <a:xfrm>
            <a:off x="9967982" y="2212338"/>
            <a:ext cx="1390317" cy="1550751"/>
          </a:xfrm>
          <a:prstGeom prst="rect">
            <a:avLst/>
          </a:prstGeom>
          <a:ln w="38100">
            <a:solidFill>
              <a:srgbClr val="5FE0D4"/>
            </a:solidFill>
          </a:ln>
        </p:spPr>
      </p:pic>
      <p:pic>
        <p:nvPicPr>
          <p:cNvPr id="38" name="Picture 37">
            <a:extLst>
              <a:ext uri="{FF2B5EF4-FFF2-40B4-BE49-F238E27FC236}">
                <a16:creationId xmlns:a16="http://schemas.microsoft.com/office/drawing/2014/main" id="{ADB71038-AE48-46EA-9E6B-73AA9100DF97}"/>
              </a:ext>
            </a:extLst>
          </p:cNvPr>
          <p:cNvPicPr>
            <a:picLocks noChangeAspect="1"/>
          </p:cNvPicPr>
          <p:nvPr/>
        </p:nvPicPr>
        <p:blipFill rotWithShape="1">
          <a:blip r:embed="rId17"/>
          <a:srcRect l="11945" t="14639" r="7040" b="20118"/>
          <a:stretch/>
        </p:blipFill>
        <p:spPr>
          <a:xfrm>
            <a:off x="7593904" y="2212338"/>
            <a:ext cx="1820236" cy="1012373"/>
          </a:xfrm>
          <a:prstGeom prst="rect">
            <a:avLst/>
          </a:prstGeom>
          <a:ln w="38100">
            <a:solidFill>
              <a:srgbClr val="5FE0D4"/>
            </a:solidFill>
          </a:ln>
        </p:spPr>
      </p:pic>
      <p:sp>
        <p:nvSpPr>
          <p:cNvPr id="39" name="TextBox 38">
            <a:extLst>
              <a:ext uri="{FF2B5EF4-FFF2-40B4-BE49-F238E27FC236}">
                <a16:creationId xmlns:a16="http://schemas.microsoft.com/office/drawing/2014/main" id="{3FF91BDF-5A07-465A-8BF1-0BCFA21BF181}"/>
              </a:ext>
            </a:extLst>
          </p:cNvPr>
          <p:cNvSpPr txBox="1"/>
          <p:nvPr/>
        </p:nvSpPr>
        <p:spPr>
          <a:xfrm>
            <a:off x="7593904" y="1383834"/>
            <a:ext cx="3764051" cy="423327"/>
          </a:xfrm>
          <a:prstGeom prst="roundRect">
            <a:avLst>
              <a:gd name="adj" fmla="val 10112"/>
            </a:avLst>
          </a:prstGeom>
          <a:noFill/>
          <a:ln>
            <a:solidFill>
              <a:schemeClr val="bg2"/>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00" normalizeH="0" baseline="0" noProof="0" dirty="0">
                <a:ln>
                  <a:noFill/>
                </a:ln>
                <a:solidFill>
                  <a:srgbClr val="FFFFFF"/>
                </a:solidFill>
                <a:effectLst/>
                <a:uLnTx/>
                <a:uFillTx/>
                <a:latin typeface="Avenir Next" panose="020B0503020202020204" pitchFamily="34" charset="0"/>
                <a:ea typeface="Helvetica Neue" charset="0"/>
                <a:cs typeface="Helvetica Neue" charset="0"/>
              </a:rPr>
              <a:t>H3Africa Biorepository Program</a:t>
            </a:r>
          </a:p>
        </p:txBody>
      </p:sp>
      <p:pic>
        <p:nvPicPr>
          <p:cNvPr id="40" name="Picture 39">
            <a:extLst>
              <a:ext uri="{FF2B5EF4-FFF2-40B4-BE49-F238E27FC236}">
                <a16:creationId xmlns:a16="http://schemas.microsoft.com/office/drawing/2014/main" id="{B7C8CD0C-1E12-452F-AE81-283B6D09B3DD}"/>
              </a:ext>
            </a:extLst>
          </p:cNvPr>
          <p:cNvPicPr>
            <a:picLocks noChangeAspect="1"/>
          </p:cNvPicPr>
          <p:nvPr/>
        </p:nvPicPr>
        <p:blipFill rotWithShape="1">
          <a:blip r:embed="rId18"/>
          <a:srcRect l="5814" t="14058" r="11686" b="9310"/>
          <a:stretch/>
        </p:blipFill>
        <p:spPr>
          <a:xfrm>
            <a:off x="7307108" y="4361303"/>
            <a:ext cx="4517865" cy="1104791"/>
          </a:xfrm>
          <a:prstGeom prst="rect">
            <a:avLst/>
          </a:prstGeom>
          <a:ln w="38100">
            <a:solidFill>
              <a:schemeClr val="accent5"/>
            </a:solidFill>
          </a:ln>
        </p:spPr>
      </p:pic>
      <p:sp>
        <p:nvSpPr>
          <p:cNvPr id="25" name="TextBox 24">
            <a:extLst>
              <a:ext uri="{FF2B5EF4-FFF2-40B4-BE49-F238E27FC236}">
                <a16:creationId xmlns:a16="http://schemas.microsoft.com/office/drawing/2014/main" id="{2BE9C980-DE13-483F-AD20-2B728D743599}"/>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35</a:t>
            </a:r>
          </a:p>
        </p:txBody>
      </p:sp>
    </p:spTree>
    <p:extLst>
      <p:ext uri="{BB962C8B-B14F-4D97-AF65-F5344CB8AC3E}">
        <p14:creationId xmlns:p14="http://schemas.microsoft.com/office/powerpoint/2010/main" val="32483046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0"/>
                                        </p:tgtEl>
                                      </p:cBhvr>
                                    </p:animEffect>
                                    <p:set>
                                      <p:cBhvr>
                                        <p:cTn id="22" dur="1" fill="hold">
                                          <p:stCondLst>
                                            <p:cond delay="499"/>
                                          </p:stCondLst>
                                        </p:cTn>
                                        <p:tgtEl>
                                          <p:spTgt spid="4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1"/>
                                        </p:tgtEl>
                                      </p:cBhvr>
                                    </p:animEffect>
                                    <p:set>
                                      <p:cBhvr>
                                        <p:cTn id="30" dur="1" fill="hold">
                                          <p:stCondLst>
                                            <p:cond delay="499"/>
                                          </p:stCondLst>
                                        </p:cTn>
                                        <p:tgtEl>
                                          <p:spTgt spid="4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2"/>
                                        </p:tgtEl>
                                      </p:cBhvr>
                                    </p:animEffect>
                                    <p:set>
                                      <p:cBhvr>
                                        <p:cTn id="33" dur="1" fill="hold">
                                          <p:stCondLst>
                                            <p:cond delay="499"/>
                                          </p:stCondLst>
                                        </p:cTn>
                                        <p:tgtEl>
                                          <p:spTgt spid="4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hidden"/>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4513" y="-66135"/>
            <a:ext cx="12190413" cy="811177"/>
          </a:xfrm>
          <a:prstGeom prst="rect">
            <a:avLst/>
          </a:prstGeom>
          <a:noFill/>
          <a:ln w="9525">
            <a:noFill/>
            <a:miter lim="800000"/>
            <a:headEnd/>
            <a:tailEnd/>
          </a:ln>
        </p:spPr>
        <p:txBody>
          <a:bodyPr anchor="ctr"/>
          <a:lstStyle/>
          <a:p>
            <a:pPr marL="0" marR="0" lvl="0" indent="0" algn="ctr" defTabSz="121917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5FE0D4"/>
                </a:solidFill>
                <a:effectLst/>
                <a:uLnTx/>
                <a:uFillTx/>
                <a:latin typeface="Arial" charset="0"/>
                <a:ea typeface="+mn-ea"/>
                <a:cs typeface="Arial" charset="0"/>
              </a:rPr>
              <a:t>Undiagnosed Diseases Network (UDN)</a:t>
            </a:r>
            <a:endParaRPr kumimoji="0" lang="en-US" sz="1200" b="1" i="0" u="none" strike="noStrike" kern="1200" cap="none" spc="-100" normalizeH="0" baseline="0" noProof="0" dirty="0">
              <a:ln>
                <a:noFill/>
              </a:ln>
              <a:solidFill>
                <a:srgbClr val="FFFF00"/>
              </a:solidFill>
              <a:effectLst/>
              <a:uLnTx/>
              <a:uFillTx/>
              <a:latin typeface="Arial" charset="0"/>
              <a:ea typeface="+mn-ea"/>
              <a:cs typeface="+mn-cs"/>
            </a:endParaRPr>
          </a:p>
        </p:txBody>
      </p:sp>
      <p:cxnSp>
        <p:nvCxnSpPr>
          <p:cNvPr id="22" name="Straight Connector 21">
            <a:extLst>
              <a:ext uri="{FF2B5EF4-FFF2-40B4-BE49-F238E27FC236}">
                <a16:creationId xmlns:a16="http://schemas.microsoft.com/office/drawing/2014/main" id="{DF51F4E7-955E-4280-9681-D7E82C7BB2EA}"/>
              </a:ext>
            </a:extLst>
          </p:cNvPr>
          <p:cNvCxnSpPr>
            <a:cxnSpLocks/>
          </p:cNvCxnSpPr>
          <p:nvPr/>
        </p:nvCxnSpPr>
        <p:spPr>
          <a:xfrm>
            <a:off x="0" y="1707545"/>
            <a:ext cx="12190412" cy="103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632B600-3C01-4536-A0F4-49C5DBBC771C}"/>
              </a:ext>
            </a:extLst>
          </p:cNvPr>
          <p:cNvSpPr/>
          <p:nvPr/>
        </p:nvSpPr>
        <p:spPr>
          <a:xfrm>
            <a:off x="0" y="1005547"/>
            <a:ext cx="12192000" cy="5247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D64F3B3B-BB57-4FFA-A432-CBDD048E81BC}"/>
              </a:ext>
            </a:extLst>
          </p:cNvPr>
          <p:cNvSpPr txBox="1"/>
          <p:nvPr/>
        </p:nvSpPr>
        <p:spPr>
          <a:xfrm>
            <a:off x="101600" y="1118734"/>
            <a:ext cx="1183841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2102A"/>
                </a:solidFill>
                <a:effectLst/>
                <a:uLnTx/>
                <a:uFillTx/>
                <a:latin typeface="Arial" panose="020B0604020202020204"/>
                <a:ea typeface="+mn-ea"/>
                <a:cs typeface="+mn-cs"/>
              </a:rPr>
              <a:t>Effect of Genetic Diagnosis on Patients with Previously Undiagnosed Disease</a:t>
            </a:r>
          </a:p>
        </p:txBody>
      </p:sp>
      <p:pic>
        <p:nvPicPr>
          <p:cNvPr id="27" name="Picture 26">
            <a:extLst>
              <a:ext uri="{FF2B5EF4-FFF2-40B4-BE49-F238E27FC236}">
                <a16:creationId xmlns:a16="http://schemas.microsoft.com/office/drawing/2014/main" id="{AB5EB18E-E81C-4878-B27D-3A5BCDCF435E}"/>
              </a:ext>
            </a:extLst>
          </p:cNvPr>
          <p:cNvPicPr>
            <a:picLocks noChangeAspect="1"/>
          </p:cNvPicPr>
          <p:nvPr/>
        </p:nvPicPr>
        <p:blipFill rotWithShape="1">
          <a:blip r:embed="rId3"/>
          <a:srcRect l="85654" t="10112" r="7142" b="82904"/>
          <a:stretch/>
        </p:blipFill>
        <p:spPr>
          <a:xfrm>
            <a:off x="9598662" y="5000632"/>
            <a:ext cx="1295400" cy="706582"/>
          </a:xfrm>
          <a:prstGeom prst="rect">
            <a:avLst/>
          </a:prstGeom>
        </p:spPr>
      </p:pic>
      <p:pic>
        <p:nvPicPr>
          <p:cNvPr id="2" name="Picture 1">
            <a:extLst>
              <a:ext uri="{FF2B5EF4-FFF2-40B4-BE49-F238E27FC236}">
                <a16:creationId xmlns:a16="http://schemas.microsoft.com/office/drawing/2014/main" id="{89B3A4E9-9BFA-4090-ADD4-A30A183DBA29}"/>
              </a:ext>
            </a:extLst>
          </p:cNvPr>
          <p:cNvPicPr>
            <a:picLocks noChangeAspect="1"/>
          </p:cNvPicPr>
          <p:nvPr/>
        </p:nvPicPr>
        <p:blipFill>
          <a:blip r:embed="rId4"/>
          <a:stretch>
            <a:fillRect/>
          </a:stretch>
        </p:blipFill>
        <p:spPr>
          <a:xfrm>
            <a:off x="4925033" y="1848141"/>
            <a:ext cx="4602406" cy="4274485"/>
          </a:xfrm>
          <a:prstGeom prst="rect">
            <a:avLst/>
          </a:prstGeom>
        </p:spPr>
      </p:pic>
      <p:pic>
        <p:nvPicPr>
          <p:cNvPr id="20" name="Picture 19">
            <a:extLst>
              <a:ext uri="{FF2B5EF4-FFF2-40B4-BE49-F238E27FC236}">
                <a16:creationId xmlns:a16="http://schemas.microsoft.com/office/drawing/2014/main" id="{01291F7A-4DCD-4A2E-AAA4-FF0F725AAB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5033745"/>
            <a:ext cx="3982948" cy="1035043"/>
          </a:xfrm>
          <a:prstGeom prst="rect">
            <a:avLst/>
          </a:prstGeom>
        </p:spPr>
      </p:pic>
      <p:sp>
        <p:nvSpPr>
          <p:cNvPr id="11" name="TextBox 10">
            <a:extLst>
              <a:ext uri="{FF2B5EF4-FFF2-40B4-BE49-F238E27FC236}">
                <a16:creationId xmlns:a16="http://schemas.microsoft.com/office/drawing/2014/main" id="{9EF6FB45-3FA3-4D90-AE71-2DFCD2A984BB}"/>
              </a:ext>
            </a:extLst>
          </p:cNvPr>
          <p:cNvSpPr txBox="1"/>
          <p:nvPr/>
        </p:nvSpPr>
        <p:spPr>
          <a:xfrm>
            <a:off x="125046" y="2590154"/>
            <a:ext cx="4635640" cy="1877437"/>
          </a:xfrm>
          <a:prstGeom prst="rect">
            <a:avLst/>
          </a:prstGeom>
          <a:noFill/>
        </p:spPr>
        <p:txBody>
          <a:bodyPr wrap="square" rtlCol="0">
            <a:spAutoFit/>
          </a:bodyPr>
          <a:lstStyle/>
          <a:p>
            <a:pPr marL="3429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2102A"/>
                </a:solidFill>
                <a:effectLst/>
                <a:uLnTx/>
                <a:uFillTx/>
                <a:latin typeface="Arial" panose="020B0604020202020204"/>
                <a:ea typeface="Helvetica Neue" charset="0"/>
                <a:cs typeface="Helvetica Neue" charset="0"/>
              </a:rPr>
              <a:t>First 1,519 applicants</a:t>
            </a:r>
          </a:p>
          <a:p>
            <a:pPr marL="342900" marR="0" lvl="0" indent="-342900" algn="l" defTabSz="738188"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2102A"/>
                </a:solidFill>
                <a:effectLst/>
                <a:uLnTx/>
                <a:uFillTx/>
                <a:latin typeface="Arial" panose="020B0604020202020204"/>
                <a:ea typeface="Helvetica Neue" charset="0"/>
                <a:cs typeface="Helvetica Neue" charset="0"/>
              </a:rPr>
              <a:t>35% (132/382) of patients 	received a diagnosis</a:t>
            </a:r>
          </a:p>
          <a:p>
            <a:pPr marL="342900" marR="0" lvl="0" indent="-342900" algn="l" defTabSz="121917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2102A"/>
                </a:solidFill>
                <a:effectLst/>
                <a:uLnTx/>
                <a:uFillTx/>
                <a:latin typeface="Arial" panose="020B0604020202020204"/>
                <a:ea typeface="Helvetica Neue" charset="0"/>
                <a:cs typeface="Helvetica Neue" charset="0"/>
              </a:rPr>
              <a:t>31 new syndromes defined</a:t>
            </a:r>
          </a:p>
        </p:txBody>
      </p:sp>
      <p:cxnSp>
        <p:nvCxnSpPr>
          <p:cNvPr id="15" name="Straight Connector 14">
            <a:extLst>
              <a:ext uri="{FF2B5EF4-FFF2-40B4-BE49-F238E27FC236}">
                <a16:creationId xmlns:a16="http://schemas.microsoft.com/office/drawing/2014/main" id="{B5A23860-78A5-4D1D-BBAA-311A337EDFF4}"/>
              </a:ext>
            </a:extLst>
          </p:cNvPr>
          <p:cNvCxnSpPr>
            <a:cxnSpLocks/>
          </p:cNvCxnSpPr>
          <p:nvPr/>
        </p:nvCxnSpPr>
        <p:spPr>
          <a:xfrm flipH="1">
            <a:off x="-1" y="1650387"/>
            <a:ext cx="1221942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C8E8D59-B42A-4DE0-9404-48E50BEF0FD1}"/>
              </a:ext>
            </a:extLst>
          </p:cNvPr>
          <p:cNvPicPr>
            <a:picLocks noChangeAspect="1"/>
          </p:cNvPicPr>
          <p:nvPr/>
        </p:nvPicPr>
        <p:blipFill rotWithShape="1">
          <a:blip r:embed="rId6"/>
          <a:srcRect t="16299" b="19821"/>
          <a:stretch/>
        </p:blipFill>
        <p:spPr>
          <a:xfrm>
            <a:off x="259880" y="1690366"/>
            <a:ext cx="4602406" cy="349623"/>
          </a:xfrm>
          <a:prstGeom prst="rect">
            <a:avLst/>
          </a:prstGeom>
        </p:spPr>
      </p:pic>
      <p:sp>
        <p:nvSpPr>
          <p:cNvPr id="14" name="TextBox 13">
            <a:extLst>
              <a:ext uri="{FF2B5EF4-FFF2-40B4-BE49-F238E27FC236}">
                <a16:creationId xmlns:a16="http://schemas.microsoft.com/office/drawing/2014/main" id="{DEA75A7B-0172-4B57-9602-8356D9F094E2}"/>
              </a:ext>
            </a:extLst>
          </p:cNvPr>
          <p:cNvSpPr txBox="1"/>
          <p:nvPr/>
        </p:nvSpPr>
        <p:spPr>
          <a:xfrm>
            <a:off x="279134" y="1946207"/>
            <a:ext cx="3148619" cy="5539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102A"/>
                </a:solidFill>
                <a:effectLst/>
                <a:uLnTx/>
                <a:uFillTx/>
                <a:latin typeface="Arial" panose="020B0604020202020204"/>
                <a:ea typeface="Helvetica Neue" charset="0"/>
                <a:cs typeface="Helvetica Neue" charset="0"/>
              </a:rPr>
              <a:t>2018 Nov 29;379(22):2131-2139</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sp>
        <p:nvSpPr>
          <p:cNvPr id="17" name="TextBox 16">
            <a:extLst>
              <a:ext uri="{FF2B5EF4-FFF2-40B4-BE49-F238E27FC236}">
                <a16:creationId xmlns:a16="http://schemas.microsoft.com/office/drawing/2014/main" id="{C322C5F1-0112-4035-A5C9-908F866CFD1F}"/>
              </a:ext>
            </a:extLst>
          </p:cNvPr>
          <p:cNvSpPr txBox="1"/>
          <p:nvPr/>
        </p:nvSpPr>
        <p:spPr>
          <a:xfrm>
            <a:off x="9599510" y="3224915"/>
            <a:ext cx="2921191" cy="19902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02102A"/>
                </a:solidFill>
                <a:effectLst/>
                <a:uLnTx/>
                <a:uFillTx/>
                <a:latin typeface="Arial" panose="020B0604020202020204"/>
                <a:ea typeface="+mn-ea"/>
                <a:cs typeface="+mn-cs"/>
              </a:rPr>
              <a:t>Follow us on social media for real-time research updates at </a:t>
            </a:r>
            <a:r>
              <a:rPr kumimoji="0" lang="en-US" sz="2000" b="0" i="0" u="none" strike="noStrike" kern="1200" cap="none" spc="0" normalizeH="0" baseline="0" noProof="0" dirty="0" err="1">
                <a:ln>
                  <a:noFill/>
                </a:ln>
                <a:solidFill>
                  <a:srgbClr val="02102A"/>
                </a:solidFill>
                <a:effectLst/>
                <a:uLnTx/>
                <a:uFillTx/>
                <a:latin typeface="Arial" panose="020B0604020202020204"/>
                <a:ea typeface="+mn-ea"/>
                <a:cs typeface="+mn-cs"/>
              </a:rPr>
              <a:t>udnconnect</a:t>
            </a:r>
            <a:r>
              <a:rPr kumimoji="0" lang="en-US" sz="2000" b="0" i="0" u="none" strike="noStrike" kern="1200" cap="none" spc="0" normalizeH="0" baseline="0" noProof="0" dirty="0">
                <a:ln>
                  <a:noFill/>
                </a:ln>
                <a:solidFill>
                  <a:srgbClr val="02102A"/>
                </a:solidFill>
                <a:effectLst/>
                <a:uLnTx/>
                <a:uFillTx/>
                <a:latin typeface="Arial" panose="020B0604020202020204"/>
                <a:ea typeface="+mn-ea"/>
                <a:cs typeface="+mn-cs"/>
              </a:rPr>
              <a:t> and @</a:t>
            </a:r>
            <a:r>
              <a:rPr kumimoji="0" lang="en-US" sz="2000" b="0" i="0" u="none" strike="noStrike" kern="1200" cap="none" spc="0" normalizeH="0" baseline="0" noProof="0" dirty="0" err="1">
                <a:ln>
                  <a:noFill/>
                </a:ln>
                <a:solidFill>
                  <a:srgbClr val="02102A"/>
                </a:solidFill>
                <a:effectLst/>
                <a:uLnTx/>
                <a:uFillTx/>
                <a:latin typeface="Arial" panose="020B0604020202020204"/>
                <a:ea typeface="+mn-ea"/>
                <a:cs typeface="+mn-cs"/>
              </a:rPr>
              <a:t>UDNconnect</a:t>
            </a:r>
            <a:endParaRPr kumimoji="0" lang="en-US" sz="2000" b="0" i="0" u="none" strike="noStrike" kern="1200" cap="none" spc="0" normalizeH="0" baseline="0" noProof="0" dirty="0">
              <a:ln>
                <a:noFill/>
              </a:ln>
              <a:solidFill>
                <a:srgbClr val="02102A"/>
              </a:solidFill>
              <a:effectLst/>
              <a:uLnTx/>
              <a:uFillTx/>
              <a:latin typeface="Arial" panose="020B0604020202020204"/>
              <a:ea typeface="Helvetica Neue" charset="0"/>
              <a:cs typeface="Helvetica Neue"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1956"/>
              </a:solidFill>
              <a:effectLst/>
              <a:uLnTx/>
              <a:uFillTx/>
              <a:latin typeface="Arial" panose="020B0604020202020204"/>
              <a:ea typeface="Helvetica Neue" charset="0"/>
              <a:cs typeface="Helvetica Neue" charset="0"/>
            </a:endParaRPr>
          </a:p>
        </p:txBody>
      </p:sp>
      <p:pic>
        <p:nvPicPr>
          <p:cNvPr id="25" name="Picture 2" descr="C:\Users\wisea2\AppData\Local\Microsoft\Windows\Temporary Internet Files\Content.Outlook\ATY747F2\UDN-Gateway-yellow-button.png">
            <a:extLst>
              <a:ext uri="{FF2B5EF4-FFF2-40B4-BE49-F238E27FC236}">
                <a16:creationId xmlns:a16="http://schemas.microsoft.com/office/drawing/2014/main" id="{B2325F80-1C65-4D59-A931-8275D7CC44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7981" y="2232958"/>
            <a:ext cx="2488973" cy="71439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A80EEE2-F92A-430A-A7A5-BD1CDC91AFD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36</a:t>
            </a:r>
          </a:p>
        </p:txBody>
      </p:sp>
    </p:spTree>
    <p:extLst>
      <p:ext uri="{BB962C8B-B14F-4D97-AF65-F5344CB8AC3E}">
        <p14:creationId xmlns:p14="http://schemas.microsoft.com/office/powerpoint/2010/main" val="37731628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C00220-2410-4866-876C-3030268D2963}"/>
              </a:ext>
            </a:extLst>
          </p:cNvPr>
          <p:cNvSpPr/>
          <p:nvPr/>
        </p:nvSpPr>
        <p:spPr>
          <a:xfrm>
            <a:off x="2835912" y="2038018"/>
            <a:ext cx="8843526" cy="3939540"/>
          </a:xfrm>
          <a:prstGeom prst="rect">
            <a:avLst/>
          </a:prstGeom>
        </p:spPr>
        <p:txBody>
          <a:bodyPr vert="horz" wrap="square" lIns="91440" tIns="45720" rIns="91440" bIns="45720" rtlCol="0">
            <a:spAutoFit/>
          </a:bodyPr>
          <a:lstStyle/>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r>
              <a:rPr kumimoji="0" lang="en-US" sz="3200" b="1" i="0" u="none" strike="noStrike" kern="1200" cap="none" spc="0" normalizeH="0" baseline="0" noProof="0" dirty="0">
                <a:ln>
                  <a:noFill/>
                </a:ln>
                <a:solidFill>
                  <a:prstClr val="white"/>
                </a:solidFill>
                <a:effectLst/>
                <a:uLnTx/>
                <a:uFillTx/>
                <a:latin typeface="Arial" pitchFamily="34" charset="0"/>
                <a:ea typeface="+mn-ea"/>
                <a:cs typeface="+mn-cs"/>
              </a:rPr>
              <a:t>New NIH Common Fund program </a:t>
            </a:r>
          </a:p>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r>
              <a:rPr kumimoji="0" lang="en-US" sz="3200" b="1" i="0" u="none" strike="noStrike" kern="1200" cap="none" spc="0" normalizeH="0" baseline="0" noProof="0" dirty="0">
                <a:ln>
                  <a:noFill/>
                </a:ln>
                <a:solidFill>
                  <a:prstClr val="white"/>
                </a:solidFill>
                <a:effectLst/>
                <a:uLnTx/>
                <a:uFillTx/>
                <a:latin typeface="Arial" pitchFamily="34" charset="0"/>
                <a:ea typeface="+mn-ea"/>
                <a:cs typeface="+mn-cs"/>
              </a:rPr>
              <a:t>First all-hands meeting in November 2018</a:t>
            </a:r>
          </a:p>
          <a:p>
            <a:pPr marL="387350" lvl="2" indent="-228600" defTabSz="738188" eaLnBrk="0" fontAlgn="base" hangingPunct="0">
              <a:spcBef>
                <a:spcPts val="1800"/>
              </a:spcBef>
              <a:spcAft>
                <a:spcPct val="0"/>
              </a:spcAft>
              <a:buClr>
                <a:prstClr val="white"/>
              </a:buClr>
              <a:buSzPct val="95000"/>
              <a:buFont typeface="Wingdings" pitchFamily="2" charset="2"/>
              <a:buChar char=""/>
              <a:defRPr/>
            </a:pPr>
            <a:r>
              <a:rPr kumimoji="0" lang="en-US" sz="3200" b="1" i="0" u="none" strike="noStrike" kern="1200" cap="none" spc="0" normalizeH="0" baseline="0" noProof="0" dirty="0">
                <a:ln>
                  <a:noFill/>
                </a:ln>
                <a:solidFill>
                  <a:prstClr val="white"/>
                </a:solidFill>
                <a:effectLst/>
                <a:uLnTx/>
                <a:uFillTx/>
                <a:latin typeface="Arial" pitchFamily="34" charset="0"/>
                <a:ea typeface="+mn-ea"/>
                <a:cs typeface="+mn-cs"/>
              </a:rPr>
              <a:t>RFA-RM-19-002 </a:t>
            </a:r>
            <a:r>
              <a:rPr lang="en-US" sz="3200" b="1" dirty="0">
                <a:solidFill>
                  <a:srgbClr val="FFFFFF"/>
                </a:solidFill>
              </a:rPr>
              <a:t>–</a:t>
            </a:r>
            <a:r>
              <a:rPr kumimoji="0" lang="en-US" sz="3200" b="1" i="0" u="none" strike="noStrike" kern="1200" cap="none" spc="0" normalizeH="0" baseline="0" noProof="0" dirty="0">
                <a:ln>
                  <a:noFill/>
                </a:ln>
                <a:solidFill>
                  <a:prstClr val="white"/>
                </a:solidFill>
                <a:effectLst/>
                <a:uLnTx/>
                <a:uFillTx/>
                <a:latin typeface="Arial" pitchFamily="34" charset="0"/>
                <a:ea typeface="+mn-ea"/>
                <a:cs typeface="+mn-cs"/>
              </a:rPr>
              <a:t> Rapid Implementation of 	Technologies (UG3)</a:t>
            </a:r>
          </a:p>
          <a:p>
            <a:pPr marL="768334" marR="0" lvl="3" algn="l" defTabSz="627063" rtl="0" eaLnBrk="0" fontAlgn="base" latinLnBrk="0" hangingPunct="0">
              <a:lnSpc>
                <a:spcPct val="100000"/>
              </a:lnSpc>
              <a:spcBef>
                <a:spcPts val="1800"/>
              </a:spcBef>
              <a:spcAft>
                <a:spcPct val="0"/>
              </a:spcAft>
              <a:buClr>
                <a:prstClr val="white"/>
              </a:buClr>
              <a:buSzPct val="95000"/>
              <a:tabLst/>
              <a:defRPr/>
            </a:pPr>
            <a:r>
              <a:rPr kumimoji="0" lang="en-US" sz="3200" b="1" i="0" u="none" strike="noStrike" kern="1200" cap="none" spc="0" normalizeH="0" baseline="0" noProof="0" dirty="0">
                <a:ln>
                  <a:noFill/>
                </a:ln>
                <a:solidFill>
                  <a:srgbClr val="66FFFF"/>
                </a:solidFill>
                <a:effectLst/>
                <a:uLnTx/>
                <a:uFillTx/>
                <a:latin typeface="Arial" panose="020B0604020202020204"/>
                <a:ea typeface="+mn-ea"/>
                <a:cs typeface="+mn-cs"/>
              </a:rPr>
              <a:t>	Applications due on March 14</a:t>
            </a:r>
          </a:p>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endParaRPr kumimoji="0" lang="en-US" sz="3000" b="1" i="0" u="none" strike="noStrike" kern="1200" cap="none" spc="0" normalizeH="0" baseline="0" noProof="0" dirty="0">
              <a:ln>
                <a:noFill/>
              </a:ln>
              <a:solidFill>
                <a:prstClr val="white"/>
              </a:solidFill>
              <a:effectLst/>
              <a:uLnTx/>
              <a:uFillTx/>
              <a:latin typeface="Arial" pitchFamily="34" charset="0"/>
              <a:ea typeface="+mn-ea"/>
              <a:cs typeface="+mn-cs"/>
            </a:endParaRPr>
          </a:p>
        </p:txBody>
      </p:sp>
      <p:pic>
        <p:nvPicPr>
          <p:cNvPr id="7" name="Picture 6" descr="A picture containing clothing&#10;&#10;Description generated with high confidence">
            <a:extLst>
              <a:ext uri="{FF2B5EF4-FFF2-40B4-BE49-F238E27FC236}">
                <a16:creationId xmlns:a16="http://schemas.microsoft.com/office/drawing/2014/main" id="{6270BBC8-AB7F-45AD-9DD5-5A3D94CBC9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62" b="95022" l="7263" r="88827">
                        <a14:foregroundMark x1="51955" y1="4978" x2="51955" y2="4978"/>
                        <a14:foregroundMark x1="89385" y1="40693" x2="89385" y2="40693"/>
                        <a14:foregroundMark x1="7821" y1="46970" x2="7821" y2="46970"/>
                        <a14:foregroundMark x1="59777" y1="95022" x2="59777" y2="95022"/>
                        <a14:foregroundMark x1="41899" y1="95022" x2="41899" y2="95022"/>
                        <a14:foregroundMark x1="59777" y1="94589" x2="59777" y2="94589"/>
                        <a14:foregroundMark x1="61453" y1="95022" x2="61453" y2="95022"/>
                      </a14:backgroundRemoval>
                    </a14:imgEffect>
                  </a14:imgLayer>
                </a14:imgProps>
              </a:ext>
              <a:ext uri="{28A0092B-C50C-407E-A947-70E740481C1C}">
                <a14:useLocalDpi xmlns:a14="http://schemas.microsoft.com/office/drawing/2010/main" val="0"/>
              </a:ext>
            </a:extLst>
          </a:blip>
          <a:stretch>
            <a:fillRect/>
          </a:stretch>
        </p:blipFill>
        <p:spPr>
          <a:xfrm>
            <a:off x="101600" y="1110662"/>
            <a:ext cx="2197261" cy="5671143"/>
          </a:xfrm>
          <a:prstGeom prst="rect">
            <a:avLst/>
          </a:prstGeom>
        </p:spPr>
      </p:pic>
      <p:sp>
        <p:nvSpPr>
          <p:cNvPr id="9" name="Title 2">
            <a:extLst>
              <a:ext uri="{FF2B5EF4-FFF2-40B4-BE49-F238E27FC236}">
                <a16:creationId xmlns:a16="http://schemas.microsoft.com/office/drawing/2014/main" id="{B9D93F83-B676-40C8-8595-0FE1502B6F9D}"/>
              </a:ext>
            </a:extLst>
          </p:cNvPr>
          <p:cNvSpPr>
            <a:spLocks noGrp="1"/>
          </p:cNvSpPr>
          <p:nvPr>
            <p:ph type="title"/>
          </p:nvPr>
        </p:nvSpPr>
        <p:spPr>
          <a:xfrm>
            <a:off x="18142" y="-24450"/>
            <a:ext cx="12159343" cy="721895"/>
          </a:xfrm>
        </p:spPr>
        <p:txBody>
          <a:bodyPr>
            <a:normAutofit/>
          </a:bodyPr>
          <a:lstStyle/>
          <a:p>
            <a:pPr algn="ctr"/>
            <a:r>
              <a:rPr lang="en-US" sz="3600" dirty="0"/>
              <a:t>Human Biomolecular Atlas Program (</a:t>
            </a:r>
            <a:r>
              <a:rPr lang="en-US" sz="3600" dirty="0" err="1"/>
              <a:t>HuBMAP</a:t>
            </a:r>
            <a:r>
              <a:rPr lang="en-US" sz="3600" dirty="0"/>
              <a:t>)</a:t>
            </a:r>
          </a:p>
        </p:txBody>
      </p:sp>
      <p:sp>
        <p:nvSpPr>
          <p:cNvPr id="8" name="TextBox 7">
            <a:extLst>
              <a:ext uri="{FF2B5EF4-FFF2-40B4-BE49-F238E27FC236}">
                <a16:creationId xmlns:a16="http://schemas.microsoft.com/office/drawing/2014/main" id="{29B1253F-0E4E-4D36-BC93-9DCA275A606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37</a:t>
            </a:r>
          </a:p>
        </p:txBody>
      </p:sp>
    </p:spTree>
    <p:extLst>
      <p:ext uri="{BB962C8B-B14F-4D97-AF65-F5344CB8AC3E}">
        <p14:creationId xmlns:p14="http://schemas.microsoft.com/office/powerpoint/2010/main" val="30428874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b="1" dirty="0">
                <a:solidFill>
                  <a:srgbClr val="E57200"/>
                </a:solidFill>
              </a:rPr>
              <a:t>General NHGRI Updates</a:t>
            </a:r>
          </a:p>
          <a:p>
            <a:pPr marL="1016000" indent="-787400">
              <a:spcBef>
                <a:spcPts val="1800"/>
              </a:spcBef>
              <a:buFontTx/>
              <a:buAutoNum type="romanUcPeriod"/>
            </a:pPr>
            <a:r>
              <a:rPr lang="en-US" sz="3400" b="1" dirty="0">
                <a:solidFill>
                  <a:schemeClr val="accent1">
                    <a:lumMod val="75000"/>
                  </a:schemeClr>
                </a:solidFill>
              </a:rPr>
              <a:t>General NIH Updates</a:t>
            </a:r>
          </a:p>
          <a:p>
            <a:pPr marL="1016000" indent="-787400">
              <a:spcBef>
                <a:spcPts val="1800"/>
              </a:spcBef>
              <a:buFontTx/>
              <a:buAutoNum type="romanUcPeriod"/>
            </a:pPr>
            <a:r>
              <a:rPr lang="en-US" sz="3400" b="1" dirty="0">
                <a:solidFill>
                  <a:schemeClr val="accent1">
                    <a:lumMod val="75000"/>
                  </a:schemeClr>
                </a:solidFill>
              </a:rPr>
              <a:t>General Genomics Updates</a:t>
            </a:r>
          </a:p>
          <a:p>
            <a:pPr marL="1016000" indent="-787400">
              <a:spcBef>
                <a:spcPts val="1800"/>
              </a:spcBef>
              <a:buFontTx/>
              <a:buAutoNum type="romanUcPeriod"/>
            </a:pPr>
            <a:r>
              <a:rPr lang="en-US" sz="3400" b="1" dirty="0">
                <a:solidFill>
                  <a:schemeClr val="accent1">
                    <a:lumMod val="75000"/>
                  </a:schemeClr>
                </a:solidFill>
              </a:rPr>
              <a:t>NHGRI Extramural Research Program</a:t>
            </a:r>
          </a:p>
          <a:p>
            <a:pPr marL="1016000" indent="-787400">
              <a:spcBef>
                <a:spcPts val="1800"/>
              </a:spcBef>
              <a:buFontTx/>
              <a:buAutoNum type="romanUcPeriod"/>
            </a:pPr>
            <a:r>
              <a:rPr lang="en-US" sz="3400" b="1" dirty="0">
                <a:solidFill>
                  <a:schemeClr val="accent1">
                    <a:lumMod val="75000"/>
                  </a:schemeClr>
                </a:solidFill>
              </a:rPr>
              <a:t>NIH Common Fund/Trans-NIH </a:t>
            </a:r>
          </a:p>
          <a:p>
            <a:pPr marL="1016000" indent="-787400">
              <a:spcBef>
                <a:spcPts val="1800"/>
              </a:spcBef>
              <a:buFontTx/>
              <a:buAutoNum type="romanUcPeriod"/>
              <a:tabLst>
                <a:tab pos="1371600" algn="l"/>
              </a:tabLst>
            </a:pPr>
            <a:r>
              <a:rPr lang="en-US" sz="3400" b="1" dirty="0">
                <a:solidFill>
                  <a:schemeClr val="accent1">
                    <a:lumMod val="75000"/>
                  </a:schemeClr>
                </a:solidFill>
              </a:rPr>
              <a:t>NHGRI Division of Policy, Communications, and 		Education</a:t>
            </a:r>
          </a:p>
          <a:p>
            <a:pPr marL="1016000" indent="-787400">
              <a:spcBef>
                <a:spcPts val="1800"/>
              </a:spcBef>
              <a:buFontTx/>
              <a:buAutoNum type="romanUcPeriod"/>
            </a:pPr>
            <a:r>
              <a:rPr lang="en-US" sz="3400" b="1" dirty="0">
                <a:solidFill>
                  <a:schemeClr val="accent1">
                    <a:lumMod val="75000"/>
                  </a:schemeClr>
                </a:solidFill>
              </a:rPr>
              <a:t>NHGRI Intramural Research Program</a:t>
            </a:r>
          </a:p>
        </p:txBody>
      </p:sp>
    </p:spTree>
    <p:extLst>
      <p:ext uri="{BB962C8B-B14F-4D97-AF65-F5344CB8AC3E}">
        <p14:creationId xmlns:p14="http://schemas.microsoft.com/office/powerpoint/2010/main" val="3693532838"/>
      </p:ext>
    </p:extLst>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26C40A5-29EF-4449-B78F-312C1E71959E}"/>
              </a:ext>
            </a:extLst>
          </p:cNvPr>
          <p:cNvSpPr>
            <a:spLocks noGrp="1"/>
          </p:cNvSpPr>
          <p:nvPr>
            <p:ph idx="1"/>
          </p:nvPr>
        </p:nvSpPr>
        <p:spPr>
          <a:xfrm>
            <a:off x="171450" y="4271793"/>
            <a:ext cx="12020550" cy="3323987"/>
          </a:xfrm>
          <a:prstGeom prst="rect">
            <a:avLst/>
          </a:prstGeom>
        </p:spPr>
        <p:txBody>
          <a:bodyPr wrap="square">
            <a:spAutoFit/>
          </a:bodyPr>
          <a:lstStyle/>
          <a:p>
            <a:pPr marL="387350" lvl="2" indent="-228600" defTabSz="627063" eaLnBrk="0" fontAlgn="base" hangingPunct="0">
              <a:lnSpc>
                <a:spcPct val="100000"/>
              </a:lnSpc>
              <a:spcBef>
                <a:spcPts val="1800"/>
              </a:spcBef>
              <a:spcAft>
                <a:spcPct val="0"/>
              </a:spcAft>
              <a:buClr>
                <a:prstClr val="white"/>
              </a:buClr>
              <a:buSzPct val="95000"/>
              <a:buFont typeface="Wingdings" pitchFamily="2" charset="2"/>
              <a:buChar char=""/>
            </a:pPr>
            <a:r>
              <a:rPr lang="en-US" sz="3000" b="1" dirty="0">
                <a:solidFill>
                  <a:prstClr val="white"/>
                </a:solidFill>
                <a:latin typeface="Arial" pitchFamily="34" charset="0"/>
              </a:rPr>
              <a:t>Kickoff meeting held in December 2018</a:t>
            </a:r>
          </a:p>
          <a:p>
            <a:pPr marL="387350" lvl="2" indent="-228600" defTabSz="627063" eaLnBrk="0" fontAlgn="base" hangingPunct="0">
              <a:lnSpc>
                <a:spcPct val="100000"/>
              </a:lnSpc>
              <a:spcBef>
                <a:spcPts val="1800"/>
              </a:spcBef>
              <a:spcAft>
                <a:spcPct val="0"/>
              </a:spcAft>
              <a:buClr>
                <a:prstClr val="white"/>
              </a:buClr>
              <a:buSzPct val="95000"/>
              <a:buFont typeface="Wingdings" pitchFamily="2" charset="2"/>
              <a:buChar char=""/>
            </a:pPr>
            <a:r>
              <a:rPr lang="en-US" sz="3000" b="1" dirty="0">
                <a:solidFill>
                  <a:prstClr val="white"/>
                </a:solidFill>
                <a:latin typeface="Arial" pitchFamily="34" charset="0"/>
              </a:rPr>
              <a:t>Data Coordination Center at Medical College of Wisconsin</a:t>
            </a:r>
          </a:p>
          <a:p>
            <a:pPr marL="387350" lvl="2" indent="-228600" defTabSz="627063" eaLnBrk="0" fontAlgn="base" hangingPunct="0">
              <a:lnSpc>
                <a:spcPct val="100000"/>
              </a:lnSpc>
              <a:spcBef>
                <a:spcPts val="1800"/>
              </a:spcBef>
              <a:spcAft>
                <a:spcPct val="0"/>
              </a:spcAft>
              <a:buClr>
                <a:prstClr val="white"/>
              </a:buClr>
              <a:buSzPct val="95000"/>
              <a:buFont typeface="Wingdings" pitchFamily="2" charset="2"/>
              <a:buChar char=""/>
            </a:pPr>
            <a:r>
              <a:rPr lang="en-US" sz="3000" b="1" dirty="0">
                <a:solidFill>
                  <a:prstClr val="white"/>
                </a:solidFill>
                <a:latin typeface="Arial" pitchFamily="34" charset="0"/>
              </a:rPr>
              <a:t>Second round applications under review </a:t>
            </a:r>
          </a:p>
          <a:p>
            <a:pPr marL="387350" lvl="2" indent="-228600" defTabSz="627063" eaLnBrk="0" fontAlgn="base" hangingPunct="0">
              <a:lnSpc>
                <a:spcPct val="100000"/>
              </a:lnSpc>
              <a:spcBef>
                <a:spcPts val="1800"/>
              </a:spcBef>
              <a:spcAft>
                <a:spcPct val="0"/>
              </a:spcAft>
              <a:buClr>
                <a:prstClr val="white"/>
              </a:buClr>
              <a:buSzPct val="95000"/>
              <a:buFont typeface="Wingdings" pitchFamily="2" charset="2"/>
              <a:buChar char=""/>
            </a:pPr>
            <a:endParaRPr lang="en-US" sz="3000" b="1" dirty="0">
              <a:solidFill>
                <a:prstClr val="white"/>
              </a:solidFill>
              <a:latin typeface="Arial" pitchFamily="34" charset="0"/>
            </a:endParaRPr>
          </a:p>
          <a:p>
            <a:pPr marL="387350" lvl="2" indent="-228600" defTabSz="627063" eaLnBrk="0" fontAlgn="base" hangingPunct="0">
              <a:lnSpc>
                <a:spcPct val="100000"/>
              </a:lnSpc>
              <a:spcBef>
                <a:spcPts val="1800"/>
              </a:spcBef>
              <a:spcAft>
                <a:spcPct val="0"/>
              </a:spcAft>
              <a:buClr>
                <a:prstClr val="white"/>
              </a:buClr>
              <a:buSzPct val="95000"/>
              <a:buFont typeface="Wingdings" pitchFamily="2" charset="2"/>
              <a:buChar char=""/>
            </a:pPr>
            <a:endParaRPr lang="en-US" sz="3000" b="1" dirty="0">
              <a:solidFill>
                <a:prstClr val="white"/>
              </a:solidFill>
              <a:latin typeface="Arial" pitchFamily="34" charset="0"/>
            </a:endParaRPr>
          </a:p>
        </p:txBody>
      </p:sp>
      <p:sp>
        <p:nvSpPr>
          <p:cNvPr id="9" name="Title 3">
            <a:extLst>
              <a:ext uri="{FF2B5EF4-FFF2-40B4-BE49-F238E27FC236}">
                <a16:creationId xmlns:a16="http://schemas.microsoft.com/office/drawing/2014/main" id="{4EDA7B80-9BA8-47A6-9961-9311ED9740C2}"/>
              </a:ext>
            </a:extLst>
          </p:cNvPr>
          <p:cNvSpPr txBox="1">
            <a:spLocks/>
          </p:cNvSpPr>
          <p:nvPr/>
        </p:nvSpPr>
        <p:spPr>
          <a:xfrm>
            <a:off x="0" y="39120"/>
            <a:ext cx="12192000" cy="59436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3"/>
                </a:solidFill>
                <a:effectLst/>
                <a:uLnTx/>
                <a:uFillTx/>
                <a:latin typeface="Arial" charset="0"/>
                <a:ea typeface="+mj-ea"/>
                <a:cs typeface="Arial" charset="0"/>
              </a:rPr>
              <a:t>Somatic Cell Genome Editing (SCGE)</a:t>
            </a:r>
            <a:endParaRPr kumimoji="0" lang="en-US" sz="3600" b="1" i="0" u="none" strike="noStrike" kern="1200" cap="none" spc="0" normalizeH="0" baseline="0" noProof="0" dirty="0">
              <a:ln>
                <a:noFill/>
              </a:ln>
              <a:solidFill>
                <a:srgbClr val="5FE0D3"/>
              </a:solidFill>
              <a:effectLst/>
              <a:uLnTx/>
              <a:uFillTx/>
              <a:latin typeface="Arial" pitchFamily="34" charset="0"/>
              <a:ea typeface="+mj-ea"/>
              <a:cs typeface="Arial" pitchFamily="34" charset="0"/>
            </a:endParaRPr>
          </a:p>
        </p:txBody>
      </p:sp>
      <p:pic>
        <p:nvPicPr>
          <p:cNvPr id="10" name="Picture 9">
            <a:extLst>
              <a:ext uri="{FF2B5EF4-FFF2-40B4-BE49-F238E27FC236}">
                <a16:creationId xmlns:a16="http://schemas.microsoft.com/office/drawing/2014/main" id="{65F273EC-BF77-406F-A051-43553ECC1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373" y="911326"/>
            <a:ext cx="4267253" cy="2905288"/>
          </a:xfrm>
          <a:prstGeom prst="rect">
            <a:avLst/>
          </a:prstGeom>
          <a:effectLst>
            <a:glow rad="228600">
              <a:schemeClr val="accent3">
                <a:satMod val="175000"/>
                <a:alpha val="40000"/>
              </a:schemeClr>
            </a:glow>
          </a:effectLst>
        </p:spPr>
      </p:pic>
      <p:sp>
        <p:nvSpPr>
          <p:cNvPr id="7" name="TextBox 6">
            <a:extLst>
              <a:ext uri="{FF2B5EF4-FFF2-40B4-BE49-F238E27FC236}">
                <a16:creationId xmlns:a16="http://schemas.microsoft.com/office/drawing/2014/main" id="{A123677E-2115-4B84-BE54-C26F9F8A50C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38</a:t>
            </a:r>
          </a:p>
        </p:txBody>
      </p:sp>
    </p:spTree>
    <p:extLst>
      <p:ext uri="{BB962C8B-B14F-4D97-AF65-F5344CB8AC3E}">
        <p14:creationId xmlns:p14="http://schemas.microsoft.com/office/powerpoint/2010/main" val="33759541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5">
            <a:extLst>
              <a:ext uri="{FF2B5EF4-FFF2-40B4-BE49-F238E27FC236}">
                <a16:creationId xmlns:a16="http://schemas.microsoft.com/office/drawing/2014/main" id="{8B7D6B3F-536B-4CD5-A6C8-5CA5186BECD1}"/>
              </a:ext>
            </a:extLst>
          </p:cNvPr>
          <p:cNvSpPr>
            <a:spLocks noGrp="1"/>
          </p:cNvSpPr>
          <p:nvPr>
            <p:ph idx="1"/>
          </p:nvPr>
        </p:nvSpPr>
        <p:spPr>
          <a:xfrm>
            <a:off x="255237" y="2807358"/>
            <a:ext cx="11702815" cy="3000821"/>
          </a:xfrm>
        </p:spPr>
        <p:txBody>
          <a:bodyPr vert="horz" wrap="square" lIns="91440" tIns="45720" rIns="91440" bIns="45720" rtlCol="0">
            <a:spAutoFit/>
          </a:bodyPr>
          <a:lstStyle/>
          <a:p>
            <a:pPr marL="158750" lvl="2" indent="0" defTabSz="627063" eaLnBrk="0" fontAlgn="base" hangingPunct="0">
              <a:lnSpc>
                <a:spcPct val="100000"/>
              </a:lnSpc>
              <a:spcBef>
                <a:spcPts val="1800"/>
              </a:spcBef>
              <a:spcAft>
                <a:spcPct val="0"/>
              </a:spcAft>
              <a:buClr>
                <a:schemeClr val="tx1"/>
              </a:buClr>
              <a:buSzPct val="95000"/>
              <a:buNone/>
              <a:defRPr/>
            </a:pPr>
            <a:r>
              <a:rPr lang="en-US" sz="3200" b="1" dirty="0">
                <a:solidFill>
                  <a:prstClr val="white"/>
                </a:solidFill>
                <a:latin typeface="Arial" charset="0"/>
              </a:rPr>
              <a:t>3 Genome Centers Funded: </a:t>
            </a:r>
          </a:p>
          <a:p>
            <a:pPr marL="768335" lvl="3" indent="0" defTabSz="627063" eaLnBrk="0" fontAlgn="base" hangingPunct="0">
              <a:lnSpc>
                <a:spcPct val="100000"/>
              </a:lnSpc>
              <a:spcBef>
                <a:spcPts val="1800"/>
              </a:spcBef>
              <a:spcAft>
                <a:spcPct val="0"/>
              </a:spcAft>
              <a:buClr>
                <a:schemeClr val="tx1"/>
              </a:buClr>
              <a:buSzPct val="95000"/>
              <a:buNone/>
              <a:defRPr/>
            </a:pPr>
            <a:r>
              <a:rPr lang="en-US" sz="2800" b="1" dirty="0">
                <a:solidFill>
                  <a:srgbClr val="66FFFF"/>
                </a:solidFill>
                <a:latin typeface="Arial" charset="0"/>
              </a:rPr>
              <a:t>Baylor College of Medicine, with Johns Hopkins University 		and University of Texas</a:t>
            </a:r>
          </a:p>
          <a:p>
            <a:pPr marL="768335" lvl="3" indent="0" defTabSz="627063" eaLnBrk="0" fontAlgn="base" hangingPunct="0">
              <a:lnSpc>
                <a:spcPct val="100000"/>
              </a:lnSpc>
              <a:spcBef>
                <a:spcPts val="1800"/>
              </a:spcBef>
              <a:spcAft>
                <a:spcPct val="0"/>
              </a:spcAft>
              <a:buClr>
                <a:schemeClr val="tx1"/>
              </a:buClr>
              <a:buSzPct val="95000"/>
              <a:buNone/>
              <a:defRPr/>
            </a:pPr>
            <a:r>
              <a:rPr lang="en-US" sz="2800" b="1" dirty="0">
                <a:solidFill>
                  <a:srgbClr val="66FFFF"/>
                </a:solidFill>
                <a:latin typeface="Arial" charset="0"/>
              </a:rPr>
              <a:t>Broad Institute, with Color Genomics and Partner’s HealthCare</a:t>
            </a:r>
          </a:p>
          <a:p>
            <a:pPr marL="768335" lvl="3" indent="0" defTabSz="627063" eaLnBrk="0" fontAlgn="base" hangingPunct="0">
              <a:lnSpc>
                <a:spcPct val="100000"/>
              </a:lnSpc>
              <a:spcBef>
                <a:spcPts val="1800"/>
              </a:spcBef>
              <a:spcAft>
                <a:spcPct val="0"/>
              </a:spcAft>
              <a:buClr>
                <a:schemeClr val="tx1"/>
              </a:buClr>
              <a:buSzPct val="95000"/>
              <a:buNone/>
              <a:defRPr/>
            </a:pPr>
            <a:r>
              <a:rPr lang="en-US" sz="2800" b="1" dirty="0">
                <a:solidFill>
                  <a:srgbClr val="66FFFF"/>
                </a:solidFill>
                <a:latin typeface="Arial" charset="0"/>
              </a:rPr>
              <a:t>University of Washington</a:t>
            </a:r>
          </a:p>
        </p:txBody>
      </p:sp>
      <p:pic>
        <p:nvPicPr>
          <p:cNvPr id="5" name="Picture 4">
            <a:extLst>
              <a:ext uri="{FF2B5EF4-FFF2-40B4-BE49-F238E27FC236}">
                <a16:creationId xmlns:a16="http://schemas.microsoft.com/office/drawing/2014/main" id="{1ECF86E5-A02A-4A5E-8C44-DC2CA849F804}"/>
              </a:ext>
            </a:extLst>
          </p:cNvPr>
          <p:cNvPicPr>
            <a:picLocks noChangeAspect="1"/>
          </p:cNvPicPr>
          <p:nvPr/>
        </p:nvPicPr>
        <p:blipFill>
          <a:blip r:embed="rId3"/>
          <a:stretch>
            <a:fillRect/>
          </a:stretch>
        </p:blipFill>
        <p:spPr>
          <a:xfrm>
            <a:off x="1469384" y="779872"/>
            <a:ext cx="5134460" cy="1367206"/>
          </a:xfrm>
          <a:prstGeom prst="rect">
            <a:avLst/>
          </a:prstGeom>
        </p:spPr>
      </p:pic>
      <p:pic>
        <p:nvPicPr>
          <p:cNvPr id="6" name="Picture 5">
            <a:extLst>
              <a:ext uri="{FF2B5EF4-FFF2-40B4-BE49-F238E27FC236}">
                <a16:creationId xmlns:a16="http://schemas.microsoft.com/office/drawing/2014/main" id="{015FA60B-B144-45E4-A1DB-A8CE2F3DCEF3}"/>
              </a:ext>
            </a:extLst>
          </p:cNvPr>
          <p:cNvPicPr>
            <a:picLocks noChangeAspect="1"/>
          </p:cNvPicPr>
          <p:nvPr/>
        </p:nvPicPr>
        <p:blipFill>
          <a:blip r:embed="rId4"/>
          <a:stretch>
            <a:fillRect/>
          </a:stretch>
        </p:blipFill>
        <p:spPr>
          <a:xfrm>
            <a:off x="8156067" y="135635"/>
            <a:ext cx="3876948" cy="2655681"/>
          </a:xfrm>
          <a:prstGeom prst="rect">
            <a:avLst/>
          </a:prstGeom>
        </p:spPr>
      </p:pic>
      <p:sp>
        <p:nvSpPr>
          <p:cNvPr id="7" name="TextBox 6">
            <a:extLst>
              <a:ext uri="{FF2B5EF4-FFF2-40B4-BE49-F238E27FC236}">
                <a16:creationId xmlns:a16="http://schemas.microsoft.com/office/drawing/2014/main" id="{38A221D1-B464-49A2-9765-2ADB31B67FCB}"/>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39</a:t>
            </a:r>
          </a:p>
        </p:txBody>
      </p:sp>
    </p:spTree>
    <p:extLst>
      <p:ext uri="{BB962C8B-B14F-4D97-AF65-F5344CB8AC3E}">
        <p14:creationId xmlns:p14="http://schemas.microsoft.com/office/powerpoint/2010/main" val="10496910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780"/>
            <a:ext cx="12192000" cy="669925"/>
          </a:xfrm>
        </p:spPr>
        <p:txBody>
          <a:bodyPr vert="horz" wrap="square" lIns="91440" tIns="45720" rIns="91440" bIns="45720" numCol="1" rtlCol="0" anchor="ctr" anchorCtr="0" compatLnSpc="1">
            <a:prstTxWarp prst="textNoShape">
              <a:avLst/>
            </a:prstTxWarp>
            <a:normAutofit fontScale="90000"/>
          </a:bodyPr>
          <a:lstStyle/>
          <a:p>
            <a:pPr algn="ctr">
              <a:defRPr/>
            </a:pPr>
            <a:r>
              <a:rPr lang="en-US"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Division of Policy, Communications,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114488930"/>
      </p:ext>
    </p:extLst>
  </p:cSld>
  <p:clrMapOvr>
    <a:masterClrMapping/>
  </p:clrMapOvr>
  <p:transition spd="slow">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E86DC2-1589-4CFE-A1A1-7752D4AEF072}"/>
              </a:ext>
            </a:extLst>
          </p:cNvPr>
          <p:cNvSpPr>
            <a:spLocks noGrp="1"/>
          </p:cNvSpPr>
          <p:nvPr>
            <p:ph type="title"/>
          </p:nvPr>
        </p:nvSpPr>
        <p:spPr>
          <a:xfrm>
            <a:off x="0" y="-68235"/>
            <a:ext cx="12192000" cy="806116"/>
          </a:xfrm>
        </p:spPr>
        <p:txBody>
          <a:bodyPr>
            <a:normAutofit/>
          </a:bodyPr>
          <a:lstStyle/>
          <a:p>
            <a:pPr algn="ctr"/>
            <a:r>
              <a:rPr lang="en-US" sz="3600" dirty="0"/>
              <a:t>New Video Highlight NHGRI Story</a:t>
            </a:r>
          </a:p>
        </p:txBody>
      </p:sp>
      <p:grpSp>
        <p:nvGrpSpPr>
          <p:cNvPr id="4" name="Group 3">
            <a:extLst>
              <a:ext uri="{FF2B5EF4-FFF2-40B4-BE49-F238E27FC236}">
                <a16:creationId xmlns:a16="http://schemas.microsoft.com/office/drawing/2014/main" id="{C7414124-F3B3-460F-9C81-ACB638323C76}"/>
              </a:ext>
            </a:extLst>
          </p:cNvPr>
          <p:cNvGrpSpPr/>
          <p:nvPr/>
        </p:nvGrpSpPr>
        <p:grpSpPr>
          <a:xfrm>
            <a:off x="3237518" y="1706880"/>
            <a:ext cx="5716964" cy="4011366"/>
            <a:chOff x="6193709" y="1706880"/>
            <a:chExt cx="5716964" cy="4011366"/>
          </a:xfrm>
        </p:grpSpPr>
        <p:pic>
          <p:nvPicPr>
            <p:cNvPr id="7" name="Picture 6">
              <a:extLst>
                <a:ext uri="{FF2B5EF4-FFF2-40B4-BE49-F238E27FC236}">
                  <a16:creationId xmlns:a16="http://schemas.microsoft.com/office/drawing/2014/main" id="{2F20B867-FF7D-4699-B7FD-5774118E0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3709" y="1706880"/>
              <a:ext cx="5716964" cy="3169920"/>
            </a:xfrm>
            <a:prstGeom prst="rect">
              <a:avLst/>
            </a:prstGeom>
            <a:effectLst>
              <a:glow rad="228600">
                <a:schemeClr val="accent5">
                  <a:satMod val="175000"/>
                  <a:alpha val="40000"/>
                </a:schemeClr>
              </a:glow>
            </a:effectLst>
          </p:spPr>
        </p:pic>
        <p:sp>
          <p:nvSpPr>
            <p:cNvPr id="9" name="TextBox 16">
              <a:extLst>
                <a:ext uri="{FF2B5EF4-FFF2-40B4-BE49-F238E27FC236}">
                  <a16:creationId xmlns:a16="http://schemas.microsoft.com/office/drawing/2014/main" id="{4571FC83-C893-424E-9AC7-C818057D0474}"/>
                </a:ext>
              </a:extLst>
            </p:cNvPr>
            <p:cNvSpPr txBox="1"/>
            <p:nvPr/>
          </p:nvSpPr>
          <p:spPr>
            <a:xfrm>
              <a:off x="7609136" y="5133471"/>
              <a:ext cx="2886111" cy="584775"/>
            </a:xfrm>
            <a:prstGeom prst="rect">
              <a:avLst/>
            </a:prstGeom>
            <a:noFill/>
          </p:spPr>
          <p:txBody>
            <a:bodyPr wrap="non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panose="020B0604020202020204"/>
                  <a:ea typeface="Helvetica Neue" charset="0"/>
                  <a:cs typeface="Helvetica Neue" charset="0"/>
                </a:rPr>
                <a:t>Venditti</a:t>
              </a:r>
              <a:r>
                <a:rPr kumimoji="0" lang="en-US" sz="32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 Video</a:t>
              </a:r>
            </a:p>
          </p:txBody>
        </p:sp>
      </p:grpSp>
      <p:sp>
        <p:nvSpPr>
          <p:cNvPr id="13" name="TextBox 12">
            <a:extLst>
              <a:ext uri="{FF2B5EF4-FFF2-40B4-BE49-F238E27FC236}">
                <a16:creationId xmlns:a16="http://schemas.microsoft.com/office/drawing/2014/main" id="{3F5F3BA3-9749-4AD3-B8DE-CC7249C2179A}"/>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40</a:t>
            </a:r>
          </a:p>
        </p:txBody>
      </p:sp>
    </p:spTree>
    <p:extLst>
      <p:ext uri="{BB962C8B-B14F-4D97-AF65-F5344CB8AC3E}">
        <p14:creationId xmlns:p14="http://schemas.microsoft.com/office/powerpoint/2010/main" val="36850958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8889"/>
            <a:ext cx="12192000" cy="1235752"/>
          </a:xfrm>
        </p:spPr>
        <p:txBody>
          <a:bodyPr>
            <a:noAutofit/>
          </a:bodyPr>
          <a:lstStyle/>
          <a:p>
            <a:pPr algn="ctr">
              <a:defRPr/>
            </a:pPr>
            <a:r>
              <a:rPr lang="en-US" sz="3600" i="1" dirty="0">
                <a:solidFill>
                  <a:srgbClr val="5FE0D4"/>
                </a:solidFill>
                <a:latin typeface="Arial" charset="0"/>
                <a:cs typeface="Arial" charset="0"/>
              </a:rPr>
              <a:t>Genome: Unlocking Life’s Code </a:t>
            </a:r>
            <a:r>
              <a:rPr lang="en-US" sz="3600" dirty="0">
                <a:solidFill>
                  <a:srgbClr val="5FE0D4"/>
                </a:solidFill>
                <a:latin typeface="Arial" charset="0"/>
                <a:cs typeface="Arial" charset="0"/>
              </a:rPr>
              <a:t>Exhibition</a:t>
            </a:r>
            <a:br>
              <a:rPr lang="en-US" sz="3600" dirty="0">
                <a:solidFill>
                  <a:srgbClr val="5FE0D4"/>
                </a:solidFill>
                <a:latin typeface="Arial" charset="0"/>
                <a:cs typeface="Arial" charset="0"/>
              </a:rPr>
            </a:br>
            <a:r>
              <a:rPr lang="en-US" sz="3200" dirty="0">
                <a:solidFill>
                  <a:schemeClr val="tx1"/>
                </a:solidFill>
                <a:latin typeface="Arial" charset="0"/>
                <a:cs typeface="Arial" charset="0"/>
              </a:rPr>
              <a:t>Travel Schedule</a:t>
            </a:r>
            <a:endParaRPr lang="en-US" sz="3600" dirty="0">
              <a:solidFill>
                <a:schemeClr val="tx1"/>
              </a:solidFill>
              <a:latin typeface="Arial" pitchFamily="34" charset="0"/>
              <a:cs typeface="Arial" pitchFamily="34" charset="0"/>
            </a:endParaRPr>
          </a:p>
        </p:txBody>
      </p:sp>
      <p:sp>
        <p:nvSpPr>
          <p:cNvPr id="42" name="Rectangle 41"/>
          <p:cNvSpPr/>
          <p:nvPr/>
        </p:nvSpPr>
        <p:spPr>
          <a:xfrm>
            <a:off x="603820" y="3824482"/>
            <a:ext cx="10984360" cy="2923877"/>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000" b="1" i="0" u="none" strike="noStrike" kern="1200" cap="none" spc="0" normalizeH="0" baseline="0" noProof="0" dirty="0">
                <a:ln>
                  <a:noFill/>
                </a:ln>
                <a:solidFill>
                  <a:prstClr val="white"/>
                </a:solidFill>
                <a:effectLst/>
                <a:uLnTx/>
                <a:uFillTx/>
                <a:latin typeface="Arial" charset="0"/>
                <a:ea typeface="+mn-ea"/>
                <a:cs typeface="+mn-cs"/>
              </a:rPr>
              <a:t>January 19 – May 19, 2019</a:t>
            </a:r>
          </a:p>
          <a:p>
            <a:pPr marL="768334" marR="0" lvl="3" indent="0" algn="l"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000" b="1" i="0" u="none" strike="noStrike" kern="1200" cap="none" spc="0" normalizeH="0" baseline="0" noProof="0" dirty="0" err="1">
                <a:ln>
                  <a:noFill/>
                </a:ln>
                <a:solidFill>
                  <a:srgbClr val="66FFFF"/>
                </a:solidFill>
                <a:effectLst/>
                <a:uLnTx/>
                <a:uFillTx/>
                <a:latin typeface="Arial" charset="0"/>
                <a:ea typeface="+mn-ea"/>
                <a:cs typeface="+mn-cs"/>
              </a:rPr>
              <a:t>McWane</a:t>
            </a:r>
            <a:r>
              <a:rPr kumimoji="0" lang="en-US" sz="3000" b="1" i="0" u="none" strike="noStrike" kern="1200" cap="none" spc="0" normalizeH="0" baseline="0" noProof="0" dirty="0">
                <a:ln>
                  <a:noFill/>
                </a:ln>
                <a:solidFill>
                  <a:srgbClr val="66FFFF"/>
                </a:solidFill>
                <a:effectLst/>
                <a:uLnTx/>
                <a:uFillTx/>
                <a:latin typeface="Arial" charset="0"/>
                <a:ea typeface="+mn-ea"/>
                <a:cs typeface="+mn-cs"/>
              </a:rPr>
              <a:t> Science Center, Birmingham, AL</a:t>
            </a:r>
          </a:p>
          <a:p>
            <a:pPr marL="768334" marR="0" lvl="3" indent="0" algn="l" defTabSz="627063" rtl="0" eaLnBrk="0" fontAlgn="auto" latinLnBrk="0" hangingPunct="0">
              <a:lnSpc>
                <a:spcPct val="100000"/>
              </a:lnSpc>
              <a:spcBef>
                <a:spcPts val="1800"/>
              </a:spcBef>
              <a:spcAft>
                <a:spcPts val="0"/>
              </a:spcAft>
              <a:buClr>
                <a:srgbClr val="FFFFFF"/>
              </a:buClr>
              <a:buSzPct val="95000"/>
              <a:buFontTx/>
              <a:buNone/>
              <a:tabLst/>
              <a:defRPr/>
            </a:pPr>
            <a:endParaRPr kumimoji="0" lang="en-US" sz="100" b="1" i="0" u="none" strike="noStrike" kern="1200" cap="none" spc="0" normalizeH="0" baseline="0" noProof="0" dirty="0">
              <a:ln>
                <a:noFill/>
              </a:ln>
              <a:solidFill>
                <a:srgbClr val="66FFFF"/>
              </a:solidFill>
              <a:effectLst/>
              <a:uLnTx/>
              <a:uFillTx/>
              <a:latin typeface="Arial" charset="0"/>
              <a:ea typeface="+mn-ea"/>
              <a:cs typeface="+mn-cs"/>
            </a:endParaRP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3000" b="1" i="0" u="none" strike="noStrike" kern="1200" cap="none" spc="0" normalizeH="0" baseline="0" noProof="0" dirty="0">
                <a:ln>
                  <a:noFill/>
                </a:ln>
                <a:solidFill>
                  <a:prstClr val="white"/>
                </a:solidFill>
                <a:effectLst/>
                <a:uLnTx/>
                <a:uFillTx/>
                <a:latin typeface="Arial" charset="0"/>
                <a:ea typeface="+mn-ea"/>
                <a:cs typeface="+mn-cs"/>
              </a:rPr>
              <a:t>Summer 2019</a:t>
            </a:r>
          </a:p>
          <a:p>
            <a:pPr marL="768334" marR="0" lvl="3" indent="0" algn="l" defTabSz="627063" rtl="0" eaLnBrk="0" fontAlgn="auto" latinLnBrk="0" hangingPunct="0">
              <a:lnSpc>
                <a:spcPct val="100000"/>
              </a:lnSpc>
              <a:spcBef>
                <a:spcPts val="1800"/>
              </a:spcBef>
              <a:spcAft>
                <a:spcPts val="0"/>
              </a:spcAft>
              <a:buClr>
                <a:srgbClr val="FFFFFF"/>
              </a:buClr>
              <a:buSzPct val="95000"/>
              <a:buFontTx/>
              <a:buNone/>
              <a:tabLst/>
              <a:defRPr/>
            </a:pPr>
            <a:r>
              <a:rPr kumimoji="0" lang="en-US" sz="3000" b="1" i="0" u="none" strike="noStrike" kern="1200" cap="none" spc="0" normalizeH="0" baseline="0" noProof="0" dirty="0" err="1">
                <a:ln>
                  <a:noFill/>
                </a:ln>
                <a:solidFill>
                  <a:srgbClr val="66FFFF"/>
                </a:solidFill>
                <a:effectLst/>
                <a:uLnTx/>
                <a:uFillTx/>
                <a:latin typeface="Arial" charset="0"/>
                <a:ea typeface="+mn-ea"/>
                <a:cs typeface="+mn-cs"/>
              </a:rPr>
              <a:t>DaVinci</a:t>
            </a:r>
            <a:r>
              <a:rPr kumimoji="0" lang="en-US" sz="3000" b="1" i="0" u="none" strike="noStrike" kern="1200" cap="none" spc="0" normalizeH="0" baseline="0" noProof="0" dirty="0">
                <a:ln>
                  <a:noFill/>
                </a:ln>
                <a:solidFill>
                  <a:srgbClr val="66FFFF"/>
                </a:solidFill>
                <a:effectLst/>
                <a:uLnTx/>
                <a:uFillTx/>
                <a:latin typeface="Arial" charset="0"/>
                <a:ea typeface="+mn-ea"/>
                <a:cs typeface="+mn-cs"/>
              </a:rPr>
              <a:t> Science Center, Allentown, PA</a:t>
            </a:r>
          </a:p>
        </p:txBody>
      </p:sp>
      <p:pic>
        <p:nvPicPr>
          <p:cNvPr id="12" name="Picture 2" descr="C:\Users\egreen\Desktop\GENOME exhibit logo.jpg">
            <a:extLst>
              <a:ext uri="{FF2B5EF4-FFF2-40B4-BE49-F238E27FC236}">
                <a16:creationId xmlns:a16="http://schemas.microsoft.com/office/drawing/2014/main" id="{79438887-993F-D544-A6C1-2ACED0CA33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7012" y="1468776"/>
            <a:ext cx="2740821" cy="2032975"/>
          </a:xfrm>
          <a:prstGeom prst="rect">
            <a:avLst/>
          </a:prstGeom>
          <a:noFill/>
          <a:effectLst>
            <a:glow rad="228600">
              <a:schemeClr val="accent1">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id="{4BAC896C-ABC8-4045-8B6B-B86DDD979724}"/>
              </a:ext>
            </a:extLst>
          </p:cNvPr>
          <p:cNvPicPr>
            <a:picLocks noChangeAspect="1"/>
          </p:cNvPicPr>
          <p:nvPr/>
        </p:nvPicPr>
        <p:blipFill>
          <a:blip r:embed="rId4"/>
          <a:stretch>
            <a:fillRect/>
          </a:stretch>
        </p:blipFill>
        <p:spPr>
          <a:xfrm>
            <a:off x="1825600" y="1479337"/>
            <a:ext cx="2688569" cy="2011854"/>
          </a:xfrm>
          <a:prstGeom prst="rect">
            <a:avLst/>
          </a:prstGeom>
          <a:effectLst>
            <a:glow rad="228600">
              <a:schemeClr val="accent1">
                <a:satMod val="175000"/>
                <a:alpha val="40000"/>
              </a:schemeClr>
            </a:glow>
          </a:effectLst>
        </p:spPr>
      </p:pic>
      <p:pic>
        <p:nvPicPr>
          <p:cNvPr id="4" name="Picture 3">
            <a:extLst>
              <a:ext uri="{FF2B5EF4-FFF2-40B4-BE49-F238E27FC236}">
                <a16:creationId xmlns:a16="http://schemas.microsoft.com/office/drawing/2014/main" id="{96794BB7-94DC-4BA7-85B3-7DE37A80F99B}"/>
              </a:ext>
            </a:extLst>
          </p:cNvPr>
          <p:cNvPicPr>
            <a:picLocks noChangeAspect="1"/>
          </p:cNvPicPr>
          <p:nvPr/>
        </p:nvPicPr>
        <p:blipFill>
          <a:blip r:embed="rId5"/>
          <a:stretch>
            <a:fillRect/>
          </a:stretch>
        </p:blipFill>
        <p:spPr>
          <a:xfrm>
            <a:off x="8100676" y="1468776"/>
            <a:ext cx="2670279" cy="2005758"/>
          </a:xfrm>
          <a:prstGeom prst="rect">
            <a:avLst/>
          </a:prstGeom>
          <a:effectLst>
            <a:glow rad="228600">
              <a:schemeClr val="accent1">
                <a:satMod val="175000"/>
                <a:alpha val="40000"/>
              </a:schemeClr>
            </a:glow>
          </a:effectLst>
        </p:spPr>
      </p:pic>
      <p:sp>
        <p:nvSpPr>
          <p:cNvPr id="9" name="TextBox 8">
            <a:extLst>
              <a:ext uri="{FF2B5EF4-FFF2-40B4-BE49-F238E27FC236}">
                <a16:creationId xmlns:a16="http://schemas.microsoft.com/office/drawing/2014/main" id="{03740A49-214B-4825-8078-15CFEFD86EF7}"/>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41</a:t>
            </a:r>
          </a:p>
        </p:txBody>
      </p:sp>
    </p:spTree>
    <p:extLst>
      <p:ext uri="{BB962C8B-B14F-4D97-AF65-F5344CB8AC3E}">
        <p14:creationId xmlns:p14="http://schemas.microsoft.com/office/powerpoint/2010/main" val="4276941079"/>
      </p:ext>
    </p:extLst>
  </p:cSld>
  <p:clrMapOvr>
    <a:masterClrMapping/>
  </p:clrMapOvr>
  <p:transition spd="slow">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dirty="0">
                <a:solidFill>
                  <a:srgbClr val="5FE0D4"/>
                </a:solidFill>
                <a:latin typeface="Arial" charset="0"/>
                <a:cs typeface="Arial" charset="0"/>
              </a:rPr>
              <a:t>NHGRI Outreach Programs </a:t>
            </a:r>
            <a:endParaRPr lang="en-US" sz="3600" dirty="0">
              <a:solidFill>
                <a:srgbClr val="5FE0D4"/>
              </a:solidFill>
              <a:latin typeface="Arial" pitchFamily="34" charset="0"/>
              <a:cs typeface="Arial" pitchFamily="34" charset="0"/>
            </a:endParaRPr>
          </a:p>
        </p:txBody>
      </p:sp>
      <p:grpSp>
        <p:nvGrpSpPr>
          <p:cNvPr id="3" name="Group 2">
            <a:extLst>
              <a:ext uri="{FF2B5EF4-FFF2-40B4-BE49-F238E27FC236}">
                <a16:creationId xmlns:a16="http://schemas.microsoft.com/office/drawing/2014/main" id="{8F69818F-F76A-4EDC-BB24-73CAB9FA8F1B}"/>
              </a:ext>
            </a:extLst>
          </p:cNvPr>
          <p:cNvGrpSpPr/>
          <p:nvPr/>
        </p:nvGrpSpPr>
        <p:grpSpPr>
          <a:xfrm>
            <a:off x="491991" y="1523129"/>
            <a:ext cx="3446933" cy="3400078"/>
            <a:chOff x="1803940" y="711900"/>
            <a:chExt cx="3446933" cy="3400078"/>
          </a:xfrm>
        </p:grpSpPr>
        <p:sp>
          <p:nvSpPr>
            <p:cNvPr id="10" name="TextBox 16">
              <a:extLst>
                <a:ext uri="{FF2B5EF4-FFF2-40B4-BE49-F238E27FC236}">
                  <a16:creationId xmlns:a16="http://schemas.microsoft.com/office/drawing/2014/main" id="{1B75B1B4-8721-674B-A37F-AC594DA8982B}"/>
                </a:ext>
              </a:extLst>
            </p:cNvPr>
            <p:cNvSpPr txBox="1"/>
            <p:nvPr/>
          </p:nvSpPr>
          <p:spPr>
            <a:xfrm>
              <a:off x="1803940" y="3588758"/>
              <a:ext cx="3446932" cy="52322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panose="020B0604020202020204"/>
                  <a:ea typeface="Helvetica Neue" charset="0"/>
                  <a:cs typeface="Helvetica Neue" charset="0"/>
                </a:rPr>
                <a:t>LabX</a:t>
              </a:r>
              <a:endParaRPr kumimoji="0" lang="en-US" sz="24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endParaRPr>
            </a:p>
          </p:txBody>
        </p:sp>
        <p:pic>
          <p:nvPicPr>
            <p:cNvPr id="5" name="Picture 4">
              <a:extLst>
                <a:ext uri="{FF2B5EF4-FFF2-40B4-BE49-F238E27FC236}">
                  <a16:creationId xmlns:a16="http://schemas.microsoft.com/office/drawing/2014/main" id="{2F731737-1BFB-DC46-B35A-A9E56C40A768}"/>
                </a:ext>
              </a:extLst>
            </p:cNvPr>
            <p:cNvPicPr>
              <a:picLocks noChangeAspect="1"/>
            </p:cNvPicPr>
            <p:nvPr/>
          </p:nvPicPr>
          <p:blipFill rotWithShape="1">
            <a:blip r:embed="rId3">
              <a:extLst>
                <a:ext uri="{28A0092B-C50C-407E-A947-70E740481C1C}">
                  <a14:useLocalDpi xmlns:a14="http://schemas.microsoft.com/office/drawing/2010/main" val="0"/>
                </a:ext>
              </a:extLst>
            </a:blip>
            <a:srcRect l="2633" r="48554"/>
            <a:stretch/>
          </p:blipFill>
          <p:spPr>
            <a:xfrm>
              <a:off x="1803941" y="711900"/>
              <a:ext cx="3446932" cy="2746900"/>
            </a:xfrm>
            <a:prstGeom prst="rect">
              <a:avLst/>
            </a:prstGeom>
            <a:effectLst>
              <a:glow rad="228600">
                <a:schemeClr val="accent3">
                  <a:satMod val="175000"/>
                  <a:alpha val="40000"/>
                </a:schemeClr>
              </a:glow>
            </a:effectLst>
          </p:spPr>
        </p:pic>
      </p:grpSp>
      <p:grpSp>
        <p:nvGrpSpPr>
          <p:cNvPr id="4" name="Group 3">
            <a:extLst>
              <a:ext uri="{FF2B5EF4-FFF2-40B4-BE49-F238E27FC236}">
                <a16:creationId xmlns:a16="http://schemas.microsoft.com/office/drawing/2014/main" id="{6FD8F4B6-CE99-459B-A40F-71EBC58895B0}"/>
              </a:ext>
            </a:extLst>
          </p:cNvPr>
          <p:cNvGrpSpPr/>
          <p:nvPr/>
        </p:nvGrpSpPr>
        <p:grpSpPr>
          <a:xfrm>
            <a:off x="4442982" y="1523129"/>
            <a:ext cx="3446933" cy="3842833"/>
            <a:chOff x="5899384" y="696919"/>
            <a:chExt cx="3446933" cy="3842833"/>
          </a:xfrm>
        </p:grpSpPr>
        <p:sp>
          <p:nvSpPr>
            <p:cNvPr id="11" name="TextBox 16">
              <a:extLst>
                <a:ext uri="{FF2B5EF4-FFF2-40B4-BE49-F238E27FC236}">
                  <a16:creationId xmlns:a16="http://schemas.microsoft.com/office/drawing/2014/main" id="{521756AD-CD71-4EAC-A9CD-270B2F616277}"/>
                </a:ext>
              </a:extLst>
            </p:cNvPr>
            <p:cNvSpPr txBox="1"/>
            <p:nvPr/>
          </p:nvSpPr>
          <p:spPr>
            <a:xfrm>
              <a:off x="5899384" y="3585645"/>
              <a:ext cx="3446933" cy="95410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2019 NBC4 Health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and Fitness Expo</a:t>
              </a:r>
            </a:p>
          </p:txBody>
        </p:sp>
        <p:pic>
          <p:nvPicPr>
            <p:cNvPr id="7" name="Picture 6">
              <a:extLst>
                <a:ext uri="{FF2B5EF4-FFF2-40B4-BE49-F238E27FC236}">
                  <a16:creationId xmlns:a16="http://schemas.microsoft.com/office/drawing/2014/main" id="{D769113C-3503-C842-A215-CB4F475038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618"/>
            <a:stretch/>
          </p:blipFill>
          <p:spPr>
            <a:xfrm>
              <a:off x="5899385" y="696919"/>
              <a:ext cx="3446932" cy="2732081"/>
            </a:xfrm>
            <a:prstGeom prst="rect">
              <a:avLst/>
            </a:prstGeom>
            <a:effectLst>
              <a:glow rad="228600">
                <a:schemeClr val="accent3">
                  <a:satMod val="175000"/>
                  <a:alpha val="40000"/>
                </a:schemeClr>
              </a:glow>
            </a:effectLst>
          </p:spPr>
        </p:pic>
      </p:grpSp>
      <p:grpSp>
        <p:nvGrpSpPr>
          <p:cNvPr id="8" name="Group 7">
            <a:extLst>
              <a:ext uri="{FF2B5EF4-FFF2-40B4-BE49-F238E27FC236}">
                <a16:creationId xmlns:a16="http://schemas.microsoft.com/office/drawing/2014/main" id="{3B88A875-B300-4575-BCCB-89671A72BF24}"/>
              </a:ext>
            </a:extLst>
          </p:cNvPr>
          <p:cNvGrpSpPr/>
          <p:nvPr/>
        </p:nvGrpSpPr>
        <p:grpSpPr>
          <a:xfrm>
            <a:off x="8398300" y="1523129"/>
            <a:ext cx="3301708" cy="3830965"/>
            <a:chOff x="8206498" y="1523129"/>
            <a:chExt cx="3301708" cy="3830965"/>
          </a:xfrm>
        </p:grpSpPr>
        <p:sp>
          <p:nvSpPr>
            <p:cNvPr id="15" name="TextBox 16">
              <a:extLst>
                <a:ext uri="{FF2B5EF4-FFF2-40B4-BE49-F238E27FC236}">
                  <a16:creationId xmlns:a16="http://schemas.microsoft.com/office/drawing/2014/main" id="{A2519D38-1FB7-4C67-85D1-6DAC7C74A663}"/>
                </a:ext>
              </a:extLst>
            </p:cNvPr>
            <p:cNvSpPr txBox="1"/>
            <p:nvPr/>
          </p:nvSpPr>
          <p:spPr>
            <a:xfrm>
              <a:off x="8206498" y="4399987"/>
              <a:ext cx="3297380" cy="95410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National DNA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Helvetica Neue" charset="0"/>
                  <a:cs typeface="Helvetica Neue" charset="0"/>
                </a:rPr>
                <a:t>Day 2019</a:t>
              </a:r>
            </a:p>
          </p:txBody>
        </p:sp>
        <p:pic>
          <p:nvPicPr>
            <p:cNvPr id="9" name="Picture 8">
              <a:extLst>
                <a:ext uri="{FF2B5EF4-FFF2-40B4-BE49-F238E27FC236}">
                  <a16:creationId xmlns:a16="http://schemas.microsoft.com/office/drawing/2014/main" id="{027393BC-98B5-E149-85E5-17E073AB7EE0}"/>
                </a:ext>
              </a:extLst>
            </p:cNvPr>
            <p:cNvPicPr>
              <a:picLocks noChangeAspect="1"/>
            </p:cNvPicPr>
            <p:nvPr/>
          </p:nvPicPr>
          <p:blipFill rotWithShape="1">
            <a:blip r:embed="rId5">
              <a:extLst>
                <a:ext uri="{28A0092B-C50C-407E-A947-70E740481C1C}">
                  <a14:useLocalDpi xmlns:a14="http://schemas.microsoft.com/office/drawing/2010/main" val="0"/>
                </a:ext>
              </a:extLst>
            </a:blip>
            <a:srcRect l="21394" r="22910" b="11300"/>
            <a:stretch/>
          </p:blipFill>
          <p:spPr>
            <a:xfrm>
              <a:off x="8210825" y="1523129"/>
              <a:ext cx="3297381" cy="2756917"/>
            </a:xfrm>
            <a:prstGeom prst="rect">
              <a:avLst/>
            </a:prstGeom>
            <a:effectLst>
              <a:glow rad="228600">
                <a:schemeClr val="accent3">
                  <a:satMod val="175000"/>
                  <a:alpha val="40000"/>
                </a:schemeClr>
              </a:glow>
            </a:effectLst>
          </p:spPr>
        </p:pic>
      </p:grpSp>
      <p:sp>
        <p:nvSpPr>
          <p:cNvPr id="13" name="TextBox 12">
            <a:extLst>
              <a:ext uri="{FF2B5EF4-FFF2-40B4-BE49-F238E27FC236}">
                <a16:creationId xmlns:a16="http://schemas.microsoft.com/office/drawing/2014/main" id="{1B44BCA5-246D-4495-9861-194073FEF313}"/>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42</a:t>
            </a:r>
          </a:p>
        </p:txBody>
      </p:sp>
    </p:spTree>
    <p:extLst>
      <p:ext uri="{BB962C8B-B14F-4D97-AF65-F5344CB8AC3E}">
        <p14:creationId xmlns:p14="http://schemas.microsoft.com/office/powerpoint/2010/main" val="24091004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4372682"/>
            <a:ext cx="12192000" cy="1846659"/>
          </a:xfrm>
          <a:prstGeom prst="rect">
            <a:avLst/>
          </a:prstGeom>
        </p:spPr>
        <p:txBody>
          <a:bodyPr wrap="square">
            <a:spAutoFit/>
          </a:bodyPr>
          <a:lstStyle/>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25 healthcare providers</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Recommendations for improving genomics education for providers</a:t>
            </a:r>
          </a:p>
          <a:p>
            <a:pPr marL="387350" marR="0" lvl="2" indent="-228600" algn="l" defTabSz="627063" rtl="0" eaLnBrk="0" fontAlgn="auto" latinLnBrk="0" hangingPunct="0">
              <a:lnSpc>
                <a:spcPct val="100000"/>
              </a:lnSpc>
              <a:spcBef>
                <a:spcPts val="1800"/>
              </a:spcBef>
              <a:spcAft>
                <a:spcPts val="0"/>
              </a:spcAft>
              <a:buClr>
                <a:srgbClr val="FFFFFF"/>
              </a:buClr>
              <a:buSzPct val="95000"/>
              <a:buFont typeface="Wingdings" pitchFamily="2" charset="2"/>
              <a:buChar char=""/>
              <a:tabLst/>
              <a:defRPr/>
            </a:pPr>
            <a:r>
              <a:rPr kumimoji="0" lang="en-US" sz="2800" b="1" i="0" u="none" strike="noStrike" kern="1200" cap="none" spc="0" normalizeH="0" baseline="0" noProof="0" dirty="0">
                <a:ln>
                  <a:noFill/>
                </a:ln>
                <a:solidFill>
                  <a:prstClr val="white"/>
                </a:solidFill>
                <a:effectLst/>
                <a:uLnTx/>
                <a:uFillTx/>
                <a:latin typeface="Arial" charset="0"/>
                <a:ea typeface="+mn-ea"/>
                <a:cs typeface="+mn-cs"/>
              </a:rPr>
              <a:t>Convene a group to address recommendations</a:t>
            </a:r>
          </a:p>
        </p:txBody>
      </p:sp>
      <p:sp>
        <p:nvSpPr>
          <p:cNvPr id="7" name="Title 2">
            <a:extLst>
              <a:ext uri="{FF2B5EF4-FFF2-40B4-BE49-F238E27FC236}">
                <a16:creationId xmlns:a16="http://schemas.microsoft.com/office/drawing/2014/main" id="{71A9C3A7-EC9E-4713-BA15-A737DC3962B8}"/>
              </a:ext>
            </a:extLst>
          </p:cNvPr>
          <p:cNvSpPr txBox="1">
            <a:spLocks/>
          </p:cNvSpPr>
          <p:nvPr/>
        </p:nvSpPr>
        <p:spPr>
          <a:xfrm>
            <a:off x="0" y="31844"/>
            <a:ext cx="12192000" cy="1097280"/>
          </a:xfrm>
          <a:prstGeom prst="rect">
            <a:avLst/>
          </a:prstGeom>
        </p:spPr>
        <p:txBody>
          <a:bodyPr vert="horz" lIns="0" tIns="45720" rIns="91440" bIns="45720" rtlCol="0" anchor="ctr" anchorCtr="0">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rPr>
              <a:t>Genomic Education of Healthcare </a:t>
            </a:r>
          </a:p>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E0D3"/>
                </a:solidFill>
                <a:effectLst/>
                <a:uLnTx/>
                <a:uFillTx/>
                <a:latin typeface="Arial" panose="020B0604020202020204"/>
                <a:ea typeface="+mj-ea"/>
                <a:cs typeface="+mj-cs"/>
              </a:rPr>
              <a:t>Professionals Workshop</a:t>
            </a:r>
            <a:endParaRPr kumimoji="0" lang="en-US" sz="2400" b="1" i="0" u="none" strike="noStrike" kern="1200" cap="none" spc="0" normalizeH="0" baseline="0" noProof="0" dirty="0">
              <a:ln>
                <a:noFill/>
              </a:ln>
              <a:solidFill>
                <a:srgbClr val="5FE0D4"/>
              </a:solidFill>
              <a:effectLst/>
              <a:uLnTx/>
              <a:uFillTx/>
              <a:latin typeface="Arial" panose="020B0604020202020204"/>
              <a:ea typeface="+mj-ea"/>
              <a:cs typeface="+mj-cs"/>
            </a:endParaRPr>
          </a:p>
        </p:txBody>
      </p:sp>
      <p:pic>
        <p:nvPicPr>
          <p:cNvPr id="8" name="Picture 7">
            <a:extLst>
              <a:ext uri="{FF2B5EF4-FFF2-40B4-BE49-F238E27FC236}">
                <a16:creationId xmlns:a16="http://schemas.microsoft.com/office/drawing/2014/main" id="{15CF72D4-4B9B-4CCD-ACEF-10653B58A9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4" t="4399" r="4488" b="9574"/>
          <a:stretch/>
        </p:blipFill>
        <p:spPr>
          <a:xfrm>
            <a:off x="2596164" y="1237645"/>
            <a:ext cx="6999672" cy="2762202"/>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7610942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E6C981-E8BE-44ED-A08B-0474B01CBF78}"/>
              </a:ext>
            </a:extLst>
          </p:cNvPr>
          <p:cNvSpPr/>
          <p:nvPr/>
        </p:nvSpPr>
        <p:spPr>
          <a:xfrm>
            <a:off x="-84665" y="5255020"/>
            <a:ext cx="12192000" cy="1123384"/>
          </a:xfrm>
          <a:prstGeom prst="rect">
            <a:avLst/>
          </a:prstGeom>
        </p:spPr>
        <p:txBody>
          <a:bodyPr wrap="square">
            <a:spAutoFit/>
          </a:bodyPr>
          <a:lstStyle/>
          <a:p>
            <a:pPr marL="501650" marR="0" lvl="2" indent="-342900" algn="l" defTabSz="627063"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kumimoji="0" lang="en-US" sz="2600" b="1" i="0" u="none" strike="noStrike" kern="1200" cap="none" spc="0" normalizeH="0" baseline="0" noProof="0" dirty="0">
                <a:ln>
                  <a:noFill/>
                </a:ln>
                <a:solidFill>
                  <a:prstClr val="white"/>
                </a:solidFill>
                <a:effectLst/>
                <a:uLnTx/>
                <a:uFillTx/>
                <a:latin typeface="Arial" charset="0"/>
                <a:ea typeface="+mn-ea"/>
                <a:cs typeface="+mn-cs"/>
              </a:rPr>
              <a:t>Web-based public tool launched in 2004</a:t>
            </a:r>
          </a:p>
          <a:p>
            <a:pPr marL="501650" marR="0" lvl="2" indent="-342900" algn="l" defTabSz="627063" rtl="0" eaLnBrk="0" fontAlgn="auto" latinLnBrk="0" hangingPunct="0">
              <a:lnSpc>
                <a:spcPct val="100000"/>
              </a:lnSpc>
              <a:spcBef>
                <a:spcPts val="1800"/>
              </a:spcBef>
              <a:spcAft>
                <a:spcPts val="0"/>
              </a:spcAft>
              <a:buClr>
                <a:srgbClr val="FFFFFF"/>
              </a:buClr>
              <a:buSzPct val="95000"/>
              <a:buFont typeface="Wingdings" panose="05000000000000000000" pitchFamily="2" charset="2"/>
              <a:buChar char="§"/>
              <a:tabLst/>
              <a:defRPr/>
            </a:pPr>
            <a:r>
              <a:rPr kumimoji="0" lang="en-US" sz="2600" b="1" i="0" u="none" strike="noStrike" kern="1200" cap="none" spc="0" normalizeH="0" baseline="0" noProof="0" dirty="0">
                <a:ln>
                  <a:noFill/>
                </a:ln>
                <a:solidFill>
                  <a:prstClr val="white"/>
                </a:solidFill>
                <a:effectLst/>
                <a:uLnTx/>
                <a:uFillTx/>
                <a:latin typeface="Arial" charset="0"/>
                <a:ea typeface="+mn-ea"/>
                <a:cs typeface="+mn-cs"/>
              </a:rPr>
              <a:t>Moved to Centers for Disease Control and Prevention in September 2018</a:t>
            </a:r>
          </a:p>
        </p:txBody>
      </p:sp>
      <p:pic>
        <p:nvPicPr>
          <p:cNvPr id="2" name="Picture 1">
            <a:extLst>
              <a:ext uri="{FF2B5EF4-FFF2-40B4-BE49-F238E27FC236}">
                <a16:creationId xmlns:a16="http://schemas.microsoft.com/office/drawing/2014/main" id="{CB6790D1-1EED-4D93-BB49-7F7262806EAB}"/>
              </a:ext>
            </a:extLst>
          </p:cNvPr>
          <p:cNvPicPr>
            <a:picLocks noChangeAspect="1"/>
          </p:cNvPicPr>
          <p:nvPr/>
        </p:nvPicPr>
        <p:blipFill rotWithShape="1">
          <a:blip r:embed="rId3"/>
          <a:srcRect l="23065" t="26314" b="1798"/>
          <a:stretch/>
        </p:blipFill>
        <p:spPr>
          <a:xfrm>
            <a:off x="3905530" y="894134"/>
            <a:ext cx="4380940" cy="3965732"/>
          </a:xfrm>
          <a:prstGeom prst="rect">
            <a:avLst/>
          </a:prstGeom>
          <a:effectLst>
            <a:glow rad="228600">
              <a:schemeClr val="accent4">
                <a:satMod val="175000"/>
                <a:alpha val="40000"/>
              </a:schemeClr>
            </a:glow>
          </a:effectLst>
        </p:spPr>
      </p:pic>
      <p:sp>
        <p:nvSpPr>
          <p:cNvPr id="9" name="TextBox 8">
            <a:extLst>
              <a:ext uri="{FF2B5EF4-FFF2-40B4-BE49-F238E27FC236}">
                <a16:creationId xmlns:a16="http://schemas.microsoft.com/office/drawing/2014/main" id="{7CB08C66-0C50-4F65-9F80-D2E783A9A850}"/>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43</a:t>
            </a:r>
          </a:p>
        </p:txBody>
      </p:sp>
      <p:sp>
        <p:nvSpPr>
          <p:cNvPr id="10" name="Title 3">
            <a:extLst>
              <a:ext uri="{FF2B5EF4-FFF2-40B4-BE49-F238E27FC236}">
                <a16:creationId xmlns:a16="http://schemas.microsoft.com/office/drawing/2014/main" id="{E3B697BF-907C-4CCA-AE63-3282ADD430D5}"/>
              </a:ext>
            </a:extLst>
          </p:cNvPr>
          <p:cNvSpPr>
            <a:spLocks noGrp="1"/>
          </p:cNvSpPr>
          <p:nvPr>
            <p:ph type="title"/>
          </p:nvPr>
        </p:nvSpPr>
        <p:spPr>
          <a:xfrm>
            <a:off x="0" y="12756"/>
            <a:ext cx="12192000" cy="639763"/>
          </a:xfrm>
        </p:spPr>
        <p:txBody>
          <a:bodyPr/>
          <a:lstStyle/>
          <a:p>
            <a:pPr algn="ctr">
              <a:defRPr/>
            </a:pPr>
            <a:r>
              <a:rPr lang="en-US" sz="3600" dirty="0">
                <a:solidFill>
                  <a:srgbClr val="5FE0D4"/>
                </a:solidFill>
                <a:latin typeface="Arial" charset="0"/>
                <a:cs typeface="Arial" charset="0"/>
              </a:rPr>
              <a:t>My Family Health Portrait</a:t>
            </a:r>
          </a:p>
        </p:txBody>
      </p:sp>
    </p:spTree>
    <p:extLst>
      <p:ext uri="{BB962C8B-B14F-4D97-AF65-F5344CB8AC3E}">
        <p14:creationId xmlns:p14="http://schemas.microsoft.com/office/powerpoint/2010/main" val="11337181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669925"/>
          </a:xfrm>
        </p:spPr>
        <p:txBody>
          <a:bodyPr vert="horz" wrap="square" lIns="91440" tIns="45720" rIns="91440" bIns="45720" numCol="1" rtlCol="0" anchor="ctr" anchorCtr="0" compatLnSpc="1">
            <a:prstTxWarp prst="textNoShape">
              <a:avLst/>
            </a:prstTxWarp>
            <a:normAutofit/>
          </a:bodyPr>
          <a:lstStyle/>
          <a:p>
            <a:pPr algn="ctr">
              <a:defRPr/>
            </a:pPr>
            <a:r>
              <a:rPr lang="en-US" sz="3600" dirty="0">
                <a:solidFill>
                  <a:srgbClr val="5FE0D4"/>
                </a:solidFill>
                <a:latin typeface="Arial" pitchFamily="34" charset="0"/>
                <a:cs typeface="Arial" pitchFamily="34" charset="0"/>
              </a:rPr>
              <a:t>Director’s Report Outline</a:t>
            </a:r>
          </a:p>
        </p:txBody>
      </p:sp>
      <p:sp>
        <p:nvSpPr>
          <p:cNvPr id="4" name="Rectangle 4"/>
          <p:cNvSpPr>
            <a:spLocks noChangeArrowheads="1"/>
          </p:cNvSpPr>
          <p:nvPr/>
        </p:nvSpPr>
        <p:spPr bwMode="auto">
          <a:xfrm>
            <a:off x="269240" y="751840"/>
            <a:ext cx="11653520" cy="555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NHGRI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NIH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General Genomics Updates</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Extramural Research Program</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NIH Common Fund/Trans-NIH </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tab pos="1371600" algn="l"/>
              </a:tabLst>
              <a:defRPr/>
            </a:pPr>
            <a:r>
              <a:rPr kumimoji="0" lang="en-US" sz="34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NHGRI Division of Policy, Communications, and 		Education</a:t>
            </a:r>
          </a:p>
          <a:p>
            <a:pPr marL="1016000" marR="0" lvl="0" indent="-787400" algn="l" defTabSz="1219170" rtl="0" eaLnBrk="1" fontAlgn="auto" latinLnBrk="0" hangingPunct="1">
              <a:lnSpc>
                <a:spcPct val="100000"/>
              </a:lnSpc>
              <a:spcBef>
                <a:spcPts val="1800"/>
              </a:spcBef>
              <a:spcAft>
                <a:spcPts val="0"/>
              </a:spcAft>
              <a:buClrTx/>
              <a:buSzTx/>
              <a:buFontTx/>
              <a:buAutoNum type="romanUcPeriod"/>
              <a:tabLst/>
              <a:defRPr/>
            </a:pPr>
            <a:r>
              <a:rPr kumimoji="0" lang="en-US" sz="3400" b="1" i="0" u="none" strike="noStrike" kern="1200" cap="none" spc="0" normalizeH="0" baseline="0" noProof="0" dirty="0">
                <a:ln>
                  <a:noFill/>
                </a:ln>
                <a:solidFill>
                  <a:srgbClr val="E57200"/>
                </a:solidFill>
                <a:effectLst/>
                <a:uLnTx/>
                <a:uFillTx/>
                <a:latin typeface="Arial" panose="020B0604020202020204"/>
                <a:ea typeface="+mn-ea"/>
                <a:cs typeface="+mn-cs"/>
              </a:rPr>
              <a:t>NHGRI Intramural Research Program</a:t>
            </a:r>
          </a:p>
        </p:txBody>
      </p:sp>
    </p:spTree>
    <p:extLst>
      <p:ext uri="{BB962C8B-B14F-4D97-AF65-F5344CB8AC3E}">
        <p14:creationId xmlns:p14="http://schemas.microsoft.com/office/powerpoint/2010/main" val="2844780365"/>
      </p:ext>
    </p:extLst>
  </p:cSld>
  <p:clrMapOvr>
    <a:masterClrMapping/>
  </p:clrMapOvr>
  <p:transition spd="slow">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72784"/>
            <a:ext cx="12192000" cy="1027456"/>
          </a:xfrm>
        </p:spPr>
        <p:txBody>
          <a:bodyPr>
            <a:noAutofit/>
          </a:bodyPr>
          <a:lstStyle/>
          <a:p>
            <a:pPr algn="ctr">
              <a:defRPr/>
            </a:pPr>
            <a:r>
              <a:rPr lang="en-US" sz="3600" dirty="0"/>
              <a:t>Dan Kastner Honored as</a:t>
            </a:r>
            <a:br>
              <a:rPr lang="en-US" sz="3600" dirty="0"/>
            </a:br>
            <a:r>
              <a:rPr lang="en-US" sz="3600" dirty="0"/>
              <a:t>Federal Employee of the Year</a:t>
            </a:r>
            <a:endParaRPr lang="en-US" sz="3600" spc="-100" dirty="0">
              <a:solidFill>
                <a:srgbClr val="5FE0D4"/>
              </a:solidFill>
              <a:latin typeface="Arial" pitchFamily="34" charset="0"/>
              <a:cs typeface="Arial" pitchFamily="34" charset="0"/>
            </a:endParaRPr>
          </a:p>
        </p:txBody>
      </p:sp>
      <p:sp>
        <p:nvSpPr>
          <p:cNvPr id="4" name="Title 1">
            <a:extLst>
              <a:ext uri="{FF2B5EF4-FFF2-40B4-BE49-F238E27FC236}">
                <a16:creationId xmlns:a16="http://schemas.microsoft.com/office/drawing/2014/main" id="{5BF218A5-D3E6-47BF-A6A6-9FE9A3593D7A}"/>
              </a:ext>
            </a:extLst>
          </p:cNvPr>
          <p:cNvSpPr txBox="1">
            <a:spLocks/>
          </p:cNvSpPr>
          <p:nvPr/>
        </p:nvSpPr>
        <p:spPr>
          <a:xfrm>
            <a:off x="1399949" y="5470261"/>
            <a:ext cx="5672257" cy="754671"/>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Dan Kastner, M.D., Ph.D.</a:t>
            </a:r>
          </a:p>
        </p:txBody>
      </p:sp>
      <p:pic>
        <p:nvPicPr>
          <p:cNvPr id="7" name="Picture 6">
            <a:extLst>
              <a:ext uri="{FF2B5EF4-FFF2-40B4-BE49-F238E27FC236}">
                <a16:creationId xmlns:a16="http://schemas.microsoft.com/office/drawing/2014/main" id="{0AE00913-C715-4263-8CC1-C2D7C242FD46}"/>
              </a:ext>
            </a:extLst>
          </p:cNvPr>
          <p:cNvPicPr>
            <a:picLocks noChangeAspect="1"/>
          </p:cNvPicPr>
          <p:nvPr/>
        </p:nvPicPr>
        <p:blipFill rotWithShape="1">
          <a:blip r:embed="rId3">
            <a:extLst>
              <a:ext uri="{28A0092B-C50C-407E-A947-70E740481C1C}">
                <a14:useLocalDpi xmlns:a14="http://schemas.microsoft.com/office/drawing/2010/main" val="0"/>
              </a:ext>
            </a:extLst>
          </a:blip>
          <a:srcRect l="7662" r="5994"/>
          <a:stretch/>
        </p:blipFill>
        <p:spPr>
          <a:xfrm>
            <a:off x="8428540" y="2245436"/>
            <a:ext cx="2307051" cy="2671926"/>
          </a:xfrm>
          <a:prstGeom prst="rect">
            <a:avLst/>
          </a:prstGeom>
          <a:solidFill>
            <a:srgbClr val="FFFFFF"/>
          </a:solidFill>
          <a:effectLst>
            <a:glow rad="228600">
              <a:schemeClr val="accent3">
                <a:satMod val="175000"/>
                <a:alpha val="40000"/>
              </a:schemeClr>
            </a:glow>
          </a:effectLst>
        </p:spPr>
      </p:pic>
      <p:sp>
        <p:nvSpPr>
          <p:cNvPr id="9" name="TextBox 8">
            <a:extLst>
              <a:ext uri="{FF2B5EF4-FFF2-40B4-BE49-F238E27FC236}">
                <a16:creationId xmlns:a16="http://schemas.microsoft.com/office/drawing/2014/main" id="{B24992DF-3F51-4EA1-8FBD-25FA732B39B2}"/>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44</a:t>
            </a:r>
          </a:p>
        </p:txBody>
      </p:sp>
      <p:pic>
        <p:nvPicPr>
          <p:cNvPr id="3" name="Picture 2">
            <a:extLst>
              <a:ext uri="{FF2B5EF4-FFF2-40B4-BE49-F238E27FC236}">
                <a16:creationId xmlns:a16="http://schemas.microsoft.com/office/drawing/2014/main" id="{1CAEEAE2-BBC6-4972-996C-4FF4E0B27EA7}"/>
              </a:ext>
            </a:extLst>
          </p:cNvPr>
          <p:cNvPicPr>
            <a:picLocks noChangeAspect="1"/>
          </p:cNvPicPr>
          <p:nvPr/>
        </p:nvPicPr>
        <p:blipFill>
          <a:blip r:embed="rId4"/>
          <a:stretch>
            <a:fillRect/>
          </a:stretch>
        </p:blipFill>
        <p:spPr>
          <a:xfrm>
            <a:off x="1399949" y="1692538"/>
            <a:ext cx="5672257" cy="3777723"/>
          </a:xfrm>
          <a:prstGeom prst="roundRect">
            <a:avLst/>
          </a:prstGeom>
        </p:spPr>
      </p:pic>
      <p:sp>
        <p:nvSpPr>
          <p:cNvPr id="5" name="AutoShape 2" descr="https://inside.genome.gov/NHGRIStaff/Staff/retrieve.cfm?imageid=40000957&amp;dpi=300&amp;fileformat=jpg">
            <a:extLst>
              <a:ext uri="{FF2B5EF4-FFF2-40B4-BE49-F238E27FC236}">
                <a16:creationId xmlns:a16="http://schemas.microsoft.com/office/drawing/2014/main" id="{8202FFE3-A098-485B-8B79-C26D50726B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5044808"/>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53246E-A08C-4DB2-93FC-10473722E8BE}"/>
              </a:ext>
            </a:extLst>
          </p:cNvPr>
          <p:cNvSpPr txBox="1">
            <a:spLocks/>
          </p:cNvSpPr>
          <p:nvPr/>
        </p:nvSpPr>
        <p:spPr>
          <a:xfrm>
            <a:off x="0" y="-41112"/>
            <a:ext cx="12192000" cy="1157081"/>
          </a:xfrm>
          <a:prstGeom prst="rect">
            <a:avLst/>
          </a:prstGeom>
        </p:spPr>
        <p:txBody>
          <a:bodyPr vert="horz" lIns="0" tIns="45720" rIns="91440" bIns="45720" rtlCol="0" anchor="b" anchorCtr="0">
            <a:normAutofit/>
          </a:bodyPr>
          <a:lstStyle>
            <a:lvl1pPr algn="ctr" defTabSz="1219170" rtl="0" eaLnBrk="1" latinLnBrk="0" hangingPunct="1">
              <a:lnSpc>
                <a:spcPct val="90000"/>
              </a:lnSpc>
              <a:spcBef>
                <a:spcPct val="0"/>
              </a:spcBef>
              <a:buNone/>
              <a:defRPr sz="8000" b="1" kern="1200">
                <a:solidFill>
                  <a:schemeClr val="bg2"/>
                </a:solidFill>
                <a:latin typeface="+mj-lt"/>
                <a:ea typeface="+mj-ea"/>
                <a:cs typeface="+mj-cs"/>
              </a:defRPr>
            </a:lvl1pPr>
          </a:lstStyle>
          <a:p>
            <a:r>
              <a:rPr lang="en-US" sz="3600" dirty="0">
                <a:solidFill>
                  <a:srgbClr val="5FE0D4"/>
                </a:solidFill>
                <a:latin typeface="Arial" charset="0"/>
                <a:cs typeface="Arial" charset="0"/>
              </a:rPr>
              <a:t>Departure of Director, NHGRI Division of Policy, Communications, and Education</a:t>
            </a:r>
            <a:endParaRPr lang="en-US" sz="3600" dirty="0"/>
          </a:p>
        </p:txBody>
      </p:sp>
      <p:sp>
        <p:nvSpPr>
          <p:cNvPr id="7" name="Title 1">
            <a:extLst>
              <a:ext uri="{FF2B5EF4-FFF2-40B4-BE49-F238E27FC236}">
                <a16:creationId xmlns:a16="http://schemas.microsoft.com/office/drawing/2014/main" id="{26D7BA68-BC96-490D-8C31-BA0CF446BB62}"/>
              </a:ext>
            </a:extLst>
          </p:cNvPr>
          <p:cNvSpPr txBox="1">
            <a:spLocks/>
          </p:cNvSpPr>
          <p:nvPr/>
        </p:nvSpPr>
        <p:spPr>
          <a:xfrm>
            <a:off x="2970698" y="5917418"/>
            <a:ext cx="6183823" cy="653567"/>
          </a:xfrm>
          <a:prstGeom prst="rect">
            <a:avLst/>
          </a:prstGeom>
        </p:spPr>
        <p:txBody>
          <a:bodyPr/>
          <a:lstStyle/>
          <a:p>
            <a:pPr algn="ctr" eaLnBrk="0" hangingPunct="0">
              <a:defRPr/>
            </a:pPr>
            <a:r>
              <a:rPr lang="en-US" sz="3200" b="1" spc="-100" dirty="0">
                <a:ea typeface="+mj-ea"/>
                <a:cs typeface="Arial" charset="0"/>
              </a:rPr>
              <a:t>Laura Lyman Rodriguez, Ph.D.</a:t>
            </a:r>
          </a:p>
        </p:txBody>
      </p:sp>
      <p:pic>
        <p:nvPicPr>
          <p:cNvPr id="5" name="Picture 4">
            <a:extLst>
              <a:ext uri="{FF2B5EF4-FFF2-40B4-BE49-F238E27FC236}">
                <a16:creationId xmlns:a16="http://schemas.microsoft.com/office/drawing/2014/main" id="{1F2B2EA2-5E8E-47EC-A9A1-825C0181B4A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090"/>
                    </a14:imgEffect>
                    <a14:imgEffect>
                      <a14:saturation sat="96000"/>
                    </a14:imgEffect>
                  </a14:imgLayer>
                </a14:imgProps>
              </a:ext>
              <a:ext uri="{28A0092B-C50C-407E-A947-70E740481C1C}">
                <a14:useLocalDpi xmlns:a14="http://schemas.microsoft.com/office/drawing/2010/main" val="0"/>
              </a:ext>
            </a:extLst>
          </a:blip>
          <a:stretch>
            <a:fillRect/>
          </a:stretch>
        </p:blipFill>
        <p:spPr>
          <a:xfrm>
            <a:off x="2712719" y="1459292"/>
            <a:ext cx="6699781" cy="4458125"/>
          </a:xfrm>
          <a:prstGeom prst="roundRect">
            <a:avLst/>
          </a:prstGeom>
        </p:spPr>
      </p:pic>
    </p:spTree>
    <p:extLst>
      <p:ext uri="{BB962C8B-B14F-4D97-AF65-F5344CB8AC3E}">
        <p14:creationId xmlns:p14="http://schemas.microsoft.com/office/powerpoint/2010/main" val="567914672"/>
      </p:ext>
    </p:extLst>
  </p:cSld>
  <p:clrMapOvr>
    <a:masterClrMapping/>
  </p:clrMapOvr>
  <p:transition spd="slow">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43686"/>
            <a:ext cx="12192000" cy="754671"/>
          </a:xfrm>
        </p:spPr>
        <p:txBody>
          <a:bodyPr>
            <a:normAutofit/>
          </a:bodyPr>
          <a:lstStyle/>
          <a:p>
            <a:pPr algn="ctr">
              <a:defRPr/>
            </a:pPr>
            <a:r>
              <a:rPr lang="it-IT" sz="3600" spc="-100" dirty="0">
                <a:solidFill>
                  <a:srgbClr val="5FE0D4"/>
                </a:solidFill>
                <a:latin typeface="Arial" pitchFamily="34" charset="0"/>
                <a:cs typeface="Arial" pitchFamily="34" charset="0"/>
              </a:rPr>
              <a:t>Charles Rotimi Named 2018 Quartz Africa Innovator</a:t>
            </a:r>
            <a:endParaRPr lang="en-US" sz="3600" spc="-100" dirty="0">
              <a:solidFill>
                <a:srgbClr val="5FE0D4"/>
              </a:solidFill>
              <a:latin typeface="Arial" pitchFamily="34" charset="0"/>
              <a:cs typeface="Arial" pitchFamily="34" charset="0"/>
            </a:endParaRPr>
          </a:p>
        </p:txBody>
      </p:sp>
      <p:sp>
        <p:nvSpPr>
          <p:cNvPr id="9" name="TextBox 8">
            <a:extLst>
              <a:ext uri="{FF2B5EF4-FFF2-40B4-BE49-F238E27FC236}">
                <a16:creationId xmlns:a16="http://schemas.microsoft.com/office/drawing/2014/main" id="{C6DCAD48-0534-47B0-AC57-B5105DF35F2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45</a:t>
            </a:r>
          </a:p>
        </p:txBody>
      </p:sp>
      <p:sp>
        <p:nvSpPr>
          <p:cNvPr id="5" name="Title 1">
            <a:extLst>
              <a:ext uri="{FF2B5EF4-FFF2-40B4-BE49-F238E27FC236}">
                <a16:creationId xmlns:a16="http://schemas.microsoft.com/office/drawing/2014/main" id="{54C516F3-58F7-4889-ACBB-D309B140A192}"/>
              </a:ext>
            </a:extLst>
          </p:cNvPr>
          <p:cNvSpPr txBox="1">
            <a:spLocks/>
          </p:cNvSpPr>
          <p:nvPr/>
        </p:nvSpPr>
        <p:spPr>
          <a:xfrm>
            <a:off x="1256864" y="5492266"/>
            <a:ext cx="5672257" cy="754671"/>
          </a:xfrm>
          <a:prstGeom prst="rect">
            <a:avLst/>
          </a:prstGeom>
        </p:spPr>
        <p:txBody>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rgbClr val="FFFFFF"/>
                </a:solidFill>
                <a:effectLst/>
                <a:uLnTx/>
                <a:uFillTx/>
                <a:latin typeface="Arial" panose="020B0604020202020204"/>
                <a:ea typeface="+mn-ea"/>
                <a:cs typeface="Arial" charset="0"/>
              </a:rPr>
              <a:t>Charles Rotimi, Ph.D.</a:t>
            </a:r>
          </a:p>
        </p:txBody>
      </p:sp>
      <p:pic>
        <p:nvPicPr>
          <p:cNvPr id="11" name="Picture 10">
            <a:extLst>
              <a:ext uri="{FF2B5EF4-FFF2-40B4-BE49-F238E27FC236}">
                <a16:creationId xmlns:a16="http://schemas.microsoft.com/office/drawing/2014/main" id="{E9BD718E-9D46-4D49-A65A-056B8397E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4894" y="2845155"/>
            <a:ext cx="3350259" cy="1436154"/>
          </a:xfrm>
          <a:prstGeom prst="rect">
            <a:avLst/>
          </a:prstGeom>
          <a:effectLst>
            <a:glow rad="228600">
              <a:schemeClr val="accent1">
                <a:satMod val="175000"/>
                <a:alpha val="40000"/>
              </a:schemeClr>
            </a:glow>
          </a:effectLst>
        </p:spPr>
      </p:pic>
      <p:pic>
        <p:nvPicPr>
          <p:cNvPr id="13" name="Picture 12">
            <a:extLst>
              <a:ext uri="{FF2B5EF4-FFF2-40B4-BE49-F238E27FC236}">
                <a16:creationId xmlns:a16="http://schemas.microsoft.com/office/drawing/2014/main" id="{C8E10A00-3984-4C07-A1D8-BC0571A278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001"/>
          <a:stretch/>
        </p:blipFill>
        <p:spPr>
          <a:xfrm>
            <a:off x="1249244" y="1672480"/>
            <a:ext cx="5687497" cy="3781505"/>
          </a:xfrm>
          <a:prstGeom prst="roundRect">
            <a:avLst/>
          </a:prstGeom>
        </p:spPr>
      </p:pic>
    </p:spTree>
    <p:extLst>
      <p:ext uri="{BB962C8B-B14F-4D97-AF65-F5344CB8AC3E}">
        <p14:creationId xmlns:p14="http://schemas.microsoft.com/office/powerpoint/2010/main" val="3522142907"/>
      </p:ext>
    </p:extLst>
  </p:cSld>
  <p:clrMapOvr>
    <a:masterClrMapping/>
  </p:clrMapOvr>
  <p:transition spd="slow">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National Academy of Scien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5" name="AutoShape 4" descr="Image result for National Academy of Science"/>
          <p:cNvSpPr>
            <a:spLocks noChangeAspect="1" noChangeArrowheads="1"/>
          </p:cNvSpPr>
          <p:nvPr/>
        </p:nvSpPr>
        <p:spPr bwMode="auto">
          <a:xfrm>
            <a:off x="1831975" y="-11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8" name="Title 1"/>
          <p:cNvSpPr txBox="1">
            <a:spLocks/>
          </p:cNvSpPr>
          <p:nvPr/>
        </p:nvSpPr>
        <p:spPr>
          <a:xfrm>
            <a:off x="1349152" y="5384418"/>
            <a:ext cx="5672257" cy="6032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100" normalizeH="0" baseline="0" noProof="0" dirty="0">
                <a:ln>
                  <a:noFill/>
                </a:ln>
                <a:solidFill>
                  <a:prstClr val="white"/>
                </a:solidFill>
                <a:effectLst/>
                <a:uLnTx/>
                <a:uFillTx/>
                <a:latin typeface="Arial" pitchFamily="34" charset="0"/>
                <a:ea typeface="+mn-ea"/>
                <a:cs typeface="Arial" charset="0"/>
              </a:rPr>
              <a:t>Bill </a:t>
            </a:r>
            <a:r>
              <a:rPr kumimoji="0" lang="en-US" sz="3200" b="1" i="0" u="none" strike="noStrike" kern="1200" cap="none" spc="-100" normalizeH="0" baseline="0" noProof="0" dirty="0" err="1">
                <a:ln>
                  <a:noFill/>
                </a:ln>
                <a:solidFill>
                  <a:prstClr val="white"/>
                </a:solidFill>
                <a:effectLst/>
                <a:uLnTx/>
                <a:uFillTx/>
                <a:latin typeface="Arial" pitchFamily="34" charset="0"/>
                <a:ea typeface="+mn-ea"/>
                <a:cs typeface="Arial" charset="0"/>
              </a:rPr>
              <a:t>Gahl</a:t>
            </a:r>
            <a:r>
              <a:rPr kumimoji="0" lang="en-US" sz="3200" b="1" i="0" u="none" strike="noStrike" kern="1200" cap="none" spc="-100" normalizeH="0" baseline="0" noProof="0" dirty="0">
                <a:ln>
                  <a:noFill/>
                </a:ln>
                <a:solidFill>
                  <a:prstClr val="white"/>
                </a:solidFill>
                <a:effectLst/>
                <a:uLnTx/>
                <a:uFillTx/>
                <a:latin typeface="Arial" pitchFamily="34" charset="0"/>
                <a:ea typeface="+mn-ea"/>
                <a:cs typeface="Arial" charset="0"/>
              </a:rPr>
              <a:t>, M.D., Ph.D. </a:t>
            </a:r>
          </a:p>
        </p:txBody>
      </p:sp>
      <p:sp>
        <p:nvSpPr>
          <p:cNvPr id="10" name="AutoShape 2" descr="Eli Lilly and Company"/>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11" name="Title 3">
            <a:extLst>
              <a:ext uri="{FF2B5EF4-FFF2-40B4-BE49-F238E27FC236}">
                <a16:creationId xmlns:a16="http://schemas.microsoft.com/office/drawing/2014/main" id="{E8F19969-B1A9-4D2D-AD18-B0461CAE3D9D}"/>
              </a:ext>
            </a:extLst>
          </p:cNvPr>
          <p:cNvSpPr txBox="1">
            <a:spLocks/>
          </p:cNvSpPr>
          <p:nvPr/>
        </p:nvSpPr>
        <p:spPr>
          <a:xfrm>
            <a:off x="0" y="40638"/>
            <a:ext cx="12192000" cy="1288429"/>
          </a:xfrm>
          <a:prstGeom prst="rect">
            <a:avLst/>
          </a:prstGeom>
        </p:spPr>
        <p:txBody>
          <a:bodyPr>
            <a:normAutofit/>
          </a:bodyPr>
          <a:lstStyle>
            <a:lvl1pPr algn="l" defTabSz="1219170" rtl="0" eaLnBrk="1" latinLnBrk="0" hangingPunct="1">
              <a:lnSpc>
                <a:spcPct val="90000"/>
              </a:lnSpc>
              <a:spcBef>
                <a:spcPct val="0"/>
              </a:spcBef>
              <a:buNone/>
              <a:defRPr sz="4400" b="1" kern="1200">
                <a:solidFill>
                  <a:schemeClr val="bg2"/>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00" normalizeH="0" baseline="0" noProof="0" dirty="0">
                <a:ln>
                  <a:noFill/>
                </a:ln>
                <a:solidFill>
                  <a:srgbClr val="5FE0D4"/>
                </a:solidFill>
                <a:effectLst/>
                <a:uLnTx/>
                <a:uFillTx/>
                <a:latin typeface="Arial" pitchFamily="34" charset="0"/>
                <a:ea typeface="+mj-ea"/>
                <a:cs typeface="Arial" pitchFamily="34" charset="0"/>
              </a:rPr>
              <a:t>Bill Gahl Steps Down as NHGRI Clinical Director</a:t>
            </a:r>
          </a:p>
        </p:txBody>
      </p:sp>
      <p:sp>
        <p:nvSpPr>
          <p:cNvPr id="13" name="TextBox 12">
            <a:extLst>
              <a:ext uri="{FF2B5EF4-FFF2-40B4-BE49-F238E27FC236}">
                <a16:creationId xmlns:a16="http://schemas.microsoft.com/office/drawing/2014/main" id="{27D18070-F8D2-4382-B515-6912CEB970B8}"/>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46</a:t>
            </a:r>
          </a:p>
        </p:txBody>
      </p:sp>
      <p:pic>
        <p:nvPicPr>
          <p:cNvPr id="6" name="Picture 5">
            <a:extLst>
              <a:ext uri="{FF2B5EF4-FFF2-40B4-BE49-F238E27FC236}">
                <a16:creationId xmlns:a16="http://schemas.microsoft.com/office/drawing/2014/main" id="{90A8878F-8E0F-49DE-8DAF-10703EA6E410}"/>
              </a:ext>
            </a:extLst>
          </p:cNvPr>
          <p:cNvPicPr>
            <a:picLocks noChangeAspect="1"/>
          </p:cNvPicPr>
          <p:nvPr/>
        </p:nvPicPr>
        <p:blipFill>
          <a:blip r:embed="rId3"/>
          <a:stretch>
            <a:fillRect/>
          </a:stretch>
        </p:blipFill>
        <p:spPr>
          <a:xfrm>
            <a:off x="8459758" y="2338387"/>
            <a:ext cx="2286000" cy="2181225"/>
          </a:xfrm>
          <a:prstGeom prst="rect">
            <a:avLst/>
          </a:prstGeom>
          <a:ln w="57150">
            <a:solidFill>
              <a:schemeClr val="tx1"/>
            </a:solidFill>
          </a:ln>
          <a:effectLst>
            <a:glow rad="228600">
              <a:schemeClr val="accent3">
                <a:satMod val="175000"/>
                <a:alpha val="40000"/>
              </a:schemeClr>
            </a:glow>
          </a:effectLst>
        </p:spPr>
      </p:pic>
      <p:pic>
        <p:nvPicPr>
          <p:cNvPr id="14" name="Picture 13">
            <a:extLst>
              <a:ext uri="{FF2B5EF4-FFF2-40B4-BE49-F238E27FC236}">
                <a16:creationId xmlns:a16="http://schemas.microsoft.com/office/drawing/2014/main" id="{F577354D-3C1F-4767-9481-BD5C9E4F9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152" y="1601167"/>
            <a:ext cx="5672257" cy="3773942"/>
          </a:xfrm>
          <a:prstGeom prst="roundRect">
            <a:avLst/>
          </a:prstGeom>
        </p:spPr>
      </p:pic>
    </p:spTree>
    <p:extLst>
      <p:ext uri="{BB962C8B-B14F-4D97-AF65-F5344CB8AC3E}">
        <p14:creationId xmlns:p14="http://schemas.microsoft.com/office/powerpoint/2010/main" val="1349388504"/>
      </p:ext>
    </p:extLst>
  </p:cSld>
  <p:clrMapOvr>
    <a:masterClrMapping/>
  </p:clrMapOvr>
  <p:transition spd="slow">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spc="-100" dirty="0">
                <a:solidFill>
                  <a:srgbClr val="5FE0D4"/>
                </a:solidFill>
                <a:latin typeface="Arial" pitchFamily="34" charset="0"/>
                <a:cs typeface="Arial" pitchFamily="34" charset="0"/>
              </a:rPr>
              <a:t>NHGRI Intramural Research Highlights</a:t>
            </a:r>
          </a:p>
        </p:txBody>
      </p:sp>
      <p:grpSp>
        <p:nvGrpSpPr>
          <p:cNvPr id="4" name="Group 3">
            <a:extLst>
              <a:ext uri="{FF2B5EF4-FFF2-40B4-BE49-F238E27FC236}">
                <a16:creationId xmlns:a16="http://schemas.microsoft.com/office/drawing/2014/main" id="{54C11CB6-6AD3-644C-B0F5-5C4F199BBF7B}"/>
              </a:ext>
            </a:extLst>
          </p:cNvPr>
          <p:cNvGrpSpPr/>
          <p:nvPr/>
        </p:nvGrpSpPr>
        <p:grpSpPr>
          <a:xfrm>
            <a:off x="1560583" y="925682"/>
            <a:ext cx="8898384" cy="1618247"/>
            <a:chOff x="1560583" y="925682"/>
            <a:chExt cx="8898384" cy="1618247"/>
          </a:xfrm>
        </p:grpSpPr>
        <p:pic>
          <p:nvPicPr>
            <p:cNvPr id="39" name="Picture 38">
              <a:extLst>
                <a:ext uri="{FF2B5EF4-FFF2-40B4-BE49-F238E27FC236}">
                  <a16:creationId xmlns:a16="http://schemas.microsoft.com/office/drawing/2014/main" id="{1C151AD2-9DA7-734A-BD63-BD1DA0CBF7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54" r="22143"/>
            <a:stretch/>
          </p:blipFill>
          <p:spPr>
            <a:xfrm>
              <a:off x="1560583" y="937608"/>
              <a:ext cx="1361249" cy="1606321"/>
            </a:xfrm>
            <a:prstGeom prst="rect">
              <a:avLst/>
            </a:prstGeom>
          </p:spPr>
        </p:pic>
        <p:sp>
          <p:nvSpPr>
            <p:cNvPr id="15" name="Rectangle 14">
              <a:extLst>
                <a:ext uri="{FF2B5EF4-FFF2-40B4-BE49-F238E27FC236}">
                  <a16:creationId xmlns:a16="http://schemas.microsoft.com/office/drawing/2014/main" id="{C6A485E4-D034-4548-81A5-5654AF004576}"/>
                </a:ext>
              </a:extLst>
            </p:cNvPr>
            <p:cNvSpPr/>
            <p:nvPr/>
          </p:nvSpPr>
          <p:spPr>
            <a:xfrm>
              <a:off x="2895633" y="1709363"/>
              <a:ext cx="7559527" cy="834566"/>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6F64F3A-6980-3C4D-B6B8-0A6D89BF35BA}"/>
                </a:ext>
              </a:extLst>
            </p:cNvPr>
            <p:cNvSpPr/>
            <p:nvPr/>
          </p:nvSpPr>
          <p:spPr>
            <a:xfrm>
              <a:off x="2895635" y="925682"/>
              <a:ext cx="7563331" cy="834566"/>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E32F6981-8BED-9344-833C-0AFC677554CA}"/>
                </a:ext>
              </a:extLst>
            </p:cNvPr>
            <p:cNvSpPr/>
            <p:nvPr/>
          </p:nvSpPr>
          <p:spPr>
            <a:xfrm>
              <a:off x="1560583" y="930974"/>
              <a:ext cx="8898384" cy="1612955"/>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FDCFC9D3-6FC8-1A45-8EB8-9AEE0BE6BDF3}"/>
                </a:ext>
              </a:extLst>
            </p:cNvPr>
            <p:cNvSpPr/>
            <p:nvPr/>
          </p:nvSpPr>
          <p:spPr>
            <a:xfrm>
              <a:off x="3162461" y="1784803"/>
              <a:ext cx="7052372" cy="646331"/>
            </a:xfrm>
            <a:prstGeom prst="rect">
              <a:avLst/>
            </a:prstGeom>
            <a:solidFill>
              <a:schemeClr val="tx1"/>
            </a:solid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2122A"/>
                  </a:solidFill>
                  <a:effectLst/>
                  <a:uLnTx/>
                  <a:uFillTx/>
                  <a:latin typeface="Arial" panose="020B0604020202020204"/>
                  <a:ea typeface="+mn-ea"/>
                  <a:cs typeface="+mn-cs"/>
                </a:rPr>
                <a:t>A CRISPR focus on attitudes and beliefs toward somatic genome editing from stakeholders within the sickle cell disease community</a:t>
              </a:r>
            </a:p>
          </p:txBody>
        </p:sp>
        <p:pic>
          <p:nvPicPr>
            <p:cNvPr id="11" name="Picture 10">
              <a:extLst>
                <a:ext uri="{FF2B5EF4-FFF2-40B4-BE49-F238E27FC236}">
                  <a16:creationId xmlns:a16="http://schemas.microsoft.com/office/drawing/2014/main" id="{84DD4981-91B4-D54C-81F8-72BF95BFBB10}"/>
                </a:ext>
              </a:extLst>
            </p:cNvPr>
            <p:cNvPicPr>
              <a:picLocks noChangeAspect="1"/>
            </p:cNvPicPr>
            <p:nvPr/>
          </p:nvPicPr>
          <p:blipFill rotWithShape="1">
            <a:blip r:embed="rId4">
              <a:extLst>
                <a:ext uri="{28A0092B-C50C-407E-A947-70E740481C1C}">
                  <a14:useLocalDpi xmlns:a14="http://schemas.microsoft.com/office/drawing/2010/main" val="0"/>
                </a:ext>
              </a:extLst>
            </a:blip>
            <a:srcRect b="10478"/>
            <a:stretch/>
          </p:blipFill>
          <p:spPr>
            <a:xfrm>
              <a:off x="3216198" y="1071136"/>
              <a:ext cx="2514041" cy="686440"/>
            </a:xfrm>
            <a:prstGeom prst="rect">
              <a:avLst/>
            </a:prstGeom>
          </p:spPr>
        </p:pic>
      </p:grpSp>
      <p:grpSp>
        <p:nvGrpSpPr>
          <p:cNvPr id="5" name="Group 4">
            <a:extLst>
              <a:ext uri="{FF2B5EF4-FFF2-40B4-BE49-F238E27FC236}">
                <a16:creationId xmlns:a16="http://schemas.microsoft.com/office/drawing/2014/main" id="{DAC62053-FF19-FC4B-8B5C-90E25130E4CB}"/>
              </a:ext>
            </a:extLst>
          </p:cNvPr>
          <p:cNvGrpSpPr/>
          <p:nvPr/>
        </p:nvGrpSpPr>
        <p:grpSpPr>
          <a:xfrm>
            <a:off x="1533829" y="2785912"/>
            <a:ext cx="8941997" cy="1613139"/>
            <a:chOff x="1533829" y="2785912"/>
            <a:chExt cx="8941997" cy="1613139"/>
          </a:xfrm>
        </p:grpSpPr>
        <p:pic>
          <p:nvPicPr>
            <p:cNvPr id="42" name="Picture 41">
              <a:extLst>
                <a:ext uri="{FF2B5EF4-FFF2-40B4-BE49-F238E27FC236}">
                  <a16:creationId xmlns:a16="http://schemas.microsoft.com/office/drawing/2014/main" id="{28186534-172C-374E-B937-430053DB64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143" t="745" r="16491" b="-745"/>
            <a:stretch/>
          </p:blipFill>
          <p:spPr>
            <a:xfrm>
              <a:off x="1533829" y="2785912"/>
              <a:ext cx="1671176" cy="1601891"/>
            </a:xfrm>
            <a:prstGeom prst="rect">
              <a:avLst/>
            </a:prstGeom>
          </p:spPr>
        </p:pic>
        <p:sp>
          <p:nvSpPr>
            <p:cNvPr id="43" name="Rectangle 42">
              <a:extLst>
                <a:ext uri="{FF2B5EF4-FFF2-40B4-BE49-F238E27FC236}">
                  <a16:creationId xmlns:a16="http://schemas.microsoft.com/office/drawing/2014/main" id="{F8236DF4-6895-DF47-90DD-8B6FD8231CF7}"/>
                </a:ext>
              </a:extLst>
            </p:cNvPr>
            <p:cNvSpPr/>
            <p:nvPr/>
          </p:nvSpPr>
          <p:spPr>
            <a:xfrm>
              <a:off x="2910637" y="2836599"/>
              <a:ext cx="7533328" cy="833557"/>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88DF9443-C7E3-8E4E-9C13-16E09C01DCD7}"/>
                </a:ext>
              </a:extLst>
            </p:cNvPr>
            <p:cNvSpPr/>
            <p:nvPr/>
          </p:nvSpPr>
          <p:spPr>
            <a:xfrm>
              <a:off x="2902491" y="2828072"/>
              <a:ext cx="7552669" cy="1540256"/>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08249922-5EC9-1A4B-ACBB-E60EB3E90E87}"/>
                </a:ext>
              </a:extLst>
            </p:cNvPr>
            <p:cNvSpPr/>
            <p:nvPr/>
          </p:nvSpPr>
          <p:spPr>
            <a:xfrm>
              <a:off x="2921832" y="3564001"/>
              <a:ext cx="7533328" cy="833557"/>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55183792-E9FC-EF42-A495-C499968F5F24}"/>
                </a:ext>
              </a:extLst>
            </p:cNvPr>
            <p:cNvSpPr/>
            <p:nvPr/>
          </p:nvSpPr>
          <p:spPr>
            <a:xfrm>
              <a:off x="3162461" y="3703507"/>
              <a:ext cx="7313365" cy="646330"/>
            </a:xfrm>
            <a:prstGeom prst="rect">
              <a:avLst/>
            </a:prstGeom>
            <a:solidFill>
              <a:schemeClr val="tx1"/>
            </a:solid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2122A"/>
                  </a:solidFill>
                  <a:effectLst/>
                  <a:uLnTx/>
                  <a:uFillTx/>
                  <a:latin typeface="Arial" panose="020B0604020202020204"/>
                  <a:ea typeface="+mn-ea"/>
                  <a:cs typeface="+mn-cs"/>
                </a:rPr>
                <a:t>FGF21 underlies a </a:t>
              </a:r>
              <a:r>
                <a:rPr kumimoji="0" lang="en-US" sz="1800" b="0" i="0" u="none" strike="noStrike" kern="1200" cap="none" spc="0" normalizeH="0" baseline="0" noProof="0" dirty="0" err="1">
                  <a:ln>
                    <a:noFill/>
                  </a:ln>
                  <a:solidFill>
                    <a:srgbClr val="02122A"/>
                  </a:solidFill>
                  <a:effectLst/>
                  <a:uLnTx/>
                  <a:uFillTx/>
                  <a:latin typeface="Arial" panose="020B0604020202020204"/>
                  <a:ea typeface="+mn-ea"/>
                  <a:cs typeface="+mn-cs"/>
                </a:rPr>
                <a:t>hormetic</a:t>
              </a:r>
              <a:r>
                <a:rPr kumimoji="0" lang="en-US" sz="1800" b="0" i="0" u="none" strike="noStrike" kern="1200" cap="none" spc="0" normalizeH="0" baseline="0" noProof="0" dirty="0">
                  <a:ln>
                    <a:noFill/>
                  </a:ln>
                  <a:solidFill>
                    <a:srgbClr val="02122A"/>
                  </a:solidFill>
                  <a:effectLst/>
                  <a:uLnTx/>
                  <a:uFillTx/>
                  <a:latin typeface="Arial" panose="020B0604020202020204"/>
                  <a:ea typeface="+mn-ea"/>
                  <a:cs typeface="+mn-cs"/>
                </a:rPr>
                <a:t> response to metabolic stress in </a:t>
              </a:r>
              <a:r>
                <a:rPr kumimoji="0" lang="en-US" sz="1800" b="0" i="0" u="none" strike="noStrike" kern="1200" cap="none" spc="0" normalizeH="0" baseline="0" noProof="0" dirty="0" err="1">
                  <a:ln>
                    <a:noFill/>
                  </a:ln>
                  <a:solidFill>
                    <a:srgbClr val="02122A"/>
                  </a:solidFill>
                  <a:effectLst/>
                  <a:uLnTx/>
                  <a:uFillTx/>
                  <a:latin typeface="Arial" panose="020B0604020202020204"/>
                  <a:ea typeface="+mn-ea"/>
                  <a:cs typeface="+mn-cs"/>
                </a:rPr>
                <a:t>methylmalonic</a:t>
              </a:r>
              <a:r>
                <a:rPr kumimoji="0" lang="en-US" sz="1800" b="0" i="0" u="none" strike="noStrike" kern="1200" cap="none" spc="0" normalizeH="0" baseline="0" noProof="0" dirty="0">
                  <a:ln>
                    <a:noFill/>
                  </a:ln>
                  <a:solidFill>
                    <a:srgbClr val="02122A"/>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srgbClr val="02122A"/>
                  </a:solidFill>
                  <a:effectLst/>
                  <a:uLnTx/>
                  <a:uFillTx/>
                  <a:latin typeface="Arial" panose="020B0604020202020204"/>
                  <a:ea typeface="+mn-ea"/>
                  <a:cs typeface="+mn-cs"/>
                </a:rPr>
                <a:t>acidemia</a:t>
              </a:r>
              <a:endParaRPr kumimoji="0" lang="en-US" sz="1800" b="0" i="0" u="none" strike="noStrike" kern="1200" cap="none" spc="0" normalizeH="0" baseline="0" noProof="0" dirty="0">
                <a:ln>
                  <a:noFill/>
                </a:ln>
                <a:solidFill>
                  <a:srgbClr val="02122A"/>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B3AE8358-98F4-374D-A744-16071970B9C4}"/>
                </a:ext>
              </a:extLst>
            </p:cNvPr>
            <p:cNvSpPr/>
            <p:nvPr/>
          </p:nvSpPr>
          <p:spPr>
            <a:xfrm>
              <a:off x="1560583" y="2805844"/>
              <a:ext cx="8898385" cy="1593207"/>
            </a:xfrm>
            <a:prstGeom prst="rect">
              <a:avLst/>
            </a:prstGeom>
            <a:noFill/>
            <a:ln w="50800">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D8838C92-863F-3840-BABF-927D86A13D24}"/>
                </a:ext>
              </a:extLst>
            </p:cNvPr>
            <p:cNvSpPr/>
            <p:nvPr/>
          </p:nvSpPr>
          <p:spPr>
            <a:xfrm>
              <a:off x="3082951" y="2984943"/>
              <a:ext cx="6859753" cy="40692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4" name="Picture 23">
              <a:extLst>
                <a:ext uri="{FF2B5EF4-FFF2-40B4-BE49-F238E27FC236}">
                  <a16:creationId xmlns:a16="http://schemas.microsoft.com/office/drawing/2014/main" id="{D1F45349-C6E6-B941-938E-1FB0E556A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6199" y="2924285"/>
              <a:ext cx="2217649" cy="731518"/>
            </a:xfrm>
            <a:prstGeom prst="rect">
              <a:avLst/>
            </a:prstGeom>
          </p:spPr>
        </p:pic>
      </p:grpSp>
      <p:sp>
        <p:nvSpPr>
          <p:cNvPr id="28" name="TextBox 27">
            <a:extLst>
              <a:ext uri="{FF2B5EF4-FFF2-40B4-BE49-F238E27FC236}">
                <a16:creationId xmlns:a16="http://schemas.microsoft.com/office/drawing/2014/main" id="{FE604BA8-6F46-4D57-847F-1A4A047C3531}"/>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47</a:t>
            </a:r>
          </a:p>
        </p:txBody>
      </p:sp>
      <p:grpSp>
        <p:nvGrpSpPr>
          <p:cNvPr id="29" name="Group 28">
            <a:extLst>
              <a:ext uri="{FF2B5EF4-FFF2-40B4-BE49-F238E27FC236}">
                <a16:creationId xmlns:a16="http://schemas.microsoft.com/office/drawing/2014/main" id="{DDF29D29-C50C-4E4F-B9C5-AA28B185D71B}"/>
              </a:ext>
            </a:extLst>
          </p:cNvPr>
          <p:cNvGrpSpPr/>
          <p:nvPr/>
        </p:nvGrpSpPr>
        <p:grpSpPr>
          <a:xfrm>
            <a:off x="1560583" y="4660966"/>
            <a:ext cx="8898382" cy="1539937"/>
            <a:chOff x="1560583" y="4660966"/>
            <a:chExt cx="8898382" cy="1539937"/>
          </a:xfrm>
        </p:grpSpPr>
        <p:pic>
          <p:nvPicPr>
            <p:cNvPr id="30" name="Picture 29">
              <a:extLst>
                <a:ext uri="{FF2B5EF4-FFF2-40B4-BE49-F238E27FC236}">
                  <a16:creationId xmlns:a16="http://schemas.microsoft.com/office/drawing/2014/main" id="{670315B5-BA3A-4BFD-84DF-D897B7117FC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06" t="9077" r="-7100" b="14605"/>
            <a:stretch/>
          </p:blipFill>
          <p:spPr>
            <a:xfrm>
              <a:off x="1560583" y="4680961"/>
              <a:ext cx="1522368" cy="1519942"/>
            </a:xfrm>
            <a:prstGeom prst="rect">
              <a:avLst/>
            </a:prstGeom>
          </p:spPr>
        </p:pic>
        <p:sp>
          <p:nvSpPr>
            <p:cNvPr id="31" name="Rectangle 30">
              <a:extLst>
                <a:ext uri="{FF2B5EF4-FFF2-40B4-BE49-F238E27FC236}">
                  <a16:creationId xmlns:a16="http://schemas.microsoft.com/office/drawing/2014/main" id="{CD7323B8-ECE5-485A-83A8-F6C14EDF5A58}"/>
                </a:ext>
              </a:extLst>
            </p:cNvPr>
            <p:cNvSpPr/>
            <p:nvPr/>
          </p:nvSpPr>
          <p:spPr>
            <a:xfrm>
              <a:off x="2895633" y="4673010"/>
              <a:ext cx="7559523" cy="1500009"/>
            </a:xfrm>
            <a:prstGeom prst="rect">
              <a:avLst/>
            </a:prstGeom>
            <a:solidFill>
              <a:schemeClr val="tx1"/>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1956"/>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AE81DE16-DFE9-4284-AC87-279B5FFFB409}"/>
                </a:ext>
              </a:extLst>
            </p:cNvPr>
            <p:cNvSpPr/>
            <p:nvPr/>
          </p:nvSpPr>
          <p:spPr>
            <a:xfrm>
              <a:off x="3162461" y="5512616"/>
              <a:ext cx="7057874" cy="584775"/>
            </a:xfrm>
            <a:prstGeom prst="rect">
              <a:avLst/>
            </a:prstGeom>
            <a:solidFill>
              <a:schemeClr val="tx1"/>
            </a:solid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122A"/>
                  </a:solidFill>
                  <a:effectLst/>
                  <a:uLnTx/>
                  <a:uFillTx/>
                  <a:latin typeface="Arial" panose="020B0604020202020204"/>
                  <a:ea typeface="+mn-ea"/>
                  <a:cs typeface="+mn-cs"/>
                </a:rPr>
                <a:t>Whole-genome sequencing of 175 Mongolians uncovers population-specific genetic architecture and gene flow throughout North and East Asia</a:t>
              </a:r>
              <a:endParaRPr kumimoji="0" lang="en-US" sz="1600" b="1" i="0" u="none" strike="noStrike" kern="1200" cap="none" spc="0" normalizeH="0" baseline="0" noProof="0" dirty="0">
                <a:ln>
                  <a:noFill/>
                </a:ln>
                <a:solidFill>
                  <a:srgbClr val="02122A"/>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3BD6B56A-569C-491B-8B18-ACB2BE94EEE7}"/>
                </a:ext>
              </a:extLst>
            </p:cNvPr>
            <p:cNvSpPr/>
            <p:nvPr/>
          </p:nvSpPr>
          <p:spPr>
            <a:xfrm>
              <a:off x="1560583" y="4660966"/>
              <a:ext cx="8898382" cy="1531985"/>
            </a:xfrm>
            <a:prstGeom prst="rect">
              <a:avLst/>
            </a:prstGeom>
            <a:noFill/>
            <a:ln w="50800">
              <a:solidFill>
                <a:srgbClr val="5FE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34" name="Picture 33">
              <a:extLst>
                <a:ext uri="{FF2B5EF4-FFF2-40B4-BE49-F238E27FC236}">
                  <a16:creationId xmlns:a16="http://schemas.microsoft.com/office/drawing/2014/main" id="{7278C8F5-62A4-43EA-9E65-02890D49A28F}"/>
                </a:ext>
              </a:extLst>
            </p:cNvPr>
            <p:cNvPicPr>
              <a:picLocks noChangeAspect="1"/>
            </p:cNvPicPr>
            <p:nvPr/>
          </p:nvPicPr>
          <p:blipFill rotWithShape="1">
            <a:blip r:embed="rId8">
              <a:extLst>
                <a:ext uri="{28A0092B-C50C-407E-A947-70E740481C1C}">
                  <a14:useLocalDpi xmlns:a14="http://schemas.microsoft.com/office/drawing/2010/main" val="0"/>
                </a:ext>
              </a:extLst>
            </a:blip>
            <a:srcRect t="10831" b="19172"/>
            <a:stretch/>
          </p:blipFill>
          <p:spPr>
            <a:xfrm>
              <a:off x="3216199" y="4737004"/>
              <a:ext cx="1776743" cy="772411"/>
            </a:xfrm>
            <a:prstGeom prst="rect">
              <a:avLst/>
            </a:prstGeom>
          </p:spPr>
        </p:pic>
      </p:grpSp>
    </p:spTree>
    <p:extLst>
      <p:ext uri="{BB962C8B-B14F-4D97-AF65-F5344CB8AC3E}">
        <p14:creationId xmlns:p14="http://schemas.microsoft.com/office/powerpoint/2010/main" val="11006829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9237" y="2668787"/>
            <a:ext cx="18473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B55EB160-EFC6-48F0-9485-60697D7B4AD8}"/>
              </a:ext>
            </a:extLst>
          </p:cNvPr>
          <p:cNvPicPr>
            <a:picLocks noChangeAspect="1"/>
          </p:cNvPicPr>
          <p:nvPr/>
        </p:nvPicPr>
        <p:blipFill rotWithShape="1">
          <a:blip r:embed="rId3"/>
          <a:srcRect l="3925" t="84740" r="5810" b="2519"/>
          <a:stretch/>
        </p:blipFill>
        <p:spPr>
          <a:xfrm>
            <a:off x="518065" y="4719046"/>
            <a:ext cx="11182452" cy="1159770"/>
          </a:xfrm>
          <a:prstGeom prst="rect">
            <a:avLst/>
          </a:prstGeom>
          <a:effectLst>
            <a:glow rad="228600">
              <a:schemeClr val="accent3">
                <a:satMod val="175000"/>
                <a:alpha val="40000"/>
              </a:schemeClr>
            </a:glow>
          </a:effectLst>
        </p:spPr>
      </p:pic>
      <p:pic>
        <p:nvPicPr>
          <p:cNvPr id="5" name="Picture 4">
            <a:extLst>
              <a:ext uri="{FF2B5EF4-FFF2-40B4-BE49-F238E27FC236}">
                <a16:creationId xmlns:a16="http://schemas.microsoft.com/office/drawing/2014/main" id="{92475BCF-C628-416C-A02B-541B2FEAA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65" y="898292"/>
            <a:ext cx="11182452" cy="3057702"/>
          </a:xfrm>
          <a:prstGeom prst="rect">
            <a:avLst/>
          </a:prstGeom>
          <a:effectLst>
            <a:glow rad="228600">
              <a:schemeClr val="accent3">
                <a:satMod val="175000"/>
                <a:alpha val="40000"/>
              </a:schemeClr>
            </a:glow>
          </a:effectLst>
        </p:spPr>
      </p:pic>
      <p:sp>
        <p:nvSpPr>
          <p:cNvPr id="7" name="TextBox 6">
            <a:extLst>
              <a:ext uri="{FF2B5EF4-FFF2-40B4-BE49-F238E27FC236}">
                <a16:creationId xmlns:a16="http://schemas.microsoft.com/office/drawing/2014/main" id="{5BE0FE9E-D9C6-480F-89F5-A990EA6A736D}"/>
              </a:ext>
            </a:extLst>
          </p:cNvPr>
          <p:cNvSpPr txBox="1"/>
          <p:nvPr/>
        </p:nvSpPr>
        <p:spPr>
          <a:xfrm>
            <a:off x="10379998" y="6457890"/>
            <a:ext cx="1795684" cy="400110"/>
          </a:xfrm>
          <a:prstGeom prst="rect">
            <a:avLst/>
          </a:prstGeom>
          <a:noFill/>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Arial" charset="0"/>
                <a:ea typeface="+mn-ea"/>
                <a:cs typeface="+mn-cs"/>
              </a:rPr>
              <a:t>Document 48</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 y="1476460"/>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Thanks!</a:t>
            </a:r>
          </a:p>
        </p:txBody>
      </p:sp>
      <p:sp>
        <p:nvSpPr>
          <p:cNvPr id="94214" name="Rectangle 6"/>
          <p:cNvSpPr>
            <a:spLocks noChangeArrowheads="1"/>
          </p:cNvSpPr>
          <p:nvPr/>
        </p:nvSpPr>
        <p:spPr bwMode="auto">
          <a:xfrm>
            <a:off x="-20018" y="5747462"/>
            <a:ext cx="12191999"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n-ea"/>
                <a:cs typeface="Arial" pitchFamily="34" charset="0"/>
              </a:rPr>
              <a:t>Special Thanks!</a:t>
            </a:r>
          </a:p>
        </p:txBody>
      </p:sp>
      <p:grpSp>
        <p:nvGrpSpPr>
          <p:cNvPr id="5" name="Group 4">
            <a:extLst>
              <a:ext uri="{FF2B5EF4-FFF2-40B4-BE49-F238E27FC236}">
                <a16:creationId xmlns:a16="http://schemas.microsoft.com/office/drawing/2014/main" id="{A5B8CF7F-5231-4656-831C-EE27A7837668}"/>
              </a:ext>
            </a:extLst>
          </p:cNvPr>
          <p:cNvGrpSpPr/>
          <p:nvPr/>
        </p:nvGrpSpPr>
        <p:grpSpPr>
          <a:xfrm>
            <a:off x="0" y="-26894"/>
            <a:ext cx="12191998" cy="1336421"/>
            <a:chOff x="0" y="-26894"/>
            <a:chExt cx="12191998" cy="1336421"/>
          </a:xfrm>
        </p:grpSpPr>
        <p:sp>
          <p:nvSpPr>
            <p:cNvPr id="4" name="Rectangle 3">
              <a:extLst>
                <a:ext uri="{FF2B5EF4-FFF2-40B4-BE49-F238E27FC236}">
                  <a16:creationId xmlns:a16="http://schemas.microsoft.com/office/drawing/2014/main" id="{1B7E9B2F-2370-4D7D-A91B-B77753E89B20}"/>
                </a:ext>
              </a:extLst>
            </p:cNvPr>
            <p:cNvSpPr/>
            <p:nvPr/>
          </p:nvSpPr>
          <p:spPr>
            <a:xfrm>
              <a:off x="0" y="-26894"/>
              <a:ext cx="12191998" cy="133642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956"/>
                </a:solidFill>
                <a:effectLst/>
                <a:uLnTx/>
                <a:uFillTx/>
                <a:latin typeface="Arial" panose="020B0604020202020204"/>
                <a:ea typeface="+mn-ea"/>
                <a:cs typeface="+mn-cs"/>
              </a:endParaRPr>
            </a:p>
          </p:txBody>
        </p:sp>
        <p:pic>
          <p:nvPicPr>
            <p:cNvPr id="9" name="Picture 8" descr="/Volumes/CPLB_Digital_Media_Archive/Art Archive/__NHGRI BRANDED PROJECTS/_Reference source files/OUR Design tools/Logos/NHGRI logo/PNG logo/NHGRI_Logo_color.png">
              <a:extLst>
                <a:ext uri="{FF2B5EF4-FFF2-40B4-BE49-F238E27FC236}">
                  <a16:creationId xmlns:a16="http://schemas.microsoft.com/office/drawing/2014/main" id="{08C3C052-2670-4F2B-85AC-F20F1D95110E}"/>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17940" r="4663" b="23199"/>
            <a:stretch/>
          </p:blipFill>
          <p:spPr bwMode="auto">
            <a:xfrm>
              <a:off x="3130794" y="19728"/>
              <a:ext cx="5890376" cy="1289799"/>
            </a:xfrm>
            <a:prstGeom prst="rect">
              <a:avLst/>
            </a:prstGeom>
            <a:noFill/>
            <a:ln>
              <a:noFill/>
            </a:ln>
            <a:effectLst/>
          </p:spPr>
        </p:pic>
      </p:grpSp>
      <p:pic>
        <p:nvPicPr>
          <p:cNvPr id="2" name="Picture 1">
            <a:extLst>
              <a:ext uri="{FF2B5EF4-FFF2-40B4-BE49-F238E27FC236}">
                <a16:creationId xmlns:a16="http://schemas.microsoft.com/office/drawing/2014/main" id="{EDE57278-9DDA-4B78-836A-3BAD77C7B892}"/>
              </a:ext>
            </a:extLst>
          </p:cNvPr>
          <p:cNvPicPr>
            <a:picLocks noChangeAspect="1"/>
          </p:cNvPicPr>
          <p:nvPr/>
        </p:nvPicPr>
        <p:blipFill rotWithShape="1">
          <a:blip r:embed="rId4"/>
          <a:srcRect l="16438" t="31953" r="53973" b="28918"/>
          <a:stretch/>
        </p:blipFill>
        <p:spPr>
          <a:xfrm>
            <a:off x="3750648" y="2329864"/>
            <a:ext cx="4690699" cy="3334131"/>
          </a:xfrm>
          <a:prstGeom prst="roundRect">
            <a:avLst/>
          </a:prstGeom>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4214"/>
                                        </p:tgtEl>
                                        <p:attrNameLst>
                                          <p:attrName>style.visibility</p:attrName>
                                        </p:attrNameLst>
                                      </p:cBhvr>
                                      <p:to>
                                        <p:strVal val="visible"/>
                                      </p:to>
                                    </p:set>
                                    <p:anim calcmode="lin" valueType="num">
                                      <p:cBhvr additive="base">
                                        <p:cTn id="11" dur="500" fill="hold"/>
                                        <p:tgtEl>
                                          <p:spTgt spid="94214"/>
                                        </p:tgtEl>
                                        <p:attrNameLst>
                                          <p:attrName>ppt_x</p:attrName>
                                        </p:attrNameLst>
                                      </p:cBhvr>
                                      <p:tavLst>
                                        <p:tav tm="0">
                                          <p:val>
                                            <p:strVal val="#ppt_x"/>
                                          </p:val>
                                        </p:tav>
                                        <p:tav tm="100000">
                                          <p:val>
                                            <p:strVal val="#ppt_x"/>
                                          </p:val>
                                        </p:tav>
                                      </p:tavLst>
                                    </p:anim>
                                    <p:anim calcmode="lin" valueType="num">
                                      <p:cBhvr additive="base">
                                        <p:cTn id="12" dur="500" fill="hold"/>
                                        <p:tgtEl>
                                          <p:spTgt spid="94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396084"/>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633"/>
            <a:ext cx="12192000" cy="772160"/>
          </a:xfrm>
        </p:spPr>
        <p:txBody>
          <a:bodyPr>
            <a:normAutofit/>
          </a:bodyPr>
          <a:lstStyle/>
          <a:p>
            <a:pPr algn="ctr"/>
            <a:r>
              <a:rPr lang="en-US" sz="3600" dirty="0">
                <a:solidFill>
                  <a:srgbClr val="5FE0D4"/>
                </a:solidFill>
                <a:latin typeface="Arial" charset="0"/>
                <a:cs typeface="Arial" charset="0"/>
              </a:rPr>
              <a:t>Retirement of NHGRI Program Director</a:t>
            </a:r>
            <a:endParaRPr lang="en-US" sz="3600" b="1" dirty="0"/>
          </a:p>
        </p:txBody>
      </p:sp>
      <p:sp>
        <p:nvSpPr>
          <p:cNvPr id="8" name="Title 1">
            <a:extLst>
              <a:ext uri="{FF2B5EF4-FFF2-40B4-BE49-F238E27FC236}">
                <a16:creationId xmlns:a16="http://schemas.microsoft.com/office/drawing/2014/main" id="{59878098-F7D6-4C14-9853-60EF185D9DBD}"/>
              </a:ext>
            </a:extLst>
          </p:cNvPr>
          <p:cNvSpPr txBox="1">
            <a:spLocks/>
          </p:cNvSpPr>
          <p:nvPr/>
        </p:nvSpPr>
        <p:spPr>
          <a:xfrm>
            <a:off x="3003714" y="5620125"/>
            <a:ext cx="6184569" cy="773245"/>
          </a:xfrm>
          <a:prstGeom prst="rect">
            <a:avLst/>
          </a:prstGeom>
        </p:spPr>
        <p:txBody>
          <a:bodyPr/>
          <a:lstStyle/>
          <a:p>
            <a:pPr algn="ctr" eaLnBrk="0" hangingPunct="0">
              <a:defRPr/>
            </a:pPr>
            <a:r>
              <a:rPr lang="en-US" sz="3200" b="1" spc="-100" dirty="0">
                <a:ea typeface="+mj-ea"/>
                <a:cs typeface="Arial" charset="0"/>
              </a:rPr>
              <a:t>Jeff Struewing, M.D.</a:t>
            </a:r>
          </a:p>
        </p:txBody>
      </p:sp>
      <p:pic>
        <p:nvPicPr>
          <p:cNvPr id="4" name="Picture 3">
            <a:extLst>
              <a:ext uri="{FF2B5EF4-FFF2-40B4-BE49-F238E27FC236}">
                <a16:creationId xmlns:a16="http://schemas.microsoft.com/office/drawing/2014/main" id="{ED369074-3408-4C74-998E-04FF8C763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725" y="1237875"/>
            <a:ext cx="6586548" cy="4382250"/>
          </a:xfrm>
          <a:prstGeom prst="roundRect">
            <a:avLst/>
          </a:prstGeom>
        </p:spPr>
      </p:pic>
    </p:spTree>
    <p:extLst>
      <p:ext uri="{BB962C8B-B14F-4D97-AF65-F5344CB8AC3E}">
        <p14:creationId xmlns:p14="http://schemas.microsoft.com/office/powerpoint/2010/main" val="3971519891"/>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2756"/>
            <a:ext cx="12192000" cy="639763"/>
          </a:xfrm>
        </p:spPr>
        <p:txBody>
          <a:bodyPr/>
          <a:lstStyle/>
          <a:p>
            <a:pPr algn="ctr">
              <a:defRPr/>
            </a:pPr>
            <a:r>
              <a:rPr lang="en-US" sz="3600" dirty="0">
                <a:solidFill>
                  <a:srgbClr val="5FE0D4"/>
                </a:solidFill>
                <a:latin typeface="Arial" charset="0"/>
                <a:cs typeface="Arial" charset="0"/>
              </a:rPr>
              <a:t>‘Genomics2020’ Strategic Planning Process</a:t>
            </a:r>
            <a:endParaRPr lang="en-US" sz="3600" dirty="0">
              <a:solidFill>
                <a:srgbClr val="5FE0D4"/>
              </a:solidFill>
              <a:latin typeface="Arial" pitchFamily="34" charset="0"/>
              <a:cs typeface="Arial" pitchFamily="34" charset="0"/>
            </a:endParaRPr>
          </a:p>
        </p:txBody>
      </p:sp>
      <p:sp>
        <p:nvSpPr>
          <p:cNvPr id="42" name="Rectangle 41"/>
          <p:cNvSpPr/>
          <p:nvPr/>
        </p:nvSpPr>
        <p:spPr>
          <a:xfrm>
            <a:off x="292800" y="4176098"/>
            <a:ext cx="6442537" cy="2446824"/>
          </a:xfrm>
          <a:prstGeom prst="rect">
            <a:avLst/>
          </a:prstGeom>
        </p:spPr>
        <p:txBody>
          <a:bodyPr wrap="square" numCol="1">
            <a:spAutoFit/>
          </a:bodyPr>
          <a:lstStyle/>
          <a:p>
            <a:pPr marL="0" lvl="2" defTabSz="627063" eaLnBrk="0" hangingPunct="0">
              <a:spcBef>
                <a:spcPts val="1800"/>
              </a:spcBef>
              <a:buClr>
                <a:schemeClr val="tx1"/>
              </a:buClr>
              <a:buSzPct val="95000"/>
              <a:defRPr/>
            </a:pPr>
            <a:r>
              <a:rPr lang="en-US" sz="3000" b="1" dirty="0">
                <a:latin typeface="Arial" charset="0"/>
              </a:rPr>
              <a:t>Recent Events:</a:t>
            </a:r>
          </a:p>
          <a:p>
            <a:pPr marL="0" lvl="3" defTabSz="404813" eaLnBrk="0" hangingPunct="0">
              <a:spcBef>
                <a:spcPts val="1800"/>
              </a:spcBef>
              <a:buClr>
                <a:schemeClr val="tx1"/>
              </a:buClr>
              <a:buSzPct val="95000"/>
              <a:defRPr/>
            </a:pPr>
            <a:r>
              <a:rPr lang="en-US" b="1" dirty="0">
                <a:solidFill>
                  <a:srgbClr val="66FFFF"/>
                </a:solidFill>
                <a:latin typeface="Arial" charset="0"/>
              </a:rPr>
              <a:t>   	</a:t>
            </a:r>
            <a:r>
              <a:rPr lang="en-US" sz="2600" b="1" dirty="0">
                <a:solidFill>
                  <a:srgbClr val="66FFFF"/>
                </a:solidFill>
                <a:latin typeface="Arial" charset="0"/>
              </a:rPr>
              <a:t>Town Hall in Atlanta, GA</a:t>
            </a:r>
          </a:p>
          <a:p>
            <a:pPr marL="0" lvl="3" defTabSz="404813" eaLnBrk="0" hangingPunct="0">
              <a:spcBef>
                <a:spcPts val="1800"/>
              </a:spcBef>
              <a:buClr>
                <a:schemeClr val="tx1"/>
              </a:buClr>
              <a:buSzPct val="95000"/>
              <a:defRPr/>
            </a:pPr>
            <a:r>
              <a:rPr lang="en-US" sz="2600" b="1" dirty="0">
                <a:solidFill>
                  <a:srgbClr val="66FFFF"/>
                </a:solidFill>
                <a:latin typeface="Arial" charset="0"/>
              </a:rPr>
              <a:t>	Nine satellite meetings/sessions </a:t>
            </a:r>
          </a:p>
          <a:p>
            <a:pPr marL="401638" lvl="4" defTabSz="404813" eaLnBrk="0" hangingPunct="0">
              <a:spcBef>
                <a:spcPts val="1800"/>
              </a:spcBef>
              <a:buClr>
                <a:schemeClr val="tx1"/>
              </a:buClr>
              <a:buSzPct val="95000"/>
              <a:defRPr/>
            </a:pPr>
            <a:r>
              <a:rPr lang="en-US" sz="2600" b="1" dirty="0">
                <a:solidFill>
                  <a:srgbClr val="66FFFF"/>
                </a:solidFill>
                <a:latin typeface="Arial" charset="0"/>
              </a:rPr>
              <a:t>‘</a:t>
            </a:r>
            <a:r>
              <a:rPr lang="en-US" sz="2600" b="1" i="1" dirty="0">
                <a:solidFill>
                  <a:srgbClr val="66FFFF"/>
                </a:solidFill>
                <a:latin typeface="Arial" charset="0"/>
              </a:rPr>
              <a:t>Genome to Phenotype</a:t>
            </a:r>
            <a:r>
              <a:rPr lang="en-US" sz="2600" b="1" dirty="0">
                <a:solidFill>
                  <a:srgbClr val="66FFFF"/>
                </a:solidFill>
                <a:latin typeface="Arial" charset="0"/>
              </a:rPr>
              <a:t>’ Workshop </a:t>
            </a:r>
          </a:p>
        </p:txBody>
      </p:sp>
      <p:sp>
        <p:nvSpPr>
          <p:cNvPr id="8" name="TextBox 7">
            <a:extLst>
              <a:ext uri="{FF2B5EF4-FFF2-40B4-BE49-F238E27FC236}">
                <a16:creationId xmlns:a16="http://schemas.microsoft.com/office/drawing/2014/main" id="{ED70F4FC-80A7-406E-86E7-490ECD2F7B19}"/>
              </a:ext>
            </a:extLst>
          </p:cNvPr>
          <p:cNvSpPr txBox="1"/>
          <p:nvPr/>
        </p:nvSpPr>
        <p:spPr>
          <a:xfrm>
            <a:off x="10379998" y="6457890"/>
            <a:ext cx="1653017" cy="400110"/>
          </a:xfrm>
          <a:prstGeom prst="rect">
            <a:avLst/>
          </a:prstGeom>
          <a:noFill/>
        </p:spPr>
        <p:txBody>
          <a:bodyPr wrap="none">
            <a:spAutoFit/>
          </a:bodyPr>
          <a:lstStyle/>
          <a:p>
            <a:pPr>
              <a:defRPr/>
            </a:pPr>
            <a:r>
              <a:rPr lang="en-US" sz="2000" b="1" dirty="0">
                <a:solidFill>
                  <a:srgbClr val="00B0F0"/>
                </a:solidFill>
                <a:latin typeface="Arial" charset="0"/>
              </a:rPr>
              <a:t>Document 1</a:t>
            </a:r>
          </a:p>
        </p:txBody>
      </p:sp>
      <p:pic>
        <p:nvPicPr>
          <p:cNvPr id="3" name="Picture 2">
            <a:extLst>
              <a:ext uri="{FF2B5EF4-FFF2-40B4-BE49-F238E27FC236}">
                <a16:creationId xmlns:a16="http://schemas.microsoft.com/office/drawing/2014/main" id="{63569A70-BB00-44CC-8209-5FC72FE68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7528" y="2683963"/>
            <a:ext cx="2606040" cy="1737360"/>
          </a:xfrm>
          <a:prstGeom prst="rect">
            <a:avLst/>
          </a:prstGeom>
        </p:spPr>
      </p:pic>
      <p:pic>
        <p:nvPicPr>
          <p:cNvPr id="6" name="Picture 5">
            <a:extLst>
              <a:ext uri="{FF2B5EF4-FFF2-40B4-BE49-F238E27FC236}">
                <a16:creationId xmlns:a16="http://schemas.microsoft.com/office/drawing/2014/main" id="{0D34DBC3-3796-403A-A1CE-1084A58AB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8920" y="833151"/>
            <a:ext cx="2606040" cy="1737360"/>
          </a:xfrm>
          <a:prstGeom prst="rect">
            <a:avLst/>
          </a:prstGeom>
        </p:spPr>
      </p:pic>
      <p:pic>
        <p:nvPicPr>
          <p:cNvPr id="9" name="Picture 8">
            <a:extLst>
              <a:ext uri="{FF2B5EF4-FFF2-40B4-BE49-F238E27FC236}">
                <a16:creationId xmlns:a16="http://schemas.microsoft.com/office/drawing/2014/main" id="{8BF70029-9ADB-48C2-85C2-09332B26BB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46" t="7479" r="9530" b="17398"/>
          <a:stretch/>
        </p:blipFill>
        <p:spPr>
          <a:xfrm>
            <a:off x="825058" y="796952"/>
            <a:ext cx="5074457" cy="3269735"/>
          </a:xfrm>
          <a:prstGeom prst="rect">
            <a:avLst/>
          </a:prstGeom>
        </p:spPr>
      </p:pic>
      <p:pic>
        <p:nvPicPr>
          <p:cNvPr id="11" name="Picture 10">
            <a:extLst>
              <a:ext uri="{FF2B5EF4-FFF2-40B4-BE49-F238E27FC236}">
                <a16:creationId xmlns:a16="http://schemas.microsoft.com/office/drawing/2014/main" id="{3566873E-CDA2-49C9-819E-8034661BE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7528" y="833151"/>
            <a:ext cx="2606040" cy="1737360"/>
          </a:xfrm>
          <a:prstGeom prst="rect">
            <a:avLst/>
          </a:prstGeom>
        </p:spPr>
      </p:pic>
      <p:pic>
        <p:nvPicPr>
          <p:cNvPr id="15" name="Picture 14">
            <a:extLst>
              <a:ext uri="{FF2B5EF4-FFF2-40B4-BE49-F238E27FC236}">
                <a16:creationId xmlns:a16="http://schemas.microsoft.com/office/drawing/2014/main" id="{CF65174C-69B5-4F9A-BD0E-682948695D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528" y="4533082"/>
            <a:ext cx="2606040" cy="1737360"/>
          </a:xfrm>
          <a:prstGeom prst="rect">
            <a:avLst/>
          </a:prstGeom>
        </p:spPr>
      </p:pic>
      <p:pic>
        <p:nvPicPr>
          <p:cNvPr id="17" name="Picture 16">
            <a:extLst>
              <a:ext uri="{FF2B5EF4-FFF2-40B4-BE49-F238E27FC236}">
                <a16:creationId xmlns:a16="http://schemas.microsoft.com/office/drawing/2014/main" id="{54F89BA8-F254-4B5C-8413-FE785DEC12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98762" y="2683963"/>
            <a:ext cx="2606040" cy="1737360"/>
          </a:xfrm>
          <a:prstGeom prst="rect">
            <a:avLst/>
          </a:prstGeom>
        </p:spPr>
      </p:pic>
      <p:pic>
        <p:nvPicPr>
          <p:cNvPr id="19" name="Picture 18">
            <a:extLst>
              <a:ext uri="{FF2B5EF4-FFF2-40B4-BE49-F238E27FC236}">
                <a16:creationId xmlns:a16="http://schemas.microsoft.com/office/drawing/2014/main" id="{B8C51CA9-E6EA-427E-AAA0-DEE4B3F94A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8920" y="4539897"/>
            <a:ext cx="2606040" cy="1737360"/>
          </a:xfrm>
          <a:prstGeom prst="rect">
            <a:avLst/>
          </a:prstGeom>
        </p:spPr>
      </p:pic>
    </p:spTree>
    <p:extLst>
      <p:ext uri="{BB962C8B-B14F-4D97-AF65-F5344CB8AC3E}">
        <p14:creationId xmlns:p14="http://schemas.microsoft.com/office/powerpoint/2010/main" val="1605491056"/>
      </p:ext>
    </p:extLst>
  </p:cSld>
  <p:clrMapOvr>
    <a:masterClrMapping/>
  </p:clrMapOvr>
  <p:transition spd="slow">
    <p:wipe dir="d"/>
  </p:transition>
</p:sld>
</file>

<file path=ppt/theme/theme1.xml><?xml version="1.0" encoding="utf-8"?>
<a:theme xmlns:a="http://schemas.openxmlformats.org/drawingml/2006/main" name="2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Blue colors firm">
      <a:dk1>
        <a:srgbClr val="FFFFFF"/>
      </a:dk1>
      <a:lt1>
        <a:srgbClr val="001956"/>
      </a:lt1>
      <a:dk2>
        <a:srgbClr val="616165"/>
      </a:dk2>
      <a:lt2>
        <a:srgbClr val="5FE0D3"/>
      </a:lt2>
      <a:accent1>
        <a:srgbClr val="FFFFFF"/>
      </a:accent1>
      <a:accent2>
        <a:srgbClr val="FE7F01"/>
      </a:accent2>
      <a:accent3>
        <a:srgbClr val="5EDFD3"/>
      </a:accent3>
      <a:accent4>
        <a:srgbClr val="00BC0E"/>
      </a:accent4>
      <a:accent5>
        <a:srgbClr val="5B1D9D"/>
      </a:accent5>
      <a:accent6>
        <a:srgbClr val="61616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defRPr sz="1333" b="0" i="0" kern="1200" baseline="0" dirty="0" smtClean="0">
            <a:solidFill>
              <a:schemeClr val="bg1"/>
            </a:solidFill>
            <a:effectLst/>
            <a:latin typeface="+mj-lt"/>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13451</TotalTime>
  <Words>10682</Words>
  <Application>Microsoft Office PowerPoint</Application>
  <PresentationFormat>Widescreen</PresentationFormat>
  <Paragraphs>815</Paragraphs>
  <Slides>75</Slides>
  <Notes>75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75</vt:i4>
      </vt:variant>
    </vt:vector>
  </HeadingPairs>
  <TitlesOfParts>
    <vt:vector size="85" baseType="lpstr">
      <vt:lpstr>ＭＳ Ｐゴシック</vt:lpstr>
      <vt:lpstr>Arial</vt:lpstr>
      <vt:lpstr>Avenir Next</vt:lpstr>
      <vt:lpstr>Calibri</vt:lpstr>
      <vt:lpstr>Calibri </vt:lpstr>
      <vt:lpstr>Helvetica Neue</vt:lpstr>
      <vt:lpstr>Wingdings</vt:lpstr>
      <vt:lpstr>2_Custom Design</vt:lpstr>
      <vt:lpstr>3_Custom Design</vt:lpstr>
      <vt:lpstr>4_Custom Design</vt:lpstr>
      <vt:lpstr>PowerPoint Presentation</vt:lpstr>
      <vt:lpstr>PowerPoint Presentation</vt:lpstr>
      <vt:lpstr>Open Session Presentations</vt:lpstr>
      <vt:lpstr>Open Session Presentations</vt:lpstr>
      <vt:lpstr>Director’s Report Outline</vt:lpstr>
      <vt:lpstr>Director’s Report Outline</vt:lpstr>
      <vt:lpstr>PowerPoint Presentation</vt:lpstr>
      <vt:lpstr>Retirement of NHGRI Program Director</vt:lpstr>
      <vt:lpstr>‘Genomics2020’ Strategic Planning Process</vt:lpstr>
      <vt:lpstr>Population Descriptors in Genomics  and Biomedical Research</vt:lpstr>
      <vt:lpstr>Director’s Report Outline</vt:lpstr>
      <vt:lpstr>Mourning the Loss of Steve Katz</vt:lpstr>
      <vt:lpstr>PowerPoint Presentation</vt:lpstr>
      <vt:lpstr>PowerPoint Presentation</vt:lpstr>
      <vt:lpstr>PowerPoint Presentation</vt:lpstr>
      <vt:lpstr>NIH Implementation of Common Rule </vt:lpstr>
      <vt:lpstr>PowerPoint Presentation</vt:lpstr>
      <vt:lpstr>Fiscal Year 2019 Appropriations</vt:lpstr>
      <vt:lpstr>Director’s Report Outline</vt:lpstr>
      <vt:lpstr>Mourning the Loss of Ray White</vt:lpstr>
      <vt:lpstr>PowerPoint Presentation</vt:lpstr>
      <vt:lpstr> Elected to National Academy of Medicine</vt:lpstr>
      <vt:lpstr> Elected to AAAS</vt:lpstr>
      <vt:lpstr>PowerPoint Presentation</vt:lpstr>
      <vt:lpstr>Science’s 2018 Breakthrough of the Year Runners Up</vt:lpstr>
      <vt:lpstr>The Scientist’s Top Ten Innovations of 2018</vt:lpstr>
      <vt:lpstr>PowerPoint Presentation</vt:lpstr>
      <vt:lpstr>Director’s Report Outline</vt:lpstr>
      <vt:lpstr>Centers for Mendelian Genomics</vt:lpstr>
      <vt:lpstr>Centers for Common Disease Genomics</vt:lpstr>
      <vt:lpstr>Analysis Centers and Coordinating Center</vt:lpstr>
      <vt:lpstr>Human Genome Reference Program  Funding Opportunity Announcements</vt:lpstr>
      <vt:lpstr>PowerPoint Presentation</vt:lpstr>
      <vt:lpstr>ENCyclopedia Of DNA Elements (ENCODE)</vt:lpstr>
      <vt:lpstr>PowerPoint Presentation</vt:lpstr>
      <vt:lpstr>PowerPoint Presentation</vt:lpstr>
      <vt:lpstr>PowerPoint Presentation</vt:lpstr>
      <vt:lpstr>Clinical Genome Resource (ClinGen)</vt:lpstr>
      <vt:lpstr>FDA Recognizes ClinGen as Genetic Variant Database</vt:lpstr>
      <vt:lpstr>Clinical Sequencing Evidence- Generating Research (CSER) Program</vt:lpstr>
      <vt:lpstr>PowerPoint Presentation</vt:lpstr>
      <vt:lpstr>Implementing GeNomics  In pracTicE (IGNITE) I</vt:lpstr>
      <vt:lpstr>Implementing GeNomics In pracTicE (IGNITE) II: Pragmatic Clinical Trials</vt:lpstr>
      <vt:lpstr>PowerPoint Presentation</vt:lpstr>
      <vt:lpstr>Computational Genomics and Data Science Program</vt:lpstr>
      <vt:lpstr>PowerPoint Presentation</vt:lpstr>
      <vt:lpstr>Computational Genomics and Data Science Program</vt:lpstr>
      <vt:lpstr>5th iDASH Genomic Privacy Challenge</vt:lpstr>
      <vt:lpstr>ELSI Research Program</vt:lpstr>
      <vt:lpstr>Small Business Program</vt:lpstr>
      <vt:lpstr>Research Training and Career Development</vt:lpstr>
      <vt:lpstr>Research Training and Career Development</vt:lpstr>
      <vt:lpstr>NHGRI Extramural Research Highlights</vt:lpstr>
      <vt:lpstr>Director’s Report Outline</vt:lpstr>
      <vt:lpstr>Knockout Mouse Phenotyping Project (KOMP2)</vt:lpstr>
      <vt:lpstr>Gabriella Miller Kids First Pediatric Research Program </vt:lpstr>
      <vt:lpstr>Human Heredity and Health in Africa (H3Africa)</vt:lpstr>
      <vt:lpstr>PowerPoint Presentation</vt:lpstr>
      <vt:lpstr>Human Biomolecular Atlas Program (HuBMAP)</vt:lpstr>
      <vt:lpstr>PowerPoint Presentation</vt:lpstr>
      <vt:lpstr>PowerPoint Presentation</vt:lpstr>
      <vt:lpstr>Director’s Report Outline</vt:lpstr>
      <vt:lpstr>New Video Highlight NHGRI Story</vt:lpstr>
      <vt:lpstr>Genome: Unlocking Life’s Code Exhibition Travel Schedule</vt:lpstr>
      <vt:lpstr>NHGRI Outreach Programs </vt:lpstr>
      <vt:lpstr>PowerPoint Presentation</vt:lpstr>
      <vt:lpstr>My Family Health Portrait</vt:lpstr>
      <vt:lpstr>Director’s Report Outline</vt:lpstr>
      <vt:lpstr>Dan Kastner Honored as Federal Employee of the Year</vt:lpstr>
      <vt:lpstr>Charles Rotimi Named 2018 Quartz Africa Innovator</vt:lpstr>
      <vt:lpstr>PowerPoint Presentation</vt:lpstr>
      <vt:lpstr>NHGRI Intramural Research Highlights</vt:lpstr>
      <vt:lpstr>PowerPoint Presentation</vt:lpstr>
      <vt:lpstr>PowerPoint Presentation</vt:lpstr>
      <vt:lpstr>PowerPoint Presentation</vt:lpstr>
    </vt:vector>
  </TitlesOfParts>
  <Company>NHGRI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 Aguila, Ernesto (NIH/NHGRI) [C]</dc:creator>
  <cp:lastModifiedBy>Green, Eric (NIH/NHGRI) [E]</cp:lastModifiedBy>
  <cp:revision>1062</cp:revision>
  <cp:lastPrinted>2019-02-07T22:12:03Z</cp:lastPrinted>
  <dcterms:created xsi:type="dcterms:W3CDTF">2016-02-09T15:15:29Z</dcterms:created>
  <dcterms:modified xsi:type="dcterms:W3CDTF">2019-02-09T19:50:38Z</dcterms:modified>
</cp:coreProperties>
</file>