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Default Extension="emf" ContentType="image/x-emf"/>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Default Extension="tiff" ContentType="image/tiff"/>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 id="2147483837" r:id="rId2"/>
    <p:sldMasterId id="2147484255" r:id="rId3"/>
    <p:sldMasterId id="2147487907" r:id="rId4"/>
    <p:sldMasterId id="2147487913" r:id="rId5"/>
  </p:sldMasterIdLst>
  <p:notesMasterIdLst>
    <p:notesMasterId r:id="rId87"/>
  </p:notesMasterIdLst>
  <p:handoutMasterIdLst>
    <p:handoutMasterId r:id="rId88"/>
  </p:handoutMasterIdLst>
  <p:sldIdLst>
    <p:sldId id="739" r:id="rId6"/>
    <p:sldId id="2148" r:id="rId7"/>
    <p:sldId id="1939" r:id="rId8"/>
    <p:sldId id="2135" r:id="rId9"/>
    <p:sldId id="1253" r:id="rId10"/>
    <p:sldId id="2018" r:id="rId11"/>
    <p:sldId id="1343" r:id="rId12"/>
    <p:sldId id="1344" r:id="rId13"/>
    <p:sldId id="2132" r:id="rId14"/>
    <p:sldId id="2169" r:id="rId15"/>
    <p:sldId id="2163" r:id="rId16"/>
    <p:sldId id="1304" r:id="rId17"/>
    <p:sldId id="2128" r:id="rId18"/>
    <p:sldId id="2136" r:id="rId19"/>
    <p:sldId id="2079" r:id="rId20"/>
    <p:sldId id="2121" r:id="rId21"/>
    <p:sldId id="2152" r:id="rId22"/>
    <p:sldId id="2129" r:id="rId23"/>
    <p:sldId id="2139" r:id="rId24"/>
    <p:sldId id="2104" r:id="rId25"/>
    <p:sldId id="2105" r:id="rId26"/>
    <p:sldId id="2168" r:id="rId27"/>
    <p:sldId id="2164" r:id="rId28"/>
    <p:sldId id="2170" r:id="rId29"/>
    <p:sldId id="1317" r:id="rId30"/>
    <p:sldId id="2078" r:id="rId31"/>
    <p:sldId id="2077" r:id="rId32"/>
    <p:sldId id="2081" r:id="rId33"/>
    <p:sldId id="2123" r:id="rId34"/>
    <p:sldId id="2147" r:id="rId35"/>
    <p:sldId id="2165" r:id="rId36"/>
    <p:sldId id="2112" r:id="rId37"/>
    <p:sldId id="2109" r:id="rId38"/>
    <p:sldId id="2110" r:id="rId39"/>
    <p:sldId id="2106" r:id="rId40"/>
    <p:sldId id="2065" r:id="rId41"/>
    <p:sldId id="2101" r:id="rId42"/>
    <p:sldId id="2080" r:id="rId43"/>
    <p:sldId id="1983" r:id="rId44"/>
    <p:sldId id="2085" r:id="rId45"/>
    <p:sldId id="2084" r:id="rId46"/>
    <p:sldId id="2122" r:id="rId47"/>
    <p:sldId id="2161" r:id="rId48"/>
    <p:sldId id="1316" r:id="rId49"/>
    <p:sldId id="2102" r:id="rId50"/>
    <p:sldId id="2138" r:id="rId51"/>
    <p:sldId id="2099" r:id="rId52"/>
    <p:sldId id="2100" r:id="rId53"/>
    <p:sldId id="2111" r:id="rId54"/>
    <p:sldId id="2089" r:id="rId55"/>
    <p:sldId id="2098" r:id="rId56"/>
    <p:sldId id="2154" r:id="rId57"/>
    <p:sldId id="2155" r:id="rId58"/>
    <p:sldId id="2156" r:id="rId59"/>
    <p:sldId id="2082" r:id="rId60"/>
    <p:sldId id="2092" r:id="rId61"/>
    <p:sldId id="2130" r:id="rId62"/>
    <p:sldId id="1318" r:id="rId63"/>
    <p:sldId id="2157" r:id="rId64"/>
    <p:sldId id="2097" r:id="rId65"/>
    <p:sldId id="2159" r:id="rId66"/>
    <p:sldId id="2116" r:id="rId67"/>
    <p:sldId id="2117" r:id="rId68"/>
    <p:sldId id="2149" r:id="rId69"/>
    <p:sldId id="2033" r:id="rId70"/>
    <p:sldId id="1319" r:id="rId71"/>
    <p:sldId id="2150" r:id="rId72"/>
    <p:sldId id="2151" r:id="rId73"/>
    <p:sldId id="2096" r:id="rId74"/>
    <p:sldId id="2093" r:id="rId75"/>
    <p:sldId id="1517" r:id="rId76"/>
    <p:sldId id="2088" r:id="rId77"/>
    <p:sldId id="2087" r:id="rId78"/>
    <p:sldId id="2167" r:id="rId79"/>
    <p:sldId id="2160" r:id="rId80"/>
    <p:sldId id="1320" r:id="rId81"/>
    <p:sldId id="2113" r:id="rId82"/>
    <p:sldId id="2119" r:id="rId83"/>
    <p:sldId id="2114" r:id="rId84"/>
    <p:sldId id="1798" r:id="rId85"/>
    <p:sldId id="1940" r:id="rId86"/>
  </p:sldIdLst>
  <p:sldSz cx="9144000" cy="6858000" type="screen4x3"/>
  <p:notesSz cx="7086600" cy="93599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66FF33"/>
    <a:srgbClr val="DBE739"/>
    <a:srgbClr val="000066"/>
    <a:srgbClr val="C1EEFF"/>
    <a:srgbClr val="7E0000"/>
    <a:srgbClr val="FFFF00"/>
    <a:srgbClr val="9BE7FF"/>
    <a:srgbClr val="663300"/>
    <a:srgbClr val="FF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72425" autoAdjust="0"/>
  </p:normalViewPr>
  <p:slideViewPr>
    <p:cSldViewPr snapToGrid="0">
      <p:cViewPr>
        <p:scale>
          <a:sx n="50" d="100"/>
          <a:sy n="50" d="100"/>
        </p:scale>
        <p:origin x="-2478" y="-7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snapToGrid="0">
      <p:cViewPr>
        <p:scale>
          <a:sx n="80" d="100"/>
          <a:sy n="80" d="100"/>
        </p:scale>
        <p:origin x="-1936" y="1104"/>
      </p:cViewPr>
      <p:guideLst>
        <p:guide orient="horz" pos="2948"/>
        <p:guide pos="2233"/>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946" name="Rectangle 2"/>
          <p:cNvSpPr>
            <a:spLocks noGrp="1" noChangeArrowheads="1"/>
          </p:cNvSpPr>
          <p:nvPr>
            <p:ph type="hdr" sz="quarter"/>
          </p:nvPr>
        </p:nvSpPr>
        <p:spPr bwMode="auto">
          <a:xfrm>
            <a:off x="2" y="0"/>
            <a:ext cx="3071813" cy="468313"/>
          </a:xfrm>
          <a:prstGeom prst="rect">
            <a:avLst/>
          </a:prstGeom>
          <a:noFill/>
          <a:ln w="9525">
            <a:noFill/>
            <a:miter lim="800000"/>
            <a:headEnd/>
            <a:tailEnd/>
          </a:ln>
          <a:effectLst/>
        </p:spPr>
        <p:txBody>
          <a:bodyPr vert="horz" wrap="square" lIns="93784" tIns="46892" rIns="93784" bIns="46892" numCol="1" anchor="t" anchorCtr="0" compatLnSpc="1">
            <a:prstTxWarp prst="textNoShape">
              <a:avLst/>
            </a:prstTxWarp>
          </a:bodyPr>
          <a:lstStyle>
            <a:lvl1pPr defTabSz="938082" eaLnBrk="0" hangingPunct="0">
              <a:defRPr sz="1200" b="1">
                <a:latin typeface="Arial" pitchFamily="34" charset="0"/>
                <a:cs typeface="Arial" pitchFamily="34" charset="0"/>
              </a:defRPr>
            </a:lvl1pPr>
          </a:lstStyle>
          <a:p>
            <a:pPr>
              <a:defRPr/>
            </a:pPr>
            <a:r>
              <a:rPr lang="en-US" dirty="0"/>
              <a:t>Director’s Report, NACHGR, </a:t>
            </a:r>
            <a:r>
              <a:rPr lang="en-US" dirty="0" smtClean="0"/>
              <a:t>May 2012</a:t>
            </a:r>
            <a:endParaRPr lang="en-US" dirty="0"/>
          </a:p>
        </p:txBody>
      </p:sp>
      <p:sp>
        <p:nvSpPr>
          <p:cNvPr id="850947" name="Rectangle 3"/>
          <p:cNvSpPr>
            <a:spLocks noGrp="1" noChangeArrowheads="1"/>
          </p:cNvSpPr>
          <p:nvPr>
            <p:ph type="dt" sz="quarter" idx="1"/>
          </p:nvPr>
        </p:nvSpPr>
        <p:spPr bwMode="auto">
          <a:xfrm>
            <a:off x="4013202" y="0"/>
            <a:ext cx="3071813" cy="468313"/>
          </a:xfrm>
          <a:prstGeom prst="rect">
            <a:avLst/>
          </a:prstGeom>
          <a:noFill/>
          <a:ln w="9525">
            <a:noFill/>
            <a:miter lim="800000"/>
            <a:headEnd/>
            <a:tailEnd/>
          </a:ln>
          <a:effectLst/>
        </p:spPr>
        <p:txBody>
          <a:bodyPr vert="horz" wrap="square" lIns="93784" tIns="46892" rIns="93784" bIns="46892" numCol="1" anchor="t" anchorCtr="0" compatLnSpc="1">
            <a:prstTxWarp prst="textNoShape">
              <a:avLst/>
            </a:prstTxWarp>
          </a:bodyPr>
          <a:lstStyle>
            <a:lvl1pPr algn="r" defTabSz="938082" eaLnBrk="0" hangingPunct="0">
              <a:defRPr sz="1200" b="1">
                <a:latin typeface="Arial" pitchFamily="34" charset="0"/>
                <a:cs typeface="Arial" pitchFamily="34" charset="0"/>
              </a:defRPr>
            </a:lvl1pPr>
          </a:lstStyle>
          <a:p>
            <a:pPr>
              <a:defRPr/>
            </a:pPr>
            <a:r>
              <a:rPr lang="en-US"/>
              <a:t>Eric Green (NHGRI Director)</a:t>
            </a:r>
          </a:p>
        </p:txBody>
      </p:sp>
      <p:sp>
        <p:nvSpPr>
          <p:cNvPr id="850948" name="Rectangle 4"/>
          <p:cNvSpPr>
            <a:spLocks noGrp="1" noChangeArrowheads="1"/>
          </p:cNvSpPr>
          <p:nvPr>
            <p:ph type="ftr" sz="quarter" idx="2"/>
          </p:nvPr>
        </p:nvSpPr>
        <p:spPr bwMode="auto">
          <a:xfrm>
            <a:off x="2" y="8890000"/>
            <a:ext cx="3071813" cy="468313"/>
          </a:xfrm>
          <a:prstGeom prst="rect">
            <a:avLst/>
          </a:prstGeom>
          <a:noFill/>
          <a:ln w="9525">
            <a:noFill/>
            <a:miter lim="800000"/>
            <a:headEnd/>
            <a:tailEnd/>
          </a:ln>
          <a:effectLst/>
        </p:spPr>
        <p:txBody>
          <a:bodyPr vert="horz" wrap="square" lIns="93784" tIns="46892" rIns="93784" bIns="46892" numCol="1" anchor="b" anchorCtr="0" compatLnSpc="1">
            <a:prstTxWarp prst="textNoShape">
              <a:avLst/>
            </a:prstTxWarp>
          </a:bodyPr>
          <a:lstStyle>
            <a:lvl1pPr defTabSz="938082" eaLnBrk="0" hangingPunct="0">
              <a:defRPr sz="1200" b="0">
                <a:latin typeface="Times New Roman" pitchFamily="18" charset="0"/>
              </a:defRPr>
            </a:lvl1pPr>
          </a:lstStyle>
          <a:p>
            <a:pPr>
              <a:defRPr/>
            </a:pPr>
            <a:endParaRPr lang="en-US"/>
          </a:p>
        </p:txBody>
      </p:sp>
      <p:sp>
        <p:nvSpPr>
          <p:cNvPr id="850949" name="Rectangle 5"/>
          <p:cNvSpPr>
            <a:spLocks noGrp="1" noChangeArrowheads="1"/>
          </p:cNvSpPr>
          <p:nvPr>
            <p:ph type="sldNum" sz="quarter" idx="3"/>
          </p:nvPr>
        </p:nvSpPr>
        <p:spPr bwMode="auto">
          <a:xfrm>
            <a:off x="4013202" y="8890000"/>
            <a:ext cx="3071813" cy="468313"/>
          </a:xfrm>
          <a:prstGeom prst="rect">
            <a:avLst/>
          </a:prstGeom>
          <a:noFill/>
          <a:ln w="9525">
            <a:noFill/>
            <a:miter lim="800000"/>
            <a:headEnd/>
            <a:tailEnd/>
          </a:ln>
          <a:effectLst/>
        </p:spPr>
        <p:txBody>
          <a:bodyPr vert="horz" wrap="square" lIns="93784" tIns="46892" rIns="93784" bIns="46892" numCol="1" anchor="b" anchorCtr="0" compatLnSpc="1">
            <a:prstTxWarp prst="textNoShape">
              <a:avLst/>
            </a:prstTxWarp>
          </a:bodyPr>
          <a:lstStyle>
            <a:lvl1pPr algn="r" defTabSz="938082" eaLnBrk="0" hangingPunct="0">
              <a:defRPr sz="1200" b="1">
                <a:latin typeface="Arial" pitchFamily="34" charset="0"/>
                <a:cs typeface="Arial" pitchFamily="34" charset="0"/>
              </a:defRPr>
            </a:lvl1pPr>
          </a:lstStyle>
          <a:p>
            <a:pPr>
              <a:defRPr/>
            </a:pPr>
            <a:fld id="{C6092C85-6DF4-49C3-B989-8FF20EA355BC}" type="slidenum">
              <a:rPr lang="en-US"/>
              <a:pPr>
                <a:defRPr/>
              </a:pPr>
              <a:t>‹#›</a:t>
            </a:fld>
            <a:endParaRPr lang="en-US" dirty="0"/>
          </a:p>
        </p:txBody>
      </p:sp>
    </p:spTree>
    <p:extLst>
      <p:ext uri="{BB962C8B-B14F-4D97-AF65-F5344CB8AC3E}">
        <p14:creationId xmlns:p14="http://schemas.microsoft.com/office/powerpoint/2010/main" xmlns="" val="3047889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2" y="0"/>
            <a:ext cx="3071813" cy="468313"/>
          </a:xfrm>
          <a:prstGeom prst="rect">
            <a:avLst/>
          </a:prstGeom>
          <a:noFill/>
          <a:ln w="9525">
            <a:noFill/>
            <a:miter lim="800000"/>
            <a:headEnd/>
            <a:tailEnd/>
          </a:ln>
          <a:effectLst/>
        </p:spPr>
        <p:txBody>
          <a:bodyPr vert="horz" wrap="square" lIns="93784" tIns="46892" rIns="93784" bIns="46892" numCol="1" anchor="t" anchorCtr="0" compatLnSpc="1">
            <a:prstTxWarp prst="textNoShape">
              <a:avLst/>
            </a:prstTxWarp>
          </a:bodyPr>
          <a:lstStyle>
            <a:lvl1pPr defTabSz="938082" eaLnBrk="1" hangingPunct="1">
              <a:defRPr sz="1200" b="0">
                <a:latin typeface="Times New Roman" pitchFamily="18" charset="0"/>
              </a:defRPr>
            </a:lvl1pPr>
          </a:lstStyle>
          <a:p>
            <a:pPr>
              <a:defRPr/>
            </a:pPr>
            <a:endParaRPr lang="en-US"/>
          </a:p>
        </p:txBody>
      </p:sp>
      <p:sp>
        <p:nvSpPr>
          <p:cNvPr id="96259" name="Rectangle 4"/>
          <p:cNvSpPr>
            <a:spLocks noGrp="1" noRot="1" noChangeAspect="1" noChangeArrowheads="1" noTextEdit="1"/>
          </p:cNvSpPr>
          <p:nvPr>
            <p:ph type="sldImg" idx="2"/>
          </p:nvPr>
        </p:nvSpPr>
        <p:spPr bwMode="auto">
          <a:xfrm>
            <a:off x="1203325" y="701675"/>
            <a:ext cx="4679950" cy="35099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3" name="Rectangle 5"/>
          <p:cNvSpPr>
            <a:spLocks noGrp="1" noChangeArrowheads="1"/>
          </p:cNvSpPr>
          <p:nvPr>
            <p:ph type="body" sz="quarter" idx="3"/>
          </p:nvPr>
        </p:nvSpPr>
        <p:spPr bwMode="auto">
          <a:xfrm>
            <a:off x="944564" y="4446590"/>
            <a:ext cx="5197475" cy="4211637"/>
          </a:xfrm>
          <a:prstGeom prst="rect">
            <a:avLst/>
          </a:prstGeom>
          <a:noFill/>
          <a:ln w="9525">
            <a:noFill/>
            <a:miter lim="800000"/>
            <a:headEnd/>
            <a:tailEnd/>
          </a:ln>
          <a:effectLst/>
        </p:spPr>
        <p:txBody>
          <a:bodyPr vert="horz" wrap="square" lIns="93784" tIns="46892" rIns="93784" bIns="46892"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2294" name="Rectangle 6"/>
          <p:cNvSpPr>
            <a:spLocks noGrp="1" noChangeArrowheads="1"/>
          </p:cNvSpPr>
          <p:nvPr>
            <p:ph type="ftr" sz="quarter" idx="4"/>
          </p:nvPr>
        </p:nvSpPr>
        <p:spPr bwMode="auto">
          <a:xfrm>
            <a:off x="2" y="8891589"/>
            <a:ext cx="3071813" cy="468312"/>
          </a:xfrm>
          <a:prstGeom prst="rect">
            <a:avLst/>
          </a:prstGeom>
          <a:noFill/>
          <a:ln w="9525">
            <a:noFill/>
            <a:miter lim="800000"/>
            <a:headEnd/>
            <a:tailEnd/>
          </a:ln>
          <a:effectLst/>
        </p:spPr>
        <p:txBody>
          <a:bodyPr vert="horz" wrap="square" lIns="93784" tIns="46892" rIns="93784" bIns="46892" numCol="1" anchor="b" anchorCtr="0" compatLnSpc="1">
            <a:prstTxWarp prst="textNoShape">
              <a:avLst/>
            </a:prstTxWarp>
          </a:bodyPr>
          <a:lstStyle>
            <a:lvl1pPr defTabSz="938082" eaLnBrk="1" hangingPunct="1">
              <a:defRPr sz="1200" b="0">
                <a:latin typeface="Times New Roman" pitchFamily="18" charset="0"/>
              </a:defRPr>
            </a:lvl1pPr>
          </a:lstStyle>
          <a:p>
            <a:pPr>
              <a:defRPr/>
            </a:pPr>
            <a:endParaRPr lang="en-US"/>
          </a:p>
        </p:txBody>
      </p:sp>
      <p:sp>
        <p:nvSpPr>
          <p:cNvPr id="2" name="Slide Number Placeholder 1"/>
          <p:cNvSpPr>
            <a:spLocks noGrp="1"/>
          </p:cNvSpPr>
          <p:nvPr>
            <p:ph type="sldNum" sz="quarter" idx="5"/>
          </p:nvPr>
        </p:nvSpPr>
        <p:spPr>
          <a:xfrm>
            <a:off x="4014101" y="8889987"/>
            <a:ext cx="3070860" cy="468315"/>
          </a:xfrm>
          <a:prstGeom prst="rect">
            <a:avLst/>
          </a:prstGeom>
        </p:spPr>
        <p:txBody>
          <a:bodyPr vert="horz" lIns="92938" tIns="46469" rIns="92938" bIns="46469" rtlCol="0" anchor="b"/>
          <a:lstStyle>
            <a:lvl1pPr algn="r">
              <a:defRPr sz="1400">
                <a:solidFill>
                  <a:schemeClr val="tx1"/>
                </a:solidFill>
              </a:defRPr>
            </a:lvl1pPr>
          </a:lstStyle>
          <a:p>
            <a:fld id="{CFDD2888-EA59-4FA6-882F-5E5CD6B79C53}" type="slidenum">
              <a:rPr lang="en-US" smtClean="0"/>
              <a:pPr/>
              <a:t>‹#›</a:t>
            </a:fld>
            <a:endParaRPr lang="en-US" dirty="0"/>
          </a:p>
        </p:txBody>
      </p:sp>
    </p:spTree>
    <p:extLst>
      <p:ext uri="{BB962C8B-B14F-4D97-AF65-F5344CB8AC3E}">
        <p14:creationId xmlns:p14="http://schemas.microsoft.com/office/powerpoint/2010/main" xmlns="" val="17269348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I would like to remind you that the</a:t>
            </a:r>
            <a:r>
              <a:rPr lang="en-US" baseline="0" dirty="0" smtClean="0">
                <a:latin typeface="Arial" pitchFamily="34" charset="0"/>
                <a:cs typeface="Arial" pitchFamily="34" charset="0"/>
              </a:rPr>
              <a:t> </a:t>
            </a:r>
            <a:r>
              <a:rPr lang="en-US" dirty="0" smtClean="0">
                <a:latin typeface="Arial" pitchFamily="34" charset="0"/>
                <a:cs typeface="Arial" pitchFamily="34" charset="0"/>
              </a:rPr>
              <a:t>Open Session of this meeting of the </a:t>
            </a:r>
            <a:r>
              <a:rPr lang="en-US" baseline="0" dirty="0" smtClean="0">
                <a:latin typeface="Arial" pitchFamily="34" charset="0"/>
                <a:cs typeface="Arial" pitchFamily="34" charset="0"/>
              </a:rPr>
              <a:t>National Advisory Council for Human Genome Research</a:t>
            </a:r>
            <a:r>
              <a:rPr lang="en-US" dirty="0" smtClean="0">
                <a:latin typeface="Arial" pitchFamily="34" charset="0"/>
                <a:cs typeface="Arial" pitchFamily="34" charset="0"/>
              </a:rPr>
              <a:t> is being webcast live.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And as</a:t>
            </a:r>
            <a:r>
              <a:rPr lang="en-US" baseline="0" dirty="0" smtClean="0">
                <a:latin typeface="Arial" pitchFamily="34" charset="0"/>
                <a:cs typeface="Arial" pitchFamily="34" charset="0"/>
              </a:rPr>
              <a:t> we now do routinely, the resulting video archive and various associated documents will be made available as a permanent archive that can be accessed through NHGRI’s web site (genome.gov). </a:t>
            </a:r>
          </a:p>
          <a:p>
            <a:endParaRPr lang="en-US" baseline="0" dirty="0" smtClean="0">
              <a:latin typeface="Arial" pitchFamily="34" charset="0"/>
              <a:cs typeface="Arial" pitchFamily="34" charset="0"/>
            </a:endParaRPr>
          </a:p>
        </p:txBody>
      </p:sp>
      <p:sp>
        <p:nvSpPr>
          <p:cNvPr id="97284"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a:t>
            </a:fld>
            <a:endParaRPr lang="en-US" dirty="0" smtClean="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xfrm>
            <a:off x="304800" y="4433803"/>
            <a:ext cx="6624864" cy="4211637"/>
          </a:xfrm>
          <a:noFill/>
          <a:ln/>
        </p:spPr>
        <p:txBody>
          <a:bodyPr/>
          <a:lstStyle/>
          <a:p>
            <a:r>
              <a:rPr lang="en-US" dirty="0" smtClean="0">
                <a:latin typeface="Arial" pitchFamily="34" charset="0"/>
                <a:cs typeface="Arial" pitchFamily="34" charset="0"/>
              </a:rPr>
              <a:t>As</a:t>
            </a:r>
            <a:r>
              <a:rPr lang="en-US" baseline="0" dirty="0" smtClean="0">
                <a:latin typeface="Arial" pitchFamily="34" charset="0"/>
                <a:cs typeface="Arial" pitchFamily="34" charset="0"/>
              </a:rPr>
              <a:t> some of you may know, Greg Feero, who was the * founding Chief of our Genomic Healthcare Branch, has been splitting his time f</a:t>
            </a:r>
            <a:r>
              <a:rPr lang="en-US" dirty="0" smtClean="0">
                <a:latin typeface="Arial" pitchFamily="34" charset="0"/>
                <a:cs typeface="Arial" pitchFamily="34" charset="0"/>
              </a:rPr>
              <a:t>or the last two</a:t>
            </a:r>
            <a:r>
              <a:rPr lang="en-US" baseline="0" dirty="0" smtClean="0">
                <a:latin typeface="Arial" pitchFamily="34" charset="0"/>
                <a:cs typeface="Arial" pitchFamily="34" charset="0"/>
              </a:rPr>
              <a:t> and a half</a:t>
            </a:r>
            <a:r>
              <a:rPr lang="en-US" dirty="0" smtClean="0">
                <a:latin typeface="Arial" pitchFamily="34" charset="0"/>
                <a:cs typeface="Arial" pitchFamily="34" charset="0"/>
              </a:rPr>
              <a:t> years </a:t>
            </a:r>
            <a:r>
              <a:rPr lang="en-US" baseline="0" dirty="0" smtClean="0">
                <a:latin typeface="Arial" pitchFamily="34" charset="0"/>
                <a:cs typeface="Arial" pitchFamily="34" charset="0"/>
              </a:rPr>
              <a:t>between working as a practicing family physician and in the family medicine residency program at Maine Dartmouth and at NHGRI on topics related to genomic medicine. Unfortunately for us, beginning in August, Greg will turn his attention full-time to his practice and residency activities.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His accomplishments and contributions to NHGRI have been many since he first arrived in 2006, and have also included * leading the charge on family history through both the expansion of the U.S. Surgeon General’s web-based family history tool and an NIH State of the Science conference on the topic. * He also led the series of reviews in the </a:t>
            </a:r>
            <a:r>
              <a:rPr lang="en-US" i="1" baseline="0" dirty="0" smtClean="0">
                <a:latin typeface="Arial" pitchFamily="34" charset="0"/>
                <a:cs typeface="Arial" pitchFamily="34" charset="0"/>
              </a:rPr>
              <a:t>New England Journal of Medicine </a:t>
            </a:r>
            <a:r>
              <a:rPr lang="en-US" baseline="0" dirty="0" smtClean="0">
                <a:latin typeface="Arial" pitchFamily="34" charset="0"/>
                <a:cs typeface="Arial" pitchFamily="34" charset="0"/>
              </a:rPr>
              <a:t>on genomics in medicine. And, under his leadership, * the Genomic Healthcare Branch established important tools for health professional education through web-based resources such as the Genetics &amp; Genomics Competency Center (or G2C2) and G3C, a new resource that is generating interactive genomics case studies for use in continuing education across health professional communities.</a:t>
            </a:r>
          </a:p>
          <a:p>
            <a:endParaRPr lang="en-US" dirty="0" smtClean="0">
              <a:latin typeface="Arial" pitchFamily="34" charset="0"/>
              <a:cs typeface="Arial" pitchFamily="34" charset="0"/>
            </a:endParaRPr>
          </a:p>
          <a:p>
            <a:r>
              <a:rPr lang="en-US" dirty="0" smtClean="0">
                <a:latin typeface="Arial" pitchFamily="34" charset="0"/>
                <a:cs typeface="Arial" pitchFamily="34" charset="0"/>
              </a:rPr>
              <a:t>Greg</a:t>
            </a:r>
            <a:r>
              <a:rPr lang="en-US" baseline="0" dirty="0" smtClean="0">
                <a:latin typeface="Arial" pitchFamily="34" charset="0"/>
                <a:cs typeface="Arial" pitchFamily="34" charset="0"/>
              </a:rPr>
              <a:t> asked me to express his gratitude for the privilege of working with all of you and for NHGRI over the last 5+ years, and I would like to take this opportunity to thank Greg for his tireless work and his deep commitment to the mission of the Institute and to the work needed to make genomic medicine a reality. One final note, Greg will soon become a Contributing Editor for </a:t>
            </a:r>
            <a:r>
              <a:rPr lang="en-US" i="1" baseline="0" dirty="0" smtClean="0">
                <a:latin typeface="Arial" pitchFamily="34" charset="0"/>
                <a:cs typeface="Arial" pitchFamily="34" charset="0"/>
              </a:rPr>
              <a:t>JAMA</a:t>
            </a:r>
            <a:r>
              <a:rPr lang="en-US" baseline="0" dirty="0" smtClean="0">
                <a:latin typeface="Arial" pitchFamily="34" charset="0"/>
                <a:cs typeface="Arial" pitchFamily="34" charset="0"/>
              </a:rPr>
              <a:t> in the area of genomics. </a:t>
            </a:r>
            <a:endParaRPr lang="en-US" b="0" dirty="0" smtClean="0">
              <a:latin typeface="Arial" pitchFamily="34" charset="0"/>
              <a:cs typeface="Arial" pitchFamily="34" charset="0"/>
            </a:endParaRPr>
          </a:p>
        </p:txBody>
      </p:sp>
      <p:sp>
        <p:nvSpPr>
          <p:cNvPr id="78852" name="Slide Number Placeholder 3"/>
          <p:cNvSpPr txBox="1">
            <a:spLocks noGrp="1"/>
          </p:cNvSpPr>
          <p:nvPr/>
        </p:nvSpPr>
        <p:spPr bwMode="auto">
          <a:xfrm>
            <a:off x="4014789" y="8891589"/>
            <a:ext cx="3071812" cy="468312"/>
          </a:xfrm>
          <a:prstGeom prst="rect">
            <a:avLst/>
          </a:prstGeom>
          <a:noFill/>
          <a:ln w="9525">
            <a:noFill/>
            <a:miter lim="800000"/>
            <a:headEnd/>
            <a:tailEnd/>
          </a:ln>
        </p:spPr>
        <p:txBody>
          <a:bodyPr lIns="93796" tIns="46898" rIns="93796" bIns="46898" anchor="b"/>
          <a:lstStyle/>
          <a:p>
            <a:pPr algn="r" defTabSz="935132"/>
            <a:fld id="{EA9F0117-D0A3-4F9A-B2F6-E935E9EDD18D}" type="slidenum">
              <a:rPr lang="en-US" sz="1400">
                <a:solidFill>
                  <a:srgbClr val="000000"/>
                </a:solidFill>
                <a:cs typeface="Arial" pitchFamily="34" charset="0"/>
              </a:rPr>
              <a:pPr algn="r" defTabSz="935132"/>
              <a:t>10</a:t>
            </a:fld>
            <a:endParaRPr lang="en-US" sz="1200" dirty="0">
              <a:solidFill>
                <a:srgbClr val="000000"/>
              </a:solidFill>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dirty="0">
                <a:latin typeface="Arial" pitchFamily="34" charset="0"/>
                <a:cs typeface="Arial" pitchFamily="34" charset="0"/>
              </a:rPr>
              <a:t>I am pleased to report that Teri </a:t>
            </a:r>
            <a:r>
              <a:rPr lang="en-US" dirty="0" err="1">
                <a:latin typeface="Arial" pitchFamily="34" charset="0"/>
                <a:cs typeface="Arial" pitchFamily="34" charset="0"/>
              </a:rPr>
              <a:t>Manolio</a:t>
            </a:r>
            <a:r>
              <a:rPr lang="en-US" dirty="0">
                <a:latin typeface="Arial" pitchFamily="34" charset="0"/>
                <a:cs typeface="Arial" pitchFamily="34" charset="0"/>
              </a:rPr>
              <a:t> (Director of the NHGRI Office of Population Genomics) recently received two prestigious honors. </a:t>
            </a:r>
          </a:p>
          <a:p>
            <a:endParaRPr lang="en-US" dirty="0">
              <a:latin typeface="Arial" pitchFamily="34" charset="0"/>
              <a:cs typeface="Arial" pitchFamily="34" charset="0"/>
            </a:endParaRPr>
          </a:p>
          <a:p>
            <a:r>
              <a:rPr lang="en-US" dirty="0">
                <a:latin typeface="Arial" pitchFamily="34" charset="0"/>
                <a:cs typeface="Arial" pitchFamily="34" charset="0"/>
              </a:rPr>
              <a:t>First, she received the 2011 Department of Health and Human Services Secretary’s Award for Meritorious Service for her exceptional leadership and coordination of the Department’s response in developing a research plan for studying the health effects of the Gulf of Mexico oil spill. </a:t>
            </a:r>
          </a:p>
          <a:p>
            <a:endParaRPr lang="en-US" dirty="0" smtClean="0">
              <a:latin typeface="Arial" pitchFamily="34" charset="0"/>
              <a:cs typeface="Arial" pitchFamily="34" charset="0"/>
            </a:endParaRPr>
          </a:p>
          <a:p>
            <a:r>
              <a:rPr lang="en-US" b="0" dirty="0" smtClean="0">
                <a:latin typeface="Arial" pitchFamily="34" charset="0"/>
                <a:cs typeface="Arial" pitchFamily="34" charset="0"/>
              </a:rPr>
              <a:t>Second, she was elected to </a:t>
            </a:r>
            <a:r>
              <a:rPr lang="en-US" b="0" baseline="0" dirty="0" smtClean="0">
                <a:latin typeface="Arial" pitchFamily="34" charset="0"/>
                <a:cs typeface="Arial" pitchFamily="34" charset="0"/>
              </a:rPr>
              <a:t>the Johns Hopkins Society of Scholars. This honor is given to former Johns Hopkins University students or trainees who have made outstanding contributions to science and new knowledge. </a:t>
            </a:r>
            <a:endParaRPr lang="en-US" b="0" dirty="0" smtClean="0">
              <a:latin typeface="Arial" pitchFamily="34" charset="0"/>
              <a:cs typeface="Arial" pitchFamily="34" charset="0"/>
            </a:endParaRPr>
          </a:p>
        </p:txBody>
      </p:sp>
      <p:sp>
        <p:nvSpPr>
          <p:cNvPr id="78852" name="Slide Number Placeholder 3"/>
          <p:cNvSpPr txBox="1">
            <a:spLocks noGrp="1"/>
          </p:cNvSpPr>
          <p:nvPr/>
        </p:nvSpPr>
        <p:spPr bwMode="auto">
          <a:xfrm>
            <a:off x="4014789" y="8891589"/>
            <a:ext cx="3071812" cy="468312"/>
          </a:xfrm>
          <a:prstGeom prst="rect">
            <a:avLst/>
          </a:prstGeom>
          <a:noFill/>
          <a:ln w="9525">
            <a:noFill/>
            <a:miter lim="800000"/>
            <a:headEnd/>
            <a:tailEnd/>
          </a:ln>
        </p:spPr>
        <p:txBody>
          <a:bodyPr lIns="93796" tIns="46898" rIns="93796" bIns="46898" anchor="b"/>
          <a:lstStyle/>
          <a:p>
            <a:pPr algn="r" defTabSz="935132"/>
            <a:fld id="{EA9F0117-D0A3-4F9A-B2F6-E935E9EDD18D}" type="slidenum">
              <a:rPr lang="en-US" sz="1400">
                <a:solidFill>
                  <a:srgbClr val="000000"/>
                </a:solidFill>
                <a:cs typeface="Arial" pitchFamily="34" charset="0"/>
              </a:rPr>
              <a:pPr algn="r" defTabSz="935132"/>
              <a:t>11</a:t>
            </a:fld>
            <a:endParaRPr lang="en-US" sz="1400" dirty="0">
              <a:solidFill>
                <a:srgbClr val="000000"/>
              </a:solidFill>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12</a:t>
            </a:fld>
            <a:endParaRPr lang="en-US" dirty="0" smtClean="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pPr defTabSz="929488">
              <a:defRPr/>
            </a:pPr>
            <a:r>
              <a:rPr lang="en-US" dirty="0" smtClean="0">
                <a:latin typeface="Arial" pitchFamily="34" charset="0"/>
                <a:cs typeface="Arial" pitchFamily="34" charset="0"/>
              </a:rPr>
              <a:t>Gary Gibbons</a:t>
            </a:r>
            <a:r>
              <a:rPr lang="en-US" baseline="0" dirty="0" smtClean="0">
                <a:latin typeface="Arial" pitchFamily="34" charset="0"/>
                <a:cs typeface="Arial" pitchFamily="34" charset="0"/>
              </a:rPr>
              <a:t> </a:t>
            </a:r>
            <a:r>
              <a:rPr lang="en-US" dirty="0" smtClean="0">
                <a:latin typeface="Arial" pitchFamily="34" charset="0"/>
                <a:cs typeface="Arial" pitchFamily="34" charset="0"/>
              </a:rPr>
              <a:t>as been selected to be the new Director of the National Heart, Lung,</a:t>
            </a:r>
            <a:r>
              <a:rPr lang="en-US" baseline="0" dirty="0" smtClean="0">
                <a:latin typeface="Arial" pitchFamily="34" charset="0"/>
                <a:cs typeface="Arial" pitchFamily="34" charset="0"/>
              </a:rPr>
              <a:t> and Blood Institute</a:t>
            </a:r>
            <a:r>
              <a:rPr lang="en-US" dirty="0" smtClean="0">
                <a:latin typeface="Arial" pitchFamily="34" charset="0"/>
                <a:cs typeface="Arial" pitchFamily="34" charset="0"/>
              </a:rPr>
              <a:t>. </a:t>
            </a:r>
          </a:p>
          <a:p>
            <a:pPr defTabSz="929488">
              <a:defRPr/>
            </a:pPr>
            <a:endParaRPr lang="en-US" dirty="0" smtClean="0">
              <a:latin typeface="Arial" pitchFamily="34" charset="0"/>
              <a:cs typeface="Arial" pitchFamily="34" charset="0"/>
            </a:endParaRPr>
          </a:p>
          <a:p>
            <a:pPr defTabSz="929488">
              <a:defRPr/>
            </a:pPr>
            <a:r>
              <a:rPr lang="en-US" dirty="0" smtClean="0">
                <a:latin typeface="Arial" pitchFamily="34" charset="0"/>
                <a:cs typeface="Arial" pitchFamily="34" charset="0"/>
              </a:rPr>
              <a:t>Dr.</a:t>
            </a:r>
            <a:r>
              <a:rPr lang="en-US" baseline="0" dirty="0" smtClean="0">
                <a:latin typeface="Arial" pitchFamily="34" charset="0"/>
                <a:cs typeface="Arial" pitchFamily="34" charset="0"/>
              </a:rPr>
              <a:t> </a:t>
            </a:r>
            <a:r>
              <a:rPr lang="en-US" dirty="0" smtClean="0">
                <a:latin typeface="Arial" pitchFamily="34" charset="0"/>
                <a:cs typeface="Arial" pitchFamily="34" charset="0"/>
              </a:rPr>
              <a:t>Gibbons is the Founder and current Director of the Cardiovascular Research Institute at Morehouse School of Medicine,</a:t>
            </a:r>
            <a:r>
              <a:rPr lang="en-US" baseline="0" dirty="0" smtClean="0">
                <a:latin typeface="Arial" pitchFamily="34" charset="0"/>
                <a:cs typeface="Arial" pitchFamily="34" charset="0"/>
              </a:rPr>
              <a:t> where he also serves as C</a:t>
            </a:r>
            <a:r>
              <a:rPr lang="en-US" dirty="0" smtClean="0">
                <a:latin typeface="Arial" pitchFamily="34" charset="0"/>
                <a:cs typeface="Arial" pitchFamily="34" charset="0"/>
              </a:rPr>
              <a:t>hairman of the Department of Physiology.</a:t>
            </a:r>
          </a:p>
          <a:p>
            <a:pPr defTabSz="929488">
              <a:defRPr/>
            </a:pPr>
            <a:endParaRPr lang="en-US" dirty="0" smtClean="0">
              <a:latin typeface="Arial" pitchFamily="34" charset="0"/>
              <a:cs typeface="Arial" pitchFamily="34" charset="0"/>
            </a:endParaRPr>
          </a:p>
          <a:p>
            <a:pPr defTabSz="929488">
              <a:defRPr/>
            </a:pPr>
            <a:r>
              <a:rPr lang="en-US" dirty="0" smtClean="0">
                <a:latin typeface="Arial" pitchFamily="34" charset="0"/>
                <a:cs typeface="Arial" pitchFamily="34" charset="0"/>
              </a:rPr>
              <a:t>Until</a:t>
            </a:r>
            <a:r>
              <a:rPr lang="en-US" baseline="0" dirty="0" smtClean="0">
                <a:latin typeface="Arial" pitchFamily="34" charset="0"/>
                <a:cs typeface="Arial" pitchFamily="34" charset="0"/>
              </a:rPr>
              <a:t> recently, he served on NHGRI’s Board of Scientific Counselors for our Intramural Research Program. In this capacity, his advice and guidance proved to be quite beneficial to our Intramural investigators. </a:t>
            </a:r>
            <a:endParaRPr lang="en-US" dirty="0" smtClean="0">
              <a:latin typeface="Arial" pitchFamily="34" charset="0"/>
              <a:cs typeface="Arial" pitchFamily="34" charset="0"/>
            </a:endParaRPr>
          </a:p>
          <a:p>
            <a:pPr defTabSz="929488">
              <a:defRPr/>
            </a:pPr>
            <a:endParaRPr lang="en-US" dirty="0" smtClean="0">
              <a:latin typeface="Arial" pitchFamily="34" charset="0"/>
              <a:cs typeface="Arial" pitchFamily="34" charset="0"/>
            </a:endParaRPr>
          </a:p>
          <a:p>
            <a:pPr defTabSz="929488">
              <a:defRPr/>
            </a:pPr>
            <a:r>
              <a:rPr lang="en-US" dirty="0" smtClean="0">
                <a:latin typeface="Arial" pitchFamily="34" charset="0"/>
                <a:cs typeface="Arial" pitchFamily="34" charset="0"/>
              </a:rPr>
              <a:t>Dr. Gibbons expects to start at NIH this summer. </a:t>
            </a:r>
          </a:p>
          <a:p>
            <a:endParaRPr lang="en-US" dirty="0" smtClean="0">
              <a:latin typeface="Arial" pitchFamily="34" charset="0"/>
              <a:cs typeface="Arial" pitchFamily="34" charset="0"/>
            </a:endParaRPr>
          </a:p>
        </p:txBody>
      </p:sp>
      <p:sp>
        <p:nvSpPr>
          <p:cNvPr id="110596" name="Slide Number Placeholder 3"/>
          <p:cNvSpPr txBox="1">
            <a:spLocks noGrp="1"/>
          </p:cNvSpPr>
          <p:nvPr/>
        </p:nvSpPr>
        <p:spPr bwMode="auto">
          <a:xfrm>
            <a:off x="4014789" y="8891589"/>
            <a:ext cx="3071812" cy="468312"/>
          </a:xfrm>
          <a:prstGeom prst="rect">
            <a:avLst/>
          </a:prstGeom>
          <a:noFill/>
          <a:ln w="9525">
            <a:noFill/>
            <a:miter lim="800000"/>
            <a:headEnd/>
            <a:tailEnd/>
          </a:ln>
        </p:spPr>
        <p:txBody>
          <a:bodyPr lIns="93796" tIns="46898" rIns="93796" bIns="46898" anchor="b"/>
          <a:lstStyle/>
          <a:p>
            <a:pPr algn="r" defTabSz="935132"/>
            <a:fld id="{BC2D9361-6027-42DB-8E78-2F0986B83917}" type="slidenum">
              <a:rPr lang="en-US" sz="1400">
                <a:solidFill>
                  <a:srgbClr val="000000"/>
                </a:solidFill>
                <a:cs typeface="Arial" pitchFamily="34" charset="0"/>
              </a:rPr>
              <a:pPr algn="r" defTabSz="935132"/>
              <a:t>13</a:t>
            </a:fld>
            <a:endParaRPr lang="en-US" sz="1200" dirty="0">
              <a:solidFill>
                <a:srgbClr val="000000"/>
              </a:solidFill>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pPr defTabSz="929488">
              <a:defRPr/>
            </a:pPr>
            <a:r>
              <a:rPr lang="en-US" b="0" i="0" dirty="0" smtClean="0">
                <a:latin typeface="Arial" pitchFamily="34" charset="0"/>
                <a:cs typeface="Arial" pitchFamily="34" charset="0"/>
              </a:rPr>
              <a:t>For </a:t>
            </a:r>
            <a:r>
              <a:rPr lang="en-US" b="0" i="0" baseline="0" dirty="0" smtClean="0">
                <a:latin typeface="Arial" pitchFamily="34" charset="0"/>
                <a:cs typeface="Arial" pitchFamily="34" charset="0"/>
              </a:rPr>
              <a:t>personal reasons, </a:t>
            </a:r>
            <a:r>
              <a:rPr lang="en-US" b="0" i="0" dirty="0" smtClean="0">
                <a:latin typeface="Arial" pitchFamily="34" charset="0"/>
                <a:cs typeface="Arial" pitchFamily="34" charset="0"/>
              </a:rPr>
              <a:t>Chris Kaiser of MIT withdrew from becoming</a:t>
            </a:r>
            <a:r>
              <a:rPr lang="en-US" b="0" i="0" baseline="0" dirty="0" smtClean="0">
                <a:latin typeface="Arial" pitchFamily="34" charset="0"/>
                <a:cs typeface="Arial" pitchFamily="34" charset="0"/>
              </a:rPr>
              <a:t> the new Director of the National Institute of General Medical Sciences (NIGMS), a position he had originally planned to begin in mid-April. </a:t>
            </a:r>
          </a:p>
          <a:p>
            <a:pPr defTabSz="929488">
              <a:defRPr/>
            </a:pPr>
            <a:endParaRPr lang="en-US" b="0" i="0" baseline="0" dirty="0" smtClean="0">
              <a:latin typeface="Arial" pitchFamily="34" charset="0"/>
              <a:cs typeface="Arial" pitchFamily="34" charset="0"/>
            </a:endParaRPr>
          </a:p>
          <a:p>
            <a:pPr defTabSz="929488">
              <a:defRPr/>
            </a:pPr>
            <a:r>
              <a:rPr lang="en-US" b="0" i="0" baseline="0" dirty="0" smtClean="0">
                <a:latin typeface="Arial" pitchFamily="34" charset="0"/>
                <a:cs typeface="Arial" pitchFamily="34" charset="0"/>
              </a:rPr>
              <a:t>As a result, Judith Greenberg will continue to serve as Acting Director of NIGMS. </a:t>
            </a:r>
          </a:p>
          <a:p>
            <a:pPr defTabSz="929488">
              <a:defRPr/>
            </a:pPr>
            <a:endParaRPr lang="en-US" b="0" i="0" dirty="0" smtClean="0">
              <a:latin typeface="Arial" pitchFamily="34" charset="0"/>
              <a:cs typeface="Arial" pitchFamily="34" charset="0"/>
            </a:endParaRPr>
          </a:p>
          <a:p>
            <a:pPr defTabSz="929488">
              <a:defRPr/>
            </a:pPr>
            <a:r>
              <a:rPr lang="en-US" b="0" i="0" baseline="0" dirty="0" smtClean="0">
                <a:latin typeface="Arial" pitchFamily="34" charset="0"/>
                <a:cs typeface="Arial" pitchFamily="34" charset="0"/>
              </a:rPr>
              <a:t>The search to identify an NIGMS Director will begin again. Previously, I served on the search committee, and I have now been asked to co-chair that committee along with Story Landis (NINDS Director). Especially because of the important collaborative opportunities between NHGRI and NIGMS, I am highly motivated to identify outstanding candidates for this important NIH position, so please send me any ideas you have about individuals that the search committee should contact.</a:t>
            </a:r>
          </a:p>
          <a:p>
            <a:pPr defTabSz="929488">
              <a:defRPr/>
            </a:pPr>
            <a:endParaRPr lang="en-US" b="0" i="0" baseline="0"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110596" name="Slide Number Placeholder 3"/>
          <p:cNvSpPr txBox="1">
            <a:spLocks noGrp="1"/>
          </p:cNvSpPr>
          <p:nvPr/>
        </p:nvSpPr>
        <p:spPr bwMode="auto">
          <a:xfrm>
            <a:off x="4014789" y="8891589"/>
            <a:ext cx="3071812" cy="468312"/>
          </a:xfrm>
          <a:prstGeom prst="rect">
            <a:avLst/>
          </a:prstGeom>
          <a:noFill/>
          <a:ln w="9525">
            <a:noFill/>
            <a:miter lim="800000"/>
            <a:headEnd/>
            <a:tailEnd/>
          </a:ln>
        </p:spPr>
        <p:txBody>
          <a:bodyPr lIns="93796" tIns="46898" rIns="93796" bIns="46898" anchor="b"/>
          <a:lstStyle/>
          <a:p>
            <a:pPr algn="r" defTabSz="935132"/>
            <a:fld id="{BC2D9361-6027-42DB-8E78-2F0986B83917}" type="slidenum">
              <a:rPr lang="en-US" sz="1400">
                <a:solidFill>
                  <a:srgbClr val="000000"/>
                </a:solidFill>
                <a:cs typeface="Arial" pitchFamily="34" charset="0"/>
              </a:rPr>
              <a:pPr algn="r" defTabSz="935132"/>
              <a:t>14</a:t>
            </a:fld>
            <a:endParaRPr lang="en-US" sz="1200" dirty="0">
              <a:solidFill>
                <a:srgbClr val="000000"/>
              </a:solidFill>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r>
              <a:rPr lang="en-US" baseline="0" dirty="0" smtClean="0">
                <a:latin typeface="Arial" pitchFamily="34" charset="0"/>
                <a:cs typeface="Arial" pitchFamily="34" charset="0"/>
              </a:rPr>
              <a:t>In February, </a:t>
            </a:r>
            <a:r>
              <a:rPr lang="en-US" dirty="0" smtClean="0">
                <a:latin typeface="Arial" pitchFamily="34" charset="0"/>
                <a:cs typeface="Arial" pitchFamily="34" charset="0"/>
              </a:rPr>
              <a:t>NIH launched the Genetic</a:t>
            </a:r>
            <a:r>
              <a:rPr lang="en-US" baseline="0" dirty="0" smtClean="0">
                <a:latin typeface="Arial" pitchFamily="34" charset="0"/>
                <a:cs typeface="Arial" pitchFamily="34" charset="0"/>
              </a:rPr>
              <a:t> Testing Registry at the National Center for Biotechnology Information.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This public database aims to catalog and disseminate information about the </a:t>
            </a:r>
            <a:r>
              <a:rPr lang="en-US" dirty="0" smtClean="0">
                <a:latin typeface="Arial" pitchFamily="34" charset="0"/>
                <a:cs typeface="Arial" pitchFamily="34" charset="0"/>
              </a:rPr>
              <a:t>availability, validity, and usefulness of genetic tests. It operates by voluntary submissions </a:t>
            </a:r>
            <a:r>
              <a:rPr lang="en-US" baseline="0" dirty="0" smtClean="0">
                <a:latin typeface="Arial" pitchFamily="34" charset="0"/>
                <a:cs typeface="Arial" pitchFamily="34" charset="0"/>
              </a:rPr>
              <a:t>from test providers, capturing information about intended use, target populations, assay limitations, clinical validity, and clinical utility.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pPr marL="0" lvl="1"/>
            <a:endParaRPr lang="en-US" dirty="0" smtClean="0">
              <a:latin typeface="Arial" pitchFamily="34" charset="0"/>
              <a:cs typeface="Arial" pitchFamily="34" charset="0"/>
            </a:endParaRPr>
          </a:p>
        </p:txBody>
      </p:sp>
      <p:sp>
        <p:nvSpPr>
          <p:cNvPr id="79876" name="Slide Number Placeholder 3"/>
          <p:cNvSpPr>
            <a:spLocks noGrp="1"/>
          </p:cNvSpPr>
          <p:nvPr>
            <p:ph type="sldNum" sz="quarter" idx="5"/>
          </p:nvPr>
        </p:nvSpPr>
        <p:spPr>
          <a:noFill/>
        </p:spPr>
        <p:txBody>
          <a:bodyPr/>
          <a:lstStyle/>
          <a:p>
            <a:pPr defTabSz="935132"/>
            <a:fld id="{E01A5599-9901-4C69-AF0B-008879C142E0}" type="slidenum">
              <a:rPr lang="en-US" smtClean="0"/>
              <a:pPr defTabSz="935132"/>
              <a:t>15</a:t>
            </a:fld>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r>
              <a:rPr lang="en-US" dirty="0">
                <a:latin typeface="Arial" pitchFamily="34" charset="0"/>
                <a:cs typeface="Arial" pitchFamily="34" charset="0"/>
              </a:rPr>
              <a:t>In March, the Obama Administration launched the ‘Big Data’ Research and Development Initiative, which aims to improve the nation’s ability to extract knowledge and insights from large, complex collections of digital data. </a:t>
            </a:r>
          </a:p>
          <a:p>
            <a:endParaRPr lang="en-US" dirty="0">
              <a:latin typeface="Arial" pitchFamily="34" charset="0"/>
              <a:cs typeface="Arial" pitchFamily="34" charset="0"/>
            </a:endParaRPr>
          </a:p>
          <a:p>
            <a:r>
              <a:rPr lang="en-US" dirty="0">
                <a:latin typeface="Arial" pitchFamily="34" charset="0"/>
                <a:cs typeface="Arial" pitchFamily="34" charset="0"/>
              </a:rPr>
              <a:t>Six U.S. government departments and agencies, including NIH, have committed more than $200 million to fund new initiatives. </a:t>
            </a:r>
          </a:p>
          <a:p>
            <a:endParaRPr lang="en-US" dirty="0">
              <a:latin typeface="Arial" pitchFamily="34" charset="0"/>
              <a:cs typeface="Arial" pitchFamily="34" charset="0"/>
            </a:endParaRPr>
          </a:p>
          <a:p>
            <a:r>
              <a:rPr lang="en-US" dirty="0">
                <a:latin typeface="Arial" pitchFamily="34" charset="0"/>
                <a:cs typeface="Arial" pitchFamily="34" charset="0"/>
              </a:rPr>
              <a:t>The National Science Foundation and NIH are participating in a joint solicitation issued in March entitled “Core Techniques and Technologies for Advancing Big Data Science &amp; Engineering.” Through this, NIH is particularly interested in imaging, molecular, cellular, electrophysiological, chemical, behavioral, epidemiological, clinical, and other data sets related to health and disease.</a:t>
            </a:r>
          </a:p>
          <a:p>
            <a:endParaRPr lang="en-US" dirty="0">
              <a:latin typeface="Arial" pitchFamily="34" charset="0"/>
              <a:cs typeface="Arial" pitchFamily="34" charset="0"/>
            </a:endParaRPr>
          </a:p>
          <a:p>
            <a:r>
              <a:rPr lang="en-US" dirty="0">
                <a:latin typeface="Arial" pitchFamily="34" charset="0"/>
                <a:cs typeface="Arial" pitchFamily="34" charset="0"/>
              </a:rPr>
              <a:t>There are 7 NIH Institutes and Centers participating, with the anticipated total annual funding being ~$3M. NHGRI anticipates contributing up to $400K annually to this initiative. </a:t>
            </a:r>
          </a:p>
          <a:p>
            <a:endParaRPr lang="en-US" dirty="0">
              <a:latin typeface="Arial" pitchFamily="34" charset="0"/>
              <a:cs typeface="Arial" pitchFamily="34" charset="0"/>
            </a:endParaRPr>
          </a:p>
          <a:p>
            <a:endParaRPr lang="en-US" dirty="0">
              <a:latin typeface="Arial" pitchFamily="34" charset="0"/>
              <a:cs typeface="Arial" pitchFamily="34" charset="0"/>
            </a:endParaRPr>
          </a:p>
          <a:p>
            <a:endParaRPr lang="en-US" dirty="0">
              <a:latin typeface="Arial" pitchFamily="34" charset="0"/>
              <a:cs typeface="Arial" pitchFamily="34" charset="0"/>
            </a:endParaRPr>
          </a:p>
          <a:p>
            <a:pPr marL="0" lvl="1"/>
            <a:endParaRPr lang="en-US" dirty="0" smtClean="0">
              <a:latin typeface="Arial" pitchFamily="34" charset="0"/>
              <a:cs typeface="Arial" pitchFamily="34" charset="0"/>
            </a:endParaRPr>
          </a:p>
        </p:txBody>
      </p:sp>
      <p:sp>
        <p:nvSpPr>
          <p:cNvPr id="79876" name="Slide Number Placeholder 3"/>
          <p:cNvSpPr>
            <a:spLocks noGrp="1"/>
          </p:cNvSpPr>
          <p:nvPr>
            <p:ph type="sldNum" sz="quarter" idx="5"/>
          </p:nvPr>
        </p:nvSpPr>
        <p:spPr>
          <a:noFill/>
        </p:spPr>
        <p:txBody>
          <a:bodyPr/>
          <a:lstStyle/>
          <a:p>
            <a:pPr defTabSz="935132"/>
            <a:fld id="{E01A5599-9901-4C69-AF0B-008879C142E0}" type="slidenum">
              <a:rPr lang="en-US" smtClean="0"/>
              <a:pPr defTabSz="935132"/>
              <a:t>16</a:t>
            </a:fld>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r>
              <a:rPr lang="en-US" dirty="0" smtClean="0">
                <a:latin typeface="Arial" pitchFamily="34" charset="0"/>
                <a:cs typeface="Arial" pitchFamily="34" charset="0"/>
              </a:rPr>
              <a:t>At</a:t>
            </a:r>
            <a:r>
              <a:rPr lang="en-US" baseline="0" dirty="0" smtClean="0">
                <a:latin typeface="Arial" pitchFamily="34" charset="0"/>
                <a:cs typeface="Arial" pitchFamily="34" charset="0"/>
              </a:rPr>
              <a:t> the February Council meeting, I reported that a Working Group of the Advisory Committee to the NIH Director had been established to investigate </a:t>
            </a:r>
            <a:r>
              <a:rPr lang="en-US" dirty="0" smtClean="0">
                <a:latin typeface="Arial" pitchFamily="34" charset="0"/>
                <a:cs typeface="Arial" pitchFamily="34" charset="0"/>
              </a:rPr>
              <a:t>the management, integration, and analysis of large biomedical datasets. </a:t>
            </a:r>
          </a:p>
          <a:p>
            <a:endParaRPr lang="en-US"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cs typeface="Arial" pitchFamily="34" charset="0"/>
              </a:rPr>
              <a:t>* This so-called</a:t>
            </a:r>
            <a:r>
              <a:rPr lang="en-US" baseline="0" dirty="0" smtClean="0">
                <a:latin typeface="Arial" pitchFamily="34" charset="0"/>
                <a:cs typeface="Arial" pitchFamily="34" charset="0"/>
              </a:rPr>
              <a:t> “Data and Informatics Working Group, chaired by Larry Tabak </a:t>
            </a:r>
            <a:r>
              <a:rPr lang="en-US" dirty="0" smtClean="0">
                <a:latin typeface="Arial" pitchFamily="34" charset="0"/>
                <a:cs typeface="Arial" pitchFamily="34" charset="0"/>
              </a:rPr>
              <a:t>(NIH Deputy Director) </a:t>
            </a:r>
            <a:r>
              <a:rPr lang="en-US" baseline="0" dirty="0" smtClean="0">
                <a:latin typeface="Arial" pitchFamily="34" charset="0"/>
                <a:cs typeface="Arial" pitchFamily="34" charset="0"/>
              </a:rPr>
              <a:t>and David </a:t>
            </a:r>
            <a:r>
              <a:rPr lang="en-US" baseline="0" dirty="0" err="1" smtClean="0">
                <a:latin typeface="Arial" pitchFamily="34" charset="0"/>
                <a:cs typeface="Arial" pitchFamily="34" charset="0"/>
              </a:rPr>
              <a:t>DeMets</a:t>
            </a:r>
            <a:r>
              <a:rPr lang="en-US" baseline="0" dirty="0" smtClean="0">
                <a:latin typeface="Arial" pitchFamily="34" charset="0"/>
                <a:cs typeface="Arial" pitchFamily="34" charset="0"/>
              </a:rPr>
              <a:t> </a:t>
            </a:r>
            <a:r>
              <a:rPr lang="en-US" dirty="0" smtClean="0">
                <a:latin typeface="Arial" pitchFamily="34" charset="0"/>
                <a:cs typeface="Arial" pitchFamily="34" charset="0"/>
              </a:rPr>
              <a:t>(U. of Wisconsin), will provide their</a:t>
            </a:r>
            <a:r>
              <a:rPr lang="en-US" baseline="0" dirty="0" smtClean="0">
                <a:latin typeface="Arial" pitchFamily="34" charset="0"/>
                <a:cs typeface="Arial" pitchFamily="34" charset="0"/>
              </a:rPr>
              <a:t> </a:t>
            </a:r>
            <a:r>
              <a:rPr lang="en-US" dirty="0" smtClean="0">
                <a:latin typeface="Arial" pitchFamily="34" charset="0"/>
                <a:cs typeface="Arial" pitchFamily="34" charset="0"/>
              </a:rPr>
              <a:t>report to the NIH Director in June.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In</a:t>
            </a:r>
            <a:r>
              <a:rPr lang="en-US" baseline="0" dirty="0" smtClean="0">
                <a:latin typeface="Arial" pitchFamily="34" charset="0"/>
                <a:cs typeface="Arial" pitchFamily="34" charset="0"/>
              </a:rPr>
              <a:t> preparation for acting on that report, </a:t>
            </a:r>
            <a:r>
              <a:rPr lang="en-US" dirty="0" smtClean="0">
                <a:latin typeface="Arial" pitchFamily="34" charset="0"/>
                <a:cs typeface="Arial" pitchFamily="34" charset="0"/>
              </a:rPr>
              <a:t>three trans-NIH subgroups</a:t>
            </a:r>
            <a:r>
              <a:rPr lang="en-US" baseline="0" dirty="0" smtClean="0">
                <a:latin typeface="Arial" pitchFamily="34" charset="0"/>
                <a:cs typeface="Arial" pitchFamily="34" charset="0"/>
              </a:rPr>
              <a:t> have been established in </a:t>
            </a:r>
            <a:r>
              <a:rPr lang="en-US" dirty="0" smtClean="0">
                <a:latin typeface="Arial" pitchFamily="34" charset="0"/>
                <a:cs typeface="Arial" pitchFamily="34" charset="0"/>
              </a:rPr>
              <a:t>the areas of molecular,</a:t>
            </a:r>
            <a:r>
              <a:rPr lang="en-US" baseline="0" dirty="0" smtClean="0">
                <a:latin typeface="Arial" pitchFamily="34" charset="0"/>
                <a:cs typeface="Arial" pitchFamily="34" charset="0"/>
              </a:rPr>
              <a:t> phenotype, and imaging data. NHGRI and NIGMS are co-leading the first group, one focusing on molecular data. </a:t>
            </a:r>
          </a:p>
          <a:p>
            <a:endParaRPr lang="en-US" baseline="0" dirty="0" smtClean="0">
              <a:latin typeface="Arial" pitchFamily="34" charset="0"/>
              <a:cs typeface="Arial" pitchFamily="34" charset="0"/>
            </a:endParaRPr>
          </a:p>
          <a:p>
            <a:r>
              <a:rPr lang="en-US" dirty="0" smtClean="0">
                <a:latin typeface="Arial" pitchFamily="34" charset="0"/>
                <a:cs typeface="Arial" pitchFamily="34" charset="0"/>
              </a:rPr>
              <a:t>* The </a:t>
            </a:r>
            <a:r>
              <a:rPr lang="en-US" dirty="0">
                <a:latin typeface="Arial" pitchFamily="34" charset="0"/>
                <a:cs typeface="Arial" pitchFamily="34" charset="0"/>
              </a:rPr>
              <a:t>ultimate goal is to produce a series of ideas that could be proposed </a:t>
            </a:r>
            <a:r>
              <a:rPr lang="en-US" dirty="0" smtClean="0">
                <a:latin typeface="Arial" pitchFamily="34" charset="0"/>
                <a:cs typeface="Arial" pitchFamily="34" charset="0"/>
              </a:rPr>
              <a:t>as a new </a:t>
            </a:r>
            <a:r>
              <a:rPr lang="en-US" dirty="0">
                <a:latin typeface="Arial" pitchFamily="34" charset="0"/>
                <a:cs typeface="Arial" pitchFamily="34" charset="0"/>
              </a:rPr>
              <a:t>Common Fund </a:t>
            </a:r>
            <a:r>
              <a:rPr lang="en-US" dirty="0" smtClean="0">
                <a:latin typeface="Arial" pitchFamily="34" charset="0"/>
                <a:cs typeface="Arial" pitchFamily="34" charset="0"/>
              </a:rPr>
              <a:t>initiative in FY2014. </a:t>
            </a:r>
            <a:r>
              <a:rPr lang="en-US" dirty="0">
                <a:latin typeface="Arial" pitchFamily="34" charset="0"/>
                <a:cs typeface="Arial" pitchFamily="34" charset="0"/>
              </a:rPr>
              <a:t> </a:t>
            </a:r>
          </a:p>
          <a:p>
            <a:endParaRPr lang="en-US" dirty="0" smtClean="0">
              <a:latin typeface="Arial" pitchFamily="34" charset="0"/>
              <a:cs typeface="Arial" pitchFamily="34" charset="0"/>
            </a:endParaRPr>
          </a:p>
        </p:txBody>
      </p:sp>
      <p:sp>
        <p:nvSpPr>
          <p:cNvPr id="79876" name="Slide Number Placeholder 3"/>
          <p:cNvSpPr>
            <a:spLocks noGrp="1"/>
          </p:cNvSpPr>
          <p:nvPr>
            <p:ph type="sldNum" sz="quarter" idx="5"/>
          </p:nvPr>
        </p:nvSpPr>
        <p:spPr>
          <a:noFill/>
        </p:spPr>
        <p:txBody>
          <a:bodyPr/>
          <a:lstStyle/>
          <a:p>
            <a:pPr defTabSz="935132"/>
            <a:fld id="{E01A5599-9901-4C69-AF0B-008879C142E0}" type="slidenum">
              <a:rPr lang="en-US" smtClean="0"/>
              <a:pPr defTabSz="935132"/>
              <a:t>17</a:t>
            </a:fld>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xfrm>
            <a:off x="292100" y="4293669"/>
            <a:ext cx="6438900" cy="4211637"/>
          </a:xfrm>
          <a:noFill/>
          <a:ln/>
        </p:spPr>
        <p:txBody>
          <a:bodyPr/>
          <a:lstStyle/>
          <a:p>
            <a:pPr defTabSz="929488">
              <a:defRPr/>
            </a:pPr>
            <a:r>
              <a:rPr lang="en-US" dirty="0">
                <a:latin typeface="Arial" pitchFamily="34" charset="0"/>
                <a:cs typeface="Arial" pitchFamily="34" charset="0"/>
              </a:rPr>
              <a:t>Recall that Francis Collins asked that a ‘Needs Assessment’ be performed last summer by an ad hoc committee chaired </a:t>
            </a:r>
            <a:r>
              <a:rPr lang="en-US" dirty="0" smtClean="0">
                <a:latin typeface="Arial" pitchFamily="34" charset="0"/>
                <a:cs typeface="Arial" pitchFamily="34" charset="0"/>
              </a:rPr>
              <a:t>by </a:t>
            </a:r>
            <a:r>
              <a:rPr lang="en-US" dirty="0">
                <a:latin typeface="Arial" pitchFamily="34" charset="0"/>
                <a:cs typeface="Arial" pitchFamily="34" charset="0"/>
              </a:rPr>
              <a:t>David Ginsburg of the University of Michigan. That committee recommended that NCBI be given special dispensation with respect to its annual budget because </a:t>
            </a:r>
            <a:r>
              <a:rPr lang="en-US" dirty="0" smtClean="0">
                <a:latin typeface="Arial" pitchFamily="34" charset="0"/>
                <a:cs typeface="Arial" pitchFamily="34" charset="0"/>
              </a:rPr>
              <a:t>of </a:t>
            </a:r>
            <a:r>
              <a:rPr lang="en-US" dirty="0">
                <a:latin typeface="Arial" pitchFamily="34" charset="0"/>
                <a:cs typeface="Arial" pitchFamily="34" charset="0"/>
              </a:rPr>
              <a:t>its ever-growing responsibilities to assimilate and disseminate biological data, especially genome sequence data. As a result, NCBI has now been guaranteed a budgetary increase each year, regardless of the state of the overall NIH budget. </a:t>
            </a:r>
          </a:p>
          <a:p>
            <a:pPr defTabSz="929488">
              <a:defRPr/>
            </a:pPr>
            <a:endParaRPr lang="en-US" dirty="0">
              <a:latin typeface="Arial" pitchFamily="34" charset="0"/>
              <a:cs typeface="Arial" pitchFamily="34" charset="0"/>
            </a:endParaRPr>
          </a:p>
          <a:p>
            <a:pPr defTabSz="929488">
              <a:defRPr/>
            </a:pPr>
            <a:r>
              <a:rPr lang="en-US" dirty="0">
                <a:latin typeface="Arial" pitchFamily="34" charset="0"/>
                <a:cs typeface="Arial" pitchFamily="34" charset="0"/>
              </a:rPr>
              <a:t>To ensure appropriate stewardship of this unusual budgetary and programmatic situation, Francis Collins has now established a new working group, called the NCBI Working Group, of his Advisory Committee to the Director. This group will provide </a:t>
            </a:r>
            <a:r>
              <a:rPr lang="en-US" dirty="0" smtClean="0">
                <a:latin typeface="Arial" pitchFamily="34" charset="0"/>
                <a:cs typeface="Arial" pitchFamily="34" charset="0"/>
              </a:rPr>
              <a:t>advice </a:t>
            </a:r>
            <a:r>
              <a:rPr lang="en-US" dirty="0">
                <a:latin typeface="Arial" pitchFamily="34" charset="0"/>
                <a:cs typeface="Arial" pitchFamily="34" charset="0"/>
              </a:rPr>
              <a:t>about NCBI services, especially with respect to their relative </a:t>
            </a:r>
            <a:r>
              <a:rPr lang="en-US" dirty="0" smtClean="0">
                <a:latin typeface="Arial" pitchFamily="34" charset="0"/>
                <a:cs typeface="Arial" pitchFamily="34" charset="0"/>
              </a:rPr>
              <a:t>priorities in the face of</a:t>
            </a:r>
            <a:r>
              <a:rPr lang="en-US" baseline="0" dirty="0" smtClean="0">
                <a:latin typeface="Arial" pitchFamily="34" charset="0"/>
                <a:cs typeface="Arial" pitchFamily="34" charset="0"/>
              </a:rPr>
              <a:t> conflicting demands</a:t>
            </a:r>
            <a:r>
              <a:rPr lang="en-US" dirty="0" smtClean="0">
                <a:latin typeface="Arial" pitchFamily="34" charset="0"/>
                <a:cs typeface="Arial" pitchFamily="34" charset="0"/>
              </a:rPr>
              <a:t>. </a:t>
            </a:r>
            <a:r>
              <a:rPr lang="en-US" dirty="0">
                <a:latin typeface="Arial" pitchFamily="34" charset="0"/>
                <a:cs typeface="Arial" pitchFamily="34" charset="0"/>
              </a:rPr>
              <a:t>David Ginsburg will also serve as the chair of this new NCBI Working Group, </a:t>
            </a:r>
            <a:r>
              <a:rPr lang="en-US" dirty="0" smtClean="0">
                <a:latin typeface="Arial" pitchFamily="34" charset="0"/>
                <a:cs typeface="Arial" pitchFamily="34" charset="0"/>
              </a:rPr>
              <a:t>the membership </a:t>
            </a:r>
            <a:r>
              <a:rPr lang="en-US" dirty="0">
                <a:latin typeface="Arial" pitchFamily="34" charset="0"/>
                <a:cs typeface="Arial" pitchFamily="34" charset="0"/>
              </a:rPr>
              <a:t>of which is shown here (and includes Council member Jill </a:t>
            </a:r>
            <a:r>
              <a:rPr lang="en-US" dirty="0" err="1">
                <a:latin typeface="Arial" pitchFamily="34" charset="0"/>
                <a:cs typeface="Arial" pitchFamily="34" charset="0"/>
              </a:rPr>
              <a:t>Mesirov</a:t>
            </a:r>
            <a:r>
              <a:rPr lang="en-US" dirty="0">
                <a:latin typeface="Arial" pitchFamily="34" charset="0"/>
                <a:cs typeface="Arial" pitchFamily="34" charset="0"/>
              </a:rPr>
              <a:t>). Michael Gottesman and I will serve in an ex officio capacity (recall that Michael Gottesman and I co-chair the NCBI Resource Board, an internal NIH group that helps to define the appropriate resource needs of NCBI– again because of </a:t>
            </a:r>
            <a:r>
              <a:rPr lang="en-US" dirty="0" smtClean="0">
                <a:latin typeface="Arial" pitchFamily="34" charset="0"/>
                <a:cs typeface="Arial" pitchFamily="34" charset="0"/>
              </a:rPr>
              <a:t>NCBI’s unusual </a:t>
            </a:r>
            <a:r>
              <a:rPr lang="en-US" dirty="0">
                <a:latin typeface="Arial" pitchFamily="34" charset="0"/>
                <a:cs typeface="Arial" pitchFamily="34" charset="0"/>
              </a:rPr>
              <a:t>service role for the broader scientific community). </a:t>
            </a:r>
          </a:p>
          <a:p>
            <a:pPr defTabSz="929488">
              <a:defRPr/>
            </a:pPr>
            <a:endParaRPr lang="en-US" dirty="0">
              <a:latin typeface="Arial" pitchFamily="34" charset="0"/>
              <a:cs typeface="Arial" pitchFamily="34" charset="0"/>
            </a:endParaRPr>
          </a:p>
          <a:p>
            <a:r>
              <a:rPr lang="en-US" dirty="0">
                <a:latin typeface="Arial" pitchFamily="34" charset="0"/>
                <a:cs typeface="Arial" pitchFamily="34" charset="0"/>
              </a:rPr>
              <a:t>It is anticipated that this group will meet </a:t>
            </a:r>
            <a:r>
              <a:rPr lang="en-US" dirty="0" smtClean="0">
                <a:latin typeface="Arial" pitchFamily="34" charset="0"/>
                <a:cs typeface="Arial" pitchFamily="34" charset="0"/>
              </a:rPr>
              <a:t>a </a:t>
            </a:r>
            <a:r>
              <a:rPr lang="en-US" dirty="0">
                <a:latin typeface="Arial" pitchFamily="34" charset="0"/>
                <a:cs typeface="Arial" pitchFamily="34" charset="0"/>
              </a:rPr>
              <a:t>few times a year to assess priorities, but will also be able to give input more rapidly </a:t>
            </a:r>
            <a:r>
              <a:rPr lang="en-US" dirty="0" smtClean="0">
                <a:latin typeface="Arial" pitchFamily="34" charset="0"/>
                <a:cs typeface="Arial" pitchFamily="34" charset="0"/>
              </a:rPr>
              <a:t>if any </a:t>
            </a:r>
            <a:r>
              <a:rPr lang="en-US" dirty="0">
                <a:latin typeface="Arial" pitchFamily="34" charset="0"/>
                <a:cs typeface="Arial" pitchFamily="34" charset="0"/>
              </a:rPr>
              <a:t>acute issues or problems </a:t>
            </a:r>
            <a:r>
              <a:rPr lang="en-US" dirty="0" smtClean="0">
                <a:latin typeface="Arial" pitchFamily="34" charset="0"/>
                <a:cs typeface="Arial" pitchFamily="34" charset="0"/>
              </a:rPr>
              <a:t>arise</a:t>
            </a:r>
            <a:r>
              <a:rPr lang="en-US" dirty="0">
                <a:latin typeface="Arial" pitchFamily="34" charset="0"/>
                <a:cs typeface="Arial" pitchFamily="34" charset="0"/>
              </a:rPr>
              <a:t>. </a:t>
            </a:r>
          </a:p>
          <a:p>
            <a:endParaRPr lang="en-US" b="1" dirty="0">
              <a:latin typeface="Arial" pitchFamily="34" charset="0"/>
              <a:cs typeface="Arial" pitchFamily="34" charset="0"/>
            </a:endParaRPr>
          </a:p>
          <a:p>
            <a:pPr marL="0" lvl="1"/>
            <a:endParaRPr lang="en-US" b="1" dirty="0" smtClean="0">
              <a:latin typeface="Arial" pitchFamily="34" charset="0"/>
              <a:cs typeface="Arial" pitchFamily="34" charset="0"/>
            </a:endParaRPr>
          </a:p>
        </p:txBody>
      </p:sp>
      <p:sp>
        <p:nvSpPr>
          <p:cNvPr id="79876" name="Slide Number Placeholder 3"/>
          <p:cNvSpPr>
            <a:spLocks noGrp="1"/>
          </p:cNvSpPr>
          <p:nvPr>
            <p:ph type="sldNum" sz="quarter" idx="5"/>
          </p:nvPr>
        </p:nvSpPr>
        <p:spPr>
          <a:noFill/>
        </p:spPr>
        <p:txBody>
          <a:bodyPr/>
          <a:lstStyle/>
          <a:p>
            <a:pPr defTabSz="935132"/>
            <a:fld id="{E01A5599-9901-4C69-AF0B-008879C142E0}" type="slidenum">
              <a:rPr lang="en-US" smtClean="0"/>
              <a:pPr defTabSz="935132"/>
              <a:t>18</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203325" y="703263"/>
            <a:ext cx="4679950" cy="3509962"/>
          </a:xfrm>
          <a:ln/>
        </p:spPr>
      </p:sp>
      <p:sp>
        <p:nvSpPr>
          <p:cNvPr id="153604" name="Rectangle 3"/>
          <p:cNvSpPr>
            <a:spLocks noGrp="1" noChangeArrowheads="1"/>
          </p:cNvSpPr>
          <p:nvPr>
            <p:ph type="body" idx="1"/>
          </p:nvPr>
        </p:nvSpPr>
        <p:spPr>
          <a:xfrm>
            <a:off x="988829" y="4446588"/>
            <a:ext cx="5388161" cy="42100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763" rIns="93763"/>
          <a:lstStyle/>
          <a:p>
            <a:pPr defTabSz="929488">
              <a:defRPr/>
            </a:pPr>
            <a:r>
              <a:rPr lang="en-US" dirty="0" smtClean="0">
                <a:latin typeface="Arial" pitchFamily="34" charset="0"/>
                <a:cs typeface="Arial" pitchFamily="34" charset="0"/>
              </a:rPr>
              <a:t>Francis Collins established the Basic Behavioral and Social Science Opportunity Network (</a:t>
            </a:r>
            <a:r>
              <a:rPr lang="en-US" dirty="0" err="1" smtClean="0">
                <a:latin typeface="Arial" pitchFamily="34" charset="0"/>
                <a:cs typeface="Arial" pitchFamily="34" charset="0"/>
              </a:rPr>
              <a:t>OppNet</a:t>
            </a:r>
            <a:r>
              <a:rPr lang="en-US" dirty="0" smtClean="0">
                <a:latin typeface="Arial" pitchFamily="34" charset="0"/>
                <a:cs typeface="Arial" pitchFamily="34" charset="0"/>
              </a:rPr>
              <a:t>) in November 2009.</a:t>
            </a:r>
            <a:r>
              <a:rPr lang="en-US" baseline="0" dirty="0" smtClean="0">
                <a:latin typeface="Arial" pitchFamily="34" charset="0"/>
                <a:cs typeface="Arial" pitchFamily="34" charset="0"/>
              </a:rPr>
              <a:t> * </a:t>
            </a:r>
            <a:r>
              <a:rPr lang="en-US" dirty="0" smtClean="0">
                <a:latin typeface="Arial" pitchFamily="34" charset="0"/>
                <a:cs typeface="Arial" pitchFamily="34" charset="0"/>
              </a:rPr>
              <a:t>The mission of </a:t>
            </a:r>
            <a:r>
              <a:rPr lang="en-US" dirty="0" err="1" smtClean="0">
                <a:latin typeface="Arial" pitchFamily="34" charset="0"/>
                <a:cs typeface="Arial" pitchFamily="34" charset="0"/>
              </a:rPr>
              <a:t>OppNet</a:t>
            </a:r>
            <a:r>
              <a:rPr lang="en-US" dirty="0" smtClean="0">
                <a:latin typeface="Arial" pitchFamily="34" charset="0"/>
                <a:cs typeface="Arial" pitchFamily="34" charset="0"/>
              </a:rPr>
              <a:t> is to pursue opportunities for strengthening basic behavioral and social science research at the NIH, while innovating beyond the existing investments.</a:t>
            </a:r>
          </a:p>
          <a:p>
            <a:pPr defTabSz="929488">
              <a:defRPr/>
            </a:pPr>
            <a:endParaRPr lang="en-US" dirty="0" smtClean="0">
              <a:latin typeface="Arial" pitchFamily="34" charset="0"/>
              <a:cs typeface="Arial" pitchFamily="34" charset="0"/>
            </a:endParaRPr>
          </a:p>
          <a:p>
            <a:pPr defTabSz="929488">
              <a:defRPr/>
            </a:pPr>
            <a:r>
              <a:rPr lang="en-US" dirty="0" err="1" smtClean="0">
                <a:latin typeface="Arial" pitchFamily="34" charset="0"/>
                <a:cs typeface="Arial" pitchFamily="34" charset="0"/>
              </a:rPr>
              <a:t>OppNet</a:t>
            </a:r>
            <a:r>
              <a:rPr lang="en-US" dirty="0" smtClean="0">
                <a:latin typeface="Arial" pitchFamily="34" charset="0"/>
                <a:cs typeface="Arial" pitchFamily="34" charset="0"/>
              </a:rPr>
              <a:t> prioritizes activities and initiatives that are relevant to the missions of multiple NIH Institutes</a:t>
            </a:r>
            <a:r>
              <a:rPr lang="en-US" baseline="0" dirty="0" smtClean="0">
                <a:latin typeface="Arial" pitchFamily="34" charset="0"/>
                <a:cs typeface="Arial" pitchFamily="34" charset="0"/>
              </a:rPr>
              <a:t> and Centers</a:t>
            </a:r>
            <a:r>
              <a:rPr lang="en-US" dirty="0" smtClean="0">
                <a:latin typeface="Arial" pitchFamily="34" charset="0"/>
                <a:cs typeface="Arial" pitchFamily="34" charset="0"/>
              </a:rPr>
              <a:t>.</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All NIH Institutes and Centers collectively fund and manage </a:t>
            </a:r>
            <a:r>
              <a:rPr lang="en-US" dirty="0" err="1" smtClean="0">
                <a:latin typeface="Arial" pitchFamily="34" charset="0"/>
                <a:cs typeface="Arial" pitchFamily="34" charset="0"/>
              </a:rPr>
              <a:t>OppNet</a:t>
            </a:r>
            <a:r>
              <a:rPr lang="en-US" dirty="0" smtClean="0">
                <a:latin typeface="Arial" pitchFamily="34" charset="0"/>
                <a:cs typeface="Arial" pitchFamily="34" charset="0"/>
              </a:rPr>
              <a:t>. However,</a:t>
            </a:r>
            <a:r>
              <a:rPr lang="en-US" baseline="0" dirty="0" smtClean="0">
                <a:latin typeface="Arial" pitchFamily="34" charset="0"/>
                <a:cs typeface="Arial" pitchFamily="34" charset="0"/>
              </a:rPr>
              <a:t> </a:t>
            </a:r>
            <a:r>
              <a:rPr lang="en-US" baseline="0" dirty="0" err="1" smtClean="0">
                <a:latin typeface="Arial" pitchFamily="34" charset="0"/>
                <a:cs typeface="Arial" pitchFamily="34" charset="0"/>
              </a:rPr>
              <a:t>OppNet</a:t>
            </a:r>
            <a:r>
              <a:rPr lang="en-US" baseline="0" dirty="0" smtClean="0">
                <a:latin typeface="Arial" pitchFamily="34" charset="0"/>
                <a:cs typeface="Arial" pitchFamily="34" charset="0"/>
              </a:rPr>
              <a:t> is separate from the Common Fund. In FY2012, NHGRI contributed $349K to </a:t>
            </a:r>
            <a:r>
              <a:rPr lang="en-US" baseline="0" dirty="0" err="1" smtClean="0">
                <a:latin typeface="Arial" pitchFamily="34" charset="0"/>
                <a:cs typeface="Arial" pitchFamily="34" charset="0"/>
              </a:rPr>
              <a:t>OppNet</a:t>
            </a:r>
            <a:r>
              <a:rPr lang="en-US" baseline="0" dirty="0" smtClean="0">
                <a:latin typeface="Arial" pitchFamily="34" charset="0"/>
                <a:cs typeface="Arial" pitchFamily="34" charset="0"/>
              </a:rPr>
              <a:t>.</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pPr defTabSz="929488">
              <a:defRPr/>
            </a:pPr>
            <a:r>
              <a:rPr lang="en-US" dirty="0" smtClean="0">
                <a:latin typeface="Arial" pitchFamily="34" charset="0"/>
                <a:cs typeface="Arial" pitchFamily="34" charset="0"/>
              </a:rPr>
              <a:t>* Grants from the </a:t>
            </a:r>
            <a:r>
              <a:rPr lang="en-US" dirty="0" err="1" smtClean="0">
                <a:latin typeface="Arial" pitchFamily="34" charset="0"/>
                <a:cs typeface="Arial" pitchFamily="34" charset="0"/>
              </a:rPr>
              <a:t>OppNet</a:t>
            </a:r>
            <a:r>
              <a:rPr lang="en-US" dirty="0" smtClean="0">
                <a:latin typeface="Arial" pitchFamily="34" charset="0"/>
                <a:cs typeface="Arial" pitchFamily="34" charset="0"/>
              </a:rPr>
              <a:t> RFA “Mechanistic Pathways Linking Psychosocial Stress and Behavior” may come to the September Council meeting.</a:t>
            </a: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19</a:t>
            </a:fld>
            <a:endParaRPr lang="en-US" dirty="0" smtClean="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Let</a:t>
            </a:r>
            <a:r>
              <a:rPr lang="en-US" baseline="0" dirty="0" smtClean="0">
                <a:latin typeface="Arial" pitchFamily="34" charset="0"/>
                <a:cs typeface="Arial" pitchFamily="34" charset="0"/>
              </a:rPr>
              <a:t> me start my Director’s Report by personally thanking the outstanding members of our advisory Council. Besides being a great-looking group (as documented in this photograph taken during our February meeting), you continue to be immensely helpful to me and to my staff– both during the actual Council meetings and in various ways that we call on you for your service, both individually and collectively.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As I look at this picture, I am reminded that I have personally had an important conversation with almost every one of you since our last meeting in February; meanwhile, most of you have attended key NHGRI workshops or joined critical conference calls just in the past few months.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In short, you have been and continue to be generous with your time, and your input is incredibly valuable and— I can assure you— much-appreciated. </a:t>
            </a:r>
          </a:p>
          <a:p>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a:t>
            </a:fld>
            <a:endParaRPr lang="en-US" dirty="0" smtClean="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en-US" dirty="0" smtClean="0">
                <a:latin typeface="Arial" pitchFamily="34" charset="0"/>
                <a:cs typeface="Arial" pitchFamily="34" charset="0"/>
              </a:rPr>
              <a:t>In terms of NIH updates, I certainly saved the best for last– the situation with the FY2013 NIH appropriation (i.e.</a:t>
            </a:r>
            <a:r>
              <a:rPr lang="en-US" baseline="0" dirty="0" smtClean="0">
                <a:latin typeface="Arial" pitchFamily="34" charset="0"/>
                <a:cs typeface="Arial" pitchFamily="34" charset="0"/>
              </a:rPr>
              <a:t>, the NIH budget for next fiscal year). As you may recall, the President delivered his proposed FY2013 budget to Congress in February, calling for essentially a flat NIH budget relative to the current fiscal year. Congress is now holding various hearings, including those about NIH.</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On March 20, Francis Collins and Tom Insel, Acting Director of NCATS, testified before the House appropriations subcommittee responsible for drafting NIH’s budget each year. There was a strong focus on NCATS and the role of NIH in translational science.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On March 28, the corresponding committee on the Senate side held a hearing on NIH, with Francis Collins and several institute directors testifying.</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119812" name="Slide Number Placeholder 3"/>
          <p:cNvSpPr>
            <a:spLocks noGrp="1"/>
          </p:cNvSpPr>
          <p:nvPr>
            <p:ph type="sldNum" sz="quarter" idx="5"/>
          </p:nvPr>
        </p:nvSpPr>
        <p:spPr>
          <a:noFill/>
        </p:spPr>
        <p:txBody>
          <a:bodyPr/>
          <a:lstStyle/>
          <a:p>
            <a:pPr defTabSz="933548"/>
            <a:fld id="{3F3096A7-7907-4AE4-8BBC-4643BE8BB0EA}" type="slidenum">
              <a:rPr lang="en-US" smtClean="0">
                <a:solidFill>
                  <a:srgbClr val="000000"/>
                </a:solidFill>
              </a:rPr>
              <a:pPr defTabSz="933548"/>
              <a:t>20</a:t>
            </a:fld>
            <a:endParaRPr lang="en-US" dirty="0" smtClean="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9228" y="4446590"/>
            <a:ext cx="5478449" cy="4211637"/>
          </a:xfrm>
        </p:spPr>
        <p:txBody>
          <a:bodyPr>
            <a:noAutofit/>
          </a:bodyPr>
          <a:lstStyle/>
          <a:p>
            <a:r>
              <a:rPr lang="en-US" dirty="0" smtClean="0">
                <a:latin typeface="Arial" pitchFamily="34" charset="0"/>
                <a:cs typeface="Arial" pitchFamily="34" charset="0"/>
              </a:rPr>
              <a:t>Those two</a:t>
            </a:r>
            <a:r>
              <a:rPr lang="en-US" baseline="0" dirty="0" smtClean="0">
                <a:latin typeface="Arial" pitchFamily="34" charset="0"/>
                <a:cs typeface="Arial" pitchFamily="34" charset="0"/>
              </a:rPr>
              <a:t> hearings took place in the face of some highly </a:t>
            </a:r>
            <a:r>
              <a:rPr lang="en-US" dirty="0" smtClean="0">
                <a:latin typeface="Arial" pitchFamily="34" charset="0"/>
                <a:cs typeface="Arial" pitchFamily="34" charset="0"/>
              </a:rPr>
              <a:t>unusual circumstances related to </a:t>
            </a:r>
            <a:r>
              <a:rPr lang="en-US" baseline="0" dirty="0" smtClean="0">
                <a:latin typeface="Arial" pitchFamily="34" charset="0"/>
                <a:cs typeface="Arial" pitchFamily="34" charset="0"/>
              </a:rPr>
              <a:t>the FY2013 NIH budget. For starters, we will certainly </a:t>
            </a:r>
            <a:r>
              <a:rPr lang="en-US" u="sng" baseline="0" dirty="0" smtClean="0">
                <a:latin typeface="Arial" pitchFamily="34" charset="0"/>
                <a:cs typeface="Arial" pitchFamily="34" charset="0"/>
              </a:rPr>
              <a:t>not</a:t>
            </a:r>
            <a:r>
              <a:rPr lang="en-US" baseline="0" dirty="0" smtClean="0">
                <a:latin typeface="Arial" pitchFamily="34" charset="0"/>
                <a:cs typeface="Arial" pitchFamily="34" charset="0"/>
              </a:rPr>
              <a:t> have an agreement about the budget until after the November election. So, whether NIH ever gets the President’s flat budget is completely unknown. We will inevitably start the new fiscal year on October 1 under a continuing resolution, meaning we will be asked to temporarily operate assuming the same budget as the previous year.</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Meanwhile, the elephant in the room relates to last summer’s failed debt deal and the inaction of the not-so-</a:t>
            </a:r>
            <a:r>
              <a:rPr lang="en-US" baseline="0" dirty="0" err="1" smtClean="0">
                <a:latin typeface="Arial" pitchFamily="34" charset="0"/>
                <a:cs typeface="Arial" pitchFamily="34" charset="0"/>
              </a:rPr>
              <a:t>Supercommittee</a:t>
            </a:r>
            <a:r>
              <a:rPr lang="en-US" baseline="0" dirty="0" smtClean="0">
                <a:latin typeface="Arial" pitchFamily="34" charset="0"/>
                <a:cs typeface="Arial" pitchFamily="34" charset="0"/>
              </a:rPr>
              <a:t>, which now means that an automatic 8-9% budget cut (or ‘sequestration’) will occur in very early January 2013– unless some sort of new debt deal or other compromise is reached.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Such a sequestration</a:t>
            </a:r>
            <a:r>
              <a:rPr lang="en-US" baseline="0" dirty="0" smtClean="0">
                <a:latin typeface="Arial" pitchFamily="34" charset="0"/>
                <a:cs typeface="Arial" pitchFamily="34" charset="0"/>
              </a:rPr>
              <a:t> is really more like a guillotine than an elephant. In fact, it is hard to even imagine how NIH would manage such a draconian cut— especially since it would kick in at the 25% point of the fiscal year, but would be applied retroactively for the entire fiscal year. Making this particularly challenging is the November election (and its uncertainties about the next President or the political balance in each chamber of Congress), and the likely scenario that we simply will </a:t>
            </a:r>
            <a:r>
              <a:rPr lang="en-US" u="sng" baseline="0" dirty="0" smtClean="0">
                <a:latin typeface="Arial" pitchFamily="34" charset="0"/>
                <a:cs typeface="Arial" pitchFamily="34" charset="0"/>
              </a:rPr>
              <a:t>not</a:t>
            </a:r>
            <a:r>
              <a:rPr lang="en-US" baseline="0" dirty="0" smtClean="0">
                <a:latin typeface="Arial" pitchFamily="34" charset="0"/>
                <a:cs typeface="Arial" pitchFamily="34" charset="0"/>
              </a:rPr>
              <a:t> know much about the budget until at least December. </a:t>
            </a:r>
          </a:p>
          <a:p>
            <a:endParaRPr lang="en-US" baseline="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latin typeface="Arial" pitchFamily="34" charset="0"/>
                <a:cs typeface="Arial" pitchFamily="34" charset="0"/>
              </a:rPr>
              <a:t>Meanwhile, advocates</a:t>
            </a:r>
            <a:r>
              <a:rPr lang="en-US" baseline="0" dirty="0" smtClean="0">
                <a:latin typeface="Arial" pitchFamily="34" charset="0"/>
                <a:cs typeface="Arial" pitchFamily="34" charset="0"/>
              </a:rPr>
              <a:t> are speaking out to express concerns about the potential sequestration.</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Released the day of the Senate hearing, a United for Medical Research report estimates that such a budgetary cut would lead to the loss of 33,000 jobs across the United States, which is described as a </a:t>
            </a:r>
            <a:r>
              <a:rPr lang="en-US" dirty="0" smtClean="0">
                <a:latin typeface="Arial" pitchFamily="34" charset="0"/>
                <a:cs typeface="Arial" pitchFamily="34" charset="0"/>
              </a:rPr>
              <a:t>massive step backwards for biomedical research in this country.</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A FASEB report released last month</a:t>
            </a:r>
            <a:r>
              <a:rPr lang="en-US" baseline="0" dirty="0" smtClean="0">
                <a:latin typeface="Arial" pitchFamily="34" charset="0"/>
                <a:cs typeface="Arial" pitchFamily="34" charset="0"/>
              </a:rPr>
              <a:t> estimates such a sequestration will lead to a $2.8B cut to the extramural budget, which would have a devastating effect on medical research.</a:t>
            </a:r>
          </a:p>
          <a:p>
            <a:endParaRPr lang="en-US" baseline="0" dirty="0" smtClean="0">
              <a:latin typeface="Arial" pitchFamily="34" charset="0"/>
              <a:cs typeface="Arial" pitchFamily="34" charset="0"/>
            </a:endParaRPr>
          </a:p>
          <a:p>
            <a:pPr defTabSz="929488">
              <a:defRPr/>
            </a:pPr>
            <a:r>
              <a:rPr lang="en-US" baseline="0" dirty="0" smtClean="0">
                <a:latin typeface="Arial" pitchFamily="34" charset="0"/>
                <a:cs typeface="Arial" pitchFamily="34" charset="0"/>
              </a:rPr>
              <a:t>While various proposed solutions are being debated in Congress to potentially avoid the sequestration (including a recently passed House bill), it is hard to predict if any of them will truly be implemented. So, all we can do is watch and wait. </a:t>
            </a:r>
          </a:p>
          <a:p>
            <a:endParaRPr lang="en-US" baseline="0"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baseline="0"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xfrm>
            <a:off x="508000" y="4446590"/>
            <a:ext cx="6108700" cy="4211637"/>
          </a:xfrm>
          <a:noFill/>
          <a:ln/>
        </p:spPr>
        <p:txBody>
          <a:bodyPr/>
          <a:lstStyle/>
          <a:p>
            <a:r>
              <a:rPr lang="en-US" dirty="0" smtClean="0">
                <a:latin typeface="Arial" pitchFamily="34" charset="0"/>
                <a:cs typeface="Arial" pitchFamily="34" charset="0"/>
              </a:rPr>
              <a:t>So,</a:t>
            </a:r>
            <a:r>
              <a:rPr lang="en-US" baseline="0" dirty="0" smtClean="0">
                <a:latin typeface="Arial" pitchFamily="34" charset="0"/>
                <a:cs typeface="Arial" pitchFamily="34" charset="0"/>
              </a:rPr>
              <a:t> we certainly find ourselves in a very unusual and uncomfortable circumstance with respect to next year’s NIH budget.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Between the election and the potential sequestration, it is going to feel like a very turbulent roller coaster ride for the next 6-8 months.</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I, for one, plan to buckle up to avoid getting tossed and turned too badly when I follow the political news each day.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And I am routinely dosing up heavily with Dramamine to minimize the inevitable nausea that will occur as things unfold.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And just to be safe, the NIH was kind enough to install oxygen masks in the ceilings of all Institute Directors’ offices, which will drop down for use if the sequestration actually kicks in. We were also given training to be sure that we fastened our masks on securely before placing a mask on any our extramural Program Directors.</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So, stay tuned to </a:t>
            </a:r>
            <a:r>
              <a:rPr lang="en-US" i="1" baseline="0" dirty="0" smtClean="0">
                <a:latin typeface="Arial" pitchFamily="34" charset="0"/>
                <a:cs typeface="Arial" pitchFamily="34" charset="0"/>
              </a:rPr>
              <a:t>CNN</a:t>
            </a:r>
            <a:r>
              <a:rPr lang="en-US" baseline="0" dirty="0" smtClean="0">
                <a:latin typeface="Arial" pitchFamily="34" charset="0"/>
                <a:cs typeface="Arial" pitchFamily="34" charset="0"/>
              </a:rPr>
              <a:t> and </a:t>
            </a:r>
            <a:r>
              <a:rPr lang="en-US" i="1" baseline="0" dirty="0" err="1" smtClean="0">
                <a:latin typeface="Arial" pitchFamily="34" charset="0"/>
                <a:cs typeface="Arial" pitchFamily="34" charset="0"/>
              </a:rPr>
              <a:t>GenomeWeb</a:t>
            </a:r>
            <a:r>
              <a:rPr lang="en-US" baseline="0" dirty="0" smtClean="0">
                <a:latin typeface="Arial" pitchFamily="34" charset="0"/>
                <a:cs typeface="Arial" pitchFamily="34" charset="0"/>
              </a:rPr>
              <a:t> for continuing developments in this insane story…</a:t>
            </a:r>
          </a:p>
          <a:p>
            <a:endParaRPr lang="en-US" baseline="0" dirty="0" smtClean="0">
              <a:latin typeface="Arial" pitchFamily="34" charset="0"/>
              <a:cs typeface="Arial" pitchFamily="34" charset="0"/>
            </a:endParaRPr>
          </a:p>
        </p:txBody>
      </p:sp>
      <p:sp>
        <p:nvSpPr>
          <p:cNvPr id="119812" name="Slide Number Placeholder 3"/>
          <p:cNvSpPr>
            <a:spLocks noGrp="1"/>
          </p:cNvSpPr>
          <p:nvPr>
            <p:ph type="sldNum" sz="quarter" idx="5"/>
          </p:nvPr>
        </p:nvSpPr>
        <p:spPr>
          <a:noFill/>
        </p:spPr>
        <p:txBody>
          <a:bodyPr/>
          <a:lstStyle/>
          <a:p>
            <a:pPr defTabSz="933548"/>
            <a:fld id="{3F3096A7-7907-4AE4-8BBC-4643BE8BB0EA}" type="slidenum">
              <a:rPr lang="en-US" smtClean="0">
                <a:solidFill>
                  <a:srgbClr val="000000"/>
                </a:solidFill>
              </a:rPr>
              <a:pPr defTabSz="933548"/>
              <a:t>23</a:t>
            </a:fld>
            <a:endParaRPr lang="en-US" dirty="0" smtClean="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1300" y="4280709"/>
            <a:ext cx="6591300" cy="4211637"/>
          </a:xfrm>
        </p:spPr>
        <p:txBody>
          <a:bodyPr>
            <a:noAutofit/>
          </a:bodyPr>
          <a:lstStyle/>
          <a:p>
            <a:r>
              <a:rPr lang="en-US" dirty="0" smtClean="0">
                <a:latin typeface="Arial" pitchFamily="34" charset="0"/>
                <a:cs typeface="Arial" pitchFamily="34" charset="0"/>
              </a:rPr>
              <a:t>Related to all of this discussion about the FY2013</a:t>
            </a:r>
            <a:r>
              <a:rPr lang="en-US" baseline="0" dirty="0" smtClean="0">
                <a:latin typeface="Arial" pitchFamily="34" charset="0"/>
                <a:cs typeface="Arial" pitchFamily="34" charset="0"/>
              </a:rPr>
              <a:t> NIH budget, but more broadly to the turbulent ride we go through every year related to budgetary uncertainties and the lack of a long-term plan to provide life sciences research stable annual funding– * Late last week, The Information Technology and Innovation Foundation and United for Medical Research released a new report entitled </a:t>
            </a:r>
            <a:r>
              <a:rPr lang="en-US" i="1" baseline="0" dirty="0" smtClean="0">
                <a:latin typeface="Arial" pitchFamily="34" charset="0"/>
                <a:cs typeface="Arial" pitchFamily="34" charset="0"/>
              </a:rPr>
              <a:t>Leadership in Decline– Assessing U.S. International Competitiveness in Biomedical Research</a:t>
            </a:r>
            <a:r>
              <a:rPr lang="en-US" baseline="0" dirty="0" smtClean="0">
                <a:latin typeface="Arial" pitchFamily="34" charset="0"/>
                <a:cs typeface="Arial" pitchFamily="34" charset="0"/>
              </a:rPr>
              <a:t>. This report is highly critical of the U.S.’s commitment to the life sciences, providing evidence of our declining global leadership. The budgetary problems thrust onto the NIH are cited as one of the core reasons for this. * Included are data illustrating how…”A clear picture emerges from these indicators: the competitive position of the U.S. life sciences industry has been eroding over the past decade.”</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 Elsewhere, they cite various</a:t>
            </a:r>
            <a:r>
              <a:rPr lang="en-US" baseline="0" dirty="0" smtClean="0">
                <a:latin typeface="Arial" pitchFamily="34" charset="0"/>
                <a:cs typeface="Arial" pitchFamily="34" charset="0"/>
              </a:rPr>
              <a:t> examples of how we are losing our competitiveness. One that hits close to NHGRI is their point that “China has the world’s largest next-generation sequencing capacity, with more sequencing capacity than the entire United States and about one-third of the total global capacity.”  * And finally, the report points out “For at least the past half century, the United States has stood at the forefront of the global life science revolution. But amidst intensifying global competition, continued U.S. life sciences leadership is not assured, and is under clear threat from several forces.”</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These are all very sobering conclusions. I strongly encourage Council members and others to download this report and take a careful look at it.</a:t>
            </a:r>
          </a:p>
          <a:p>
            <a:endParaRPr lang="en-US" dirty="0" smtClean="0">
              <a:latin typeface="Arial" pitchFamily="34" charset="0"/>
              <a:cs typeface="Arial" pitchFamily="34" charset="0"/>
            </a:endParaRPr>
          </a:p>
          <a:p>
            <a:endParaRPr lang="en-US" baseline="0"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t> </a:t>
            </a: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25</a:t>
            </a:fld>
            <a:endParaRPr lang="en-US" dirty="0" smtClean="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Renato Dulbecco passed away</a:t>
            </a:r>
            <a:r>
              <a:rPr lang="en-US" baseline="0" dirty="0" smtClean="0">
                <a:latin typeface="Arial" pitchFamily="34" charset="0"/>
                <a:cs typeface="Arial" pitchFamily="34" charset="0"/>
              </a:rPr>
              <a:t> this past February. He </a:t>
            </a:r>
            <a:r>
              <a:rPr lang="en-US" dirty="0" smtClean="0">
                <a:latin typeface="Arial" pitchFamily="34" charset="0"/>
                <a:cs typeface="Arial" pitchFamily="34" charset="0"/>
              </a:rPr>
              <a:t>won the 1975 Nobel Prize for his role in drawing a link between genetic mutations and cancer.</a:t>
            </a:r>
          </a:p>
          <a:p>
            <a:endParaRPr lang="en-US" dirty="0" smtClean="0">
              <a:latin typeface="Arial" pitchFamily="34" charset="0"/>
              <a:cs typeface="Arial" pitchFamily="34" charset="0"/>
            </a:endParaRPr>
          </a:p>
          <a:p>
            <a:r>
              <a:rPr lang="en-US" dirty="0" smtClean="0">
                <a:latin typeface="Arial" pitchFamily="34" charset="0"/>
                <a:cs typeface="Arial" pitchFamily="34" charset="0"/>
              </a:rPr>
              <a:t>In terms of his genomics connections, in 1986, Dulbecco wrote a heavily-cited commentary in the journal </a:t>
            </a:r>
            <a:r>
              <a:rPr lang="en-US" i="1" dirty="0" smtClean="0">
                <a:latin typeface="Arial" pitchFamily="34" charset="0"/>
                <a:cs typeface="Arial" pitchFamily="34" charset="0"/>
              </a:rPr>
              <a:t>Science</a:t>
            </a:r>
            <a:r>
              <a:rPr lang="en-US" dirty="0" smtClean="0">
                <a:latin typeface="Arial" pitchFamily="34" charset="0"/>
                <a:cs typeface="Arial" pitchFamily="34" charset="0"/>
              </a:rPr>
              <a:t> entitled “</a:t>
            </a:r>
            <a:r>
              <a:rPr lang="en-US" dirty="0">
                <a:latin typeface="Arial" pitchFamily="34" charset="0"/>
                <a:cs typeface="Arial" pitchFamily="34" charset="0"/>
              </a:rPr>
              <a:t>A turning point in cancer research: sequencing the human genome”— in which he proposed that </a:t>
            </a:r>
            <a:r>
              <a:rPr lang="en-US" dirty="0" smtClean="0">
                <a:latin typeface="Arial" pitchFamily="34" charset="0"/>
                <a:cs typeface="Arial" pitchFamily="34" charset="0"/>
              </a:rPr>
              <a:t>cataloging all human genes by sequencing the human genome would provide the needed insights for understanding cancer.</a:t>
            </a:r>
            <a:r>
              <a:rPr lang="en-US" baseline="0" dirty="0" smtClean="0">
                <a:latin typeface="Arial" pitchFamily="34" charset="0"/>
                <a:cs typeface="Arial" pitchFamily="34" charset="0"/>
              </a:rPr>
              <a:t> This article was a key part of the growing ‘drum beat’ of support leading up to the launching of the Human Genome Project in 1990.</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26</a:t>
            </a:fld>
            <a:endParaRPr lang="en-US" dirty="0" smtClean="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dirty="0" smtClean="0">
                <a:latin typeface="Arial" pitchFamily="34" charset="0"/>
                <a:cs typeface="Arial" pitchFamily="34" charset="0"/>
              </a:rPr>
              <a:t>Janet Rowley, a good</a:t>
            </a:r>
            <a:r>
              <a:rPr lang="en-US" baseline="0" dirty="0" smtClean="0">
                <a:latin typeface="Arial" pitchFamily="34" charset="0"/>
                <a:cs typeface="Arial" pitchFamily="34" charset="0"/>
              </a:rPr>
              <a:t> friend and many times advisor of NHGRI,</a:t>
            </a:r>
            <a:r>
              <a:rPr lang="en-US" dirty="0" smtClean="0">
                <a:latin typeface="Arial" pitchFamily="34" charset="0"/>
                <a:cs typeface="Arial" pitchFamily="34" charset="0"/>
              </a:rPr>
              <a:t> was awarded</a:t>
            </a:r>
            <a:r>
              <a:rPr lang="en-US" baseline="0" dirty="0" smtClean="0">
                <a:latin typeface="Arial" pitchFamily="34" charset="0"/>
                <a:cs typeface="Arial" pitchFamily="34" charset="0"/>
              </a:rPr>
              <a:t> the 2012 Japan Prize in the f</a:t>
            </a:r>
            <a:r>
              <a:rPr lang="en-US" dirty="0" smtClean="0">
                <a:latin typeface="Arial" pitchFamily="34" charset="0"/>
                <a:cs typeface="Arial" pitchFamily="34" charset="0"/>
              </a:rPr>
              <a:t>ield</a:t>
            </a:r>
            <a:r>
              <a:rPr lang="en-US" baseline="0" dirty="0" smtClean="0">
                <a:latin typeface="Arial" pitchFamily="34" charset="0"/>
                <a:cs typeface="Arial" pitchFamily="34" charset="0"/>
              </a:rPr>
              <a:t> of</a:t>
            </a:r>
            <a:r>
              <a:rPr lang="en-US" dirty="0" smtClean="0">
                <a:latin typeface="Arial" pitchFamily="34" charset="0"/>
                <a:cs typeface="Arial" pitchFamily="34" charset="0"/>
              </a:rPr>
              <a:t> Healthcare and Medical Technology.  </a:t>
            </a:r>
          </a:p>
          <a:p>
            <a:endParaRPr lang="en-US" dirty="0" smtClean="0">
              <a:latin typeface="Arial" pitchFamily="34" charset="0"/>
              <a:cs typeface="Arial" pitchFamily="34" charset="0"/>
            </a:endParaRPr>
          </a:p>
          <a:p>
            <a:r>
              <a:rPr lang="en-US" dirty="0">
                <a:latin typeface="Arial" pitchFamily="34" charset="0"/>
                <a:cs typeface="Arial" pitchFamily="34" charset="0"/>
              </a:rPr>
              <a:t>She will share the award with Brian </a:t>
            </a:r>
            <a:r>
              <a:rPr lang="en-US" dirty="0" err="1">
                <a:latin typeface="Arial" pitchFamily="34" charset="0"/>
                <a:cs typeface="Arial" pitchFamily="34" charset="0"/>
              </a:rPr>
              <a:t>Druker</a:t>
            </a:r>
            <a:r>
              <a:rPr lang="en-US" dirty="0">
                <a:latin typeface="Arial" pitchFamily="34" charset="0"/>
                <a:cs typeface="Arial" pitchFamily="34" charset="0"/>
              </a:rPr>
              <a:t> and Nicholas </a:t>
            </a:r>
            <a:r>
              <a:rPr lang="en-US" dirty="0" err="1">
                <a:latin typeface="Arial" pitchFamily="34" charset="0"/>
                <a:cs typeface="Arial" pitchFamily="34" charset="0"/>
              </a:rPr>
              <a:t>Lydon</a:t>
            </a:r>
            <a:r>
              <a:rPr lang="en-US" dirty="0">
                <a:latin typeface="Arial" pitchFamily="34" charset="0"/>
                <a:cs typeface="Arial" pitchFamily="34" charset="0"/>
              </a:rPr>
              <a:t> for their respective roles in the development of the first </a:t>
            </a:r>
            <a:r>
              <a:rPr lang="en-US" dirty="0" err="1" smtClean="0">
                <a:latin typeface="Arial" pitchFamily="34" charset="0"/>
                <a:cs typeface="Arial" pitchFamily="34" charset="0"/>
              </a:rPr>
              <a:t>genomically</a:t>
            </a:r>
            <a:r>
              <a:rPr lang="en-US" dirty="0" smtClean="0">
                <a:latin typeface="Arial" pitchFamily="34" charset="0"/>
                <a:cs typeface="Arial" pitchFamily="34" charset="0"/>
              </a:rPr>
              <a:t> targeted </a:t>
            </a:r>
            <a:r>
              <a:rPr lang="en-US" dirty="0">
                <a:latin typeface="Arial" pitchFamily="34" charset="0"/>
                <a:cs typeface="Arial" pitchFamily="34" charset="0"/>
              </a:rPr>
              <a:t>anti-cancer drug (</a:t>
            </a:r>
            <a:r>
              <a:rPr lang="en-US" dirty="0" err="1">
                <a:latin typeface="Arial" pitchFamily="34" charset="0"/>
                <a:cs typeface="Arial" pitchFamily="34" charset="0"/>
              </a:rPr>
              <a:t>Gleevac</a:t>
            </a:r>
            <a:r>
              <a:rPr lang="en-US" dirty="0">
                <a:latin typeface="Arial" pitchFamily="34" charset="0"/>
                <a:cs typeface="Arial" pitchFamily="34" charset="0"/>
              </a:rPr>
              <a:t>).</a:t>
            </a:r>
            <a:endParaRPr lang="en-US" dirty="0" smtClean="0">
              <a:latin typeface="Arial" pitchFamily="34" charset="0"/>
              <a:cs typeface="Arial" pitchFamily="34" charset="0"/>
            </a:endParaRPr>
          </a:p>
        </p:txBody>
      </p:sp>
      <p:sp>
        <p:nvSpPr>
          <p:cNvPr id="78852" name="Slide Number Placeholder 3"/>
          <p:cNvSpPr txBox="1">
            <a:spLocks noGrp="1"/>
          </p:cNvSpPr>
          <p:nvPr/>
        </p:nvSpPr>
        <p:spPr bwMode="auto">
          <a:xfrm>
            <a:off x="4014789" y="8891589"/>
            <a:ext cx="3071812" cy="468312"/>
          </a:xfrm>
          <a:prstGeom prst="rect">
            <a:avLst/>
          </a:prstGeom>
          <a:noFill/>
          <a:ln w="9525">
            <a:noFill/>
            <a:miter lim="800000"/>
            <a:headEnd/>
            <a:tailEnd/>
          </a:ln>
        </p:spPr>
        <p:txBody>
          <a:bodyPr lIns="93796" tIns="46898" rIns="93796" bIns="46898" anchor="b"/>
          <a:lstStyle/>
          <a:p>
            <a:pPr algn="r" defTabSz="935132"/>
            <a:fld id="{EA9F0117-D0A3-4F9A-B2F6-E935E9EDD18D}" type="slidenum">
              <a:rPr lang="en-US" sz="1400">
                <a:solidFill>
                  <a:srgbClr val="000000"/>
                </a:solidFill>
                <a:cs typeface="Arial" pitchFamily="34" charset="0"/>
              </a:rPr>
              <a:pPr algn="r" defTabSz="935132"/>
              <a:t>27</a:t>
            </a:fld>
            <a:endParaRPr lang="en-US" sz="1200" dirty="0">
              <a:solidFill>
                <a:srgbClr val="000000"/>
              </a:solidFill>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baseline="0" dirty="0" smtClean="0">
                <a:latin typeface="Arial" pitchFamily="34" charset="0"/>
                <a:cs typeface="Arial" pitchFamily="34" charset="0"/>
              </a:rPr>
              <a:t>Well-known to the genomics community, David Botstein, Eric Lander, and Craig Venter were recently awarded the 2012 Dan David Prize, </a:t>
            </a:r>
            <a:r>
              <a:rPr lang="en-US" dirty="0" smtClean="0">
                <a:latin typeface="Arial" pitchFamily="34" charset="0"/>
                <a:cs typeface="Arial" pitchFamily="34" charset="0"/>
              </a:rPr>
              <a:t>given annually for achievements having an outstanding scientific, technological, cultural, or social impact on our world.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Each year, fields are chosen within three time dimensions: past, present, and future. Botstein,</a:t>
            </a:r>
            <a:r>
              <a:rPr lang="en-US" baseline="0" dirty="0" smtClean="0">
                <a:latin typeface="Arial" pitchFamily="34" charset="0"/>
                <a:cs typeface="Arial" pitchFamily="34" charset="0"/>
              </a:rPr>
              <a:t> Lander, and Venter were given their </a:t>
            </a:r>
            <a:r>
              <a:rPr lang="en-US" dirty="0" smtClean="0">
                <a:latin typeface="Arial" pitchFamily="34" charset="0"/>
                <a:cs typeface="Arial" pitchFamily="34" charset="0"/>
              </a:rPr>
              <a:t>award</a:t>
            </a:r>
            <a:r>
              <a:rPr lang="en-US" baseline="0" dirty="0" smtClean="0">
                <a:latin typeface="Arial" pitchFamily="34" charset="0"/>
                <a:cs typeface="Arial" pitchFamily="34" charset="0"/>
              </a:rPr>
              <a:t> for the future and for genomics research. </a:t>
            </a:r>
            <a:endParaRPr lang="en-US" dirty="0" smtClean="0">
              <a:latin typeface="Arial" pitchFamily="34" charset="0"/>
              <a:cs typeface="Arial" pitchFamily="34" charset="0"/>
            </a:endParaRPr>
          </a:p>
          <a:p>
            <a:endParaRPr lang="en-US" baseline="0" dirty="0" smtClean="0">
              <a:latin typeface="Arial" pitchFamily="34" charset="0"/>
              <a:cs typeface="Arial" pitchFamily="34" charset="0"/>
            </a:endParaRPr>
          </a:p>
        </p:txBody>
      </p:sp>
      <p:sp>
        <p:nvSpPr>
          <p:cNvPr id="78852" name="Slide Number Placeholder 3"/>
          <p:cNvSpPr txBox="1">
            <a:spLocks noGrp="1"/>
          </p:cNvSpPr>
          <p:nvPr/>
        </p:nvSpPr>
        <p:spPr bwMode="auto">
          <a:xfrm>
            <a:off x="4014789" y="8891589"/>
            <a:ext cx="3071812" cy="468312"/>
          </a:xfrm>
          <a:prstGeom prst="rect">
            <a:avLst/>
          </a:prstGeom>
          <a:noFill/>
          <a:ln w="9525">
            <a:noFill/>
            <a:miter lim="800000"/>
            <a:headEnd/>
            <a:tailEnd/>
          </a:ln>
        </p:spPr>
        <p:txBody>
          <a:bodyPr lIns="93796" tIns="46898" rIns="93796" bIns="46898" anchor="b"/>
          <a:lstStyle/>
          <a:p>
            <a:pPr algn="r" defTabSz="935132"/>
            <a:fld id="{EA9F0117-D0A3-4F9A-B2F6-E935E9EDD18D}" type="slidenum">
              <a:rPr lang="en-US" sz="1400">
                <a:solidFill>
                  <a:srgbClr val="000000"/>
                </a:solidFill>
                <a:cs typeface="Arial" pitchFamily="34" charset="0"/>
              </a:rPr>
              <a:pPr algn="r" defTabSz="935132"/>
              <a:t>28</a:t>
            </a:fld>
            <a:endParaRPr lang="en-US" sz="1200" dirty="0">
              <a:solidFill>
                <a:srgbClr val="000000"/>
              </a:solidFill>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dirty="0" smtClean="0">
                <a:latin typeface="Arial" pitchFamily="34" charset="0"/>
                <a:cs typeface="Arial" pitchFamily="34" charset="0"/>
              </a:rPr>
              <a:t>As someone who keeps</a:t>
            </a:r>
            <a:r>
              <a:rPr lang="en-US" baseline="0" dirty="0" smtClean="0">
                <a:latin typeface="Arial" pitchFamily="34" charset="0"/>
                <a:cs typeface="Arial" pitchFamily="34" charset="0"/>
              </a:rPr>
              <a:t> a close eye on the various things going on in my home town of St. Louis, I am pleased to report that </a:t>
            </a:r>
            <a:r>
              <a:rPr lang="en-US" dirty="0" smtClean="0">
                <a:latin typeface="Arial" pitchFamily="34" charset="0"/>
                <a:cs typeface="Arial" pitchFamily="34" charset="0"/>
              </a:rPr>
              <a:t>Tim Ley, Elaine </a:t>
            </a:r>
            <a:r>
              <a:rPr lang="en-US" dirty="0" err="1" smtClean="0">
                <a:latin typeface="Arial" pitchFamily="34" charset="0"/>
                <a:cs typeface="Arial" pitchFamily="34" charset="0"/>
              </a:rPr>
              <a:t>Mardis</a:t>
            </a:r>
            <a:r>
              <a:rPr lang="en-US" dirty="0" smtClean="0">
                <a:latin typeface="Arial" pitchFamily="34" charset="0"/>
                <a:cs typeface="Arial" pitchFamily="34" charset="0"/>
              </a:rPr>
              <a:t>, and Council member Rick Wilson of the Genome Institute at Washington University</a:t>
            </a:r>
            <a:r>
              <a:rPr lang="en-US" baseline="0" dirty="0" smtClean="0">
                <a:latin typeface="Arial" pitchFamily="34" charset="0"/>
                <a:cs typeface="Arial" pitchFamily="34" charset="0"/>
              </a:rPr>
              <a:t> recently received the </a:t>
            </a:r>
            <a:r>
              <a:rPr lang="en-US" dirty="0">
                <a:latin typeface="Arial" pitchFamily="34" charset="0"/>
                <a:cs typeface="Arial" pitchFamily="34" charset="0"/>
              </a:rPr>
              <a:t>George Engelmann Interdisciplinary Award from the Academy of Science of St. Louis.</a:t>
            </a:r>
          </a:p>
          <a:p>
            <a:r>
              <a:rPr lang="en-US" dirty="0">
                <a:latin typeface="Arial" pitchFamily="34" charset="0"/>
                <a:cs typeface="Arial" pitchFamily="34" charset="0"/>
              </a:rPr>
              <a:t/>
            </a:r>
            <a:br>
              <a:rPr lang="en-US" dirty="0">
                <a:latin typeface="Arial" pitchFamily="34" charset="0"/>
                <a:cs typeface="Arial" pitchFamily="34" charset="0"/>
              </a:rPr>
            </a:br>
            <a:r>
              <a:rPr lang="en-US" dirty="0">
                <a:latin typeface="Arial" pitchFamily="34" charset="0"/>
                <a:cs typeface="Arial" pitchFamily="34" charset="0"/>
              </a:rPr>
              <a:t>This new award </a:t>
            </a:r>
            <a:r>
              <a:rPr lang="en-US" dirty="0" smtClean="0">
                <a:latin typeface="Arial" pitchFamily="34" charset="0"/>
                <a:cs typeface="Arial" pitchFamily="34" charset="0"/>
              </a:rPr>
              <a:t>recognizes outstanding achievement in science, engineering, or technology that results from collaboration among two or more individuals across disciplinary or institutional boundaries.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In 2008, these three researchers</a:t>
            </a:r>
            <a:r>
              <a:rPr lang="en-US" baseline="0" dirty="0" smtClean="0">
                <a:latin typeface="Arial" pitchFamily="34" charset="0"/>
                <a:cs typeface="Arial" pitchFamily="34" charset="0"/>
              </a:rPr>
              <a:t> </a:t>
            </a:r>
            <a:r>
              <a:rPr lang="en-US" dirty="0" smtClean="0">
                <a:latin typeface="Arial" pitchFamily="34" charset="0"/>
                <a:cs typeface="Arial" pitchFamily="34" charset="0"/>
              </a:rPr>
              <a:t>led the team that published a description of the first cancer genome of patient with acute myeloid leukemia. </a:t>
            </a:r>
          </a:p>
        </p:txBody>
      </p:sp>
      <p:sp>
        <p:nvSpPr>
          <p:cNvPr id="78852" name="Slide Number Placeholder 3"/>
          <p:cNvSpPr txBox="1">
            <a:spLocks noGrp="1"/>
          </p:cNvSpPr>
          <p:nvPr/>
        </p:nvSpPr>
        <p:spPr bwMode="auto">
          <a:xfrm>
            <a:off x="4014789" y="8891589"/>
            <a:ext cx="3071812" cy="468312"/>
          </a:xfrm>
          <a:prstGeom prst="rect">
            <a:avLst/>
          </a:prstGeom>
          <a:noFill/>
          <a:ln w="9525">
            <a:noFill/>
            <a:miter lim="800000"/>
            <a:headEnd/>
            <a:tailEnd/>
          </a:ln>
        </p:spPr>
        <p:txBody>
          <a:bodyPr lIns="93796" tIns="46898" rIns="93796" bIns="46898" anchor="b"/>
          <a:lstStyle/>
          <a:p>
            <a:pPr algn="r" defTabSz="935132"/>
            <a:fld id="{EA9F0117-D0A3-4F9A-B2F6-E935E9EDD18D}" type="slidenum">
              <a:rPr lang="en-US" sz="1400">
                <a:solidFill>
                  <a:srgbClr val="000000"/>
                </a:solidFill>
                <a:cs typeface="Arial" pitchFamily="34" charset="0"/>
              </a:rPr>
              <a:pPr algn="r" defTabSz="935132"/>
              <a:t>29</a:t>
            </a:fld>
            <a:endParaRPr lang="en-US" sz="1200" dirty="0">
              <a:solidFill>
                <a:srgbClr val="000000"/>
              </a:solidFill>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For new Council members, visitors, and web viewers of our Council meeting, I want to make you aware that there is an ‘electronic resource’ associated with my Director’s Report.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Available at the URL shown here,</a:t>
            </a:r>
            <a:r>
              <a:rPr lang="en-US" baseline="0" dirty="0" smtClean="0">
                <a:latin typeface="Arial" pitchFamily="34" charset="0"/>
                <a:cs typeface="Arial" pitchFamily="34" charset="0"/>
              </a:rPr>
              <a:t> this resource </a:t>
            </a:r>
            <a:r>
              <a:rPr lang="en-US" dirty="0" smtClean="0">
                <a:latin typeface="Arial" pitchFamily="34" charset="0"/>
                <a:cs typeface="Arial" pitchFamily="34" charset="0"/>
              </a:rPr>
              <a:t>is analogous to supplemental materials associated with a published paper.</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 </a:t>
            </a:r>
            <a:r>
              <a:rPr lang="en-US" baseline="0" dirty="0" smtClean="0">
                <a:latin typeface="Arial" pitchFamily="34" charset="0"/>
                <a:cs typeface="Arial" pitchFamily="34" charset="0"/>
              </a:rPr>
              <a:t>slides that I am showing during my Director’s Report are </a:t>
            </a:r>
            <a:r>
              <a:rPr lang="en-US" dirty="0" smtClean="0">
                <a:latin typeface="Arial" pitchFamily="34" charset="0"/>
                <a:cs typeface="Arial" pitchFamily="34" charset="0"/>
              </a:rPr>
              <a:t>also available electronically at this site– * both as a PDF and as a </a:t>
            </a:r>
            <a:r>
              <a:rPr lang="en-US" dirty="0" err="1" smtClean="0">
                <a:latin typeface="Arial" pitchFamily="34" charset="0"/>
                <a:cs typeface="Arial" pitchFamily="34" charset="0"/>
              </a:rPr>
              <a:t>Powerpoint</a:t>
            </a:r>
            <a:r>
              <a:rPr lang="en-US" dirty="0" smtClean="0">
                <a:latin typeface="Arial" pitchFamily="34" charset="0"/>
                <a:cs typeface="Arial" pitchFamily="34" charset="0"/>
              </a:rPr>
              <a:t> file.</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For slides associated with specific documents or relevant web sites, there is a ‘Document #’ indicated on the bottom right, which simply references materials that you can access</a:t>
            </a:r>
            <a:r>
              <a:rPr lang="en-US" baseline="0" dirty="0" smtClean="0">
                <a:latin typeface="Arial" pitchFamily="34" charset="0"/>
                <a:cs typeface="Arial" pitchFamily="34" charset="0"/>
              </a:rPr>
              <a:t> at the web site shown here.</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In</a:t>
            </a:r>
            <a:r>
              <a:rPr lang="en-US" baseline="0" dirty="0" smtClean="0">
                <a:latin typeface="Arial" pitchFamily="34" charset="0"/>
                <a:cs typeface="Arial" pitchFamily="34" charset="0"/>
              </a:rPr>
              <a:t> addition to the video archive that I mentioned earlier, this </a:t>
            </a:r>
            <a:r>
              <a:rPr lang="en-US" dirty="0" smtClean="0">
                <a:latin typeface="Arial" pitchFamily="34" charset="0"/>
                <a:cs typeface="Arial" pitchFamily="34" charset="0"/>
              </a:rPr>
              <a:t>entire site</a:t>
            </a:r>
            <a:r>
              <a:rPr lang="en-US" baseline="0" dirty="0" smtClean="0">
                <a:latin typeface="Arial" pitchFamily="34" charset="0"/>
                <a:cs typeface="Arial" pitchFamily="34" charset="0"/>
              </a:rPr>
              <a:t> (</a:t>
            </a:r>
            <a:r>
              <a:rPr lang="en-US" dirty="0" smtClean="0">
                <a:latin typeface="Arial" pitchFamily="34" charset="0"/>
                <a:cs typeface="Arial" pitchFamily="34" charset="0"/>
              </a:rPr>
              <a:t>including all linked documents) will be archived on NHGRI’s web site as a permanent historic resource.</a:t>
            </a:r>
          </a:p>
        </p:txBody>
      </p:sp>
      <p:sp>
        <p:nvSpPr>
          <p:cNvPr id="6"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a:t>
            </a:fld>
            <a:endParaRPr lang="en-US" dirty="0" smtClean="0">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Recently, a number of individuals with ties</a:t>
            </a:r>
            <a:r>
              <a:rPr lang="en-US" baseline="0" dirty="0" smtClean="0">
                <a:latin typeface="Arial" pitchFamily="34" charset="0"/>
                <a:cs typeface="Arial" pitchFamily="34" charset="0"/>
              </a:rPr>
              <a:t> to NHGRI </a:t>
            </a:r>
            <a:r>
              <a:rPr lang="en-US" dirty="0" smtClean="0">
                <a:latin typeface="Arial" pitchFamily="34" charset="0"/>
                <a:cs typeface="Arial" pitchFamily="34" charset="0"/>
              </a:rPr>
              <a:t>were elected to the National Academy of Sciences. That list included Andy Clark, Ron </a:t>
            </a:r>
            <a:r>
              <a:rPr lang="en-US" dirty="0" err="1" smtClean="0">
                <a:latin typeface="Arial" pitchFamily="34" charset="0"/>
                <a:cs typeface="Arial" pitchFamily="34" charset="0"/>
              </a:rPr>
              <a:t>DePinho</a:t>
            </a:r>
            <a:r>
              <a:rPr lang="en-US" dirty="0" smtClean="0">
                <a:latin typeface="Arial" pitchFamily="34" charset="0"/>
                <a:cs typeface="Arial" pitchFamily="34" charset="0"/>
              </a:rPr>
              <a:t>, Evan </a:t>
            </a:r>
            <a:r>
              <a:rPr lang="en-US" dirty="0" err="1" smtClean="0">
                <a:latin typeface="Arial" pitchFamily="34" charset="0"/>
                <a:cs typeface="Arial" pitchFamily="34" charset="0"/>
              </a:rPr>
              <a:t>Eichler</a:t>
            </a:r>
            <a:r>
              <a:rPr lang="en-US" dirty="0" smtClean="0">
                <a:latin typeface="Arial" pitchFamily="34" charset="0"/>
                <a:cs typeface="Arial" pitchFamily="34" charset="0"/>
              </a:rPr>
              <a:t>,</a:t>
            </a:r>
            <a:r>
              <a:rPr lang="en-US" baseline="0" dirty="0" smtClean="0">
                <a:latin typeface="Arial" pitchFamily="34" charset="0"/>
                <a:cs typeface="Arial" pitchFamily="34" charset="0"/>
              </a:rPr>
              <a:t> Greg Hannon, Harris </a:t>
            </a:r>
            <a:r>
              <a:rPr lang="en-US" baseline="0" dirty="0" err="1" smtClean="0">
                <a:latin typeface="Arial" pitchFamily="34" charset="0"/>
                <a:cs typeface="Arial" pitchFamily="34" charset="0"/>
              </a:rPr>
              <a:t>Lewin</a:t>
            </a:r>
            <a:r>
              <a:rPr lang="en-US" baseline="0" dirty="0" smtClean="0">
                <a:latin typeface="Arial" pitchFamily="34" charset="0"/>
                <a:cs typeface="Arial" pitchFamily="34" charset="0"/>
              </a:rPr>
              <a:t>, and Rick Young.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In addition, our good colleague and Director of the National Science Foundation, </a:t>
            </a:r>
            <a:r>
              <a:rPr lang="en-US" baseline="0" dirty="0" err="1" smtClean="0">
                <a:latin typeface="Arial" pitchFamily="34" charset="0"/>
                <a:cs typeface="Arial" pitchFamily="34" charset="0"/>
              </a:rPr>
              <a:t>Subra</a:t>
            </a:r>
            <a:r>
              <a:rPr lang="en-US" baseline="0" dirty="0" smtClean="0">
                <a:latin typeface="Arial" pitchFamily="34" charset="0"/>
                <a:cs typeface="Arial" pitchFamily="34" charset="0"/>
              </a:rPr>
              <a:t> Suresh, was also elected.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30</a:t>
            </a:fld>
            <a:endParaRPr lang="en-US" dirty="0" smtClean="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itchFamily="34" charset="0"/>
                <a:cs typeface="Arial" pitchFamily="34" charset="0"/>
              </a:rPr>
              <a:t>Bruce </a:t>
            </a:r>
            <a:r>
              <a:rPr lang="en-US" dirty="0" err="1">
                <a:latin typeface="Arial" pitchFamily="34" charset="0"/>
                <a:cs typeface="Arial" pitchFamily="34" charset="0"/>
              </a:rPr>
              <a:t>Korf</a:t>
            </a:r>
            <a:r>
              <a:rPr lang="en-US" dirty="0">
                <a:latin typeface="Arial" pitchFamily="34" charset="0"/>
                <a:cs typeface="Arial" pitchFamily="34" charset="0"/>
              </a:rPr>
              <a:t> has been elected President of the American College of Medical Genetics </a:t>
            </a:r>
            <a:r>
              <a:rPr lang="en-US" dirty="0" smtClean="0">
                <a:latin typeface="Arial" pitchFamily="34" charset="0"/>
                <a:cs typeface="Arial" pitchFamily="34" charset="0"/>
              </a:rPr>
              <a:t>and </a:t>
            </a:r>
            <a:r>
              <a:rPr lang="en-US" dirty="0">
                <a:latin typeface="Arial" pitchFamily="34" charset="0"/>
                <a:cs typeface="Arial" pitchFamily="34" charset="0"/>
              </a:rPr>
              <a:t>Genomics </a:t>
            </a:r>
            <a:r>
              <a:rPr lang="en-US" dirty="0" smtClean="0">
                <a:latin typeface="Arial" pitchFamily="34" charset="0"/>
                <a:cs typeface="Arial" pitchFamily="34" charset="0"/>
              </a:rPr>
              <a:t>(ACMG) Foundation </a:t>
            </a:r>
            <a:r>
              <a:rPr lang="en-US" dirty="0">
                <a:latin typeface="Arial" pitchFamily="34" charset="0"/>
                <a:cs typeface="Arial" pitchFamily="34" charset="0"/>
              </a:rPr>
              <a:t>for Genetic and Genomic Medicine.  </a:t>
            </a:r>
          </a:p>
          <a:p>
            <a:endParaRPr lang="en-US" dirty="0">
              <a:latin typeface="Arial" pitchFamily="34" charset="0"/>
              <a:cs typeface="Arial" pitchFamily="34" charset="0"/>
            </a:endParaRPr>
          </a:p>
          <a:p>
            <a:r>
              <a:rPr lang="en-US" dirty="0">
                <a:latin typeface="Arial" pitchFamily="34" charset="0"/>
                <a:cs typeface="Arial" pitchFamily="34" charset="0"/>
              </a:rPr>
              <a:t>He takes over from Rodney Howell, who served as President for nine years. </a:t>
            </a:r>
          </a:p>
          <a:p>
            <a:endParaRPr lang="en-US" b="0" dirty="0" smtClean="0">
              <a:latin typeface="Arial" pitchFamily="34" charset="0"/>
              <a:cs typeface="Arial" pitchFamily="34" charset="0"/>
            </a:endParaRPr>
          </a:p>
          <a:p>
            <a:r>
              <a:rPr lang="en-US" dirty="0">
                <a:latin typeface="Arial" pitchFamily="34" charset="0"/>
                <a:cs typeface="Arial" pitchFamily="34" charset="0"/>
              </a:rPr>
              <a:t>Bruce is currently serving on the NHGRI’s Board of Scientific Counselors for our Intramural Research Program. </a:t>
            </a:r>
            <a:endParaRPr lang="en-US" b="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31</a:t>
            </a:fld>
            <a:endParaRPr lang="en-US" dirty="0" smtClean="0">
              <a:solidFill>
                <a:prstClr val="black"/>
              </a:solidFill>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As you may remember from the February Council meeting, the Presidential</a:t>
            </a:r>
            <a:r>
              <a:rPr lang="en-US" baseline="0" dirty="0" smtClean="0">
                <a:latin typeface="Arial" pitchFamily="34" charset="0"/>
                <a:cs typeface="Arial" pitchFamily="34" charset="0"/>
              </a:rPr>
              <a:t> </a:t>
            </a:r>
            <a:r>
              <a:rPr lang="en-US" dirty="0" smtClean="0">
                <a:latin typeface="Arial" pitchFamily="34" charset="0"/>
                <a:cs typeface="Arial" pitchFamily="34" charset="0"/>
              </a:rPr>
              <a:t>Commission for the Study of Bioethical Issues</a:t>
            </a:r>
            <a:r>
              <a:rPr lang="en-US" baseline="0" dirty="0" smtClean="0">
                <a:latin typeface="Arial" pitchFamily="34" charset="0"/>
                <a:cs typeface="Arial" pitchFamily="34" charset="0"/>
              </a:rPr>
              <a:t> has been considering bioethics issues raised by advances in human genome sequencing.</a:t>
            </a:r>
          </a:p>
          <a:p>
            <a:endParaRPr lang="en-US" baseline="0" dirty="0" smtClean="0">
              <a:latin typeface="Arial" pitchFamily="34" charset="0"/>
              <a:cs typeface="Arial" pitchFamily="34" charset="0"/>
            </a:endParaRPr>
          </a:p>
          <a:p>
            <a:pPr defTabSz="929488" eaLnBrk="1" fontAlgn="auto" hangingPunct="1">
              <a:spcBef>
                <a:spcPts val="0"/>
              </a:spcBef>
              <a:spcAft>
                <a:spcPts val="0"/>
              </a:spcAft>
              <a:defRPr/>
            </a:pPr>
            <a:r>
              <a:rPr lang="en-US" dirty="0" smtClean="0">
                <a:latin typeface="Arial" pitchFamily="34" charset="0"/>
                <a:cs typeface="Arial" pitchFamily="34" charset="0"/>
              </a:rPr>
              <a:t>Specifically, the Commission is focusing on issues related to access to and individual</a:t>
            </a:r>
            <a:r>
              <a:rPr lang="en-US" baseline="0" dirty="0" smtClean="0">
                <a:latin typeface="Arial" pitchFamily="34" charset="0"/>
                <a:cs typeface="Arial" pitchFamily="34" charset="0"/>
              </a:rPr>
              <a:t> privacy protection for genetic information, with a focus on large-scale human genome sequence data.  </a:t>
            </a:r>
          </a:p>
          <a:p>
            <a:pPr defTabSz="929488" eaLnBrk="1" fontAlgn="auto" hangingPunct="1">
              <a:spcBef>
                <a:spcPts val="0"/>
              </a:spcBef>
              <a:spcAft>
                <a:spcPts val="0"/>
              </a:spcAft>
              <a:defRPr/>
            </a:pPr>
            <a:endParaRPr lang="en-US" baseline="0" dirty="0" smtClean="0">
              <a:latin typeface="Arial" pitchFamily="34" charset="0"/>
              <a:cs typeface="Arial" pitchFamily="34" charset="0"/>
            </a:endParaRPr>
          </a:p>
          <a:p>
            <a:pPr defTabSz="929488" eaLnBrk="1" fontAlgn="auto" hangingPunct="1">
              <a:spcBef>
                <a:spcPts val="0"/>
              </a:spcBef>
              <a:spcAft>
                <a:spcPts val="0"/>
              </a:spcAft>
              <a:defRPr/>
            </a:pPr>
            <a:r>
              <a:rPr lang="en-US" baseline="0" dirty="0" smtClean="0">
                <a:latin typeface="Arial" pitchFamily="34" charset="0"/>
                <a:cs typeface="Arial" pitchFamily="34" charset="0"/>
              </a:rPr>
              <a:t>As part of the development of this report, the Department of Health and Human Services published a Request for Information on this topic </a:t>
            </a:r>
            <a:r>
              <a:rPr lang="en-US" dirty="0" smtClean="0">
                <a:latin typeface="Arial" pitchFamily="34" charset="0"/>
                <a:cs typeface="Arial" pitchFamily="34" charset="0"/>
              </a:rPr>
              <a:t>in late March, with a 60-day comment period</a:t>
            </a:r>
            <a:r>
              <a:rPr lang="en-US" baseline="0" dirty="0" smtClean="0">
                <a:latin typeface="Arial" pitchFamily="34" charset="0"/>
                <a:cs typeface="Arial" pitchFamily="34" charset="0"/>
              </a:rPr>
              <a:t> (as shown on the left). </a:t>
            </a:r>
            <a:endParaRPr lang="en-US" dirty="0" smtClean="0">
              <a:latin typeface="Arial" pitchFamily="34" charset="0"/>
              <a:cs typeface="Arial" pitchFamily="34" charset="0"/>
            </a:endParaRPr>
          </a:p>
          <a:p>
            <a:pPr defTabSz="929488" eaLnBrk="1" fontAlgn="auto" hangingPunct="1">
              <a:spcBef>
                <a:spcPts val="0"/>
              </a:spcBef>
              <a:spcAft>
                <a:spcPts val="0"/>
              </a:spcAft>
              <a:defRPr/>
            </a:pPr>
            <a:endParaRPr lang="en-US" dirty="0" smtClean="0">
              <a:latin typeface="Arial" pitchFamily="34" charset="0"/>
              <a:cs typeface="Arial" pitchFamily="34" charset="0"/>
            </a:endParaRPr>
          </a:p>
          <a:p>
            <a:pPr defTabSz="929488" eaLnBrk="1" fontAlgn="auto" hangingPunct="1">
              <a:spcBef>
                <a:spcPts val="0"/>
              </a:spcBef>
              <a:spcAft>
                <a:spcPts val="0"/>
              </a:spcAft>
              <a:defRPr/>
            </a:pPr>
            <a:r>
              <a:rPr lang="en-US" dirty="0" smtClean="0">
                <a:latin typeface="Arial" pitchFamily="34" charset="0"/>
                <a:cs typeface="Arial" pitchFamily="34" charset="0"/>
              </a:rPr>
              <a:t>The Commission</a:t>
            </a:r>
            <a:r>
              <a:rPr lang="en-US" baseline="0" dirty="0" smtClean="0">
                <a:latin typeface="Arial" pitchFamily="34" charset="0"/>
                <a:cs typeface="Arial" pitchFamily="34" charset="0"/>
              </a:rPr>
              <a:t> is also surveying federal agencies on their relevant statutes, regulations, guidance documents, and policies. NHGRI staff are in close contact with the Commission’s staff, both to serve as a resource and to provide input on the possible ways in which the Commission could be particularly helpful.</a:t>
            </a:r>
          </a:p>
          <a:p>
            <a:pPr defTabSz="929488" eaLnBrk="1" fontAlgn="auto" hangingPunct="1">
              <a:spcBef>
                <a:spcPts val="0"/>
              </a:spcBef>
              <a:spcAft>
                <a:spcPts val="0"/>
              </a:spcAft>
              <a:defRPr/>
            </a:pPr>
            <a:endParaRPr lang="en-US" baseline="0" dirty="0" smtClean="0">
              <a:latin typeface="Arial" pitchFamily="34" charset="0"/>
              <a:cs typeface="Arial" pitchFamily="34" charset="0"/>
            </a:endParaRPr>
          </a:p>
          <a:p>
            <a:pPr defTabSz="929488" eaLnBrk="1" fontAlgn="auto" hangingPunct="1">
              <a:spcBef>
                <a:spcPts val="0"/>
              </a:spcBef>
              <a:spcAft>
                <a:spcPts val="0"/>
              </a:spcAft>
              <a:defRPr/>
            </a:pPr>
            <a:r>
              <a:rPr lang="en-US" baseline="0" dirty="0" smtClean="0">
                <a:latin typeface="Arial" pitchFamily="34" charset="0"/>
                <a:cs typeface="Arial" pitchFamily="34" charset="0"/>
              </a:rPr>
              <a:t>Comments about this effort can be submitted to info@bioethics.gov.</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2" y="8891590"/>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32</a:t>
            </a:fld>
            <a:endParaRPr lang="en-US" dirty="0" smtClean="0">
              <a:solidFill>
                <a:prstClr val="black"/>
              </a:solidFill>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p:spPr>
        <p:txBody>
          <a:bodyPr/>
          <a:lstStyle/>
          <a:p>
            <a:r>
              <a:rPr lang="en-US" dirty="0" smtClean="0">
                <a:latin typeface="Arial" pitchFamily="34" charset="0"/>
                <a:ea typeface="ＭＳ Ｐゴシック" charset="-128"/>
                <a:cs typeface="Arial" pitchFamily="34" charset="0"/>
              </a:rPr>
              <a:t>In April of this year, the life sciences market research firm </a:t>
            </a:r>
            <a:r>
              <a:rPr lang="en-US" dirty="0" err="1" smtClean="0">
                <a:latin typeface="Arial" pitchFamily="34" charset="0"/>
                <a:ea typeface="ＭＳ Ｐゴシック" charset="-128"/>
                <a:cs typeface="Arial" pitchFamily="34" charset="0"/>
              </a:rPr>
              <a:t>DeciBio</a:t>
            </a:r>
            <a:r>
              <a:rPr lang="en-US" dirty="0" smtClean="0">
                <a:latin typeface="Arial" pitchFamily="34" charset="0"/>
                <a:ea typeface="ＭＳ Ｐゴシック" charset="-128"/>
                <a:cs typeface="Arial" pitchFamily="34" charset="0"/>
              </a:rPr>
              <a:t> published a report that forecasted</a:t>
            </a:r>
            <a:r>
              <a:rPr lang="en-US" baseline="0" dirty="0" smtClean="0">
                <a:latin typeface="Arial" pitchFamily="34" charset="0"/>
                <a:ea typeface="ＭＳ Ｐゴシック" charset="-128"/>
                <a:cs typeface="Arial" pitchFamily="34" charset="0"/>
              </a:rPr>
              <a:t> the</a:t>
            </a:r>
            <a:r>
              <a:rPr lang="en-US" dirty="0" smtClean="0">
                <a:latin typeface="Arial" pitchFamily="34" charset="0"/>
                <a:ea typeface="ＭＳ Ｐゴシック" charset="-128"/>
                <a:cs typeface="Arial" pitchFamily="34" charset="0"/>
              </a:rPr>
              <a:t> next few years of the life science research tools market. Although they looked at many different research tools areas, they found that genomics is expected to be the fastest-growing segment.</a:t>
            </a:r>
          </a:p>
          <a:p>
            <a:endParaRPr lang="en-US" dirty="0" smtClean="0">
              <a:latin typeface="Arial" pitchFamily="34" charset="0"/>
              <a:ea typeface="ＭＳ Ｐゴシック" charset="-128"/>
              <a:cs typeface="Arial" pitchFamily="34" charset="0"/>
            </a:endParaRPr>
          </a:p>
          <a:p>
            <a:r>
              <a:rPr lang="en-US" dirty="0" smtClean="0">
                <a:latin typeface="Arial" pitchFamily="34" charset="0"/>
                <a:ea typeface="ＭＳ Ｐゴシック" charset="-128"/>
                <a:cs typeface="Arial" pitchFamily="34" charset="0"/>
              </a:rPr>
              <a:t>* According to their projections, the genomics sector is poised to grow at 6% annually over the next five years— from $6.8 billion in 2011 to $8.9 billion</a:t>
            </a:r>
            <a:r>
              <a:rPr lang="en-US" baseline="0" dirty="0" smtClean="0">
                <a:latin typeface="Arial" pitchFamily="34" charset="0"/>
                <a:ea typeface="ＭＳ Ｐゴシック" charset="-128"/>
                <a:cs typeface="Arial" pitchFamily="34" charset="0"/>
              </a:rPr>
              <a:t> </a:t>
            </a:r>
            <a:r>
              <a:rPr lang="en-US" dirty="0" smtClean="0">
                <a:latin typeface="Arial" pitchFamily="34" charset="0"/>
                <a:ea typeface="ＭＳ Ｐゴシック" charset="-128"/>
                <a:cs typeface="Arial" pitchFamily="34" charset="0"/>
              </a:rPr>
              <a:t>in 2016.</a:t>
            </a:r>
          </a:p>
          <a:p>
            <a:endParaRPr lang="en-US" dirty="0" smtClean="0">
              <a:latin typeface="Arial" pitchFamily="34" charset="0"/>
              <a:ea typeface="ＭＳ Ｐゴシック" charset="-128"/>
              <a:cs typeface="Arial" pitchFamily="34" charset="0"/>
            </a:endParaRPr>
          </a:p>
          <a:p>
            <a:r>
              <a:rPr lang="en-US" dirty="0" smtClean="0">
                <a:latin typeface="Arial" pitchFamily="34" charset="0"/>
                <a:ea typeface="ＭＳ Ｐゴシック" charset="-128"/>
                <a:cs typeface="Arial" pitchFamily="34" charset="0"/>
              </a:rPr>
              <a:t>* Much of that growth is expected in ‘Next-Gen’ DNA sequencing, which they calculate will grow by 16% each year— from $1.05 billion in 2011 to $2.25 billion in 2016. </a:t>
            </a:r>
          </a:p>
          <a:p>
            <a:endParaRPr lang="en-US" dirty="0" smtClean="0">
              <a:latin typeface="Arial" pitchFamily="34" charset="0"/>
              <a:ea typeface="ＭＳ Ｐゴシック" charset="-128"/>
              <a:cs typeface="Arial" pitchFamily="34" charset="0"/>
            </a:endParaRPr>
          </a:p>
          <a:p>
            <a:pPr defTabSz="929488">
              <a:defRPr/>
            </a:pPr>
            <a:r>
              <a:rPr lang="en-US" dirty="0" smtClean="0">
                <a:latin typeface="Arial" pitchFamily="34" charset="0"/>
                <a:cs typeface="Arial" pitchFamily="34" charset="0"/>
              </a:rPr>
              <a:t>Interestingly, the report predicts that growth in the overall life sciences research tools market will be fueled by demand from Brazil, Russia, India, and China.</a:t>
            </a:r>
            <a:endParaRPr lang="en-US" dirty="0" smtClean="0">
              <a:latin typeface="Arial" pitchFamily="34" charset="0"/>
              <a:ea typeface="ＭＳ Ｐゴシック" charset="-128"/>
              <a:cs typeface="Arial" pitchFamily="34" charset="0"/>
            </a:endParaRPr>
          </a:p>
          <a:p>
            <a:endParaRPr lang="en-US" dirty="0" smtClean="0">
              <a:latin typeface="Arial" pitchFamily="34" charset="0"/>
              <a:ea typeface="ＭＳ Ｐゴシック" charset="-128"/>
              <a:cs typeface="Arial" pitchFamily="34" charset="0"/>
            </a:endParaRPr>
          </a:p>
        </p:txBody>
      </p:sp>
      <p:sp>
        <p:nvSpPr>
          <p:cNvPr id="4" name="Slide Number Placeholder 3"/>
          <p:cNvSpPr>
            <a:spLocks noGrp="1"/>
          </p:cNvSpPr>
          <p:nvPr>
            <p:ph type="sldNum" sz="quarter" idx="5"/>
          </p:nvPr>
        </p:nvSpPr>
        <p:spPr/>
        <p:txBody>
          <a:bodyPr/>
          <a:lstStyle/>
          <a:p>
            <a:fld id="{6F8B00D2-AB6C-4A9B-BE34-47FF0B99846C}" type="slidenum">
              <a:rPr lang="en-US"/>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p:spPr>
        <p:txBody>
          <a:bodyPr/>
          <a:lstStyle/>
          <a:p>
            <a:r>
              <a:rPr lang="en-US" dirty="0" smtClean="0">
                <a:latin typeface="Arial" pitchFamily="34" charset="0"/>
                <a:ea typeface="ＭＳ Ｐゴシック" charset="-128"/>
                <a:cs typeface="Arial" pitchFamily="34" charset="0"/>
              </a:rPr>
              <a:t>Genomics is also prominently featured in the recently released White House Office of Science and Technology Policy</a:t>
            </a:r>
            <a:r>
              <a:rPr lang="en-US" altLang="en-US" dirty="0" smtClean="0">
                <a:latin typeface="Arial" pitchFamily="34" charset="0"/>
                <a:ea typeface="ＭＳ Ｐゴシック" charset="-128"/>
                <a:cs typeface="Arial" pitchFamily="34" charset="0"/>
              </a:rPr>
              <a:t>’</a:t>
            </a:r>
            <a:r>
              <a:rPr lang="en-US" dirty="0" smtClean="0">
                <a:latin typeface="Arial" pitchFamily="34" charset="0"/>
                <a:ea typeface="ＭＳ Ｐゴシック" charset="-128"/>
                <a:cs typeface="Arial" pitchFamily="34" charset="0"/>
              </a:rPr>
              <a:t>s </a:t>
            </a:r>
            <a:r>
              <a:rPr lang="en-US" i="1" dirty="0" smtClean="0">
                <a:latin typeface="Arial" pitchFamily="34" charset="0"/>
                <a:ea typeface="ＭＳ Ｐゴシック" charset="-128"/>
                <a:cs typeface="Arial" pitchFamily="34" charset="0"/>
              </a:rPr>
              <a:t>National </a:t>
            </a:r>
            <a:r>
              <a:rPr lang="en-US" i="1" dirty="0" err="1" smtClean="0">
                <a:latin typeface="Arial" pitchFamily="34" charset="0"/>
                <a:ea typeface="ＭＳ Ｐゴシック" charset="-128"/>
                <a:cs typeface="Arial" pitchFamily="34" charset="0"/>
              </a:rPr>
              <a:t>Bioeconomy</a:t>
            </a:r>
            <a:r>
              <a:rPr lang="en-US" i="1" dirty="0" smtClean="0">
                <a:latin typeface="Arial" pitchFamily="34" charset="0"/>
                <a:ea typeface="ＭＳ Ｐゴシック" charset="-128"/>
                <a:cs typeface="Arial" pitchFamily="34" charset="0"/>
              </a:rPr>
              <a:t> Blueprint</a:t>
            </a:r>
            <a:r>
              <a:rPr lang="en-US" dirty="0" smtClean="0">
                <a:latin typeface="Arial" pitchFamily="34" charset="0"/>
                <a:ea typeface="ＭＳ Ｐゴシック" charset="-128"/>
                <a:cs typeface="Arial" pitchFamily="34" charset="0"/>
              </a:rPr>
              <a:t>. </a:t>
            </a:r>
          </a:p>
          <a:p>
            <a:endParaRPr lang="en-US" dirty="0" smtClean="0">
              <a:latin typeface="Arial" pitchFamily="34" charset="0"/>
              <a:ea typeface="ＭＳ Ｐゴシック" charset="-128"/>
              <a:cs typeface="Arial" pitchFamily="34" charset="0"/>
            </a:endParaRPr>
          </a:p>
          <a:p>
            <a:r>
              <a:rPr lang="en-US" dirty="0" smtClean="0">
                <a:latin typeface="Arial" pitchFamily="34" charset="0"/>
                <a:ea typeface="ＭＳ Ｐゴシック" charset="-128"/>
                <a:cs typeface="Arial" pitchFamily="34" charset="0"/>
              </a:rPr>
              <a:t>This lengthy document points to various ongoing</a:t>
            </a:r>
            <a:r>
              <a:rPr lang="en-US" baseline="0" dirty="0" smtClean="0">
                <a:latin typeface="Arial" pitchFamily="34" charset="0"/>
                <a:ea typeface="ＭＳ Ｐゴシック" charset="-128"/>
                <a:cs typeface="Arial" pitchFamily="34" charset="0"/>
              </a:rPr>
              <a:t> developments in the biological sciences that will likely have important economic impacts for the nation. </a:t>
            </a:r>
          </a:p>
          <a:p>
            <a:endParaRPr lang="en-US" baseline="0" dirty="0" smtClean="0">
              <a:latin typeface="Arial" pitchFamily="34" charset="0"/>
              <a:ea typeface="ＭＳ Ｐゴシック" charset="-128"/>
              <a:cs typeface="Arial" pitchFamily="34" charset="0"/>
            </a:endParaRPr>
          </a:p>
          <a:p>
            <a:r>
              <a:rPr lang="en-US" baseline="0" dirty="0" smtClean="0">
                <a:latin typeface="Arial" pitchFamily="34" charset="0"/>
                <a:ea typeface="ＭＳ Ｐゴシック" charset="-128"/>
                <a:cs typeface="Arial" pitchFamily="34" charset="0"/>
              </a:rPr>
              <a:t> Without direct input from NHGRI, they chose to * feature our iconic graph of the plummeting costs of genome sequencing (as shown on the right). It is notable that this report contained very few graphics, making it particularly flattering that they prominently featured NHGRI’s. </a:t>
            </a:r>
          </a:p>
          <a:p>
            <a:endParaRPr lang="en-US" baseline="0" dirty="0" smtClean="0">
              <a:latin typeface="Arial" pitchFamily="34" charset="0"/>
              <a:ea typeface="ＭＳ Ｐゴシック" charset="-128"/>
              <a:cs typeface="Arial" pitchFamily="34" charset="0"/>
            </a:endParaRPr>
          </a:p>
          <a:p>
            <a:r>
              <a:rPr lang="en-US" baseline="0" dirty="0" smtClean="0">
                <a:latin typeface="Arial" pitchFamily="34" charset="0"/>
                <a:ea typeface="ＭＳ Ｐゴシック" charset="-128"/>
                <a:cs typeface="Arial" pitchFamily="34" charset="0"/>
              </a:rPr>
              <a:t>The report describes how genomic</a:t>
            </a:r>
            <a:r>
              <a:rPr lang="en-US" dirty="0" smtClean="0">
                <a:latin typeface="Arial" pitchFamily="34" charset="0"/>
                <a:ea typeface="ＭＳ Ｐゴシック" charset="-128"/>
                <a:cs typeface="Arial" pitchFamily="34" charset="0"/>
              </a:rPr>
              <a:t>s and bioinformatics are </a:t>
            </a:r>
            <a:r>
              <a:rPr lang="en-US" altLang="en-US" dirty="0" smtClean="0">
                <a:latin typeface="Arial" pitchFamily="34" charset="0"/>
                <a:ea typeface="ＭＳ Ｐゴシック" charset="-128"/>
                <a:cs typeface="Arial" pitchFamily="34" charset="0"/>
              </a:rPr>
              <a:t>‘</a:t>
            </a:r>
            <a:r>
              <a:rPr lang="en-US" dirty="0" smtClean="0">
                <a:latin typeface="Arial" pitchFamily="34" charset="0"/>
                <a:ea typeface="ＭＳ Ｐゴシック" charset="-128"/>
                <a:cs typeface="Arial" pitchFamily="34" charset="0"/>
              </a:rPr>
              <a:t>foundational technologies,</a:t>
            </a:r>
            <a:r>
              <a:rPr lang="en-US" altLang="en-US" dirty="0" smtClean="0">
                <a:latin typeface="Arial" pitchFamily="34" charset="0"/>
                <a:ea typeface="ＭＳ Ｐゴシック" charset="-128"/>
                <a:cs typeface="Arial" pitchFamily="34" charset="0"/>
              </a:rPr>
              <a:t>’</a:t>
            </a:r>
            <a:r>
              <a:rPr lang="en-US" dirty="0" smtClean="0">
                <a:latin typeface="Arial" pitchFamily="34" charset="0"/>
                <a:ea typeface="ＭＳ Ｐゴシック" charset="-128"/>
                <a:cs typeface="Arial" pitchFamily="34" charset="0"/>
              </a:rPr>
              <a:t> both today and for the future.</a:t>
            </a:r>
          </a:p>
        </p:txBody>
      </p:sp>
      <p:sp>
        <p:nvSpPr>
          <p:cNvPr id="4" name="Slide Number Placeholder 3"/>
          <p:cNvSpPr>
            <a:spLocks noGrp="1"/>
          </p:cNvSpPr>
          <p:nvPr>
            <p:ph type="sldNum" sz="quarter" idx="5"/>
          </p:nvPr>
        </p:nvSpPr>
        <p:spPr/>
        <p:txBody>
          <a:bodyPr/>
          <a:lstStyle/>
          <a:p>
            <a:fld id="{32F1A951-73CB-4CBE-A2EE-76D91AFCE58A}" type="slidenum">
              <a:rPr lang="en-US"/>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a:ln/>
        </p:spPr>
      </p:sp>
      <p:sp>
        <p:nvSpPr>
          <p:cNvPr id="16386" name="Notes Placeholder 2"/>
          <p:cNvSpPr>
            <a:spLocks noGrp="1"/>
          </p:cNvSpPr>
          <p:nvPr>
            <p:ph type="body" idx="1"/>
          </p:nvPr>
        </p:nvSpPr>
        <p:spPr>
          <a:xfrm>
            <a:off x="762000" y="4446590"/>
            <a:ext cx="5575300" cy="4211637"/>
          </a:xfrm>
          <a:noFill/>
          <a:ln/>
        </p:spPr>
        <p:txBody>
          <a:bodyPr/>
          <a:lstStyle/>
          <a:p>
            <a:r>
              <a:rPr lang="en-US" dirty="0" smtClean="0">
                <a:latin typeface="Arial" pitchFamily="34" charset="0"/>
                <a:ea typeface="ＭＳ Ｐゴシック" charset="-128"/>
                <a:cs typeface="Arial" pitchFamily="34" charset="0"/>
              </a:rPr>
              <a:t>In March, the U.S. Supreme Court ended a long-running case between Prometheus Laboratories and Mayo Medical Laboratories over a patent for determining the correct dose of a drug by looking at a patient</a:t>
            </a:r>
            <a:r>
              <a:rPr lang="en-US" altLang="en-US" dirty="0" smtClean="0">
                <a:latin typeface="Arial" pitchFamily="34" charset="0"/>
                <a:ea typeface="ＭＳ Ｐゴシック" charset="-128"/>
                <a:cs typeface="Arial" pitchFamily="34" charset="0"/>
              </a:rPr>
              <a:t>’</a:t>
            </a:r>
            <a:r>
              <a:rPr lang="en-US" dirty="0" smtClean="0">
                <a:latin typeface="Arial" pitchFamily="34" charset="0"/>
                <a:ea typeface="ＭＳ Ｐゴシック" charset="-128"/>
                <a:cs typeface="Arial" pitchFamily="34" charset="0"/>
              </a:rPr>
              <a:t>s blood metabolite levels. A federal district court previously found that Prometheus was trying to patent a natural phenomenon, which the federal circuit court overturned on appeal. The Supreme Court reached the same conclusion as the district court, finding in favor of Mayo, who was sued by Prometheus in 2004 for offering their own test with slightly different thresholds for changing doses.</a:t>
            </a:r>
          </a:p>
          <a:p>
            <a:endParaRPr lang="en-US" dirty="0" smtClean="0">
              <a:latin typeface="Arial" pitchFamily="34" charset="0"/>
              <a:ea typeface="ＭＳ Ｐゴシック" charset="-128"/>
              <a:cs typeface="Arial" pitchFamily="34" charset="0"/>
            </a:endParaRPr>
          </a:p>
          <a:p>
            <a:r>
              <a:rPr lang="en-US" dirty="0" smtClean="0">
                <a:latin typeface="Arial" pitchFamily="34" charset="0"/>
                <a:ea typeface="ＭＳ Ｐゴシック" charset="-128"/>
                <a:cs typeface="Arial" pitchFamily="34" charset="0"/>
              </a:rPr>
              <a:t>We are waiting to see what impact this has on the pending case between the ACLU and Myriad Genetics, but early signs with</a:t>
            </a:r>
            <a:r>
              <a:rPr lang="en-US" baseline="0" dirty="0" smtClean="0">
                <a:latin typeface="Arial" pitchFamily="34" charset="0"/>
                <a:ea typeface="ＭＳ Ｐゴシック" charset="-128"/>
                <a:cs typeface="Arial" pitchFamily="34" charset="0"/>
              </a:rPr>
              <a:t> </a:t>
            </a:r>
            <a:r>
              <a:rPr lang="en-US" dirty="0" smtClean="0">
                <a:latin typeface="Arial" pitchFamily="34" charset="0"/>
                <a:ea typeface="ＭＳ Ｐゴシック" charset="-128"/>
                <a:cs typeface="Arial" pitchFamily="34" charset="0"/>
              </a:rPr>
              <a:t>both diagnostics and software patent</a:t>
            </a:r>
            <a:r>
              <a:rPr lang="en-US" baseline="0" dirty="0" smtClean="0">
                <a:latin typeface="Arial" pitchFamily="34" charset="0"/>
                <a:ea typeface="ＭＳ Ｐゴシック" charset="-128"/>
                <a:cs typeface="Arial" pitchFamily="34" charset="0"/>
              </a:rPr>
              <a:t> disputes</a:t>
            </a:r>
            <a:r>
              <a:rPr lang="en-US" dirty="0" smtClean="0">
                <a:latin typeface="Arial" pitchFamily="34" charset="0"/>
                <a:ea typeface="ＭＳ Ｐゴシック" charset="-128"/>
                <a:cs typeface="Arial" pitchFamily="34" charset="0"/>
              </a:rPr>
              <a:t> show that the lower courts are taking a stronger line on patent eligibility. However, in the Myriad case, the lower courts have all already rejected their genotype-phenotype association claims. This decision may </a:t>
            </a:r>
            <a:r>
              <a:rPr lang="en-US" u="sng" dirty="0" smtClean="0">
                <a:latin typeface="Arial" pitchFamily="34" charset="0"/>
                <a:ea typeface="ＭＳ Ｐゴシック" charset="-128"/>
                <a:cs typeface="Arial" pitchFamily="34" charset="0"/>
              </a:rPr>
              <a:t>not</a:t>
            </a:r>
            <a:r>
              <a:rPr lang="en-US" baseline="0" dirty="0" smtClean="0">
                <a:latin typeface="Arial" pitchFamily="34" charset="0"/>
                <a:ea typeface="ＭＳ Ｐゴシック" charset="-128"/>
                <a:cs typeface="Arial" pitchFamily="34" charset="0"/>
              </a:rPr>
              <a:t> </a:t>
            </a:r>
            <a:r>
              <a:rPr lang="en-US" dirty="0" smtClean="0">
                <a:latin typeface="Arial" pitchFamily="34" charset="0"/>
                <a:ea typeface="ＭＳ Ｐゴシック" charset="-128"/>
                <a:cs typeface="Arial" pitchFamily="34" charset="0"/>
              </a:rPr>
              <a:t>affect Myriad</a:t>
            </a:r>
            <a:r>
              <a:rPr lang="en-US" altLang="en-US" dirty="0" smtClean="0">
                <a:latin typeface="Arial" pitchFamily="34" charset="0"/>
                <a:ea typeface="ＭＳ Ｐゴシック" charset="-128"/>
                <a:cs typeface="Arial" pitchFamily="34" charset="0"/>
              </a:rPr>
              <a:t>’</a:t>
            </a:r>
            <a:r>
              <a:rPr lang="en-US" dirty="0" smtClean="0">
                <a:latin typeface="Arial" pitchFamily="34" charset="0"/>
                <a:ea typeface="ＭＳ Ｐゴシック" charset="-128"/>
                <a:cs typeface="Arial" pitchFamily="34" charset="0"/>
              </a:rPr>
              <a:t>s isolated DNA sequence claims (that is, the claims to purified and isolated </a:t>
            </a:r>
            <a:r>
              <a:rPr lang="en-US" dirty="0" err="1" smtClean="0">
                <a:latin typeface="Arial" pitchFamily="34" charset="0"/>
                <a:ea typeface="ＭＳ Ｐゴシック" charset="-128"/>
                <a:cs typeface="Arial" pitchFamily="34" charset="0"/>
              </a:rPr>
              <a:t>cDNA</a:t>
            </a:r>
            <a:r>
              <a:rPr lang="en-US" dirty="0" smtClean="0">
                <a:latin typeface="Arial" pitchFamily="34" charset="0"/>
                <a:ea typeface="ＭＳ Ｐゴシック" charset="-128"/>
                <a:cs typeface="Arial" pitchFamily="34" charset="0"/>
              </a:rPr>
              <a:t> with homology to the BRCA-gene sequence), although the Supreme Court</a:t>
            </a:r>
            <a:r>
              <a:rPr lang="en-US" altLang="en-US" dirty="0" smtClean="0">
                <a:latin typeface="Arial" pitchFamily="34" charset="0"/>
                <a:ea typeface="ＭＳ Ｐゴシック" charset="-128"/>
                <a:cs typeface="Arial" pitchFamily="34" charset="0"/>
              </a:rPr>
              <a:t>’</a:t>
            </a:r>
            <a:r>
              <a:rPr lang="en-US" dirty="0" smtClean="0">
                <a:latin typeface="Arial" pitchFamily="34" charset="0"/>
                <a:ea typeface="ＭＳ Ｐゴシック" charset="-128"/>
                <a:cs typeface="Arial" pitchFamily="34" charset="0"/>
              </a:rPr>
              <a:t>s ruling does cite concern over excessive patent protections holding back biomedical innovation.</a:t>
            </a:r>
          </a:p>
          <a:p>
            <a:endParaRPr lang="en-US" dirty="0" smtClean="0">
              <a:latin typeface="Arial" pitchFamily="34" charset="0"/>
              <a:ea typeface="ＭＳ Ｐゴシック" charset="-128"/>
              <a:cs typeface="Arial" pitchFamily="34" charset="0"/>
            </a:endParaRPr>
          </a:p>
          <a:p>
            <a:r>
              <a:rPr lang="en-US" dirty="0" smtClean="0">
                <a:latin typeface="Arial" pitchFamily="34" charset="0"/>
                <a:ea typeface="ＭＳ Ｐゴシック" charset="-128"/>
                <a:cs typeface="Arial" pitchFamily="34" charset="0"/>
              </a:rPr>
              <a:t>Obviously, more to come in this area, and we will aim to keep Council updated about relevant</a:t>
            </a:r>
            <a:r>
              <a:rPr lang="en-US" baseline="0" dirty="0" smtClean="0">
                <a:latin typeface="Arial" pitchFamily="34" charset="0"/>
                <a:ea typeface="ＭＳ Ｐゴシック" charset="-128"/>
                <a:cs typeface="Arial" pitchFamily="34" charset="0"/>
              </a:rPr>
              <a:t> </a:t>
            </a:r>
            <a:r>
              <a:rPr lang="en-US" dirty="0" smtClean="0">
                <a:latin typeface="Arial" pitchFamily="34" charset="0"/>
                <a:ea typeface="ＭＳ Ｐゴシック" charset="-128"/>
                <a:cs typeface="Arial" pitchFamily="34" charset="0"/>
              </a:rPr>
              <a:t> developments, as appropriate. </a:t>
            </a:r>
          </a:p>
        </p:txBody>
      </p:sp>
      <p:sp>
        <p:nvSpPr>
          <p:cNvPr id="4" name="Slide Number Placeholder 3"/>
          <p:cNvSpPr>
            <a:spLocks noGrp="1"/>
          </p:cNvSpPr>
          <p:nvPr>
            <p:ph type="sldNum" sz="quarter" idx="5"/>
          </p:nvPr>
        </p:nvSpPr>
        <p:spPr/>
        <p:txBody>
          <a:bodyPr/>
          <a:lstStyle/>
          <a:p>
            <a:fld id="{FE486A2E-D03D-41BB-83CB-C544B5E6393F}" type="slidenum">
              <a:rPr lang="en-US"/>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r>
              <a:rPr lang="en-US" dirty="0" smtClean="0">
                <a:latin typeface="Arial" pitchFamily="34" charset="0"/>
                <a:cs typeface="Arial" pitchFamily="34" charset="0"/>
              </a:rPr>
              <a:t>In terms of recent genomics meetings, the 2012</a:t>
            </a:r>
            <a:r>
              <a:rPr lang="en-US" baseline="0" dirty="0" smtClean="0">
                <a:latin typeface="Arial" pitchFamily="34" charset="0"/>
                <a:cs typeface="Arial" pitchFamily="34" charset="0"/>
              </a:rPr>
              <a:t> Advances in Genome Biology and Technology </a:t>
            </a:r>
            <a:r>
              <a:rPr lang="en-US" dirty="0" smtClean="0">
                <a:latin typeface="Arial" pitchFamily="34" charset="0"/>
                <a:cs typeface="Arial" pitchFamily="34" charset="0"/>
              </a:rPr>
              <a:t>Meeting took place this past February. Once again, the demand to attend this meeting was far greater than could</a:t>
            </a:r>
            <a:r>
              <a:rPr lang="en-US" baseline="0" dirty="0" smtClean="0">
                <a:latin typeface="Arial" pitchFamily="34" charset="0"/>
                <a:cs typeface="Arial" pitchFamily="34" charset="0"/>
              </a:rPr>
              <a:t> be accommodated (with a very large waiting list); and once again, companies queued up to unveil their latest achievements. </a:t>
            </a:r>
            <a:endParaRPr lang="en-US" dirty="0" smtClean="0">
              <a:latin typeface="Arial" pitchFamily="34" charset="0"/>
              <a:cs typeface="Arial" pitchFamily="34" charset="0"/>
            </a:endParaRPr>
          </a:p>
          <a:p>
            <a:endParaRPr lang="en-US" kern="1200" dirty="0" smtClean="0">
              <a:solidFill>
                <a:schemeClr val="tx1"/>
              </a:solidFill>
              <a:latin typeface="Arial" pitchFamily="34" charset="0"/>
              <a:cs typeface="Arial" pitchFamily="34" charset="0"/>
            </a:endParaRPr>
          </a:p>
          <a:p>
            <a:r>
              <a:rPr lang="en-US" kern="1200" dirty="0" smtClean="0">
                <a:solidFill>
                  <a:schemeClr val="tx1"/>
                </a:solidFill>
                <a:latin typeface="Arial" pitchFamily="34" charset="0"/>
                <a:cs typeface="Arial" pitchFamily="34" charset="0"/>
              </a:rPr>
              <a:t>* Life Technologies and Illumina announced the availability</a:t>
            </a:r>
            <a:r>
              <a:rPr lang="en-US" kern="1200" baseline="0" dirty="0" smtClean="0">
                <a:solidFill>
                  <a:schemeClr val="tx1"/>
                </a:solidFill>
                <a:latin typeface="Arial" pitchFamily="34" charset="0"/>
                <a:cs typeface="Arial" pitchFamily="34" charset="0"/>
              </a:rPr>
              <a:t> </a:t>
            </a:r>
            <a:r>
              <a:rPr lang="en-US" kern="1200" dirty="0" smtClean="0">
                <a:solidFill>
                  <a:schemeClr val="tx1"/>
                </a:solidFill>
                <a:latin typeface="Arial" pitchFamily="34" charset="0"/>
                <a:cs typeface="Arial" pitchFamily="34" charset="0"/>
              </a:rPr>
              <a:t>of new DNA sequencing machines later this year,</a:t>
            </a:r>
            <a:r>
              <a:rPr lang="en-US" kern="1200" baseline="0" dirty="0" smtClean="0">
                <a:solidFill>
                  <a:schemeClr val="tx1"/>
                </a:solidFill>
                <a:latin typeface="Arial" pitchFamily="34" charset="0"/>
                <a:cs typeface="Arial" pitchFamily="34" charset="0"/>
              </a:rPr>
              <a:t> while </a:t>
            </a:r>
            <a:r>
              <a:rPr lang="en-US" dirty="0" smtClean="0">
                <a:latin typeface="Arial" pitchFamily="34" charset="0"/>
                <a:cs typeface="Arial" pitchFamily="34" charset="0"/>
              </a:rPr>
              <a:t>Oxford </a:t>
            </a:r>
            <a:r>
              <a:rPr lang="en-US" dirty="0" err="1" smtClean="0">
                <a:latin typeface="Arial" pitchFamily="34" charset="0"/>
                <a:cs typeface="Arial" pitchFamily="34" charset="0"/>
              </a:rPr>
              <a:t>Nanopore</a:t>
            </a:r>
            <a:r>
              <a:rPr lang="en-US" dirty="0" smtClean="0">
                <a:latin typeface="Arial" pitchFamily="34" charset="0"/>
                <a:cs typeface="Arial" pitchFamily="34" charset="0"/>
              </a:rPr>
              <a:t> announced the availability</a:t>
            </a:r>
            <a:r>
              <a:rPr lang="en-US" baseline="0" dirty="0" smtClean="0">
                <a:latin typeface="Arial" pitchFamily="34" charset="0"/>
                <a:cs typeface="Arial" pitchFamily="34" charset="0"/>
              </a:rPr>
              <a:t> later this year of their USB-sized DNA sequencer, the </a:t>
            </a:r>
            <a:r>
              <a:rPr lang="en-US" baseline="0" dirty="0" err="1" smtClean="0">
                <a:latin typeface="Arial" pitchFamily="34" charset="0"/>
                <a:cs typeface="Arial" pitchFamily="34" charset="0"/>
              </a:rPr>
              <a:t>MinION</a:t>
            </a:r>
            <a:r>
              <a:rPr lang="en-US" baseline="0" dirty="0" smtClean="0">
                <a:latin typeface="Arial" pitchFamily="34" charset="0"/>
                <a:cs typeface="Arial" pitchFamily="34" charset="0"/>
              </a:rPr>
              <a:t>. </a:t>
            </a:r>
            <a:endParaRPr lang="en-US" dirty="0" smtClean="0">
              <a:latin typeface="Arial" pitchFamily="34" charset="0"/>
              <a:cs typeface="Arial" pitchFamily="34" charset="0"/>
            </a:endParaRPr>
          </a:p>
          <a:p>
            <a:pPr marL="0" lvl="1"/>
            <a:endParaRPr lang="en-US" dirty="0" smtClean="0">
              <a:latin typeface="Arial" pitchFamily="34" charset="0"/>
              <a:cs typeface="Arial" pitchFamily="34" charset="0"/>
            </a:endParaRPr>
          </a:p>
          <a:p>
            <a:r>
              <a:rPr lang="en-US" kern="1200" dirty="0" smtClean="0">
                <a:solidFill>
                  <a:schemeClr val="tx1"/>
                </a:solidFill>
                <a:latin typeface="Arial" pitchFamily="34" charset="0"/>
                <a:cs typeface="Arial" pitchFamily="34" charset="0"/>
              </a:rPr>
              <a:t> </a:t>
            </a:r>
          </a:p>
          <a:p>
            <a:pPr marL="0" lvl="1"/>
            <a:endParaRPr lang="en-US" dirty="0" smtClean="0">
              <a:latin typeface="Arial" pitchFamily="34" charset="0"/>
              <a:cs typeface="Arial" pitchFamily="34" charset="0"/>
            </a:endParaRPr>
          </a:p>
        </p:txBody>
      </p:sp>
      <p:sp>
        <p:nvSpPr>
          <p:cNvPr id="79876" name="Slide Number Placeholder 3"/>
          <p:cNvSpPr>
            <a:spLocks noGrp="1"/>
          </p:cNvSpPr>
          <p:nvPr>
            <p:ph type="sldNum" sz="quarter" idx="5"/>
          </p:nvPr>
        </p:nvSpPr>
        <p:spPr>
          <a:noFill/>
        </p:spPr>
        <p:txBody>
          <a:bodyPr/>
          <a:lstStyle/>
          <a:p>
            <a:pPr defTabSz="935132"/>
            <a:fld id="{E01A5599-9901-4C69-AF0B-008879C142E0}" type="slidenum">
              <a:rPr lang="en-US" smtClean="0"/>
              <a:pPr defTabSz="935132"/>
              <a:t>36</a:t>
            </a:fld>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r>
              <a:rPr lang="en-US" dirty="0" smtClean="0">
                <a:latin typeface="Arial" pitchFamily="34" charset="0"/>
                <a:cs typeface="Arial" pitchFamily="34" charset="0"/>
              </a:rPr>
              <a:t>And then two weeks ago, the 2012 Biology of Genomes</a:t>
            </a:r>
            <a:r>
              <a:rPr lang="en-US" baseline="0" dirty="0" smtClean="0">
                <a:latin typeface="Arial" pitchFamily="34" charset="0"/>
                <a:cs typeface="Arial" pitchFamily="34" charset="0"/>
              </a:rPr>
              <a:t> Meeting was held at CSHL. If my memory and arithmetic are correct, this was the 24</a:t>
            </a:r>
            <a:r>
              <a:rPr lang="en-US" baseline="30000" dirty="0" smtClean="0">
                <a:latin typeface="Arial" pitchFamily="34" charset="0"/>
                <a:cs typeface="Arial" pitchFamily="34" charset="0"/>
              </a:rPr>
              <a:t>th</a:t>
            </a:r>
            <a:r>
              <a:rPr lang="en-US" baseline="0" dirty="0" smtClean="0">
                <a:latin typeface="Arial" pitchFamily="34" charset="0"/>
                <a:cs typeface="Arial" pitchFamily="34" charset="0"/>
              </a:rPr>
              <a:t> annual CSHL ‘genome’ meeting (as they are called).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Notable highlights from this meeting included several</a:t>
            </a:r>
            <a:r>
              <a:rPr lang="en-US" baseline="0" dirty="0" smtClean="0">
                <a:latin typeface="Arial" pitchFamily="34" charset="0"/>
                <a:cs typeface="Arial" pitchFamily="34" charset="0"/>
              </a:rPr>
              <a:t> talks on single-cell genomics, impressive updates on cancer sequencing projects, an ELSI panel discussion on genomic literacy, and k</a:t>
            </a:r>
            <a:r>
              <a:rPr lang="en-US" dirty="0" smtClean="0">
                <a:latin typeface="Arial" pitchFamily="34" charset="0"/>
                <a:cs typeface="Arial" pitchFamily="34" charset="0"/>
              </a:rPr>
              <a:t>eynote </a:t>
            </a:r>
            <a:r>
              <a:rPr lang="en-US" dirty="0">
                <a:latin typeface="Arial" pitchFamily="34" charset="0"/>
                <a:cs typeface="Arial" pitchFamily="34" charset="0"/>
              </a:rPr>
              <a:t>presentations by Debbie Nickerson and Susan </a:t>
            </a:r>
            <a:r>
              <a:rPr lang="en-US" dirty="0" err="1">
                <a:latin typeface="Arial" pitchFamily="34" charset="0"/>
                <a:cs typeface="Arial" pitchFamily="34" charset="0"/>
              </a:rPr>
              <a:t>Wessler</a:t>
            </a:r>
            <a:r>
              <a:rPr lang="en-US" dirty="0">
                <a:latin typeface="Arial" pitchFamily="34" charset="0"/>
                <a:cs typeface="Arial" pitchFamily="34" charset="0"/>
              </a:rPr>
              <a:t>.</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pPr marL="0" lvl="1"/>
            <a:endParaRPr lang="en-US" dirty="0" smtClean="0">
              <a:latin typeface="Arial" pitchFamily="34" charset="0"/>
              <a:cs typeface="Arial" pitchFamily="34" charset="0"/>
            </a:endParaRPr>
          </a:p>
        </p:txBody>
      </p:sp>
      <p:sp>
        <p:nvSpPr>
          <p:cNvPr id="79876" name="Slide Number Placeholder 3"/>
          <p:cNvSpPr>
            <a:spLocks noGrp="1"/>
          </p:cNvSpPr>
          <p:nvPr>
            <p:ph type="sldNum" sz="quarter" idx="5"/>
          </p:nvPr>
        </p:nvSpPr>
        <p:spPr>
          <a:noFill/>
        </p:spPr>
        <p:txBody>
          <a:bodyPr/>
          <a:lstStyle/>
          <a:p>
            <a:pPr defTabSz="935132"/>
            <a:fld id="{E01A5599-9901-4C69-AF0B-008879C142E0}" type="slidenum">
              <a:rPr lang="en-US" smtClean="0"/>
              <a:pPr defTabSz="935132"/>
              <a:t>37</a:t>
            </a:fld>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pPr defTabSz="929488">
              <a:defRPr/>
            </a:pPr>
            <a:r>
              <a:rPr lang="en-US" dirty="0" smtClean="0">
                <a:latin typeface="Arial" pitchFamily="34" charset="0"/>
                <a:cs typeface="Arial" pitchFamily="34" charset="0"/>
              </a:rPr>
              <a:t>A </a:t>
            </a:r>
            <a:r>
              <a:rPr lang="en-US" i="1" dirty="0" smtClean="0">
                <a:latin typeface="Arial" pitchFamily="34" charset="0"/>
                <a:cs typeface="Arial" pitchFamily="34" charset="0"/>
              </a:rPr>
              <a:t>NOVA</a:t>
            </a:r>
            <a:r>
              <a:rPr lang="en-US" dirty="0" smtClean="0">
                <a:latin typeface="Arial" pitchFamily="34" charset="0"/>
                <a:cs typeface="Arial" pitchFamily="34" charset="0"/>
              </a:rPr>
              <a:t> special entitled “Cracking Your Genetic Code” debuted on </a:t>
            </a:r>
            <a:r>
              <a:rPr lang="en-US" i="1" dirty="0" smtClean="0">
                <a:latin typeface="Arial" pitchFamily="34" charset="0"/>
                <a:cs typeface="Arial" pitchFamily="34" charset="0"/>
              </a:rPr>
              <a:t>PBS</a:t>
            </a:r>
            <a:r>
              <a:rPr lang="en-US" baseline="0" dirty="0" smtClean="0">
                <a:latin typeface="Arial" pitchFamily="34" charset="0"/>
                <a:cs typeface="Arial" pitchFamily="34" charset="0"/>
              </a:rPr>
              <a:t> stations in March.</a:t>
            </a:r>
          </a:p>
          <a:p>
            <a:pPr defTabSz="929488">
              <a:defRPr/>
            </a:pPr>
            <a:r>
              <a:rPr lang="en-US" baseline="0" dirty="0" smtClean="0">
                <a:latin typeface="Arial" pitchFamily="34" charset="0"/>
                <a:cs typeface="Arial" pitchFamily="34" charset="0"/>
              </a:rPr>
              <a:t/>
            </a:r>
            <a:br>
              <a:rPr lang="en-US" baseline="0" dirty="0" smtClean="0">
                <a:latin typeface="Arial" pitchFamily="34" charset="0"/>
                <a:cs typeface="Arial" pitchFamily="34" charset="0"/>
              </a:rPr>
            </a:br>
            <a:r>
              <a:rPr lang="en-US" baseline="0" dirty="0" smtClean="0">
                <a:latin typeface="Arial" pitchFamily="34" charset="0"/>
                <a:cs typeface="Arial" pitchFamily="34" charset="0"/>
              </a:rPr>
              <a:t>The development of this show was, in part, funded by NHGRI, and numerous familiar faces were featured throughout the one-hour program. The show </a:t>
            </a:r>
            <a:r>
              <a:rPr lang="en-US" dirty="0" smtClean="0">
                <a:latin typeface="Arial" pitchFamily="34" charset="0"/>
                <a:cs typeface="Arial" pitchFamily="34" charset="0"/>
              </a:rPr>
              <a:t>examines the evolving genomic technologies and research surrounding genetics and genomics-based medicine.</a:t>
            </a:r>
          </a:p>
        </p:txBody>
      </p:sp>
      <p:sp>
        <p:nvSpPr>
          <p:cNvPr id="79876" name="Slide Number Placeholder 3"/>
          <p:cNvSpPr>
            <a:spLocks noGrp="1"/>
          </p:cNvSpPr>
          <p:nvPr>
            <p:ph type="sldNum" sz="quarter" idx="5"/>
          </p:nvPr>
        </p:nvSpPr>
        <p:spPr>
          <a:noFill/>
        </p:spPr>
        <p:txBody>
          <a:bodyPr/>
          <a:lstStyle/>
          <a:p>
            <a:pPr defTabSz="935132"/>
            <a:fld id="{E01A5599-9901-4C69-AF0B-008879C142E0}" type="slidenum">
              <a:rPr lang="en-US" smtClean="0"/>
              <a:pPr defTabSz="935132"/>
              <a:t>38</a:t>
            </a:fld>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9488">
              <a:defRPr/>
            </a:pPr>
            <a:r>
              <a:rPr lang="en-US" baseline="0" dirty="0" smtClean="0">
                <a:latin typeface="Arial" pitchFamily="34" charset="0"/>
                <a:cs typeface="Arial" pitchFamily="34" charset="0"/>
              </a:rPr>
              <a:t>NHGRI continues to feature a ‘Genome Advance of the Month’ on our web site, genome.gov. </a:t>
            </a:r>
          </a:p>
          <a:p>
            <a:pPr defTabSz="929488">
              <a:defRPr/>
            </a:pPr>
            <a:endParaRPr lang="en-US" baseline="0" dirty="0" smtClean="0">
              <a:latin typeface="Arial" pitchFamily="34" charset="0"/>
              <a:cs typeface="Arial" pitchFamily="34" charset="0"/>
            </a:endParaRPr>
          </a:p>
          <a:p>
            <a:pPr defTabSz="929488">
              <a:defRPr/>
            </a:pPr>
            <a:r>
              <a:rPr lang="en-US" baseline="0" dirty="0" smtClean="0">
                <a:latin typeface="Arial" pitchFamily="34" charset="0"/>
                <a:cs typeface="Arial" pitchFamily="34" charset="0"/>
              </a:rPr>
              <a:t>Two recent publications that were featured since the last Council meeting reported  population-level characteristics of l</a:t>
            </a:r>
            <a:r>
              <a:rPr lang="en-US" b="0" dirty="0" smtClean="0">
                <a:latin typeface="Arial" pitchFamily="34" charset="0"/>
                <a:cs typeface="Arial" pitchFamily="34" charset="0"/>
              </a:rPr>
              <a:t>oss-of-function variants</a:t>
            </a:r>
            <a:r>
              <a:rPr lang="en-US" b="0" baseline="0" dirty="0" smtClean="0">
                <a:latin typeface="Arial" pitchFamily="34" charset="0"/>
                <a:cs typeface="Arial" pitchFamily="34" charset="0"/>
              </a:rPr>
              <a:t> in the human genome and a </a:t>
            </a:r>
            <a:r>
              <a:rPr lang="en-US" dirty="0" smtClean="0">
                <a:latin typeface="Arial" pitchFamily="34" charset="0"/>
                <a:cs typeface="Arial" pitchFamily="34" charset="0"/>
              </a:rPr>
              <a:t>personal ‘-</a:t>
            </a:r>
            <a:r>
              <a:rPr lang="en-US" dirty="0" err="1" smtClean="0">
                <a:latin typeface="Arial" pitchFamily="34" charset="0"/>
                <a:cs typeface="Arial" pitchFamily="34" charset="0"/>
              </a:rPr>
              <a:t>omics</a:t>
            </a:r>
            <a:r>
              <a:rPr lang="en-US" dirty="0" smtClean="0">
                <a:latin typeface="Arial" pitchFamily="34" charset="0"/>
                <a:cs typeface="Arial" pitchFamily="34" charset="0"/>
              </a:rPr>
              <a:t>’ profile approach to personalized medicine.</a:t>
            </a: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39</a:t>
            </a:fld>
            <a:endParaRPr lang="en-US" dirty="0" smtClean="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There</a:t>
            </a:r>
            <a:r>
              <a:rPr lang="en-US" baseline="0" dirty="0" smtClean="0">
                <a:latin typeface="Arial" pitchFamily="34" charset="0"/>
                <a:cs typeface="Arial" pitchFamily="34" charset="0"/>
              </a:rPr>
              <a:t> will be m</a:t>
            </a:r>
            <a:r>
              <a:rPr lang="en-US" dirty="0" smtClean="0">
                <a:latin typeface="Arial" pitchFamily="34" charset="0"/>
                <a:cs typeface="Arial" pitchFamily="34" charset="0"/>
              </a:rPr>
              <a:t>ultiple other presentations during the Open Session of this Council meeting.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My Director’s Report is tailored </a:t>
            </a:r>
            <a:r>
              <a:rPr lang="en-US" u="sng" dirty="0" smtClean="0">
                <a:latin typeface="Arial" pitchFamily="34" charset="0"/>
                <a:cs typeface="Arial" pitchFamily="34" charset="0"/>
              </a:rPr>
              <a:t>around</a:t>
            </a:r>
            <a:r>
              <a:rPr lang="en-US" dirty="0" smtClean="0">
                <a:latin typeface="Arial" pitchFamily="34" charset="0"/>
                <a:cs typeface="Arial" pitchFamily="34" charset="0"/>
              </a:rPr>
              <a:t> these presentations; by that I mean</a:t>
            </a:r>
            <a:r>
              <a:rPr lang="en-US" baseline="0" dirty="0" smtClean="0">
                <a:latin typeface="Arial" pitchFamily="34" charset="0"/>
                <a:cs typeface="Arial" pitchFamily="34" charset="0"/>
              </a:rPr>
              <a:t> </a:t>
            </a:r>
            <a:r>
              <a:rPr lang="en-US" dirty="0" smtClean="0">
                <a:latin typeface="Arial" pitchFamily="34" charset="0"/>
                <a:cs typeface="Arial" pitchFamily="34" charset="0"/>
              </a:rPr>
              <a:t>that I will not discuss in detail the</a:t>
            </a:r>
            <a:r>
              <a:rPr lang="en-US" baseline="0" dirty="0" smtClean="0">
                <a:latin typeface="Arial" pitchFamily="34" charset="0"/>
                <a:cs typeface="Arial" pitchFamily="34" charset="0"/>
              </a:rPr>
              <a:t> </a:t>
            </a:r>
            <a:r>
              <a:rPr lang="en-US" dirty="0" smtClean="0">
                <a:latin typeface="Arial" pitchFamily="34" charset="0"/>
                <a:cs typeface="Arial" pitchFamily="34" charset="0"/>
              </a:rPr>
              <a:t>topics that others will be covering</a:t>
            </a:r>
            <a:r>
              <a:rPr lang="en-US" baseline="0" dirty="0" smtClean="0">
                <a:latin typeface="Arial" pitchFamily="34" charset="0"/>
                <a:cs typeface="Arial" pitchFamily="34" charset="0"/>
              </a:rPr>
              <a:t> </a:t>
            </a:r>
            <a:r>
              <a:rPr lang="en-US" dirty="0" smtClean="0">
                <a:latin typeface="Arial" pitchFamily="34" charset="0"/>
                <a:cs typeface="Arial" pitchFamily="34" charset="0"/>
              </a:rPr>
              <a:t>in greater depth. </a:t>
            </a:r>
          </a:p>
          <a:p>
            <a:endParaRPr lang="en-US" dirty="0" smtClean="0">
              <a:latin typeface="Arial" pitchFamily="34" charset="0"/>
              <a:cs typeface="Arial" pitchFamily="34" charset="0"/>
            </a:endParaRPr>
          </a:p>
          <a:p>
            <a:pPr marL="0" lvl="1" defTabSz="929488">
              <a:defRPr/>
            </a:pPr>
            <a:r>
              <a:rPr lang="en-US" dirty="0" smtClean="0">
                <a:latin typeface="Arial" pitchFamily="34" charset="0"/>
                <a:cs typeface="Arial" pitchFamily="34" charset="0"/>
              </a:rPr>
              <a:t>We have several general topics to present during</a:t>
            </a:r>
            <a:r>
              <a:rPr lang="en-US" baseline="0" dirty="0" smtClean="0">
                <a:latin typeface="Arial" pitchFamily="34" charset="0"/>
                <a:cs typeface="Arial" pitchFamily="34" charset="0"/>
              </a:rPr>
              <a:t> this Open S</a:t>
            </a:r>
            <a:r>
              <a:rPr lang="en-US" dirty="0" smtClean="0">
                <a:latin typeface="Arial" pitchFamily="34" charset="0"/>
                <a:cs typeface="Arial" pitchFamily="34" charset="0"/>
              </a:rPr>
              <a:t>ession,</a:t>
            </a:r>
            <a:r>
              <a:rPr lang="en-US" baseline="0" dirty="0" smtClean="0">
                <a:latin typeface="Arial" pitchFamily="34" charset="0"/>
                <a:cs typeface="Arial" pitchFamily="34" charset="0"/>
              </a:rPr>
              <a:t> including:</a:t>
            </a:r>
          </a:p>
          <a:p>
            <a:pPr marL="0" lvl="1" defTabSz="929488">
              <a:defRPr/>
            </a:pPr>
            <a:endParaRPr lang="en-US" baseline="0" dirty="0" smtClean="0">
              <a:latin typeface="Arial" pitchFamily="34" charset="0"/>
              <a:cs typeface="Arial" pitchFamily="34" charset="0"/>
            </a:endParaRPr>
          </a:p>
          <a:p>
            <a:pPr marL="0" lvl="1" defTabSz="929488">
              <a:defRPr/>
            </a:pPr>
            <a:r>
              <a:rPr lang="en-US" baseline="0" dirty="0" smtClean="0">
                <a:latin typeface="Arial" pitchFamily="34" charset="0"/>
                <a:cs typeface="Arial" pitchFamily="34" charset="0"/>
              </a:rPr>
              <a:t>* An update on the NHGRI training portfolio by Bettie Graham</a:t>
            </a:r>
          </a:p>
          <a:p>
            <a:pPr marL="0" lvl="1" defTabSz="929488">
              <a:defRPr/>
            </a:pPr>
            <a:endParaRPr lang="en-US" baseline="0" dirty="0" smtClean="0">
              <a:latin typeface="Arial" pitchFamily="34" charset="0"/>
              <a:cs typeface="Arial" pitchFamily="34" charset="0"/>
            </a:endParaRPr>
          </a:p>
          <a:p>
            <a:pPr marL="0" lvl="1" defTabSz="929488">
              <a:defRPr/>
            </a:pPr>
            <a:r>
              <a:rPr lang="en-US" baseline="0" dirty="0" smtClean="0">
                <a:latin typeface="Arial" pitchFamily="34" charset="0"/>
                <a:cs typeface="Arial" pitchFamily="34" charset="0"/>
              </a:rPr>
              <a:t>* Information about a new </a:t>
            </a:r>
            <a:r>
              <a:rPr lang="en-US" dirty="0" smtClean="0">
                <a:latin typeface="Arial" charset="0"/>
              </a:rPr>
              <a:t>NIH policy on applicants with more than $1.5M in grant support, also </a:t>
            </a:r>
            <a:r>
              <a:rPr lang="en-US" baseline="0" dirty="0" smtClean="0">
                <a:latin typeface="Arial" pitchFamily="34" charset="0"/>
                <a:cs typeface="Arial" pitchFamily="34" charset="0"/>
              </a:rPr>
              <a:t>by Bettie Graham</a:t>
            </a:r>
          </a:p>
          <a:p>
            <a:pPr marL="0" lvl="1" defTabSz="929488">
              <a:defRPr/>
            </a:pPr>
            <a:endParaRPr lang="en-US" dirty="0" smtClean="0">
              <a:latin typeface="Arial" charset="0"/>
            </a:endParaRPr>
          </a:p>
          <a:p>
            <a:pPr marL="0" lvl="1" defTabSz="929488">
              <a:defRPr/>
            </a:pPr>
            <a:r>
              <a:rPr lang="en-US" dirty="0" smtClean="0">
                <a:latin typeface="Arial" charset="0"/>
              </a:rPr>
              <a:t>* And an update on the X chromosome program notice</a:t>
            </a:r>
            <a:r>
              <a:rPr lang="en-US" baseline="0" dirty="0" smtClean="0">
                <a:latin typeface="Arial" charset="0"/>
              </a:rPr>
              <a:t> by Anastasia Wise</a:t>
            </a:r>
            <a:endParaRPr lang="en-US" dirty="0" smtClean="0">
              <a:latin typeface="Arial" charset="0"/>
            </a:endParaRPr>
          </a:p>
          <a:p>
            <a:pPr>
              <a:buFont typeface="Arial" charset="0"/>
              <a:buChar cha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a:t>
            </a:fld>
            <a:endParaRPr lang="en-US" dirty="0" smtClean="0">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9488">
              <a:defRPr/>
            </a:pPr>
            <a:r>
              <a:rPr lang="en-US" dirty="0">
                <a:latin typeface="Arial" pitchFamily="34" charset="0"/>
                <a:cs typeface="Arial" pitchFamily="34" charset="0"/>
              </a:rPr>
              <a:t>Speaking of regular features… </a:t>
            </a:r>
            <a:r>
              <a:rPr lang="en-US" dirty="0" smtClean="0">
                <a:latin typeface="Arial" pitchFamily="34" charset="0"/>
                <a:cs typeface="Arial" pitchFamily="34" charset="0"/>
              </a:rPr>
              <a:t>let me </a:t>
            </a:r>
            <a:r>
              <a:rPr lang="en-US" dirty="0">
                <a:latin typeface="Arial" pitchFamily="34" charset="0"/>
                <a:cs typeface="Arial" pitchFamily="34" charset="0"/>
              </a:rPr>
              <a:t>move on to the regular ‘Genomics in the News’ portion of my Director’s Report, always filled with notable stories, but also some fun (at least for me). </a:t>
            </a:r>
          </a:p>
          <a:p>
            <a:pPr defTabSz="929488">
              <a:defRPr/>
            </a:pPr>
            <a:endParaRPr lang="en-US" dirty="0">
              <a:latin typeface="Arial" pitchFamily="34" charset="0"/>
              <a:cs typeface="Arial" pitchFamily="34" charset="0"/>
            </a:endParaRPr>
          </a:p>
          <a:p>
            <a:pPr defTabSz="929488">
              <a:defRPr/>
            </a:pPr>
            <a:r>
              <a:rPr lang="en-US" dirty="0">
                <a:latin typeface="Arial" pitchFamily="34" charset="0"/>
                <a:cs typeface="Arial" pitchFamily="34" charset="0"/>
              </a:rPr>
              <a:t>* Council member David Kingsley and colleagues at Stanford </a:t>
            </a:r>
            <a:r>
              <a:rPr lang="en-US" dirty="0" smtClean="0">
                <a:latin typeface="Arial" pitchFamily="34" charset="0"/>
                <a:cs typeface="Arial" pitchFamily="34" charset="0"/>
              </a:rPr>
              <a:t>University</a:t>
            </a:r>
            <a:r>
              <a:rPr lang="en-US" baseline="0" dirty="0" smtClean="0">
                <a:latin typeface="Arial" pitchFamily="34" charset="0"/>
                <a:cs typeface="Arial" pitchFamily="34" charset="0"/>
              </a:rPr>
              <a:t> and </a:t>
            </a:r>
            <a:r>
              <a:rPr lang="en-US" dirty="0" smtClean="0">
                <a:latin typeface="Arial" pitchFamily="34" charset="0"/>
                <a:cs typeface="Arial" pitchFamily="34" charset="0"/>
              </a:rPr>
              <a:t>the </a:t>
            </a:r>
            <a:r>
              <a:rPr lang="en-US" dirty="0">
                <a:latin typeface="Arial" pitchFamily="34" charset="0"/>
                <a:cs typeface="Arial" pitchFamily="34" charset="0"/>
              </a:rPr>
              <a:t>Broad Institute analyzed whole-genome sequences of 21 three-spine sticklebacks chosen from geographic locations around the world. The findings, which appeared </a:t>
            </a:r>
            <a:r>
              <a:rPr lang="en-US" dirty="0" smtClean="0">
                <a:latin typeface="Arial" pitchFamily="34" charset="0"/>
                <a:cs typeface="Arial" pitchFamily="34" charset="0"/>
              </a:rPr>
              <a:t>an</a:t>
            </a:r>
            <a:r>
              <a:rPr lang="en-US" baseline="0" dirty="0" smtClean="0">
                <a:latin typeface="Arial" pitchFamily="34" charset="0"/>
                <a:cs typeface="Arial" pitchFamily="34" charset="0"/>
              </a:rPr>
              <a:t> excellent </a:t>
            </a:r>
            <a:r>
              <a:rPr lang="en-US" dirty="0" smtClean="0">
                <a:latin typeface="Arial" pitchFamily="34" charset="0"/>
                <a:cs typeface="Arial" pitchFamily="34" charset="0"/>
              </a:rPr>
              <a:t>paper </a:t>
            </a:r>
            <a:r>
              <a:rPr lang="en-US" dirty="0">
                <a:latin typeface="Arial" pitchFamily="34" charset="0"/>
                <a:cs typeface="Arial" pitchFamily="34" charset="0"/>
              </a:rPr>
              <a:t>published by </a:t>
            </a:r>
            <a:r>
              <a:rPr lang="en-US" i="1" dirty="0">
                <a:latin typeface="Arial" pitchFamily="34" charset="0"/>
                <a:cs typeface="Arial" pitchFamily="34" charset="0"/>
              </a:rPr>
              <a:t>Nature </a:t>
            </a:r>
            <a:r>
              <a:rPr lang="en-US" dirty="0">
                <a:latin typeface="Arial" pitchFamily="34" charset="0"/>
                <a:cs typeface="Arial" pitchFamily="34" charset="0"/>
              </a:rPr>
              <a:t>in April</a:t>
            </a:r>
            <a:r>
              <a:rPr lang="en-US" i="1" dirty="0">
                <a:latin typeface="Arial" pitchFamily="34" charset="0"/>
                <a:cs typeface="Arial" pitchFamily="34" charset="0"/>
              </a:rPr>
              <a:t>,</a:t>
            </a:r>
            <a:r>
              <a:rPr lang="en-US" dirty="0">
                <a:latin typeface="Arial" pitchFamily="34" charset="0"/>
                <a:cs typeface="Arial" pitchFamily="34" charset="0"/>
              </a:rPr>
              <a:t> are helping to identify the regions of the stickleback genomes responsible for notable phenotypic adaptations.</a:t>
            </a:r>
          </a:p>
          <a:p>
            <a:pPr defTabSz="929488">
              <a:defRPr/>
            </a:pPr>
            <a:endParaRPr lang="en-US" dirty="0">
              <a:latin typeface="Arial" pitchFamily="34" charset="0"/>
              <a:cs typeface="Arial" pitchFamily="34" charset="0"/>
            </a:endParaRPr>
          </a:p>
          <a:p>
            <a:r>
              <a:rPr lang="en-US" dirty="0">
                <a:latin typeface="Arial" pitchFamily="34" charset="0"/>
                <a:cs typeface="Arial" pitchFamily="34" charset="0"/>
              </a:rPr>
              <a:t>*Meanwhile,</a:t>
            </a:r>
            <a:r>
              <a:rPr lang="en-US" dirty="0" smtClean="0">
                <a:latin typeface="Arial" pitchFamily="34" charset="0"/>
                <a:cs typeface="Arial" pitchFamily="34" charset="0"/>
              </a:rPr>
              <a:t> </a:t>
            </a:r>
            <a:r>
              <a:rPr lang="en-US" i="1" dirty="0" smtClean="0">
                <a:latin typeface="Arial" pitchFamily="34" charset="0"/>
                <a:cs typeface="Arial" pitchFamily="34" charset="0"/>
              </a:rPr>
              <a:t>Nature</a:t>
            </a:r>
            <a:r>
              <a:rPr lang="en-US" dirty="0" smtClean="0">
                <a:latin typeface="Arial" pitchFamily="34" charset="0"/>
                <a:cs typeface="Arial" pitchFamily="34" charset="0"/>
              </a:rPr>
              <a:t> also recently published a paper reporting</a:t>
            </a:r>
            <a:r>
              <a:rPr lang="en-US" baseline="0" dirty="0" smtClean="0">
                <a:latin typeface="Arial" pitchFamily="34" charset="0"/>
                <a:cs typeface="Arial" pitchFamily="34" charset="0"/>
              </a:rPr>
              <a:t> the </a:t>
            </a:r>
            <a:r>
              <a:rPr lang="en-US" dirty="0" smtClean="0">
                <a:latin typeface="Arial" pitchFamily="34" charset="0"/>
                <a:cs typeface="Arial" pitchFamily="34" charset="0"/>
              </a:rPr>
              <a:t>genome sequence of the gorilla, an effort involving a consortium of investigators including researchers</a:t>
            </a:r>
            <a:r>
              <a:rPr lang="en-US" baseline="0" dirty="0" smtClean="0">
                <a:latin typeface="Arial" pitchFamily="34" charset="0"/>
                <a:cs typeface="Arial" pitchFamily="34" charset="0"/>
              </a:rPr>
              <a:t> at the Sanger Institute and Council member Rick Wilson. </a:t>
            </a:r>
            <a:r>
              <a:rPr lang="en-US" dirty="0" smtClean="0">
                <a:latin typeface="Arial" pitchFamily="34" charset="0"/>
                <a:cs typeface="Arial" pitchFamily="34" charset="0"/>
              </a:rPr>
              <a:t>While confirming that our closest relative is the chimpanzee, the team found</a:t>
            </a:r>
            <a:r>
              <a:rPr lang="en-US" baseline="0" dirty="0" smtClean="0">
                <a:latin typeface="Arial" pitchFamily="34" charset="0"/>
                <a:cs typeface="Arial" pitchFamily="34" charset="0"/>
              </a:rPr>
              <a:t> some interesting results pointing to many regions of the h</a:t>
            </a:r>
            <a:r>
              <a:rPr lang="en-US" dirty="0" smtClean="0">
                <a:latin typeface="Arial" pitchFamily="34" charset="0"/>
                <a:cs typeface="Arial" pitchFamily="34" charset="0"/>
              </a:rPr>
              <a:t>uman genome that more closely resembles the gorilla than the chimpanzee genome.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aseline="0" dirty="0" smtClean="0">
                <a:latin typeface="Arial" pitchFamily="34" charset="0"/>
                <a:cs typeface="Arial" pitchFamily="34" charset="0"/>
              </a:rPr>
              <a:t>Three papers reporting new findings about the genetics of autism were published in </a:t>
            </a:r>
            <a:r>
              <a:rPr lang="en-US" i="1" dirty="0">
                <a:latin typeface="Arial" pitchFamily="34" charset="0"/>
                <a:cs typeface="Arial" pitchFamily="34" charset="0"/>
              </a:rPr>
              <a:t>Nature</a:t>
            </a:r>
            <a:r>
              <a:rPr lang="en-US" dirty="0">
                <a:latin typeface="Arial" pitchFamily="34" charset="0"/>
                <a:cs typeface="Arial" pitchFamily="34" charset="0"/>
              </a:rPr>
              <a:t> last month, representing the work </a:t>
            </a:r>
            <a:r>
              <a:rPr lang="en-US" baseline="0" dirty="0" smtClean="0">
                <a:latin typeface="Arial" pitchFamily="34" charset="0"/>
                <a:cs typeface="Arial" pitchFamily="34" charset="0"/>
              </a:rPr>
              <a:t>led by Evan </a:t>
            </a:r>
            <a:r>
              <a:rPr lang="en-US" baseline="0" dirty="0" err="1" smtClean="0">
                <a:latin typeface="Arial" pitchFamily="34" charset="0"/>
                <a:cs typeface="Arial" pitchFamily="34" charset="0"/>
              </a:rPr>
              <a:t>Eichler</a:t>
            </a:r>
            <a:r>
              <a:rPr lang="en-US" baseline="0" dirty="0" smtClean="0">
                <a:latin typeface="Arial" pitchFamily="34" charset="0"/>
                <a:cs typeface="Arial" pitchFamily="34" charset="0"/>
              </a:rPr>
              <a:t>, Mark Daly, and Matthew State. </a:t>
            </a:r>
            <a:r>
              <a:rPr lang="en-US" dirty="0">
                <a:latin typeface="Arial" pitchFamily="34" charset="0"/>
                <a:cs typeface="Arial" pitchFamily="34" charset="0"/>
              </a:rPr>
              <a:t> </a:t>
            </a:r>
          </a:p>
          <a:p>
            <a:endParaRPr lang="en-US" dirty="0">
              <a:latin typeface="Arial" pitchFamily="34" charset="0"/>
              <a:cs typeface="Arial" pitchFamily="34" charset="0"/>
            </a:endParaRPr>
          </a:p>
          <a:p>
            <a:r>
              <a:rPr lang="en-US" dirty="0">
                <a:latin typeface="Arial" pitchFamily="34" charset="0"/>
                <a:cs typeface="Arial" pitchFamily="34" charset="0"/>
              </a:rPr>
              <a:t>Whole-</a:t>
            </a:r>
            <a:r>
              <a:rPr lang="en-US" dirty="0" err="1">
                <a:latin typeface="Arial" pitchFamily="34" charset="0"/>
                <a:cs typeface="Arial" pitchFamily="34" charset="0"/>
              </a:rPr>
              <a:t>exome</a:t>
            </a:r>
            <a:r>
              <a:rPr lang="en-US" dirty="0">
                <a:latin typeface="Arial" pitchFamily="34" charset="0"/>
                <a:cs typeface="Arial" pitchFamily="34" charset="0"/>
              </a:rPr>
              <a:t> sequencing was performed by all three groups, unveiling interesting </a:t>
            </a:r>
            <a:r>
              <a:rPr lang="en-US" b="0" dirty="0" smtClean="0">
                <a:latin typeface="Arial" pitchFamily="34" charset="0"/>
                <a:cs typeface="Arial" pitchFamily="34" charset="0"/>
              </a:rPr>
              <a:t>patterns of gene mutations in autism. </a:t>
            </a:r>
            <a:r>
              <a:rPr lang="en-US" dirty="0">
                <a:latin typeface="Arial" pitchFamily="34" charset="0"/>
                <a:cs typeface="Arial" pitchFamily="34" charset="0"/>
              </a:rPr>
              <a:t>Their results suggest modest roles for hundreds of genes in the development of autism and pinpoint a few specific genes as genuine risk factors. </a:t>
            </a:r>
          </a:p>
          <a:p>
            <a:endParaRPr lang="en-US" dirty="0">
              <a:latin typeface="Arial" pitchFamily="34" charset="0"/>
              <a:cs typeface="Arial" pitchFamily="34" charset="0"/>
            </a:endParaRPr>
          </a:p>
          <a:p>
            <a:r>
              <a:rPr lang="en-US" dirty="0">
                <a:latin typeface="Arial" pitchFamily="34" charset="0"/>
                <a:cs typeface="Arial" pitchFamily="34" charset="0"/>
              </a:rPr>
              <a:t>These findings were reported in the </a:t>
            </a:r>
            <a:r>
              <a:rPr lang="en-US" i="1" dirty="0">
                <a:latin typeface="Arial" pitchFamily="34" charset="0"/>
                <a:cs typeface="Arial" pitchFamily="34" charset="0"/>
              </a:rPr>
              <a:t>New York Times</a:t>
            </a:r>
            <a:r>
              <a:rPr lang="en-US" dirty="0">
                <a:latin typeface="Arial" pitchFamily="34" charset="0"/>
                <a:cs typeface="Arial" pitchFamily="34" charset="0"/>
              </a:rPr>
              <a:t>, in an article that included this photograph of Evan </a:t>
            </a:r>
            <a:r>
              <a:rPr lang="en-US" dirty="0" err="1">
                <a:latin typeface="Arial" pitchFamily="34" charset="0"/>
                <a:cs typeface="Arial" pitchFamily="34" charset="0"/>
              </a:rPr>
              <a:t>Eichler</a:t>
            </a:r>
            <a:r>
              <a:rPr lang="en-US" dirty="0">
                <a:latin typeface="Arial" pitchFamily="34" charset="0"/>
                <a:cs typeface="Arial" pitchFamily="34" charset="0"/>
              </a:rPr>
              <a:t>, Jay </a:t>
            </a:r>
            <a:r>
              <a:rPr lang="en-US" dirty="0" err="1">
                <a:latin typeface="Arial" pitchFamily="34" charset="0"/>
                <a:cs typeface="Arial" pitchFamily="34" charset="0"/>
              </a:rPr>
              <a:t>Shendure</a:t>
            </a:r>
            <a:r>
              <a:rPr lang="en-US" dirty="0">
                <a:latin typeface="Arial" pitchFamily="34" charset="0"/>
                <a:cs typeface="Arial" pitchFamily="34" charset="0"/>
              </a:rPr>
              <a:t>, and Brian </a:t>
            </a:r>
            <a:r>
              <a:rPr lang="en-US" dirty="0" err="1">
                <a:latin typeface="Arial" pitchFamily="34" charset="0"/>
                <a:cs typeface="Arial" pitchFamily="34" charset="0"/>
              </a:rPr>
              <a:t>O’Roak</a:t>
            </a:r>
            <a:r>
              <a:rPr lang="en-US" dirty="0">
                <a:latin typeface="Arial" pitchFamily="34" charset="0"/>
                <a:cs typeface="Arial" pitchFamily="34" charset="0"/>
              </a:rPr>
              <a:t> (all of the University of Washington). </a:t>
            </a: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41</a:t>
            </a:fld>
            <a:endParaRPr lang="en-US" dirty="0" smtClean="0">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The Colbert</a:t>
            </a:r>
            <a:r>
              <a:rPr lang="en-US" baseline="0" dirty="0" smtClean="0">
                <a:latin typeface="Arial" pitchFamily="34" charset="0"/>
                <a:cs typeface="Arial" pitchFamily="34" charset="0"/>
              </a:rPr>
              <a:t> Report has recently become ‘the place’ to catch up on the latest advances in genomics and science in general. </a:t>
            </a:r>
          </a:p>
          <a:p>
            <a:endParaRPr lang="en-US" baseline="0" dirty="0" smtClean="0">
              <a:latin typeface="Arial" pitchFamily="34" charset="0"/>
              <a:cs typeface="Arial" pitchFamily="34" charset="0"/>
            </a:endParaRPr>
          </a:p>
          <a:p>
            <a:r>
              <a:rPr lang="en-US" dirty="0" smtClean="0">
                <a:latin typeface="Arial" pitchFamily="34" charset="0"/>
                <a:cs typeface="Arial" pitchFamily="34" charset="0"/>
              </a:rPr>
              <a:t>* David Page was</a:t>
            </a:r>
            <a:r>
              <a:rPr lang="en-US" baseline="0" dirty="0" smtClean="0">
                <a:latin typeface="Arial" pitchFamily="34" charset="0"/>
                <a:cs typeface="Arial" pitchFamily="34" charset="0"/>
              </a:rPr>
              <a:t> </a:t>
            </a:r>
            <a:r>
              <a:rPr lang="en-US" dirty="0" smtClean="0">
                <a:latin typeface="Arial" pitchFamily="34" charset="0"/>
                <a:cs typeface="Arial" pitchFamily="34" charset="0"/>
              </a:rPr>
              <a:t>recently </a:t>
            </a:r>
            <a:r>
              <a:rPr lang="en-US" baseline="0" dirty="0" smtClean="0">
                <a:latin typeface="Arial" pitchFamily="34" charset="0"/>
                <a:cs typeface="Arial" pitchFamily="34" charset="0"/>
              </a:rPr>
              <a:t>a guest </a:t>
            </a:r>
            <a:r>
              <a:rPr lang="en-US" dirty="0" smtClean="0">
                <a:latin typeface="Arial" pitchFamily="34" charset="0"/>
                <a:cs typeface="Arial" pitchFamily="34" charset="0"/>
              </a:rPr>
              <a:t>on The Colbert Report, where he used creative props</a:t>
            </a:r>
            <a:r>
              <a:rPr lang="en-US" baseline="0" dirty="0" smtClean="0">
                <a:latin typeface="Arial" pitchFamily="34" charset="0"/>
                <a:cs typeface="Arial" pitchFamily="34" charset="0"/>
              </a:rPr>
              <a:t> to discuss the </a:t>
            </a:r>
            <a:r>
              <a:rPr lang="en-US" dirty="0" smtClean="0">
                <a:latin typeface="Arial" pitchFamily="34" charset="0"/>
                <a:cs typeface="Arial" pitchFamily="34" charset="0"/>
              </a:rPr>
              <a:t>evolution of sex chromosomes. David was in control in the interview</a:t>
            </a:r>
            <a:r>
              <a:rPr lang="en-US" baseline="0" dirty="0" smtClean="0">
                <a:latin typeface="Arial" pitchFamily="34" charset="0"/>
                <a:cs typeface="Arial" pitchFamily="34" charset="0"/>
              </a:rPr>
              <a:t> when he had the model chromosomes in his hands.</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 But all hell broke loose</a:t>
            </a:r>
            <a:r>
              <a:rPr lang="en-US" baseline="0" dirty="0" smtClean="0">
                <a:latin typeface="Arial" pitchFamily="34" charset="0"/>
                <a:cs typeface="Arial" pitchFamily="34" charset="0"/>
              </a:rPr>
              <a:t> when Colbert got his hands on a chromosome.</a:t>
            </a:r>
            <a:r>
              <a:rPr lang="en-US" dirty="0" smtClean="0">
                <a:latin typeface="Arial" pitchFamily="34" charset="0"/>
                <a:cs typeface="Arial" pitchFamily="34" charset="0"/>
              </a:rPr>
              <a:t/>
            </a:r>
            <a:br>
              <a:rPr lang="en-US" dirty="0" smtClean="0">
                <a:latin typeface="Arial" pitchFamily="34" charset="0"/>
                <a:cs typeface="Arial" pitchFamily="34" charset="0"/>
              </a:rPr>
            </a:br>
            <a:endParaRPr lang="en-US" dirty="0" smtClean="0">
              <a:latin typeface="Arial" pitchFamily="34" charset="0"/>
              <a:cs typeface="Arial" pitchFamily="34" charset="0"/>
            </a:endParaRPr>
          </a:p>
          <a:p>
            <a:r>
              <a:rPr lang="en-US" dirty="0" smtClean="0">
                <a:latin typeface="Arial" pitchFamily="34" charset="0"/>
                <a:cs typeface="Arial" pitchFamily="34" charset="0"/>
              </a:rPr>
              <a:t>* Not to be outdone, Francis Collins appeared on the show two</a:t>
            </a:r>
            <a:r>
              <a:rPr lang="en-US" baseline="0" dirty="0" smtClean="0">
                <a:latin typeface="Arial" pitchFamily="34" charset="0"/>
                <a:cs typeface="Arial" pitchFamily="34" charset="0"/>
              </a:rPr>
              <a:t> weeks ago (for her third appearance going toe-to-toe with Colbert). In this case, he talked about obesity and the new multi-part </a:t>
            </a:r>
            <a:r>
              <a:rPr lang="en-US" i="1" baseline="0" dirty="0" smtClean="0">
                <a:latin typeface="Arial" pitchFamily="34" charset="0"/>
                <a:cs typeface="Arial" pitchFamily="34" charset="0"/>
              </a:rPr>
              <a:t>HBO</a:t>
            </a:r>
            <a:r>
              <a:rPr lang="en-US" baseline="0" dirty="0" smtClean="0">
                <a:latin typeface="Arial" pitchFamily="34" charset="0"/>
                <a:cs typeface="Arial" pitchFamily="34" charset="0"/>
              </a:rPr>
              <a:t> series called ‘Weight of the Nation.’ Francis brought with him a 5-lb model of fat; once again, Colbert couldn’t keep his hands off the scientific prop.</a:t>
            </a:r>
            <a:r>
              <a:rPr lang="en-US" dirty="0" smtClean="0">
                <a:latin typeface="Arial" pitchFamily="34" charset="0"/>
                <a:cs typeface="Arial" pitchFamily="34" charset="0"/>
              </a:rPr>
              <a:t/>
            </a:r>
            <a:br>
              <a:rPr lang="en-US" dirty="0" smtClean="0">
                <a:latin typeface="Arial" pitchFamily="34" charset="0"/>
                <a:cs typeface="Arial" pitchFamily="34" charset="0"/>
              </a:rPr>
            </a:b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42</a:t>
            </a:fld>
            <a:endParaRPr lang="en-US" dirty="0" smtClean="0">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dirty="0" smtClean="0">
                <a:latin typeface="Arial" pitchFamily="34" charset="0"/>
                <a:cs typeface="Arial" pitchFamily="34" charset="0"/>
              </a:rPr>
              <a:t>Finally, in early</a:t>
            </a:r>
            <a:r>
              <a:rPr lang="en-US" baseline="0" dirty="0" smtClean="0">
                <a:latin typeface="Arial" pitchFamily="34" charset="0"/>
                <a:cs typeface="Arial" pitchFamily="34" charset="0"/>
              </a:rPr>
              <a:t> April, </a:t>
            </a:r>
            <a:r>
              <a:rPr lang="en-US" i="1" baseline="0" dirty="0" smtClean="0">
                <a:latin typeface="Arial" pitchFamily="34" charset="0"/>
                <a:cs typeface="Arial" pitchFamily="34" charset="0"/>
              </a:rPr>
              <a:t>NPR</a:t>
            </a:r>
            <a:r>
              <a:rPr lang="en-US" baseline="0" dirty="0" smtClean="0">
                <a:latin typeface="Arial" pitchFamily="34" charset="0"/>
                <a:cs typeface="Arial" pitchFamily="34" charset="0"/>
              </a:rPr>
              <a:t> ran this story about a p</a:t>
            </a:r>
            <a:r>
              <a:rPr lang="en-US" dirty="0" smtClean="0">
                <a:latin typeface="Arial" pitchFamily="34" charset="0"/>
                <a:cs typeface="Arial" pitchFamily="34" charset="0"/>
              </a:rPr>
              <a:t>reschool academy</a:t>
            </a:r>
            <a:r>
              <a:rPr lang="en-US" baseline="0" dirty="0" smtClean="0">
                <a:latin typeface="Arial" pitchFamily="34" charset="0"/>
                <a:cs typeface="Arial" pitchFamily="34" charset="0"/>
              </a:rPr>
              <a:t> in New York City, reporting that this school that </a:t>
            </a:r>
            <a:r>
              <a:rPr lang="en-US" dirty="0" smtClean="0">
                <a:latin typeface="Arial" pitchFamily="34" charset="0"/>
                <a:cs typeface="Arial" pitchFamily="34" charset="0"/>
              </a:rPr>
              <a:t>will now require submission of a</a:t>
            </a:r>
            <a:r>
              <a:rPr lang="en-US" baseline="0" dirty="0" smtClean="0">
                <a:latin typeface="Arial" pitchFamily="34" charset="0"/>
                <a:cs typeface="Arial" pitchFamily="34" charset="0"/>
              </a:rPr>
              <a:t> DNA sample of each child as part of their application. DNA testing will then be performed as part of the evaluation process “…in </a:t>
            </a:r>
            <a:r>
              <a:rPr lang="en-US" dirty="0" smtClean="0">
                <a:latin typeface="Arial" pitchFamily="34" charset="0"/>
                <a:cs typeface="Arial" pitchFamily="34" charset="0"/>
              </a:rPr>
              <a:t>order to weed out the kids who have no chance.”</a:t>
            </a:r>
          </a:p>
          <a:p>
            <a:endParaRPr lang="en-US" dirty="0" smtClean="0">
              <a:latin typeface="Arial" pitchFamily="34" charset="0"/>
              <a:cs typeface="Arial" pitchFamily="34" charset="0"/>
            </a:endParaRPr>
          </a:p>
          <a:p>
            <a:r>
              <a:rPr lang="en-US" dirty="0" smtClean="0">
                <a:latin typeface="Arial" pitchFamily="34" charset="0"/>
                <a:cs typeface="Arial" pitchFamily="34" charset="0"/>
              </a:rPr>
              <a:t>As one might imagine,</a:t>
            </a:r>
            <a:r>
              <a:rPr lang="en-US" baseline="0" dirty="0" smtClean="0">
                <a:latin typeface="Arial" pitchFamily="34" charset="0"/>
                <a:cs typeface="Arial" pitchFamily="34" charset="0"/>
              </a:rPr>
              <a:t> this story had the potential to bring significant distress and debate in the genomics community. </a:t>
            </a:r>
            <a:r>
              <a:rPr lang="en-US" b="0" dirty="0" smtClean="0">
                <a:latin typeface="Arial" pitchFamily="34" charset="0"/>
                <a:cs typeface="Arial" pitchFamily="34" charset="0"/>
              </a:rPr>
              <a:t>But before ELSI researchers and genomic activists around the world had the chance to self-organize in protest…</a:t>
            </a:r>
          </a:p>
          <a:p>
            <a:endParaRPr lang="en-US" b="0" dirty="0" smtClean="0">
              <a:latin typeface="Arial" pitchFamily="34" charset="0"/>
              <a:cs typeface="Arial" pitchFamily="34" charset="0"/>
            </a:endParaRPr>
          </a:p>
          <a:p>
            <a:r>
              <a:rPr lang="en-US" b="0" dirty="0" smtClean="0">
                <a:latin typeface="Arial" pitchFamily="34" charset="0"/>
                <a:cs typeface="Arial" pitchFamily="34" charset="0"/>
              </a:rPr>
              <a:t>* </a:t>
            </a:r>
            <a:r>
              <a:rPr lang="en-US" b="0" i="1" dirty="0" smtClean="0">
                <a:latin typeface="Arial" pitchFamily="34" charset="0"/>
                <a:cs typeface="Arial" pitchFamily="34" charset="0"/>
              </a:rPr>
              <a:t>NPR</a:t>
            </a:r>
            <a:r>
              <a:rPr lang="en-US" b="0" baseline="0" dirty="0" smtClean="0">
                <a:latin typeface="Arial" pitchFamily="34" charset="0"/>
                <a:cs typeface="Arial" pitchFamily="34" charset="0"/>
              </a:rPr>
              <a:t> admitted this story, issued on April 1</a:t>
            </a:r>
            <a:r>
              <a:rPr lang="en-US" b="0" baseline="30000" dirty="0" smtClean="0">
                <a:latin typeface="Arial" pitchFamily="34" charset="0"/>
                <a:cs typeface="Arial" pitchFamily="34" charset="0"/>
              </a:rPr>
              <a:t>st</a:t>
            </a:r>
            <a:r>
              <a:rPr lang="en-US" b="0" baseline="0" dirty="0" smtClean="0">
                <a:latin typeface="Arial" pitchFamily="34" charset="0"/>
                <a:cs typeface="Arial" pitchFamily="34" charset="0"/>
              </a:rPr>
              <a:t>, was just an April fools joke. </a:t>
            </a:r>
          </a:p>
          <a:p>
            <a:endParaRPr lang="en-US" b="0" dirty="0" smtClean="0">
              <a:latin typeface="Arial" pitchFamily="34" charset="0"/>
              <a:cs typeface="Arial" pitchFamily="34" charset="0"/>
            </a:endParaRPr>
          </a:p>
        </p:txBody>
      </p:sp>
      <p:sp>
        <p:nvSpPr>
          <p:cNvPr id="78852" name="Slide Number Placeholder 3"/>
          <p:cNvSpPr txBox="1">
            <a:spLocks noGrp="1"/>
          </p:cNvSpPr>
          <p:nvPr/>
        </p:nvSpPr>
        <p:spPr bwMode="auto">
          <a:xfrm>
            <a:off x="4014789" y="8891589"/>
            <a:ext cx="3071812" cy="468312"/>
          </a:xfrm>
          <a:prstGeom prst="rect">
            <a:avLst/>
          </a:prstGeom>
          <a:noFill/>
          <a:ln w="9525">
            <a:noFill/>
            <a:miter lim="800000"/>
            <a:headEnd/>
            <a:tailEnd/>
          </a:ln>
        </p:spPr>
        <p:txBody>
          <a:bodyPr lIns="93796" tIns="46898" rIns="93796" bIns="46898" anchor="b"/>
          <a:lstStyle/>
          <a:p>
            <a:pPr algn="r" defTabSz="935132"/>
            <a:fld id="{EA9F0117-D0A3-4F9A-B2F6-E935E9EDD18D}" type="slidenum">
              <a:rPr lang="en-US" sz="1400">
                <a:solidFill>
                  <a:srgbClr val="000000"/>
                </a:solidFill>
                <a:cs typeface="Arial" pitchFamily="34" charset="0"/>
              </a:rPr>
              <a:pPr algn="r" defTabSz="935132"/>
              <a:t>43</a:t>
            </a:fld>
            <a:endParaRPr lang="en-US" sz="1200" dirty="0">
              <a:solidFill>
                <a:srgbClr val="000000"/>
              </a:solidFill>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t>  </a:t>
            </a: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44</a:t>
            </a:fld>
            <a:endParaRPr lang="en-US" dirty="0" smtClean="0">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xfrm>
            <a:off x="944568" y="4446591"/>
            <a:ext cx="5354633" cy="42116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US" baseline="0" dirty="0" smtClean="0">
                <a:latin typeface="Arial" pitchFamily="34" charset="0"/>
                <a:cs typeface="Arial" pitchFamily="34" charset="0"/>
              </a:rPr>
              <a:t>It seems most appropriate to start with our Genome Sequencing Program. Recall that there are four components of the recently renewed NHGRI Genome Sequencing Program. </a:t>
            </a:r>
          </a:p>
          <a:p>
            <a:pPr>
              <a:spcBef>
                <a:spcPct val="0"/>
              </a:spcBef>
            </a:pPr>
            <a:endParaRPr lang="en-US" baseline="0" dirty="0" smtClean="0">
              <a:latin typeface="Arial" pitchFamily="34" charset="0"/>
              <a:cs typeface="Arial" pitchFamily="34" charset="0"/>
            </a:endParaRPr>
          </a:p>
          <a:p>
            <a:pPr>
              <a:spcBef>
                <a:spcPct val="0"/>
              </a:spcBef>
            </a:pPr>
            <a:r>
              <a:rPr lang="en-US" baseline="0" dirty="0" smtClean="0">
                <a:latin typeface="Arial" pitchFamily="34" charset="0"/>
                <a:cs typeface="Arial" pitchFamily="34" charset="0"/>
              </a:rPr>
              <a:t>* Large-scale genome sequencing centers</a:t>
            </a:r>
          </a:p>
          <a:p>
            <a:pPr>
              <a:spcBef>
                <a:spcPct val="0"/>
              </a:spcBef>
            </a:pPr>
            <a:endParaRPr lang="en-US" baseline="0" dirty="0" smtClean="0">
              <a:latin typeface="Arial" pitchFamily="34" charset="0"/>
              <a:cs typeface="Arial" pitchFamily="34" charset="0"/>
            </a:endParaRPr>
          </a:p>
          <a:p>
            <a:pPr>
              <a:spcBef>
                <a:spcPct val="0"/>
              </a:spcBef>
            </a:pPr>
            <a:r>
              <a:rPr lang="en-US" baseline="0" dirty="0" smtClean="0">
                <a:latin typeface="Arial" pitchFamily="34" charset="0"/>
                <a:cs typeface="Arial" pitchFamily="34" charset="0"/>
              </a:rPr>
              <a:t>* </a:t>
            </a:r>
            <a:r>
              <a:rPr lang="en-US" baseline="0" dirty="0" err="1" smtClean="0">
                <a:latin typeface="Arial" pitchFamily="34" charset="0"/>
                <a:cs typeface="Arial" pitchFamily="34" charset="0"/>
              </a:rPr>
              <a:t>Mendelian</a:t>
            </a:r>
            <a:r>
              <a:rPr lang="en-US" baseline="0" dirty="0" smtClean="0">
                <a:latin typeface="Arial" pitchFamily="34" charset="0"/>
                <a:cs typeface="Arial" pitchFamily="34" charset="0"/>
              </a:rPr>
              <a:t> disorders genome centers</a:t>
            </a:r>
          </a:p>
          <a:p>
            <a:pPr>
              <a:spcBef>
                <a:spcPct val="0"/>
              </a:spcBef>
            </a:pPr>
            <a:endParaRPr lang="en-US" baseline="0" dirty="0" smtClean="0">
              <a:latin typeface="Arial" pitchFamily="34" charset="0"/>
              <a:cs typeface="Arial" pitchFamily="34" charset="0"/>
            </a:endParaRPr>
          </a:p>
          <a:p>
            <a:pPr>
              <a:spcBef>
                <a:spcPct val="0"/>
              </a:spcBef>
            </a:pPr>
            <a:r>
              <a:rPr lang="en-US" baseline="0" dirty="0" smtClean="0">
                <a:latin typeface="Arial" pitchFamily="34" charset="0"/>
                <a:cs typeface="Arial" pitchFamily="34" charset="0"/>
              </a:rPr>
              <a:t>* Clinical sequencing exploratory research projects</a:t>
            </a:r>
          </a:p>
          <a:p>
            <a:pPr>
              <a:spcBef>
                <a:spcPct val="0"/>
              </a:spcBef>
            </a:pPr>
            <a:endParaRPr lang="en-US" baseline="0" dirty="0" smtClean="0">
              <a:latin typeface="Arial" pitchFamily="34" charset="0"/>
              <a:cs typeface="Arial" pitchFamily="34" charset="0"/>
            </a:endParaRPr>
          </a:p>
          <a:p>
            <a:pPr>
              <a:spcBef>
                <a:spcPct val="0"/>
              </a:spcBef>
            </a:pPr>
            <a:r>
              <a:rPr lang="en-US" baseline="0" dirty="0" smtClean="0">
                <a:latin typeface="Arial" pitchFamily="34" charset="0"/>
                <a:cs typeface="Arial" pitchFamily="34" charset="0"/>
              </a:rPr>
              <a:t>* Informatics tools for high-throughput sequence data analysis</a:t>
            </a:r>
          </a:p>
          <a:p>
            <a:pPr>
              <a:spcBef>
                <a:spcPct val="0"/>
              </a:spcBef>
            </a:pPr>
            <a:endParaRPr lang="en-US" baseline="0" dirty="0" smtClean="0">
              <a:latin typeface="Arial" pitchFamily="34" charset="0"/>
              <a:cs typeface="Arial" pitchFamily="34" charset="0"/>
            </a:endParaRPr>
          </a:p>
          <a:p>
            <a:pPr>
              <a:spcBef>
                <a:spcPct val="0"/>
              </a:spcBef>
            </a:pPr>
            <a:r>
              <a:rPr lang="en-US" baseline="0" dirty="0" smtClean="0">
                <a:latin typeface="Arial" pitchFamily="34" charset="0"/>
                <a:cs typeface="Arial" pitchFamily="34" charset="0"/>
              </a:rPr>
              <a:t>Each of these programs will be discussed further in the following slides. However, it is worth noting, that for the first time, * all four components of our Genome Sequencing Program will get together for a face-to-face meeting in October. In addition to the necessary housekeeping tasks, we hope that the attendees will use this meeting to pursue shared goals together, discuss common obstacles, and engage directly about their different scientific objectives.</a:t>
            </a:r>
          </a:p>
        </p:txBody>
      </p:sp>
      <p:sp>
        <p:nvSpPr>
          <p:cNvPr id="5" name="Slide Number Placeholder 3"/>
          <p:cNvSpPr>
            <a:spLocks noGrp="1"/>
          </p:cNvSpPr>
          <p:nvPr>
            <p:ph type="sldNum" sz="quarter" idx="5"/>
          </p:nvPr>
        </p:nvSpPr>
        <p:spPr>
          <a:xfrm>
            <a:off x="4014792" y="8891590"/>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45</a:t>
            </a:fld>
            <a:endParaRPr lang="en-US" dirty="0" smtClean="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xfrm>
            <a:off x="944567" y="4446591"/>
            <a:ext cx="5608637" cy="42116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US" dirty="0" smtClean="0">
                <a:latin typeface="Arial" pitchFamily="34" charset="0"/>
                <a:cs typeface="Arial" pitchFamily="34" charset="0"/>
              </a:rPr>
              <a:t>The Large</a:t>
            </a:r>
            <a:r>
              <a:rPr lang="en-US" baseline="0" dirty="0" smtClean="0">
                <a:latin typeface="Arial" pitchFamily="34" charset="0"/>
                <a:cs typeface="Arial" pitchFamily="34" charset="0"/>
              </a:rPr>
              <a:t>-Scale Genome Sequencing Centers are undertaking numerous projects, mostly related to complex disease and cancer. </a:t>
            </a:r>
          </a:p>
          <a:p>
            <a:pPr>
              <a:spcBef>
                <a:spcPct val="0"/>
              </a:spcBef>
            </a:pPr>
            <a:endParaRPr lang="en-US" baseline="0" dirty="0" smtClean="0">
              <a:latin typeface="Arial" pitchFamily="34" charset="0"/>
              <a:cs typeface="Arial" pitchFamily="34" charset="0"/>
            </a:endParaRPr>
          </a:p>
          <a:p>
            <a:pPr>
              <a:spcBef>
                <a:spcPct val="0"/>
              </a:spcBef>
            </a:pPr>
            <a:r>
              <a:rPr lang="en-US" baseline="0" dirty="0" smtClean="0">
                <a:latin typeface="Arial" pitchFamily="34" charset="0"/>
                <a:cs typeface="Arial" pitchFamily="34" charset="0"/>
              </a:rPr>
              <a:t>* Notably, in February, </a:t>
            </a:r>
            <a:r>
              <a:rPr lang="en-US" dirty="0" smtClean="0">
                <a:latin typeface="Arial" pitchFamily="34" charset="0"/>
                <a:cs typeface="Arial" pitchFamily="34" charset="0"/>
              </a:rPr>
              <a:t>the Obama administration announced new efforts to fight Alzheimer’s disease, including making an additional $50 million of existing NIH funds available for cutting-edge Alzheimer’s research. Accounting for half of those funds, </a:t>
            </a:r>
            <a:r>
              <a:rPr lang="en-US" baseline="0" dirty="0" smtClean="0">
                <a:latin typeface="Arial" pitchFamily="34" charset="0"/>
                <a:cs typeface="Arial" pitchFamily="34" charset="0"/>
              </a:rPr>
              <a:t>the </a:t>
            </a:r>
            <a:r>
              <a:rPr lang="en-US" dirty="0" smtClean="0">
                <a:latin typeface="Arial" pitchFamily="34" charset="0"/>
                <a:cs typeface="Arial" pitchFamily="34" charset="0"/>
              </a:rPr>
              <a:t>Large</a:t>
            </a:r>
            <a:r>
              <a:rPr lang="en-US" baseline="0" dirty="0" smtClean="0">
                <a:latin typeface="Arial" pitchFamily="34" charset="0"/>
                <a:cs typeface="Arial" pitchFamily="34" charset="0"/>
              </a:rPr>
              <a:t>-Scale Genome Sequencing Centers program is in the late planning stages for a significant </a:t>
            </a:r>
            <a:r>
              <a:rPr lang="en-US" dirty="0" smtClean="0">
                <a:latin typeface="Arial" pitchFamily="34" charset="0"/>
                <a:cs typeface="Arial" pitchFamily="34" charset="0"/>
              </a:rPr>
              <a:t>Alzheimer’s disease genome-</a:t>
            </a:r>
            <a:r>
              <a:rPr lang="en-US" baseline="0" dirty="0" smtClean="0">
                <a:latin typeface="Arial" pitchFamily="34" charset="0"/>
                <a:cs typeface="Arial" pitchFamily="34" charset="0"/>
              </a:rPr>
              <a:t>sequencing project in collaboration with the National Institute on Aging and its grantees. </a:t>
            </a:r>
          </a:p>
          <a:p>
            <a:pPr>
              <a:spcBef>
                <a:spcPct val="0"/>
              </a:spcBef>
            </a:pPr>
            <a:endParaRPr lang="en-US" dirty="0" smtClean="0">
              <a:latin typeface="Arial" pitchFamily="34" charset="0"/>
              <a:cs typeface="Arial" pitchFamily="34" charset="0"/>
            </a:endParaRPr>
          </a:p>
          <a:p>
            <a:pPr>
              <a:spcBef>
                <a:spcPct val="0"/>
              </a:spcBef>
            </a:pPr>
            <a:r>
              <a:rPr lang="en-US" dirty="0" smtClean="0">
                <a:latin typeface="Arial" pitchFamily="34" charset="0"/>
                <a:cs typeface="Arial" pitchFamily="34" charset="0"/>
              </a:rPr>
              <a:t>* Also worth highlighting</a:t>
            </a:r>
            <a:r>
              <a:rPr lang="en-US" baseline="0" dirty="0" smtClean="0">
                <a:latin typeface="Arial" pitchFamily="34" charset="0"/>
                <a:cs typeface="Arial" pitchFamily="34" charset="0"/>
              </a:rPr>
              <a:t> are a number of publications emanating from these Centers since the last Council meeting, including those related to autism, schizophrenia, cancer, comparative genomics, and population genomics.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2" y="8891590"/>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46</a:t>
            </a:fld>
            <a:endParaRPr lang="en-US" dirty="0" smtClean="0">
              <a:cs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r>
              <a:rPr lang="en-US" dirty="0" smtClean="0">
                <a:latin typeface="Arial" pitchFamily="34" charset="0"/>
                <a:cs typeface="Arial" pitchFamily="34" charset="0"/>
              </a:rPr>
              <a:t>Additional highlighting</a:t>
            </a:r>
            <a:r>
              <a:rPr lang="en-US" baseline="0" dirty="0" smtClean="0">
                <a:latin typeface="Arial" pitchFamily="34" charset="0"/>
                <a:cs typeface="Arial" pitchFamily="34" charset="0"/>
              </a:rPr>
              <a:t> is appropriate in the case of </a:t>
            </a:r>
            <a:r>
              <a:rPr lang="en-US" dirty="0" smtClean="0">
                <a:latin typeface="Arial" pitchFamily="34" charset="0"/>
                <a:cs typeface="Arial" pitchFamily="34" charset="0"/>
              </a:rPr>
              <a:t>The Cancer Genome Atlas (TCGA) program, which also involves our Large-Scale</a:t>
            </a:r>
            <a:r>
              <a:rPr lang="en-US" baseline="0" dirty="0" smtClean="0">
                <a:latin typeface="Arial" pitchFamily="34" charset="0"/>
                <a:cs typeface="Arial" pitchFamily="34" charset="0"/>
              </a:rPr>
              <a:t> Genome Sequencing Centers.</a:t>
            </a:r>
          </a:p>
          <a:p>
            <a:endParaRPr lang="en-US" baseline="0" dirty="0" smtClean="0">
              <a:latin typeface="Arial" pitchFamily="34" charset="0"/>
              <a:cs typeface="Arial" pitchFamily="34" charset="0"/>
            </a:endParaRPr>
          </a:p>
          <a:p>
            <a:r>
              <a:rPr lang="en-US" dirty="0" smtClean="0">
                <a:latin typeface="Arial" pitchFamily="34" charset="0"/>
                <a:cs typeface="Arial" pitchFamily="34" charset="0"/>
              </a:rPr>
              <a:t>TCGA</a:t>
            </a:r>
            <a:r>
              <a:rPr lang="en-US" baseline="0" dirty="0" smtClean="0">
                <a:latin typeface="Arial" pitchFamily="34" charset="0"/>
                <a:cs typeface="Arial" pitchFamily="34" charset="0"/>
              </a:rPr>
              <a:t> </a:t>
            </a:r>
            <a:r>
              <a:rPr lang="en-US" dirty="0" smtClean="0">
                <a:latin typeface="Arial" pitchFamily="34" charset="0"/>
                <a:cs typeface="Arial" pitchFamily="34" charset="0"/>
              </a:rPr>
              <a:t>has been hard</a:t>
            </a:r>
            <a:r>
              <a:rPr lang="en-US" baseline="0" dirty="0" smtClean="0">
                <a:latin typeface="Arial" pitchFamily="34" charset="0"/>
                <a:cs typeface="Arial" pitchFamily="34" charset="0"/>
              </a:rPr>
              <a:t> at work on about 20 different tumor types, * and has papers (in press or under review) that report analyses for three major diseases: colorectal carcinoma, breast carcinoma, and lung squamous cell carcinoma.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Each of these projects will continue the TCGA practice of releasing the largest scale (100’s of tumors) and most comprehensive descriptions to date (in terms of mutations, copy number changes, gene expression, methylation, and clinical data) for each of these important cancers.</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Several additional manuscripts are also anticipated this year.</a:t>
            </a:r>
          </a:p>
          <a:p>
            <a:endParaRPr lang="en-US" baseline="0"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4" name="Slide Number Placeholder 3"/>
          <p:cNvSpPr>
            <a:spLocks noGrp="1"/>
          </p:cNvSpPr>
          <p:nvPr>
            <p:ph type="sldNum" sz="quarter" idx="5"/>
          </p:nvPr>
        </p:nvSpPr>
        <p:spPr>
          <a:xfrm>
            <a:off x="4014792" y="8900115"/>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47</a:t>
            </a:fld>
            <a:endParaRPr lang="en-US" dirty="0" smtClean="0">
              <a:cs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xfrm>
            <a:off x="685800" y="4446590"/>
            <a:ext cx="5727700" cy="4211637"/>
          </a:xfrm>
          <a:noFill/>
          <a:ln/>
        </p:spPr>
        <p:txBody>
          <a:bodyPr/>
          <a:lstStyle/>
          <a:p>
            <a:r>
              <a:rPr lang="en-US" dirty="0" smtClean="0">
                <a:latin typeface="Arial" pitchFamily="34" charset="0"/>
                <a:cs typeface="Arial" pitchFamily="34" charset="0"/>
              </a:rPr>
              <a:t>In other TCGA news,</a:t>
            </a:r>
            <a:r>
              <a:rPr lang="en-US" baseline="0" dirty="0" smtClean="0">
                <a:latin typeface="Arial" pitchFamily="34" charset="0"/>
                <a:cs typeface="Arial" pitchFamily="34" charset="0"/>
              </a:rPr>
              <a:t> * </a:t>
            </a:r>
            <a:r>
              <a:rPr lang="en-US" baseline="0" dirty="0" err="1" smtClean="0">
                <a:latin typeface="Arial" pitchFamily="34" charset="0"/>
                <a:cs typeface="Arial" pitchFamily="34" charset="0"/>
              </a:rPr>
              <a:t>CGHub</a:t>
            </a:r>
            <a:r>
              <a:rPr lang="en-US" baseline="0" dirty="0" smtClean="0">
                <a:latin typeface="Arial" pitchFamily="34" charset="0"/>
                <a:cs typeface="Arial" pitchFamily="34" charset="0"/>
              </a:rPr>
              <a:t>, the new TCGA sequence data repository developed at UC-Santa Cruz, recently opened. </a:t>
            </a:r>
            <a:r>
              <a:rPr lang="en-US" baseline="0" dirty="0" err="1" smtClean="0">
                <a:latin typeface="Arial" pitchFamily="34" charset="0"/>
                <a:cs typeface="Arial" pitchFamily="34" charset="0"/>
              </a:rPr>
              <a:t>CGHub</a:t>
            </a:r>
            <a:r>
              <a:rPr lang="en-US" baseline="0" dirty="0" smtClean="0">
                <a:latin typeface="Arial" pitchFamily="34" charset="0"/>
                <a:cs typeface="Arial" pitchFamily="34" charset="0"/>
              </a:rPr>
              <a:t> is now the site that investigators can find all TCGA primary sequence files.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Throughout this year, </a:t>
            </a:r>
            <a:r>
              <a:rPr lang="en-US" baseline="0" dirty="0" err="1" smtClean="0">
                <a:latin typeface="Arial" pitchFamily="34" charset="0"/>
                <a:cs typeface="Arial" pitchFamily="34" charset="0"/>
              </a:rPr>
              <a:t>CGHub</a:t>
            </a:r>
            <a:r>
              <a:rPr lang="en-US" baseline="0" dirty="0" smtClean="0">
                <a:latin typeface="Arial" pitchFamily="34" charset="0"/>
                <a:cs typeface="Arial" pitchFamily="34" charset="0"/>
              </a:rPr>
              <a:t> anticipates adding new features to make these data more useful, such as being able to slice BAMs (the very large files containing the sequence from a tumor or normal sample), so that an investigator can download only a particular gene or region rather than the entire genome sequence.</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In a non-trivial advance on the policy front, </a:t>
            </a:r>
            <a:r>
              <a:rPr lang="en-US" baseline="0" dirty="0" err="1" smtClean="0">
                <a:latin typeface="Arial" pitchFamily="34" charset="0"/>
                <a:cs typeface="Arial" pitchFamily="34" charset="0"/>
              </a:rPr>
              <a:t>CGHub</a:t>
            </a:r>
            <a:r>
              <a:rPr lang="en-US" baseline="0" dirty="0" smtClean="0">
                <a:latin typeface="Arial" pitchFamily="34" charset="0"/>
                <a:cs typeface="Arial" pitchFamily="34" charset="0"/>
              </a:rPr>
              <a:t> is the first ‘NIH Trusted Partner’ for archiving and distributing genome sequence data outside of NCBI or EBI. Several more Trusted Partners for NIH projects are being developed. These will each add value to this type of data and make them more useful and accessible to investigators.</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TCGA continues to be on target for its ambitious goal of completing comprehensive analyses of &gt;20 tumor types by 2014. Genomic data on &gt;6,000 cancer cases are available now, with approximately 200 added to the data portal each month.</a:t>
            </a:r>
          </a:p>
          <a:p>
            <a:endParaRPr lang="en-US" baseline="0"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4" name="Slide Number Placeholder 3"/>
          <p:cNvSpPr>
            <a:spLocks noGrp="1"/>
          </p:cNvSpPr>
          <p:nvPr>
            <p:ph type="sldNum" sz="quarter" idx="5"/>
          </p:nvPr>
        </p:nvSpPr>
        <p:spPr>
          <a:xfrm>
            <a:off x="4014792" y="8891590"/>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48</a:t>
            </a:fld>
            <a:endParaRPr lang="en-US" dirty="0" smtClean="0">
              <a:cs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xfrm>
            <a:off x="944565" y="4446590"/>
            <a:ext cx="5608637" cy="42116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9488">
              <a:defRPr/>
            </a:pPr>
            <a:r>
              <a:rPr lang="en-US" dirty="0" smtClean="0">
                <a:latin typeface="Arial" pitchFamily="34" charset="0"/>
                <a:cs typeface="Arial" pitchFamily="34" charset="0"/>
              </a:rPr>
              <a:t>The second component of NHGRI’s new Genome Sequencing Program</a:t>
            </a:r>
            <a:r>
              <a:rPr lang="en-US" baseline="0" dirty="0" smtClean="0">
                <a:latin typeface="Arial" pitchFamily="34" charset="0"/>
                <a:cs typeface="Arial" pitchFamily="34" charset="0"/>
              </a:rPr>
              <a:t> consists of the </a:t>
            </a:r>
            <a:r>
              <a:rPr lang="en-US" baseline="0" dirty="0" err="1" smtClean="0">
                <a:latin typeface="Arial" pitchFamily="34" charset="0"/>
                <a:cs typeface="Arial" pitchFamily="34" charset="0"/>
              </a:rPr>
              <a:t>Mendelian</a:t>
            </a:r>
            <a:r>
              <a:rPr lang="en-US" baseline="0" dirty="0" smtClean="0">
                <a:latin typeface="Arial" pitchFamily="34" charset="0"/>
                <a:cs typeface="Arial" pitchFamily="34" charset="0"/>
              </a:rPr>
              <a:t> Disorders Genome Centers. </a:t>
            </a:r>
            <a:r>
              <a:rPr lang="en-US" dirty="0" smtClean="0">
                <a:latin typeface="Arial" pitchFamily="34" charset="0"/>
                <a:cs typeface="Arial" pitchFamily="34" charset="0"/>
              </a:rPr>
              <a:t>The three ‘Centers for </a:t>
            </a:r>
            <a:r>
              <a:rPr lang="en-US" dirty="0" err="1" smtClean="0">
                <a:latin typeface="Arial" pitchFamily="34" charset="0"/>
                <a:cs typeface="Arial" pitchFamily="34" charset="0"/>
              </a:rPr>
              <a:t>Mendelian</a:t>
            </a:r>
            <a:r>
              <a:rPr lang="en-US" dirty="0" smtClean="0">
                <a:latin typeface="Arial" pitchFamily="34" charset="0"/>
                <a:cs typeface="Arial" pitchFamily="34" charset="0"/>
              </a:rPr>
              <a:t> Genomics’ (as they are called)</a:t>
            </a:r>
            <a:r>
              <a:rPr lang="en-US" baseline="0" dirty="0" smtClean="0">
                <a:latin typeface="Arial" pitchFamily="34" charset="0"/>
                <a:cs typeface="Arial" pitchFamily="34" charset="0"/>
              </a:rPr>
              <a:t> are </a:t>
            </a:r>
            <a:r>
              <a:rPr lang="en-US" dirty="0" smtClean="0">
                <a:latin typeface="Arial" pitchFamily="34" charset="0"/>
                <a:cs typeface="Arial" pitchFamily="34" charset="0"/>
              </a:rPr>
              <a:t>co-funded by NHGRI and NHLBI, and they </a:t>
            </a:r>
            <a:r>
              <a:rPr lang="en-US" baseline="0" dirty="0" smtClean="0">
                <a:latin typeface="Arial" pitchFamily="34" charset="0"/>
                <a:cs typeface="Arial" pitchFamily="34" charset="0"/>
              </a:rPr>
              <a:t>aim to discover the genetic basis of as many Mendelian disorders as possible.</a:t>
            </a:r>
          </a:p>
          <a:p>
            <a:pPr defTabSz="929488">
              <a:defRPr/>
            </a:pPr>
            <a:endParaRPr lang="en-US" dirty="0">
              <a:latin typeface="Arial" pitchFamily="34" charset="0"/>
              <a:cs typeface="Arial" pitchFamily="34" charset="0"/>
            </a:endParaRPr>
          </a:p>
          <a:p>
            <a:pPr defTabSz="929488">
              <a:defRPr/>
            </a:pPr>
            <a:r>
              <a:rPr lang="en-US" dirty="0">
                <a:latin typeface="Arial" pitchFamily="34" charset="0"/>
                <a:cs typeface="Arial" pitchFamily="34" charset="0"/>
              </a:rPr>
              <a:t>The Programs </a:t>
            </a:r>
            <a:r>
              <a:rPr lang="en-US" u="sng" dirty="0">
                <a:latin typeface="Arial" pitchFamily="34" charset="0"/>
                <a:cs typeface="Arial" pitchFamily="34" charset="0"/>
              </a:rPr>
              <a:t>single</a:t>
            </a:r>
            <a:r>
              <a:rPr lang="en-US" dirty="0">
                <a:latin typeface="Arial" pitchFamily="34" charset="0"/>
                <a:cs typeface="Arial" pitchFamily="34" charset="0"/>
              </a:rPr>
              <a:t> sample solicitation web portal has gone live. * A pipeline has been implemented </a:t>
            </a:r>
            <a:r>
              <a:rPr lang="en-US" dirty="0" smtClean="0">
                <a:latin typeface="Arial" pitchFamily="34" charset="0"/>
                <a:cs typeface="Arial" pitchFamily="34" charset="0"/>
              </a:rPr>
              <a:t>(shown here) that progresses from solicitation through </a:t>
            </a:r>
            <a:r>
              <a:rPr lang="en-US" dirty="0">
                <a:latin typeface="Arial" pitchFamily="34" charset="0"/>
                <a:cs typeface="Arial" pitchFamily="34" charset="0"/>
              </a:rPr>
              <a:t>sample assignment to the centers at Yale, Baylor-Hopkins, and the University of Washington. The pipeline is jointly run by the three </a:t>
            </a:r>
            <a:r>
              <a:rPr lang="en-US" dirty="0" smtClean="0">
                <a:latin typeface="Arial" pitchFamily="34" charset="0"/>
                <a:cs typeface="Arial" pitchFamily="34" charset="0"/>
              </a:rPr>
              <a:t>Centers</a:t>
            </a:r>
            <a:r>
              <a:rPr lang="en-US" dirty="0">
                <a:latin typeface="Arial" pitchFamily="34" charset="0"/>
                <a:cs typeface="Arial" pitchFamily="34" charset="0"/>
              </a:rPr>
              <a:t>, with the University of Washington group coordinating all joint activities.</a:t>
            </a:r>
          </a:p>
          <a:p>
            <a:pPr defTabSz="929488">
              <a:defRPr/>
            </a:pPr>
            <a:endParaRPr lang="en-US" dirty="0">
              <a:latin typeface="Arial" pitchFamily="34" charset="0"/>
              <a:cs typeface="Arial" pitchFamily="34" charset="0"/>
            </a:endParaRPr>
          </a:p>
          <a:p>
            <a:pPr defTabSz="929488">
              <a:defRPr/>
            </a:pPr>
            <a:r>
              <a:rPr lang="en-US" dirty="0">
                <a:latin typeface="Arial" pitchFamily="34" charset="0"/>
                <a:cs typeface="Arial" pitchFamily="34" charset="0"/>
              </a:rPr>
              <a:t>* The Centers have organized an educational program focusing on </a:t>
            </a:r>
            <a:r>
              <a:rPr lang="en-US" dirty="0" err="1">
                <a:latin typeface="Arial" pitchFamily="34" charset="0"/>
                <a:cs typeface="Arial" pitchFamily="34" charset="0"/>
              </a:rPr>
              <a:t>Mendelian</a:t>
            </a:r>
            <a:r>
              <a:rPr lang="en-US" dirty="0">
                <a:latin typeface="Arial" pitchFamily="34" charset="0"/>
                <a:cs typeface="Arial" pitchFamily="34" charset="0"/>
              </a:rPr>
              <a:t> Genomics </a:t>
            </a:r>
            <a:r>
              <a:rPr lang="en-US" dirty="0" smtClean="0">
                <a:latin typeface="Arial" pitchFamily="34" charset="0"/>
                <a:cs typeface="Arial" pitchFamily="34" charset="0"/>
              </a:rPr>
              <a:t>that will be</a:t>
            </a:r>
            <a:r>
              <a:rPr lang="en-US" baseline="0" dirty="0" smtClean="0">
                <a:latin typeface="Arial" pitchFamily="34" charset="0"/>
                <a:cs typeface="Arial" pitchFamily="34" charset="0"/>
              </a:rPr>
              <a:t> held at </a:t>
            </a:r>
            <a:r>
              <a:rPr lang="en-US" dirty="0" smtClean="0">
                <a:latin typeface="Arial" pitchFamily="34" charset="0"/>
                <a:cs typeface="Arial" pitchFamily="34" charset="0"/>
              </a:rPr>
              <a:t>the </a:t>
            </a:r>
            <a:r>
              <a:rPr lang="en-US" dirty="0">
                <a:latin typeface="Arial" pitchFamily="34" charset="0"/>
                <a:cs typeface="Arial" pitchFamily="34" charset="0"/>
              </a:rPr>
              <a:t>2012 Annual Meeting of the American Society of Human Genetics. </a:t>
            </a:r>
          </a:p>
          <a:p>
            <a:pPr defTabSz="929488">
              <a:defRPr/>
            </a:pPr>
            <a:endParaRPr lang="en-US" dirty="0">
              <a:latin typeface="Arial" pitchFamily="34" charset="0"/>
              <a:cs typeface="Arial" pitchFamily="34" charset="0"/>
            </a:endParaRPr>
          </a:p>
          <a:p>
            <a:pPr defTabSz="929488">
              <a:defRPr/>
            </a:pPr>
            <a:r>
              <a:rPr lang="en-US" dirty="0">
                <a:latin typeface="Arial" pitchFamily="34" charset="0"/>
                <a:cs typeface="Arial" pitchFamily="34" charset="0"/>
              </a:rPr>
              <a:t>* Disease gene discovery is ongoing at the </a:t>
            </a:r>
            <a:r>
              <a:rPr lang="en-US" dirty="0" smtClean="0">
                <a:latin typeface="Arial" pitchFamily="34" charset="0"/>
                <a:cs typeface="Arial" pitchFamily="34" charset="0"/>
              </a:rPr>
              <a:t>Centers </a:t>
            </a:r>
            <a:r>
              <a:rPr lang="en-US" dirty="0">
                <a:latin typeface="Arial" pitchFamily="34" charset="0"/>
                <a:cs typeface="Arial" pitchFamily="34" charset="0"/>
              </a:rPr>
              <a:t>at various stages from sequencing to the identification of disease genes.</a:t>
            </a:r>
          </a:p>
          <a:p>
            <a:endParaRPr lang="en-US" dirty="0" smtClean="0">
              <a:latin typeface="Arial" pitchFamily="34" charset="0"/>
              <a:cs typeface="Arial" pitchFamily="34" charset="0"/>
            </a:endParaRPr>
          </a:p>
          <a:p>
            <a:pPr defTabSz="912833">
              <a:spcBef>
                <a:spcPct val="0"/>
              </a:spcBef>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49</a:t>
            </a:fld>
            <a:endParaRPr lang="en-US" dirty="0" smtClean="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buFont typeface="Arial" charset="0"/>
              <a:buNone/>
            </a:pPr>
            <a:r>
              <a:rPr lang="en-US" dirty="0" smtClean="0">
                <a:latin typeface="Arial" pitchFamily="34" charset="0"/>
                <a:cs typeface="Arial" pitchFamily="34" charset="0"/>
              </a:rPr>
              <a:t>In addition, we will have </a:t>
            </a:r>
            <a:r>
              <a:rPr lang="en-US" baseline="0" dirty="0" smtClean="0">
                <a:latin typeface="Arial" pitchFamily="34" charset="0"/>
                <a:cs typeface="Arial" pitchFamily="34" charset="0"/>
              </a:rPr>
              <a:t>presentations and discussions about two C</a:t>
            </a:r>
            <a:r>
              <a:rPr lang="en-US" dirty="0" smtClean="0">
                <a:latin typeface="Arial" pitchFamily="34" charset="0"/>
                <a:cs typeface="Arial" pitchFamily="34" charset="0"/>
              </a:rPr>
              <a:t>oncept Clearances:</a:t>
            </a:r>
          </a:p>
          <a:p>
            <a:pPr>
              <a:buFont typeface="Arial" charset="0"/>
              <a:buNone/>
            </a:pPr>
            <a:endParaRPr lang="en-US" baseline="0" dirty="0" smtClean="0">
              <a:latin typeface="Arial" pitchFamily="34" charset="0"/>
              <a:cs typeface="Arial" pitchFamily="34" charset="0"/>
            </a:endParaRPr>
          </a:p>
          <a:p>
            <a:pPr>
              <a:buFont typeface="Arial" charset="0"/>
              <a:buNone/>
            </a:pPr>
            <a:r>
              <a:rPr lang="en-US" baseline="0" dirty="0" smtClean="0">
                <a:latin typeface="Arial" pitchFamily="34" charset="0"/>
                <a:cs typeface="Arial" pitchFamily="34" charset="0"/>
              </a:rPr>
              <a:t>* One on Genomic Sequencing and Newborn Screening Disorders by Anastasia Wise</a:t>
            </a:r>
          </a:p>
          <a:p>
            <a:pPr>
              <a:buFont typeface="Arial" charset="0"/>
              <a:buNone/>
            </a:pPr>
            <a:endParaRPr lang="en-US" baseline="0" dirty="0" smtClean="0">
              <a:latin typeface="Arial" pitchFamily="34" charset="0"/>
              <a:cs typeface="Arial" pitchFamily="34" charset="0"/>
            </a:endParaRPr>
          </a:p>
          <a:p>
            <a:pPr>
              <a:buFont typeface="Arial" charset="0"/>
              <a:buNone/>
            </a:pPr>
            <a:r>
              <a:rPr lang="en-US" baseline="0" dirty="0" smtClean="0">
                <a:latin typeface="Arial" pitchFamily="34" charset="0"/>
                <a:cs typeface="Arial" pitchFamily="34" charset="0"/>
              </a:rPr>
              <a:t>* And one on a Clinically Relevant Variants Resource by Erin Ramos</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a:t>
            </a:fld>
            <a:endParaRPr lang="en-US" dirty="0" smtClean="0">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xfrm>
            <a:off x="944565" y="4446590"/>
            <a:ext cx="5608637" cy="42116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2833">
              <a:spcBef>
                <a:spcPct val="0"/>
              </a:spcBef>
              <a:defRPr/>
            </a:pPr>
            <a:r>
              <a:rPr lang="en-US" dirty="0" smtClean="0">
                <a:latin typeface="Arial" pitchFamily="34" charset="0"/>
                <a:cs typeface="Arial" pitchFamily="34" charset="0"/>
              </a:rPr>
              <a:t>The third</a:t>
            </a:r>
            <a:r>
              <a:rPr lang="en-US" baseline="0" dirty="0" smtClean="0">
                <a:latin typeface="Arial" pitchFamily="34" charset="0"/>
                <a:cs typeface="Arial" pitchFamily="34" charset="0"/>
              </a:rPr>
              <a:t> </a:t>
            </a:r>
            <a:r>
              <a:rPr lang="en-US" dirty="0" smtClean="0">
                <a:latin typeface="Arial" pitchFamily="34" charset="0"/>
                <a:cs typeface="Arial" pitchFamily="34" charset="0"/>
              </a:rPr>
              <a:t>component of NHGRI’s new Genome Sequencing Program consists</a:t>
            </a:r>
            <a:r>
              <a:rPr lang="en-US" baseline="0" dirty="0" smtClean="0">
                <a:latin typeface="Arial" pitchFamily="34" charset="0"/>
                <a:cs typeface="Arial" pitchFamily="34" charset="0"/>
              </a:rPr>
              <a:t> of the Clinical Sequencing Exploratory Research projects. </a:t>
            </a:r>
          </a:p>
          <a:p>
            <a:pPr defTabSz="912833">
              <a:spcBef>
                <a:spcPct val="0"/>
              </a:spcBef>
              <a:defRPr/>
            </a:pPr>
            <a:endParaRPr lang="en-US" baseline="0" dirty="0" smtClean="0">
              <a:latin typeface="Arial" pitchFamily="34" charset="0"/>
              <a:cs typeface="Arial" pitchFamily="34" charset="0"/>
            </a:endParaRPr>
          </a:p>
          <a:p>
            <a:pPr defTabSz="912833">
              <a:spcBef>
                <a:spcPct val="0"/>
              </a:spcBef>
              <a:defRPr/>
            </a:pPr>
            <a:r>
              <a:rPr lang="en-US" baseline="0" dirty="0" smtClean="0">
                <a:latin typeface="Arial" pitchFamily="34" charset="0"/>
                <a:cs typeface="Arial" pitchFamily="34" charset="0"/>
              </a:rPr>
              <a:t>* The Steering Committee for this Program (called CSER) held its first face-to-face meeting a few weeks ago, a gathering that occurred jointly with the ELSI program’s new Return of Results Consortium.</a:t>
            </a:r>
            <a:endParaRPr lang="en-US" dirty="0" smtClean="0">
              <a:latin typeface="Arial" pitchFamily="34" charset="0"/>
              <a:cs typeface="Arial" pitchFamily="34" charset="0"/>
            </a:endParaRPr>
          </a:p>
          <a:p>
            <a:pPr>
              <a:spcBef>
                <a:spcPct val="0"/>
              </a:spcBef>
            </a:pPr>
            <a:endParaRPr lang="en-US" dirty="0" smtClean="0">
              <a:latin typeface="Arial" pitchFamily="34" charset="0"/>
              <a:cs typeface="Arial" pitchFamily="34" charset="0"/>
            </a:endParaRPr>
          </a:p>
          <a:p>
            <a:pPr>
              <a:spcBef>
                <a:spcPct val="0"/>
              </a:spcBef>
            </a:pPr>
            <a:r>
              <a:rPr lang="en-US" dirty="0" smtClean="0">
                <a:latin typeface="Arial" pitchFamily="34" charset="0"/>
                <a:cs typeface="Arial" pitchFamily="34" charset="0"/>
              </a:rPr>
              <a:t>The</a:t>
            </a:r>
            <a:r>
              <a:rPr lang="en-US" baseline="0" dirty="0" smtClean="0">
                <a:latin typeface="Arial" pitchFamily="34" charset="0"/>
                <a:cs typeface="Arial" pitchFamily="34" charset="0"/>
              </a:rPr>
              <a:t> CSER investigators are tackling the important regulatory, technical, and psychosocial challenges to bringing genomic medicine to patients. </a:t>
            </a:r>
            <a:r>
              <a:rPr lang="en-US" dirty="0" smtClean="0">
                <a:latin typeface="Arial" pitchFamily="34" charset="0"/>
                <a:cs typeface="Arial" pitchFamily="34" charset="0"/>
              </a:rPr>
              <a:t>Discussions at the meeting emphasized critical topics such as informed consent, refining definitions of </a:t>
            </a:r>
            <a:r>
              <a:rPr lang="en-US" dirty="0" err="1" smtClean="0">
                <a:latin typeface="Arial" pitchFamily="34" charset="0"/>
                <a:cs typeface="Arial" pitchFamily="34" charset="0"/>
              </a:rPr>
              <a:t>actionability</a:t>
            </a:r>
            <a:r>
              <a:rPr lang="en-US" dirty="0" smtClean="0">
                <a:latin typeface="Arial" pitchFamily="34" charset="0"/>
                <a:cs typeface="Arial" pitchFamily="34" charset="0"/>
              </a:rPr>
              <a:t>, distinctions between clinical</a:t>
            </a:r>
            <a:r>
              <a:rPr lang="en-US" baseline="0" dirty="0" smtClean="0">
                <a:latin typeface="Arial" pitchFamily="34" charset="0"/>
                <a:cs typeface="Arial" pitchFamily="34" charset="0"/>
              </a:rPr>
              <a:t> care </a:t>
            </a:r>
            <a:r>
              <a:rPr lang="en-US" dirty="0" smtClean="0">
                <a:latin typeface="Arial" pitchFamily="34" charset="0"/>
                <a:cs typeface="Arial" pitchFamily="34" charset="0"/>
              </a:rPr>
              <a:t>versus clinical research, and success stories from early implementation of clinical sequencing. Several</a:t>
            </a:r>
            <a:r>
              <a:rPr lang="en-US" baseline="0" dirty="0" smtClean="0">
                <a:latin typeface="Arial" pitchFamily="34" charset="0"/>
                <a:cs typeface="Arial" pitchFamily="34" charset="0"/>
              </a:rPr>
              <a:t> of our Council members attended this meeting— Jim Evans and Amy McGuire as investigators in the Program and Pamela Sankar representing </a:t>
            </a:r>
            <a:r>
              <a:rPr lang="en-US" dirty="0" smtClean="0">
                <a:latin typeface="Arial" pitchFamily="34" charset="0"/>
                <a:cs typeface="Arial" pitchFamily="34" charset="0"/>
              </a:rPr>
              <a:t>the Sequencing Advisory Panel.</a:t>
            </a:r>
            <a:r>
              <a:rPr lang="en-US" baseline="0" dirty="0" smtClean="0">
                <a:latin typeface="Arial" pitchFamily="34" charset="0"/>
                <a:cs typeface="Arial" pitchFamily="34" charset="0"/>
              </a:rPr>
              <a:t> </a:t>
            </a:r>
          </a:p>
          <a:p>
            <a:pPr>
              <a:spcBef>
                <a:spcPct val="0"/>
              </a:spcBef>
            </a:pPr>
            <a:endParaRPr lang="en-US" baseline="0" dirty="0" smtClean="0">
              <a:latin typeface="Arial" pitchFamily="34" charset="0"/>
              <a:cs typeface="Arial" pitchFamily="34" charset="0"/>
            </a:endParaRPr>
          </a:p>
          <a:p>
            <a:pPr>
              <a:spcBef>
                <a:spcPct val="0"/>
              </a:spcBef>
            </a:pPr>
            <a:r>
              <a:rPr lang="en-US" baseline="0" dirty="0" smtClean="0">
                <a:latin typeface="Arial" pitchFamily="34" charset="0"/>
                <a:cs typeface="Arial" pitchFamily="34" charset="0"/>
              </a:rPr>
              <a:t>* There was a great response to the original solicitation for this program, so we reissued the RFA. It is in the NIH Guide now, with an application receipt date of July 26.  Accompanying the reissue is also an RFA for a Coordination Center for the Program, which will support the CSER program and the Return of Results Consortium, in addition to contributing to the assimilation and distribution of best practices and empirical evidence for this rapidly advancing area.</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50</a:t>
            </a:fld>
            <a:endParaRPr lang="en-US" dirty="0" smtClean="0">
              <a:cs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xfrm>
            <a:off x="944565" y="4446590"/>
            <a:ext cx="5608637" cy="42116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2833">
              <a:spcBef>
                <a:spcPct val="0"/>
              </a:spcBef>
              <a:defRPr/>
            </a:pPr>
            <a:r>
              <a:rPr lang="en-US" dirty="0" smtClean="0">
                <a:latin typeface="Arial" pitchFamily="34" charset="0"/>
                <a:cs typeface="Arial" pitchFamily="34" charset="0"/>
              </a:rPr>
              <a:t>The fourth</a:t>
            </a:r>
            <a:r>
              <a:rPr lang="en-US" baseline="0" dirty="0" smtClean="0">
                <a:latin typeface="Arial" pitchFamily="34" charset="0"/>
                <a:cs typeface="Arial" pitchFamily="34" charset="0"/>
              </a:rPr>
              <a:t> and final </a:t>
            </a:r>
            <a:r>
              <a:rPr lang="en-US" dirty="0" smtClean="0">
                <a:latin typeface="Arial" pitchFamily="34" charset="0"/>
                <a:cs typeface="Arial" pitchFamily="34" charset="0"/>
              </a:rPr>
              <a:t>component of NHGRI’s new Genome Sequencing Program consists</a:t>
            </a:r>
            <a:r>
              <a:rPr lang="en-US" baseline="0" dirty="0" smtClean="0">
                <a:latin typeface="Arial" pitchFamily="34" charset="0"/>
                <a:cs typeface="Arial" pitchFamily="34" charset="0"/>
              </a:rPr>
              <a:t> of grants to support the development of informatics tools for high-throughput sequence data analysis. </a:t>
            </a:r>
          </a:p>
          <a:p>
            <a:pPr defTabSz="912833">
              <a:spcBef>
                <a:spcPct val="0"/>
              </a:spcBef>
              <a:defRPr/>
            </a:pPr>
            <a:endParaRPr lang="en-US" baseline="0" dirty="0" smtClean="0">
              <a:latin typeface="Arial" pitchFamily="34" charset="0"/>
              <a:cs typeface="Arial" pitchFamily="34" charset="0"/>
            </a:endParaRPr>
          </a:p>
          <a:p>
            <a:pPr defTabSz="912833">
              <a:spcBef>
                <a:spcPct val="0"/>
              </a:spcBef>
              <a:defRPr/>
            </a:pPr>
            <a:r>
              <a:rPr lang="en-US" baseline="0" dirty="0" smtClean="0">
                <a:latin typeface="Arial" pitchFamily="34" charset="0"/>
                <a:cs typeface="Arial" pitchFamily="34" charset="0"/>
              </a:rPr>
              <a:t>Investigators are now using DNA sequencing instruments that are as powerful as entire an genome center was just a few years ago. But only the first step of DNA sequence production can be purchased ‘in a box.’ Investigators are not able to buy a ‘bioinformatics center in a box’ to make sense of the resulting data. That is the challenge this program is attempting to tackle. </a:t>
            </a:r>
          </a:p>
          <a:p>
            <a:pPr defTabSz="912833">
              <a:spcBef>
                <a:spcPct val="0"/>
              </a:spcBef>
              <a:defRPr/>
            </a:pPr>
            <a:endParaRPr lang="en-US" baseline="0" dirty="0" smtClean="0">
              <a:latin typeface="Arial" pitchFamily="34" charset="0"/>
              <a:cs typeface="Arial" pitchFamily="34" charset="0"/>
            </a:endParaRPr>
          </a:p>
          <a:p>
            <a:pPr defTabSz="912833">
              <a:spcBef>
                <a:spcPct val="0"/>
              </a:spcBef>
              <a:defRPr/>
            </a:pPr>
            <a:r>
              <a:rPr lang="en-US" baseline="0" dirty="0" smtClean="0">
                <a:latin typeface="Arial" pitchFamily="34" charset="0"/>
                <a:cs typeface="Arial" pitchFamily="34" charset="0"/>
              </a:rPr>
              <a:t>* The network of grantees funded as part of this fourth component of </a:t>
            </a:r>
            <a:r>
              <a:rPr lang="en-US" dirty="0" smtClean="0">
                <a:latin typeface="Arial" pitchFamily="34" charset="0"/>
                <a:cs typeface="Arial" pitchFamily="34" charset="0"/>
              </a:rPr>
              <a:t>NHGRI’s new Genome Sequencing Program </a:t>
            </a:r>
            <a:r>
              <a:rPr lang="en-US" baseline="0" dirty="0" smtClean="0">
                <a:latin typeface="Arial" pitchFamily="34" charset="0"/>
                <a:cs typeface="Arial" pitchFamily="34" charset="0"/>
              </a:rPr>
              <a:t>has chosen a name to reflect its mission: “</a:t>
            </a:r>
            <a:r>
              <a:rPr lang="en-US" baseline="0" dirty="0" err="1" smtClean="0">
                <a:latin typeface="Arial" pitchFamily="34" charset="0"/>
                <a:cs typeface="Arial" pitchFamily="34" charset="0"/>
              </a:rPr>
              <a:t>iSeqTools</a:t>
            </a:r>
            <a:r>
              <a:rPr lang="en-US" baseline="0" dirty="0" smtClean="0">
                <a:latin typeface="Arial" pitchFamily="34" charset="0"/>
                <a:cs typeface="Arial" pitchFamily="34" charset="0"/>
              </a:rPr>
              <a:t>” (pronounced “I Seek Tools”). The aim of this network is to develop robust and reliable analysis tools for use by researchers without specialized computational skills.</a:t>
            </a:r>
          </a:p>
          <a:p>
            <a:pPr defTabSz="912833">
              <a:spcBef>
                <a:spcPct val="0"/>
              </a:spcBef>
              <a:defRPr/>
            </a:pPr>
            <a:endParaRPr lang="en-US" baseline="0" dirty="0" smtClean="0">
              <a:latin typeface="Arial" pitchFamily="34" charset="0"/>
              <a:cs typeface="Arial" pitchFamily="34" charset="0"/>
            </a:endParaRPr>
          </a:p>
          <a:p>
            <a:pPr defTabSz="912833">
              <a:spcBef>
                <a:spcPct val="0"/>
              </a:spcBef>
              <a:defRPr/>
            </a:pPr>
            <a:r>
              <a:rPr lang="en-US" baseline="0" dirty="0" smtClean="0">
                <a:latin typeface="Arial" pitchFamily="34" charset="0"/>
                <a:cs typeface="Arial" pitchFamily="34" charset="0"/>
              </a:rPr>
              <a:t>* For this program, there is an effort to leverage NHGRI’s considerable investment in sequencing centers as well as initiatives such as 1000 Genomes, Galaxy, and others. </a:t>
            </a:r>
          </a:p>
          <a:p>
            <a:pPr defTabSz="912833">
              <a:spcBef>
                <a:spcPct val="0"/>
              </a:spcBef>
              <a:defRPr/>
            </a:pPr>
            <a:endParaRPr lang="en-US" baseline="0" dirty="0" smtClean="0">
              <a:latin typeface="Arial" pitchFamily="34" charset="0"/>
              <a:cs typeface="Arial" pitchFamily="34" charset="0"/>
            </a:endParaRPr>
          </a:p>
          <a:p>
            <a:pPr defTabSz="912833">
              <a:spcBef>
                <a:spcPct val="0"/>
              </a:spcBef>
              <a:defRPr/>
            </a:pPr>
            <a:r>
              <a:rPr lang="en-US" baseline="0" dirty="0" smtClean="0">
                <a:latin typeface="Arial" pitchFamily="34" charset="0"/>
                <a:cs typeface="Arial" pitchFamily="34" charset="0"/>
              </a:rPr>
              <a:t>* A catalog of tools and strategies is being assembled on the </a:t>
            </a:r>
            <a:r>
              <a:rPr lang="en-US" baseline="0" dirty="0" err="1" smtClean="0">
                <a:latin typeface="Arial" pitchFamily="34" charset="0"/>
                <a:cs typeface="Arial" pitchFamily="34" charset="0"/>
              </a:rPr>
              <a:t>iSeqTools</a:t>
            </a:r>
            <a:r>
              <a:rPr lang="en-US" baseline="0" dirty="0" smtClean="0">
                <a:latin typeface="Arial" pitchFamily="34" charset="0"/>
                <a:cs typeface="Arial" pitchFamily="34" charset="0"/>
              </a:rPr>
              <a:t> wiki to create a knowledgebase and to identify synergies.</a:t>
            </a:r>
          </a:p>
          <a:p>
            <a:pPr defTabSz="912833">
              <a:spcBef>
                <a:spcPct val="0"/>
              </a:spcBef>
              <a:defRPr/>
            </a:pPr>
            <a:endParaRPr lang="en-US" baseline="0" dirty="0" smtClean="0">
              <a:latin typeface="Arial" pitchFamily="34" charset="0"/>
              <a:cs typeface="Arial" pitchFamily="34" charset="0"/>
            </a:endParaRPr>
          </a:p>
          <a:p>
            <a:pPr defTabSz="912833">
              <a:spcBef>
                <a:spcPct val="0"/>
              </a:spcBef>
              <a:defRPr/>
            </a:pPr>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51</a:t>
            </a:fld>
            <a:endParaRPr lang="en-US" dirty="0" smtClean="0">
              <a:cs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2"/>
          <p:cNvSpPr>
            <a:spLocks noGrp="1" noRot="1" noChangeAspect="1" noChangeArrowheads="1" noTextEdit="1"/>
          </p:cNvSpPr>
          <p:nvPr>
            <p:ph type="sldImg"/>
          </p:nvPr>
        </p:nvSpPr>
        <p:spPr>
          <a:xfrm>
            <a:off x="1203325" y="703263"/>
            <a:ext cx="4679950" cy="3509962"/>
          </a:xfrm>
          <a:ln/>
        </p:spPr>
      </p:sp>
      <p:sp>
        <p:nvSpPr>
          <p:cNvPr id="148484" name="Rectangle 3"/>
          <p:cNvSpPr>
            <a:spLocks noGrp="1" noChangeArrowheads="1"/>
          </p:cNvSpPr>
          <p:nvPr>
            <p:ph type="body" idx="1"/>
          </p:nvPr>
        </p:nvSpPr>
        <p:spPr>
          <a:xfrm>
            <a:off x="914401" y="4446589"/>
            <a:ext cx="5462589" cy="42100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773" tIns="46887" rIns="93773" bIns="46887"/>
          <a:lstStyle/>
          <a:p>
            <a:r>
              <a:rPr lang="en-US" dirty="0" smtClean="0">
                <a:latin typeface="Arial" pitchFamily="34" charset="0"/>
                <a:cs typeface="Arial" pitchFamily="34" charset="0"/>
              </a:rPr>
              <a:t>The DNA Sequencing</a:t>
            </a:r>
            <a:r>
              <a:rPr lang="en-US" baseline="0" dirty="0" smtClean="0">
                <a:latin typeface="Arial" pitchFamily="34" charset="0"/>
                <a:cs typeface="Arial" pitchFamily="34" charset="0"/>
              </a:rPr>
              <a:t> Technology Development Program held its 8</a:t>
            </a:r>
            <a:r>
              <a:rPr lang="en-US" baseline="30000" dirty="0" smtClean="0">
                <a:latin typeface="Arial" pitchFamily="34" charset="0"/>
                <a:cs typeface="Arial" pitchFamily="34" charset="0"/>
              </a:rPr>
              <a:t>th</a:t>
            </a:r>
            <a:r>
              <a:rPr lang="en-US" baseline="0" dirty="0" smtClean="0">
                <a:latin typeface="Arial" pitchFamily="34" charset="0"/>
                <a:cs typeface="Arial" pitchFamily="34" charset="0"/>
              </a:rPr>
              <a:t> annual grantee meeting in early April. The meeting was attended by 130 members of grantee laboratories, and they were then joined for an additional day by 40 others who are interested in developing technologies for faster, less expensive, and more accurate DNA sequence generation.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Participants heard updates on technology innovations that ranged from how to achieve higher-quality and longer reads using currently available instruments, to better understanding of how DNA molecules are captured by and interact with nanopores, to approaches for better fabricating and recording from solid-state DNA sequencing devices.  </a:t>
            </a:r>
          </a:p>
          <a:p>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2" y="8891590"/>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52</a:t>
            </a:fld>
            <a:endParaRPr lang="en-US" dirty="0" smtClean="0">
              <a:solidFill>
                <a:prstClr val="black"/>
              </a:solidFill>
              <a:cs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2"/>
          <p:cNvSpPr>
            <a:spLocks noGrp="1" noRot="1" noChangeAspect="1" noChangeArrowheads="1" noTextEdit="1"/>
          </p:cNvSpPr>
          <p:nvPr>
            <p:ph type="sldImg"/>
          </p:nvPr>
        </p:nvSpPr>
        <p:spPr>
          <a:xfrm>
            <a:off x="1203325" y="703263"/>
            <a:ext cx="4679950" cy="3509962"/>
          </a:xfrm>
          <a:ln/>
        </p:spPr>
      </p:sp>
      <p:sp>
        <p:nvSpPr>
          <p:cNvPr id="148484" name="Rectangle 3"/>
          <p:cNvSpPr>
            <a:spLocks noGrp="1" noChangeArrowheads="1"/>
          </p:cNvSpPr>
          <p:nvPr>
            <p:ph type="body" idx="1"/>
          </p:nvPr>
        </p:nvSpPr>
        <p:spPr>
          <a:xfrm>
            <a:off x="914401" y="4446589"/>
            <a:ext cx="5462589" cy="42100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773" tIns="46887" rIns="93773" bIns="46887"/>
          <a:lstStyle/>
          <a:p>
            <a:r>
              <a:rPr lang="en-US" baseline="0" dirty="0" smtClean="0">
                <a:latin typeface="Arial" pitchFamily="34" charset="0"/>
                <a:cs typeface="Arial" pitchFamily="34" charset="0"/>
              </a:rPr>
              <a:t>The highlight of the grantee meeting were presentations of two papers published on the second day of the meeting— papers featured on the cover of the April issue of </a:t>
            </a:r>
            <a:r>
              <a:rPr lang="en-US" i="1" baseline="0" dirty="0" smtClean="0">
                <a:latin typeface="Arial" pitchFamily="34" charset="0"/>
                <a:cs typeface="Arial" pitchFamily="34" charset="0"/>
              </a:rPr>
              <a:t>Nature </a:t>
            </a:r>
            <a:r>
              <a:rPr lang="en-US" i="1" baseline="0" dirty="0" err="1" smtClean="0">
                <a:latin typeface="Arial" pitchFamily="34" charset="0"/>
                <a:cs typeface="Arial" pitchFamily="34" charset="0"/>
              </a:rPr>
              <a:t>Biotechology</a:t>
            </a:r>
            <a:r>
              <a:rPr lang="en-US" baseline="0" dirty="0" smtClean="0">
                <a:latin typeface="Arial" pitchFamily="34" charset="0"/>
                <a:cs typeface="Arial" pitchFamily="34" charset="0"/>
              </a:rPr>
              <a:t>. These papers demonstrated r</a:t>
            </a:r>
            <a:r>
              <a:rPr lang="en-US" dirty="0" smtClean="0">
                <a:latin typeface="Arial" pitchFamily="34" charset="0"/>
                <a:cs typeface="Arial" pitchFamily="34" charset="0"/>
              </a:rPr>
              <a:t>eproducible</a:t>
            </a:r>
            <a:r>
              <a:rPr lang="en-US" baseline="0" dirty="0" smtClean="0">
                <a:latin typeface="Arial" pitchFamily="34" charset="0"/>
                <a:cs typeface="Arial" pitchFamily="34" charset="0"/>
              </a:rPr>
              <a:t> electronic signals corresponding to the sequence of DNA molecules </a:t>
            </a:r>
            <a:r>
              <a:rPr lang="en-US" baseline="0" dirty="0" err="1" smtClean="0">
                <a:latin typeface="Arial" pitchFamily="34" charset="0"/>
                <a:cs typeface="Arial" pitchFamily="34" charset="0"/>
              </a:rPr>
              <a:t>translocating</a:t>
            </a:r>
            <a:r>
              <a:rPr lang="en-US" baseline="0" dirty="0" smtClean="0">
                <a:latin typeface="Arial" pitchFamily="34" charset="0"/>
                <a:cs typeface="Arial" pitchFamily="34" charset="0"/>
              </a:rPr>
              <a:t> through a nanopore.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This progress represents the</a:t>
            </a:r>
            <a:r>
              <a:rPr lang="en-US" baseline="0" dirty="0" smtClean="0">
                <a:latin typeface="Arial" pitchFamily="34" charset="0"/>
                <a:cs typeface="Arial" pitchFamily="34" charset="0"/>
              </a:rPr>
              <a:t> end of a 20-year odyssey since the idea was first proposed in 1992.    </a:t>
            </a:r>
          </a:p>
          <a:p>
            <a:endParaRPr lang="en-US" baseline="0"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2" y="8891590"/>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53</a:t>
            </a:fld>
            <a:endParaRPr lang="en-US" dirty="0" smtClean="0">
              <a:solidFill>
                <a:prstClr val="black"/>
              </a:solidFill>
              <a:cs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2"/>
          <p:cNvSpPr>
            <a:spLocks noGrp="1" noRot="1" noChangeAspect="1" noChangeArrowheads="1" noTextEdit="1"/>
          </p:cNvSpPr>
          <p:nvPr>
            <p:ph type="sldImg"/>
          </p:nvPr>
        </p:nvSpPr>
        <p:spPr>
          <a:xfrm>
            <a:off x="1203325" y="703263"/>
            <a:ext cx="4679950" cy="3509962"/>
          </a:xfrm>
          <a:ln/>
        </p:spPr>
      </p:sp>
      <p:sp>
        <p:nvSpPr>
          <p:cNvPr id="148484" name="Rectangle 3"/>
          <p:cNvSpPr>
            <a:spLocks noGrp="1" noChangeArrowheads="1"/>
          </p:cNvSpPr>
          <p:nvPr>
            <p:ph type="body" idx="1"/>
          </p:nvPr>
        </p:nvSpPr>
        <p:spPr>
          <a:xfrm>
            <a:off x="914401" y="4446589"/>
            <a:ext cx="5462589" cy="42100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773" tIns="46887" rIns="93773" bIns="46887"/>
          <a:lstStyle/>
          <a:p>
            <a:r>
              <a:rPr lang="en-US" dirty="0" smtClean="0">
                <a:latin typeface="Arial" pitchFamily="34" charset="0"/>
                <a:cs typeface="Arial" pitchFamily="34" charset="0"/>
              </a:rPr>
              <a:t>And it was exciting that the</a:t>
            </a:r>
            <a:r>
              <a:rPr lang="en-US" baseline="0" dirty="0" smtClean="0">
                <a:latin typeface="Arial" pitchFamily="34" charset="0"/>
                <a:cs typeface="Arial" pitchFamily="34" charset="0"/>
              </a:rPr>
              <a:t> three people who conceived of this approach for sequencing DNA were all at the meeting: * Daniel </a:t>
            </a:r>
            <a:r>
              <a:rPr lang="en-US" baseline="0" dirty="0" err="1" smtClean="0">
                <a:latin typeface="Arial" pitchFamily="34" charset="0"/>
                <a:cs typeface="Arial" pitchFamily="34" charset="0"/>
              </a:rPr>
              <a:t>Branton</a:t>
            </a:r>
            <a:r>
              <a:rPr lang="en-US" baseline="0" dirty="0" smtClean="0">
                <a:latin typeface="Arial" pitchFamily="34" charset="0"/>
                <a:cs typeface="Arial" pitchFamily="34" charset="0"/>
              </a:rPr>
              <a:t>, David </a:t>
            </a:r>
            <a:r>
              <a:rPr lang="en-US" baseline="0" dirty="0" err="1" smtClean="0">
                <a:latin typeface="Arial" pitchFamily="34" charset="0"/>
                <a:cs typeface="Arial" pitchFamily="34" charset="0"/>
              </a:rPr>
              <a:t>Deamer</a:t>
            </a:r>
            <a:r>
              <a:rPr lang="en-US" baseline="0" dirty="0" smtClean="0">
                <a:latin typeface="Arial" pitchFamily="34" charset="0"/>
                <a:cs typeface="Arial" pitchFamily="34" charset="0"/>
              </a:rPr>
              <a:t>, and George Church.</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The actual papers were published by the laboratories of Jens </a:t>
            </a:r>
            <a:r>
              <a:rPr lang="en-US" baseline="0" dirty="0" err="1" smtClean="0">
                <a:latin typeface="Arial" pitchFamily="34" charset="0"/>
                <a:cs typeface="Arial" pitchFamily="34" charset="0"/>
              </a:rPr>
              <a:t>Gundlach</a:t>
            </a:r>
            <a:r>
              <a:rPr lang="en-US" baseline="0" dirty="0" smtClean="0">
                <a:latin typeface="Arial" pitchFamily="34" charset="0"/>
                <a:cs typeface="Arial" pitchFamily="34" charset="0"/>
              </a:rPr>
              <a:t> and Mark </a:t>
            </a:r>
            <a:r>
              <a:rPr lang="en-US" baseline="0" dirty="0" err="1" smtClean="0">
                <a:latin typeface="Arial" pitchFamily="34" charset="0"/>
                <a:cs typeface="Arial" pitchFamily="34" charset="0"/>
              </a:rPr>
              <a:t>Akeson</a:t>
            </a:r>
            <a:r>
              <a:rPr lang="en-US" baseline="0" dirty="0" smtClean="0">
                <a:latin typeface="Arial" pitchFamily="34" charset="0"/>
                <a:cs typeface="Arial" pitchFamily="34" charset="0"/>
              </a:rPr>
              <a:t>, and * several of the members of these groups were also at the meeting.</a:t>
            </a:r>
          </a:p>
          <a:p>
            <a:endParaRPr lang="en-US" baseline="0" dirty="0" smtClean="0">
              <a:latin typeface="Arial" pitchFamily="34" charset="0"/>
              <a:cs typeface="Arial" pitchFamily="34" charset="0"/>
            </a:endParaRPr>
          </a:p>
          <a:p>
            <a:r>
              <a:rPr lang="en-US" dirty="0" smtClean="0">
                <a:latin typeface="Arial" pitchFamily="34" charset="0"/>
                <a:cs typeface="Arial" pitchFamily="34" charset="0"/>
              </a:rPr>
              <a:t>While this </a:t>
            </a:r>
            <a:r>
              <a:rPr lang="en-US" baseline="0" dirty="0" smtClean="0">
                <a:latin typeface="Arial" pitchFamily="34" charset="0"/>
                <a:cs typeface="Arial" pitchFamily="34" charset="0"/>
              </a:rPr>
              <a:t>represents the end of an odyssey, in a very real sense this is just the beginning of a journey— with the first commercial device that uses </a:t>
            </a:r>
            <a:r>
              <a:rPr lang="en-US" baseline="0" dirty="0" err="1" smtClean="0">
                <a:latin typeface="Arial" pitchFamily="34" charset="0"/>
                <a:cs typeface="Arial" pitchFamily="34" charset="0"/>
              </a:rPr>
              <a:t>nanopores</a:t>
            </a:r>
            <a:r>
              <a:rPr lang="en-US" baseline="0" dirty="0" smtClean="0">
                <a:latin typeface="Arial" pitchFamily="34" charset="0"/>
                <a:cs typeface="Arial" pitchFamily="34" charset="0"/>
              </a:rPr>
              <a:t> for sequencing DNA expected to be available commercially later this year, and many opportunities on the horizon to turn this remarkable scientific progress into robust, more accurate, faster, and inexpensive DNA sequencing technologies.</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2" y="8891590"/>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54</a:t>
            </a:fld>
            <a:endParaRPr lang="en-US" dirty="0" smtClean="0">
              <a:solidFill>
                <a:prstClr val="black"/>
              </a:solidFill>
              <a:cs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txBox="1">
            <a:spLocks noGrp="1" noChangeArrowheads="1"/>
          </p:cNvSpPr>
          <p:nvPr/>
        </p:nvSpPr>
        <p:spPr bwMode="auto">
          <a:xfrm>
            <a:off x="4013201" y="8891590"/>
            <a:ext cx="3071813" cy="466725"/>
          </a:xfrm>
          <a:prstGeom prst="rect">
            <a:avLst/>
          </a:prstGeom>
          <a:noFill/>
          <a:ln w="9525">
            <a:noFill/>
            <a:miter lim="800000"/>
            <a:headEnd/>
            <a:tailEnd/>
          </a:ln>
        </p:spPr>
        <p:txBody>
          <a:bodyPr lIns="93788" tIns="46896" rIns="93788" bIns="46896" anchor="b"/>
          <a:lstStyle/>
          <a:p>
            <a:pPr algn="r" defTabSz="916112"/>
            <a:fld id="{632CA44E-F4EB-43AB-8312-61E7F7D50753}" type="slidenum">
              <a:rPr lang="en-US" sz="1400">
                <a:solidFill>
                  <a:srgbClr val="000000"/>
                </a:solidFill>
                <a:cs typeface="Arial" pitchFamily="34" charset="0"/>
              </a:rPr>
              <a:pPr algn="r" defTabSz="916112"/>
              <a:t>55</a:t>
            </a:fld>
            <a:endParaRPr lang="en-US" sz="1300" dirty="0">
              <a:solidFill>
                <a:srgbClr val="000000"/>
              </a:solidFill>
              <a:cs typeface="Arial" pitchFamily="34" charset="0"/>
            </a:endParaRPr>
          </a:p>
        </p:txBody>
      </p:sp>
      <p:sp>
        <p:nvSpPr>
          <p:cNvPr id="7171" name="Rectangle 2"/>
          <p:cNvSpPr>
            <a:spLocks noGrp="1" noRot="1" noChangeAspect="1" noChangeArrowheads="1" noTextEdit="1"/>
          </p:cNvSpPr>
          <p:nvPr>
            <p:ph type="sldImg"/>
          </p:nvPr>
        </p:nvSpPr>
        <p:spPr>
          <a:xfrm>
            <a:off x="1203325" y="703263"/>
            <a:ext cx="4679950" cy="3509962"/>
          </a:xfrm>
          <a:ln/>
        </p:spPr>
      </p:sp>
      <p:sp>
        <p:nvSpPr>
          <p:cNvPr id="7172" name="Rectangle 3"/>
          <p:cNvSpPr>
            <a:spLocks noGrp="1" noChangeArrowheads="1"/>
          </p:cNvSpPr>
          <p:nvPr>
            <p:ph type="body" idx="1"/>
          </p:nvPr>
        </p:nvSpPr>
        <p:spPr>
          <a:xfrm>
            <a:off x="317500" y="4344988"/>
            <a:ext cx="6578600" cy="4210050"/>
          </a:xfrm>
          <a:noFill/>
          <a:ln/>
        </p:spPr>
        <p:txBody>
          <a:bodyPr lIns="93788" rIns="93788"/>
          <a:lstStyle/>
          <a:p>
            <a:pPr>
              <a:buFontTx/>
              <a:buNone/>
            </a:pPr>
            <a:r>
              <a:rPr lang="en-US" dirty="0" smtClean="0">
                <a:latin typeface="Arial" pitchFamily="34" charset="0"/>
                <a:ea typeface="ＭＳ Ｐゴシック"/>
                <a:cs typeface="Arial" pitchFamily="34" charset="0"/>
              </a:rPr>
              <a:t>* Ten ENCODE Technology Development awards were funded in April, and an eleventh award is expected to be funded in May. These projects aim to develop improved methods for identifying functional elements and for validating their biological function. </a:t>
            </a:r>
          </a:p>
          <a:p>
            <a:pPr>
              <a:buFontTx/>
              <a:buNone/>
            </a:pPr>
            <a:endParaRPr lang="en-US" dirty="0" smtClean="0">
              <a:latin typeface="Arial" pitchFamily="34" charset="0"/>
              <a:ea typeface="ＭＳ Ｐゴシック"/>
              <a:cs typeface="Arial" pitchFamily="34" charset="0"/>
            </a:endParaRPr>
          </a:p>
          <a:p>
            <a:pPr>
              <a:buFontTx/>
              <a:buNone/>
            </a:pPr>
            <a:r>
              <a:rPr lang="en-US" dirty="0" smtClean="0">
                <a:latin typeface="Arial" pitchFamily="34" charset="0"/>
                <a:ea typeface="ＭＳ Ｐゴシック"/>
                <a:cs typeface="Arial" pitchFamily="34" charset="0"/>
              </a:rPr>
              <a:t>Meanwhile, three ENCODE RFAs were released in October 2011, and applications were received in December 2011. These</a:t>
            </a:r>
            <a:r>
              <a:rPr lang="en-US" baseline="0" dirty="0" smtClean="0">
                <a:latin typeface="Arial" pitchFamily="34" charset="0"/>
                <a:ea typeface="ＭＳ Ｐゴシック"/>
                <a:cs typeface="Arial" pitchFamily="34" charset="0"/>
              </a:rPr>
              <a:t> RFAs aimed to support </a:t>
            </a:r>
            <a:r>
              <a:rPr lang="en-US" dirty="0" smtClean="0">
                <a:latin typeface="Arial" pitchFamily="34" charset="0"/>
                <a:ea typeface="ＭＳ Ｐゴシック"/>
                <a:cs typeface="Arial" pitchFamily="34" charset="0"/>
              </a:rPr>
              <a:t>research projects that applied high-throughput, cost-efficient approaches to extend ENCODE resources toward as complete of catalogs as is feasible. These applications will be</a:t>
            </a:r>
            <a:r>
              <a:rPr lang="en-US" baseline="0" dirty="0" smtClean="0">
                <a:latin typeface="Arial" pitchFamily="34" charset="0"/>
                <a:ea typeface="ＭＳ Ｐゴシック"/>
                <a:cs typeface="Arial" pitchFamily="34" charset="0"/>
              </a:rPr>
              <a:t> discussed by </a:t>
            </a:r>
            <a:r>
              <a:rPr lang="en-US" dirty="0" smtClean="0">
                <a:latin typeface="Arial" pitchFamily="34" charset="0"/>
                <a:ea typeface="ＭＳ Ｐゴシック"/>
                <a:cs typeface="Arial" pitchFamily="34" charset="0"/>
              </a:rPr>
              <a:t>Council in the Closed Session.</a:t>
            </a:r>
          </a:p>
          <a:p>
            <a:pPr>
              <a:buFontTx/>
              <a:buChar char="•"/>
            </a:pPr>
            <a:endParaRPr lang="en-US" b="1" dirty="0" smtClean="0">
              <a:latin typeface="Arial" pitchFamily="34" charset="0"/>
              <a:ea typeface="ＭＳ Ｐゴシック"/>
              <a:cs typeface="Arial" pitchFamily="34" charset="0"/>
            </a:endParaRPr>
          </a:p>
          <a:p>
            <a:pPr>
              <a:buFontTx/>
              <a:buNone/>
            </a:pPr>
            <a:r>
              <a:rPr lang="en-US" dirty="0" smtClean="0">
                <a:latin typeface="Arial" pitchFamily="34" charset="0"/>
                <a:ea typeface="ＭＳ Ｐゴシック"/>
                <a:cs typeface="Arial" pitchFamily="34" charset="0"/>
              </a:rPr>
              <a:t>* NHGRI is organizing a </a:t>
            </a:r>
            <a:r>
              <a:rPr lang="en-US" dirty="0" err="1" smtClean="0">
                <a:latin typeface="Arial" pitchFamily="34" charset="0"/>
                <a:ea typeface="ＭＳ Ｐゴシック"/>
                <a:cs typeface="Arial" pitchFamily="34" charset="0"/>
              </a:rPr>
              <a:t>modENCODE</a:t>
            </a:r>
            <a:r>
              <a:rPr lang="en-US" dirty="0" smtClean="0">
                <a:latin typeface="Arial" pitchFamily="34" charset="0"/>
                <a:ea typeface="ＭＳ Ｐゴシック"/>
                <a:cs typeface="Arial" pitchFamily="34" charset="0"/>
              </a:rPr>
              <a:t> Symposium to be held in the </a:t>
            </a:r>
            <a:r>
              <a:rPr lang="en-US" dirty="0" err="1" smtClean="0">
                <a:latin typeface="Arial" pitchFamily="34" charset="0"/>
                <a:ea typeface="ＭＳ Ｐゴシック"/>
                <a:cs typeface="Arial" pitchFamily="34" charset="0"/>
              </a:rPr>
              <a:t>Natcher</a:t>
            </a:r>
            <a:r>
              <a:rPr lang="en-US" dirty="0" smtClean="0">
                <a:latin typeface="Arial" pitchFamily="34" charset="0"/>
                <a:ea typeface="ＭＳ Ｐゴシック"/>
                <a:cs typeface="Arial" pitchFamily="34" charset="0"/>
              </a:rPr>
              <a:t> Conference Center on the NIH campus on June 20-21. This Symposium is open to the public and registration is encouraged. The meeting is planned to tie into the Genetics Society of America meeting entitled </a:t>
            </a:r>
            <a:r>
              <a:rPr lang="ja-JP" altLang="en-US" dirty="0" smtClean="0">
                <a:latin typeface="Arial" pitchFamily="34" charset="0"/>
                <a:ea typeface="ＭＳ Ｐゴシック"/>
                <a:cs typeface="Arial" pitchFamily="34" charset="0"/>
              </a:rPr>
              <a:t>“</a:t>
            </a:r>
            <a:r>
              <a:rPr lang="en-US" altLang="ja-JP" dirty="0" smtClean="0">
                <a:latin typeface="Arial" pitchFamily="34" charset="0"/>
                <a:ea typeface="ＭＳ Ｐゴシック"/>
                <a:cs typeface="Arial" pitchFamily="34" charset="0"/>
              </a:rPr>
              <a:t>Model Organisms to Human Biology– Cancer Genetics,</a:t>
            </a:r>
            <a:r>
              <a:rPr lang="ja-JP" altLang="en-US" dirty="0" smtClean="0">
                <a:latin typeface="Arial" pitchFamily="34" charset="0"/>
                <a:ea typeface="ＭＳ Ｐゴシック"/>
                <a:cs typeface="Arial" pitchFamily="34" charset="0"/>
              </a:rPr>
              <a:t>”</a:t>
            </a:r>
            <a:r>
              <a:rPr lang="en-US" altLang="ja-JP" dirty="0" smtClean="0">
                <a:latin typeface="Arial" pitchFamily="34" charset="0"/>
                <a:ea typeface="ＭＳ Ｐゴシック"/>
                <a:cs typeface="Arial" pitchFamily="34" charset="0"/>
              </a:rPr>
              <a:t> which is scheduled to take place in Washington, DC from June 17-20.</a:t>
            </a:r>
          </a:p>
          <a:p>
            <a:pPr>
              <a:buFontTx/>
              <a:buNone/>
            </a:pPr>
            <a:endParaRPr lang="en-US" dirty="0" smtClean="0">
              <a:latin typeface="Arial" pitchFamily="34" charset="0"/>
              <a:ea typeface="ＭＳ Ｐゴシック"/>
              <a:cs typeface="Arial" pitchFamily="34" charset="0"/>
            </a:endParaRPr>
          </a:p>
          <a:p>
            <a:pPr>
              <a:buFontTx/>
              <a:buNone/>
            </a:pPr>
            <a:r>
              <a:rPr lang="en-US" dirty="0" smtClean="0">
                <a:latin typeface="Arial" pitchFamily="34" charset="0"/>
                <a:ea typeface="ＭＳ Ｐゴシック"/>
                <a:cs typeface="Arial" pitchFamily="34" charset="0"/>
              </a:rPr>
              <a:t>* There are various integrative </a:t>
            </a:r>
            <a:r>
              <a:rPr lang="en-US" baseline="0" dirty="0" smtClean="0">
                <a:latin typeface="Arial" pitchFamily="34" charset="0"/>
                <a:ea typeface="ＭＳ Ｐゴシック"/>
                <a:cs typeface="Arial" pitchFamily="34" charset="0"/>
              </a:rPr>
              <a:t>analysis papers being planned. </a:t>
            </a:r>
            <a:r>
              <a:rPr lang="en-US" dirty="0" smtClean="0">
                <a:latin typeface="Arial" pitchFamily="34" charset="0"/>
                <a:ea typeface="ＭＳ Ｐゴシック"/>
                <a:cs typeface="Arial" pitchFamily="34" charset="0"/>
              </a:rPr>
              <a:t>The ENCODE Consortium has a main integrative paper and many companion papers currently under review, with publication expected to occur in the early fall.  The </a:t>
            </a:r>
            <a:r>
              <a:rPr lang="en-US" dirty="0" err="1" smtClean="0">
                <a:latin typeface="Arial" pitchFamily="34" charset="0"/>
                <a:ea typeface="ＭＳ Ｐゴシック"/>
                <a:cs typeface="Arial" pitchFamily="34" charset="0"/>
              </a:rPr>
              <a:t>modENCODE</a:t>
            </a:r>
            <a:r>
              <a:rPr lang="en-US" dirty="0" smtClean="0">
                <a:latin typeface="Arial" pitchFamily="34" charset="0"/>
                <a:ea typeface="ＭＳ Ｐゴシック"/>
                <a:cs typeface="Arial" pitchFamily="34" charset="0"/>
              </a:rPr>
              <a:t> and ENCODE </a:t>
            </a:r>
            <a:r>
              <a:rPr lang="en-US" dirty="0" err="1" smtClean="0">
                <a:latin typeface="Arial" pitchFamily="34" charset="0"/>
                <a:ea typeface="ＭＳ Ｐゴシック"/>
                <a:cs typeface="Arial" pitchFamily="34" charset="0"/>
              </a:rPr>
              <a:t>Consortiua</a:t>
            </a:r>
            <a:r>
              <a:rPr lang="en-US" baseline="0" dirty="0" smtClean="0">
                <a:latin typeface="Arial" pitchFamily="34" charset="0"/>
                <a:ea typeface="ＭＳ Ｐゴシック"/>
                <a:cs typeface="Arial" pitchFamily="34" charset="0"/>
              </a:rPr>
              <a:t> are </a:t>
            </a:r>
            <a:r>
              <a:rPr lang="en-US" dirty="0" smtClean="0">
                <a:latin typeface="Arial" pitchFamily="34" charset="0"/>
                <a:ea typeface="ＭＳ Ｐゴシック"/>
                <a:cs typeface="Arial" pitchFamily="34" charset="0"/>
              </a:rPr>
              <a:t>currently working to integrate worm, fly, and human ENCODE data. The mouse ENCODE Consortium are currently planning a comparison of human and mouse data.</a:t>
            </a:r>
          </a:p>
          <a:p>
            <a:pPr>
              <a:buFontTx/>
              <a:buNone/>
            </a:pPr>
            <a:endParaRPr lang="en-US" b="1" dirty="0" smtClean="0">
              <a:latin typeface="Arial" pitchFamily="34" charset="0"/>
              <a:ea typeface="ＭＳ Ｐゴシック"/>
              <a:cs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203325" y="703263"/>
            <a:ext cx="4679950" cy="3509962"/>
          </a:xfrm>
          <a:ln/>
        </p:spPr>
      </p:sp>
      <p:sp>
        <p:nvSpPr>
          <p:cNvPr id="153604" name="Rectangle 3"/>
          <p:cNvSpPr>
            <a:spLocks noGrp="1" noChangeArrowheads="1"/>
          </p:cNvSpPr>
          <p:nvPr>
            <p:ph type="body" idx="1"/>
          </p:nvPr>
        </p:nvSpPr>
        <p:spPr>
          <a:xfrm>
            <a:off x="838201" y="4357688"/>
            <a:ext cx="5526090" cy="42100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763" rIns="93763"/>
          <a:lstStyle/>
          <a:p>
            <a:r>
              <a:rPr lang="en-US" dirty="0" smtClean="0">
                <a:latin typeface="Arial" pitchFamily="34" charset="0"/>
                <a:cs typeface="Arial" pitchFamily="34" charset="0"/>
              </a:rPr>
              <a:t>* The ELSI Program issued two RFAs in connection with its Centers</a:t>
            </a:r>
            <a:r>
              <a:rPr lang="en-US" baseline="0" dirty="0" smtClean="0">
                <a:latin typeface="Arial" pitchFamily="34" charset="0"/>
                <a:cs typeface="Arial" pitchFamily="34" charset="0"/>
              </a:rPr>
              <a:t> of Excellence (or CEER) Program– a P20 RFA to fund up to two exploratory Centers and a P50 RFA to fund up to two additional full Centers. These applications are due in July for review in the fall, with funding after next February’s Council meeting.</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The ELSI Program formally launched its Return of Results Consortium, which consists of investigators on R01 and R21 projects funded through RFAs focused on this topic, as well as the investigators involved in the ethical and psychosocial research components of the Clinical Sequencing Exploratory Research program (that I spoke of earlier) and several others with investigator-initiated projects studying issues related to this topic. As I mentioned already, this Consortium recently held its first face-to-face meeting in conjunction with the CSER Steering Committee. Working Groups have been established dealing with instruments and measures, informed consent, </a:t>
            </a:r>
            <a:r>
              <a:rPr lang="en-US" baseline="0" dirty="0" err="1" smtClean="0">
                <a:latin typeface="Arial" pitchFamily="34" charset="0"/>
                <a:cs typeface="Arial" pitchFamily="34" charset="0"/>
              </a:rPr>
              <a:t>actionability</a:t>
            </a:r>
            <a:r>
              <a:rPr lang="en-US" baseline="0" dirty="0" smtClean="0">
                <a:latin typeface="Arial" pitchFamily="34" charset="0"/>
                <a:cs typeface="Arial" pitchFamily="34" charset="0"/>
              </a:rPr>
              <a:t>, and special issues relating to returning results in the pediatric context.</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The April 2012 issue of </a:t>
            </a:r>
            <a:r>
              <a:rPr lang="en-US" i="1" baseline="0" dirty="0" smtClean="0">
                <a:latin typeface="Arial" pitchFamily="34" charset="0"/>
                <a:cs typeface="Arial" pitchFamily="34" charset="0"/>
              </a:rPr>
              <a:t>Genetics in Medicine </a:t>
            </a:r>
            <a:r>
              <a:rPr lang="en-US" baseline="0" dirty="0" smtClean="0">
                <a:latin typeface="Arial" pitchFamily="34" charset="0"/>
                <a:cs typeface="Arial" pitchFamily="34" charset="0"/>
              </a:rPr>
              <a:t>focused on issues relating to return of results and incidental findings.  A large number of the papers in that issue are the result of research funded by the ELSI Program, and many of the authors are members of the new Consortium.   </a:t>
            </a:r>
          </a:p>
          <a:p>
            <a:endParaRPr lang="en-US" baseline="0" dirty="0" smtClean="0">
              <a:latin typeface="Arial" pitchFamily="34" charset="0"/>
              <a:cs typeface="Arial" pitchFamily="34" charset="0"/>
            </a:endParaRPr>
          </a:p>
          <a:p>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56</a:t>
            </a:fld>
            <a:endParaRPr lang="en-US" dirty="0" smtClean="0">
              <a:cs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xfrm>
            <a:off x="944565" y="4446590"/>
            <a:ext cx="5710237" cy="4211637"/>
          </a:xfrm>
          <a:ln/>
        </p:spPr>
        <p:txBody>
          <a:bodyPr/>
          <a:lstStyle/>
          <a:p>
            <a:r>
              <a:rPr lang="en-US" dirty="0">
                <a:latin typeface="Arial" pitchFamily="34" charset="0"/>
                <a:cs typeface="Arial" pitchFamily="34" charset="0"/>
              </a:rPr>
              <a:t>There is one upcoming planning meeting that is worth mentioning.</a:t>
            </a:r>
          </a:p>
          <a:p>
            <a:endParaRPr lang="en-US" dirty="0">
              <a:latin typeface="Arial" pitchFamily="34" charset="0"/>
              <a:cs typeface="Arial" pitchFamily="34" charset="0"/>
            </a:endParaRPr>
          </a:p>
          <a:p>
            <a:r>
              <a:rPr lang="en-US" dirty="0">
                <a:latin typeface="Arial" pitchFamily="34" charset="0"/>
                <a:cs typeface="Arial" pitchFamily="34" charset="0"/>
              </a:rPr>
              <a:t>* An NHGRI </a:t>
            </a:r>
            <a:r>
              <a:rPr lang="en-US" dirty="0" smtClean="0">
                <a:latin typeface="Arial" pitchFamily="34" charset="0"/>
                <a:cs typeface="Arial" pitchFamily="34" charset="0"/>
              </a:rPr>
              <a:t>workshop on </a:t>
            </a:r>
            <a:r>
              <a:rPr lang="en-US" dirty="0">
                <a:latin typeface="Arial" pitchFamily="34" charset="0"/>
                <a:cs typeface="Arial" pitchFamily="34" charset="0"/>
              </a:rPr>
              <a:t>“Integrating Functional Data for Connecting Genotype to Phenotype” will be held July 30–31. This meeting seeks to explore more deeply some ideas that came out of the planning efforts in the area of </a:t>
            </a:r>
            <a:r>
              <a:rPr lang="en-US" dirty="0" smtClean="0">
                <a:latin typeface="Arial" pitchFamily="34" charset="0"/>
                <a:cs typeface="Arial" pitchFamily="34" charset="0"/>
              </a:rPr>
              <a:t>‘basic </a:t>
            </a:r>
            <a:r>
              <a:rPr lang="en-US" dirty="0">
                <a:latin typeface="Arial" pitchFamily="34" charset="0"/>
                <a:cs typeface="Arial" pitchFamily="34" charset="0"/>
              </a:rPr>
              <a:t>g</a:t>
            </a:r>
            <a:r>
              <a:rPr lang="en-US" dirty="0" smtClean="0">
                <a:latin typeface="Arial" pitchFamily="34" charset="0"/>
                <a:cs typeface="Arial" pitchFamily="34" charset="0"/>
              </a:rPr>
              <a:t>enomics</a:t>
            </a:r>
            <a:r>
              <a:rPr lang="en-US" dirty="0">
                <a:latin typeface="Arial" pitchFamily="34" charset="0"/>
                <a:cs typeface="Arial" pitchFamily="34" charset="0"/>
              </a:rPr>
              <a:t>.’ </a:t>
            </a:r>
          </a:p>
          <a:p>
            <a:endParaRPr lang="en-US" dirty="0">
              <a:latin typeface="Arial" pitchFamily="34" charset="0"/>
              <a:cs typeface="Arial" pitchFamily="34" charset="0"/>
            </a:endParaRPr>
          </a:p>
          <a:p>
            <a:pPr defTabSz="929488">
              <a:defRPr/>
            </a:pPr>
            <a:r>
              <a:rPr lang="en-US" dirty="0">
                <a:latin typeface="Arial" pitchFamily="34" charset="0"/>
                <a:cs typeface="Arial" pitchFamily="34" charset="0"/>
              </a:rPr>
              <a:t>Specifically, the workshop will address whether there is a practical, systematic way to comprehensively bridge the gap between sequence and phenotype by producing a catalog of multi-level functional annotations of all genomic elements. The workshop will also discuss the utility of potential data types, organization of the information, and integration relative to both translation and the understanding of basic biology. </a:t>
            </a:r>
          </a:p>
          <a:p>
            <a:pPr defTabSz="929488">
              <a:defRPr/>
            </a:pPr>
            <a:endParaRPr lang="en-US" dirty="0">
              <a:latin typeface="Arial" pitchFamily="34" charset="0"/>
              <a:cs typeface="Arial" pitchFamily="34" charset="0"/>
            </a:endParaRPr>
          </a:p>
          <a:p>
            <a:endParaRPr lang="en-US" dirty="0">
              <a:latin typeface="Arial" pitchFamily="34" charset="0"/>
              <a:cs typeface="Arial" pitchFamily="34" charset="0"/>
            </a:endParaRPr>
          </a:p>
          <a:p>
            <a:pPr defTabSz="912833">
              <a:defRPr/>
            </a:pP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57</a:t>
            </a:fld>
            <a:endParaRPr lang="en-US" dirty="0" smtClean="0">
              <a:cs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58</a:t>
            </a:fld>
            <a:endParaRPr lang="en-US" dirty="0" smtClean="0">
              <a:cs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xfrm>
            <a:off x="584200" y="4446590"/>
            <a:ext cx="5791200" cy="4211637"/>
          </a:xfrm>
          <a:noFill/>
          <a:ln/>
        </p:spPr>
        <p:txBody>
          <a:bodyPr/>
          <a:lstStyle/>
          <a:p>
            <a:r>
              <a:rPr lang="en-US" dirty="0" smtClean="0">
                <a:latin typeface="Arial" pitchFamily="34" charset="0"/>
                <a:cs typeface="Arial" pitchFamily="34" charset="0"/>
              </a:rPr>
              <a:t>* Funding</a:t>
            </a:r>
            <a:r>
              <a:rPr lang="en-US" baseline="0" dirty="0" smtClean="0">
                <a:latin typeface="Arial" pitchFamily="34" charset="0"/>
                <a:cs typeface="Arial" pitchFamily="34" charset="0"/>
              </a:rPr>
              <a:t> for the Human </a:t>
            </a:r>
            <a:r>
              <a:rPr lang="en-US" baseline="0" dirty="0" err="1" smtClean="0">
                <a:latin typeface="Arial" pitchFamily="34" charset="0"/>
                <a:cs typeface="Arial" pitchFamily="34" charset="0"/>
              </a:rPr>
              <a:t>Microbiome</a:t>
            </a:r>
            <a:r>
              <a:rPr lang="en-US" baseline="0" dirty="0" smtClean="0">
                <a:latin typeface="Arial" pitchFamily="34" charset="0"/>
                <a:cs typeface="Arial" pitchFamily="34" charset="0"/>
              </a:rPr>
              <a:t> Project ends in </a:t>
            </a:r>
            <a:r>
              <a:rPr lang="en-US" dirty="0" smtClean="0">
                <a:latin typeface="Arial" pitchFamily="34" charset="0"/>
                <a:cs typeface="Arial" pitchFamily="34" charset="0"/>
              </a:rPr>
              <a:t>FY2012.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Two major publications of the HMP Consortium have been accepted by </a:t>
            </a:r>
            <a:r>
              <a:rPr lang="en-US" i="1" dirty="0" smtClean="0">
                <a:latin typeface="Arial" pitchFamily="34" charset="0"/>
                <a:cs typeface="Arial" pitchFamily="34" charset="0"/>
              </a:rPr>
              <a:t>Nature</a:t>
            </a:r>
            <a:r>
              <a:rPr lang="en-US" i="0" baseline="0" dirty="0" smtClean="0">
                <a:latin typeface="Arial" pitchFamily="34" charset="0"/>
                <a:cs typeface="Arial" pitchFamily="34" charset="0"/>
              </a:rPr>
              <a:t> and will be published in June. </a:t>
            </a:r>
            <a:r>
              <a:rPr lang="en-US" dirty="0" smtClean="0">
                <a:latin typeface="Arial" pitchFamily="34" charset="0"/>
                <a:cs typeface="Arial" pitchFamily="34" charset="0"/>
              </a:rPr>
              <a:t>The first describes the community resources developed by HMP;</a:t>
            </a:r>
            <a:r>
              <a:rPr lang="en-US" baseline="0" dirty="0" smtClean="0">
                <a:latin typeface="Arial" pitchFamily="34" charset="0"/>
                <a:cs typeface="Arial" pitchFamily="34" charset="0"/>
              </a:rPr>
              <a:t> th</a:t>
            </a:r>
            <a:r>
              <a:rPr lang="en-US" dirty="0" smtClean="0">
                <a:latin typeface="Arial" pitchFamily="34" charset="0"/>
                <a:cs typeface="Arial" pitchFamily="34" charset="0"/>
              </a:rPr>
              <a:t>e second is a </a:t>
            </a:r>
            <a:r>
              <a:rPr lang="en-US" dirty="0" err="1" smtClean="0">
                <a:latin typeface="Arial" pitchFamily="34" charset="0"/>
                <a:cs typeface="Arial" pitchFamily="34" charset="0"/>
              </a:rPr>
              <a:t>metagenomic</a:t>
            </a:r>
            <a:r>
              <a:rPr lang="en-US" dirty="0" smtClean="0">
                <a:latin typeface="Arial" pitchFamily="34" charset="0"/>
                <a:cs typeface="Arial" pitchFamily="34" charset="0"/>
              </a:rPr>
              <a:t> analysis of the 300-subject healthy cohort involving five body sites. The latter focused on the structure and dynamics of the microbial communities and on an analysis of the metabolic capabilities of the </a:t>
            </a:r>
            <a:r>
              <a:rPr lang="en-US" dirty="0" err="1" smtClean="0">
                <a:latin typeface="Arial" pitchFamily="34" charset="0"/>
                <a:cs typeface="Arial" pitchFamily="34" charset="0"/>
              </a:rPr>
              <a:t>microbiomes</a:t>
            </a:r>
            <a:r>
              <a:rPr lang="en-US" dirty="0" smtClean="0">
                <a:latin typeface="Arial" pitchFamily="34" charset="0"/>
                <a:cs typeface="Arial" pitchFamily="34" charset="0"/>
              </a:rPr>
              <a:t> through an in </a:t>
            </a:r>
            <a:r>
              <a:rPr lang="en-US" dirty="0" err="1" smtClean="0">
                <a:latin typeface="Arial" pitchFamily="34" charset="0"/>
                <a:cs typeface="Arial" pitchFamily="34" charset="0"/>
              </a:rPr>
              <a:t>silico</a:t>
            </a:r>
            <a:r>
              <a:rPr lang="en-US" dirty="0" smtClean="0">
                <a:latin typeface="Arial" pitchFamily="34" charset="0"/>
                <a:cs typeface="Arial" pitchFamily="34" charset="0"/>
              </a:rPr>
              <a:t> reconstruction of metabolic pathways. These two publications will be accompanied by the release of over 20 companion papers in a </a:t>
            </a:r>
            <a:r>
              <a:rPr lang="en-US" i="1" dirty="0" err="1" smtClean="0">
                <a:latin typeface="Arial" pitchFamily="34" charset="0"/>
                <a:cs typeface="Arial" pitchFamily="34" charset="0"/>
              </a:rPr>
              <a:t>PLoS</a:t>
            </a:r>
            <a:r>
              <a:rPr lang="en-US" dirty="0" smtClean="0">
                <a:latin typeface="Arial" pitchFamily="34" charset="0"/>
                <a:cs typeface="Arial" pitchFamily="34" charset="0"/>
              </a:rPr>
              <a:t> virtual ‘HMP Collection.’</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Over the last four months, a working group of program staff representing 12 NIH Institutes and Centers developed a proposal for a follow-on program to HMP. The proposal for a so-called</a:t>
            </a:r>
            <a:r>
              <a:rPr lang="en-US" baseline="0" dirty="0" smtClean="0">
                <a:latin typeface="Arial" pitchFamily="34" charset="0"/>
                <a:cs typeface="Arial" pitchFamily="34" charset="0"/>
              </a:rPr>
              <a:t> HMP2 </a:t>
            </a:r>
            <a:r>
              <a:rPr lang="en-US" dirty="0" smtClean="0">
                <a:latin typeface="Arial" pitchFamily="34" charset="0"/>
                <a:cs typeface="Arial" pitchFamily="34" charset="0"/>
              </a:rPr>
              <a:t>was submitted to the Common Fund in April and is currently being evaluated.</a:t>
            </a:r>
            <a:r>
              <a:rPr lang="en-US" baseline="0" dirty="0" smtClean="0">
                <a:latin typeface="Arial" pitchFamily="34" charset="0"/>
                <a:cs typeface="Arial" pitchFamily="34" charset="0"/>
              </a:rPr>
              <a:t> </a:t>
            </a:r>
            <a:r>
              <a:rPr lang="en-US" dirty="0" smtClean="0">
                <a:latin typeface="Arial" pitchFamily="34" charset="0"/>
                <a:cs typeface="Arial" pitchFamily="34" charset="0"/>
              </a:rPr>
              <a:t>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A full report about HMP and</a:t>
            </a:r>
            <a:r>
              <a:rPr lang="en-US" baseline="0" dirty="0" smtClean="0">
                <a:latin typeface="Arial" pitchFamily="34" charset="0"/>
                <a:cs typeface="Arial" pitchFamily="34" charset="0"/>
              </a:rPr>
              <a:t> a possible </a:t>
            </a:r>
            <a:r>
              <a:rPr lang="en-US" dirty="0" smtClean="0">
                <a:latin typeface="Arial" pitchFamily="34" charset="0"/>
                <a:cs typeface="Arial" pitchFamily="34" charset="0"/>
              </a:rPr>
              <a:t>HMP2 will be given at the September Council</a:t>
            </a:r>
            <a:r>
              <a:rPr lang="en-US" baseline="0" dirty="0" smtClean="0">
                <a:latin typeface="Arial" pitchFamily="34" charset="0"/>
                <a:cs typeface="Arial" pitchFamily="34" charset="0"/>
              </a:rPr>
              <a:t> meeting.</a:t>
            </a:r>
            <a:endParaRPr lang="en-US" dirty="0" smtClean="0">
              <a:latin typeface="Arial" pitchFamily="34" charset="0"/>
              <a:cs typeface="Arial" pitchFamily="34" charset="0"/>
            </a:endParaRPr>
          </a:p>
          <a:p>
            <a:pPr marL="464744" lvl="1" indent="-339112">
              <a:spcBef>
                <a:spcPts val="692"/>
              </a:spcBef>
              <a:buClr>
                <a:schemeClr val="tx2"/>
              </a:buClr>
              <a:buSzPct val="95000"/>
            </a:pPr>
            <a:endParaRPr lang="en-US" dirty="0">
              <a:latin typeface="Arial" pitchFamily="34" charset="0"/>
              <a:cs typeface="Arial" pitchFamily="34" charset="0"/>
            </a:endParaRPr>
          </a:p>
        </p:txBody>
      </p:sp>
      <p:sp>
        <p:nvSpPr>
          <p:cNvPr id="4" name="Slide Number Placeholder 3"/>
          <p:cNvSpPr>
            <a:spLocks noGrp="1"/>
          </p:cNvSpPr>
          <p:nvPr>
            <p:ph type="sldNum" sz="quarter" idx="5"/>
          </p:nvPr>
        </p:nvSpPr>
        <p:spPr>
          <a:xfrm>
            <a:off x="4014792" y="8900115"/>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59</a:t>
            </a:fld>
            <a:endParaRPr lang="en-US" dirty="0" smtClean="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 Finally, we will have one</a:t>
            </a:r>
            <a:r>
              <a:rPr lang="en-US" baseline="0" dirty="0" smtClean="0">
                <a:latin typeface="Arial" pitchFamily="34" charset="0"/>
                <a:cs typeface="Arial" pitchFamily="34" charset="0"/>
              </a:rPr>
              <a:t> </a:t>
            </a:r>
            <a:r>
              <a:rPr lang="en-US" dirty="0" smtClean="0">
                <a:latin typeface="Arial" pitchFamily="34" charset="0"/>
                <a:cs typeface="Arial" pitchFamily="34" charset="0"/>
              </a:rPr>
              <a:t>program</a:t>
            </a:r>
            <a:r>
              <a:rPr lang="en-US" baseline="0" dirty="0" smtClean="0">
                <a:latin typeface="Arial" pitchFamily="34" charset="0"/>
                <a:cs typeface="Arial" pitchFamily="34" charset="0"/>
              </a:rPr>
              <a:t> update– that on the 1000 Genomes Project by Lisa Brooks.</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a:t>
            </a:fld>
            <a:endParaRPr lang="en-US" dirty="0" smtClean="0">
              <a:cs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Rot="1" noChangeAspect="1" noChangeArrowheads="1" noTextEdit="1"/>
          </p:cNvSpPr>
          <p:nvPr>
            <p:ph type="sldImg"/>
          </p:nvPr>
        </p:nvSpPr>
        <p:spPr>
          <a:xfrm>
            <a:off x="1203325" y="703263"/>
            <a:ext cx="4679950" cy="3509962"/>
          </a:xfrm>
          <a:ln/>
        </p:spPr>
      </p:sp>
      <p:sp>
        <p:nvSpPr>
          <p:cNvPr id="151556" name="Rectangle 3"/>
          <p:cNvSpPr>
            <a:spLocks noGrp="1" noChangeArrowheads="1"/>
          </p:cNvSpPr>
          <p:nvPr>
            <p:ph type="body" idx="1"/>
          </p:nvPr>
        </p:nvSpPr>
        <p:spPr>
          <a:xfrm>
            <a:off x="596900" y="4446589"/>
            <a:ext cx="6121400" cy="42100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777" rIns="93777"/>
          <a:lstStyle/>
          <a:p>
            <a:r>
              <a:rPr lang="en-US" dirty="0">
                <a:latin typeface="Arial" pitchFamily="34" charset="0"/>
                <a:cs typeface="Arial" pitchFamily="34" charset="0"/>
              </a:rPr>
              <a:t>The Knockout Mouse Phenotyping Project (KOMP</a:t>
            </a:r>
            <a:r>
              <a:rPr lang="en-US" baseline="30000" dirty="0">
                <a:latin typeface="Arial" pitchFamily="34" charset="0"/>
                <a:cs typeface="Arial" pitchFamily="34" charset="0"/>
              </a:rPr>
              <a:t>2</a:t>
            </a:r>
            <a:r>
              <a:rPr lang="en-US" dirty="0">
                <a:latin typeface="Arial" pitchFamily="34" charset="0"/>
                <a:cs typeface="Arial" pitchFamily="34" charset="0"/>
              </a:rPr>
              <a:t>) is the second phase of an initiative that aims to create a public resource comprised of mice containing a null mutation in every gene in the mouse genome.  </a:t>
            </a:r>
            <a:endParaRPr lang="en-US" dirty="0" smtClean="0">
              <a:latin typeface="Arial" pitchFamily="34" charset="0"/>
              <a:cs typeface="Arial" pitchFamily="34" charset="0"/>
            </a:endParaRPr>
          </a:p>
          <a:p>
            <a:endParaRPr lang="en-US" dirty="0">
              <a:latin typeface="Arial" pitchFamily="34" charset="0"/>
              <a:ea typeface="ＭＳ Ｐゴシック" pitchFamily="34" charset="-128"/>
              <a:cs typeface="Arial" pitchFamily="34" charset="0"/>
            </a:endParaRPr>
          </a:p>
          <a:p>
            <a:r>
              <a:rPr lang="en-US" dirty="0" smtClean="0">
                <a:latin typeface="Arial" pitchFamily="34" charset="0"/>
                <a:ea typeface="ＭＳ Ｐゴシック" pitchFamily="34" charset="-128"/>
                <a:cs typeface="Arial" pitchFamily="34" charset="0"/>
              </a:rPr>
              <a:t>* </a:t>
            </a:r>
            <a:r>
              <a:rPr lang="en-US" dirty="0" smtClean="0">
                <a:latin typeface="Arial" pitchFamily="34" charset="0"/>
                <a:cs typeface="Arial" pitchFamily="34" charset="0"/>
              </a:rPr>
              <a:t>In </a:t>
            </a:r>
            <a:r>
              <a:rPr lang="en-US" dirty="0">
                <a:latin typeface="Arial" pitchFamily="34" charset="0"/>
                <a:cs typeface="Arial" pitchFamily="34" charset="0"/>
              </a:rPr>
              <a:t>5 years, KOMP</a:t>
            </a:r>
            <a:r>
              <a:rPr lang="en-US" baseline="30000" dirty="0">
                <a:latin typeface="Arial" pitchFamily="34" charset="0"/>
                <a:cs typeface="Arial" pitchFamily="34" charset="0"/>
              </a:rPr>
              <a:t>2</a:t>
            </a:r>
            <a:r>
              <a:rPr lang="en-US" dirty="0">
                <a:latin typeface="Arial" pitchFamily="34" charset="0"/>
                <a:cs typeface="Arial" pitchFamily="34" charset="0"/>
              </a:rPr>
              <a:t> aims to make 2,500 live mouse strains from knockout ES cells. </a:t>
            </a:r>
            <a:r>
              <a:rPr lang="en-US" dirty="0" smtClean="0">
                <a:latin typeface="Arial" pitchFamily="34" charset="0"/>
                <a:ea typeface="ＭＳ Ｐゴシック" pitchFamily="34" charset="-128"/>
                <a:cs typeface="Arial" pitchFamily="34" charset="0"/>
              </a:rPr>
              <a:t>KOMP2 awards were made in FY2011,</a:t>
            </a:r>
            <a:r>
              <a:rPr lang="en-US" baseline="0" dirty="0" smtClean="0">
                <a:latin typeface="Arial" pitchFamily="34" charset="0"/>
                <a:ea typeface="ＭＳ Ｐゴシック" pitchFamily="34" charset="-128"/>
                <a:cs typeface="Arial" pitchFamily="34" charset="0"/>
              </a:rPr>
              <a:t> with o</a:t>
            </a:r>
            <a:r>
              <a:rPr lang="en-US" dirty="0" smtClean="0">
                <a:latin typeface="Arial" pitchFamily="34" charset="0"/>
                <a:ea typeface="ＭＳ Ｐゴシック" pitchFamily="34" charset="-128"/>
                <a:cs typeface="Arial" pitchFamily="34" charset="0"/>
              </a:rPr>
              <a:t>verall funding for the program being $111</a:t>
            </a:r>
            <a:r>
              <a:rPr lang="en-US" baseline="0" dirty="0" smtClean="0">
                <a:latin typeface="Arial" pitchFamily="34" charset="0"/>
                <a:ea typeface="ＭＳ Ｐゴシック" pitchFamily="34" charset="-128"/>
                <a:cs typeface="Arial" pitchFamily="34" charset="0"/>
              </a:rPr>
              <a:t> million</a:t>
            </a:r>
            <a:r>
              <a:rPr lang="en-US" dirty="0" smtClean="0">
                <a:latin typeface="Arial" pitchFamily="34" charset="0"/>
                <a:ea typeface="ＭＳ Ｐゴシック" pitchFamily="34" charset="-128"/>
                <a:cs typeface="Arial" pitchFamily="34" charset="0"/>
              </a:rPr>
              <a:t> over 5 years. Three centers proposing paired mouse production and mouse phenotyping applications were ultimately funded.</a:t>
            </a:r>
          </a:p>
          <a:p>
            <a:endParaRPr lang="en-US" dirty="0">
              <a:latin typeface="Arial" pitchFamily="34" charset="0"/>
              <a:cs typeface="Arial" pitchFamily="34" charset="0"/>
            </a:endParaRPr>
          </a:p>
          <a:p>
            <a:pPr>
              <a:spcBef>
                <a:spcPts val="712"/>
              </a:spcBef>
              <a:buClr>
                <a:srgbClr val="D6ECFF"/>
              </a:buClr>
              <a:buSzPct val="95000"/>
            </a:pPr>
            <a:r>
              <a:rPr lang="en-US" dirty="0" smtClean="0">
                <a:latin typeface="Arial" pitchFamily="34" charset="0"/>
                <a:cs typeface="Arial" pitchFamily="34" charset="0"/>
              </a:rPr>
              <a:t>* Final </a:t>
            </a:r>
            <a:r>
              <a:rPr lang="en-US" dirty="0">
                <a:latin typeface="Arial" pitchFamily="34" charset="0"/>
                <a:cs typeface="Arial" pitchFamily="34" charset="0"/>
              </a:rPr>
              <a:t>operating protocols for comprehensively </a:t>
            </a:r>
            <a:r>
              <a:rPr lang="en-US" dirty="0" err="1">
                <a:latin typeface="Arial" pitchFamily="34" charset="0"/>
                <a:cs typeface="Arial" pitchFamily="34" charset="0"/>
              </a:rPr>
              <a:t>phenotyping</a:t>
            </a:r>
            <a:r>
              <a:rPr lang="en-US" dirty="0">
                <a:latin typeface="Arial" pitchFamily="34" charset="0"/>
                <a:cs typeface="Arial" pitchFamily="34" charset="0"/>
              </a:rPr>
              <a:t> the knockout mouse strains have been approved and adopted</a:t>
            </a:r>
            <a:r>
              <a:rPr lang="en-US" dirty="0" smtClean="0">
                <a:latin typeface="Arial" pitchFamily="34" charset="0"/>
                <a:cs typeface="Arial" pitchFamily="34" charset="0"/>
              </a:rPr>
              <a:t>. * In </a:t>
            </a:r>
            <a:r>
              <a:rPr lang="en-US" dirty="0">
                <a:latin typeface="Arial" pitchFamily="34" charset="0"/>
                <a:cs typeface="Arial" pitchFamily="34" charset="0"/>
              </a:rPr>
              <a:t>order to make data and mice available to researchers, an</a:t>
            </a:r>
            <a:r>
              <a:rPr lang="en-US" dirty="0" smtClean="0">
                <a:latin typeface="Arial" pitchFamily="34" charset="0"/>
                <a:ea typeface="ＭＳ Ｐゴシック" pitchFamily="34" charset="-128"/>
                <a:cs typeface="Arial" pitchFamily="34" charset="0"/>
              </a:rPr>
              <a:t> application was funded for a Data Coordination Center and Database at the EBI. This Center is now housing a web site that is being</a:t>
            </a:r>
            <a:r>
              <a:rPr lang="en-US" baseline="0" dirty="0" smtClean="0">
                <a:latin typeface="Arial" pitchFamily="34" charset="0"/>
                <a:ea typeface="ＭＳ Ｐゴシック" pitchFamily="34" charset="-128"/>
                <a:cs typeface="Arial" pitchFamily="34" charset="0"/>
              </a:rPr>
              <a:t> actively updated to show status and to eventually display the phenotype data. </a:t>
            </a:r>
          </a:p>
          <a:p>
            <a:pPr>
              <a:spcBef>
                <a:spcPts val="712"/>
              </a:spcBef>
              <a:buClr>
                <a:srgbClr val="D6ECFF"/>
              </a:buClr>
              <a:buSzPct val="95000"/>
            </a:pPr>
            <a:endParaRPr lang="en-US" dirty="0">
              <a:latin typeface="Arial" pitchFamily="34" charset="0"/>
              <a:cs typeface="Arial" pitchFamily="34" charset="0"/>
            </a:endParaRPr>
          </a:p>
          <a:p>
            <a:pPr>
              <a:spcBef>
                <a:spcPts val="712"/>
              </a:spcBef>
              <a:buClr>
                <a:srgbClr val="D6ECFF"/>
              </a:buClr>
              <a:buSzPct val="95000"/>
            </a:pPr>
            <a:r>
              <a:rPr lang="en-US" dirty="0">
                <a:latin typeface="Arial" pitchFamily="34" charset="0"/>
                <a:cs typeface="Arial" pitchFamily="34" charset="0"/>
              </a:rPr>
              <a:t>* KOMP</a:t>
            </a:r>
            <a:r>
              <a:rPr lang="en-US" baseline="30000" dirty="0">
                <a:latin typeface="Arial" pitchFamily="34" charset="0"/>
                <a:cs typeface="Arial" pitchFamily="34" charset="0"/>
              </a:rPr>
              <a:t>2 </a:t>
            </a:r>
            <a:r>
              <a:rPr lang="en-US" dirty="0">
                <a:latin typeface="Arial" pitchFamily="34" charset="0"/>
                <a:cs typeface="Arial" pitchFamily="34" charset="0"/>
              </a:rPr>
              <a:t>has committed to collaborate with other international projects to achieve a total of 5,000 phenotyped strains through the International Mouse Phenotyping Consortium (the IMPC). The IMPC now includes 9 active programs, and KOMP</a:t>
            </a:r>
            <a:r>
              <a:rPr lang="en-US" baseline="30000" dirty="0">
                <a:latin typeface="Arial" pitchFamily="34" charset="0"/>
                <a:cs typeface="Arial" pitchFamily="34" charset="0"/>
              </a:rPr>
              <a:t>2 </a:t>
            </a:r>
            <a:r>
              <a:rPr lang="en-US" dirty="0">
                <a:latin typeface="Arial" pitchFamily="34" charset="0"/>
                <a:cs typeface="Arial" pitchFamily="34" charset="0"/>
              </a:rPr>
              <a:t> will be holding joint coordination </a:t>
            </a:r>
            <a:r>
              <a:rPr lang="en-US" dirty="0" smtClean="0">
                <a:latin typeface="Arial" pitchFamily="34" charset="0"/>
                <a:cs typeface="Arial" pitchFamily="34" charset="0"/>
              </a:rPr>
              <a:t>meetings with this Consortium. </a:t>
            </a:r>
            <a:endParaRPr lang="en-US" dirty="0" smtClean="0">
              <a:latin typeface="Arial" pitchFamily="34" charset="0"/>
              <a:ea typeface="ＭＳ Ｐゴシック" pitchFamily="34" charset="-128"/>
              <a:cs typeface="Arial" pitchFamily="34" charset="0"/>
            </a:endParaRPr>
          </a:p>
          <a:p>
            <a:endParaRPr lang="en-US" dirty="0" smtClean="0">
              <a:latin typeface="Arial" pitchFamily="34" charset="0"/>
              <a:ea typeface="ＭＳ Ｐゴシック" pitchFamily="34" charset="-128"/>
              <a:cs typeface="Arial" pitchFamily="34" charset="0"/>
            </a:endParaRPr>
          </a:p>
          <a:p>
            <a:endParaRPr lang="en-US" dirty="0" smtClean="0">
              <a:latin typeface="Arial" pitchFamily="34" charset="0"/>
              <a:ea typeface="ＭＳ Ｐゴシック" pitchFamily="34" charset="-128"/>
              <a:cs typeface="Arial" pitchFamily="34" charset="0"/>
            </a:endParaRPr>
          </a:p>
          <a:p>
            <a:endParaRPr lang="en-US" dirty="0" smtClean="0">
              <a:latin typeface="Arial" pitchFamily="34" charset="0"/>
              <a:ea typeface="ＭＳ Ｐゴシック" pitchFamily="34" charset="-128"/>
              <a:cs typeface="Arial" pitchFamily="34" charset="0"/>
            </a:endParaRPr>
          </a:p>
        </p:txBody>
      </p:sp>
      <p:sp>
        <p:nvSpPr>
          <p:cNvPr id="5" name="Slide Number Placeholder 3"/>
          <p:cNvSpPr>
            <a:spLocks noGrp="1"/>
          </p:cNvSpPr>
          <p:nvPr>
            <p:ph type="sldNum" sz="quarter" idx="5"/>
          </p:nvPr>
        </p:nvSpPr>
        <p:spPr>
          <a:xfrm>
            <a:off x="4014792" y="8891590"/>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srgbClr val="000000"/>
                </a:solidFill>
                <a:cs typeface="Arial" pitchFamily="34" charset="0"/>
              </a:rPr>
              <a:pPr eaLnBrk="1" hangingPunct="1"/>
              <a:t>60</a:t>
            </a:fld>
            <a:endParaRPr lang="en-US" dirty="0" smtClean="0">
              <a:solidFill>
                <a:srgbClr val="000000"/>
              </a:solidFill>
              <a:cs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1203325" y="703263"/>
            <a:ext cx="4679950" cy="3509962"/>
          </a:xfrm>
          <a:ln/>
        </p:spPr>
      </p:sp>
      <p:sp>
        <p:nvSpPr>
          <p:cNvPr id="154627" name="Notes Placeholder 2"/>
          <p:cNvSpPr>
            <a:spLocks noGrp="1"/>
          </p:cNvSpPr>
          <p:nvPr>
            <p:ph type="body" idx="1"/>
          </p:nvPr>
        </p:nvSpPr>
        <p:spPr>
          <a:xfrm>
            <a:off x="709614" y="4446588"/>
            <a:ext cx="5667375" cy="4210050"/>
          </a:xfrm>
          <a:noFill/>
          <a:ln/>
        </p:spPr>
        <p:txBody>
          <a:bodyPr lIns="93793" rIns="93793"/>
          <a:lstStyle/>
          <a:p>
            <a:r>
              <a:rPr lang="en-US" dirty="0" smtClean="0">
                <a:latin typeface="Arial" pitchFamily="34" charset="0"/>
                <a:cs typeface="Arial" pitchFamily="34" charset="0"/>
              </a:rPr>
              <a:t>* The p</a:t>
            </a:r>
            <a:r>
              <a:rPr lang="en-US" baseline="0" dirty="0" smtClean="0">
                <a:latin typeface="Arial" pitchFamily="34" charset="0"/>
                <a:cs typeface="Arial" pitchFamily="34" charset="0"/>
              </a:rPr>
              <a:t>ilot phase of the Genotype-Tissue Expression (</a:t>
            </a:r>
            <a:r>
              <a:rPr lang="en-US" baseline="0" dirty="0" err="1" smtClean="0">
                <a:latin typeface="Arial" pitchFamily="34" charset="0"/>
                <a:cs typeface="Arial" pitchFamily="34" charset="0"/>
              </a:rPr>
              <a:t>GTEx</a:t>
            </a:r>
            <a:r>
              <a:rPr lang="en-US" baseline="0" dirty="0" smtClean="0">
                <a:latin typeface="Arial" pitchFamily="34" charset="0"/>
                <a:cs typeface="Arial" pitchFamily="34" charset="0"/>
              </a:rPr>
              <a:t>) Project has been very successful, meeting the projected goals in terms of enrollment and RNA quality.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For example, the Project has averaged &gt;10 donors/month, with over 130 post-mortem donors enrolled thus far. RIN values (a measure of RNA quality) have been very good, with the RNA from more than a dozen organs having a RIN value &gt;6 for more than 70% of the cases. Preliminary gene expression results look great.</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The Common Fund is now considering a scale-up proposal to enroll and study a total of 900 donors, with a decision expected soon.</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The first </a:t>
            </a:r>
            <a:r>
              <a:rPr lang="en-US" baseline="0" dirty="0" err="1" smtClean="0">
                <a:latin typeface="Arial" pitchFamily="34" charset="0"/>
                <a:cs typeface="Arial" pitchFamily="34" charset="0"/>
              </a:rPr>
              <a:t>dbGaP</a:t>
            </a:r>
            <a:r>
              <a:rPr lang="en-US" baseline="0" dirty="0" smtClean="0">
                <a:latin typeface="Arial" pitchFamily="34" charset="0"/>
                <a:cs typeface="Arial" pitchFamily="34" charset="0"/>
              </a:rPr>
              <a:t> data release, which will reflect a March ‘data freeze,’ is expected later this month.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154628" name="Slide Number Placeholder 3"/>
          <p:cNvSpPr txBox="1">
            <a:spLocks noGrp="1"/>
          </p:cNvSpPr>
          <p:nvPr/>
        </p:nvSpPr>
        <p:spPr bwMode="auto">
          <a:xfrm>
            <a:off x="4013201" y="8891590"/>
            <a:ext cx="3071813" cy="466725"/>
          </a:xfrm>
          <a:prstGeom prst="rect">
            <a:avLst/>
          </a:prstGeom>
          <a:noFill/>
          <a:ln w="9525">
            <a:noFill/>
            <a:miter lim="800000"/>
            <a:headEnd/>
            <a:tailEnd/>
          </a:ln>
        </p:spPr>
        <p:txBody>
          <a:bodyPr lIns="93793" tIns="46898" rIns="93793" bIns="46898" anchor="b"/>
          <a:lstStyle/>
          <a:p>
            <a:pPr algn="r" defTabSz="931963"/>
            <a:fld id="{5F303AB1-532D-4BC1-9ECC-2902A68CE4BF}" type="slidenum">
              <a:rPr lang="en-US" sz="1400">
                <a:solidFill>
                  <a:srgbClr val="000000"/>
                </a:solidFill>
                <a:ea typeface="ＭＳ Ｐゴシック" pitchFamily="34" charset="-128"/>
                <a:cs typeface="Arial" pitchFamily="34" charset="0"/>
              </a:rPr>
              <a:pPr algn="r" defTabSz="931963"/>
              <a:t>61</a:t>
            </a:fld>
            <a:endParaRPr lang="en-US" sz="1300" dirty="0">
              <a:solidFill>
                <a:srgbClr val="000000"/>
              </a:solidFill>
              <a:ea typeface="ＭＳ Ｐゴシック" pitchFamily="34" charset="-128"/>
              <a:cs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a:cs typeface="Arial" pitchFamily="34" charset="0"/>
              </a:rPr>
              <a:t>* The LINCS Program will hold its annual Consortium Meeting in November. Members of the Data Generation, Computational Center, and Technology Development Groups are expected to attend, as well as the Program’s External Scientific Panel. </a:t>
            </a:r>
          </a:p>
          <a:p>
            <a:pPr eaLnBrk="1" hangingPunct="1">
              <a:spcBef>
                <a:spcPct val="0"/>
              </a:spcBef>
            </a:pPr>
            <a:endParaRPr lang="en-US" dirty="0" smtClean="0">
              <a:latin typeface="Arial" pitchFamily="34" charset="0"/>
              <a:ea typeface="ＭＳ Ｐゴシック"/>
              <a:cs typeface="Arial" pitchFamily="34" charset="0"/>
            </a:endParaRPr>
          </a:p>
          <a:p>
            <a:pPr eaLnBrk="1" hangingPunct="1">
              <a:spcBef>
                <a:spcPct val="0"/>
              </a:spcBef>
            </a:pPr>
            <a:r>
              <a:rPr lang="en-US" dirty="0" smtClean="0">
                <a:latin typeface="Arial" pitchFamily="34" charset="0"/>
                <a:ea typeface="ＭＳ Ｐゴシック"/>
                <a:cs typeface="Arial" pitchFamily="34" charset="0"/>
              </a:rPr>
              <a:t>* The NIH staff overseeing LINCS made a request to the Common Fund for a 1-year extension of</a:t>
            </a:r>
            <a:r>
              <a:rPr lang="en-US" baseline="0" dirty="0" smtClean="0">
                <a:latin typeface="Arial" pitchFamily="34" charset="0"/>
                <a:ea typeface="ＭＳ Ｐゴシック"/>
                <a:cs typeface="Arial" pitchFamily="34" charset="0"/>
              </a:rPr>
              <a:t> the pilot, through provision of FY2013 bridge funds. If approved, this would allow for the more robust development of a plan for</a:t>
            </a:r>
            <a:r>
              <a:rPr lang="en-US" dirty="0" smtClean="0">
                <a:latin typeface="Arial" pitchFamily="34" charset="0"/>
                <a:ea typeface="ＭＳ Ｐゴシック"/>
                <a:cs typeface="Arial" pitchFamily="34" charset="0"/>
              </a:rPr>
              <a:t> LINCS Phase 2 starting in FY2014. </a:t>
            </a:r>
          </a:p>
          <a:p>
            <a:pPr eaLnBrk="1" hangingPunct="1">
              <a:spcBef>
                <a:spcPct val="0"/>
              </a:spcBef>
            </a:pPr>
            <a:endParaRPr lang="en-US" dirty="0" smtClean="0">
              <a:latin typeface="Arial" pitchFamily="34" charset="0"/>
              <a:ea typeface="ＭＳ Ｐゴシック"/>
              <a:cs typeface="Arial" pitchFamily="34" charset="0"/>
            </a:endParaRPr>
          </a:p>
          <a:p>
            <a:pPr eaLnBrk="1" hangingPunct="1">
              <a:spcBef>
                <a:spcPct val="0"/>
              </a:spcBef>
            </a:pPr>
            <a:r>
              <a:rPr lang="en-US" dirty="0" smtClean="0">
                <a:latin typeface="Arial" pitchFamily="34" charset="0"/>
                <a:ea typeface="ＭＳ Ｐゴシック"/>
                <a:cs typeface="Arial" pitchFamily="34" charset="0"/>
              </a:rPr>
              <a:t>*</a:t>
            </a:r>
            <a:r>
              <a:rPr lang="en-US" baseline="0" dirty="0" smtClean="0">
                <a:latin typeface="Arial" pitchFamily="34" charset="0"/>
                <a:ea typeface="ＭＳ Ｐゴシック"/>
                <a:cs typeface="Arial" pitchFamily="34" charset="0"/>
              </a:rPr>
              <a:t> Acting on </a:t>
            </a:r>
            <a:r>
              <a:rPr lang="en-US" dirty="0" smtClean="0">
                <a:latin typeface="Arial" pitchFamily="34" charset="0"/>
                <a:ea typeface="ＭＳ Ｐゴシック"/>
                <a:cs typeface="Arial" pitchFamily="34" charset="0"/>
              </a:rPr>
              <a:t>a recommendation of the its External Scientific Panel,</a:t>
            </a:r>
            <a:r>
              <a:rPr lang="en-US" baseline="0" dirty="0" smtClean="0">
                <a:latin typeface="Arial" pitchFamily="34" charset="0"/>
                <a:ea typeface="ＭＳ Ｐゴシック"/>
                <a:cs typeface="Arial" pitchFamily="34" charset="0"/>
              </a:rPr>
              <a:t> </a:t>
            </a:r>
            <a:r>
              <a:rPr lang="en-US" dirty="0" smtClean="0">
                <a:latin typeface="Arial" pitchFamily="34" charset="0"/>
                <a:ea typeface="ＭＳ Ｐゴシック"/>
                <a:cs typeface="Arial" pitchFamily="34" charset="0"/>
              </a:rPr>
              <a:t>LINCS has established a schedule for</a:t>
            </a:r>
            <a:r>
              <a:rPr lang="en-US" baseline="0" dirty="0" smtClean="0">
                <a:latin typeface="Arial" pitchFamily="34" charset="0"/>
                <a:ea typeface="ＭＳ Ｐゴシック"/>
                <a:cs typeface="Arial" pitchFamily="34" charset="0"/>
              </a:rPr>
              <a:t> </a:t>
            </a:r>
            <a:r>
              <a:rPr lang="en-US" dirty="0" smtClean="0">
                <a:latin typeface="Arial" pitchFamily="34" charset="0"/>
                <a:ea typeface="ＭＳ Ｐゴシック"/>
                <a:cs typeface="Arial" pitchFamily="34" charset="0"/>
              </a:rPr>
              <a:t>the quarterly release of data, starting</a:t>
            </a:r>
            <a:r>
              <a:rPr lang="en-US" baseline="0" dirty="0" smtClean="0">
                <a:latin typeface="Arial" pitchFamily="34" charset="0"/>
                <a:ea typeface="ＭＳ Ｐゴシック"/>
                <a:cs typeface="Arial" pitchFamily="34" charset="0"/>
              </a:rPr>
              <a:t> this past March</a:t>
            </a:r>
            <a:r>
              <a:rPr lang="en-US" dirty="0" smtClean="0">
                <a:latin typeface="Arial" pitchFamily="34" charset="0"/>
                <a:ea typeface="ＭＳ Ｐゴシック"/>
                <a:cs typeface="Arial" pitchFamily="34" charset="0"/>
              </a:rPr>
              <a:t>. Also, NIH staff is currently finalizing language for a </a:t>
            </a:r>
            <a:r>
              <a:rPr lang="en-US" baseline="0" dirty="0" smtClean="0">
                <a:latin typeface="Arial" pitchFamily="34" charset="0"/>
                <a:ea typeface="ＭＳ Ｐゴシック"/>
                <a:cs typeface="Arial" pitchFamily="34" charset="0"/>
              </a:rPr>
              <a:t>LINCS </a:t>
            </a:r>
            <a:r>
              <a:rPr lang="en-US" dirty="0" smtClean="0">
                <a:latin typeface="Arial" pitchFamily="34" charset="0"/>
                <a:ea typeface="ＭＳ Ｐゴシック"/>
                <a:cs typeface="Arial" pitchFamily="34" charset="0"/>
              </a:rPr>
              <a:t>data release policy</a:t>
            </a:r>
            <a:r>
              <a:rPr lang="en-US" baseline="0" dirty="0" smtClean="0">
                <a:latin typeface="Arial" pitchFamily="34" charset="0"/>
                <a:ea typeface="ＭＳ Ｐゴシック"/>
                <a:cs typeface="Arial" pitchFamily="34" charset="0"/>
              </a:rPr>
              <a:t>.</a:t>
            </a:r>
            <a:endParaRPr lang="en-US" dirty="0" smtClean="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25F559-A907-4C9F-989A-E36CB0435449}" type="slidenum">
              <a:rPr lang="en-US" smtClean="0"/>
              <a:pPr fontAlgn="base">
                <a:spcBef>
                  <a:spcPct val="0"/>
                </a:spcBef>
                <a:spcAft>
                  <a:spcPct val="0"/>
                </a:spcAft>
                <a:defRPr/>
              </a:pPr>
              <a:t>62</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The Protein Capture Reagents Program is maintaining communication through several newly developed * working groups—</a:t>
            </a:r>
            <a:r>
              <a:rPr lang="en-US" baseline="0" dirty="0" smtClean="0">
                <a:latin typeface="Arial" pitchFamily="34" charset="0"/>
                <a:cs typeface="Arial" pitchFamily="34" charset="0"/>
              </a:rPr>
              <a:t> </a:t>
            </a:r>
            <a:r>
              <a:rPr lang="en-US" dirty="0" smtClean="0">
                <a:latin typeface="Arial" pitchFamily="34" charset="0"/>
                <a:cs typeface="Arial" pitchFamily="34" charset="0"/>
              </a:rPr>
              <a:t>those focused on data dissemination, validation, and target list prioritization. These working groups</a:t>
            </a:r>
            <a:r>
              <a:rPr lang="en-US" baseline="0" dirty="0" smtClean="0">
                <a:latin typeface="Arial" pitchFamily="34" charset="0"/>
                <a:cs typeface="Arial" pitchFamily="34" charset="0"/>
              </a:rPr>
              <a:t> </a:t>
            </a:r>
            <a:r>
              <a:rPr lang="en-US" dirty="0" smtClean="0">
                <a:latin typeface="Arial" pitchFamily="34" charset="0"/>
                <a:cs typeface="Arial" pitchFamily="34" charset="0"/>
              </a:rPr>
              <a:t>are chaired by Program investigators, meet regularly, and have made significant progress in moving the Protein Capture Reagents</a:t>
            </a:r>
            <a:r>
              <a:rPr lang="en-US" baseline="0" dirty="0" smtClean="0">
                <a:latin typeface="Arial" pitchFamily="34" charset="0"/>
                <a:cs typeface="Arial" pitchFamily="34" charset="0"/>
              </a:rPr>
              <a:t> </a:t>
            </a:r>
            <a:r>
              <a:rPr lang="en-US" dirty="0" smtClean="0">
                <a:latin typeface="Arial" pitchFamily="34" charset="0"/>
                <a:cs typeface="Arial" pitchFamily="34" charset="0"/>
              </a:rPr>
              <a:t>Program forward. </a:t>
            </a:r>
          </a:p>
          <a:p>
            <a:pPr eaLnBrk="1" hangingPunct="1">
              <a:spcBef>
                <a:spcPct val="0"/>
              </a:spcBef>
              <a:buFontTx/>
              <a:buChar char="•"/>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 As part of the Target List Prioritization Working Group, members are seeking community input on priorities</a:t>
            </a:r>
            <a:r>
              <a:rPr lang="en-US" baseline="0" dirty="0" smtClean="0">
                <a:latin typeface="Arial" pitchFamily="34" charset="0"/>
                <a:cs typeface="Arial" pitchFamily="34" charset="0"/>
              </a:rPr>
              <a:t> </a:t>
            </a:r>
            <a:r>
              <a:rPr lang="en-US" dirty="0" smtClean="0">
                <a:latin typeface="Arial" pitchFamily="34" charset="0"/>
                <a:cs typeface="Arial" pitchFamily="34" charset="0"/>
              </a:rPr>
              <a:t>for producing human transcription factor reagents. Input</a:t>
            </a:r>
            <a:r>
              <a:rPr lang="en-US" baseline="0" dirty="0" smtClean="0">
                <a:latin typeface="Arial" pitchFamily="34" charset="0"/>
                <a:cs typeface="Arial" pitchFamily="34" charset="0"/>
              </a:rPr>
              <a:t> will be taken starting </a:t>
            </a:r>
            <a:r>
              <a:rPr lang="en-US" dirty="0" smtClean="0">
                <a:latin typeface="Arial" pitchFamily="34" charset="0"/>
                <a:cs typeface="Arial" pitchFamily="34" charset="0"/>
              </a:rPr>
              <a:t>June 1 and ending July 31.  The Program will then evaluate responses based on rationale and significance. This Working Group has already collected input from the ENCODE Consortium and various other external</a:t>
            </a:r>
            <a:r>
              <a:rPr lang="en-US" baseline="0" dirty="0" smtClean="0">
                <a:latin typeface="Arial" pitchFamily="34" charset="0"/>
                <a:cs typeface="Arial" pitchFamily="34" charset="0"/>
              </a:rPr>
              <a:t> groups. </a:t>
            </a:r>
            <a:r>
              <a:rPr lang="en-US" dirty="0" smtClean="0">
                <a:latin typeface="Arial" pitchFamily="34" charset="0"/>
                <a:cs typeface="Arial" pitchFamily="34" charset="0"/>
              </a:rPr>
              <a:t> </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4647">
              <a:defRPr/>
            </a:pPr>
            <a:fld id="{EF1538E9-0E3C-4F99-854D-827A84D0C00A}" type="slidenum">
              <a:rPr lang="en-US" smtClean="0">
                <a:solidFill>
                  <a:srgbClr val="000000"/>
                </a:solidFill>
              </a:rPr>
              <a:pPr defTabSz="924647">
                <a:defRPr/>
              </a:pPr>
              <a:t>63</a:t>
            </a:fld>
            <a:endParaRPr lang="en-US" smtClean="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ln/>
        </p:spPr>
        <p:txBody>
          <a:bodyPr/>
          <a:lstStyle/>
          <a:p>
            <a:r>
              <a:rPr lang="en-US" dirty="0">
                <a:latin typeface="Arial" pitchFamily="34" charset="0"/>
                <a:cs typeface="Arial" pitchFamily="34" charset="0"/>
              </a:rPr>
              <a:t>* The H3Africa </a:t>
            </a:r>
            <a:r>
              <a:rPr lang="en-US" dirty="0" smtClean="0">
                <a:latin typeface="Arial" pitchFamily="34" charset="0"/>
                <a:cs typeface="Arial" pitchFamily="34" charset="0"/>
              </a:rPr>
              <a:t>project received </a:t>
            </a:r>
            <a:r>
              <a:rPr lang="en-US" dirty="0">
                <a:latin typeface="Arial" pitchFamily="34" charset="0"/>
                <a:cs typeface="Arial" pitchFamily="34" charset="0"/>
              </a:rPr>
              <a:t>57 applications from across the African continent in response to the first set of RFAs; these applications were reviewed in March and April. </a:t>
            </a:r>
          </a:p>
          <a:p>
            <a:endParaRPr lang="en-US" dirty="0">
              <a:latin typeface="Arial" pitchFamily="34" charset="0"/>
              <a:cs typeface="Arial" pitchFamily="34" charset="0"/>
            </a:endParaRPr>
          </a:p>
          <a:p>
            <a:r>
              <a:rPr lang="en-US" dirty="0">
                <a:latin typeface="Arial" pitchFamily="34" charset="0"/>
                <a:cs typeface="Arial" pitchFamily="34" charset="0"/>
              </a:rPr>
              <a:t>* A funding plan based on these reviews will be discussed during the Closed Session of this Council meeting, after which a small group of NIH staff will make site visits to potential grantees.</a:t>
            </a:r>
          </a:p>
          <a:p>
            <a:endParaRPr lang="en-US" dirty="0">
              <a:latin typeface="Arial" pitchFamily="34" charset="0"/>
              <a:cs typeface="Arial" pitchFamily="34" charset="0"/>
            </a:endParaRPr>
          </a:p>
          <a:p>
            <a:r>
              <a:rPr lang="en-US" dirty="0">
                <a:latin typeface="Arial" pitchFamily="34" charset="0"/>
                <a:cs typeface="Arial" pitchFamily="34" charset="0"/>
              </a:rPr>
              <a:t>* Finally, the inaugural H3Africa Research Network Meeting will be held in Ethiopia in October, jointly hosted by the </a:t>
            </a:r>
            <a:r>
              <a:rPr lang="en-US" dirty="0" err="1">
                <a:latin typeface="Arial" pitchFamily="34" charset="0"/>
                <a:cs typeface="Arial" pitchFamily="34" charset="0"/>
              </a:rPr>
              <a:t>Wellcome</a:t>
            </a:r>
            <a:r>
              <a:rPr lang="en-US" dirty="0">
                <a:latin typeface="Arial" pitchFamily="34" charset="0"/>
                <a:cs typeface="Arial" pitchFamily="34" charset="0"/>
              </a:rPr>
              <a:t> Trust (our partners for </a:t>
            </a:r>
            <a:r>
              <a:rPr lang="en-US" dirty="0" smtClean="0">
                <a:latin typeface="Arial" pitchFamily="34" charset="0"/>
                <a:cs typeface="Arial" pitchFamily="34" charset="0"/>
              </a:rPr>
              <a:t>H3Africa). </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64</a:t>
            </a:fld>
            <a:endParaRPr lang="en-US" dirty="0" smtClean="0">
              <a:cs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ln/>
        </p:spPr>
        <p:txBody>
          <a:bodyPr>
            <a:normAutofit/>
          </a:bodyPr>
          <a:lstStyle/>
          <a:p>
            <a:pPr eaLnBrk="1" hangingPunct="1">
              <a:spcBef>
                <a:spcPct val="0"/>
              </a:spcBef>
            </a:pPr>
            <a:r>
              <a:rPr lang="en-US" dirty="0" smtClean="0">
                <a:latin typeface="Arial" pitchFamily="34" charset="0"/>
                <a:ea typeface="ＭＳ Ｐゴシック" charset="-128"/>
                <a:cs typeface="Arial" pitchFamily="34" charset="0"/>
              </a:rPr>
              <a:t>Single Cell Analysis is a new Common Fund program, with the goals of: (1) analyzing general principles of cellular heterogeneity via transcriptional profiling;</a:t>
            </a:r>
            <a:r>
              <a:rPr lang="en-US" baseline="0" dirty="0" smtClean="0">
                <a:latin typeface="Arial" pitchFamily="34" charset="0"/>
                <a:ea typeface="ＭＳ Ｐゴシック" charset="-128"/>
                <a:cs typeface="Arial" pitchFamily="34" charset="0"/>
              </a:rPr>
              <a:t> </a:t>
            </a:r>
            <a:r>
              <a:rPr lang="en-US" dirty="0" smtClean="0">
                <a:latin typeface="Arial" pitchFamily="34" charset="0"/>
                <a:ea typeface="ＭＳ Ｐゴシック" charset="-128"/>
                <a:cs typeface="Arial" pitchFamily="34" charset="0"/>
              </a:rPr>
              <a:t>(2) establishing a ‘quantum leap’ in spatiotemporal resolution within tissues;</a:t>
            </a:r>
            <a:r>
              <a:rPr lang="en-US" baseline="0" dirty="0" smtClean="0">
                <a:latin typeface="Arial" pitchFamily="34" charset="0"/>
                <a:ea typeface="ＭＳ Ｐゴシック" charset="-128"/>
                <a:cs typeface="Arial" pitchFamily="34" charset="0"/>
              </a:rPr>
              <a:t> and</a:t>
            </a:r>
            <a:r>
              <a:rPr lang="en-US" dirty="0" smtClean="0">
                <a:latin typeface="Arial" pitchFamily="34" charset="0"/>
                <a:ea typeface="ＭＳ Ｐゴシック" charset="-128"/>
                <a:cs typeface="Arial" pitchFamily="34" charset="0"/>
              </a:rPr>
              <a:t> (3) pursuing</a:t>
            </a:r>
            <a:r>
              <a:rPr lang="en-US" baseline="0" dirty="0" smtClean="0">
                <a:latin typeface="Arial" pitchFamily="34" charset="0"/>
                <a:ea typeface="ＭＳ Ｐゴシック" charset="-128"/>
                <a:cs typeface="Arial" pitchFamily="34" charset="0"/>
              </a:rPr>
              <a:t> </a:t>
            </a:r>
            <a:r>
              <a:rPr lang="en-US" dirty="0" smtClean="0">
                <a:latin typeface="Arial" pitchFamily="34" charset="0"/>
                <a:ea typeface="ＭＳ Ｐゴシック" charset="-128"/>
                <a:cs typeface="Arial" pitchFamily="34" charset="0"/>
              </a:rPr>
              <a:t>extensions and applications in the clinic.   * Three RFAs were issued, one for each of these areas,</a:t>
            </a:r>
            <a:r>
              <a:rPr lang="en-US" baseline="0" dirty="0" smtClean="0">
                <a:latin typeface="Arial" pitchFamily="34" charset="0"/>
                <a:ea typeface="ＭＳ Ｐゴシック" charset="-128"/>
                <a:cs typeface="Arial" pitchFamily="34" charset="0"/>
              </a:rPr>
              <a:t> and the submitted applications were reviewed earlier this month.</a:t>
            </a:r>
          </a:p>
          <a:p>
            <a:pPr eaLnBrk="1" hangingPunct="1">
              <a:spcBef>
                <a:spcPct val="0"/>
              </a:spcBef>
            </a:pPr>
            <a:endParaRPr lang="en-US" dirty="0" smtClean="0">
              <a:latin typeface="Arial" pitchFamily="34" charset="0"/>
              <a:ea typeface="ＭＳ Ｐゴシック" charset="-128"/>
              <a:cs typeface="Arial" pitchFamily="34" charset="0"/>
            </a:endParaRPr>
          </a:p>
          <a:p>
            <a:r>
              <a:rPr lang="en-US" dirty="0" smtClean="0">
                <a:latin typeface="Arial" pitchFamily="34" charset="0"/>
                <a:ea typeface="ＭＳ Ｐゴシック" charset="-128"/>
                <a:cs typeface="Arial" pitchFamily="34" charset="0"/>
              </a:rPr>
              <a:t>* In</a:t>
            </a:r>
            <a:r>
              <a:rPr lang="en-US" baseline="0" dirty="0" smtClean="0">
                <a:latin typeface="Arial" pitchFamily="34" charset="0"/>
                <a:ea typeface="ＭＳ Ｐゴシック" charset="-128"/>
                <a:cs typeface="Arial" pitchFamily="34" charset="0"/>
              </a:rPr>
              <a:t> addition, a</a:t>
            </a:r>
            <a:r>
              <a:rPr lang="en-US" dirty="0" smtClean="0">
                <a:latin typeface="Arial" pitchFamily="34" charset="0"/>
                <a:ea typeface="ＭＳ Ｐゴシック" charset="-128"/>
                <a:cs typeface="Arial" pitchFamily="34" charset="0"/>
              </a:rPr>
              <a:t> workshop for</a:t>
            </a:r>
            <a:r>
              <a:rPr lang="en-US" baseline="0" dirty="0" smtClean="0">
                <a:latin typeface="Arial" pitchFamily="34" charset="0"/>
                <a:ea typeface="ＭＳ Ｐゴシック" charset="-128"/>
                <a:cs typeface="Arial" pitchFamily="34" charset="0"/>
              </a:rPr>
              <a:t> this initiative was recently </a:t>
            </a:r>
            <a:r>
              <a:rPr lang="en-US" dirty="0" smtClean="0">
                <a:latin typeface="Arial" pitchFamily="34" charset="0"/>
                <a:ea typeface="ＭＳ Ｐゴシック" charset="-128"/>
                <a:cs typeface="Arial" pitchFamily="34" charset="0"/>
              </a:rPr>
              <a:t>held that focused on identifying gaps and opportunities in single cell analysis. </a:t>
            </a:r>
          </a:p>
          <a:p>
            <a:endParaRPr lang="en-US" dirty="0" smtClean="0">
              <a:latin typeface="Arial" pitchFamily="34" charset="0"/>
              <a:ea typeface="ＭＳ Ｐゴシック" charset="-128"/>
              <a:cs typeface="Arial" pitchFamily="34" charset="0"/>
            </a:endParaRPr>
          </a:p>
          <a:p>
            <a:r>
              <a:rPr lang="en-US" dirty="0">
                <a:latin typeface="Arial" pitchFamily="34" charset="0"/>
                <a:cs typeface="Arial" pitchFamily="34" charset="0"/>
              </a:rPr>
              <a:t>NHGRI has a particular interest in this program for several reasons. First, </a:t>
            </a:r>
            <a:r>
              <a:rPr lang="en-US" dirty="0" smtClean="0">
                <a:latin typeface="Arial" pitchFamily="34" charset="0"/>
                <a:cs typeface="Arial" pitchFamily="34" charset="0"/>
              </a:rPr>
              <a:t>we are interested in</a:t>
            </a:r>
            <a:r>
              <a:rPr lang="en-US" baseline="0" dirty="0" smtClean="0">
                <a:latin typeface="Arial" pitchFamily="34" charset="0"/>
                <a:cs typeface="Arial" pitchFamily="34" charset="0"/>
              </a:rPr>
              <a:t> </a:t>
            </a:r>
            <a:r>
              <a:rPr lang="en-US" dirty="0" smtClean="0">
                <a:latin typeface="Arial" pitchFamily="34" charset="0"/>
                <a:cs typeface="Arial" pitchFamily="34" charset="0"/>
              </a:rPr>
              <a:t>new </a:t>
            </a:r>
            <a:r>
              <a:rPr lang="en-US" dirty="0">
                <a:latin typeface="Arial" pitchFamily="34" charset="0"/>
                <a:cs typeface="Arial" pitchFamily="34" charset="0"/>
              </a:rPr>
              <a:t>technologies that might emerge </a:t>
            </a:r>
            <a:r>
              <a:rPr lang="en-US" dirty="0" smtClean="0">
                <a:latin typeface="Arial" pitchFamily="34" charset="0"/>
                <a:cs typeface="Arial" pitchFamily="34" charset="0"/>
              </a:rPr>
              <a:t>since </a:t>
            </a:r>
            <a:r>
              <a:rPr lang="en-US" dirty="0">
                <a:latin typeface="Arial" pitchFamily="34" charset="0"/>
                <a:cs typeface="Arial" pitchFamily="34" charset="0"/>
              </a:rPr>
              <a:t>we have historically supported awards that aim to perform DNA sequencing at the single cell level. Second, we have an interest in understanding networks and pathways generated from genomic data, and understanding the role of cellular heterogeneity at the single-cell level will be </a:t>
            </a:r>
            <a:r>
              <a:rPr lang="en-US" dirty="0" smtClean="0">
                <a:latin typeface="Arial" pitchFamily="34" charset="0"/>
                <a:cs typeface="Arial" pitchFamily="34" charset="0"/>
              </a:rPr>
              <a:t>crucial for this. </a:t>
            </a:r>
            <a:r>
              <a:rPr lang="en-US" dirty="0">
                <a:latin typeface="Arial" pitchFamily="34" charset="0"/>
                <a:cs typeface="Arial" pitchFamily="34" charset="0"/>
              </a:rPr>
              <a:t>Finally, there is potentially </a:t>
            </a:r>
            <a:r>
              <a:rPr lang="en-US" dirty="0" smtClean="0">
                <a:latin typeface="Arial" pitchFamily="34" charset="0"/>
                <a:cs typeface="Arial" pitchFamily="34" charset="0"/>
              </a:rPr>
              <a:t>for advancing</a:t>
            </a:r>
            <a:r>
              <a:rPr lang="en-US" baseline="0" dirty="0" smtClean="0">
                <a:latin typeface="Arial" pitchFamily="34" charset="0"/>
                <a:cs typeface="Arial" pitchFamily="34" charset="0"/>
              </a:rPr>
              <a:t> </a:t>
            </a:r>
            <a:r>
              <a:rPr lang="en-US" dirty="0" smtClean="0">
                <a:latin typeface="Arial" pitchFamily="34" charset="0"/>
                <a:cs typeface="Arial" pitchFamily="34" charset="0"/>
              </a:rPr>
              <a:t>clinical </a:t>
            </a:r>
            <a:r>
              <a:rPr lang="en-US" dirty="0">
                <a:latin typeface="Arial" pitchFamily="34" charset="0"/>
                <a:cs typeface="Arial" pitchFamily="34" charset="0"/>
              </a:rPr>
              <a:t>applications of genomic technologies that focus on single cells.</a:t>
            </a:r>
          </a:p>
          <a:p>
            <a:r>
              <a:rPr lang="en-US" dirty="0">
                <a:latin typeface="Arial" pitchFamily="34" charset="0"/>
                <a:cs typeface="Arial" pitchFamily="34" charset="0"/>
              </a:rPr>
              <a:t> </a:t>
            </a:r>
          </a:p>
          <a:p>
            <a:r>
              <a:rPr lang="en-US" dirty="0">
                <a:latin typeface="Arial" pitchFamily="34" charset="0"/>
                <a:cs typeface="Arial" pitchFamily="34" charset="0"/>
              </a:rPr>
              <a:t>Programmatically, we will be involved in making funding recommendations and participate in managing the </a:t>
            </a:r>
            <a:r>
              <a:rPr lang="en-US" dirty="0" smtClean="0">
                <a:latin typeface="Arial" pitchFamily="34" charset="0"/>
                <a:cs typeface="Arial" pitchFamily="34" charset="0"/>
              </a:rPr>
              <a:t>grants </a:t>
            </a:r>
            <a:r>
              <a:rPr lang="en-US" dirty="0">
                <a:latin typeface="Arial" pitchFamily="34" charset="0"/>
                <a:cs typeface="Arial" pitchFamily="34" charset="0"/>
              </a:rPr>
              <a:t>for this Common Fund project.</a:t>
            </a:r>
          </a:p>
          <a:p>
            <a:endParaRPr lang="en-US" dirty="0" smtClean="0">
              <a:latin typeface="Arial" pitchFamily="34" charset="0"/>
              <a:cs typeface="Arial" pitchFamily="34" charset="0"/>
            </a:endParaRPr>
          </a:p>
          <a:p>
            <a:pPr>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65</a:t>
            </a:fld>
            <a:endParaRPr lang="en-US" dirty="0" smtClean="0">
              <a:cs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t>  </a:t>
            </a: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66</a:t>
            </a:fld>
            <a:endParaRPr lang="en-US" dirty="0" smtClean="0">
              <a:cs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bwMode="auto">
          <a:noFill/>
          <a:ln>
            <a:miter lim="800000"/>
            <a:headEnd/>
            <a:tailEnd/>
          </a:ln>
        </p:spPr>
        <p:txBody>
          <a:bodyPr/>
          <a:lstStyle/>
          <a:p>
            <a:fld id="{1696616E-962B-424B-A880-DABC54FB76B9}" type="slidenum">
              <a:rPr lang="en-US">
                <a:latin typeface="Arial" pitchFamily="34" charset="0"/>
              </a:rPr>
              <a:pPr/>
              <a:t>67</a:t>
            </a:fld>
            <a:endParaRPr lang="en-US">
              <a:latin typeface="Arial" pitchFamily="34" charset="0"/>
            </a:endParaRPr>
          </a:p>
        </p:txBody>
      </p:sp>
      <p:sp>
        <p:nvSpPr>
          <p:cNvPr id="61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72" name="Rectangle 3"/>
          <p:cNvSpPr>
            <a:spLocks noGrp="1" noChangeArrowheads="1"/>
          </p:cNvSpPr>
          <p:nvPr>
            <p:ph type="body" idx="1"/>
          </p:nvPr>
        </p:nvSpPr>
        <p:spPr bwMode="auto"/>
        <p:txBody>
          <a:bodyPr wrap="square" numCol="1" anchor="t" anchorCtr="0" compatLnSpc="1">
            <a:prstTxWarp prst="textNoShape">
              <a:avLst/>
            </a:prstTxWarp>
          </a:bodyPr>
          <a:lstStyle/>
          <a:p>
            <a:pPr eaLnBrk="1" hangingPunct="1"/>
            <a:r>
              <a:rPr lang="en-US" dirty="0" smtClean="0">
                <a:latin typeface="Arial" pitchFamily="34" charset="0"/>
                <a:cs typeface="Arial" pitchFamily="34" charset="0"/>
              </a:rPr>
              <a:t>In March, the </a:t>
            </a:r>
            <a:r>
              <a:rPr lang="en-US" dirty="0" err="1" smtClean="0">
                <a:latin typeface="Arial" pitchFamily="34" charset="0"/>
                <a:cs typeface="Arial" pitchFamily="34" charset="0"/>
              </a:rPr>
              <a:t>eMERGE</a:t>
            </a:r>
            <a:r>
              <a:rPr lang="en-US" dirty="0" smtClean="0">
                <a:latin typeface="Arial" pitchFamily="34" charset="0"/>
                <a:cs typeface="Arial" pitchFamily="34" charset="0"/>
              </a:rPr>
              <a:t> Network released its online phenotype library and tool called </a:t>
            </a:r>
            <a:r>
              <a:rPr lang="en-US" dirty="0" err="1" smtClean="0">
                <a:latin typeface="Arial" pitchFamily="34" charset="0"/>
                <a:cs typeface="Arial" pitchFamily="34" charset="0"/>
              </a:rPr>
              <a:t>PheKB</a:t>
            </a:r>
            <a:r>
              <a:rPr lang="en-US" dirty="0" smtClean="0">
                <a:latin typeface="Arial" pitchFamily="34" charset="0"/>
                <a:cs typeface="Arial" pitchFamily="34" charset="0"/>
              </a:rPr>
              <a:t>. </a:t>
            </a:r>
            <a:r>
              <a:rPr lang="en-US" dirty="0" err="1" smtClean="0">
                <a:latin typeface="Arial" pitchFamily="34" charset="0"/>
                <a:cs typeface="Arial" pitchFamily="34" charset="0"/>
              </a:rPr>
              <a:t>PheKB</a:t>
            </a:r>
            <a:r>
              <a:rPr lang="en-US" dirty="0" smtClean="0">
                <a:latin typeface="Arial" pitchFamily="34" charset="0"/>
                <a:cs typeface="Arial" pitchFamily="34" charset="0"/>
              </a:rPr>
              <a:t> is a knowledgebase for discovering phenotypes from electronic medical records. </a:t>
            </a:r>
          </a:p>
          <a:p>
            <a:pPr eaLnBrk="1" hangingPunct="1"/>
            <a:endParaRPr lang="en-US" dirty="0" smtClean="0">
              <a:latin typeface="Arial" pitchFamily="34" charset="0"/>
              <a:cs typeface="Arial" pitchFamily="34" charset="0"/>
            </a:endParaRPr>
          </a:p>
          <a:p>
            <a:pPr eaLnBrk="1" hangingPunct="1"/>
            <a:r>
              <a:rPr lang="en-US" dirty="0" smtClean="0">
                <a:latin typeface="Arial" pitchFamily="34" charset="0"/>
                <a:cs typeface="Arial" pitchFamily="34" charset="0"/>
              </a:rPr>
              <a:t>* The purpose of </a:t>
            </a:r>
            <a:r>
              <a:rPr lang="en-US" dirty="0" err="1" smtClean="0">
                <a:latin typeface="Arial" pitchFamily="34" charset="0"/>
                <a:cs typeface="Arial" pitchFamily="34" charset="0"/>
              </a:rPr>
              <a:t>PheKB</a:t>
            </a:r>
            <a:r>
              <a:rPr lang="en-US" baseline="0" dirty="0" smtClean="0">
                <a:latin typeface="Arial" pitchFamily="34" charset="0"/>
                <a:cs typeface="Arial" pitchFamily="34" charset="0"/>
              </a:rPr>
              <a:t> is to </a:t>
            </a:r>
            <a:r>
              <a:rPr lang="en-US" dirty="0" smtClean="0">
                <a:latin typeface="Arial" pitchFamily="34" charset="0"/>
                <a:cs typeface="Arial" pitchFamily="34" charset="0"/>
              </a:rPr>
              <a:t>provide a collaborative environment for building and validating electronic phenotype algorithms. There are now 17 phenotype algorithms in </a:t>
            </a:r>
            <a:r>
              <a:rPr lang="en-US" dirty="0" err="1" smtClean="0">
                <a:latin typeface="Arial" pitchFamily="34" charset="0"/>
                <a:cs typeface="Arial" pitchFamily="34" charset="0"/>
              </a:rPr>
              <a:t>PheKB</a:t>
            </a:r>
            <a:r>
              <a:rPr lang="en-US" dirty="0" smtClean="0">
                <a:latin typeface="Arial" pitchFamily="34" charset="0"/>
                <a:cs typeface="Arial" pitchFamily="34" charset="0"/>
              </a:rPr>
              <a:t>, including atrial fibrillation, cataracts, </a:t>
            </a:r>
            <a:r>
              <a:rPr lang="en-US" dirty="0" err="1" smtClean="0">
                <a:latin typeface="Arial" pitchFamily="34" charset="0"/>
                <a:cs typeface="Arial" pitchFamily="34" charset="0"/>
              </a:rPr>
              <a:t>Crohn’s</a:t>
            </a:r>
            <a:r>
              <a:rPr lang="en-US" dirty="0" smtClean="0">
                <a:latin typeface="Arial" pitchFamily="34" charset="0"/>
                <a:cs typeface="Arial" pitchFamily="34" charset="0"/>
              </a:rPr>
              <a:t> disease, Type 2 diabetes, diabetic retinopathy, hypothyroidism, and</a:t>
            </a:r>
            <a:r>
              <a:rPr lang="en-US" baseline="0" dirty="0" smtClean="0">
                <a:latin typeface="Arial" pitchFamily="34" charset="0"/>
                <a:cs typeface="Arial" pitchFamily="34" charset="0"/>
              </a:rPr>
              <a:t> so forth</a:t>
            </a:r>
            <a:r>
              <a:rPr lang="en-US" dirty="0" smtClean="0">
                <a:latin typeface="Arial" pitchFamily="34" charset="0"/>
                <a:cs typeface="Arial" pitchFamily="34" charset="0"/>
              </a:rPr>
              <a:t>.</a:t>
            </a:r>
          </a:p>
          <a:p>
            <a:pPr eaLnBrk="1" hangingPunct="1"/>
            <a:endParaRPr lang="en-US" b="1" dirty="0" smtClean="0">
              <a:latin typeface="Arial" pitchFamily="34" charset="0"/>
              <a:cs typeface="Arial" pitchFamily="34" charset="0"/>
            </a:endParaRPr>
          </a:p>
          <a:p>
            <a:pPr eaLnBrk="1" hangingPunct="1"/>
            <a:r>
              <a:rPr lang="en-US" dirty="0" smtClean="0">
                <a:latin typeface="Arial" pitchFamily="34" charset="0"/>
                <a:cs typeface="Arial" pitchFamily="34" charset="0"/>
              </a:rPr>
              <a:t>Currently, </a:t>
            </a:r>
            <a:r>
              <a:rPr lang="en-US" dirty="0" err="1" smtClean="0">
                <a:latin typeface="Arial" pitchFamily="34" charset="0"/>
                <a:cs typeface="Arial" pitchFamily="34" charset="0"/>
              </a:rPr>
              <a:t>PheKB</a:t>
            </a:r>
            <a:r>
              <a:rPr lang="en-US" dirty="0" smtClean="0">
                <a:latin typeface="Arial" pitchFamily="34" charset="0"/>
                <a:cs typeface="Arial" pitchFamily="34" charset="0"/>
              </a:rPr>
              <a:t> has the following functions: </a:t>
            </a:r>
          </a:p>
          <a:p>
            <a:pPr eaLnBrk="1" hangingPunct="1"/>
            <a:endParaRPr lang="en-US" dirty="0" smtClean="0">
              <a:latin typeface="Arial" pitchFamily="34" charset="0"/>
              <a:cs typeface="Arial" pitchFamily="34" charset="0"/>
            </a:endParaRPr>
          </a:p>
          <a:p>
            <a:pPr lvl="1" eaLnBrk="1" hangingPunct="1">
              <a:buFontTx/>
              <a:buNone/>
            </a:pPr>
            <a:r>
              <a:rPr lang="en-US" dirty="0" smtClean="0">
                <a:latin typeface="Arial" pitchFamily="34" charset="0"/>
                <a:cs typeface="Arial" pitchFamily="34" charset="0"/>
              </a:rPr>
              <a:t>To view existing algorithms</a:t>
            </a:r>
          </a:p>
          <a:p>
            <a:pPr lvl="1" eaLnBrk="1" hangingPunct="1">
              <a:buFontTx/>
              <a:buNone/>
            </a:pPr>
            <a:r>
              <a:rPr lang="en-US" dirty="0" smtClean="0">
                <a:latin typeface="Arial" pitchFamily="34" charset="0"/>
                <a:cs typeface="Arial" pitchFamily="34" charset="0"/>
              </a:rPr>
              <a:t>To enter or create new algorithms</a:t>
            </a:r>
          </a:p>
          <a:p>
            <a:pPr lvl="1" eaLnBrk="1" hangingPunct="1">
              <a:buFontTx/>
              <a:buNone/>
            </a:pPr>
            <a:r>
              <a:rPr lang="en-US" dirty="0" smtClean="0">
                <a:latin typeface="Arial" pitchFamily="34" charset="0"/>
                <a:cs typeface="Arial" pitchFamily="34" charset="0"/>
              </a:rPr>
              <a:t>To collaborate with others to create or review algorithms</a:t>
            </a:r>
          </a:p>
          <a:p>
            <a:pPr lvl="1" eaLnBrk="1" hangingPunct="1">
              <a:buFontTx/>
              <a:buNone/>
            </a:pPr>
            <a:r>
              <a:rPr lang="en-US" dirty="0" smtClean="0">
                <a:latin typeface="Arial" pitchFamily="34" charset="0"/>
                <a:cs typeface="Arial" pitchFamily="34" charset="0"/>
              </a:rPr>
              <a:t>To view implementation details for existing algorithms</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p:spPr>
      </p:sp>
      <p:sp>
        <p:nvSpPr>
          <p:cNvPr id="7171" name="Notes Placeholder 2"/>
          <p:cNvSpPr>
            <a:spLocks noGrp="1"/>
          </p:cNvSpPr>
          <p:nvPr>
            <p:ph type="body" idx="1"/>
          </p:nvPr>
        </p:nvSpPr>
        <p:spPr bwMode="auto">
          <a:xfrm>
            <a:off x="812800" y="4446590"/>
            <a:ext cx="5384800" cy="4211637"/>
          </a:xfrm>
          <a:noFill/>
        </p:spPr>
        <p:txBody>
          <a:bodyPr wrap="square" numCol="1" anchor="t" anchorCtr="0" compatLnSpc="1">
            <a:prstTxWarp prst="textNoShape">
              <a:avLst/>
            </a:prstTxWarp>
          </a:bodyPr>
          <a:lstStyle/>
          <a:p>
            <a:r>
              <a:rPr lang="en-US" dirty="0" smtClean="0">
                <a:latin typeface="Arial" pitchFamily="34" charset="0"/>
                <a:cs typeface="Arial" pitchFamily="34" charset="0"/>
              </a:rPr>
              <a:t>On behalf of the </a:t>
            </a:r>
            <a:r>
              <a:rPr lang="en-US" dirty="0" err="1" smtClean="0">
                <a:latin typeface="Arial" pitchFamily="34" charset="0"/>
                <a:cs typeface="Arial" pitchFamily="34" charset="0"/>
              </a:rPr>
              <a:t>eMERGE</a:t>
            </a:r>
            <a:r>
              <a:rPr lang="en-US" dirty="0" smtClean="0">
                <a:latin typeface="Arial" pitchFamily="34" charset="0"/>
                <a:cs typeface="Arial" pitchFamily="34" charset="0"/>
              </a:rPr>
              <a:t> Consortium, Bradley </a:t>
            </a:r>
            <a:r>
              <a:rPr lang="en-US" dirty="0" err="1" smtClean="0">
                <a:latin typeface="Arial" pitchFamily="34" charset="0"/>
                <a:cs typeface="Arial" pitchFamily="34" charset="0"/>
              </a:rPr>
              <a:t>Malin</a:t>
            </a:r>
            <a:r>
              <a:rPr lang="en-US" baseline="0" dirty="0" smtClean="0">
                <a:latin typeface="Arial" pitchFamily="34" charset="0"/>
                <a:cs typeface="Arial" pitchFamily="34" charset="0"/>
              </a:rPr>
              <a:t> </a:t>
            </a:r>
            <a:r>
              <a:rPr lang="en-US" dirty="0" smtClean="0">
                <a:latin typeface="Arial" pitchFamily="34" charset="0"/>
                <a:cs typeface="Arial" pitchFamily="34" charset="0"/>
              </a:rPr>
              <a:t>presented testimony to the National Committee on Vital and Health Statistics (NCVHS) Subcommittee on Privacy, Confidentiality, and Security in April. NCVHS is a major advisory committee to the Secretary of the Department of Health and Human Services.</a:t>
            </a:r>
          </a:p>
          <a:p>
            <a:endParaRPr lang="en-US" dirty="0" smtClean="0">
              <a:latin typeface="Arial" pitchFamily="34" charset="0"/>
              <a:cs typeface="Arial" pitchFamily="34" charset="0"/>
            </a:endParaRPr>
          </a:p>
          <a:p>
            <a:r>
              <a:rPr lang="en-US" dirty="0" smtClean="0">
                <a:latin typeface="Arial" pitchFamily="34" charset="0"/>
                <a:cs typeface="Arial" pitchFamily="34" charset="0"/>
              </a:rPr>
              <a:t>Brad presented the </a:t>
            </a:r>
            <a:r>
              <a:rPr lang="en-US" dirty="0" err="1" smtClean="0">
                <a:latin typeface="Arial" pitchFamily="34" charset="0"/>
                <a:cs typeface="Arial" pitchFamily="34" charset="0"/>
              </a:rPr>
              <a:t>eMERGE</a:t>
            </a:r>
            <a:r>
              <a:rPr lang="en-US" dirty="0" smtClean="0">
                <a:latin typeface="Arial" pitchFamily="34" charset="0"/>
                <a:cs typeface="Arial" pitchFamily="34" charset="0"/>
              </a:rPr>
              <a:t> experience in developing, applying, and evaluating policies and technologies for the governance of electronic medical record systems and </a:t>
            </a:r>
            <a:r>
              <a:rPr lang="en-US" dirty="0" err="1" smtClean="0">
                <a:latin typeface="Arial" pitchFamily="34" charset="0"/>
                <a:cs typeface="Arial" pitchFamily="34" charset="0"/>
              </a:rPr>
              <a:t>biobanks</a:t>
            </a:r>
            <a:r>
              <a:rPr lang="en-US" dirty="0" smtClean="0">
                <a:latin typeface="Arial" pitchFamily="34" charset="0"/>
                <a:cs typeface="Arial" pitchFamily="34" charset="0"/>
              </a:rPr>
              <a:t> through a lifecycle of data management. This included insights about: </a:t>
            </a:r>
          </a:p>
          <a:p>
            <a:endParaRPr lang="en-US" dirty="0" smtClean="0">
              <a:latin typeface="Arial" pitchFamily="34" charset="0"/>
              <a:cs typeface="Arial" pitchFamily="34" charset="0"/>
            </a:endParaRPr>
          </a:p>
          <a:p>
            <a:pPr>
              <a:buFontTx/>
              <a:buNone/>
            </a:pPr>
            <a:r>
              <a:rPr lang="en-US" dirty="0" smtClean="0">
                <a:latin typeface="Arial" pitchFamily="34" charset="0"/>
                <a:cs typeface="Arial" pitchFamily="34" charset="0"/>
              </a:rPr>
              <a:t>* Data collection: community engagement models, community advisory boards, and promotion of research to the community.</a:t>
            </a:r>
          </a:p>
          <a:p>
            <a:pPr>
              <a:buFontTx/>
              <a:buChar char="•"/>
            </a:pPr>
            <a:endParaRPr lang="en-US" dirty="0" smtClean="0">
              <a:latin typeface="Arial" pitchFamily="34" charset="0"/>
              <a:cs typeface="Arial" pitchFamily="34" charset="0"/>
            </a:endParaRPr>
          </a:p>
          <a:p>
            <a:pPr>
              <a:buFontTx/>
              <a:buNone/>
            </a:pPr>
            <a:r>
              <a:rPr lang="en-US" dirty="0" smtClean="0">
                <a:latin typeface="Arial" pitchFamily="34" charset="0"/>
                <a:cs typeface="Arial" pitchFamily="34" charset="0"/>
              </a:rPr>
              <a:t>* Data utilization: an overarching data use agreement for sharing data in the consortium.</a:t>
            </a:r>
          </a:p>
          <a:p>
            <a:pPr>
              <a:buFontTx/>
              <a:buChar char="•"/>
            </a:pPr>
            <a:endParaRPr lang="en-US" dirty="0" smtClean="0">
              <a:latin typeface="Arial" pitchFamily="34" charset="0"/>
              <a:cs typeface="Arial" pitchFamily="34" charset="0"/>
            </a:endParaRPr>
          </a:p>
          <a:p>
            <a:pPr>
              <a:buFontTx/>
              <a:buNone/>
            </a:pPr>
            <a:r>
              <a:rPr lang="en-US" dirty="0" smtClean="0">
                <a:latin typeface="Arial" pitchFamily="34" charset="0"/>
                <a:cs typeface="Arial" pitchFamily="34" charset="0"/>
              </a:rPr>
              <a:t>* Data dissemination: de-identified data submitted to </a:t>
            </a:r>
            <a:r>
              <a:rPr lang="en-US" dirty="0" err="1" smtClean="0">
                <a:latin typeface="Arial" pitchFamily="34" charset="0"/>
                <a:cs typeface="Arial" pitchFamily="34" charset="0"/>
              </a:rPr>
              <a:t>dbGaP</a:t>
            </a:r>
            <a:r>
              <a:rPr lang="en-US" dirty="0" smtClean="0">
                <a:latin typeface="Arial" pitchFamily="34" charset="0"/>
                <a:cs typeface="Arial" pitchFamily="34" charset="0"/>
              </a:rPr>
              <a:t> for data sharing beyond the </a:t>
            </a:r>
            <a:r>
              <a:rPr lang="en-US" dirty="0" err="1" smtClean="0">
                <a:latin typeface="Arial" pitchFamily="34" charset="0"/>
                <a:cs typeface="Arial" pitchFamily="34" charset="0"/>
              </a:rPr>
              <a:t>eMERGE</a:t>
            </a:r>
            <a:r>
              <a:rPr lang="en-US" dirty="0" smtClean="0">
                <a:latin typeface="Arial" pitchFamily="34" charset="0"/>
                <a:cs typeface="Arial" pitchFamily="34" charset="0"/>
              </a:rPr>
              <a:t> sites.</a:t>
            </a:r>
          </a:p>
          <a:p>
            <a:endParaRPr lang="en-US" dirty="0" smtClean="0">
              <a:latin typeface="Arial" pitchFamily="34" charset="0"/>
              <a:cs typeface="Arial" pitchFamily="34" charset="0"/>
            </a:endParaRPr>
          </a:p>
        </p:txBody>
      </p:sp>
      <p:sp>
        <p:nvSpPr>
          <p:cNvPr id="7172" name="Slide Number Placeholder 3"/>
          <p:cNvSpPr>
            <a:spLocks noGrp="1"/>
          </p:cNvSpPr>
          <p:nvPr>
            <p:ph type="sldNum" sz="quarter" idx="5"/>
          </p:nvPr>
        </p:nvSpPr>
        <p:spPr bwMode="auto">
          <a:noFill/>
          <a:ln>
            <a:miter lim="800000"/>
            <a:headEnd/>
            <a:tailEnd/>
          </a:ln>
        </p:spPr>
        <p:txBody>
          <a:bodyPr/>
          <a:lstStyle/>
          <a:p>
            <a:fld id="{510E99CA-DFCE-4BFB-B5A9-2A680CF2EC5E}" type="slidenum">
              <a:rPr lang="en-US"/>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The Gene Environment Association Studies (GENEVA) Initiative </a:t>
            </a:r>
            <a:r>
              <a:rPr lang="en-US" baseline="0" dirty="0" smtClean="0">
                <a:latin typeface="Arial" pitchFamily="34" charset="0"/>
                <a:cs typeface="Arial" pitchFamily="34" charset="0"/>
              </a:rPr>
              <a:t>reaches its conclusion at the end of May.</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20 datasets have been posted to </a:t>
            </a:r>
            <a:r>
              <a:rPr lang="en-US" baseline="0" dirty="0" err="1" smtClean="0">
                <a:latin typeface="Arial" pitchFamily="34" charset="0"/>
                <a:cs typeface="Arial" pitchFamily="34" charset="0"/>
              </a:rPr>
              <a:t>dbGaP</a:t>
            </a:r>
            <a:r>
              <a:rPr lang="en-US" baseline="0" dirty="0" smtClean="0">
                <a:latin typeface="Arial" pitchFamily="34" charset="0"/>
                <a:cs typeface="Arial" pitchFamily="34" charset="0"/>
              </a:rPr>
              <a:t> for a wide variety of phenotypes, all of which have also been imputed to a standard 1000 Genomes reference.</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Overall, GENEVA investigators have produced more than 50 publications since 2009.</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Further, they developed a </a:t>
            </a:r>
            <a:r>
              <a:rPr lang="en-US" baseline="0" dirty="0" err="1" smtClean="0">
                <a:latin typeface="Arial" pitchFamily="34" charset="0"/>
                <a:cs typeface="Arial" pitchFamily="34" charset="0"/>
              </a:rPr>
              <a:t>Bioconductor</a:t>
            </a:r>
            <a:r>
              <a:rPr lang="en-US" baseline="0" dirty="0" smtClean="0">
                <a:latin typeface="Arial" pitchFamily="34" charset="0"/>
                <a:cs typeface="Arial" pitchFamily="34" charset="0"/>
              </a:rPr>
              <a:t> software package called </a:t>
            </a:r>
            <a:r>
              <a:rPr lang="en-US" baseline="0" dirty="0" err="1" smtClean="0">
                <a:latin typeface="Arial" pitchFamily="34" charset="0"/>
                <a:cs typeface="Arial" pitchFamily="34" charset="0"/>
              </a:rPr>
              <a:t>GWASTools</a:t>
            </a:r>
            <a:r>
              <a:rPr lang="en-US" baseline="0" dirty="0" smtClean="0">
                <a:latin typeface="Arial" pitchFamily="34" charset="0"/>
                <a:cs typeface="Arial" pitchFamily="34" charset="0"/>
              </a:rPr>
              <a:t> for cleaning and analyzing GWAS data.  </a:t>
            </a: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2" y="8891590"/>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69</a:t>
            </a:fld>
            <a:endParaRPr lang="en-US" dirty="0" smtClean="0">
              <a:solidFill>
                <a:prstClr val="black"/>
              </a:solidFill>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For</a:t>
            </a:r>
            <a:r>
              <a:rPr lang="en-US" baseline="0" dirty="0" smtClean="0">
                <a:latin typeface="Arial" pitchFamily="34" charset="0"/>
                <a:cs typeface="Arial" pitchFamily="34" charset="0"/>
              </a:rPr>
              <a:t> the rest of my Director’s Report</a:t>
            </a:r>
            <a:r>
              <a:rPr lang="en-US" dirty="0" smtClean="0">
                <a:latin typeface="Arial" pitchFamily="34" charset="0"/>
                <a:cs typeface="Arial" pitchFamily="34" charset="0"/>
              </a:rPr>
              <a:t>,</a:t>
            </a:r>
            <a:r>
              <a:rPr lang="en-US" baseline="0" dirty="0" smtClean="0">
                <a:latin typeface="Arial" pitchFamily="34" charset="0"/>
                <a:cs typeface="Arial" pitchFamily="34" charset="0"/>
              </a:rPr>
              <a:t> </a:t>
            </a:r>
            <a:r>
              <a:rPr lang="en-US" dirty="0" smtClean="0">
                <a:latin typeface="Arial" pitchFamily="34" charset="0"/>
                <a:cs typeface="Arial" pitchFamily="34" charset="0"/>
              </a:rPr>
              <a:t>I will cover the 7 areas listed here;</a:t>
            </a:r>
            <a:r>
              <a:rPr lang="en-US" baseline="0" dirty="0" smtClean="0">
                <a:latin typeface="Arial" pitchFamily="34" charset="0"/>
                <a:cs typeface="Arial" pitchFamily="34" charset="0"/>
              </a:rPr>
              <a:t> these </a:t>
            </a:r>
            <a:r>
              <a:rPr lang="en-US" dirty="0" smtClean="0">
                <a:latin typeface="Arial" pitchFamily="34" charset="0"/>
                <a:cs typeface="Arial" pitchFamily="34" charset="0"/>
              </a:rPr>
              <a:t>have proven to be a good framework for reviewing the relevant topics.</a:t>
            </a: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a:t>
            </a:fld>
            <a:endParaRPr lang="en-US" dirty="0" smtClean="0">
              <a:cs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Font typeface="Wingdings" pitchFamily="2" charset="2"/>
              <a:buNone/>
            </a:pPr>
            <a:r>
              <a:rPr lang="en-US" dirty="0" smtClean="0">
                <a:latin typeface="Arial" pitchFamily="34" charset="0"/>
                <a:cs typeface="Arial" pitchFamily="34" charset="0"/>
              </a:rPr>
              <a:t>Progress</a:t>
            </a:r>
            <a:r>
              <a:rPr lang="en-US" baseline="0" dirty="0" smtClean="0">
                <a:latin typeface="Arial" pitchFamily="34" charset="0"/>
                <a:cs typeface="Arial" pitchFamily="34" charset="0"/>
              </a:rPr>
              <a:t> continues in the growth of the </a:t>
            </a:r>
            <a:r>
              <a:rPr lang="en-US" baseline="0" dirty="0" err="1" smtClean="0">
                <a:latin typeface="Arial" pitchFamily="34" charset="0"/>
                <a:cs typeface="Arial" pitchFamily="34" charset="0"/>
              </a:rPr>
              <a:t>PhenX</a:t>
            </a:r>
            <a:r>
              <a:rPr lang="en-US" baseline="0" dirty="0" smtClean="0">
                <a:latin typeface="Arial" pitchFamily="34" charset="0"/>
                <a:cs typeface="Arial" pitchFamily="34" charset="0"/>
              </a:rPr>
              <a:t> Toolkit.</a:t>
            </a:r>
          </a:p>
          <a:p>
            <a:pPr>
              <a:buFont typeface="Wingdings" pitchFamily="2" charset="2"/>
              <a:buNone/>
            </a:pPr>
            <a:endParaRPr lang="en-US" baseline="0" dirty="0" smtClean="0">
              <a:latin typeface="Arial" pitchFamily="34" charset="0"/>
              <a:cs typeface="Arial" pitchFamily="34" charset="0"/>
            </a:endParaRPr>
          </a:p>
          <a:p>
            <a:pPr>
              <a:buFont typeface="Wingdings" pitchFamily="2" charset="2"/>
              <a:buNone/>
            </a:pPr>
            <a:r>
              <a:rPr lang="en-US" baseline="0" dirty="0" smtClean="0">
                <a:latin typeface="Arial" pitchFamily="34" charset="0"/>
                <a:cs typeface="Arial" pitchFamily="34" charset="0"/>
              </a:rPr>
              <a:t>* Most recently, the National Institute of Drug Abuse (NIDA) provided funds to expand the Toolkit to include additional substance use measures.</a:t>
            </a:r>
          </a:p>
          <a:p>
            <a:pPr>
              <a:buFont typeface="Wingdings" pitchFamily="2" charset="2"/>
              <a:buNone/>
            </a:pPr>
            <a:endParaRPr lang="en-US" dirty="0" smtClean="0">
              <a:latin typeface="Arial" pitchFamily="34" charset="0"/>
              <a:cs typeface="Arial" pitchFamily="34" charset="0"/>
            </a:endParaRPr>
          </a:p>
          <a:p>
            <a:pPr>
              <a:buFont typeface="Wingdings" pitchFamily="2" charset="2"/>
              <a:buNone/>
            </a:pPr>
            <a:r>
              <a:rPr lang="en-US" dirty="0" smtClean="0">
                <a:latin typeface="Arial" pitchFamily="34" charset="0"/>
                <a:cs typeface="Arial" pitchFamily="34" charset="0"/>
              </a:rPr>
              <a:t>In</a:t>
            </a:r>
            <a:r>
              <a:rPr lang="en-US" baseline="0" dirty="0" smtClean="0">
                <a:latin typeface="Arial" pitchFamily="34" charset="0"/>
                <a:cs typeface="Arial" pitchFamily="34" charset="0"/>
              </a:rPr>
              <a:t> </a:t>
            </a:r>
            <a:r>
              <a:rPr lang="en-US" dirty="0" smtClean="0">
                <a:latin typeface="Arial" pitchFamily="34" charset="0"/>
                <a:cs typeface="Arial" pitchFamily="34" charset="0"/>
              </a:rPr>
              <a:t>February</a:t>
            </a:r>
            <a:r>
              <a:rPr lang="en-US" baseline="0" dirty="0" smtClean="0">
                <a:latin typeface="Arial" pitchFamily="34" charset="0"/>
                <a:cs typeface="Arial" pitchFamily="34" charset="0"/>
              </a:rPr>
              <a:t>, 43 new measures related to substance use and addiction were added to the </a:t>
            </a:r>
            <a:r>
              <a:rPr lang="en-US" baseline="0" dirty="0" err="1" smtClean="0">
                <a:latin typeface="Arial" pitchFamily="34" charset="0"/>
                <a:cs typeface="Arial" pitchFamily="34" charset="0"/>
              </a:rPr>
              <a:t>PhenX</a:t>
            </a:r>
            <a:r>
              <a:rPr lang="en-US" baseline="0" dirty="0" smtClean="0">
                <a:latin typeface="Arial" pitchFamily="34" charset="0"/>
                <a:cs typeface="Arial" pitchFamily="34" charset="0"/>
              </a:rPr>
              <a:t> Toolkit. The inclusion of these measures resulted from a year and a half long collaboration between NHGRI, NIDA, and the </a:t>
            </a:r>
            <a:r>
              <a:rPr lang="en-US" baseline="0" dirty="0" err="1" smtClean="0">
                <a:latin typeface="Arial" pitchFamily="34" charset="0"/>
                <a:cs typeface="Arial" pitchFamily="34" charset="0"/>
              </a:rPr>
              <a:t>PhenX</a:t>
            </a:r>
            <a:r>
              <a:rPr lang="en-US" baseline="0" dirty="0" smtClean="0">
                <a:latin typeface="Arial" pitchFamily="34" charset="0"/>
                <a:cs typeface="Arial" pitchFamily="34" charset="0"/>
              </a:rPr>
              <a:t> project team.  </a:t>
            </a:r>
          </a:p>
          <a:p>
            <a:pPr>
              <a:buFont typeface="Wingdings" pitchFamily="2" charset="2"/>
              <a:buChar char="§"/>
            </a:pPr>
            <a:endParaRPr lang="en-US" baseline="0" dirty="0" smtClean="0">
              <a:latin typeface="Arial" pitchFamily="34" charset="0"/>
              <a:cs typeface="Arial" pitchFamily="34" charset="0"/>
            </a:endParaRPr>
          </a:p>
          <a:p>
            <a:pPr>
              <a:buFont typeface="Wingdings" pitchFamily="2" charset="2"/>
              <a:buNone/>
            </a:pPr>
            <a:r>
              <a:rPr lang="en-US" dirty="0" smtClean="0">
                <a:latin typeface="Arial" pitchFamily="34" charset="0"/>
                <a:cs typeface="Arial" pitchFamily="34" charset="0"/>
              </a:rPr>
              <a:t>The </a:t>
            </a:r>
            <a:r>
              <a:rPr lang="en-US" dirty="0" err="1" smtClean="0">
                <a:latin typeface="Arial" pitchFamily="34" charset="0"/>
                <a:cs typeface="Arial" pitchFamily="34" charset="0"/>
              </a:rPr>
              <a:t>PhenX</a:t>
            </a:r>
            <a:r>
              <a:rPr lang="en-US" dirty="0" smtClean="0">
                <a:latin typeface="Arial" pitchFamily="34" charset="0"/>
                <a:cs typeface="Arial" pitchFamily="34" charset="0"/>
              </a:rPr>
              <a:t> team used a consensus-based process to select and vet</a:t>
            </a:r>
            <a:r>
              <a:rPr lang="en-US" baseline="0" dirty="0" smtClean="0">
                <a:latin typeface="Arial" pitchFamily="34" charset="0"/>
                <a:cs typeface="Arial" pitchFamily="34" charset="0"/>
              </a:rPr>
              <a:t> measures that involved content experts in the NIDA extramural community. </a:t>
            </a:r>
          </a:p>
          <a:p>
            <a:pPr>
              <a:buFont typeface="Wingdings" pitchFamily="2" charset="2"/>
              <a:buNone/>
            </a:pPr>
            <a:endParaRPr lang="en-US" baseline="0" dirty="0" smtClean="0">
              <a:latin typeface="Arial" pitchFamily="34" charset="0"/>
              <a:cs typeface="Arial" pitchFamily="34" charset="0"/>
            </a:endParaRPr>
          </a:p>
          <a:p>
            <a:pPr>
              <a:buFont typeface="Wingdings" pitchFamily="2" charset="2"/>
              <a:buNone/>
            </a:pPr>
            <a:r>
              <a:rPr lang="en-US" dirty="0" smtClean="0">
                <a:latin typeface="Arial" pitchFamily="34" charset="0"/>
                <a:cs typeface="Arial" pitchFamily="34" charset="0"/>
              </a:rPr>
              <a:t>A Substance Abuse and Addiction Scientific Panel was convened to oversee the process, and three expert working groups identified measures that addressed substance</a:t>
            </a:r>
            <a:r>
              <a:rPr lang="en-US" baseline="0" dirty="0" smtClean="0">
                <a:latin typeface="Arial" pitchFamily="34" charset="0"/>
                <a:cs typeface="Arial" pitchFamily="34" charset="0"/>
              </a:rPr>
              <a:t> use and related intermediate phenotypes, cognitive and psychosocial risk factors, and community co-morbidities and health-related outcomes.  </a:t>
            </a:r>
          </a:p>
          <a:p>
            <a:pPr>
              <a:buFont typeface="Wingdings" pitchFamily="2" charset="2"/>
              <a:buChar char="§"/>
            </a:pPr>
            <a:endParaRPr lang="en-US" baseline="0" dirty="0" smtClean="0">
              <a:latin typeface="Arial" pitchFamily="34" charset="0"/>
              <a:cs typeface="Arial" pitchFamily="34" charset="0"/>
            </a:endParaRPr>
          </a:p>
          <a:p>
            <a:pPr>
              <a:buFont typeface="Wingdings" pitchFamily="2" charset="2"/>
              <a:buNone/>
            </a:pPr>
            <a:r>
              <a:rPr lang="en-US" dirty="0" smtClean="0">
                <a:latin typeface="Arial" pitchFamily="34" charset="0"/>
                <a:cs typeface="Arial" pitchFamily="34" charset="0"/>
              </a:rPr>
              <a:t>NIDA is encouraging all grant applicants proposing human-subjects research to use the </a:t>
            </a:r>
            <a:r>
              <a:rPr lang="en-US" dirty="0" err="1" smtClean="0">
                <a:latin typeface="Arial" pitchFamily="34" charset="0"/>
                <a:cs typeface="Arial" pitchFamily="34" charset="0"/>
              </a:rPr>
              <a:t>PhenX</a:t>
            </a:r>
            <a:r>
              <a:rPr lang="en-US" dirty="0" smtClean="0">
                <a:latin typeface="Arial" pitchFamily="34" charset="0"/>
                <a:cs typeface="Arial" pitchFamily="34" charset="0"/>
              </a:rPr>
              <a:t> Toolkit to increase researchers' ability to combine studies and gain the much-needed statistical power to identify genes related to substance use and addiction.</a:t>
            </a:r>
          </a:p>
        </p:txBody>
      </p:sp>
      <p:sp>
        <p:nvSpPr>
          <p:cNvPr id="4" name="Slide Number Placeholder 3"/>
          <p:cNvSpPr>
            <a:spLocks noGrp="1"/>
          </p:cNvSpPr>
          <p:nvPr>
            <p:ph type="sldNum" sz="quarter" idx="10"/>
          </p:nvPr>
        </p:nvSpPr>
        <p:spPr/>
        <p:txBody>
          <a:bodyPr/>
          <a:lstStyle/>
          <a:p>
            <a:fld id="{3248E7A6-C3B5-4674-9475-4B2365AD8790}"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Rectangle 2"/>
          <p:cNvSpPr>
            <a:spLocks noGrp="1" noRot="1" noChangeAspect="1" noChangeArrowheads="1" noTextEdit="1"/>
          </p:cNvSpPr>
          <p:nvPr>
            <p:ph type="sldImg"/>
          </p:nvPr>
        </p:nvSpPr>
        <p:spPr>
          <a:xfrm>
            <a:off x="1204913" y="701675"/>
            <a:ext cx="4679950" cy="3509963"/>
          </a:xfrm>
          <a:ln/>
        </p:spPr>
      </p:sp>
      <p:sp>
        <p:nvSpPr>
          <p:cNvPr id="16794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775" tIns="46889" rIns="93775" bIns="46889"/>
          <a:lstStyle/>
          <a:p>
            <a:r>
              <a:rPr lang="en-US" dirty="0" smtClean="0">
                <a:latin typeface="Arial" pitchFamily="34" charset="0"/>
                <a:cs typeface="Arial" pitchFamily="34" charset="0"/>
              </a:rPr>
              <a:t>The complete collection of articles on genomic</a:t>
            </a:r>
            <a:r>
              <a:rPr lang="en-US" baseline="0" dirty="0" smtClean="0">
                <a:latin typeface="Arial" pitchFamily="34" charset="0"/>
                <a:cs typeface="Arial" pitchFamily="34" charset="0"/>
              </a:rPr>
              <a:t> medicine </a:t>
            </a:r>
            <a:r>
              <a:rPr lang="en-US" dirty="0" smtClean="0">
                <a:latin typeface="Arial" pitchFamily="34" charset="0"/>
                <a:cs typeface="Arial" pitchFamily="34" charset="0"/>
              </a:rPr>
              <a:t>have</a:t>
            </a:r>
            <a:r>
              <a:rPr lang="en-US" baseline="0" dirty="0" smtClean="0">
                <a:latin typeface="Arial" pitchFamily="34" charset="0"/>
                <a:cs typeface="Arial" pitchFamily="34" charset="0"/>
              </a:rPr>
              <a:t> now been published as part of the </a:t>
            </a:r>
            <a:r>
              <a:rPr lang="en-US" i="1" dirty="0" smtClean="0">
                <a:latin typeface="Arial" pitchFamily="34" charset="0"/>
                <a:cs typeface="Arial" pitchFamily="34" charset="0"/>
              </a:rPr>
              <a:t>New England Journal of Medicine </a:t>
            </a:r>
            <a:r>
              <a:rPr lang="en-US" dirty="0" smtClean="0">
                <a:latin typeface="Arial" pitchFamily="34" charset="0"/>
                <a:cs typeface="Arial" pitchFamily="34" charset="0"/>
              </a:rPr>
              <a:t>series</a:t>
            </a:r>
            <a:r>
              <a:rPr lang="en-US" baseline="0" dirty="0" smtClean="0">
                <a:latin typeface="Arial" pitchFamily="34" charset="0"/>
                <a:cs typeface="Arial" pitchFamily="34" charset="0"/>
              </a:rPr>
              <a:t> </a:t>
            </a:r>
            <a:r>
              <a:rPr lang="en-US" dirty="0" smtClean="0">
                <a:latin typeface="Arial" pitchFamily="34" charset="0"/>
                <a:cs typeface="Arial" pitchFamily="34" charset="0"/>
              </a:rPr>
              <a:t>edited by Greg Feero and Alan Guttmacher.</a:t>
            </a:r>
            <a:r>
              <a:rPr lang="en-US" baseline="0" dirty="0" smtClean="0">
                <a:latin typeface="Arial" pitchFamily="34" charset="0"/>
                <a:cs typeface="Arial" pitchFamily="34" charset="0"/>
              </a:rPr>
              <a:t>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 Shown here is the last article and a closing editorial, both published since the last Council meeting. </a:t>
            </a:r>
          </a:p>
        </p:txBody>
      </p:sp>
      <p:sp>
        <p:nvSpPr>
          <p:cNvPr id="6"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71</a:t>
            </a:fld>
            <a:endParaRPr lang="en-US" dirty="0" smtClean="0">
              <a:cs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The NHGRI DNA Day Chat Room has been an annual event since 2005.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 This year’s Chat Room was held</a:t>
            </a:r>
            <a:r>
              <a:rPr lang="en-US" baseline="0" dirty="0" smtClean="0">
                <a:latin typeface="Arial" pitchFamily="34" charset="0"/>
                <a:cs typeface="Arial" pitchFamily="34" charset="0"/>
              </a:rPr>
              <a:t> on April 20 for 9 hours, and * </a:t>
            </a:r>
            <a:r>
              <a:rPr lang="en-US" dirty="0" smtClean="0">
                <a:latin typeface="Arial" pitchFamily="34" charset="0"/>
                <a:cs typeface="Arial" pitchFamily="34" charset="0"/>
              </a:rPr>
              <a:t>was staffed by more than 70 experts from around the country.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 In total, we</a:t>
            </a:r>
            <a:r>
              <a:rPr lang="en-US" baseline="0" dirty="0" smtClean="0">
                <a:latin typeface="Arial" pitchFamily="34" charset="0"/>
                <a:cs typeface="Arial" pitchFamily="34" charset="0"/>
              </a:rPr>
              <a:t> </a:t>
            </a:r>
            <a:r>
              <a:rPr lang="en-US" dirty="0" smtClean="0">
                <a:latin typeface="Arial" pitchFamily="34" charset="0"/>
                <a:cs typeface="Arial" pitchFamily="34" charset="0"/>
              </a:rPr>
              <a:t>received more than 900 questions, of which 764 were answered.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 Questions were received from students from 37 states and outside of the United States. The states sending in the most questions were Indiana, Pennsylvania, California, Georgia, and Nevada. The majority of questions received were from 9</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graders, but there were also a significant number of middle school</a:t>
            </a:r>
            <a:r>
              <a:rPr lang="en-US" baseline="0" dirty="0" smtClean="0">
                <a:latin typeface="Arial" pitchFamily="34" charset="0"/>
                <a:cs typeface="Arial" pitchFamily="34" charset="0"/>
              </a:rPr>
              <a:t> students submitting </a:t>
            </a:r>
            <a:r>
              <a:rPr lang="en-US" dirty="0" smtClean="0">
                <a:latin typeface="Arial" pitchFamily="34" charset="0"/>
                <a:cs typeface="Arial" pitchFamily="34" charset="0"/>
              </a:rPr>
              <a:t>questions. </a:t>
            </a:r>
          </a:p>
          <a:p>
            <a:pPr eaLnBrk="1" hangingPunct="1">
              <a:spcBef>
                <a:spcPct val="0"/>
              </a:spcBef>
            </a:pPr>
            <a:endParaRPr lang="en-US" dirty="0" smtClean="0">
              <a:latin typeface="Arial" pitchFamily="34" charset="0"/>
              <a:cs typeface="Arial" pitchFamily="34" charset="0"/>
            </a:endParaRPr>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715">
              <a:defRPr/>
            </a:pPr>
            <a:fld id="{2CA5BD6D-EAA8-4090-B30B-033159DD4876}" type="slidenum">
              <a:rPr lang="en-US" smtClean="0">
                <a:solidFill>
                  <a:srgbClr val="000000"/>
                </a:solidFill>
              </a:rPr>
              <a:pPr defTabSz="932715">
                <a:defRPr/>
              </a:pPr>
              <a:t>72</a:t>
            </a:fld>
            <a:endParaRPr lang="en-US" smtClean="0">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The 2</a:t>
            </a:r>
            <a:r>
              <a:rPr lang="en-US" baseline="30000" dirty="0" smtClean="0">
                <a:latin typeface="Arial" pitchFamily="34" charset="0"/>
                <a:cs typeface="Arial" pitchFamily="34" charset="0"/>
              </a:rPr>
              <a:t>nd</a:t>
            </a:r>
            <a:r>
              <a:rPr lang="en-US" dirty="0" smtClean="0">
                <a:latin typeface="Arial" pitchFamily="34" charset="0"/>
                <a:cs typeface="Arial" pitchFamily="34" charset="0"/>
              </a:rPr>
              <a:t> USA Science and Engineering Festival took place in</a:t>
            </a:r>
            <a:r>
              <a:rPr lang="en-US" baseline="0" dirty="0" smtClean="0">
                <a:latin typeface="Arial" pitchFamily="34" charset="0"/>
                <a:cs typeface="Arial" pitchFamily="34" charset="0"/>
              </a:rPr>
              <a:t> April </a:t>
            </a:r>
            <a:r>
              <a:rPr lang="en-US" dirty="0" smtClean="0">
                <a:latin typeface="Arial" pitchFamily="34" charset="0"/>
                <a:cs typeface="Arial" pitchFamily="34" charset="0"/>
              </a:rPr>
              <a:t>at the Washington Convention Center</a:t>
            </a:r>
            <a:r>
              <a:rPr lang="en-US" baseline="0" dirty="0" smtClean="0">
                <a:latin typeface="Arial" pitchFamily="34" charset="0"/>
                <a:cs typeface="Arial" pitchFamily="34" charset="0"/>
              </a:rPr>
              <a:t> in DC.</a:t>
            </a:r>
            <a:endParaRPr lang="en-US" dirty="0" smtClean="0">
              <a:latin typeface="Arial" pitchFamily="34" charset="0"/>
              <a:cs typeface="Arial" pitchFamily="34" charset="0"/>
            </a:endParaRPr>
          </a:p>
          <a:p>
            <a:pPr eaLnBrk="1" hangingPunct="1">
              <a:spcBef>
                <a:spcPct val="0"/>
              </a:spcBef>
            </a:pPr>
            <a:endParaRPr lang="en-US" dirty="0" smtClean="0">
              <a:latin typeface="Arial" pitchFamily="34" charset="0"/>
              <a:cs typeface="Arial" pitchFamily="34" charset="0"/>
            </a:endParaRPr>
          </a:p>
          <a:p>
            <a:pPr defTabSz="929488" eaLnBrk="1" hangingPunct="1">
              <a:spcBef>
                <a:spcPct val="0"/>
              </a:spcBef>
              <a:defRPr/>
            </a:pPr>
            <a:r>
              <a:rPr lang="en-US" dirty="0" smtClean="0">
                <a:latin typeface="Arial" pitchFamily="34" charset="0"/>
                <a:cs typeface="Arial" pitchFamily="34" charset="0"/>
              </a:rPr>
              <a:t>As with the last festival held in October 2010, NIH was there in force, and NHGRI was among the most involved Institutes. This year we also partnered with the American Society of Human Genetics on joint activities. In</a:t>
            </a:r>
            <a:r>
              <a:rPr lang="en-US" baseline="0" dirty="0" smtClean="0">
                <a:latin typeface="Arial" pitchFamily="34" charset="0"/>
                <a:cs typeface="Arial" pitchFamily="34" charset="0"/>
              </a:rPr>
              <a:t> total, m</a:t>
            </a:r>
            <a:r>
              <a:rPr lang="en-US" dirty="0" smtClean="0">
                <a:latin typeface="Arial" pitchFamily="34" charset="0"/>
                <a:cs typeface="Arial" pitchFamily="34" charset="0"/>
              </a:rPr>
              <a:t>ore than 25 volunteers from the NHGRI participated.</a:t>
            </a:r>
          </a:p>
          <a:p>
            <a:pPr eaLnBrk="1" hangingPunct="1">
              <a:spcBef>
                <a:spcPct val="0"/>
              </a:spcBef>
            </a:pPr>
            <a:endParaRPr lang="en-US" dirty="0" smtClean="0">
              <a:latin typeface="Arial" pitchFamily="34" charset="0"/>
              <a:cs typeface="Arial" pitchFamily="34" charset="0"/>
            </a:endParaRPr>
          </a:p>
          <a:p>
            <a:pPr eaLnBrk="1" hangingPunct="1">
              <a:spcBef>
                <a:spcPct val="0"/>
              </a:spcBef>
            </a:pPr>
            <a:endParaRPr lang="en-US" dirty="0" smtClean="0">
              <a:latin typeface="Arial" pitchFamily="34" charset="0"/>
              <a:cs typeface="Arial" pitchFamily="34" charset="0"/>
            </a:endParaRPr>
          </a:p>
        </p:txBody>
      </p:sp>
      <p:sp>
        <p:nvSpPr>
          <p:cNvPr id="5124" name="Slide Number Placeholder 3"/>
          <p:cNvSpPr>
            <a:spLocks noGrp="1"/>
          </p:cNvSpPr>
          <p:nvPr>
            <p:ph type="sldNum" sz="quarter" idx="5"/>
          </p:nvPr>
        </p:nvSpPr>
        <p:spPr bwMode="auto">
          <a:xfrm>
            <a:off x="4014102" y="8891905"/>
            <a:ext cx="3072499" cy="467995"/>
          </a:xfrm>
          <a:ln>
            <a:miter lim="800000"/>
            <a:headEnd/>
            <a:tailEnd/>
          </a:ln>
        </p:spPr>
        <p:txBody>
          <a:bodyPr wrap="square" numCol="1" anchorCtr="0" compatLnSpc="1">
            <a:prstTxWarp prst="textNoShape">
              <a:avLst/>
            </a:prstTxWarp>
          </a:bodyPr>
          <a:lstStyle/>
          <a:p>
            <a:pPr defTabSz="934329">
              <a:defRPr/>
            </a:pPr>
            <a:fld id="{3A3142B8-F20B-4055-BD54-910CE06ABEA1}" type="slidenum">
              <a:rPr lang="en-US" smtClean="0">
                <a:cs typeface="Arial" charset="0"/>
              </a:rPr>
              <a:pPr defTabSz="934329">
                <a:defRPr/>
              </a:pPr>
              <a:t>73</a:t>
            </a:fld>
            <a:endParaRPr lang="en-US" smtClean="0">
              <a:cs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Shown here is a view of the area of the convention center floor where most of the NIH booths were located,</a:t>
            </a:r>
            <a:r>
              <a:rPr lang="en-US" baseline="0" dirty="0" smtClean="0">
                <a:latin typeface="Arial" pitchFamily="34" charset="0"/>
                <a:cs typeface="Arial" pitchFamily="34" charset="0"/>
              </a:rPr>
              <a:t> many of which had hands-on activities.</a:t>
            </a:r>
          </a:p>
          <a:p>
            <a:pPr eaLnBrk="1" hangingPunct="1">
              <a:spcBef>
                <a:spcPct val="0"/>
              </a:spcBef>
            </a:pPr>
            <a:endParaRPr lang="en-US" baseline="0" dirty="0" smtClean="0">
              <a:latin typeface="Arial" pitchFamily="34" charset="0"/>
              <a:cs typeface="Arial" pitchFamily="34" charset="0"/>
            </a:endParaRPr>
          </a:p>
          <a:p>
            <a:pPr eaLnBrk="1" hangingPunct="1">
              <a:spcBef>
                <a:spcPct val="0"/>
              </a:spcBef>
            </a:pPr>
            <a:r>
              <a:rPr lang="en-US" baseline="0" dirty="0" smtClean="0">
                <a:latin typeface="Arial" pitchFamily="34" charset="0"/>
                <a:cs typeface="Arial" pitchFamily="34" charset="0"/>
              </a:rPr>
              <a:t>* NHGRI’s booth was packed with interested learners all day, every day. Our activity (of course) was purifying DNA from strawberries.</a:t>
            </a:r>
          </a:p>
          <a:p>
            <a:pPr eaLnBrk="1" hangingPunct="1">
              <a:spcBef>
                <a:spcPct val="0"/>
              </a:spcBef>
            </a:pPr>
            <a:endParaRPr lang="en-US" baseline="0" dirty="0" smtClean="0">
              <a:latin typeface="Arial" pitchFamily="34" charset="0"/>
              <a:cs typeface="Arial" pitchFamily="34" charset="0"/>
            </a:endParaRPr>
          </a:p>
          <a:p>
            <a:pPr eaLnBrk="1" hangingPunct="1">
              <a:spcBef>
                <a:spcPct val="0"/>
              </a:spcBef>
            </a:pPr>
            <a:r>
              <a:rPr lang="en-US" baseline="0" dirty="0" smtClean="0">
                <a:latin typeface="Arial" pitchFamily="34" charset="0"/>
                <a:cs typeface="Arial" pitchFamily="34" charset="0"/>
              </a:rPr>
              <a:t>* This made many children happy.</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 But it did mean that 20 </a:t>
            </a:r>
            <a:r>
              <a:rPr lang="en-US" dirty="0" err="1" smtClean="0">
                <a:latin typeface="Arial" pitchFamily="34" charset="0"/>
                <a:cs typeface="Arial" pitchFamily="34" charset="0"/>
              </a:rPr>
              <a:t>lb</a:t>
            </a:r>
            <a:r>
              <a:rPr lang="en-US" dirty="0" smtClean="0">
                <a:latin typeface="Arial" pitchFamily="34" charset="0"/>
                <a:cs typeface="Arial" pitchFamily="34" charset="0"/>
              </a:rPr>
              <a:t> of strawberries sacrificed their cellular existence</a:t>
            </a:r>
            <a:r>
              <a:rPr lang="en-US" baseline="0" dirty="0" smtClean="0">
                <a:latin typeface="Arial" pitchFamily="34" charset="0"/>
                <a:cs typeface="Arial" pitchFamily="34" charset="0"/>
              </a:rPr>
              <a:t> in </a:t>
            </a:r>
            <a:r>
              <a:rPr lang="en-US" dirty="0" smtClean="0">
                <a:latin typeface="Arial" pitchFamily="34" charset="0"/>
                <a:cs typeface="Arial" pitchFamily="34" charset="0"/>
              </a:rPr>
              <a:t>pursuit of purified</a:t>
            </a:r>
            <a:r>
              <a:rPr lang="en-US" baseline="0" dirty="0" smtClean="0">
                <a:latin typeface="Arial" pitchFamily="34" charset="0"/>
                <a:cs typeface="Arial" pitchFamily="34" charset="0"/>
              </a:rPr>
              <a:t> </a:t>
            </a:r>
            <a:r>
              <a:rPr lang="en-US" dirty="0" smtClean="0">
                <a:latin typeface="Arial" pitchFamily="34" charset="0"/>
                <a:cs typeface="Arial" pitchFamily="34" charset="0"/>
              </a:rPr>
              <a:t>DNA.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 On</a:t>
            </a:r>
            <a:r>
              <a:rPr lang="en-US" baseline="0" dirty="0" smtClean="0">
                <a:latin typeface="Arial" pitchFamily="34" charset="0"/>
                <a:cs typeface="Arial" pitchFamily="34" charset="0"/>
              </a:rPr>
              <a:t> the second day, we actually ran out of strawberries. Shown here is my 12-year-old daughter, Abbey, frantically working with ‘fruit DNA purifying extraordinaire’ and booth czar, Carla Easter, to see if they could quickly get a protocol involving bananas to work– having unexpectedly run out of strawberries. Following a bit of on-site optimization, a revised protocol emerged and booth visitors were able to purify small amounts of DNA from hunks of banana stolen from peoples’ boxed lunches.</a:t>
            </a:r>
            <a:endParaRPr lang="en-US" dirty="0" smtClean="0">
              <a:latin typeface="Arial" pitchFamily="34" charset="0"/>
              <a:cs typeface="Arial" pitchFamily="34" charset="0"/>
            </a:endParaRPr>
          </a:p>
        </p:txBody>
      </p:sp>
      <p:sp>
        <p:nvSpPr>
          <p:cNvPr id="5124" name="Slide Number Placeholder 3"/>
          <p:cNvSpPr>
            <a:spLocks noGrp="1"/>
          </p:cNvSpPr>
          <p:nvPr>
            <p:ph type="sldNum" sz="quarter" idx="5"/>
          </p:nvPr>
        </p:nvSpPr>
        <p:spPr bwMode="auto">
          <a:xfrm>
            <a:off x="4014102" y="8891905"/>
            <a:ext cx="3072499" cy="467995"/>
          </a:xfrm>
          <a:ln>
            <a:miter lim="800000"/>
            <a:headEnd/>
            <a:tailEnd/>
          </a:ln>
        </p:spPr>
        <p:txBody>
          <a:bodyPr wrap="square" numCol="1" anchorCtr="0" compatLnSpc="1">
            <a:prstTxWarp prst="textNoShape">
              <a:avLst/>
            </a:prstTxWarp>
          </a:bodyPr>
          <a:lstStyle/>
          <a:p>
            <a:pPr defTabSz="934329">
              <a:defRPr/>
            </a:pPr>
            <a:fld id="{3A3142B8-F20B-4055-BD54-910CE06ABEA1}" type="slidenum">
              <a:rPr lang="en-US" smtClean="0">
                <a:cs typeface="Arial" charset="0"/>
              </a:rPr>
              <a:pPr defTabSz="934329">
                <a:defRPr/>
              </a:pPr>
              <a:t>74</a:t>
            </a:fld>
            <a:endParaRPr lang="en-US" smtClean="0">
              <a:cs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cs typeface="Arial" pitchFamily="34" charset="0"/>
              </a:rPr>
              <a:t>NHGRI is collaborating</a:t>
            </a:r>
            <a:r>
              <a:rPr lang="en-US" baseline="0" dirty="0" smtClean="0">
                <a:latin typeface="Arial" pitchFamily="34" charset="0"/>
                <a:cs typeface="Arial" pitchFamily="34" charset="0"/>
              </a:rPr>
              <a:t> with </a:t>
            </a:r>
            <a:r>
              <a:rPr lang="en-US" dirty="0" smtClean="0">
                <a:latin typeface="Arial" pitchFamily="34" charset="0"/>
                <a:cs typeface="Arial" pitchFamily="34" charset="0"/>
              </a:rPr>
              <a:t>Suburban Hospital in Bethesda and the Johns Hopkins University School of Medicine to hold a monthly</a:t>
            </a:r>
            <a:r>
              <a:rPr lang="en-US" baseline="0" dirty="0" smtClean="0">
                <a:latin typeface="Arial" pitchFamily="34" charset="0"/>
                <a:cs typeface="Arial" pitchFamily="34" charset="0"/>
              </a:rPr>
              <a:t> grand rounds-style seminar covering topics in genomic medicine. </a:t>
            </a:r>
            <a:r>
              <a:rPr lang="en-US" dirty="0" smtClean="0">
                <a:latin typeface="Arial" pitchFamily="34" charset="0"/>
                <a:cs typeface="Arial" pitchFamily="34" charset="0"/>
              </a:rPr>
              <a:t>Greg Feero</a:t>
            </a:r>
            <a:r>
              <a:rPr lang="en-US" baseline="0" dirty="0" smtClean="0">
                <a:latin typeface="Arial" pitchFamily="34" charset="0"/>
                <a:cs typeface="Arial" pitchFamily="34" charset="0"/>
              </a:rPr>
              <a:t> is leading the </a:t>
            </a:r>
            <a:r>
              <a:rPr lang="en-US" dirty="0" smtClean="0">
                <a:latin typeface="Arial" pitchFamily="34" charset="0"/>
                <a:cs typeface="Arial" pitchFamily="34" charset="0"/>
              </a:rPr>
              <a:t>planning committee for this series.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Talks are being held on the first Friday of each month,</a:t>
            </a:r>
            <a:r>
              <a:rPr lang="en-US" baseline="0" dirty="0" smtClean="0">
                <a:latin typeface="Arial" pitchFamily="34" charset="0"/>
                <a:cs typeface="Arial" pitchFamily="34" charset="0"/>
              </a:rPr>
              <a:t> * with the next one being given by Barb Biesecker in early June.</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 We have just invited the next slate of speakers (listed</a:t>
            </a:r>
            <a:r>
              <a:rPr lang="en-US" baseline="0" dirty="0" smtClean="0">
                <a:latin typeface="Arial" pitchFamily="34" charset="0"/>
                <a:cs typeface="Arial" pitchFamily="34" charset="0"/>
              </a:rPr>
              <a:t> here)</a:t>
            </a:r>
            <a:r>
              <a:rPr lang="en-US" dirty="0" smtClean="0">
                <a:latin typeface="Arial" pitchFamily="34" charset="0"/>
                <a:cs typeface="Arial" pitchFamily="34" charset="0"/>
              </a:rPr>
              <a:t>, who will give talks starting</a:t>
            </a:r>
            <a:r>
              <a:rPr lang="en-US" baseline="0" dirty="0" smtClean="0">
                <a:latin typeface="Arial" pitchFamily="34" charset="0"/>
                <a:cs typeface="Arial" pitchFamily="34" charset="0"/>
              </a:rPr>
              <a:t> in July and running through next January.</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O</a:t>
            </a:r>
            <a:r>
              <a:rPr lang="en-US" baseline="0" dirty="0" smtClean="0">
                <a:latin typeface="Arial" pitchFamily="34" charset="0"/>
                <a:cs typeface="Arial" pitchFamily="34" charset="0"/>
              </a:rPr>
              <a:t>f particular importance, a</a:t>
            </a:r>
            <a:r>
              <a:rPr lang="en-US" dirty="0" smtClean="0">
                <a:latin typeface="Arial" pitchFamily="34" charset="0"/>
                <a:cs typeface="Arial" pitchFamily="34" charset="0"/>
              </a:rPr>
              <a:t>ll of the talks are being videotaped and made available on NHGRI’s </a:t>
            </a:r>
            <a:r>
              <a:rPr lang="en-US" dirty="0" err="1" smtClean="0">
                <a:latin typeface="Arial" pitchFamily="34" charset="0"/>
                <a:cs typeface="Arial" pitchFamily="34" charset="0"/>
              </a:rPr>
              <a:t>GenomeTV</a:t>
            </a:r>
            <a:r>
              <a:rPr lang="en-US" dirty="0" smtClean="0">
                <a:latin typeface="Arial" pitchFamily="34" charset="0"/>
                <a:cs typeface="Arial" pitchFamily="34" charset="0"/>
              </a:rPr>
              <a:t> channel</a:t>
            </a:r>
            <a:r>
              <a:rPr lang="en-US" baseline="0" dirty="0" smtClean="0">
                <a:latin typeface="Arial" pitchFamily="34" charset="0"/>
                <a:cs typeface="Arial" pitchFamily="34" charset="0"/>
              </a:rPr>
              <a:t> of YouTube. </a:t>
            </a:r>
            <a:endParaRPr lang="en-US"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CFDD2888-EA59-4FA6-882F-5E5CD6B79C53}" type="slidenum">
              <a:rPr lang="en-US" smtClean="0"/>
              <a:pPr/>
              <a:t>75</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t>  </a:t>
            </a: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76</a:t>
            </a:fld>
            <a:endParaRPr lang="en-US" dirty="0" smtClean="0">
              <a:cs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xfrm>
            <a:off x="944564" y="4446589"/>
            <a:ext cx="5786437" cy="4211637"/>
          </a:xfrm>
          <a:noFill/>
          <a:ln/>
        </p:spPr>
        <p:txBody>
          <a:bodyPr/>
          <a:lstStyle/>
          <a:p>
            <a:r>
              <a:rPr lang="en-US" b="0" dirty="0" smtClean="0">
                <a:latin typeface="Arial" pitchFamily="34" charset="0"/>
                <a:cs typeface="Arial" pitchFamily="34" charset="0"/>
              </a:rPr>
              <a:t>R</a:t>
            </a:r>
            <a:r>
              <a:rPr lang="en-US" b="0" baseline="0" dirty="0" smtClean="0">
                <a:latin typeface="Arial" pitchFamily="34" charset="0"/>
                <a:cs typeface="Arial" pitchFamily="34" charset="0"/>
              </a:rPr>
              <a:t>ecent highlights from NHGRI’s Intramural Research Program include the following: </a:t>
            </a:r>
          </a:p>
          <a:p>
            <a:endParaRPr lang="en-US" b="0" baseline="0" dirty="0" smtClean="0">
              <a:latin typeface="Arial" pitchFamily="34" charset="0"/>
              <a:cs typeface="Arial" pitchFamily="34" charset="0"/>
            </a:endParaRPr>
          </a:p>
          <a:p>
            <a:pPr defTabSz="912943">
              <a:defRPr/>
            </a:pPr>
            <a:r>
              <a:rPr lang="en-US" b="0" dirty="0" smtClean="0">
                <a:latin typeface="Arial" pitchFamily="34" charset="0"/>
                <a:cs typeface="Arial" pitchFamily="34" charset="0"/>
              </a:rPr>
              <a:t>* Charles</a:t>
            </a:r>
            <a:r>
              <a:rPr lang="en-US" b="0" baseline="0" dirty="0" smtClean="0">
                <a:latin typeface="Arial" pitchFamily="34" charset="0"/>
                <a:cs typeface="Arial" pitchFamily="34" charset="0"/>
              </a:rPr>
              <a:t> Rotimi and colleagues in the Center for Research on Genomics and Global Health </a:t>
            </a:r>
            <a:r>
              <a:rPr lang="en-US" b="0" dirty="0" smtClean="0">
                <a:latin typeface="Arial" pitchFamily="34" charset="0"/>
                <a:cs typeface="Arial" pitchFamily="34" charset="0"/>
              </a:rPr>
              <a:t>published a study in</a:t>
            </a:r>
            <a:r>
              <a:rPr lang="en-US" b="0" baseline="0" dirty="0" smtClean="0">
                <a:latin typeface="Arial" pitchFamily="34" charset="0"/>
                <a:cs typeface="Arial" pitchFamily="34" charset="0"/>
              </a:rPr>
              <a:t> the </a:t>
            </a:r>
            <a:r>
              <a:rPr lang="en-US" b="0" i="1" baseline="0" dirty="0" smtClean="0">
                <a:latin typeface="Arial" pitchFamily="34" charset="0"/>
                <a:cs typeface="Arial" pitchFamily="34" charset="0"/>
              </a:rPr>
              <a:t>New England Journal of Medicine</a:t>
            </a:r>
            <a:r>
              <a:rPr lang="en-US" b="0" baseline="0" dirty="0" smtClean="0">
                <a:latin typeface="Arial" pitchFamily="34" charset="0"/>
                <a:cs typeface="Arial" pitchFamily="34" charset="0"/>
              </a:rPr>
              <a:t> </a:t>
            </a:r>
            <a:r>
              <a:rPr lang="en-US" dirty="0" smtClean="0">
                <a:latin typeface="Arial" pitchFamily="34" charset="0"/>
                <a:cs typeface="Arial" pitchFamily="34" charset="0"/>
              </a:rPr>
              <a:t>identifying a genetic association between the HLA class II locus and the tropical disorder </a:t>
            </a:r>
            <a:r>
              <a:rPr lang="en-US" dirty="0" err="1" smtClean="0">
                <a:latin typeface="Arial" pitchFamily="34" charset="0"/>
                <a:cs typeface="Arial" pitchFamily="34" charset="0"/>
              </a:rPr>
              <a:t>podoconiosis</a:t>
            </a:r>
            <a:r>
              <a:rPr lang="en-US" dirty="0" smtClean="0">
                <a:latin typeface="Arial" pitchFamily="34" charset="0"/>
                <a:cs typeface="Arial" pitchFamily="34" charset="0"/>
              </a:rPr>
              <a:t>. The condition affects 4 million people in 10 poor countries.</a:t>
            </a:r>
            <a:endParaRPr lang="en-US" b="0" dirty="0" smtClean="0">
              <a:latin typeface="Arial" pitchFamily="34" charset="0"/>
              <a:cs typeface="Arial" pitchFamily="34" charset="0"/>
            </a:endParaRPr>
          </a:p>
          <a:p>
            <a:endParaRPr lang="en-US" b="0" dirty="0" smtClean="0">
              <a:latin typeface="Arial" pitchFamily="34" charset="0"/>
              <a:cs typeface="Arial" pitchFamily="34" charset="0"/>
            </a:endParaRPr>
          </a:p>
          <a:p>
            <a:pPr>
              <a:buFont typeface="Arial" pitchFamily="34" charset="0"/>
              <a:buNone/>
            </a:pPr>
            <a:r>
              <a:rPr lang="en-US" b="0" dirty="0" smtClean="0">
                <a:latin typeface="Arial" pitchFamily="34" charset="0"/>
                <a:cs typeface="Arial" pitchFamily="34" charset="0"/>
              </a:rPr>
              <a:t>* K</a:t>
            </a:r>
            <a:r>
              <a:rPr lang="en-US" b="0" baseline="0" dirty="0" smtClean="0">
                <a:latin typeface="Arial" pitchFamily="34" charset="0"/>
                <a:cs typeface="Arial" pitchFamily="34" charset="0"/>
              </a:rPr>
              <a:t>J Myung reported in </a:t>
            </a:r>
            <a:r>
              <a:rPr lang="en-US" i="1" dirty="0" smtClean="0">
                <a:latin typeface="Arial" pitchFamily="34" charset="0"/>
                <a:cs typeface="Arial" pitchFamily="34" charset="0"/>
              </a:rPr>
              <a:t>Proceedings of the National Academy of Sciences</a:t>
            </a:r>
            <a:r>
              <a:rPr lang="en-US" dirty="0" smtClean="0">
                <a:latin typeface="Arial" pitchFamily="34" charset="0"/>
                <a:cs typeface="Arial" pitchFamily="34" charset="0"/>
              </a:rPr>
              <a:t> </a:t>
            </a:r>
            <a:r>
              <a:rPr lang="en-US" baseline="0" dirty="0" smtClean="0">
                <a:latin typeface="Arial" pitchFamily="34" charset="0"/>
                <a:cs typeface="Arial" pitchFamily="34" charset="0"/>
              </a:rPr>
              <a:t>the development of a molecular screen that </a:t>
            </a:r>
            <a:r>
              <a:rPr lang="en-US" b="0" baseline="0" dirty="0" smtClean="0">
                <a:latin typeface="Arial" pitchFamily="34" charset="0"/>
                <a:cs typeface="Arial" pitchFamily="34" charset="0"/>
              </a:rPr>
              <a:t>detected 22 DNA-damaging antioxidants. These compounds were shown to be lethal to dividing cells, such as those in tumors. </a:t>
            </a:r>
          </a:p>
        </p:txBody>
      </p:sp>
      <p:sp>
        <p:nvSpPr>
          <p:cNvPr id="4100" name="Slide Number Placeholder 3"/>
          <p:cNvSpPr>
            <a:spLocks noGrp="1"/>
          </p:cNvSpPr>
          <p:nvPr>
            <p:ph type="sldNum" sz="quarter" idx="5"/>
          </p:nvPr>
        </p:nvSpPr>
        <p:spPr>
          <a:noFill/>
        </p:spPr>
        <p:txBody>
          <a:bodyPr/>
          <a:lstStyle/>
          <a:p>
            <a:pPr defTabSz="935132"/>
            <a:fld id="{E501B558-9650-4DF1-A22E-7CBA72CA1C1E}" type="slidenum">
              <a:rPr lang="en-US" smtClean="0">
                <a:solidFill>
                  <a:srgbClr val="000000"/>
                </a:solidFill>
              </a:rPr>
              <a:pPr defTabSz="935132"/>
              <a:t>77</a:t>
            </a:fld>
            <a:endParaRPr lang="en-US" dirty="0" smtClean="0">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xfrm>
            <a:off x="944565" y="4446590"/>
            <a:ext cx="5786437" cy="4211637"/>
          </a:xfrm>
          <a:noFill/>
          <a:ln/>
        </p:spPr>
        <p:txBody>
          <a:bodyPr/>
          <a:lstStyle/>
          <a:p>
            <a:pPr defTabSz="929488">
              <a:defRPr/>
            </a:pPr>
            <a:r>
              <a:rPr lang="en-US" kern="1200" dirty="0" smtClean="0">
                <a:latin typeface="Arial" pitchFamily="34" charset="0"/>
                <a:cs typeface="Arial" pitchFamily="34" charset="0"/>
              </a:rPr>
              <a:t>NHGRI recently completed the 10</a:t>
            </a:r>
            <a:r>
              <a:rPr lang="en-US" kern="1200" baseline="30000" dirty="0" smtClean="0">
                <a:latin typeface="Arial" pitchFamily="34" charset="0"/>
                <a:cs typeface="Arial" pitchFamily="34" charset="0"/>
              </a:rPr>
              <a:t>th</a:t>
            </a:r>
            <a:r>
              <a:rPr lang="en-US" kern="1200" dirty="0" smtClean="0">
                <a:latin typeface="Arial" pitchFamily="34" charset="0"/>
                <a:cs typeface="Arial" pitchFamily="34" charset="0"/>
              </a:rPr>
              <a:t> iteration of its very popular lecture series called </a:t>
            </a:r>
            <a:r>
              <a:rPr lang="en-US" i="1" kern="1200" dirty="0" smtClean="0">
                <a:latin typeface="Arial" pitchFamily="34" charset="0"/>
                <a:cs typeface="Arial" pitchFamily="34" charset="0"/>
              </a:rPr>
              <a:t>Current Topics in Genome Analysis</a:t>
            </a:r>
            <a:r>
              <a:rPr lang="en-US" i="0" kern="1200" dirty="0" smtClean="0">
                <a:latin typeface="Arial" pitchFamily="34" charset="0"/>
                <a:cs typeface="Arial" pitchFamily="34" charset="0"/>
              </a:rPr>
              <a:t>,</a:t>
            </a:r>
            <a:r>
              <a:rPr lang="en-US" i="0" kern="1200" baseline="0" dirty="0" smtClean="0">
                <a:latin typeface="Arial" pitchFamily="34" charset="0"/>
                <a:cs typeface="Arial" pitchFamily="34" charset="0"/>
              </a:rPr>
              <a:t> which Andy Baxevanis and I started as an educational outreach effort of NHGRI’s Intramural Research Program back in the mid-1990’s.</a:t>
            </a:r>
          </a:p>
          <a:p>
            <a:pPr defTabSz="929488">
              <a:defRPr/>
            </a:pPr>
            <a:endParaRPr lang="en-US" i="0" kern="1200" baseline="0" dirty="0" smtClean="0">
              <a:latin typeface="Arial" pitchFamily="34" charset="0"/>
              <a:cs typeface="Arial" pitchFamily="34" charset="0"/>
            </a:endParaRPr>
          </a:p>
          <a:p>
            <a:pPr defTabSz="929488">
              <a:defRPr/>
            </a:pPr>
            <a:r>
              <a:rPr lang="en-US" i="0" kern="1200" baseline="0" dirty="0" smtClean="0">
                <a:latin typeface="Arial" pitchFamily="34" charset="0"/>
                <a:cs typeface="Arial" pitchFamily="34" charset="0"/>
              </a:rPr>
              <a:t>In recent years, we have moved to posting the videos and </a:t>
            </a:r>
            <a:r>
              <a:rPr lang="en-US" i="0" kern="1200" baseline="0" dirty="0" err="1" smtClean="0">
                <a:latin typeface="Arial" pitchFamily="34" charset="0"/>
                <a:cs typeface="Arial" pitchFamily="34" charset="0"/>
              </a:rPr>
              <a:t>Powerpoint</a:t>
            </a:r>
            <a:r>
              <a:rPr lang="en-US" i="0" kern="1200" baseline="0" dirty="0" smtClean="0">
                <a:latin typeface="Arial" pitchFamily="34" charset="0"/>
                <a:cs typeface="Arial" pitchFamily="34" charset="0"/>
              </a:rPr>
              <a:t> presentations from these lectures to our </a:t>
            </a:r>
            <a:r>
              <a:rPr lang="en-US" i="0" kern="1200" baseline="0" dirty="0" err="1" smtClean="0">
                <a:latin typeface="Arial" pitchFamily="34" charset="0"/>
                <a:cs typeface="Arial" pitchFamily="34" charset="0"/>
              </a:rPr>
              <a:t>GenomeTV</a:t>
            </a:r>
            <a:r>
              <a:rPr lang="en-US" i="0" kern="1200" baseline="0" dirty="0" smtClean="0">
                <a:latin typeface="Arial" pitchFamily="34" charset="0"/>
                <a:cs typeface="Arial" pitchFamily="34" charset="0"/>
              </a:rPr>
              <a:t> channel of YouTube, and the viewership has been phenomenal. </a:t>
            </a:r>
            <a:endParaRPr lang="en-US" kern="1200" dirty="0" smtClean="0">
              <a:latin typeface="Arial" pitchFamily="34" charset="0"/>
              <a:cs typeface="Arial" pitchFamily="34" charset="0"/>
            </a:endParaRPr>
          </a:p>
          <a:p>
            <a:pPr defTabSz="929488">
              <a:defRPr/>
            </a:pPr>
            <a:endParaRPr lang="en-US" kern="1200" dirty="0" smtClean="0">
              <a:latin typeface="Arial" pitchFamily="34" charset="0"/>
              <a:cs typeface="Arial" pitchFamily="34" charset="0"/>
            </a:endParaRPr>
          </a:p>
          <a:p>
            <a:pPr defTabSz="929488">
              <a:defRPr/>
            </a:pPr>
            <a:r>
              <a:rPr lang="en-US" kern="1200" dirty="0" smtClean="0">
                <a:latin typeface="Arial" pitchFamily="34" charset="0"/>
                <a:cs typeface="Arial" pitchFamily="34" charset="0"/>
              </a:rPr>
              <a:t>* For example, there</a:t>
            </a:r>
            <a:r>
              <a:rPr lang="en-US" kern="1200" baseline="0" dirty="0" smtClean="0">
                <a:latin typeface="Arial" pitchFamily="34" charset="0"/>
                <a:cs typeface="Arial" pitchFamily="34" charset="0"/>
              </a:rPr>
              <a:t> have been over 20,000 views of the lectures from our recently completed 2012 series. </a:t>
            </a:r>
            <a:r>
              <a:rPr lang="en-US" kern="1200" dirty="0" smtClean="0">
                <a:latin typeface="Arial" pitchFamily="34" charset="0"/>
                <a:cs typeface="Arial" pitchFamily="34" charset="0"/>
              </a:rPr>
              <a:t>But this number will grow substantially if things</a:t>
            </a:r>
            <a:r>
              <a:rPr lang="en-US" kern="1200" baseline="0" dirty="0" smtClean="0">
                <a:latin typeface="Arial" pitchFamily="34" charset="0"/>
                <a:cs typeface="Arial" pitchFamily="34" charset="0"/>
              </a:rPr>
              <a:t> play out as in previous years. </a:t>
            </a:r>
          </a:p>
          <a:p>
            <a:pPr defTabSz="929488">
              <a:defRPr/>
            </a:pPr>
            <a:endParaRPr lang="en-US" kern="1200" baseline="0" dirty="0" smtClean="0">
              <a:latin typeface="Arial" pitchFamily="34" charset="0"/>
              <a:cs typeface="Arial" pitchFamily="34" charset="0"/>
            </a:endParaRPr>
          </a:p>
          <a:p>
            <a:pPr defTabSz="929488">
              <a:defRPr/>
            </a:pPr>
            <a:r>
              <a:rPr lang="en-US" kern="1200" baseline="0" dirty="0" smtClean="0">
                <a:latin typeface="Arial" pitchFamily="34" charset="0"/>
                <a:cs typeface="Arial" pitchFamily="34" charset="0"/>
              </a:rPr>
              <a:t>* For example, the last iteration of this lecture series back in 2010 has resulted in over 200,000 views of the lectures. I routinely hear about interest in watching these archived videos, especially when I travel abroad.</a:t>
            </a:r>
            <a:endParaRPr lang="en-US" kern="1200" dirty="0" smtClean="0">
              <a:latin typeface="Arial" pitchFamily="34" charset="0"/>
              <a:cs typeface="Arial" pitchFamily="34" charset="0"/>
            </a:endParaRPr>
          </a:p>
          <a:p>
            <a:pPr defTabSz="929488">
              <a:defRPr/>
            </a:pPr>
            <a:endParaRPr lang="en-US" kern="1200"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b="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78</a:t>
            </a:fld>
            <a:endParaRPr lang="en-US" sz="1200" dirty="0">
              <a:cs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US" dirty="0" smtClean="0">
                <a:latin typeface="Arial" pitchFamily="34" charset="0"/>
                <a:cs typeface="Arial" pitchFamily="34" charset="0"/>
              </a:rPr>
              <a:t>As I have</a:t>
            </a:r>
            <a:r>
              <a:rPr lang="en-US" baseline="0" dirty="0" smtClean="0">
                <a:latin typeface="Arial" pitchFamily="34" charset="0"/>
                <a:cs typeface="Arial" pitchFamily="34" charset="0"/>
              </a:rPr>
              <a:t> </a:t>
            </a:r>
            <a:r>
              <a:rPr lang="en-US" dirty="0" smtClean="0">
                <a:latin typeface="Arial" pitchFamily="34" charset="0"/>
                <a:cs typeface="Arial" pitchFamily="34" charset="0"/>
              </a:rPr>
              <a:t>mentioned</a:t>
            </a:r>
            <a:r>
              <a:rPr lang="en-US" baseline="0" dirty="0" smtClean="0">
                <a:latin typeface="Arial" pitchFamily="34" charset="0"/>
                <a:cs typeface="Arial" pitchFamily="34" charset="0"/>
              </a:rPr>
              <a:t> at previous Council meetings, the NHGRI </a:t>
            </a:r>
            <a:r>
              <a:rPr lang="en-US" dirty="0" smtClean="0">
                <a:latin typeface="Arial" pitchFamily="34" charset="0"/>
                <a:cs typeface="Arial" pitchFamily="34" charset="0"/>
              </a:rPr>
              <a:t>Intramural Research Program is currently undergoing a Blue Ribbon Panel review </a:t>
            </a:r>
            <a:r>
              <a:rPr lang="en-US" baseline="0" dirty="0" smtClean="0">
                <a:latin typeface="Arial" pitchFamily="34" charset="0"/>
                <a:cs typeface="Arial" pitchFamily="34" charset="0"/>
              </a:rPr>
              <a:t>(the last one being in 2001). </a:t>
            </a:r>
          </a:p>
          <a:p>
            <a:pPr>
              <a:spcBef>
                <a:spcPct val="0"/>
              </a:spcBef>
            </a:pPr>
            <a:endParaRPr lang="en-US" baseline="0" dirty="0" smtClean="0">
              <a:latin typeface="Arial" pitchFamily="34" charset="0"/>
              <a:cs typeface="Arial" pitchFamily="34" charset="0"/>
            </a:endParaRPr>
          </a:p>
          <a:p>
            <a:pPr>
              <a:spcBef>
                <a:spcPct val="0"/>
              </a:spcBef>
            </a:pPr>
            <a:r>
              <a:rPr lang="en-US" baseline="0" dirty="0" smtClean="0">
                <a:latin typeface="Arial" pitchFamily="34" charset="0"/>
                <a:cs typeface="Arial" pitchFamily="34" charset="0"/>
              </a:rPr>
              <a:t>Shown here is the Panel’s membership (note that Rick Myers is the representative from Council).</a:t>
            </a:r>
          </a:p>
          <a:p>
            <a:pPr>
              <a:spcBef>
                <a:spcPct val="0"/>
              </a:spcBef>
            </a:pPr>
            <a:endParaRPr lang="en-US" baseline="0" dirty="0" smtClean="0">
              <a:latin typeface="Arial" pitchFamily="34" charset="0"/>
              <a:cs typeface="Arial" pitchFamily="34" charset="0"/>
            </a:endParaRPr>
          </a:p>
          <a:p>
            <a:pPr>
              <a:spcBef>
                <a:spcPct val="0"/>
              </a:spcBef>
            </a:pPr>
            <a:r>
              <a:rPr lang="en-US" baseline="0" dirty="0" smtClean="0">
                <a:latin typeface="Arial" pitchFamily="34" charset="0"/>
                <a:cs typeface="Arial" pitchFamily="34" charset="0"/>
              </a:rPr>
              <a:t>The Blue Ribbon Panel review will be completed this summer. As a result, at the September Council meeting, there will be:</a:t>
            </a:r>
          </a:p>
          <a:p>
            <a:pPr>
              <a:spcBef>
                <a:spcPct val="0"/>
              </a:spcBef>
            </a:pPr>
            <a:endParaRPr lang="en-US" baseline="0" dirty="0" smtClean="0">
              <a:latin typeface="Arial" pitchFamily="34" charset="0"/>
              <a:cs typeface="Arial" pitchFamily="34" charset="0"/>
            </a:endParaRPr>
          </a:p>
          <a:p>
            <a:pPr marL="228208" indent="-228208">
              <a:spcBef>
                <a:spcPct val="0"/>
              </a:spcBef>
              <a:buAutoNum type="arabicPeriod"/>
            </a:pPr>
            <a:r>
              <a:rPr lang="en-US" baseline="0" dirty="0" smtClean="0">
                <a:latin typeface="Arial" pitchFamily="34" charset="0"/>
                <a:cs typeface="Arial" pitchFamily="34" charset="0"/>
              </a:rPr>
              <a:t>A general presentation about the NHGRI Intramural Research Program by Dan </a:t>
            </a:r>
            <a:r>
              <a:rPr lang="en-US" baseline="0" dirty="0" err="1" smtClean="0">
                <a:latin typeface="Arial" pitchFamily="34" charset="0"/>
                <a:cs typeface="Arial" pitchFamily="34" charset="0"/>
              </a:rPr>
              <a:t>Kastner</a:t>
            </a:r>
            <a:r>
              <a:rPr lang="en-US" baseline="0" dirty="0" smtClean="0">
                <a:latin typeface="Arial" pitchFamily="34" charset="0"/>
                <a:cs typeface="Arial" pitchFamily="34" charset="0"/>
              </a:rPr>
              <a:t> (the Director of our Division of Intramural Research).</a:t>
            </a:r>
          </a:p>
          <a:p>
            <a:pPr marL="228208" indent="-228208">
              <a:spcBef>
                <a:spcPct val="0"/>
              </a:spcBef>
              <a:buAutoNum type="arabicPeriod"/>
            </a:pPr>
            <a:endParaRPr lang="en-US" baseline="0" dirty="0" smtClean="0">
              <a:latin typeface="Arial" pitchFamily="34" charset="0"/>
              <a:cs typeface="Arial" pitchFamily="34" charset="0"/>
            </a:endParaRPr>
          </a:p>
          <a:p>
            <a:pPr marL="228208" indent="-228208">
              <a:spcBef>
                <a:spcPct val="0"/>
              </a:spcBef>
              <a:buAutoNum type="arabicPeriod"/>
            </a:pPr>
            <a:r>
              <a:rPr lang="en-US" baseline="0" dirty="0" smtClean="0">
                <a:latin typeface="Arial" pitchFamily="34" charset="0"/>
                <a:cs typeface="Arial" pitchFamily="34" charset="0"/>
              </a:rPr>
              <a:t>A formal presentation about the Blue Ribbon Panel’s review and report by Rick Myers.</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79</a:t>
            </a:fld>
            <a:endParaRPr lang="en-US" dirty="0" smtClean="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884306"/>
            <a:r>
              <a:rPr lang="en-US" dirty="0" smtClean="0"/>
              <a:t>  </a:t>
            </a: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a:t>
            </a:fld>
            <a:endParaRPr lang="en-US" dirty="0" smtClean="0">
              <a:cs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Special thanks to Kris Wetterstrand. </a:t>
            </a:r>
          </a:p>
          <a:p>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Also, Larry Thompson, Judy Wyatt, and the NHGRI web team.</a:t>
            </a: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80</a:t>
            </a:fld>
            <a:endParaRPr lang="en-US" dirty="0" smtClean="0">
              <a:cs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Questions?</a:t>
            </a: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81</a:t>
            </a:fld>
            <a:endParaRPr lang="en-US" dirty="0" smtClean="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As we discussed at</a:t>
            </a:r>
            <a:r>
              <a:rPr lang="en-US" baseline="0" dirty="0" smtClean="0">
                <a:latin typeface="Arial" pitchFamily="34" charset="0"/>
                <a:cs typeface="Arial" pitchFamily="34" charset="0"/>
              </a:rPr>
              <a:t> the last Council meeting, I have proposed to reorganize the NHGRI in a fashion that mostly affects our Extramural Research Program and, to a lessor extent, the Office of the Director.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As a reminder, this is a relatively formal process that involves multiple steps, as stipulated by the NIH Reform Act. That process is proceeding, albeit </a:t>
            </a:r>
            <a:r>
              <a:rPr lang="en-US" u="sng" baseline="0" dirty="0" smtClean="0">
                <a:latin typeface="Arial" pitchFamily="34" charset="0"/>
                <a:cs typeface="Arial" pitchFamily="34" charset="0"/>
              </a:rPr>
              <a:t>not</a:t>
            </a:r>
            <a:r>
              <a:rPr lang="en-US" baseline="0" dirty="0" smtClean="0">
                <a:latin typeface="Arial" pitchFamily="34" charset="0"/>
                <a:cs typeface="Arial" pitchFamily="34" charset="0"/>
              </a:rPr>
              <a:t> at lightening speed.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I can report that the required approvals are now being sought at the Department of Health and Human Services, and we are hopeful that the process might reach its end at some point this summer, after which we would aim to implement the new organizational model as quickly as possible.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9</a:t>
            </a:fld>
            <a:endParaRPr lang="en-US" dirty="0" smtClean="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pPr>
                <a:defRPr/>
              </a:pPr>
              <a:t>‹#›</a:t>
            </a:fld>
            <a:endParaRPr lang="en-US" dirty="0"/>
          </a:p>
        </p:txBody>
      </p:sp>
    </p:spTree>
    <p:extLst>
      <p:ext uri="{BB962C8B-B14F-4D97-AF65-F5344CB8AC3E}">
        <p14:creationId xmlns:p14="http://schemas.microsoft.com/office/powerpoint/2010/main" xmlns="" val="175418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pPr>
                <a:defRPr/>
              </a:pPr>
              <a:t>‹#›</a:t>
            </a:fld>
            <a:endParaRPr lang="en-US" dirty="0"/>
          </a:p>
        </p:txBody>
      </p:sp>
    </p:spTree>
    <p:extLst>
      <p:ext uri="{BB962C8B-B14F-4D97-AF65-F5344CB8AC3E}">
        <p14:creationId xmlns:p14="http://schemas.microsoft.com/office/powerpoint/2010/main" xmlns="" val="424444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pPr>
                <a:defRPr/>
              </a:pPr>
              <a:t>‹#›</a:t>
            </a:fld>
            <a:endParaRPr lang="en-US" dirty="0"/>
          </a:p>
        </p:txBody>
      </p:sp>
    </p:spTree>
    <p:extLst>
      <p:ext uri="{BB962C8B-B14F-4D97-AF65-F5344CB8AC3E}">
        <p14:creationId xmlns:p14="http://schemas.microsoft.com/office/powerpoint/2010/main" xmlns="" val="711722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0A0A9B3-E1E7-4F88-9A3E-2DB91B17EF35}"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F4CB332-C624-441E-B040-446517BFC502}" type="slidenum">
              <a:rPr lang="en-US"/>
              <a:pPr>
                <a:defRPr/>
              </a:pPr>
              <a:t>‹#›</a:t>
            </a:fld>
            <a:endParaRPr lang="en-US" dirty="0"/>
          </a:p>
        </p:txBody>
      </p:sp>
    </p:spTree>
    <p:extLst>
      <p:ext uri="{BB962C8B-B14F-4D97-AF65-F5344CB8AC3E}">
        <p14:creationId xmlns:p14="http://schemas.microsoft.com/office/powerpoint/2010/main" xmlns="" val="1960536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3A1A67F-B7E8-42C5-BDAF-5011E182C3A6}" type="slidenum">
              <a:rPr lang="en-US"/>
              <a:pPr>
                <a:defRPr/>
              </a:pPr>
              <a:t>‹#›</a:t>
            </a:fld>
            <a:endParaRPr lang="en-US" dirty="0"/>
          </a:p>
        </p:txBody>
      </p:sp>
    </p:spTree>
    <p:extLst>
      <p:ext uri="{BB962C8B-B14F-4D97-AF65-F5344CB8AC3E}">
        <p14:creationId xmlns:p14="http://schemas.microsoft.com/office/powerpoint/2010/main" xmlns="" val="869081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CBE8934E-2AF7-450F-B783-CDEEC2281001}" type="slidenum">
              <a:rPr lang="en-US"/>
              <a:pPr>
                <a:defRPr/>
              </a:pPr>
              <a:t>‹#›</a:t>
            </a:fld>
            <a:endParaRPr lang="en-US" dirty="0"/>
          </a:p>
        </p:txBody>
      </p:sp>
    </p:spTree>
    <p:extLst>
      <p:ext uri="{BB962C8B-B14F-4D97-AF65-F5344CB8AC3E}">
        <p14:creationId xmlns:p14="http://schemas.microsoft.com/office/powerpoint/2010/main" xmlns="" val="3964490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CDF8644D-B8EA-4E61-81FF-685D6491A35D}"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263532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6833EE02-0A85-4A8D-A1D4-6E2CD1F8B80B}"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dirty="0">
              <a:solidFill>
                <a:srgbClr val="D6EC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dirty="0">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2969966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pPr>
                <a:defRPr/>
              </a:pPr>
              <a:t>‹#›</a:t>
            </a:fld>
            <a:endParaRPr lang="en-US" dirty="0"/>
          </a:p>
        </p:txBody>
      </p:sp>
    </p:spTree>
    <p:extLst>
      <p:ext uri="{BB962C8B-B14F-4D97-AF65-F5344CB8AC3E}">
        <p14:creationId xmlns:p14="http://schemas.microsoft.com/office/powerpoint/2010/main" xmlns="" val="1552895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pPr>
                <a:defRPr/>
              </a:pPr>
              <a:t>‹#›</a:t>
            </a:fld>
            <a:endParaRPr lang="en-US" dirty="0"/>
          </a:p>
        </p:txBody>
      </p:sp>
    </p:spTree>
    <p:extLst>
      <p:ext uri="{BB962C8B-B14F-4D97-AF65-F5344CB8AC3E}">
        <p14:creationId xmlns:p14="http://schemas.microsoft.com/office/powerpoint/2010/main" xmlns="" val="253426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pPr>
                <a:defRPr/>
              </a:pPr>
              <a:t>‹#›</a:t>
            </a:fld>
            <a:endParaRPr lang="en-US" dirty="0"/>
          </a:p>
        </p:txBody>
      </p:sp>
    </p:spTree>
    <p:extLst>
      <p:ext uri="{BB962C8B-B14F-4D97-AF65-F5344CB8AC3E}">
        <p14:creationId xmlns:p14="http://schemas.microsoft.com/office/powerpoint/2010/main" xmlns="" val="2840900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pPr>
                <a:defRPr/>
              </a:pPr>
              <a:t>‹#›</a:t>
            </a:fld>
            <a:endParaRPr lang="en-US" dirty="0"/>
          </a:p>
        </p:txBody>
      </p:sp>
    </p:spTree>
    <p:extLst>
      <p:ext uri="{BB962C8B-B14F-4D97-AF65-F5344CB8AC3E}">
        <p14:creationId xmlns:p14="http://schemas.microsoft.com/office/powerpoint/2010/main" xmlns="" val="4017156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pPr>
                <a:defRPr/>
              </a:pPr>
              <a:t>‹#›</a:t>
            </a:fld>
            <a:endParaRPr lang="en-US" dirty="0"/>
          </a:p>
        </p:txBody>
      </p:sp>
    </p:spTree>
    <p:extLst>
      <p:ext uri="{BB962C8B-B14F-4D97-AF65-F5344CB8AC3E}">
        <p14:creationId xmlns:p14="http://schemas.microsoft.com/office/powerpoint/2010/main" xmlns="" val="225125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pPr>
                <a:defRPr/>
              </a:pPr>
              <a:t>‹#›</a:t>
            </a:fld>
            <a:endParaRPr lang="en-US" dirty="0"/>
          </a:p>
        </p:txBody>
      </p:sp>
    </p:spTree>
    <p:extLst>
      <p:ext uri="{BB962C8B-B14F-4D97-AF65-F5344CB8AC3E}">
        <p14:creationId xmlns:p14="http://schemas.microsoft.com/office/powerpoint/2010/main" xmlns="" val="296996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pPr>
                <a:defRPr/>
              </a:pPr>
              <a:t>‹#›</a:t>
            </a:fld>
            <a:endParaRPr lang="en-US" dirty="0"/>
          </a:p>
        </p:txBody>
      </p:sp>
    </p:spTree>
    <p:extLst>
      <p:ext uri="{BB962C8B-B14F-4D97-AF65-F5344CB8AC3E}">
        <p14:creationId xmlns:p14="http://schemas.microsoft.com/office/powerpoint/2010/main" xmlns="" val="1380550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pPr>
                <a:defRPr/>
              </a:pPr>
              <a:t>‹#›</a:t>
            </a:fld>
            <a:endParaRPr lang="en-US" dirty="0"/>
          </a:p>
        </p:txBody>
      </p:sp>
    </p:spTree>
    <p:extLst>
      <p:ext uri="{BB962C8B-B14F-4D97-AF65-F5344CB8AC3E}">
        <p14:creationId xmlns:p14="http://schemas.microsoft.com/office/powerpoint/2010/main" xmlns="" val="143802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59" r:id="rId1"/>
    <p:sldLayoutId id="2147487860" r:id="rId2"/>
    <p:sldLayoutId id="2147487875" r:id="rId3"/>
    <p:sldLayoutId id="2147487861" r:id="rId4"/>
    <p:sldLayoutId id="2147487876" r:id="rId5"/>
    <p:sldLayoutId id="2147487862" r:id="rId6"/>
    <p:sldLayoutId id="2147487863" r:id="rId7"/>
    <p:sldLayoutId id="2147487864" r:id="rId8"/>
    <p:sldLayoutId id="2147487877" r:id="rId9"/>
    <p:sldLayoutId id="2147487865" r:id="rId10"/>
    <p:sldLayoutId id="2147487866" r:id="rId11"/>
    <p:sldLayoutId id="2147487911" r:id="rId1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2051"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2AEE7D74-1A09-4B1E-98A1-1BAB18AC2052}"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68" r:id="rId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3075"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A99ABD12-4F1C-4DA2-9664-13F25BFDF4F9}"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70" r:id="rId1"/>
    <p:sldLayoutId id="2147487871" r:id="rId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F8E1025F-788F-45C2-8800-F016B7ADC454}" type="slidenum">
              <a:rPr lang="en-US">
                <a:solidFill>
                  <a:srgbClr val="D6ECFF"/>
                </a:solidFill>
              </a:rPr>
              <a:pPr>
                <a:defRPr/>
              </a:pPr>
              <a:t>‹#›</a:t>
            </a:fld>
            <a:endParaRPr lang="en-US" dirty="0">
              <a:solidFill>
                <a:srgbClr val="D6ECFF"/>
              </a:solidFill>
            </a:endParaRPr>
          </a:p>
        </p:txBody>
      </p:sp>
    </p:spTree>
  </p:cSld>
  <p:clrMap bg1="dk1" tx1="lt1" bg2="dk2" tx2="lt2" accent1="accent1" accent2="accent2" accent3="accent3" accent4="accent4" accent5="accent5" accent6="accent6" hlink="hlink" folHlink="folHlink"/>
  <p:sldLayoutIdLst>
    <p:sldLayoutId id="2147487908" r:id="rId1"/>
    <p:sldLayoutId id="2147487909" r:id="rId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dirty="0">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dirty="0">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solidFill>
                  <a:srgbClr val="D6ECFF"/>
                </a:solidFill>
              </a:rPr>
              <a:pPr>
                <a:defRPr/>
              </a:pPr>
              <a:t>‹#›</a:t>
            </a:fld>
            <a:endParaRPr lang="en-US" dirty="0">
              <a:solidFill>
                <a:srgbClr val="D6ECFF"/>
              </a:solidFill>
            </a:endParaRPr>
          </a:p>
        </p:txBody>
      </p:sp>
    </p:spTree>
  </p:cSld>
  <p:clrMap bg1="dk1" tx1="lt1" bg2="dk2" tx2="lt2" accent1="accent1" accent2="accent2" accent3="accent3" accent4="accent4" accent5="accent5" accent6="accent6" hlink="hlink" folHlink="folHlink"/>
  <p:sldLayoutIdLst>
    <p:sldLayoutId id="2147487914" r:id="rId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com/imgres?imgurl=http://www.ncbi.nlm.nih.gov/projects/GeneTests/static/img/white_ncbi.png&amp;imgrefurl=http://www.ncbi.nlm.nih.gov/sites/GeneTests/?db=GeneTests&amp;usg=__-KOjgjbhGC6xV6KY03id7PjiDYk=&amp;h=848&amp;w=502&amp;sz=136&amp;hl=en&amp;start=1&amp;zoom=1&amp;tbnid=G0LtxhbwcBeRYM:&amp;tbnh=145&amp;tbnw=86&amp;ei=TQGeT_HaM-nw0gHd-syeDw&amp;prev=/search?q=ncbi&amp;hl=en&amp;sa=X&amp;gbv=2&amp;tbas=0&amp;tbm=isch&amp;prmd=ivns&amp;itbs=1"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1.gif"/><Relationship Id="rId4" Type="http://schemas.openxmlformats.org/officeDocument/2006/relationships/hyperlink" Target="http://www.faseb.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hyperlink" Target="http://academyofsciencestl.org/" TargetMode="External"/><Relationship Id="rId7"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acmgfoundation.org/"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5.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7.xml"/><Relationship Id="rId1" Type="http://schemas.openxmlformats.org/officeDocument/2006/relationships/slideLayout" Target="../slideLayouts/slideLayout17.xml"/><Relationship Id="rId4" Type="http://schemas.openxmlformats.org/officeDocument/2006/relationships/image" Target="../media/image85.jpe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hyperlink" Target="http://www.mousephenotype.or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6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113.jpeg"/></Relationships>
</file>

<file path=ppt/slides/_rels/slide69.xml.rels><?xml version="1.0" encoding="UTF-8" standalone="yes"?>
<Relationships xmlns="http://schemas.openxmlformats.org/package/2006/relationships"><Relationship Id="rId3" Type="http://schemas.openxmlformats.org/officeDocument/2006/relationships/hyperlink" Target="https://www.genevastudy.org/" TargetMode="External"/><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114.gi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7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png"/></Relationships>
</file>

<file path=ppt/slides/_rels/slide7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120.jpeg"/></Relationships>
</file>

<file path=ppt/slides/_rels/slide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2.jpeg"/><Relationship Id="rId7" Type="http://schemas.openxmlformats.org/officeDocument/2006/relationships/image" Target="../media/image124.jpeg"/><Relationship Id="rId12" Type="http://schemas.microsoft.com/office/2007/relationships/hdphoto" Target="../media/hdphoto5.wdp"/><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126.jpeg"/><Relationship Id="rId5" Type="http://schemas.openxmlformats.org/officeDocument/2006/relationships/image" Target="../media/image123.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25.jpeg"/></Relationships>
</file>

<file path=ppt/slides/_rels/slide75.xml.rels><?xml version="1.0" encoding="UTF-8" standalone="yes"?>
<Relationships xmlns="http://schemas.openxmlformats.org/package/2006/relationships"><Relationship Id="rId3" Type="http://schemas.openxmlformats.org/officeDocument/2006/relationships/image" Target="../media/image127.tiff"/><Relationship Id="rId2" Type="http://schemas.openxmlformats.org/officeDocument/2006/relationships/notesSlide" Target="../notesSlides/notesSlide75.xml"/><Relationship Id="rId1" Type="http://schemas.openxmlformats.org/officeDocument/2006/relationships/slideLayout" Target="../slideLayouts/slideLayout12.xml"/><Relationship Id="rId4" Type="http://schemas.openxmlformats.org/officeDocument/2006/relationships/image" Target="../media/image128.tiff"/></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notesSlide" Target="../notesSlides/notesSlide77.xml"/><Relationship Id="rId7" Type="http://schemas.openxmlformats.org/officeDocument/2006/relationships/image" Target="../media/image132.jpe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134.jpeg"/></Relationships>
</file>

<file path=ppt/slides/_rels/slide7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0.xml"/><Relationship Id="rId1" Type="http://schemas.openxmlformats.org/officeDocument/2006/relationships/slideLayout" Target="../slideLayouts/slideLayout14.xml"/><Relationship Id="rId6" Type="http://schemas.openxmlformats.org/officeDocument/2006/relationships/image" Target="../media/image137.jpeg"/><Relationship Id="rId5" Type="http://schemas.openxmlformats.org/officeDocument/2006/relationships/image" Target="../media/image3.png"/><Relationship Id="rId4" Type="http://schemas.openxmlformats.org/officeDocument/2006/relationships/image" Target="../media/image2.jpeg"/></Relationships>
</file>

<file path=ppt/slides/_rels/slide8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1.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5124" name="Rectangle 4"/>
          <p:cNvSpPr>
            <a:spLocks noGrp="1" noChangeArrowheads="1"/>
          </p:cNvSpPr>
          <p:nvPr>
            <p:ph type="ctrTitle"/>
          </p:nvPr>
        </p:nvSpPr>
        <p:spPr>
          <a:xfrm>
            <a:off x="0" y="1291391"/>
            <a:ext cx="9144000" cy="4891758"/>
          </a:xfrm>
          <a:effectLst/>
        </p:spPr>
        <p:txBody>
          <a:bodyPr/>
          <a:lstStyle/>
          <a:p>
            <a:pPr algn="ctr" eaLnBrk="1" fontAlgn="auto" hangingPunct="1">
              <a:spcAft>
                <a:spcPts val="0"/>
              </a:spcAft>
              <a:defRPr/>
            </a:pPr>
            <a:r>
              <a:rPr lang="en-US" sz="6000" cap="none" dirty="0" smtClean="0">
                <a:solidFill>
                  <a:schemeClr val="tx2">
                    <a:satMod val="200000"/>
                  </a:schemeClr>
                </a:solidFill>
                <a:latin typeface="Arial" pitchFamily="34" charset="0"/>
                <a:cs typeface="Arial" pitchFamily="34" charset="0"/>
              </a:rPr>
              <a:t>DIRECTOR’S REPORT</a:t>
            </a:r>
            <a:r>
              <a:rPr lang="en-US" sz="3600" cap="none" dirty="0" smtClean="0">
                <a:solidFill>
                  <a:schemeClr val="tx2">
                    <a:satMod val="200000"/>
                  </a:schemeClr>
                </a:solidFill>
                <a:latin typeface="Arial" pitchFamily="34" charset="0"/>
                <a:cs typeface="Arial" pitchFamily="34" charset="0"/>
              </a:rPr>
              <a:t/>
            </a:r>
            <a:br>
              <a:rPr lang="en-US" sz="3600" cap="none" dirty="0" smtClean="0">
                <a:solidFill>
                  <a:schemeClr val="tx2">
                    <a:satMod val="200000"/>
                  </a:schemeClr>
                </a:solidFill>
                <a:latin typeface="Arial" pitchFamily="34" charset="0"/>
                <a:cs typeface="Arial" pitchFamily="34" charset="0"/>
              </a:rPr>
            </a:br>
            <a:r>
              <a:rPr lang="en-US" sz="2000" cap="none" dirty="0" smtClean="0">
                <a:solidFill>
                  <a:schemeClr val="tx2">
                    <a:satMod val="200000"/>
                  </a:schemeClr>
                </a:solidFill>
                <a:latin typeface="Arial" pitchFamily="34" charset="0"/>
                <a:cs typeface="Arial" pitchFamily="34" charset="0"/>
              </a:rPr>
              <a:t/>
            </a:r>
            <a:br>
              <a:rPr lang="en-US" sz="2000" cap="none" dirty="0" smtClean="0">
                <a:solidFill>
                  <a:schemeClr val="tx2">
                    <a:satMod val="200000"/>
                  </a:schemeClr>
                </a:solidFill>
                <a:latin typeface="Arial" pitchFamily="34" charset="0"/>
                <a:cs typeface="Arial" pitchFamily="34" charset="0"/>
              </a:rPr>
            </a:br>
            <a:r>
              <a:rPr lang="en-US" sz="1050" cap="none" dirty="0" smtClean="0">
                <a:solidFill>
                  <a:schemeClr val="tx2">
                    <a:satMod val="200000"/>
                  </a:schemeClr>
                </a:solidFill>
                <a:latin typeface="Arial" pitchFamily="34" charset="0"/>
                <a:cs typeface="Arial" pitchFamily="34" charset="0"/>
              </a:rPr>
              <a:t/>
            </a:r>
            <a:br>
              <a:rPr lang="en-US" sz="1050" cap="none" dirty="0" smtClean="0">
                <a:solidFill>
                  <a:schemeClr val="tx2">
                    <a:satMod val="200000"/>
                  </a:schemeClr>
                </a:solidFill>
                <a:latin typeface="Arial" pitchFamily="34" charset="0"/>
                <a:cs typeface="Arial" pitchFamily="34" charset="0"/>
              </a:rPr>
            </a:br>
            <a:r>
              <a:rPr lang="en-US" sz="3600" cap="none" dirty="0" smtClean="0">
                <a:solidFill>
                  <a:schemeClr val="tx2">
                    <a:satMod val="200000"/>
                  </a:schemeClr>
                </a:solidFill>
                <a:effectLst/>
                <a:latin typeface="Arial" pitchFamily="34" charset="0"/>
                <a:cs typeface="Arial" pitchFamily="34" charset="0"/>
              </a:rPr>
              <a:t>National Advisory Council </a:t>
            </a:r>
            <a:br>
              <a:rPr lang="en-US" sz="3600" cap="none" dirty="0" smtClean="0">
                <a:solidFill>
                  <a:schemeClr val="tx2">
                    <a:satMod val="200000"/>
                  </a:schemeClr>
                </a:solidFill>
                <a:effectLst/>
                <a:latin typeface="Arial" pitchFamily="34" charset="0"/>
                <a:cs typeface="Arial" pitchFamily="34" charset="0"/>
              </a:rPr>
            </a:br>
            <a:r>
              <a:rPr lang="en-US" sz="3600" cap="none" dirty="0" smtClean="0">
                <a:solidFill>
                  <a:schemeClr val="tx2">
                    <a:satMod val="200000"/>
                  </a:schemeClr>
                </a:solidFill>
                <a:effectLst/>
                <a:latin typeface="Arial" pitchFamily="34" charset="0"/>
                <a:cs typeface="Arial" pitchFamily="34" charset="0"/>
              </a:rPr>
              <a:t>for Human Genome Research</a:t>
            </a:r>
            <a:br>
              <a:rPr lang="en-US" sz="3600" cap="none" dirty="0" smtClean="0">
                <a:solidFill>
                  <a:schemeClr val="tx2">
                    <a:satMod val="200000"/>
                  </a:schemeClr>
                </a:solidFill>
                <a:effectLst/>
                <a:latin typeface="Arial" pitchFamily="34" charset="0"/>
                <a:cs typeface="Arial" pitchFamily="34" charset="0"/>
              </a:rPr>
            </a:br>
            <a:r>
              <a:rPr lang="en-US" sz="2000" cap="none" dirty="0" smtClean="0">
                <a:solidFill>
                  <a:schemeClr val="tx2">
                    <a:satMod val="200000"/>
                  </a:schemeClr>
                </a:solidFill>
                <a:effectLst/>
                <a:latin typeface="Arial" pitchFamily="34" charset="0"/>
                <a:cs typeface="Arial" pitchFamily="34" charset="0"/>
              </a:rPr>
              <a:t/>
            </a:r>
            <a:br>
              <a:rPr lang="en-US" sz="2000" cap="none" dirty="0" smtClean="0">
                <a:solidFill>
                  <a:schemeClr val="tx2">
                    <a:satMod val="200000"/>
                  </a:schemeClr>
                </a:solidFill>
                <a:effectLst/>
                <a:latin typeface="Arial" pitchFamily="34" charset="0"/>
                <a:cs typeface="Arial" pitchFamily="34" charset="0"/>
              </a:rPr>
            </a:br>
            <a:r>
              <a:rPr lang="en-US" sz="3600" cap="none" dirty="0" smtClean="0">
                <a:solidFill>
                  <a:schemeClr val="tx2">
                    <a:satMod val="200000"/>
                  </a:schemeClr>
                </a:solidFill>
                <a:effectLst/>
                <a:latin typeface="Arial" pitchFamily="34" charset="0"/>
                <a:cs typeface="Arial" pitchFamily="34" charset="0"/>
              </a:rPr>
              <a:t>May 2012</a:t>
            </a:r>
            <a:br>
              <a:rPr lang="en-US" sz="3600" cap="none" dirty="0" smtClean="0">
                <a:solidFill>
                  <a:schemeClr val="tx2">
                    <a:satMod val="200000"/>
                  </a:schemeClr>
                </a:solidFill>
                <a:effectLst/>
                <a:latin typeface="Arial" pitchFamily="34" charset="0"/>
                <a:cs typeface="Arial" pitchFamily="34" charset="0"/>
              </a:rPr>
            </a:br>
            <a:r>
              <a:rPr lang="en-US" sz="2000" cap="none" dirty="0" smtClean="0">
                <a:solidFill>
                  <a:schemeClr val="tx2">
                    <a:satMod val="200000"/>
                  </a:schemeClr>
                </a:solidFill>
                <a:effectLst/>
                <a:latin typeface="Arial" pitchFamily="34" charset="0"/>
                <a:cs typeface="Arial" pitchFamily="34" charset="0"/>
              </a:rPr>
              <a:t/>
            </a:r>
            <a:br>
              <a:rPr lang="en-US" sz="2000" cap="none" dirty="0" smtClean="0">
                <a:solidFill>
                  <a:schemeClr val="tx2">
                    <a:satMod val="200000"/>
                  </a:schemeClr>
                </a:solidFill>
                <a:effectLst/>
                <a:latin typeface="Arial" pitchFamily="34" charset="0"/>
                <a:cs typeface="Arial" pitchFamily="34" charset="0"/>
              </a:rPr>
            </a:br>
            <a:r>
              <a:rPr lang="en-US" sz="3600" cap="none" dirty="0" smtClean="0">
                <a:solidFill>
                  <a:schemeClr val="tx2">
                    <a:satMod val="200000"/>
                  </a:schemeClr>
                </a:solidFill>
                <a:effectLst/>
                <a:latin typeface="Arial" pitchFamily="34" charset="0"/>
                <a:cs typeface="Arial" pitchFamily="34" charset="0"/>
              </a:rPr>
              <a:t>Eric Green, M.D., Ph.D.</a:t>
            </a:r>
            <a:br>
              <a:rPr lang="en-US" sz="3600" cap="none" dirty="0" smtClean="0">
                <a:solidFill>
                  <a:schemeClr val="tx2">
                    <a:satMod val="200000"/>
                  </a:schemeClr>
                </a:solidFill>
                <a:effectLst/>
                <a:latin typeface="Arial" pitchFamily="34" charset="0"/>
                <a:cs typeface="Arial" pitchFamily="34" charset="0"/>
              </a:rPr>
            </a:br>
            <a:r>
              <a:rPr lang="en-US" sz="3600" cap="none" dirty="0" smtClean="0">
                <a:solidFill>
                  <a:schemeClr val="tx2">
                    <a:satMod val="200000"/>
                  </a:schemeClr>
                </a:solidFill>
                <a:effectLst/>
                <a:latin typeface="Arial" pitchFamily="34" charset="0"/>
                <a:cs typeface="Arial" pitchFamily="34" charset="0"/>
              </a:rPr>
              <a:t>Director, NHGRI</a:t>
            </a:r>
            <a:r>
              <a:rPr lang="en-US" sz="3600" cap="none" dirty="0" smtClean="0">
                <a:solidFill>
                  <a:schemeClr val="tx2">
                    <a:satMod val="200000"/>
                  </a:schemeClr>
                </a:solidFill>
                <a:latin typeface="Arial" pitchFamily="34" charset="0"/>
                <a:cs typeface="Arial" pitchFamily="34" charset="0"/>
              </a:rPr>
              <a:t/>
            </a:r>
            <a:br>
              <a:rPr lang="en-US" sz="3600" cap="none" dirty="0" smtClean="0">
                <a:solidFill>
                  <a:schemeClr val="tx2">
                    <a:satMod val="200000"/>
                  </a:schemeClr>
                </a:solidFill>
                <a:latin typeface="Arial" pitchFamily="34" charset="0"/>
                <a:cs typeface="Arial" pitchFamily="34" charset="0"/>
              </a:rPr>
            </a:br>
            <a:r>
              <a:rPr lang="en-US" sz="3600" cap="none" dirty="0" smtClean="0">
                <a:solidFill>
                  <a:schemeClr val="tx2">
                    <a:satMod val="200000"/>
                  </a:schemeClr>
                </a:solidFill>
                <a:latin typeface="Arial" pitchFamily="34" charset="0"/>
                <a:cs typeface="Arial" pitchFamily="34" charset="0"/>
              </a:rPr>
              <a:t/>
            </a:r>
            <a:br>
              <a:rPr lang="en-US" sz="3600" cap="none" dirty="0" smtClean="0">
                <a:solidFill>
                  <a:schemeClr val="tx2">
                    <a:satMod val="200000"/>
                  </a:schemeClr>
                </a:solidFill>
                <a:latin typeface="Arial" pitchFamily="34" charset="0"/>
                <a:cs typeface="Arial" pitchFamily="34" charset="0"/>
              </a:rPr>
            </a:br>
            <a:r>
              <a:rPr lang="en-US" sz="3600" cap="none" dirty="0" smtClean="0">
                <a:solidFill>
                  <a:schemeClr val="tx2">
                    <a:satMod val="200000"/>
                  </a:schemeClr>
                </a:solidFill>
                <a:latin typeface="Arial" pitchFamily="34" charset="0"/>
                <a:cs typeface="Arial" pitchFamily="34" charset="0"/>
              </a:rPr>
              <a:t/>
            </a:r>
            <a:br>
              <a:rPr lang="en-US" sz="3600" cap="none" dirty="0" smtClean="0">
                <a:solidFill>
                  <a:schemeClr val="tx2">
                    <a:satMod val="200000"/>
                  </a:schemeClr>
                </a:solidFill>
                <a:latin typeface="Arial" pitchFamily="34" charset="0"/>
                <a:cs typeface="Arial" pitchFamily="34" charset="0"/>
              </a:rPr>
            </a:br>
            <a:endParaRPr lang="en-US" sz="3600" cap="none" dirty="0" smtClean="0">
              <a:solidFill>
                <a:schemeClr val="tx2">
                  <a:satMod val="200000"/>
                </a:schemeClr>
              </a:solidFill>
              <a:latin typeface="Arial" pitchFamily="34" charset="0"/>
              <a:cs typeface="Arial" pitchFamily="34" charset="0"/>
            </a:endParaRPr>
          </a:p>
        </p:txBody>
      </p:sp>
      <p:pic>
        <p:nvPicPr>
          <p:cNvPr id="10244" name="Picture 5" descr="topbanner.jpg"/>
          <p:cNvPicPr>
            <a:picLocks noChangeAspect="1"/>
          </p:cNvPicPr>
          <p:nvPr/>
        </p:nvPicPr>
        <p:blipFill>
          <a:blip r:embed="rId3" cstate="print">
            <a:extLst>
              <a:ext uri="{28A0092B-C50C-407E-A947-70E740481C1C}">
                <a14:useLocalDpi xmlns:a14="http://schemas.microsoft.com/office/drawing/2010/main" xmlns="" val="0"/>
              </a:ext>
            </a:extLst>
          </a:blip>
          <a:srcRect b="14151"/>
          <a:stretch>
            <a:fillRect/>
          </a:stretch>
        </p:blipFill>
        <p:spPr bwMode="auto">
          <a:xfrm>
            <a:off x="1588" y="0"/>
            <a:ext cx="9142412" cy="116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3" descr="helix at bottom new seq 2.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60309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5250"/>
            <a:ext cx="9144000" cy="84864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Departure of Greg Feero</a:t>
            </a:r>
          </a:p>
        </p:txBody>
      </p:sp>
      <p:pic>
        <p:nvPicPr>
          <p:cNvPr id="7" name="Picture 2"/>
          <p:cNvPicPr>
            <a:picLocks noChangeAspect="1" noChangeArrowheads="1"/>
          </p:cNvPicPr>
          <p:nvPr/>
        </p:nvPicPr>
        <p:blipFill>
          <a:blip r:embed="rId3" cstate="print"/>
          <a:srcRect/>
          <a:stretch>
            <a:fillRect/>
          </a:stretch>
        </p:blipFill>
        <p:spPr bwMode="auto">
          <a:xfrm>
            <a:off x="389119" y="4059044"/>
            <a:ext cx="3392385" cy="2291938"/>
          </a:xfrm>
          <a:prstGeom prst="rect">
            <a:avLst/>
          </a:prstGeom>
          <a:noFill/>
          <a:ln w="9525">
            <a:noFill/>
            <a:miter lim="800000"/>
            <a:headEnd/>
            <a:tailEnd/>
          </a:ln>
          <a:effectLst>
            <a:glow rad="139700">
              <a:schemeClr val="accent6">
                <a:satMod val="175000"/>
                <a:alpha val="40000"/>
              </a:schemeClr>
            </a:glow>
          </a:effectLst>
        </p:spPr>
      </p:pic>
      <p:pic>
        <p:nvPicPr>
          <p:cNvPr id="8" name="Picture 1" descr="Genomics FINAL"/>
          <p:cNvPicPr>
            <a:picLocks noChangeAspect="1" noChangeArrowheads="1"/>
          </p:cNvPicPr>
          <p:nvPr/>
        </p:nvPicPr>
        <p:blipFill>
          <a:blip r:embed="rId4" cstate="print">
            <a:extLst>
              <a:ext uri="{28A0092B-C50C-407E-A947-70E740481C1C}">
                <a14:useLocalDpi xmlns:a14="http://schemas.microsoft.com/office/drawing/2010/main" xmlns="" val="0"/>
              </a:ext>
            </a:extLst>
          </a:blip>
          <a:srcRect l="2290" t="5887" r="64954" b="10303"/>
          <a:stretch>
            <a:fillRect/>
          </a:stretch>
        </p:blipFill>
        <p:spPr bwMode="auto">
          <a:xfrm>
            <a:off x="4386510" y="4321780"/>
            <a:ext cx="1332090" cy="1766467"/>
          </a:xfrm>
          <a:prstGeom prst="rect">
            <a:avLst/>
          </a:prstGeom>
          <a:noFill/>
          <a:ln>
            <a:noFill/>
          </a:ln>
          <a:effectLst>
            <a:glow rad="139700">
              <a:schemeClr val="accent6">
                <a:satMod val="175000"/>
                <a:alpha val="40000"/>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1" descr="Family History and Improving Health conference artwork"/>
          <p:cNvPicPr>
            <a:picLocks noChangeAspect="1" noChangeArrowheads="1"/>
          </p:cNvPicPr>
          <p:nvPr/>
        </p:nvPicPr>
        <p:blipFill>
          <a:blip r:embed="rId5" cstate="print"/>
          <a:srcRect/>
          <a:stretch>
            <a:fillRect/>
          </a:stretch>
        </p:blipFill>
        <p:spPr bwMode="auto">
          <a:xfrm>
            <a:off x="6323606" y="3874325"/>
            <a:ext cx="2321626" cy="2661377"/>
          </a:xfrm>
          <a:prstGeom prst="rect">
            <a:avLst/>
          </a:prstGeom>
          <a:noFill/>
          <a:ln w="9525">
            <a:noFill/>
            <a:miter lim="800000"/>
            <a:headEnd/>
            <a:tailEnd/>
          </a:ln>
          <a:effectLst>
            <a:glow rad="139700">
              <a:schemeClr val="accent6">
                <a:satMod val="175000"/>
                <a:alpha val="40000"/>
              </a:schemeClr>
            </a:glow>
          </a:effectLst>
        </p:spPr>
      </p:pic>
      <p:pic>
        <p:nvPicPr>
          <p:cNvPr id="10" name="Picture 4"/>
          <p:cNvPicPr>
            <a:picLocks noChangeAspect="1" noChangeArrowheads="1"/>
          </p:cNvPicPr>
          <p:nvPr/>
        </p:nvPicPr>
        <p:blipFill>
          <a:blip r:embed="rId6" cstate="print"/>
          <a:srcRect/>
          <a:stretch>
            <a:fillRect/>
          </a:stretch>
        </p:blipFill>
        <p:spPr bwMode="auto">
          <a:xfrm>
            <a:off x="6647104" y="1211874"/>
            <a:ext cx="2366268" cy="734358"/>
          </a:xfrm>
          <a:prstGeom prst="rect">
            <a:avLst/>
          </a:prstGeom>
          <a:noFill/>
          <a:ln w="9525">
            <a:noFill/>
            <a:miter lim="800000"/>
            <a:headEnd/>
            <a:tailEnd/>
          </a:ln>
          <a:effectLst>
            <a:glow rad="139700">
              <a:schemeClr val="accent6">
                <a:satMod val="175000"/>
                <a:alpha val="40000"/>
              </a:schemeClr>
            </a:glow>
          </a:effectLst>
        </p:spPr>
      </p:pic>
      <p:pic>
        <p:nvPicPr>
          <p:cNvPr id="3074" name="Picture 2" descr="http://www.genome.gov/Images/press_photos/highres/20019-300.jpg"/>
          <p:cNvPicPr>
            <a:picLocks noChangeAspect="1" noChangeArrowheads="1"/>
          </p:cNvPicPr>
          <p:nvPr/>
        </p:nvPicPr>
        <p:blipFill>
          <a:blip r:embed="rId7" cstate="print"/>
          <a:srcRect/>
          <a:stretch>
            <a:fillRect/>
          </a:stretch>
        </p:blipFill>
        <p:spPr bwMode="auto">
          <a:xfrm>
            <a:off x="2531841" y="1012299"/>
            <a:ext cx="3926269" cy="25590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4" name="Group 13"/>
          <p:cNvGrpSpPr/>
          <p:nvPr/>
        </p:nvGrpSpPr>
        <p:grpSpPr>
          <a:xfrm>
            <a:off x="-1" y="1189297"/>
            <a:ext cx="2683823" cy="2383239"/>
            <a:chOff x="-1" y="1344878"/>
            <a:chExt cx="2683823" cy="2383239"/>
          </a:xfrm>
        </p:grpSpPr>
        <p:pic>
          <p:nvPicPr>
            <p:cNvPr id="6"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77876" y="1344878"/>
              <a:ext cx="1728069" cy="1728787"/>
            </a:xfrm>
            <a:prstGeom prst="rect">
              <a:avLst/>
            </a:prstGeom>
            <a:noFill/>
            <a:ln>
              <a:noFill/>
            </a:ln>
            <a:effectLst>
              <a:glow rad="1397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TextBox 12"/>
            <p:cNvSpPr txBox="1"/>
            <p:nvPr/>
          </p:nvSpPr>
          <p:spPr>
            <a:xfrm>
              <a:off x="-1" y="3143342"/>
              <a:ext cx="2683823" cy="584775"/>
            </a:xfrm>
            <a:prstGeom prst="rect">
              <a:avLst/>
            </a:prstGeom>
            <a:noFill/>
          </p:spPr>
          <p:txBody>
            <a:bodyPr wrap="square" rtlCol="0">
              <a:spAutoFit/>
            </a:bodyPr>
            <a:lstStyle/>
            <a:p>
              <a:pPr algn="ctr"/>
              <a:r>
                <a:rPr lang="en-US" sz="1600" dirty="0" smtClean="0">
                  <a:solidFill>
                    <a:prstClr val="white"/>
                  </a:solidFill>
                  <a:cs typeface="Arial" pitchFamily="34" charset="0"/>
                </a:rPr>
                <a:t>Genomic Healthcare Branch</a:t>
              </a:r>
              <a:endParaRPr lang="en-US" sz="1600" dirty="0">
                <a:solidFill>
                  <a:prstClr val="white"/>
                </a:solidFill>
                <a:cs typeface="Arial" pitchFamily="34" charset="0"/>
              </a:endParaRPr>
            </a:p>
          </p:txBody>
        </p:sp>
      </p:grpSp>
      <p:grpSp>
        <p:nvGrpSpPr>
          <p:cNvPr id="19" name="Group 18"/>
          <p:cNvGrpSpPr/>
          <p:nvPr/>
        </p:nvGrpSpPr>
        <p:grpSpPr>
          <a:xfrm>
            <a:off x="6685809" y="2161309"/>
            <a:ext cx="2291936" cy="1056903"/>
            <a:chOff x="6685809" y="2161309"/>
            <a:chExt cx="2291936" cy="1056903"/>
          </a:xfrm>
          <a:effectLst>
            <a:glow rad="139700">
              <a:schemeClr val="accent6">
                <a:satMod val="175000"/>
                <a:alpha val="40000"/>
              </a:schemeClr>
            </a:glow>
          </a:effectLst>
        </p:grpSpPr>
        <p:sp>
          <p:nvSpPr>
            <p:cNvPr id="18" name="Rectangle 17"/>
            <p:cNvSpPr/>
            <p:nvPr/>
          </p:nvSpPr>
          <p:spPr>
            <a:xfrm>
              <a:off x="6685809" y="2161309"/>
              <a:ext cx="2291936" cy="10569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noChangeArrowheads="1"/>
            </p:cNvPicPr>
            <p:nvPr/>
          </p:nvPicPr>
          <p:blipFill>
            <a:blip r:embed="rId9" cstate="print"/>
            <a:srcRect/>
            <a:stretch>
              <a:fillRect/>
            </a:stretch>
          </p:blipFill>
          <p:spPr bwMode="auto">
            <a:xfrm>
              <a:off x="7115863" y="2188183"/>
              <a:ext cx="1428750" cy="819150"/>
            </a:xfrm>
            <a:prstGeom prst="rect">
              <a:avLst/>
            </a:prstGeom>
            <a:noFill/>
            <a:ln w="9525">
              <a:noFill/>
              <a:miter lim="800000"/>
              <a:headEnd/>
              <a:tailEnd/>
            </a:ln>
          </p:spPr>
        </p:pic>
        <p:pic>
          <p:nvPicPr>
            <p:cNvPr id="3075" name="Picture 3"/>
            <p:cNvPicPr>
              <a:picLocks noChangeAspect="1" noChangeArrowheads="1"/>
            </p:cNvPicPr>
            <p:nvPr/>
          </p:nvPicPr>
          <p:blipFill>
            <a:blip r:embed="rId10" cstate="print"/>
            <a:srcRect/>
            <a:stretch>
              <a:fillRect/>
            </a:stretch>
          </p:blipFill>
          <p:spPr bwMode="auto">
            <a:xfrm>
              <a:off x="6693230" y="3046146"/>
              <a:ext cx="2272640" cy="156450"/>
            </a:xfrm>
            <a:prstGeom prst="rect">
              <a:avLst/>
            </a:prstGeom>
            <a:noFill/>
            <a:ln w="9525">
              <a:noFill/>
              <a:miter lim="800000"/>
              <a:headEnd/>
              <a:tailEnd/>
            </a:ln>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5250"/>
            <a:ext cx="9144000" cy="84864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NHGRI Staff Member Honored (x2)</a:t>
            </a:r>
          </a:p>
        </p:txBody>
      </p:sp>
      <p:grpSp>
        <p:nvGrpSpPr>
          <p:cNvPr id="9" name="Group 8"/>
          <p:cNvGrpSpPr/>
          <p:nvPr/>
        </p:nvGrpSpPr>
        <p:grpSpPr>
          <a:xfrm>
            <a:off x="0" y="1487327"/>
            <a:ext cx="9144000" cy="4771673"/>
            <a:chOff x="0" y="1467202"/>
            <a:chExt cx="9144000" cy="4771673"/>
          </a:xfrm>
        </p:grpSpPr>
        <p:sp>
          <p:nvSpPr>
            <p:cNvPr id="5" name="Title 1"/>
            <p:cNvSpPr txBox="1">
              <a:spLocks/>
            </p:cNvSpPr>
            <p:nvPr/>
          </p:nvSpPr>
          <p:spPr>
            <a:xfrm>
              <a:off x="0" y="5457825"/>
              <a:ext cx="9144000" cy="781050"/>
            </a:xfrm>
            <a:prstGeom prst="rect">
              <a:avLst/>
            </a:prstGeom>
          </p:spPr>
          <p:txBody>
            <a:bodyPr/>
            <a:lstStyle/>
            <a:p>
              <a:pPr algn="ctr" eaLnBrk="0" hangingPunct="0">
                <a:defRPr/>
              </a:pPr>
              <a:r>
                <a:rPr lang="en-US" sz="3200" spc="-100" dirty="0" smtClean="0">
                  <a:latin typeface="Arial" charset="0"/>
                  <a:ea typeface="+mj-ea"/>
                  <a:cs typeface="Arial" charset="0"/>
                </a:rPr>
                <a:t>Teri Manolio, </a:t>
              </a:r>
              <a:r>
                <a:rPr lang="en-US" sz="3200" spc="-100" dirty="0">
                  <a:latin typeface="Arial" charset="0"/>
                  <a:ea typeface="+mj-ea"/>
                  <a:cs typeface="Arial" charset="0"/>
                </a:rPr>
                <a:t>M.D., Ph.D</a:t>
              </a:r>
              <a:r>
                <a:rPr lang="en-US" sz="3200" spc="-100" dirty="0" smtClean="0">
                  <a:latin typeface="Arial" charset="0"/>
                  <a:ea typeface="+mj-ea"/>
                  <a:cs typeface="Arial" charset="0"/>
                </a:rPr>
                <a:t>.</a:t>
              </a:r>
              <a:endParaRPr lang="en-US" sz="3200" spc="-100" dirty="0">
                <a:latin typeface="Arial" charset="0"/>
                <a:ea typeface="+mj-ea"/>
                <a:cs typeface="Arial" charset="0"/>
              </a:endParaRPr>
            </a:p>
          </p:txBody>
        </p:sp>
        <p:pic>
          <p:nvPicPr>
            <p:cNvPr id="7" name="Picture 1"/>
            <p:cNvPicPr>
              <a:picLocks noChangeAspect="1" noChangeArrowheads="1"/>
            </p:cNvPicPr>
            <p:nvPr/>
          </p:nvPicPr>
          <p:blipFill>
            <a:blip r:embed="rId3" cstate="print"/>
            <a:srcRect l="44000"/>
            <a:stretch>
              <a:fillRect/>
            </a:stretch>
          </p:blipFill>
          <p:spPr bwMode="auto">
            <a:xfrm>
              <a:off x="3111125" y="1467202"/>
              <a:ext cx="3088564" cy="3596410"/>
            </a:xfrm>
            <a:prstGeom prst="roundRect">
              <a:avLst/>
            </a:prstGeom>
            <a:noFill/>
            <a:ln w="9525">
              <a:noFill/>
              <a:miter lim="800000"/>
              <a:headEnd/>
              <a:tailEnd/>
            </a:ln>
          </p:spPr>
        </p:pic>
        <p:pic>
          <p:nvPicPr>
            <p:cNvPr id="2050" name="Picture 2" descr="http://mirusmedia.net/dhhs-logo.jpg"/>
            <p:cNvPicPr>
              <a:picLocks noChangeAspect="1" noChangeArrowheads="1"/>
            </p:cNvPicPr>
            <p:nvPr/>
          </p:nvPicPr>
          <p:blipFill>
            <a:blip r:embed="rId4" cstate="print"/>
            <a:srcRect/>
            <a:stretch>
              <a:fillRect/>
            </a:stretch>
          </p:blipFill>
          <p:spPr bwMode="auto">
            <a:xfrm>
              <a:off x="245100" y="2065257"/>
              <a:ext cx="2400299" cy="2400300"/>
            </a:xfrm>
            <a:prstGeom prst="ellipse">
              <a:avLst/>
            </a:prstGeom>
            <a:noFill/>
            <a:ln>
              <a:solidFill>
                <a:schemeClr val="tx2">
                  <a:lumMod val="25000"/>
                </a:schemeClr>
              </a:solidFill>
            </a:ln>
          </p:spPr>
        </p:pic>
        <p:pic>
          <p:nvPicPr>
            <p:cNvPr id="131076" name="Picture 4" descr="http://t1.gstatic.com/images?q=tbn:ANd9GcS5p79Y09oNo_wBrXokd9Prpdr-M8DhrMCQ7UUI1pWmmtwuXIVyNg"/>
            <p:cNvPicPr>
              <a:picLocks noChangeAspect="1" noChangeArrowheads="1"/>
            </p:cNvPicPr>
            <p:nvPr/>
          </p:nvPicPr>
          <p:blipFill>
            <a:blip r:embed="rId5" cstate="print"/>
            <a:srcRect/>
            <a:stretch>
              <a:fillRect/>
            </a:stretch>
          </p:blipFill>
          <p:spPr bwMode="auto">
            <a:xfrm>
              <a:off x="6665414" y="1811332"/>
              <a:ext cx="2104001" cy="2908149"/>
            </a:xfrm>
            <a:prstGeom prst="ellipse">
              <a:avLst/>
            </a:prstGeom>
            <a:noFill/>
          </p:spPr>
        </p:pic>
      </p:grpSp>
      <p:sp>
        <p:nvSpPr>
          <p:cNvPr id="8" name="TextBox 7"/>
          <p:cNvSpPr txBox="1"/>
          <p:nvPr/>
        </p:nvSpPr>
        <p:spPr>
          <a:xfrm>
            <a:off x="7390397" y="634471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pic>
        <p:nvPicPr>
          <p:cNvPr id="20483" name="Picture 3" descr="helix at bottom new seq 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4" name="Rectangle 4"/>
          <p:cNvSpPr>
            <a:spLocks noChangeArrowheads="1"/>
          </p:cNvSpPr>
          <p:nvPr/>
        </p:nvSpPr>
        <p:spPr bwMode="auto">
          <a:xfrm>
            <a:off x="606425" y="331788"/>
            <a:ext cx="8035925"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1016000">
              <a:lnSpc>
                <a:spcPct val="125000"/>
              </a:lnSpc>
              <a:buFontTx/>
              <a:buAutoNum type="romanUcPeriod"/>
            </a:pPr>
            <a:r>
              <a:rPr lang="en-US" sz="4000" b="0">
                <a:solidFill>
                  <a:srgbClr val="808080"/>
                </a:solidFill>
              </a:rPr>
              <a:t>General NHGRI Updates</a:t>
            </a:r>
          </a:p>
          <a:p>
            <a:pPr marL="1016000" indent="-1016000">
              <a:lnSpc>
                <a:spcPct val="125000"/>
              </a:lnSpc>
              <a:buFontTx/>
              <a:buAutoNum type="romanUcPeriod"/>
            </a:pPr>
            <a:r>
              <a:rPr lang="en-US" sz="4000">
                <a:solidFill>
                  <a:srgbClr val="C1EEFF"/>
                </a:solidFill>
              </a:rPr>
              <a:t>General NIH Updates</a:t>
            </a:r>
          </a:p>
          <a:p>
            <a:pPr marL="1016000" indent="-1016000">
              <a:lnSpc>
                <a:spcPct val="125000"/>
              </a:lnSpc>
              <a:buFontTx/>
              <a:buAutoNum type="romanUcPeriod"/>
            </a:pPr>
            <a:r>
              <a:rPr lang="en-US" sz="4000" b="0">
                <a:solidFill>
                  <a:srgbClr val="808080"/>
                </a:solidFill>
              </a:rPr>
              <a:t>Genomics Updates</a:t>
            </a:r>
          </a:p>
          <a:p>
            <a:pPr marL="1016000" indent="-1016000">
              <a:lnSpc>
                <a:spcPct val="125000"/>
              </a:lnSpc>
              <a:buFontTx/>
              <a:buAutoNum type="romanUcPeriod"/>
            </a:pPr>
            <a:r>
              <a:rPr lang="en-US" sz="4000" b="0">
                <a:solidFill>
                  <a:srgbClr val="808080"/>
                </a:solidFill>
              </a:rPr>
              <a:t>NHGRI Extramural Program</a:t>
            </a:r>
          </a:p>
          <a:p>
            <a:pPr marL="1016000" indent="-1016000">
              <a:lnSpc>
                <a:spcPct val="125000"/>
              </a:lnSpc>
              <a:buFontTx/>
              <a:buAutoNum type="romanUcPeriod"/>
            </a:pPr>
            <a:r>
              <a:rPr lang="en-US" sz="4000" b="0">
                <a:solidFill>
                  <a:srgbClr val="808080"/>
                </a:solidFill>
              </a:rPr>
              <a:t>NIH Common Fund Programs</a:t>
            </a:r>
          </a:p>
          <a:p>
            <a:pPr marL="1016000" indent="-1016000">
              <a:lnSpc>
                <a:spcPct val="125000"/>
              </a:lnSpc>
              <a:buFontTx/>
              <a:buAutoNum type="romanUcPeriod"/>
            </a:pPr>
            <a:r>
              <a:rPr lang="en-US" sz="4000" b="0">
                <a:solidFill>
                  <a:srgbClr val="808080"/>
                </a:solidFill>
              </a:rPr>
              <a:t>NHGRI Office of the Director</a:t>
            </a:r>
          </a:p>
          <a:p>
            <a:pPr marL="1016000" indent="-1016000">
              <a:lnSpc>
                <a:spcPct val="125000"/>
              </a:lnSpc>
              <a:buFontTx/>
              <a:buAutoNum type="romanUcPeriod"/>
            </a:pPr>
            <a:r>
              <a:rPr lang="en-US" sz="4000" b="0">
                <a:solidFill>
                  <a:srgbClr val="808080"/>
                </a:solidFill>
              </a:rPr>
              <a:t>NHGRI Intramural Program</a:t>
            </a:r>
          </a:p>
        </p:txBody>
      </p:sp>
    </p:spTree>
  </p:cSld>
  <p:clrMapOvr>
    <a:masterClrMapping/>
  </p:clrMapOvr>
  <p:transition spd="slow">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5250"/>
            <a:ext cx="9144000" cy="1311275"/>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New Director: National Heart, Lung,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and Blood Institute</a:t>
            </a:r>
          </a:p>
        </p:txBody>
      </p:sp>
      <p:sp>
        <p:nvSpPr>
          <p:cNvPr id="4" name="TextBox 3"/>
          <p:cNvSpPr txBox="1"/>
          <p:nvPr/>
        </p:nvSpPr>
        <p:spPr>
          <a:xfrm>
            <a:off x="7377160" y="6347383"/>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a:t>
            </a:r>
            <a:endParaRPr lang="en-US" sz="2000" dirty="0">
              <a:solidFill>
                <a:schemeClr val="accent4">
                  <a:lumMod val="40000"/>
                  <a:lumOff val="60000"/>
                </a:schemeClr>
              </a:solidFill>
              <a:latin typeface="Arial" charset="0"/>
            </a:endParaRPr>
          </a:p>
        </p:txBody>
      </p:sp>
      <p:sp>
        <p:nvSpPr>
          <p:cNvPr id="19462" name="AutoShape 2" descr="data:image/jpg;base64,/9j/4AAQSkZJRgABAQAAAQABAAD/2wCEAAkGBhQSEBQUExQWFBUWFxgYGBUWFxcUFxQXGBcVFBQXFRcYHCYfGBojGRQUHy8gIycpLCwsFx4xNTAqNSYrLCkBCQoKDgwOGA8PGiwcHyQsLCkpLCwpLCkpLCwpKSwpKSwpKSkpKSkpLCwsKSwpLCksLCwpLCksLCwpKSwpKSwpLP/AABEIAOQApQMBIgACEQEDEQH/xAAcAAABBQEBAQAAAAAAAAAAAAAFAAMEBgcCAQj/xABAEAABAgQEAwYDBwEIAQUAAAABAhEAAwQhBRIxQSJRYQYTMnGBkQehsRQjQlLB0fCCFTNDYnLC4fFTY3OSotL/xAAZAQADAQEBAAAAAAAAAAAAAAABAgMEAAX/xAAkEQACAgICAgIDAQEAAAAAAAAAAQIRAyESMUFREyIEMmEUUv/aAAwDAQACEQMRAD8AZ7HKBkC0WYyE5dIzXAMaKJYSNoNHtIrLrEpL7HqRxOUU0VntmoCewDWgBE3GqnvJxUYhpjVHozSVOhNGz9gpiTTI00EYyTFt7M40USwnMzRPMtFMUOb49G0JKG2jrvUcxGaDtEr88d0+LrmKCUEqUdAm/wD1GXk14NP+P3JGjmpRzEcrrkDcRVpVIUDNOX/Skv6E/tDczGAPCB56/OF+RvwSeCKenZZziI5D3/SOTiief1il1GPKvxW3OnzgZM7UJ/8AI/rm+kMuTB8SRoBxpOyk+Udpx9DX1jNJnaIEeIeY/WPZGPBaSPxDQC7sNPXaG4y7QVDHdM0hXaSXzhtXaiXGeyO9mBwlv9Vv48R6r7Qj/CJHS7eYhfuzR8X468s0VXaxENq7XpjNO/qTpIX7R2mRWnSQfeG4z9gr8ZezQ1dsBDau2QiiJwmvP+EB5mHk9mq8/hSPWO4S9nX+MvBcT2x6QoqY7I13NPzhR3B+wc/x/wDkpMrDp34UK9oeGG1JFkqjYaWhQ2kSjQo/KIr8hjtowaqw+cjxpMFMO7F1U5IUlIAPMxpHaKgT3ZsIM9nZo7lOkVUrRKWjN6X4XVCvEpI9zBem+Eit5p9BGifaesNTcRbf9veFnKlbOjbeinyfhWgEBUxR9YOzZMigld3KTc7C6lHmo8o6qsaSgOVEnYD9zFfnVyiTMy32Bs/qYzNuZphB3sWJT1M8ws/p6AQK7xS9Bbr/APneHu7WtWaYAH0SHdXVzdofnVfdp4Q6vYD9hHVWkWuyLPw1AZU5VtWUR8kiw9YiVk+RlYSyrdsrepAFh5xxMkqWpz97MPohHp05mCVBhWW6mWddOBJ5gfjPUw1pdi7fRU6rBZiwVoR3aRuqwPygTJnTJawxFjqkgxplXNCeIkeuvtoPK8VHHu7Up2ZX5rJHqAzxWE7JShQbwzGFZXKSOdj9YM02KXd29LeoNoqGAoUl/EB+YOpJHrdns4dtxBQrWg6uD8+nQwkoq9Dxetmg0GJoULpD/XqImfbE/lij0VUQzHTT9oYxftiZBZQhob0RnCnaL/8AbhyEL+0OgjJ5nxM5CGF/EteyYpwJUa//AGgekeRj4+I8w7Qo7izqRqtLKiX3UR6U2iYkvGYeRBrqILS0DEUakBkmLCoRDnMlySAOZLQydAQLTLVuS0D8SrRmSm7/AJQ5PmeXmYexPFg7JNhuP0gaFAB3CX1a6j5k3MJTmzTH6IkBILaAg9P1ghImygOIuRoAXP7CAARnPCG/zKv/AAQWRhwEvxE/6eEE7s1z5wVHjoaUrRArsSQVFKQXOrP6XOvpHMns+pfEXY6cz5D9Y9lTJMuZ4QpRNkDjUo9EjXzJAg9TVc2c+iQNQhmAH5pn6J94L0hbB8nDMgZvMNc9Vc/WI+KYzKkBlm+yU3J8+UHq1AlyiOmYty5RQjghnT1zJt0uDl56sl9h0iUYp7kU5OtELE+0C5l5acqef/MVKqq3J366/OLV2qTlQwDOWAGiUhtufLk8VRUkqHWNmOq0Z8l2H+zGJLlng406lD+hKerRZZqwtLoLpJZ/xS1HQLHJx/LxQKBJlrH8Ii2yqsghSTmcDMNyP1gTj5Oi9bCFPPsH6g9Dr+8MY5SidKfcWNvaGJq3cp84lUNXm6hQ9/4YTrZTvRnE6WxI6w2Uwd7TYV3SwRobj3gGY1J2jHJUx+nTaFCk6aQo4437DqhxeC0kwPlUISbRKXPCElR2jFNUyn7dDOIYqmWcoGZXLRv+YD11QpYdRAHJhbzgfOUuZMzm13A5D+XieqQmfJzOzcKmsx1SoeY+kT7NSgolfrEpSXaWeqlk/K8NkcOeYoZdWSMoPQDVXrDyezAScwOflmUCPXQiPZNASp1qCuQsR6NaLqa8COLY2itygKI8kchs/WJhpVzQFLtveyUjQW3H1jylw3PNc6JDv5akfSLFheGEsVc7DX+AQJSS6OS9g3C8ADuHAbiUzFX7Pyi4UdAgICQGSLnq0NTmQhhqf57mGZtQyQByiTlXYGnLoi42cztuoewL/oIFSpA05qUo+zD5D5wQqS/RusQSGJibkaIQ1RXsdwwKAcaufc/8RUayhCSAzWN+uv0jQqxDs/KAGMyQWI2/6i2KQckCuSEoWyVHKr8K+Z2zRGnz1IUdrlxyO5HnyjitllJPp/PlHiJpmC/i0PUbHz0jSZGT6TEH5dX0MTETGGZOj6ddweu8VdFQxY2MEaPEshNnG4+kc4nJlhx9CZlPmOzEHcPY/NoocxDRd0zBMkLCdGUR7OR7iKQs3g4vKBl9j0nS8KOZTNCihE+iyljA7FZxK0I2Nz/PeCtSIH11NmCVbpPy/wC4yZUUwvZXsbq+6lADxKfZ7DT9YG4TWTB4iz6gmzH892HlD3aGYCsZlZUgNYOXLEt1tAOtrmQruwQkM6jqdg3WBjWjRJsstROtwlJ9AR1aGJcwqIF/oPaKFh2Izs9nKQdP3aNlwnBAZKSU8RDnzgThwGjkTWzyiyJCWS5UWGz5X+UGpNU+jekCpmDTAUrzDh2A97xGqKCbLIWg216g+W4gRi/JKVFkXTA73iBNksICp7RT3Zk+d/oYI02IiY45QMkBoNjRlQyqReJ6VWPpDOa5faIcTSpAerkuC0Aq2UQkvFqqFCAeJy81hDR0UbtFHxOUWBgPSzMs1PUiLhiNIGy7mKkuXkmeRjdB2jFkjTIlXaYptMx+sdLLAEQwqc6i+5P1iV3fC/L9bxQggr2Xmn7xOxSfTb9Yr85LE+cWbsuoJJH5hy9W8zeAGJoaYpPJR+pgR/ZhyL6oal6Qo9kptHsOSR9DIqe8SCOUODwnext6QPwmSUykgwTVZJJ/j2jNk6DHsyztPWJTMVYkpOzNve46RWqjGVzWDAj8uvudSYP9sJLTlPuC7eX7PHPZvs/lR3kwa+ENtzMdFqMbNnFylRx2Gw+ZUVCErDS0nMoAHQX36tG6JSEpcsw+QivdjcOCUZ8oBvfpFknykqFxAb5bIyVPiVDE+2CzM7qSkkmybZQealLIOVPQBz0ipYn2vqUKAUUElS05EmYCnKzKKicrKct5XjT5kiUxBAbyf9IrmMYPJUXAQT1SXHtHclWxkrf10CMFxxM3hmhlHSzG4s7WvsreLFSUBPg9Yry8NzK5HR2094uOAUvdouCCdbv/ANQnbKzXFf0bqUCWhveK7UYoAF3udIsONzQEmM1xHFymawAbZ3v6CEW3oaKqNs4xXFJyhwOD01gWirqxdlHzgrNxVKZXerTNIYkEFElCmIBCATmWb+zw5hvaSXNYSyQo6S5rcX+lY3i+0uhdN1YFOIzAR3gcEsbXAhntHTJSkFIseUW+XNTOBsAUliki4I1Bir9t1MhIECMraDONRdlR7tzBedKanRzUon0AYREoqUrUG21gnjMsIRKTyF/U3i0nszxVIiJnGW6h+UQKnzSpRJ/f6wYxJf3QIFi3ysYBqMNEnkfgfpxaPY8kKtoDChiZ9FqTpCqkFUpSRYlJbodvnAunxoTFMIJpXGbI9DRRSsRoEz5gCrE2L7bAGD+KYN3apY/CWBb8LMIjYvOlS6yTpmmEBY2YkgHoXJ9otasPIACnUNAdwOR5xLdG6M6pk8U4QcqRYM3lDwk5oYRMcv5axIkz2MUVNmXdEebTBOzRCm0j7wXralMBajF0I3hJpLyWx3LwdyaJALkOYlG0e01VmSCQA8JZcx1HdvYDx1DiKVVUYStyAQeYi74utzaBE2kSoEWPMRn5cWbYq4oDVOFomoykAf5Ta/MEdIEVHYm3Cct3CtWbRmaLN/ZawGSXHI3aOE0KhqSnye8UWV+BXjTewFhkmZLmKExQKiACQPE2ij1axgN25T4PP6RdZkgeY3eKd2uTxIDWEPjlcrEyxqNArC1BFzqS3pv5P9HiNjFVmXfa37x1UyygA87v1gHMrCTzEaYq3ZjnLjphSkqEgZVjMg+48oYn0qH4CR0W5PyDRHpprlusWCThvAlwXaC3xAlzQClpaPINLwonRJhR3NHfEzVaGmCDBYzIHk8US5Wl4zTYEjO+285ZnqUHDsx5AAAfQxoPYjtqiqkhEwhM9AZafzNbOkbg9NDFT7YhDFg5P1/4jOagKSqxKVDQgkEeREUx7RWSSPpYTszkaPDE2e0DOxhP9n05JclAJLuSX1J3idWlkk8hE5Ojod0BcWxUiwck/PyjzCcCUtWedfknl5x5QJTaYeKZMJyj8iOfmecWakQAmFhG3s0ZMnFUiPOqO6YZSRzF2HWOplWnu+v6Q5NtFcxWvyuwb6Q8tEoLkdVVSCdYCYzV92tCknWxaIs+YV7keVjDE+WSGPzvEePs2rXRYaGvCgInLU4im4dPKTl5fTaDsuttEnGmM1exVSWcxVMTkhaVqPK3vFgxSocMN/4YDzpWYZTpy5xWGicleis4vLH2ckfh/ZoqEpN4uHaqaEyggWKjp0GvzaBHZvA1VE8SxbNqfyjcxtg6jZ52eNzSCvYTsuaiaZih92g36nYfrGjjBE8oNYXgiKeUmWgMlPuTuT1iQacRnlPk7AnWkV44QnlCg6qQI9hR+TB0wcUTZItEPO5ghIS8GfYi6Kf2jl3J82GusZ7XJdR5vGk9pKQAqc6+kUGukgG14fEy0ujXfh7UheHSgPwun2P/ADBfFUPKUBqbe9oz/wCE+LhK5lOo+LjQOo8QHpeNJVLcjzeFmtixdOwDP7PrUTkmKQUpASUtt5gxxJrZsuWM8x1p8RIASq7ApbS2oi0BN4jT6FCvENd4aMSiyJ/sDqmuWkHvE8ri4vs8BKqslk3/AJ7QVq1qlpKUnMk879IrNbJBI4QGABYm/M+sLJF8cf4dTamW9jEedNSXYiIdTSE5sqQCQACbs3SBdJ2UAJUtSlKPVvkIXivLHuXVBNSfvEEbgg+zxMC2jmhpmVfRAb1Ov0jtnMI2MtEbEKtKBmUdwB1JLAQxU1yEJKlEJHX9OcVbt3ibzEygbJ4lNzPhH85xVl1K1EZlFTaOSW940RxWkYZ/lKMmqsn4tihnzivQaJHIDSL98MJSR3i2ckAdQNS28ZojWLj2NnKTMBQWIa3PpFci+tEINybbNnkrdMekRGw6oC0gs3OJUYzmNqEKGKytQhs6gl3Z92hQQ0DKMOBBalTAzDU2gxTphp9g8EbGsM76W3KM5xXAlIdSklgSxY35RraUx5MpUq8SQfMPDLRynWjAaGsmSKmXMQ4UlQI68x6hx6xvmG14my0TE6KAtuk7pPUG0AMZ7HUxSqblyFAKnHJIKjbyEUT4cdrJyq8ylrdM7Oog6BYGYEcrODzYQ7+yv0cpLo2lURJztHcufz1jpc0QvY60AK1Ze4gTP6xYqsA7CAtVLBMRZtgweUiOVaQ+uWBEWcuEK2NhVmG9zEbEq5MmUpatEj3Ow8yY6rK1ElBUtQSnmf0G5ii4niqq2YyUqEiWXbdR0dTfwPFYQcmRzZVBUuwNXpVMeaXKlElXS9h09YhpIOsWM0YX4U3Vql7WtwnmOvWBdbh+VZIFnuC7jnreNqPLcd2RBBjBMUMpYUL8xzEBJn6xMpgY6W0PB7Np7I40ialTFtLHmdWiwTJ0Y92cnkGy8p/mxjRsIkKUMylONtgYwzVM0OFrkQ+1a3Mv+r/bChztPI/u/wCr/bHscujl0FMJk8MF5KYYp5DRMlS4Zu2Zx0CPY9AjwmGFA3bGdlw+qP8A6Kx/8mT+sYN2bxDua6RM2E1IPkeE/JUa98VMQyUGVJ/vJiUn/SMyiPdIjDZ0sg/MGNGOP1Eb2fTb5tCx0eB9diPdqyrt11BgD2e7Wyl08pa5qEnKAoKWlNxYliYaxz4h0aC3ed6RtLGb/wCxYD3iPxs0xmo9hOfjSTvA+ZXvvFCxv4jGa4lSUyx+ZRzK9gwEVSoxWas8UxR6OQPYQfh9j/6ox6RrFZjKEeJaU9SQIrGKdvEJBEkZ1fmLhI/VUUNRhQyxJEZ/lyfWiTX4jMnLzTFFR+Q6AaCLPgWGJMlrZvEwcqUCMpZJZJIzBk/uIrOF0feTUp21JLsAL3a7ReU0bIs2jfmvmAvuksCMpGr8hDsnjt7Y3Pw5SFly5DOpWVwRbQ8k89yIgzU8CszsQSNDro+4G5NyXEGBKmJHCp0Eg9dgAlizl9iXDC0KoqM+YqltlzJ4SEukDf8A8l30PL0BUqM7CznCQHcWbeLN2e7JLXmdNrX9xA+fQucwDWCsrZcoUWSdBZyNH0i14D2lmSAnN95LsC9li2xFiOh92gT5NaDFpBzCuxEpABXxGLBLlJSGSGAhUdcmcgLQXB9weR5GHMsZH/QuTfYC7RJfu/6v9sew/jUl8nr+kKBY66LCiO1zGGj9BvESfOCQTmZrk3AG+v7xGnzCSniZg5Yk8gzDdwqN0cPswPJ6Js+qITmdLaM9xtpzuPaIiqpZSCWN3GgDC589QG/aGKmozqIDpTdsuUPrYDXM4PsYUmebKKi12QdDdwW2LXiygkI22Vn4j02eiK2KcikEAgDVRBLjUEKDNGPzVERs3ajFGlzEnIcwNjqACxISoMoO/oDyEY7UoBJHL5coYKIqlHpHBMerlHzjgAwpx6EwssesY5JgHCVHJjoJg12YwL7TOANkJYqUdHJ4UO4Yq0eBR1WS+zuEqCe8I1IA3a4yhgXclgARvyiz1ctQbUKGpAN2D8J11KQS/wCVg5MTZlKypiUqWMrsmwSkPwo5ABOa7pICTuBHVKT3jJGdRsC2YahyLm+ZjcAhgXLXRo0R0iBSyy+Vh1s91BQcuBYEgX8TnR0mO/siyApLFIB5uSbEk2cWuWv5uCW7lR4BLYFr5VmwKuFLHq+jcTXsBKxaUZFOtSkpSAEhLy3CyQEhO+Vyd3fq1u4ncisUNL9omKAbMFO+YscpGoYEpLKZhz5QVKQkFnUpNlAuliLBnFnc2AJs2hh3s7hKZclPE8+6yC4U6vCm4a+rexGsPLlB7ZW0zKUQA4LPueF7Nd4NHJkOi7QLplgkEpUeJIY5hoFOLBQb+bXXDcakzwO7WCWfKbKDauIr0nCUlKkAlWgci5VqClwbMG/6jgYQnM6SqWoWBQ7ltgRpvaJTxpjKVlkxFL5fX9IUCE11RlGaUZnIpBNtszA3t84UZ/jkUQcl1JIzqGZ3ypUxQRfQ2to2a948RUkhagALEXzJSDplJe1h4usMKxJLhICSVcIbh4eivy+erttExSnKg6fAXABGVLEXG/k8epR5zGETSokAOQbpUyuRdCibl+uxEM1c7KgrIIy6OymdgwJDhipt4dSvKhgGZI+7u5e5U2jWHUF4SpibBKXykM5JvfMQX5NY67OYASsdox9yoqzgqAIUlCUubjIoNm4nOrvlP4Yy3DqA1VSqWg8a/A/4iNEnqWbzjR+3FcpFOtjlCmLAMkksA1nGij1cszFJy2hq1SZyJiCykKCgeovHPY/QyqUQWLhnBBsQRqCObiG+8841WdgFJjINRIWKeqIdaDeWtW5UBxIJ/MHB3EVPEPhliEs2plrH5pRE0N/SX+UTU7GcWiqZhyjnPFhkdga9RYUc9/8A21D5mLVhXwJrZgzTjKpk68asym/0of5mDYpnFPIUtaUJGZSiEgDcksBG4YH2XEilQiWAFoSrvFpuVqtna7Egg2L2s14C4F2SpKeqUqTONQaYcc4hIlmcoMiXKAOqQFqzObgDrFwo1AIzqQeJlKQdglIZSeHW2hBfMGPIo4ASsIuAQBlTn4QUgMnUNmCRwJDJILDR0sZEih7tluQyQCQlICtAAPEwB0SOY1ghLpnIloJEtaksgKvwkZnUFBiFbXcGxB14nlKUlSlMHYBgq/FlSAOEFr24XsC5gUPZGqJ0wFKSVuXAytvcXa5blufxXEDK+l+0VVOh1AKWqYtAPCMlxYKIUrwj11Nm5xjtBTkK7kfaVaMl2TmygrUvS/h5l9jc89l6Cc8yYQysoTkSSQhJJbU3LMQQbPACHGchuNO5FyVl0+NRtZiEv+HyMcVNHlGR+FJuWNyTwpJAJCcoN7i6uQgkuTlQAsJUE2KrpKVBhd3JIYnX6CGVUichCQxSpr3DlWt9sr7763jgWQisLKcyAwDAHOClnFwDZ+DXR06QpLo4UlgzEn8JLsRuHykuQRcR6rASV5kKK91PqXdWp1/CLPp0jydMSPwm5a5cLdrhQcKGUFyLOq8K0OjiqrFoLpliY+uYqcFgfw+fyhQ3NSoGwSSbnxi/XKoXd+e2kKEHDVECC+YMCxBIJUs3IKTZxw6bC28SDPLa5XIsczMNPDvb3iDhqnsgq5KCkqQznTKkl2BfT8RbRomSLrSAEEuWAckkt01LPzIuHYxqMTEZGYuopJYMz331Nxq97M2msOKl5eaSCLs7bOX6AO7632McrmMlSZd1gAWIUxc+JWhbYi3zTEdaSkpYlRBzK0CTme3CGZid2H+YWHBRQPiBPKU5MzOpyhySW1JBD6hIe10MRwuc9mBr6RdviOo/aL/iGYaXBCWLuSxTlblpeKIRmV0EAYeo6uYhYXLUpBGikkg+4i5Yb8Vq6SGUUTeqwyvVSSHin6Q0FuSdtIVxT7CmX2d8aa4nhEtI5cSvmTAzGPiVW1CMsyaEoILpQMuZ+Z1MVVJctEmgpe9qJUsPxLSCwKiA92A8Ra8dxSO7NZ7FYL3dCjOCkr+8uQAVKS6S5ICWTkSC4upRuIKpnkLY/wCGLEgKbnndgVALIcgO3ih/Dp5SoJUAUBIvYtlVkORYZiSRwuNHYvEsJGQkAMoujKClJBcDi3JU5ex3LiCcDqlMxThACFG33ibFQIu5FzYsxCgEuCqKZTUNRUqP2tS0oQrIZaSxdLG/QjLoz2IEXymljN3i8wSpyoGws6SSNUHwjhZ9WgNUUSpE4VCCkpWQkg65SXSthqAQ+ZxZoAyJGG0cmXKMpKQlLcYUOLjAJGQNcJK7nkPE0T6On71YUy05VFSQ+jBkItYpCibHYRBRWrTLC+EkrKUhQGYOQlEsHV3AVtZKrbwTlyFCV92stwhmYkJKcwJSH0KgSb6bxxzI9bLK1WmNxEqCS3EGSkLzbiyiRYvs0NSkq7tndLahKB3l8jgP+JzY24eUSJdNxKJYEuVJDMbEJBB1AGhB1YRGmVCVKy5hlYvmGmUMrhFwBxadA28AKI06cv8AFx6MnYpDKUQkp5BLhiHA02kSakrc5kKlgFJy2d05k8ILaZSGzeLqW8nSwtyCSli6yXSAGIupXizqT5FNyYbmyeFQcAFPCCk5bApKikvyWSDoAsGxSkoxx+mBEtBIUoEWyoVN81HKSASSzuXytfK5UQRTS1Ad6KZQAygz1FPEPHlZaQTdL7+F2dgoUYJ0UtwtR4imSFsWDqI3Zi3R9zE+ZMIlSS7uOLbM01KL5W1Czo2zNChRoMshYtKEtKwlxwl7tm4UFi23GbBhodbwOnYipInhkqCStgoO+RJUM35nOr/IwoUECMx+JNqhxqUh/S3884qNMbGFChX2E7nmxjhPhEKFA8hFLVY+0Wb4a04XXB9UoWoEagoQtYZ+qRChRzCjRKSc/dlgHl5yz6nuhl18LKPDpYcoslUoOqWyQlM4ShYWQFBNho5Ci9uXKFCjjmN4hUFlsAMmdiLf3SpctD+ij8oiqUJgKSkZVKlylJDspK1IzO7l9b9YUKOYyK5RzSFWslMwgIHgAfJYbcLj+oxZKdZMoqzEZFlKQDYDKC99+IjyhQoC6DLsg1WLzErUA1kuOjZlJA5MUCHe64kynYKUUlTJzMko0szstQ0sNGj2FHM5ETJaUkEpEwygpteMGaogly7uH5E7sRCxBWZcxJdu8axINpUxbuDq6B8zqSSoUKykSXIqDJkIKG41LdxmFgghgdLKa2yRChQoAjez/9k="/>
          <p:cNvSpPr>
            <a:spLocks noChangeAspect="1" noChangeArrowheads="1"/>
          </p:cNvSpPr>
          <p:nvPr/>
        </p:nvSpPr>
        <p:spPr bwMode="auto">
          <a:xfrm>
            <a:off x="77788" y="-1069975"/>
            <a:ext cx="1571625" cy="2171700"/>
          </a:xfrm>
          <a:prstGeom prst="rect">
            <a:avLst/>
          </a:prstGeom>
          <a:noFill/>
          <a:ln w="9525">
            <a:noFill/>
            <a:miter lim="800000"/>
            <a:headEnd/>
            <a:tailEnd/>
          </a:ln>
        </p:spPr>
        <p:txBody>
          <a:bodyPr/>
          <a:lstStyle/>
          <a:p>
            <a:endParaRPr lang="en-US"/>
          </a:p>
        </p:txBody>
      </p:sp>
      <p:grpSp>
        <p:nvGrpSpPr>
          <p:cNvPr id="7" name="Group 6"/>
          <p:cNvGrpSpPr/>
          <p:nvPr/>
        </p:nvGrpSpPr>
        <p:grpSpPr>
          <a:xfrm>
            <a:off x="0" y="1419859"/>
            <a:ext cx="9144000" cy="5134929"/>
            <a:chOff x="0" y="1419859"/>
            <a:chExt cx="9144000" cy="5134929"/>
          </a:xfrm>
        </p:grpSpPr>
        <p:sp>
          <p:nvSpPr>
            <p:cNvPr id="5" name="Title 1"/>
            <p:cNvSpPr txBox="1">
              <a:spLocks/>
            </p:cNvSpPr>
            <p:nvPr/>
          </p:nvSpPr>
          <p:spPr>
            <a:xfrm>
              <a:off x="0" y="5773738"/>
              <a:ext cx="9144000" cy="781050"/>
            </a:xfrm>
            <a:prstGeom prst="rect">
              <a:avLst/>
            </a:prstGeom>
          </p:spPr>
          <p:txBody>
            <a:bodyPr/>
            <a:lstStyle/>
            <a:p>
              <a:pPr algn="ctr" eaLnBrk="0" hangingPunct="0">
                <a:defRPr/>
              </a:pPr>
              <a:r>
                <a:rPr lang="en-US" sz="3200" spc="-100" dirty="0" smtClean="0">
                  <a:latin typeface="Arial" charset="0"/>
                  <a:ea typeface="+mj-ea"/>
                  <a:cs typeface="Arial" charset="0"/>
                </a:rPr>
                <a:t>Gary Gibbons, M.D</a:t>
              </a:r>
              <a:r>
                <a:rPr lang="en-US" sz="3200" spc="-100" dirty="0">
                  <a:latin typeface="Arial" charset="0"/>
                  <a:ea typeface="+mj-ea"/>
                  <a:cs typeface="Arial" charset="0"/>
                </a:rPr>
                <a:t>.</a:t>
              </a:r>
            </a:p>
          </p:txBody>
        </p:sp>
        <p:pic>
          <p:nvPicPr>
            <p:cNvPr id="167940" name="Picture 4" descr="http://news.sciencemag.org/scienceinsider/2012/04/05/si-gibbons.jpg"/>
            <p:cNvPicPr>
              <a:picLocks noChangeAspect="1" noChangeArrowheads="1"/>
            </p:cNvPicPr>
            <p:nvPr/>
          </p:nvPicPr>
          <p:blipFill>
            <a:blip r:embed="rId3" cstate="print"/>
            <a:srcRect/>
            <a:stretch>
              <a:fillRect/>
            </a:stretch>
          </p:blipFill>
          <p:spPr bwMode="auto">
            <a:xfrm>
              <a:off x="3167378" y="1419859"/>
              <a:ext cx="2788921" cy="4182871"/>
            </a:xfrm>
            <a:prstGeom prst="roundRect">
              <a:avLst/>
            </a:prstGeom>
            <a:noFill/>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8991"/>
            <a:ext cx="9144000" cy="74540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NIGMS Leadership Changes </a:t>
            </a:r>
          </a:p>
        </p:txBody>
      </p:sp>
      <p:sp>
        <p:nvSpPr>
          <p:cNvPr id="19462" name="AutoShape 2" descr="data:image/jpg;base64,/9j/4AAQSkZJRgABAQAAAQABAAD/2wCEAAkGBhQSEBQUExQWFBUWFxgYGBUWFxcUFxQXGBcVFBQXFRcYHCYfGBojGRQUHy8gIycpLCwsFx4xNTAqNSYrLCkBCQoKDgwOGA8PGiwcHyQsLCkpLCwpLCkpLCwpKSwpKSwpKSkpKSkpLCwsKSwpLCksLCwpLCksLCwpKSwpKSwpLP/AABEIAOQApQMBIgACEQEDEQH/xAAcAAABBQEBAQAAAAAAAAAAAAAFAAMEBgcCAQj/xABAEAABAgQEAwYDBwEIAQUAAAABAhEAAwQhBRIxQSJRYQYTMnGBkQehsRQjQlLB0fCCFTNDYnLC4fFTY3OSotL/xAAZAQADAQEBAAAAAAAAAAAAAAABAgMEAAX/xAAkEQACAgICAgIDAQEAAAAAAAAAAQIRAyESMUFREyIEMmEUUv/aAAwDAQACEQMRAD8AZ7HKBkC0WYyE5dIzXAMaKJYSNoNHtIrLrEpL7HqRxOUU0VntmoCewDWgBE3GqnvJxUYhpjVHozSVOhNGz9gpiTTI00EYyTFt7M40USwnMzRPMtFMUOb49G0JKG2jrvUcxGaDtEr88d0+LrmKCUEqUdAm/wD1GXk14NP+P3JGjmpRzEcrrkDcRVpVIUDNOX/Skv6E/tDczGAPCB56/OF+RvwSeCKenZZziI5D3/SOTiief1il1GPKvxW3OnzgZM7UJ/8AI/rm+kMuTB8SRoBxpOyk+Udpx9DX1jNJnaIEeIeY/WPZGPBaSPxDQC7sNPXaG4y7QVDHdM0hXaSXzhtXaiXGeyO9mBwlv9Vv48R6r7Qj/CJHS7eYhfuzR8X468s0VXaxENq7XpjNO/qTpIX7R2mRWnSQfeG4z9gr8ZezQ1dsBDau2QiiJwmvP+EB5mHk9mq8/hSPWO4S9nX+MvBcT2x6QoqY7I13NPzhR3B+wc/x/wDkpMrDp34UK9oeGG1JFkqjYaWhQ2kSjQo/KIr8hjtowaqw+cjxpMFMO7F1U5IUlIAPMxpHaKgT3ZsIM9nZo7lOkVUrRKWjN6X4XVCvEpI9zBem+Eit5p9BGifaesNTcRbf9veFnKlbOjbeinyfhWgEBUxR9YOzZMigld3KTc7C6lHmo8o6qsaSgOVEnYD9zFfnVyiTMy32Bs/qYzNuZphB3sWJT1M8ws/p6AQK7xS9Bbr/APneHu7WtWaYAH0SHdXVzdofnVfdp4Q6vYD9hHVWkWuyLPw1AZU5VtWUR8kiw9YiVk+RlYSyrdsrepAFh5xxMkqWpz97MPohHp05mCVBhWW6mWddOBJ5gfjPUw1pdi7fRU6rBZiwVoR3aRuqwPygTJnTJawxFjqkgxplXNCeIkeuvtoPK8VHHu7Up2ZX5rJHqAzxWE7JShQbwzGFZXKSOdj9YM02KXd29LeoNoqGAoUl/EB+YOpJHrdns4dtxBQrWg6uD8+nQwkoq9Dxetmg0GJoULpD/XqImfbE/lij0VUQzHTT9oYxftiZBZQhob0RnCnaL/8AbhyEL+0OgjJ5nxM5CGF/EteyYpwJUa//AGgekeRj4+I8w7Qo7izqRqtLKiX3UR6U2iYkvGYeRBrqILS0DEUakBkmLCoRDnMlySAOZLQydAQLTLVuS0D8SrRmSm7/AJQ5PmeXmYexPFg7JNhuP0gaFAB3CX1a6j5k3MJTmzTH6IkBILaAg9P1ghImygOIuRoAXP7CAARnPCG/zKv/AAQWRhwEvxE/6eEE7s1z5wVHjoaUrRArsSQVFKQXOrP6XOvpHMns+pfEXY6cz5D9Y9lTJMuZ4QpRNkDjUo9EjXzJAg9TVc2c+iQNQhmAH5pn6J94L0hbB8nDMgZvMNc9Vc/WI+KYzKkBlm+yU3J8+UHq1AlyiOmYty5RQjghnT1zJt0uDl56sl9h0iUYp7kU5OtELE+0C5l5acqef/MVKqq3J366/OLV2qTlQwDOWAGiUhtufLk8VRUkqHWNmOq0Z8l2H+zGJLlng406lD+hKerRZZqwtLoLpJZ/xS1HQLHJx/LxQKBJlrH8Ii2yqsghSTmcDMNyP1gTj5Oi9bCFPPsH6g9Dr+8MY5SidKfcWNvaGJq3cp84lUNXm6hQ9/4YTrZTvRnE6WxI6w2Uwd7TYV3SwRobj3gGY1J2jHJUx+nTaFCk6aQo4437DqhxeC0kwPlUISbRKXPCElR2jFNUyn7dDOIYqmWcoGZXLRv+YD11QpYdRAHJhbzgfOUuZMzm13A5D+XieqQmfJzOzcKmsx1SoeY+kT7NSgolfrEpSXaWeqlk/K8NkcOeYoZdWSMoPQDVXrDyezAScwOflmUCPXQiPZNASp1qCuQsR6NaLqa8COLY2itygKI8kchs/WJhpVzQFLtveyUjQW3H1jylw3PNc6JDv5akfSLFheGEsVc7DX+AQJSS6OS9g3C8ADuHAbiUzFX7Pyi4UdAgICQGSLnq0NTmQhhqf57mGZtQyQByiTlXYGnLoi42cztuoewL/oIFSpA05qUo+zD5D5wQqS/RusQSGJibkaIQ1RXsdwwKAcaufc/8RUayhCSAzWN+uv0jQqxDs/KAGMyQWI2/6i2KQckCuSEoWyVHKr8K+Z2zRGnz1IUdrlxyO5HnyjitllJPp/PlHiJpmC/i0PUbHz0jSZGT6TEH5dX0MTETGGZOj6ddweu8VdFQxY2MEaPEshNnG4+kc4nJlhx9CZlPmOzEHcPY/NoocxDRd0zBMkLCdGUR7OR7iKQs3g4vKBl9j0nS8KOZTNCihE+iyljA7FZxK0I2Nz/PeCtSIH11NmCVbpPy/wC4yZUUwvZXsbq+6lADxKfZ7DT9YG4TWTB4iz6gmzH892HlD3aGYCsZlZUgNYOXLEt1tAOtrmQruwQkM6jqdg3WBjWjRJsstROtwlJ9AR1aGJcwqIF/oPaKFh2Izs9nKQdP3aNlwnBAZKSU8RDnzgThwGjkTWzyiyJCWS5UWGz5X+UGpNU+jekCpmDTAUrzDh2A97xGqKCbLIWg216g+W4gRi/JKVFkXTA73iBNksICp7RT3Zk+d/oYI02IiY45QMkBoNjRlQyqReJ6VWPpDOa5faIcTSpAerkuC0Aq2UQkvFqqFCAeJy81hDR0UbtFHxOUWBgPSzMs1PUiLhiNIGy7mKkuXkmeRjdB2jFkjTIlXaYptMx+sdLLAEQwqc6i+5P1iV3fC/L9bxQggr2Xmn7xOxSfTb9Yr85LE+cWbsuoJJH5hy9W8zeAGJoaYpPJR+pgR/ZhyL6oal6Qo9kptHsOSR9DIqe8SCOUODwnext6QPwmSUykgwTVZJJ/j2jNk6DHsyztPWJTMVYkpOzNve46RWqjGVzWDAj8uvudSYP9sJLTlPuC7eX7PHPZvs/lR3kwa+ENtzMdFqMbNnFylRx2Gw+ZUVCErDS0nMoAHQX36tG6JSEpcsw+QivdjcOCUZ8oBvfpFknykqFxAb5bIyVPiVDE+2CzM7qSkkmybZQealLIOVPQBz0ipYn2vqUKAUUElS05EmYCnKzKKicrKct5XjT5kiUxBAbyf9IrmMYPJUXAQT1SXHtHclWxkrf10CMFxxM3hmhlHSzG4s7WvsreLFSUBPg9Yry8NzK5HR2094uOAUvdouCCdbv/ANQnbKzXFf0bqUCWhveK7UYoAF3udIsONzQEmM1xHFymawAbZ3v6CEW3oaKqNs4xXFJyhwOD01gWirqxdlHzgrNxVKZXerTNIYkEFElCmIBCATmWb+zw5hvaSXNYSyQo6S5rcX+lY3i+0uhdN1YFOIzAR3gcEsbXAhntHTJSkFIseUW+XNTOBsAUliki4I1Bir9t1MhIECMraDONRdlR7tzBedKanRzUon0AYREoqUrUG21gnjMsIRKTyF/U3i0nszxVIiJnGW6h+UQKnzSpRJ/f6wYxJf3QIFi3ysYBqMNEnkfgfpxaPY8kKtoDChiZ9FqTpCqkFUpSRYlJbodvnAunxoTFMIJpXGbI9DRRSsRoEz5gCrE2L7bAGD+KYN3apY/CWBb8LMIjYvOlS6yTpmmEBY2YkgHoXJ9otasPIACnUNAdwOR5xLdG6M6pk8U4QcqRYM3lDwk5oYRMcv5axIkz2MUVNmXdEebTBOzRCm0j7wXralMBajF0I3hJpLyWx3LwdyaJALkOYlG0e01VmSCQA8JZcx1HdvYDx1DiKVVUYStyAQeYi74utzaBE2kSoEWPMRn5cWbYq4oDVOFomoykAf5Ta/MEdIEVHYm3Cct3CtWbRmaLN/ZawGSXHI3aOE0KhqSnye8UWV+BXjTewFhkmZLmKExQKiACQPE2ij1axgN25T4PP6RdZkgeY3eKd2uTxIDWEPjlcrEyxqNArC1BFzqS3pv5P9HiNjFVmXfa37x1UyygA87v1gHMrCTzEaYq3ZjnLjphSkqEgZVjMg+48oYn0qH4CR0W5PyDRHpprlusWCThvAlwXaC3xAlzQClpaPINLwonRJhR3NHfEzVaGmCDBYzIHk8US5Wl4zTYEjO+285ZnqUHDsx5AAAfQxoPYjtqiqkhEwhM9AZafzNbOkbg9NDFT7YhDFg5P1/4jOagKSqxKVDQgkEeREUx7RWSSPpYTszkaPDE2e0DOxhP9n05JclAJLuSX1J3idWlkk8hE5Ojod0BcWxUiwck/PyjzCcCUtWedfknl5x5QJTaYeKZMJyj8iOfmecWakQAmFhG3s0ZMnFUiPOqO6YZSRzF2HWOplWnu+v6Q5NtFcxWvyuwb6Q8tEoLkdVVSCdYCYzV92tCknWxaIs+YV7keVjDE+WSGPzvEePs2rXRYaGvCgInLU4im4dPKTl5fTaDsuttEnGmM1exVSWcxVMTkhaVqPK3vFgxSocMN/4YDzpWYZTpy5xWGicleis4vLH2ckfh/ZoqEpN4uHaqaEyggWKjp0GvzaBHZvA1VE8SxbNqfyjcxtg6jZ52eNzSCvYTsuaiaZih92g36nYfrGjjBE8oNYXgiKeUmWgMlPuTuT1iQacRnlPk7AnWkV44QnlCg6qQI9hR+TB0wcUTZItEPO5ghIS8GfYi6Kf2jl3J82GusZ7XJdR5vGk9pKQAqc6+kUGukgG14fEy0ujXfh7UheHSgPwun2P/ADBfFUPKUBqbe9oz/wCE+LhK5lOo+LjQOo8QHpeNJVLcjzeFmtixdOwDP7PrUTkmKQUpASUtt5gxxJrZsuWM8x1p8RIASq7ApbS2oi0BN4jT6FCvENd4aMSiyJ/sDqmuWkHvE8ri4vs8BKqslk3/AJ7QVq1qlpKUnMk879IrNbJBI4QGABYm/M+sLJF8cf4dTamW9jEedNSXYiIdTSE5sqQCQACbs3SBdJ2UAJUtSlKPVvkIXivLHuXVBNSfvEEbgg+zxMC2jmhpmVfRAb1Ov0jtnMI2MtEbEKtKBmUdwB1JLAQxU1yEJKlEJHX9OcVbt3ibzEygbJ4lNzPhH85xVl1K1EZlFTaOSW940RxWkYZ/lKMmqsn4tihnzivQaJHIDSL98MJSR3i2ckAdQNS28ZojWLj2NnKTMBQWIa3PpFci+tEINybbNnkrdMekRGw6oC0gs3OJUYzmNqEKGKytQhs6gl3Z92hQQ0DKMOBBalTAzDU2gxTphp9g8EbGsM76W3KM5xXAlIdSklgSxY35RraUx5MpUq8SQfMPDLRynWjAaGsmSKmXMQ4UlQI68x6hx6xvmG14my0TE6KAtuk7pPUG0AMZ7HUxSqblyFAKnHJIKjbyEUT4cdrJyq8ylrdM7Oog6BYGYEcrODzYQ7+yv0cpLo2lURJztHcufz1jpc0QvY60AK1Ze4gTP6xYqsA7CAtVLBMRZtgweUiOVaQ+uWBEWcuEK2NhVmG9zEbEq5MmUpatEj3Ow8yY6rK1ElBUtQSnmf0G5ii4niqq2YyUqEiWXbdR0dTfwPFYQcmRzZVBUuwNXpVMeaXKlElXS9h09YhpIOsWM0YX4U3Vql7WtwnmOvWBdbh+VZIFnuC7jnreNqPLcd2RBBjBMUMpYUL8xzEBJn6xMpgY6W0PB7Np7I40ialTFtLHmdWiwTJ0Y92cnkGy8p/mxjRsIkKUMylONtgYwzVM0OFrkQ+1a3Mv+r/bChztPI/u/wCr/bHscujl0FMJk8MF5KYYp5DRMlS4Zu2Zx0CPY9AjwmGFA3bGdlw+qP8A6Kx/8mT+sYN2bxDua6RM2E1IPkeE/JUa98VMQyUGVJ/vJiUn/SMyiPdIjDZ0sg/MGNGOP1Eb2fTb5tCx0eB9diPdqyrt11BgD2e7Wyl08pa5qEnKAoKWlNxYliYaxz4h0aC3ed6RtLGb/wCxYD3iPxs0xmo9hOfjSTvA+ZXvvFCxv4jGa4lSUyx+ZRzK9gwEVSoxWas8UxR6OQPYQfh9j/6ox6RrFZjKEeJaU9SQIrGKdvEJBEkZ1fmLhI/VUUNRhQyxJEZ/lyfWiTX4jMnLzTFFR+Q6AaCLPgWGJMlrZvEwcqUCMpZJZJIzBk/uIrOF0feTUp21JLsAL3a7ReU0bIs2jfmvmAvuksCMpGr8hDsnjt7Y3Pw5SFly5DOpWVwRbQ8k89yIgzU8CszsQSNDro+4G5NyXEGBKmJHCp0Eg9dgAlizl9iXDC0KoqM+YqltlzJ4SEukDf8A8l30PL0BUqM7CznCQHcWbeLN2e7JLXmdNrX9xA+fQucwDWCsrZcoUWSdBZyNH0i14D2lmSAnN95LsC9li2xFiOh92gT5NaDFpBzCuxEpABXxGLBLlJSGSGAhUdcmcgLQXB9weR5GHMsZH/QuTfYC7RJfu/6v9sew/jUl8nr+kKBY66LCiO1zGGj9BvESfOCQTmZrk3AG+v7xGnzCSniZg5Yk8gzDdwqN0cPswPJ6Js+qITmdLaM9xtpzuPaIiqpZSCWN3GgDC589QG/aGKmozqIDpTdsuUPrYDXM4PsYUmebKKi12QdDdwW2LXiygkI22Vn4j02eiK2KcikEAgDVRBLjUEKDNGPzVERs3ajFGlzEnIcwNjqACxISoMoO/oDyEY7UoBJHL5coYKIqlHpHBMerlHzjgAwpx6EwssesY5JgHCVHJjoJg12YwL7TOANkJYqUdHJ4UO4Yq0eBR1WS+zuEqCe8I1IA3a4yhgXclgARvyiz1ctQbUKGpAN2D8J11KQS/wCVg5MTZlKypiUqWMrsmwSkPwo5ABOa7pICTuBHVKT3jJGdRsC2YahyLm+ZjcAhgXLXRo0R0iBSyy+Vh1s91BQcuBYEgX8TnR0mO/siyApLFIB5uSbEk2cWuWv5uCW7lR4BLYFr5VmwKuFLHq+jcTXsBKxaUZFOtSkpSAEhLy3CyQEhO+Vyd3fq1u4ncisUNL9omKAbMFO+YscpGoYEpLKZhz5QVKQkFnUpNlAuliLBnFnc2AJs2hh3s7hKZclPE8+6yC4U6vCm4a+rexGsPLlB7ZW0zKUQA4LPueF7Nd4NHJkOi7QLplgkEpUeJIY5hoFOLBQb+bXXDcakzwO7WCWfKbKDauIr0nCUlKkAlWgci5VqClwbMG/6jgYQnM6SqWoWBQ7ltgRpvaJTxpjKVlkxFL5fX9IUCE11RlGaUZnIpBNtszA3t84UZ/jkUQcl1JIzqGZ3ypUxQRfQ2to2a948RUkhagALEXzJSDplJe1h4usMKxJLhICSVcIbh4eivy+erttExSnKg6fAXABGVLEXG/k8epR5zGETSokAOQbpUyuRdCibl+uxEM1c7KgrIIy6OymdgwJDhipt4dSvKhgGZI+7u5e5U2jWHUF4SpibBKXykM5JvfMQX5NY67OYASsdox9yoqzgqAIUlCUubjIoNm4nOrvlP4Yy3DqA1VSqWg8a/A/4iNEnqWbzjR+3FcpFOtjlCmLAMkksA1nGij1cszFJy2hq1SZyJiCykKCgeovHPY/QyqUQWLhnBBsQRqCObiG+8841WdgFJjINRIWKeqIdaDeWtW5UBxIJ/MHB3EVPEPhliEs2plrH5pRE0N/SX+UTU7GcWiqZhyjnPFhkdga9RYUc9/8A21D5mLVhXwJrZgzTjKpk68asym/0of5mDYpnFPIUtaUJGZSiEgDcksBG4YH2XEilQiWAFoSrvFpuVqtna7Egg2L2s14C4F2SpKeqUqTONQaYcc4hIlmcoMiXKAOqQFqzObgDrFwo1AIzqQeJlKQdglIZSeHW2hBfMGPIo4ASsIuAQBlTn4QUgMnUNmCRwJDJILDR0sZEih7tluQyQCQlICtAAPEwB0SOY1ghLpnIloJEtaksgKvwkZnUFBiFbXcGxB14nlKUlSlMHYBgq/FlSAOEFr24XsC5gUPZGqJ0wFKSVuXAytvcXa5blufxXEDK+l+0VVOh1AKWqYtAPCMlxYKIUrwj11Nm5xjtBTkK7kfaVaMl2TmygrUvS/h5l9jc89l6Cc8yYQysoTkSSQhJJbU3LMQQbPACHGchuNO5FyVl0+NRtZiEv+HyMcVNHlGR+FJuWNyTwpJAJCcoN7i6uQgkuTlQAsJUE2KrpKVBhd3JIYnX6CGVUichCQxSpr3DlWt9sr7763jgWQisLKcyAwDAHOClnFwDZ+DXR06QpLo4UlgzEn8JLsRuHykuQRcR6rASV5kKK91PqXdWp1/CLPp0jydMSPwm5a5cLdrhQcKGUFyLOq8K0OjiqrFoLpliY+uYqcFgfw+fyhQ3NSoGwSSbnxi/XKoXd+e2kKEHDVECC+YMCxBIJUs3IKTZxw6bC28SDPLa5XIsczMNPDvb3iDhqnsgq5KCkqQznTKkl2BfT8RbRomSLrSAEEuWAckkt01LPzIuHYxqMTEZGYuopJYMz331Nxq97M2msOKl5eaSCLs7bOX6AO7632McrmMlSZd1gAWIUxc+JWhbYi3zTEdaSkpYlRBzK0CTme3CGZid2H+YWHBRQPiBPKU5MzOpyhySW1JBD6hIe10MRwuc9mBr6RdviOo/aL/iGYaXBCWLuSxTlblpeKIRmV0EAYeo6uYhYXLUpBGikkg+4i5Yb8Vq6SGUUTeqwyvVSSHin6Q0FuSdtIVxT7CmX2d8aa4nhEtI5cSvmTAzGPiVW1CMsyaEoILpQMuZ+Z1MVVJctEmgpe9qJUsPxLSCwKiA92A8Ra8dxSO7NZ7FYL3dCjOCkr+8uQAVKS6S5ICWTkSC4upRuIKpnkLY/wCGLEgKbnndgVALIcgO3ih/Dp5SoJUAUBIvYtlVkORYZiSRwuNHYvEsJGQkAMoujKClJBcDi3JU5ex3LiCcDqlMxThACFG33ibFQIu5FzYsxCgEuCqKZTUNRUqP2tS0oQrIZaSxdLG/QjLoz2IEXymljN3i8wSpyoGws6SSNUHwjhZ9WgNUUSpE4VCCkpWQkg65SXSthqAQ+ZxZoAyJGG0cmXKMpKQlLcYUOLjAJGQNcJK7nkPE0T6On71YUy05VFSQ+jBkItYpCibHYRBRWrTLC+EkrKUhQGYOQlEsHV3AVtZKrbwTlyFCV92stwhmYkJKcwJSH0KgSb6bxxzI9bLK1WmNxEqCS3EGSkLzbiyiRYvs0NSkq7tndLahKB3l8jgP+JzY24eUSJdNxKJYEuVJDMbEJBB1AGhB1YRGmVCVKy5hlYvmGmUMrhFwBxadA28AKI06cv8AFx6MnYpDKUQkp5BLhiHA02kSakrc5kKlgFJy2d05k8ILaZSGzeLqW8nSwtyCSli6yXSAGIupXizqT5FNyYbmyeFQcAFPCCk5bApKikvyWSDoAsGxSkoxx+mBEtBIUoEWyoVN81HKSASSzuXytfK5UQRTS1Ad6KZQAygz1FPEPHlZaQTdL7+F2dgoUYJ0UtwtR4imSFsWDqI3Zi3R9zE+ZMIlSS7uOLbM01KL5W1Czo2zNChRoMshYtKEtKwlxwl7tm4UFi23GbBhodbwOnYipInhkqCStgoO+RJUM35nOr/IwoUECMx+JNqhxqUh/S3884qNMbGFChX2E7nmxjhPhEKFA8hFLVY+0Wb4a04XXB9UoWoEagoQtYZ+qRChRzCjRKSc/dlgHl5yz6nuhl18LKPDpYcoslUoOqWyQlM4ShYWQFBNho5Ci9uXKFCjjmN4hUFlsAMmdiLf3SpctD+ij8oiqUJgKSkZVKlylJDspK1IzO7l9b9YUKOYyK5RzSFWslMwgIHgAfJYbcLj+oxZKdZMoqzEZFlKQDYDKC99+IjyhQoC6DLsg1WLzErUA1kuOjZlJA5MUCHe64kynYKUUlTJzMko0szstQ0sNGj2FHM5ETJaUkEpEwygpteMGaogly7uH5E7sRCxBWZcxJdu8axINpUxbuDq6B8zqSSoUKykSXIqDJkIKG41LdxmFgghgdLKa2yRChQoAjez/9k="/>
          <p:cNvSpPr>
            <a:spLocks noChangeAspect="1" noChangeArrowheads="1"/>
          </p:cNvSpPr>
          <p:nvPr/>
        </p:nvSpPr>
        <p:spPr bwMode="auto">
          <a:xfrm>
            <a:off x="77788" y="-1069975"/>
            <a:ext cx="1571625" cy="2171700"/>
          </a:xfrm>
          <a:prstGeom prst="rect">
            <a:avLst/>
          </a:prstGeom>
          <a:noFill/>
          <a:ln w="9525">
            <a:noFill/>
            <a:miter lim="800000"/>
            <a:headEnd/>
            <a:tailEnd/>
          </a:ln>
        </p:spPr>
        <p:txBody>
          <a:bodyPr/>
          <a:lstStyle/>
          <a:p>
            <a:endParaRPr lang="en-US"/>
          </a:p>
        </p:txBody>
      </p:sp>
      <p:pic>
        <p:nvPicPr>
          <p:cNvPr id="172034" name="Picture 2"/>
          <p:cNvPicPr>
            <a:picLocks noChangeAspect="1" noChangeArrowheads="1"/>
          </p:cNvPicPr>
          <p:nvPr/>
        </p:nvPicPr>
        <p:blipFill>
          <a:blip r:embed="rId3" cstate="print"/>
          <a:srcRect l="12444" t="16103" r="38675" b="44472"/>
          <a:stretch>
            <a:fillRect/>
          </a:stretch>
        </p:blipFill>
        <p:spPr bwMode="auto">
          <a:xfrm>
            <a:off x="353959" y="1115438"/>
            <a:ext cx="8455471" cy="4960897"/>
          </a:xfrm>
          <a:prstGeom prst="rect">
            <a:avLst/>
          </a:prstGeom>
          <a:noFill/>
          <a:ln w="76200" cmpd="tri">
            <a:solidFill>
              <a:srgbClr val="DBE739"/>
            </a:solid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72034"/>
                                        </p:tgtEl>
                                        <p:attrNameLst>
                                          <p:attrName>style.visibility</p:attrName>
                                        </p:attrNameLst>
                                      </p:cBhvr>
                                      <p:to>
                                        <p:strVal val="visible"/>
                                      </p:to>
                                    </p:set>
                                    <p:animEffect transition="in" filter="wipe(up)">
                                      <p:cBhvr>
                                        <p:cTn id="7" dur="500"/>
                                        <p:tgtEl>
                                          <p:spTgt spid="172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30175" y="95251"/>
            <a:ext cx="8883650" cy="666750"/>
          </a:xfrm>
        </p:spPr>
        <p:txBody>
          <a:bodyPr/>
          <a:lstStyle/>
          <a:p>
            <a:pPr algn="ctr">
              <a:lnSpc>
                <a:spcPct val="90000"/>
              </a:lnSpc>
              <a:defRPr/>
            </a:pPr>
            <a:r>
              <a:rPr lang="en-US" sz="3600" b="1" dirty="0" smtClean="0">
                <a:solidFill>
                  <a:srgbClr val="FFFF00"/>
                </a:solidFill>
                <a:latin typeface="Arial" pitchFamily="34" charset="0"/>
                <a:ea typeface="+mn-ea"/>
                <a:cs typeface="+mn-cs"/>
              </a:rPr>
              <a:t>NIH Launches Genetic Testing Registry</a:t>
            </a:r>
            <a:endParaRPr lang="en-US" sz="3600" b="1" dirty="0">
              <a:solidFill>
                <a:srgbClr val="FFFF00"/>
              </a:solidFill>
              <a:latin typeface="Arial" pitchFamily="34" charset="0"/>
              <a:ea typeface="+mn-ea"/>
              <a:cs typeface="+mn-cs"/>
            </a:endParaRPr>
          </a:p>
        </p:txBody>
      </p:sp>
      <p:sp>
        <p:nvSpPr>
          <p:cNvPr id="5" name="TextBox 4"/>
          <p:cNvSpPr txBox="1"/>
          <p:nvPr/>
        </p:nvSpPr>
        <p:spPr>
          <a:xfrm>
            <a:off x="7387732" y="6352669"/>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a:t>
            </a:r>
            <a:endParaRPr lang="en-US" sz="2000" dirty="0">
              <a:solidFill>
                <a:schemeClr val="accent4">
                  <a:lumMod val="40000"/>
                  <a:lumOff val="60000"/>
                </a:schemeClr>
              </a:solidFill>
              <a:latin typeface="Arial" charset="0"/>
            </a:endParaRPr>
          </a:p>
        </p:txBody>
      </p:sp>
      <p:pic>
        <p:nvPicPr>
          <p:cNvPr id="140290" name="Picture 2"/>
          <p:cNvPicPr>
            <a:picLocks noChangeAspect="1" noChangeArrowheads="1"/>
          </p:cNvPicPr>
          <p:nvPr/>
        </p:nvPicPr>
        <p:blipFill>
          <a:blip r:embed="rId3" cstate="print"/>
          <a:srcRect l="5607" t="15418" r="7632" b="11991"/>
          <a:stretch>
            <a:fillRect/>
          </a:stretch>
        </p:blipFill>
        <p:spPr bwMode="auto">
          <a:xfrm>
            <a:off x="349924" y="988890"/>
            <a:ext cx="8432126" cy="5131940"/>
          </a:xfrm>
          <a:prstGeom prst="rect">
            <a:avLst/>
          </a:prstGeom>
          <a:noFill/>
          <a:ln w="76200" cmpd="tri">
            <a:solidFill>
              <a:schemeClr val="accent4">
                <a:lumMod val="75000"/>
              </a:schemeClr>
            </a:solid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0290"/>
                                        </p:tgtEl>
                                        <p:attrNameLst>
                                          <p:attrName>style.visibility</p:attrName>
                                        </p:attrNameLst>
                                      </p:cBhvr>
                                      <p:to>
                                        <p:strVal val="visible"/>
                                      </p:to>
                                    </p:set>
                                    <p:animEffect transition="in" filter="wipe(up)">
                                      <p:cBhvr>
                                        <p:cTn id="7" dur="500"/>
                                        <p:tgtEl>
                                          <p:spTgt spid="140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126782"/>
            <a:ext cx="9013825" cy="1065213"/>
          </a:xfrm>
        </p:spPr>
        <p:txBody>
          <a:bodyPr/>
          <a:lstStyle/>
          <a:p>
            <a:pPr algn="ctr">
              <a:lnSpc>
                <a:spcPct val="90000"/>
              </a:lnSpc>
              <a:defRPr/>
            </a:pPr>
            <a:r>
              <a:rPr lang="en-US" sz="3300" b="1" dirty="0" smtClean="0">
                <a:solidFill>
                  <a:srgbClr val="FFFF00"/>
                </a:solidFill>
                <a:latin typeface="Arial" pitchFamily="34" charset="0"/>
                <a:ea typeface="+mn-ea"/>
                <a:cs typeface="+mn-cs"/>
              </a:rPr>
              <a:t>‘Big Data’ Research </a:t>
            </a:r>
            <a:r>
              <a:rPr lang="en-US" sz="3200" b="1" dirty="0" smtClean="0">
                <a:solidFill>
                  <a:srgbClr val="FFFF00"/>
                </a:solidFill>
                <a:latin typeface="Arial" pitchFamily="34" charset="0"/>
                <a:ea typeface="+mn-ea"/>
                <a:cs typeface="+mn-cs"/>
              </a:rPr>
              <a:t>and</a:t>
            </a:r>
            <a:r>
              <a:rPr lang="en-US" sz="3300" b="1" dirty="0" smtClean="0">
                <a:solidFill>
                  <a:srgbClr val="FFFF00"/>
                </a:solidFill>
                <a:latin typeface="Arial" pitchFamily="34" charset="0"/>
                <a:ea typeface="+mn-ea"/>
                <a:cs typeface="+mn-cs"/>
              </a:rPr>
              <a:t> Development Initiative</a:t>
            </a:r>
            <a:endParaRPr lang="en-US" sz="3300" b="1" dirty="0">
              <a:solidFill>
                <a:srgbClr val="FFFF00"/>
              </a:solidFill>
              <a:latin typeface="Arial" pitchFamily="34" charset="0"/>
              <a:ea typeface="+mn-ea"/>
              <a:cs typeface="+mn-cs"/>
            </a:endParaRPr>
          </a:p>
        </p:txBody>
      </p:sp>
      <p:sp>
        <p:nvSpPr>
          <p:cNvPr id="5" name="TextBox 4"/>
          <p:cNvSpPr txBox="1"/>
          <p:nvPr/>
        </p:nvSpPr>
        <p:spPr>
          <a:xfrm>
            <a:off x="7387732" y="634471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a:t>
            </a:r>
            <a:endParaRPr lang="en-US" sz="2000" dirty="0">
              <a:solidFill>
                <a:schemeClr val="accent4">
                  <a:lumMod val="40000"/>
                  <a:lumOff val="60000"/>
                </a:schemeClr>
              </a:solidFill>
              <a:latin typeface="Arial" charset="0"/>
            </a:endParaRPr>
          </a:p>
        </p:txBody>
      </p:sp>
      <p:grpSp>
        <p:nvGrpSpPr>
          <p:cNvPr id="6" name="Group 5"/>
          <p:cNvGrpSpPr/>
          <p:nvPr/>
        </p:nvGrpSpPr>
        <p:grpSpPr>
          <a:xfrm>
            <a:off x="220396" y="1451430"/>
            <a:ext cx="8699536" cy="4590756"/>
            <a:chOff x="220396" y="1451430"/>
            <a:chExt cx="8699536" cy="4590756"/>
          </a:xfrm>
        </p:grpSpPr>
        <p:pic>
          <p:nvPicPr>
            <p:cNvPr id="9218" name="Picture 2" descr="http://www.thenewnewinternet.com/wp-content/uploads/2012/03/cyber-darpa-21.jpg"/>
            <p:cNvPicPr>
              <a:picLocks noChangeAspect="1" noChangeArrowheads="1"/>
            </p:cNvPicPr>
            <p:nvPr/>
          </p:nvPicPr>
          <p:blipFill>
            <a:blip r:embed="rId3" cstate="print"/>
            <a:srcRect/>
            <a:stretch>
              <a:fillRect/>
            </a:stretch>
          </p:blipFill>
          <p:spPr bwMode="auto">
            <a:xfrm>
              <a:off x="220396" y="1451430"/>
              <a:ext cx="7094804" cy="4590756"/>
            </a:xfrm>
            <a:prstGeom prst="rect">
              <a:avLst/>
            </a:prstGeom>
            <a:noFill/>
          </p:spPr>
        </p:pic>
        <p:pic>
          <p:nvPicPr>
            <p:cNvPr id="9220" name="Picture 4" descr="http://americanmedical.com/wp-content/uploads/2012/04/white-house-seal.jpg"/>
            <p:cNvPicPr>
              <a:picLocks noChangeAspect="1" noChangeArrowheads="1"/>
            </p:cNvPicPr>
            <p:nvPr/>
          </p:nvPicPr>
          <p:blipFill>
            <a:blip r:embed="rId4" cstate="print"/>
            <a:srcRect/>
            <a:stretch>
              <a:fillRect/>
            </a:stretch>
          </p:blipFill>
          <p:spPr bwMode="auto">
            <a:xfrm>
              <a:off x="3770310" y="2065287"/>
              <a:ext cx="5149622" cy="3407076"/>
            </a:xfrm>
            <a:prstGeom prst="rect">
              <a:avLst/>
            </a:prstGeom>
            <a:noFill/>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08" name="Picture 12" descr="http://siliconangle.com/files/2011/07/world-big-data.jpg"/>
          <p:cNvPicPr>
            <a:picLocks noChangeAspect="1" noChangeArrowheads="1"/>
          </p:cNvPicPr>
          <p:nvPr/>
        </p:nvPicPr>
        <p:blipFill>
          <a:blip r:embed="rId3" cstate="print"/>
          <a:srcRect l="32105" r="31459"/>
          <a:stretch>
            <a:fillRect/>
          </a:stretch>
        </p:blipFill>
        <p:spPr bwMode="auto">
          <a:xfrm rot="16200000">
            <a:off x="3322455" y="3811173"/>
            <a:ext cx="2244568" cy="3849084"/>
          </a:xfrm>
          <a:prstGeom prst="rect">
            <a:avLst/>
          </a:prstGeom>
          <a:noFill/>
          <a:effectLst>
            <a:softEdge rad="317500"/>
          </a:effectLst>
        </p:spPr>
      </p:pic>
      <p:sp>
        <p:nvSpPr>
          <p:cNvPr id="2052" name="Rectangle 4"/>
          <p:cNvSpPr>
            <a:spLocks noGrp="1" noChangeArrowheads="1"/>
          </p:cNvSpPr>
          <p:nvPr>
            <p:ph type="title"/>
          </p:nvPr>
        </p:nvSpPr>
        <p:spPr>
          <a:xfrm>
            <a:off x="130175" y="57150"/>
            <a:ext cx="8883650" cy="1065213"/>
          </a:xfrm>
        </p:spPr>
        <p:txBody>
          <a:bodyPr/>
          <a:lstStyle/>
          <a:p>
            <a:pPr algn="ctr">
              <a:lnSpc>
                <a:spcPct val="90000"/>
              </a:lnSpc>
              <a:defRPr/>
            </a:pPr>
            <a:r>
              <a:rPr lang="en-US" sz="3600" b="1" dirty="0" smtClean="0">
                <a:solidFill>
                  <a:srgbClr val="FFFF00"/>
                </a:solidFill>
                <a:latin typeface="Arial" pitchFamily="34" charset="0"/>
                <a:ea typeface="+mn-ea"/>
                <a:cs typeface="+mn-cs"/>
              </a:rPr>
              <a:t>‘Big Data’ Planning at NIH</a:t>
            </a:r>
            <a:endParaRPr lang="en-US" sz="3600" b="1" dirty="0">
              <a:solidFill>
                <a:srgbClr val="FFFF00"/>
              </a:solidFill>
              <a:latin typeface="Arial" pitchFamily="34" charset="0"/>
              <a:ea typeface="+mn-ea"/>
              <a:cs typeface="+mn-cs"/>
            </a:endParaRPr>
          </a:p>
        </p:txBody>
      </p:sp>
      <p:sp>
        <p:nvSpPr>
          <p:cNvPr id="6" name="Title 1"/>
          <p:cNvSpPr txBox="1">
            <a:spLocks/>
          </p:cNvSpPr>
          <p:nvPr/>
        </p:nvSpPr>
        <p:spPr bwMode="auto">
          <a:xfrm>
            <a:off x="-76636" y="746415"/>
            <a:ext cx="9284136" cy="5036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465138" indent="-349250">
              <a:spcBef>
                <a:spcPts val="700"/>
              </a:spcBef>
              <a:buClr>
                <a:schemeClr val="tx2"/>
              </a:buClr>
              <a:buSzPct val="95000"/>
              <a:buFont typeface="Wingdings" pitchFamily="2" charset="2"/>
              <a:buChar char=""/>
            </a:pPr>
            <a:r>
              <a:rPr lang="en-US" sz="3200" dirty="0" smtClean="0">
                <a:latin typeface="Arial" charset="0"/>
                <a:cs typeface="Arial" charset="0"/>
              </a:rPr>
              <a:t>Data and Informatics Working Group </a:t>
            </a:r>
          </a:p>
          <a:p>
            <a:pPr marL="465138" indent="-349250">
              <a:spcBef>
                <a:spcPts val="700"/>
              </a:spcBef>
              <a:buClr>
                <a:schemeClr val="tx2"/>
              </a:buClr>
              <a:buSzPct val="95000"/>
            </a:pPr>
            <a:r>
              <a:rPr lang="en-US" sz="2800" dirty="0" smtClean="0">
                <a:latin typeface="Arial" charset="0"/>
                <a:cs typeface="Arial" charset="0"/>
              </a:rPr>
              <a:t>		Co-Chairs: Larry Tabak and David </a:t>
            </a:r>
            <a:r>
              <a:rPr lang="en-US" sz="2800" dirty="0" err="1" smtClean="0">
                <a:latin typeface="Arial" charset="0"/>
                <a:cs typeface="Arial" charset="0"/>
              </a:rPr>
              <a:t>DeMets</a:t>
            </a:r>
            <a:endParaRPr lang="en-US" sz="2800" dirty="0" smtClean="0">
              <a:latin typeface="Arial" charset="0"/>
              <a:cs typeface="Arial" charset="0"/>
            </a:endParaRPr>
          </a:p>
          <a:p>
            <a:pPr marL="115888" lvl="1" indent="0">
              <a:spcBef>
                <a:spcPts val="700"/>
              </a:spcBef>
              <a:buClr>
                <a:schemeClr val="tx2"/>
              </a:buClr>
              <a:buSzPct val="95000"/>
            </a:pPr>
            <a:r>
              <a:rPr lang="en-US" sz="2800" dirty="0" smtClean="0">
                <a:latin typeface="Arial" charset="0"/>
                <a:cs typeface="Arial" charset="0"/>
              </a:rPr>
              <a:t>	Report to NIH Director in June 2012</a:t>
            </a:r>
          </a:p>
          <a:p>
            <a:pPr marL="115888" lvl="1" indent="0">
              <a:spcBef>
                <a:spcPts val="700"/>
              </a:spcBef>
              <a:buClr>
                <a:schemeClr val="tx2"/>
              </a:buClr>
              <a:buSzPct val="95000"/>
            </a:pPr>
            <a:endParaRPr lang="en-US" sz="1200" dirty="0" smtClean="0">
              <a:latin typeface="Arial" charset="0"/>
              <a:cs typeface="Arial" charset="0"/>
            </a:endParaRPr>
          </a:p>
          <a:p>
            <a:pPr marL="465138" lvl="1" indent="-349250">
              <a:spcBef>
                <a:spcPts val="700"/>
              </a:spcBef>
              <a:buClr>
                <a:schemeClr val="tx2"/>
              </a:buClr>
              <a:buSzPct val="95000"/>
              <a:buFont typeface="Wingdings" pitchFamily="2" charset="2"/>
              <a:buChar char=""/>
            </a:pPr>
            <a:r>
              <a:rPr lang="en-US" sz="3200" dirty="0" smtClean="0">
                <a:latin typeface="Arial" charset="0"/>
                <a:cs typeface="Arial" charset="0"/>
              </a:rPr>
              <a:t>Trans-NIH Subgroup on Molecular Data</a:t>
            </a:r>
            <a:r>
              <a:rPr lang="en-US" sz="3200" dirty="0"/>
              <a:t> 		</a:t>
            </a:r>
            <a:r>
              <a:rPr lang="en-US" sz="2800" dirty="0" smtClean="0"/>
              <a:t>Co-Leads: NHGRI and NIGMS</a:t>
            </a:r>
          </a:p>
          <a:p>
            <a:pPr marL="465138" lvl="1" indent="-349250">
              <a:spcBef>
                <a:spcPts val="700"/>
              </a:spcBef>
              <a:buClr>
                <a:schemeClr val="tx2"/>
              </a:buClr>
              <a:buSzPct val="95000"/>
              <a:buFont typeface="Wingdings" pitchFamily="2" charset="2"/>
              <a:buChar char=""/>
            </a:pPr>
            <a:endParaRPr lang="en-US" sz="1200" dirty="0" smtClean="0"/>
          </a:p>
          <a:p>
            <a:pPr marL="465138" lvl="1" indent="-349250">
              <a:spcBef>
                <a:spcPts val="700"/>
              </a:spcBef>
              <a:buClr>
                <a:schemeClr val="tx2"/>
              </a:buClr>
              <a:buSzPct val="95000"/>
              <a:buFont typeface="Wingdings" pitchFamily="2" charset="2"/>
              <a:buChar char=""/>
            </a:pPr>
            <a:r>
              <a:rPr lang="en-US" sz="3200" dirty="0" smtClean="0"/>
              <a:t>Potential Common Fund initiative in FY2014</a:t>
            </a:r>
          </a:p>
          <a:p>
            <a:pPr marL="465138" lvl="1" indent="-349250">
              <a:spcBef>
                <a:spcPts val="700"/>
              </a:spcBef>
              <a:buClr>
                <a:schemeClr val="tx2"/>
              </a:buClr>
              <a:buSzPct val="95000"/>
              <a:buFont typeface="Wingdings" pitchFamily="2" charset="2"/>
              <a:buChar char=""/>
            </a:pPr>
            <a:endParaRPr lang="en-US" sz="800"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2108"/>
                                        </p:tgtEl>
                                        <p:attrNameLst>
                                          <p:attrName>style.visibility</p:attrName>
                                        </p:attrNameLst>
                                      </p:cBhvr>
                                      <p:to>
                                        <p:strVal val="visible"/>
                                      </p:to>
                                    </p:set>
                                    <p:animEffect transition="in" filter="wipe(down)">
                                      <p:cBhvr>
                                        <p:cTn id="7" dur="500"/>
                                        <p:tgtEl>
                                          <p:spTgt spid="13210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499"/>
                                          </p:stCondLst>
                                        </p:cTn>
                                        <p:tgtEl>
                                          <p:spTgt spid="6">
                                            <p:txEl>
                                              <p:pRg st="1" end="1"/>
                                            </p:txEl>
                                          </p:spTgt>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499"/>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872081" y="1394277"/>
            <a:ext cx="7466012" cy="5316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r>
              <a:rPr lang="en-US" sz="3200" dirty="0">
                <a:cs typeface="Arial" pitchFamily="34" charset="0"/>
              </a:rPr>
              <a:t>David </a:t>
            </a:r>
            <a:r>
              <a:rPr lang="en-US" sz="3200" dirty="0" smtClean="0">
                <a:cs typeface="Arial" pitchFamily="34" charset="0"/>
              </a:rPr>
              <a:t>Ginsburg </a:t>
            </a:r>
            <a:r>
              <a:rPr lang="en-US" sz="3200" dirty="0">
                <a:cs typeface="Arial" pitchFamily="34" charset="0"/>
              </a:rPr>
              <a:t>(Chair)</a:t>
            </a:r>
          </a:p>
          <a:p>
            <a:pPr>
              <a:spcBef>
                <a:spcPts val="700"/>
              </a:spcBef>
              <a:buClr>
                <a:schemeClr val="tx2"/>
              </a:buClr>
              <a:buSzPct val="95000"/>
              <a:buFont typeface="Wingdings" pitchFamily="2" charset="2"/>
              <a:buChar char=""/>
            </a:pPr>
            <a:r>
              <a:rPr lang="en-US" sz="3200" dirty="0" smtClean="0">
                <a:cs typeface="Arial" pitchFamily="34" charset="0"/>
              </a:rPr>
              <a:t>Robert Gentlemen</a:t>
            </a:r>
            <a:endParaRPr lang="en-US" sz="3200" dirty="0">
              <a:cs typeface="Arial" pitchFamily="34" charset="0"/>
            </a:endParaRPr>
          </a:p>
          <a:p>
            <a:pPr>
              <a:spcBef>
                <a:spcPts val="700"/>
              </a:spcBef>
              <a:buClr>
                <a:schemeClr val="tx2"/>
              </a:buClr>
              <a:buSzPct val="95000"/>
              <a:buFont typeface="Wingdings" pitchFamily="2" charset="2"/>
              <a:buChar char=""/>
            </a:pPr>
            <a:r>
              <a:rPr lang="en-US" sz="3200" dirty="0" smtClean="0">
                <a:cs typeface="Arial" pitchFamily="34" charset="0"/>
              </a:rPr>
              <a:t>Richard Gibbs</a:t>
            </a:r>
            <a:endParaRPr lang="en-US" sz="3200" dirty="0">
              <a:cs typeface="Arial" pitchFamily="34" charset="0"/>
            </a:endParaRPr>
          </a:p>
          <a:p>
            <a:pPr>
              <a:spcBef>
                <a:spcPts val="700"/>
              </a:spcBef>
              <a:buClr>
                <a:schemeClr val="tx2"/>
              </a:buClr>
              <a:buSzPct val="95000"/>
              <a:buFont typeface="Wingdings" pitchFamily="2" charset="2"/>
              <a:buChar char=""/>
            </a:pPr>
            <a:r>
              <a:rPr lang="en-US" sz="3200" dirty="0" smtClean="0">
                <a:cs typeface="Arial" pitchFamily="34" charset="0"/>
              </a:rPr>
              <a:t>Howard Jacob</a:t>
            </a:r>
            <a:endParaRPr lang="en-US" sz="3200" dirty="0">
              <a:cs typeface="Arial" pitchFamily="34" charset="0"/>
            </a:endParaRPr>
          </a:p>
          <a:p>
            <a:pPr>
              <a:spcBef>
                <a:spcPts val="700"/>
              </a:spcBef>
              <a:buClr>
                <a:schemeClr val="tx2"/>
              </a:buClr>
              <a:buSzPct val="95000"/>
              <a:buFont typeface="Wingdings" pitchFamily="2" charset="2"/>
              <a:buChar char=""/>
            </a:pPr>
            <a:r>
              <a:rPr lang="en-US" sz="3200" dirty="0" smtClean="0">
                <a:cs typeface="Arial" pitchFamily="34" charset="0"/>
              </a:rPr>
              <a:t>Jill </a:t>
            </a:r>
            <a:r>
              <a:rPr lang="en-US" sz="3200" dirty="0" err="1" smtClean="0">
                <a:cs typeface="Arial" pitchFamily="34" charset="0"/>
              </a:rPr>
              <a:t>Mesirov</a:t>
            </a:r>
            <a:endParaRPr lang="en-US" sz="3200" dirty="0">
              <a:cs typeface="Arial" pitchFamily="34" charset="0"/>
            </a:endParaRPr>
          </a:p>
          <a:p>
            <a:pPr>
              <a:spcBef>
                <a:spcPts val="700"/>
              </a:spcBef>
              <a:buClr>
                <a:schemeClr val="tx2"/>
              </a:buClr>
              <a:buSzPct val="95000"/>
              <a:buFont typeface="Wingdings" pitchFamily="2" charset="2"/>
              <a:buChar char=""/>
            </a:pPr>
            <a:r>
              <a:rPr lang="en-US" sz="3200" dirty="0" smtClean="0">
                <a:cs typeface="Arial" pitchFamily="34" charset="0"/>
              </a:rPr>
              <a:t>Deborah Nickerson</a:t>
            </a:r>
            <a:endParaRPr lang="en-US" sz="3200" dirty="0">
              <a:cs typeface="Arial" pitchFamily="34" charset="0"/>
            </a:endParaRPr>
          </a:p>
          <a:p>
            <a:pPr>
              <a:spcBef>
                <a:spcPts val="700"/>
              </a:spcBef>
              <a:buClr>
                <a:schemeClr val="tx2"/>
              </a:buClr>
              <a:buSzPct val="95000"/>
              <a:buFont typeface="Wingdings" pitchFamily="2" charset="2"/>
              <a:buChar char=""/>
            </a:pPr>
            <a:r>
              <a:rPr lang="en-US" sz="3200" dirty="0" smtClean="0">
                <a:cs typeface="Arial" pitchFamily="34" charset="0"/>
              </a:rPr>
              <a:t>Christine </a:t>
            </a:r>
            <a:r>
              <a:rPr lang="en-US" sz="3200" dirty="0" err="1" smtClean="0">
                <a:cs typeface="Arial" pitchFamily="34" charset="0"/>
              </a:rPr>
              <a:t>Seidman</a:t>
            </a:r>
            <a:endParaRPr lang="en-US" sz="3200" dirty="0" smtClean="0">
              <a:cs typeface="Arial" pitchFamily="34" charset="0"/>
            </a:endParaRPr>
          </a:p>
          <a:p>
            <a:pPr>
              <a:spcBef>
                <a:spcPts val="700"/>
              </a:spcBef>
              <a:buClr>
                <a:schemeClr val="tx2"/>
              </a:buClr>
              <a:buSzPct val="95000"/>
              <a:buFont typeface="Wingdings" pitchFamily="2" charset="2"/>
              <a:buChar char=""/>
            </a:pPr>
            <a:r>
              <a:rPr lang="en-US" sz="3200" dirty="0" smtClean="0">
                <a:cs typeface="Arial" pitchFamily="34" charset="0"/>
              </a:rPr>
              <a:t>Paul Sternberg</a:t>
            </a:r>
          </a:p>
          <a:p>
            <a:pPr>
              <a:spcBef>
                <a:spcPts val="700"/>
              </a:spcBef>
              <a:buClr>
                <a:schemeClr val="tx2"/>
              </a:buClr>
              <a:buSzPct val="95000"/>
              <a:buFont typeface="Wingdings" pitchFamily="2" charset="2"/>
              <a:buChar char=""/>
            </a:pPr>
            <a:r>
              <a:rPr lang="en-US" sz="3200" dirty="0" smtClean="0">
                <a:cs typeface="Arial" pitchFamily="34" charset="0"/>
              </a:rPr>
              <a:t>Marc Vidal</a:t>
            </a:r>
          </a:p>
          <a:p>
            <a:pPr>
              <a:spcBef>
                <a:spcPts val="700"/>
              </a:spcBef>
              <a:buClr>
                <a:schemeClr val="tx2"/>
              </a:buClr>
              <a:buSzPct val="95000"/>
              <a:buFont typeface="Wingdings" pitchFamily="2" charset="2"/>
              <a:buChar char=""/>
            </a:pPr>
            <a:endParaRPr lang="en-US" sz="3200" dirty="0"/>
          </a:p>
        </p:txBody>
      </p:sp>
      <p:sp>
        <p:nvSpPr>
          <p:cNvPr id="2052" name="Rectangle 4"/>
          <p:cNvSpPr>
            <a:spLocks noGrp="1" noChangeArrowheads="1"/>
          </p:cNvSpPr>
          <p:nvPr>
            <p:ph type="title"/>
          </p:nvPr>
        </p:nvSpPr>
        <p:spPr>
          <a:xfrm>
            <a:off x="130175" y="95251"/>
            <a:ext cx="8883650" cy="984250"/>
          </a:xfrm>
        </p:spPr>
        <p:txBody>
          <a:bodyPr/>
          <a:lstStyle/>
          <a:p>
            <a:pPr algn="ctr">
              <a:lnSpc>
                <a:spcPct val="90000"/>
              </a:lnSpc>
              <a:defRPr/>
            </a:pPr>
            <a:r>
              <a:rPr lang="en-US" sz="3200" b="1" dirty="0" smtClean="0">
                <a:solidFill>
                  <a:srgbClr val="FFFF00"/>
                </a:solidFill>
                <a:latin typeface="Arial" pitchFamily="34" charset="0"/>
                <a:ea typeface="+mn-ea"/>
                <a:cs typeface="+mn-cs"/>
              </a:rPr>
              <a:t>Advisory </a:t>
            </a:r>
            <a:r>
              <a:rPr lang="en-US" sz="3600" b="1" dirty="0" smtClean="0">
                <a:solidFill>
                  <a:srgbClr val="FFFF00"/>
                </a:solidFill>
                <a:latin typeface="Arial" pitchFamily="34" charset="0"/>
                <a:ea typeface="+mn-ea"/>
                <a:cs typeface="+mn-cs"/>
              </a:rPr>
              <a:t>Committee </a:t>
            </a:r>
            <a:r>
              <a:rPr lang="en-US" sz="3200" b="1" dirty="0" smtClean="0">
                <a:solidFill>
                  <a:srgbClr val="FFFF00"/>
                </a:solidFill>
                <a:latin typeface="Arial" pitchFamily="34" charset="0"/>
                <a:ea typeface="+mn-ea"/>
                <a:cs typeface="+mn-cs"/>
              </a:rPr>
              <a:t>to the Director </a:t>
            </a:r>
            <a:br>
              <a:rPr lang="en-US" sz="3200" b="1" dirty="0" smtClean="0">
                <a:solidFill>
                  <a:srgbClr val="FFFF00"/>
                </a:solidFill>
                <a:latin typeface="Arial" pitchFamily="34" charset="0"/>
                <a:ea typeface="+mn-ea"/>
                <a:cs typeface="+mn-cs"/>
              </a:rPr>
            </a:br>
            <a:r>
              <a:rPr lang="en-US" sz="3200" b="1" dirty="0" smtClean="0">
                <a:solidFill>
                  <a:srgbClr val="FFFF00"/>
                </a:solidFill>
                <a:latin typeface="Arial" pitchFamily="34" charset="0"/>
                <a:ea typeface="+mn-ea"/>
                <a:cs typeface="+mn-cs"/>
              </a:rPr>
              <a:t>NCBI Working Group </a:t>
            </a:r>
            <a:endParaRPr lang="en-US" sz="3200" b="1" dirty="0">
              <a:solidFill>
                <a:srgbClr val="FFFF00"/>
              </a:solidFill>
              <a:latin typeface="Arial" pitchFamily="34" charset="0"/>
              <a:ea typeface="+mn-ea"/>
              <a:cs typeface="+mn-cs"/>
            </a:endParaRPr>
          </a:p>
        </p:txBody>
      </p:sp>
      <p:pic>
        <p:nvPicPr>
          <p:cNvPr id="175106" name="Picture 2" descr="http://t1.gstatic.com/images?q=tbn:ANd9GcS1MdNHyf39XeUg0qlXOtg_cAu9t-1ny-MUG_QckropBBzyPYvbxnUPmw">
            <a:hlinkClick r:id="rId3"/>
          </p:cNvPr>
          <p:cNvPicPr>
            <a:picLocks noChangeAspect="1" noChangeArrowheads="1"/>
          </p:cNvPicPr>
          <p:nvPr/>
        </p:nvPicPr>
        <p:blipFill>
          <a:blip r:embed="rId4" cstate="print"/>
          <a:srcRect/>
          <a:stretch>
            <a:fillRect/>
          </a:stretch>
        </p:blipFill>
        <p:spPr bwMode="auto">
          <a:xfrm>
            <a:off x="6424563" y="2391429"/>
            <a:ext cx="1598210" cy="2694658"/>
          </a:xfrm>
          <a:prstGeom prst="roundRect">
            <a:avLst/>
          </a:prstGeom>
          <a:noFill/>
        </p:spPr>
      </p:pic>
    </p:spTree>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0" y="94596"/>
            <a:ext cx="9144000" cy="172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3400" dirty="0" smtClean="0">
                <a:solidFill>
                  <a:srgbClr val="FFFF00"/>
                </a:solidFill>
                <a:ea typeface="ＭＳ Ｐゴシック" pitchFamily="34" charset="-128"/>
                <a:cs typeface="Arial" pitchFamily="34" charset="0"/>
              </a:rPr>
              <a:t>Basic Behavioral and Social Science Opportunity Network (</a:t>
            </a:r>
            <a:r>
              <a:rPr lang="en-US" sz="3400" dirty="0" err="1" smtClean="0">
                <a:solidFill>
                  <a:srgbClr val="FFFF00"/>
                </a:solidFill>
                <a:ea typeface="ＭＳ Ｐゴシック" pitchFamily="34" charset="-128"/>
                <a:cs typeface="Arial" pitchFamily="34" charset="0"/>
              </a:rPr>
              <a:t>OppNet</a:t>
            </a:r>
            <a:r>
              <a:rPr lang="en-US" sz="3400" dirty="0" smtClean="0">
                <a:solidFill>
                  <a:srgbClr val="FFFF00"/>
                </a:solidFill>
                <a:ea typeface="ＭＳ Ｐゴシック" pitchFamily="34" charset="-128"/>
                <a:cs typeface="Arial" pitchFamily="34" charset="0"/>
              </a:rPr>
              <a:t>)</a:t>
            </a:r>
            <a:endParaRPr lang="en-US" sz="3400" dirty="0">
              <a:solidFill>
                <a:srgbClr val="FFFF00"/>
              </a:solidFill>
              <a:ea typeface="ＭＳ Ｐゴシック" pitchFamily="34" charset="-128"/>
              <a:cs typeface="Arial" pitchFamily="34" charset="0"/>
            </a:endParaRPr>
          </a:p>
        </p:txBody>
      </p:sp>
      <p:sp>
        <p:nvSpPr>
          <p:cNvPr id="66563" name="Title 1"/>
          <p:cNvSpPr txBox="1">
            <a:spLocks/>
          </p:cNvSpPr>
          <p:nvPr/>
        </p:nvSpPr>
        <p:spPr bwMode="auto">
          <a:xfrm>
            <a:off x="228600" y="1295400"/>
            <a:ext cx="8740775" cy="501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rgbClr val="D6ECFF"/>
              </a:buClr>
              <a:buSzPct val="95000"/>
              <a:buFont typeface="Arial" pitchFamily="34" charset="0"/>
              <a:buChar char="•"/>
            </a:pPr>
            <a:endParaRPr lang="en-US" sz="1600">
              <a:latin typeface="Calibri" pitchFamily="34" charset="0"/>
              <a:ea typeface="ＭＳ Ｐゴシック" pitchFamily="34" charset="-128"/>
            </a:endParaRPr>
          </a:p>
        </p:txBody>
      </p:sp>
      <p:sp>
        <p:nvSpPr>
          <p:cNvPr id="12" name="TextBox 11"/>
          <p:cNvSpPr txBox="1"/>
          <p:nvPr/>
        </p:nvSpPr>
        <p:spPr>
          <a:xfrm>
            <a:off x="7388116" y="6342600"/>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6</a:t>
            </a:r>
            <a:endParaRPr lang="en-US" sz="2000" dirty="0">
              <a:solidFill>
                <a:schemeClr val="accent4">
                  <a:lumMod val="40000"/>
                  <a:lumOff val="60000"/>
                </a:schemeClr>
              </a:solidFill>
              <a:latin typeface="Arial" charset="0"/>
            </a:endParaRPr>
          </a:p>
        </p:txBody>
      </p:sp>
      <p:sp>
        <p:nvSpPr>
          <p:cNvPr id="5" name="Title 1"/>
          <p:cNvSpPr txBox="1">
            <a:spLocks/>
          </p:cNvSpPr>
          <p:nvPr/>
        </p:nvSpPr>
        <p:spPr bwMode="auto">
          <a:xfrm>
            <a:off x="0" y="1346200"/>
            <a:ext cx="9144000" cy="366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Mission: P</a:t>
            </a:r>
            <a:r>
              <a:rPr lang="en-US" sz="3200" dirty="0" smtClean="0"/>
              <a:t>ursue opportunities for 	strengthening basic behavioral and 	social science research at NIH </a:t>
            </a:r>
            <a:r>
              <a:rPr lang="en-US" sz="3000" dirty="0" smtClean="0">
                <a:solidFill>
                  <a:srgbClr val="FFFFFF"/>
                </a:solidFill>
              </a:rPr>
              <a:t> </a:t>
            </a:r>
            <a:endParaRPr lang="en-US" sz="3000" dirty="0">
              <a:solidFill>
                <a:srgbClr val="FFFFFF"/>
              </a:solidFill>
            </a:endParaRPr>
          </a:p>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Collectively funded and managed</a:t>
            </a:r>
          </a:p>
          <a:p>
            <a:pPr marL="773112" lvl="2" indent="0" defTabSz="457200">
              <a:spcBef>
                <a:spcPts val="700"/>
              </a:spcBef>
              <a:buClr>
                <a:srgbClr val="D6ECFF"/>
              </a:buClr>
              <a:buSzPct val="95000"/>
              <a:tabLst>
                <a:tab pos="914400" algn="l"/>
              </a:tabLst>
            </a:pPr>
            <a:r>
              <a:rPr lang="en-US" sz="3000" dirty="0" smtClean="0">
                <a:solidFill>
                  <a:srgbClr val="FFFFFF"/>
                </a:solidFill>
              </a:rPr>
              <a:t>     [NHGRI FY2012 contribution: $349K] </a:t>
            </a:r>
          </a:p>
          <a:p>
            <a:pPr marL="571500" lvl="1" indent="-393700" defTabSz="457200">
              <a:spcBef>
                <a:spcPts val="700"/>
              </a:spcBef>
              <a:buClr>
                <a:srgbClr val="D6ECFF"/>
              </a:buClr>
              <a:buSzPct val="95000"/>
              <a:buFont typeface="Wingdings" pitchFamily="2" charset="2"/>
              <a:buChar char=""/>
              <a:tabLst>
                <a:tab pos="914400" algn="l"/>
              </a:tabLst>
            </a:pPr>
            <a:r>
              <a:rPr lang="en-US" sz="3000" dirty="0" err="1" smtClean="0">
                <a:solidFill>
                  <a:srgbClr val="FFFFFF"/>
                </a:solidFill>
              </a:rPr>
              <a:t>OppNet</a:t>
            </a:r>
            <a:r>
              <a:rPr lang="en-US" sz="3000" dirty="0" smtClean="0">
                <a:solidFill>
                  <a:srgbClr val="FFFFFF"/>
                </a:solidFill>
              </a:rPr>
              <a:t> grants may come to September 	Council meeting</a:t>
            </a:r>
          </a:p>
        </p:txBody>
      </p:sp>
      <p:pic>
        <p:nvPicPr>
          <p:cNvPr id="6" name="Picture 2"/>
          <p:cNvPicPr>
            <a:picLocks noChangeAspect="1" noChangeArrowheads="1"/>
          </p:cNvPicPr>
          <p:nvPr/>
        </p:nvPicPr>
        <p:blipFill>
          <a:blip r:embed="rId3" cstate="print"/>
          <a:srcRect l="12150" t="19486" r="13707" b="66809"/>
          <a:stretch>
            <a:fillRect/>
          </a:stretch>
        </p:blipFill>
        <p:spPr bwMode="auto">
          <a:xfrm>
            <a:off x="38100" y="5067300"/>
            <a:ext cx="9067800" cy="121920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3" cstate="print"/>
          <a:srcRect/>
          <a:stretch>
            <a:fillRect/>
          </a:stretch>
        </p:blipFill>
        <p:spPr bwMode="auto">
          <a:xfrm>
            <a:off x="0" y="11070"/>
            <a:ext cx="9144000" cy="6673504"/>
          </a:xfrm>
          <a:prstGeom prst="rect">
            <a:avLst/>
          </a:prstGeom>
          <a:noFill/>
          <a:ln w="9525">
            <a:noFill/>
            <a:miter lim="800000"/>
            <a:headEnd/>
            <a:tailEnd/>
          </a:ln>
          <a:effectLst/>
        </p:spPr>
      </p:pic>
    </p:spTree>
  </p:cSld>
  <p:clrMapOvr>
    <a:masterClrMapping/>
  </p:clrMapOvr>
  <p:transition spd="slow">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43605"/>
            <a:ext cx="9144000" cy="639763"/>
          </a:xfrm>
        </p:spPr>
        <p:txBody>
          <a:bodyPr/>
          <a:lstStyle/>
          <a:p>
            <a:pPr algn="ctr">
              <a:defRPr/>
            </a:pPr>
            <a:r>
              <a:rPr lang="en-US" sz="3600" b="1" dirty="0" smtClean="0">
                <a:solidFill>
                  <a:srgbClr val="FFFF00"/>
                </a:solidFill>
                <a:latin typeface="Arial" charset="0"/>
                <a:cs typeface="Arial" charset="0"/>
              </a:rPr>
              <a:t>FY2013 </a:t>
            </a:r>
            <a:r>
              <a:rPr lang="en-US" sz="3600" b="1" dirty="0">
                <a:solidFill>
                  <a:srgbClr val="FFFF00"/>
                </a:solidFill>
                <a:latin typeface="Arial" charset="0"/>
                <a:cs typeface="Arial" charset="0"/>
              </a:rPr>
              <a:t>NIH </a:t>
            </a:r>
            <a:r>
              <a:rPr lang="en-US" sz="3600" b="1" dirty="0" smtClean="0">
                <a:solidFill>
                  <a:srgbClr val="FFFF00"/>
                </a:solidFill>
                <a:latin typeface="Arial" charset="0"/>
                <a:cs typeface="Arial" charset="0"/>
              </a:rPr>
              <a:t>Appropriation: Overview</a:t>
            </a:r>
            <a:endParaRPr lang="en-US" sz="3600" b="1" dirty="0">
              <a:solidFill>
                <a:srgbClr val="FFFF00"/>
              </a:solidFill>
              <a:latin typeface="Arial" pitchFamily="34" charset="0"/>
              <a:cs typeface="Arial" pitchFamily="34" charset="0"/>
            </a:endParaRPr>
          </a:p>
        </p:txBody>
      </p:sp>
      <p:sp>
        <p:nvSpPr>
          <p:cNvPr id="5" name="Title 1"/>
          <p:cNvSpPr txBox="1">
            <a:spLocks/>
          </p:cNvSpPr>
          <p:nvPr/>
        </p:nvSpPr>
        <p:spPr bwMode="auto">
          <a:xfrm>
            <a:off x="0" y="3909639"/>
            <a:ext cx="9144000" cy="2809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algn="ctr" defTabSz="457200">
              <a:spcBef>
                <a:spcPts val="700"/>
              </a:spcBef>
              <a:buClr>
                <a:srgbClr val="D6ECFF"/>
              </a:buClr>
              <a:buSzPct val="95000"/>
              <a:tabLst>
                <a:tab pos="914400" algn="l"/>
              </a:tabLst>
            </a:pPr>
            <a:r>
              <a:rPr lang="en-US" sz="3600" dirty="0" smtClean="0">
                <a:solidFill>
                  <a:srgbClr val="FFFFFF"/>
                </a:solidFill>
              </a:rPr>
              <a:t>March 20: House NIH Hearing</a:t>
            </a:r>
            <a:endParaRPr lang="en-US" sz="3600" dirty="0">
              <a:solidFill>
                <a:srgbClr val="FFFFFF"/>
              </a:solidFill>
            </a:endParaRPr>
          </a:p>
          <a:p>
            <a:pPr marL="571500" lvl="1" indent="-393700" algn="ctr" defTabSz="457200">
              <a:spcBef>
                <a:spcPts val="700"/>
              </a:spcBef>
              <a:buClr>
                <a:srgbClr val="D6ECFF"/>
              </a:buClr>
              <a:buSzPct val="95000"/>
              <a:tabLst>
                <a:tab pos="914400" algn="l"/>
              </a:tabLst>
            </a:pPr>
            <a:endParaRPr lang="en-US" sz="3600" dirty="0" smtClean="0">
              <a:solidFill>
                <a:srgbClr val="FFFFFF"/>
              </a:solidFill>
            </a:endParaRPr>
          </a:p>
          <a:p>
            <a:pPr marL="571500" lvl="1" indent="-393700" algn="ctr" defTabSz="457200">
              <a:spcBef>
                <a:spcPts val="700"/>
              </a:spcBef>
              <a:buClr>
                <a:srgbClr val="D6ECFF"/>
              </a:buClr>
              <a:buSzPct val="95000"/>
              <a:tabLst>
                <a:tab pos="914400" algn="l"/>
              </a:tabLst>
            </a:pPr>
            <a:r>
              <a:rPr lang="en-US" sz="3600" dirty="0" smtClean="0">
                <a:solidFill>
                  <a:srgbClr val="FFFFFF"/>
                </a:solidFill>
              </a:rPr>
              <a:t>March 28: Senate NIH Hearing</a:t>
            </a:r>
          </a:p>
          <a:p>
            <a:pPr marL="571500" lvl="1" indent="-393700" algn="ctr" defTabSz="457200">
              <a:spcBef>
                <a:spcPts val="700"/>
              </a:spcBef>
              <a:buClr>
                <a:srgbClr val="D6ECFF"/>
              </a:buClr>
              <a:buSzPct val="95000"/>
              <a:tabLst>
                <a:tab pos="914400" algn="l"/>
              </a:tabLst>
            </a:pPr>
            <a:endParaRPr lang="en-US" sz="3600" dirty="0" smtClean="0">
              <a:solidFill>
                <a:srgbClr val="FFFFFF"/>
              </a:solidFill>
            </a:endParaRPr>
          </a:p>
        </p:txBody>
      </p:sp>
      <p:pic>
        <p:nvPicPr>
          <p:cNvPr id="3076" name="Picture 4" descr="http://www.visitingdc.com/images/capitol-building-picture.jpg"/>
          <p:cNvPicPr>
            <a:picLocks noChangeAspect="1" noChangeArrowheads="1"/>
          </p:cNvPicPr>
          <p:nvPr/>
        </p:nvPicPr>
        <p:blipFill>
          <a:blip r:embed="rId3" cstate="print"/>
          <a:srcRect/>
          <a:stretch>
            <a:fillRect/>
          </a:stretch>
        </p:blipFill>
        <p:spPr bwMode="auto">
          <a:xfrm>
            <a:off x="2052023" y="1004302"/>
            <a:ext cx="5156200" cy="2287237"/>
          </a:xfrm>
          <a:prstGeom prst="roundRect">
            <a:avLst>
              <a:gd name="adj" fmla="val 8594"/>
            </a:avLst>
          </a:prstGeom>
          <a:solidFill>
            <a:srgbClr val="FFFFFF">
              <a:shade val="85000"/>
            </a:srgbClr>
          </a:solidFill>
          <a:ln>
            <a:noFill/>
          </a:ln>
          <a:effectLst/>
        </p:spPr>
      </p:pic>
      <p:sp>
        <p:nvSpPr>
          <p:cNvPr id="6" name="TextBox 5"/>
          <p:cNvSpPr txBox="1"/>
          <p:nvPr/>
        </p:nvSpPr>
        <p:spPr>
          <a:xfrm>
            <a:off x="7393244" y="6348413"/>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7</a:t>
            </a:r>
            <a:endParaRPr lang="en-US" sz="2000" dirty="0">
              <a:solidFill>
                <a:schemeClr val="accent4">
                  <a:lumMod val="40000"/>
                  <a:lumOff val="60000"/>
                </a:schemeClr>
              </a:solidFill>
              <a:latin typeface="Arial"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up)">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0" y="59982"/>
            <a:ext cx="9144000" cy="639763"/>
          </a:xfrm>
        </p:spPr>
        <p:txBody>
          <a:bodyPr/>
          <a:lstStyle/>
          <a:p>
            <a:pPr algn="ctr">
              <a:defRPr/>
            </a:pPr>
            <a:r>
              <a:rPr lang="en-US" sz="3500" b="1" dirty="0" smtClean="0">
                <a:solidFill>
                  <a:srgbClr val="FFFF00"/>
                </a:solidFill>
                <a:latin typeface="Arial" charset="0"/>
                <a:cs typeface="Arial" charset="0"/>
              </a:rPr>
              <a:t>FY2013 NIH Appropriation:  Sequestration?</a:t>
            </a:r>
            <a:endParaRPr lang="en-US" sz="3500" b="1" dirty="0">
              <a:solidFill>
                <a:srgbClr val="FFFF00"/>
              </a:solidFill>
              <a:latin typeface="Arial" pitchFamily="34" charset="0"/>
              <a:cs typeface="Arial" pitchFamily="34"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643" t="-4331" r="-643" b="4331"/>
          <a:stretch/>
        </p:blipFill>
        <p:spPr bwMode="auto">
          <a:xfrm>
            <a:off x="274320" y="1406902"/>
            <a:ext cx="5719599" cy="4730733"/>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09846" y="1544337"/>
            <a:ext cx="2222294" cy="4615705"/>
          </a:xfrm>
          <a:prstGeom prst="rect">
            <a:avLst/>
          </a:prstGeom>
          <a:noFill/>
          <a:ln>
            <a:noFill/>
          </a:ln>
          <a:effectLst>
            <a:glow rad="228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outVertical)">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0" y="114300"/>
            <a:ext cx="9144000" cy="639763"/>
          </a:xfrm>
        </p:spPr>
        <p:txBody>
          <a:bodyPr/>
          <a:lstStyle/>
          <a:p>
            <a:pPr algn="ctr">
              <a:defRPr/>
            </a:pPr>
            <a:r>
              <a:rPr lang="en-US" sz="3600" b="1" dirty="0" smtClean="0">
                <a:solidFill>
                  <a:srgbClr val="FFFF00"/>
                </a:solidFill>
                <a:latin typeface="Arial" charset="0"/>
                <a:cs typeface="Arial" charset="0"/>
              </a:rPr>
              <a:t>Warnings: Sequestration Impact on NIH</a:t>
            </a:r>
            <a:endParaRPr lang="en-US" sz="3600" b="1" dirty="0">
              <a:solidFill>
                <a:srgbClr val="FFFF00"/>
              </a:solidFill>
              <a:latin typeface="Arial" pitchFamily="34" charset="0"/>
              <a:cs typeface="Arial" pitchFamily="34" charset="0"/>
            </a:endParaRPr>
          </a:p>
        </p:txBody>
      </p:sp>
      <p:grpSp>
        <p:nvGrpSpPr>
          <p:cNvPr id="9" name="Group 8"/>
          <p:cNvGrpSpPr/>
          <p:nvPr/>
        </p:nvGrpSpPr>
        <p:grpSpPr>
          <a:xfrm>
            <a:off x="835685" y="1126452"/>
            <a:ext cx="8511514" cy="2176277"/>
            <a:chOff x="1267318" y="1860872"/>
            <a:chExt cx="8058241" cy="2176277"/>
          </a:xfrm>
        </p:grpSpPr>
        <p:sp>
          <p:nvSpPr>
            <p:cNvPr id="4" name="Rectangle 3"/>
            <p:cNvSpPr/>
            <p:nvPr/>
          </p:nvSpPr>
          <p:spPr>
            <a:xfrm>
              <a:off x="1267318" y="2529044"/>
              <a:ext cx="8058241" cy="1508105"/>
            </a:xfrm>
            <a:prstGeom prst="rect">
              <a:avLst/>
            </a:prstGeom>
          </p:spPr>
          <p:txBody>
            <a:bodyPr wrap="square">
              <a:spAutoFit/>
            </a:bodyPr>
            <a:lstStyle/>
            <a:p>
              <a:endParaRPr lang="en-US" sz="2800" dirty="0" smtClean="0"/>
            </a:p>
            <a:p>
              <a:r>
                <a:rPr lang="en-US" sz="3200" dirty="0" smtClean="0"/>
                <a:t>“33,000 fewer jobs across the United States”</a:t>
              </a:r>
              <a:endParaRPr lang="en-US" sz="3200" dirty="0"/>
            </a:p>
          </p:txBody>
        </p:sp>
        <p:pic>
          <p:nvPicPr>
            <p:cNvPr id="18434" name="Picture 2" descr="http://www.unitedformedicalresearch.com/wp-content/themes/thesis_151/custom/images/header_logo.jpg"/>
            <p:cNvPicPr>
              <a:picLocks noChangeAspect="1" noChangeArrowheads="1"/>
            </p:cNvPicPr>
            <p:nvPr/>
          </p:nvPicPr>
          <p:blipFill rotWithShape="1">
            <a:blip r:embed="rId3" cstate="print"/>
            <a:srcRect t="-27944" b="27944"/>
            <a:stretch/>
          </p:blipFill>
          <p:spPr bwMode="auto">
            <a:xfrm>
              <a:off x="1267318" y="1860872"/>
              <a:ext cx="7168139" cy="894216"/>
            </a:xfrm>
            <a:prstGeom prst="rect">
              <a:avLst/>
            </a:prstGeom>
            <a:noFill/>
          </p:spPr>
        </p:pic>
      </p:grpSp>
      <p:grpSp>
        <p:nvGrpSpPr>
          <p:cNvPr id="10" name="Group 9"/>
          <p:cNvGrpSpPr/>
          <p:nvPr/>
        </p:nvGrpSpPr>
        <p:grpSpPr>
          <a:xfrm>
            <a:off x="863599" y="3626657"/>
            <a:ext cx="8082393" cy="2530156"/>
            <a:chOff x="812799" y="3839491"/>
            <a:chExt cx="8082393" cy="2530156"/>
          </a:xfrm>
        </p:grpSpPr>
        <p:pic>
          <p:nvPicPr>
            <p:cNvPr id="18436" name="Picture 4" descr="FASEB Logo">
              <a:hlinkClick r:id="rId4"/>
            </p:cNvPr>
            <p:cNvPicPr>
              <a:picLocks noChangeAspect="1" noChangeArrowheads="1"/>
            </p:cNvPicPr>
            <p:nvPr/>
          </p:nvPicPr>
          <p:blipFill>
            <a:blip r:embed="rId5" cstate="print"/>
            <a:srcRect/>
            <a:stretch>
              <a:fillRect/>
            </a:stretch>
          </p:blipFill>
          <p:spPr bwMode="auto">
            <a:xfrm>
              <a:off x="2702379" y="3839491"/>
              <a:ext cx="3714750" cy="1257301"/>
            </a:xfrm>
            <a:prstGeom prst="rect">
              <a:avLst/>
            </a:prstGeom>
            <a:noFill/>
          </p:spPr>
        </p:pic>
        <p:sp>
          <p:nvSpPr>
            <p:cNvPr id="7" name="Rectangle 6"/>
            <p:cNvSpPr/>
            <p:nvPr/>
          </p:nvSpPr>
          <p:spPr>
            <a:xfrm>
              <a:off x="812799" y="4861542"/>
              <a:ext cx="8082393" cy="1508105"/>
            </a:xfrm>
            <a:prstGeom prst="rect">
              <a:avLst/>
            </a:prstGeom>
          </p:spPr>
          <p:txBody>
            <a:bodyPr wrap="square">
              <a:spAutoFit/>
            </a:bodyPr>
            <a:lstStyle/>
            <a:p>
              <a:r>
                <a:rPr lang="en-US" sz="2800" dirty="0" smtClean="0"/>
                <a:t> </a:t>
              </a:r>
            </a:p>
            <a:p>
              <a:r>
                <a:rPr lang="en-US" sz="3200" dirty="0" smtClean="0"/>
                <a:t>“11.1% ($2.8 billion) reduction of the extramural budget”	</a:t>
              </a:r>
            </a:p>
          </p:txBody>
        </p:sp>
      </p:grpSp>
      <p:sp>
        <p:nvSpPr>
          <p:cNvPr id="8" name="TextBox 7"/>
          <p:cNvSpPr txBox="1"/>
          <p:nvPr/>
        </p:nvSpPr>
        <p:spPr>
          <a:xfrm>
            <a:off x="7377342" y="6348413"/>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8</a:t>
            </a:r>
          </a:p>
        </p:txBody>
      </p:sp>
    </p:spTree>
    <p:extLst>
      <p:ext uri="{BB962C8B-B14F-4D97-AF65-F5344CB8AC3E}">
        <p14:creationId xmlns:p14="http://schemas.microsoft.com/office/powerpoint/2010/main" xmlns="" val="411460943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64775"/>
            <a:ext cx="9144000" cy="639763"/>
          </a:xfrm>
        </p:spPr>
        <p:txBody>
          <a:bodyPr/>
          <a:lstStyle/>
          <a:p>
            <a:pPr algn="ctr">
              <a:defRPr/>
            </a:pPr>
            <a:r>
              <a:rPr lang="en-US" sz="3600" b="1" dirty="0" smtClean="0">
                <a:solidFill>
                  <a:srgbClr val="FFFF00"/>
                </a:solidFill>
                <a:latin typeface="Arial" charset="0"/>
                <a:cs typeface="Arial" charset="0"/>
              </a:rPr>
              <a:t>FY2013 </a:t>
            </a:r>
            <a:r>
              <a:rPr lang="en-US" sz="3600" b="1" dirty="0">
                <a:solidFill>
                  <a:srgbClr val="FFFF00"/>
                </a:solidFill>
                <a:latin typeface="Arial" charset="0"/>
                <a:cs typeface="Arial" charset="0"/>
              </a:rPr>
              <a:t>NIH </a:t>
            </a:r>
            <a:r>
              <a:rPr lang="en-US" sz="3600" b="1" dirty="0" smtClean="0">
                <a:solidFill>
                  <a:srgbClr val="FFFF00"/>
                </a:solidFill>
                <a:latin typeface="Arial" charset="0"/>
                <a:cs typeface="Arial" charset="0"/>
              </a:rPr>
              <a:t>Appropriation: Survival Tips</a:t>
            </a:r>
            <a:endParaRPr lang="en-US" sz="3600" b="1" dirty="0">
              <a:solidFill>
                <a:srgbClr val="FFFF00"/>
              </a:solidFill>
              <a:latin typeface="Arial" pitchFamily="34" charset="0"/>
              <a:cs typeface="Arial"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6634" y="679348"/>
            <a:ext cx="4876800" cy="365760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14089" y="1472079"/>
            <a:ext cx="4876800" cy="365760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691544" y="2264810"/>
            <a:ext cx="4938520" cy="365760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1" r="18999"/>
          <a:stretch/>
        </p:blipFill>
        <p:spPr bwMode="auto">
          <a:xfrm>
            <a:off x="4030720" y="3057542"/>
            <a:ext cx="4937760" cy="365760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742634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ox(out)">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ou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ox(out)">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box(out)">
                                      <p:cBhvr>
                                        <p:cTn id="2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0" y="63500"/>
            <a:ext cx="9144000" cy="639763"/>
          </a:xfrm>
        </p:spPr>
        <p:txBody>
          <a:bodyPr/>
          <a:lstStyle/>
          <a:p>
            <a:pPr algn="ctr">
              <a:defRPr/>
            </a:pPr>
            <a:r>
              <a:rPr lang="en-US" sz="3600" b="1" dirty="0" smtClean="0">
                <a:solidFill>
                  <a:srgbClr val="FFFF00"/>
                </a:solidFill>
                <a:latin typeface="Arial" charset="0"/>
                <a:cs typeface="Arial" charset="0"/>
              </a:rPr>
              <a:t>Just Released: </a:t>
            </a:r>
            <a:r>
              <a:rPr lang="en-US" sz="3600" b="1" i="1" dirty="0" smtClean="0">
                <a:solidFill>
                  <a:srgbClr val="FFFF00"/>
                </a:solidFill>
                <a:latin typeface="Arial" charset="0"/>
                <a:cs typeface="Arial" charset="0"/>
              </a:rPr>
              <a:t>Leadership in Decline</a:t>
            </a:r>
            <a:endParaRPr lang="en-US" sz="3600" b="1" i="1" dirty="0">
              <a:solidFill>
                <a:srgbClr val="FFFF00"/>
              </a:solidFill>
              <a:latin typeface="Arial" pitchFamily="34" charset="0"/>
              <a:cs typeface="Arial" pitchFamily="34" charset="0"/>
            </a:endParaRPr>
          </a:p>
        </p:txBody>
      </p:sp>
      <p:sp>
        <p:nvSpPr>
          <p:cNvPr id="8" name="TextBox 7"/>
          <p:cNvSpPr txBox="1"/>
          <p:nvPr/>
        </p:nvSpPr>
        <p:spPr>
          <a:xfrm>
            <a:off x="7377342" y="6348413"/>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8</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6359" y="749300"/>
            <a:ext cx="3980879" cy="5081618"/>
          </a:xfrm>
          <a:prstGeom prst="rect">
            <a:avLst/>
          </a:prstGeom>
          <a:noFill/>
          <a:ln w="317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59360" y="913332"/>
            <a:ext cx="3973043" cy="5081618"/>
          </a:xfrm>
          <a:prstGeom prst="rect">
            <a:avLst/>
          </a:prstGeom>
          <a:noFill/>
          <a:ln w="317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454525" y="1077364"/>
            <a:ext cx="3908911" cy="5081618"/>
          </a:xfrm>
          <a:prstGeom prst="rect">
            <a:avLst/>
          </a:prstGeom>
          <a:noFill/>
          <a:ln w="317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2019300" y="1807700"/>
            <a:ext cx="1168400" cy="1441937"/>
          </a:xfrm>
          <a:prstGeom prst="rect">
            <a:avLst/>
          </a:prstGeom>
          <a:solidFill>
            <a:schemeClr val="accent2">
              <a:lumMod val="75000"/>
              <a:alpha val="13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988836" y="4958862"/>
            <a:ext cx="3234924" cy="844493"/>
          </a:xfrm>
          <a:prstGeom prst="rect">
            <a:avLst/>
          </a:prstGeom>
          <a:solidFill>
            <a:schemeClr val="accent2">
              <a:lumMod val="75000"/>
              <a:alpha val="13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985558" y="1241395"/>
            <a:ext cx="3928195" cy="5081618"/>
          </a:xfrm>
          <a:prstGeom prst="rect">
            <a:avLst/>
          </a:prstGeom>
          <a:noFill/>
          <a:ln w="317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Rectangle 16"/>
          <p:cNvSpPr/>
          <p:nvPr/>
        </p:nvSpPr>
        <p:spPr>
          <a:xfrm>
            <a:off x="5169877" y="2595489"/>
            <a:ext cx="2363371" cy="1020339"/>
          </a:xfrm>
          <a:prstGeom prst="rect">
            <a:avLst/>
          </a:prstGeom>
          <a:solidFill>
            <a:schemeClr val="accent2">
              <a:lumMod val="75000"/>
              <a:alpha val="13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72798378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ipe(left)">
                                      <p:cBhvr>
                                        <p:cTn id="12" dur="500"/>
                                        <p:tgtEl>
                                          <p:spTgt spid="1027"/>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ox(out)">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wipe(left)">
                                      <p:cBhvr>
                                        <p:cTn id="21" dur="500"/>
                                        <p:tgtEl>
                                          <p:spTgt spid="1028"/>
                                        </p:tgtEl>
                                      </p:cBhvr>
                                    </p:animEffect>
                                  </p:childTnLst>
                                </p:cTn>
                              </p:par>
                            </p:childTnLst>
                          </p:cTn>
                        </p:par>
                        <p:par>
                          <p:cTn id="22" fill="hold">
                            <p:stCondLst>
                              <p:cond delay="500"/>
                            </p:stCondLst>
                            <p:childTnLst>
                              <p:par>
                                <p:cTn id="23" presetID="4" presetClass="entr" presetSubtype="32"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ox(out)">
                                      <p:cBhvr>
                                        <p:cTn id="25" dur="1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29"/>
                                        </p:tgtEl>
                                        <p:attrNameLst>
                                          <p:attrName>style.visibility</p:attrName>
                                        </p:attrNameLst>
                                      </p:cBhvr>
                                      <p:to>
                                        <p:strVal val="visible"/>
                                      </p:to>
                                    </p:set>
                                    <p:animEffect transition="in" filter="wipe(left)">
                                      <p:cBhvr>
                                        <p:cTn id="30" dur="500"/>
                                        <p:tgtEl>
                                          <p:spTgt spid="1029"/>
                                        </p:tgtEl>
                                      </p:cBhvr>
                                    </p:animEffect>
                                  </p:childTnLst>
                                </p:cTn>
                              </p:par>
                            </p:childTnLst>
                          </p:cTn>
                        </p:par>
                        <p:par>
                          <p:cTn id="31" fill="hold">
                            <p:stCondLst>
                              <p:cond delay="500"/>
                            </p:stCondLst>
                            <p:childTnLst>
                              <p:par>
                                <p:cTn id="32" presetID="4" presetClass="entr" presetSubtype="32"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ox(out)">
                                      <p:cBhvr>
                                        <p:cTn id="3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pic>
        <p:nvPicPr>
          <p:cNvPr id="30723" name="Picture 3" descr="helix at bottom new seq 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4" name="Rectangle 4"/>
          <p:cNvSpPr>
            <a:spLocks noChangeArrowheads="1"/>
          </p:cNvSpPr>
          <p:nvPr/>
        </p:nvSpPr>
        <p:spPr bwMode="auto">
          <a:xfrm>
            <a:off x="606425" y="331788"/>
            <a:ext cx="8035925"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1016000">
              <a:lnSpc>
                <a:spcPct val="125000"/>
              </a:lnSpc>
              <a:buFontTx/>
              <a:buAutoNum type="romanUcPeriod"/>
            </a:pPr>
            <a:r>
              <a:rPr lang="en-US" sz="4000" b="0">
                <a:solidFill>
                  <a:srgbClr val="808080"/>
                </a:solidFill>
              </a:rPr>
              <a:t>General NHGRI Updates</a:t>
            </a:r>
          </a:p>
          <a:p>
            <a:pPr marL="1016000" indent="-1016000">
              <a:lnSpc>
                <a:spcPct val="125000"/>
              </a:lnSpc>
              <a:buFontTx/>
              <a:buAutoNum type="romanUcPeriod"/>
            </a:pPr>
            <a:r>
              <a:rPr lang="en-US" sz="4000" b="0">
                <a:solidFill>
                  <a:srgbClr val="808080"/>
                </a:solidFill>
              </a:rPr>
              <a:t>General NIH Updates</a:t>
            </a:r>
          </a:p>
          <a:p>
            <a:pPr marL="1016000" indent="-1016000">
              <a:lnSpc>
                <a:spcPct val="125000"/>
              </a:lnSpc>
              <a:buFontTx/>
              <a:buAutoNum type="romanUcPeriod"/>
            </a:pPr>
            <a:r>
              <a:rPr lang="en-US" sz="4000">
                <a:solidFill>
                  <a:srgbClr val="C1EEFF"/>
                </a:solidFill>
              </a:rPr>
              <a:t>Genomics Updates</a:t>
            </a:r>
          </a:p>
          <a:p>
            <a:pPr marL="1016000" indent="-1016000">
              <a:lnSpc>
                <a:spcPct val="125000"/>
              </a:lnSpc>
              <a:buFontTx/>
              <a:buAutoNum type="romanUcPeriod"/>
            </a:pPr>
            <a:r>
              <a:rPr lang="en-US" sz="4000" b="0">
                <a:solidFill>
                  <a:srgbClr val="808080"/>
                </a:solidFill>
              </a:rPr>
              <a:t>NHGRI Extramural Program</a:t>
            </a:r>
          </a:p>
          <a:p>
            <a:pPr marL="1016000" indent="-1016000">
              <a:lnSpc>
                <a:spcPct val="125000"/>
              </a:lnSpc>
              <a:buFontTx/>
              <a:buAutoNum type="romanUcPeriod"/>
            </a:pPr>
            <a:r>
              <a:rPr lang="en-US" sz="4000" b="0">
                <a:solidFill>
                  <a:srgbClr val="808080"/>
                </a:solidFill>
              </a:rPr>
              <a:t>NIH Common Fund Programs</a:t>
            </a:r>
          </a:p>
          <a:p>
            <a:pPr marL="1016000" indent="-1016000">
              <a:lnSpc>
                <a:spcPct val="125000"/>
              </a:lnSpc>
              <a:buFontTx/>
              <a:buAutoNum type="romanUcPeriod"/>
            </a:pPr>
            <a:r>
              <a:rPr lang="en-US" sz="4000" b="0">
                <a:solidFill>
                  <a:srgbClr val="808080"/>
                </a:solidFill>
              </a:rPr>
              <a:t>NHGRI Office of the Director</a:t>
            </a:r>
          </a:p>
          <a:p>
            <a:pPr marL="1016000" indent="-1016000">
              <a:lnSpc>
                <a:spcPct val="125000"/>
              </a:lnSpc>
              <a:buFontTx/>
              <a:buAutoNum type="romanUcPeriod"/>
            </a:pPr>
            <a:r>
              <a:rPr lang="en-US" sz="4000" b="0">
                <a:solidFill>
                  <a:srgbClr val="808080"/>
                </a:solidFill>
              </a:rPr>
              <a:t>NHGRI Intramural Program</a:t>
            </a:r>
          </a:p>
        </p:txBody>
      </p:sp>
    </p:spTree>
  </p:cSld>
  <p:clrMapOvr>
    <a:masterClrMapping/>
  </p:clrMapOvr>
  <p:transition spd="slow">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0932"/>
            <a:ext cx="9144000" cy="760413"/>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Mourning the Loss of </a:t>
            </a:r>
            <a:r>
              <a:rPr lang="en-US" sz="3600" b="1" dirty="0" err="1" smtClean="0">
                <a:solidFill>
                  <a:srgbClr val="FFFF00"/>
                </a:solidFill>
                <a:latin typeface="Arial" charset="0"/>
                <a:cs typeface="Arial" charset="0"/>
              </a:rPr>
              <a:t>Renato</a:t>
            </a:r>
            <a:r>
              <a:rPr lang="en-US" sz="3600" b="1" dirty="0" smtClean="0">
                <a:solidFill>
                  <a:srgbClr val="FFFF00"/>
                </a:solidFill>
                <a:latin typeface="Arial" charset="0"/>
                <a:cs typeface="Arial" charset="0"/>
              </a:rPr>
              <a:t> Dulbecco</a:t>
            </a:r>
          </a:p>
        </p:txBody>
      </p:sp>
      <p:sp>
        <p:nvSpPr>
          <p:cNvPr id="4" name="TextBox 3"/>
          <p:cNvSpPr txBox="1"/>
          <p:nvPr/>
        </p:nvSpPr>
        <p:spPr>
          <a:xfrm>
            <a:off x="7377342" y="6340462"/>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9</a:t>
            </a:r>
            <a:endParaRPr lang="en-US" sz="2000" dirty="0">
              <a:solidFill>
                <a:schemeClr val="accent4">
                  <a:lumMod val="40000"/>
                  <a:lumOff val="60000"/>
                </a:schemeClr>
              </a:solidFill>
              <a:latin typeface="Arial" charset="0"/>
            </a:endParaRPr>
          </a:p>
        </p:txBody>
      </p:sp>
      <p:sp>
        <p:nvSpPr>
          <p:cNvPr id="31748" name="AutoShape 2" descr="data:image/jpg;base64,/9j/4AAQSkZJRgABAQAAAQABAAD/2wCEAAkGBhQSEBQUExQWFBUWFxgYGBUWFxcUFxQXGBcVFBQXFRcYHCYfGBojGRQUHy8gIycpLCwsFx4xNTAqNSYrLCkBCQoKDgwOGA8PGiwcHyQsLCkpLCwpLCkpLCwpKSwpKSwpKSkpKSkpLCwsKSwpLCksLCwpLCksLCwpKSwpKSwpLP/AABEIAOQApQMBIgACEQEDEQH/xAAcAAABBQEBAQAAAAAAAAAAAAAFAAMEBgcCAQj/xABAEAABAgQEAwYDBwEIAQUAAAABAhEAAwQhBRIxQSJRYQYTMnGBkQehsRQjQlLB0fCCFTNDYnLC4fFTY3OSotL/xAAZAQADAQEBAAAAAAAAAAAAAAABAgMEAAX/xAAkEQACAgICAgIDAQEAAAAAAAAAAQIRAyESMUFREyIEMmEUUv/aAAwDAQACEQMRAD8AZ7HKBkC0WYyE5dIzXAMaKJYSNoNHtIrLrEpL7HqRxOUU0VntmoCewDWgBE3GqnvJxUYhpjVHozSVOhNGz9gpiTTI00EYyTFt7M40USwnMzRPMtFMUOb49G0JKG2jrvUcxGaDtEr88d0+LrmKCUEqUdAm/wD1GXk14NP+P3JGjmpRzEcrrkDcRVpVIUDNOX/Skv6E/tDczGAPCB56/OF+RvwSeCKenZZziI5D3/SOTiief1il1GPKvxW3OnzgZM7UJ/8AI/rm+kMuTB8SRoBxpOyk+Udpx9DX1jNJnaIEeIeY/WPZGPBaSPxDQC7sNPXaG4y7QVDHdM0hXaSXzhtXaiXGeyO9mBwlv9Vv48R6r7Qj/CJHS7eYhfuzR8X468s0VXaxENq7XpjNO/qTpIX7R2mRWnSQfeG4z9gr8ZezQ1dsBDau2QiiJwmvP+EB5mHk9mq8/hSPWO4S9nX+MvBcT2x6QoqY7I13NPzhR3B+wc/x/wDkpMrDp34UK9oeGG1JFkqjYaWhQ2kSjQo/KIr8hjtowaqw+cjxpMFMO7F1U5IUlIAPMxpHaKgT3ZsIM9nZo7lOkVUrRKWjN6X4XVCvEpI9zBem+Eit5p9BGifaesNTcRbf9veFnKlbOjbeinyfhWgEBUxR9YOzZMigld3KTc7C6lHmo8o6qsaSgOVEnYD9zFfnVyiTMy32Bs/qYzNuZphB3sWJT1M8ws/p6AQK7xS9Bbr/APneHu7WtWaYAH0SHdXVzdofnVfdp4Q6vYD9hHVWkWuyLPw1AZU5VtWUR8kiw9YiVk+RlYSyrdsrepAFh5xxMkqWpz97MPohHp05mCVBhWW6mWddOBJ5gfjPUw1pdi7fRU6rBZiwVoR3aRuqwPygTJnTJawxFjqkgxplXNCeIkeuvtoPK8VHHu7Up2ZX5rJHqAzxWE7JShQbwzGFZXKSOdj9YM02KXd29LeoNoqGAoUl/EB+YOpJHrdns4dtxBQrWg6uD8+nQwkoq9Dxetmg0GJoULpD/XqImfbE/lij0VUQzHTT9oYxftiZBZQhob0RnCnaL/8AbhyEL+0OgjJ5nxM5CGF/EteyYpwJUa//AGgekeRj4+I8w7Qo7izqRqtLKiX3UR6U2iYkvGYeRBrqILS0DEUakBkmLCoRDnMlySAOZLQydAQLTLVuS0D8SrRmSm7/AJQ5PmeXmYexPFg7JNhuP0gaFAB3CX1a6j5k3MJTmzTH6IkBILaAg9P1ghImygOIuRoAXP7CAARnPCG/zKv/AAQWRhwEvxE/6eEE7s1z5wVHjoaUrRArsSQVFKQXOrP6XOvpHMns+pfEXY6cz5D9Y9lTJMuZ4QpRNkDjUo9EjXzJAg9TVc2c+iQNQhmAH5pn6J94L0hbB8nDMgZvMNc9Vc/WI+KYzKkBlm+yU3J8+UHq1AlyiOmYty5RQjghnT1zJt0uDl56sl9h0iUYp7kU5OtELE+0C5l5acqef/MVKqq3J366/OLV2qTlQwDOWAGiUhtufLk8VRUkqHWNmOq0Z8l2H+zGJLlng406lD+hKerRZZqwtLoLpJZ/xS1HQLHJx/LxQKBJlrH8Ii2yqsghSTmcDMNyP1gTj5Oi9bCFPPsH6g9Dr+8MY5SidKfcWNvaGJq3cp84lUNXm6hQ9/4YTrZTvRnE6WxI6w2Uwd7TYV3SwRobj3gGY1J2jHJUx+nTaFCk6aQo4437DqhxeC0kwPlUISbRKXPCElR2jFNUyn7dDOIYqmWcoGZXLRv+YD11QpYdRAHJhbzgfOUuZMzm13A5D+XieqQmfJzOzcKmsx1SoeY+kT7NSgolfrEpSXaWeqlk/K8NkcOeYoZdWSMoPQDVXrDyezAScwOflmUCPXQiPZNASp1qCuQsR6NaLqa8COLY2itygKI8kchs/WJhpVzQFLtveyUjQW3H1jylw3PNc6JDv5akfSLFheGEsVc7DX+AQJSS6OS9g3C8ADuHAbiUzFX7Pyi4UdAgICQGSLnq0NTmQhhqf57mGZtQyQByiTlXYGnLoi42cztuoewL/oIFSpA05qUo+zD5D5wQqS/RusQSGJibkaIQ1RXsdwwKAcaufc/8RUayhCSAzWN+uv0jQqxDs/KAGMyQWI2/6i2KQckCuSEoWyVHKr8K+Z2zRGnz1IUdrlxyO5HnyjitllJPp/PlHiJpmC/i0PUbHz0jSZGT6TEH5dX0MTETGGZOj6ddweu8VdFQxY2MEaPEshNnG4+kc4nJlhx9CZlPmOzEHcPY/NoocxDRd0zBMkLCdGUR7OR7iKQs3g4vKBl9j0nS8KOZTNCihE+iyljA7FZxK0I2Nz/PeCtSIH11NmCVbpPy/wC4yZUUwvZXsbq+6lADxKfZ7DT9YG4TWTB4iz6gmzH892HlD3aGYCsZlZUgNYOXLEt1tAOtrmQruwQkM6jqdg3WBjWjRJsstROtwlJ9AR1aGJcwqIF/oPaKFh2Izs9nKQdP3aNlwnBAZKSU8RDnzgThwGjkTWzyiyJCWS5UWGz5X+UGpNU+jekCpmDTAUrzDh2A97xGqKCbLIWg216g+W4gRi/JKVFkXTA73iBNksICp7RT3Zk+d/oYI02IiY45QMkBoNjRlQyqReJ6VWPpDOa5faIcTSpAerkuC0Aq2UQkvFqqFCAeJy81hDR0UbtFHxOUWBgPSzMs1PUiLhiNIGy7mKkuXkmeRjdB2jFkjTIlXaYptMx+sdLLAEQwqc6i+5P1iV3fC/L9bxQggr2Xmn7xOxSfTb9Yr85LE+cWbsuoJJH5hy9W8zeAGJoaYpPJR+pgR/ZhyL6oal6Qo9kptHsOSR9DIqe8SCOUODwnext6QPwmSUykgwTVZJJ/j2jNk6DHsyztPWJTMVYkpOzNve46RWqjGVzWDAj8uvudSYP9sJLTlPuC7eX7PHPZvs/lR3kwa+ENtzMdFqMbNnFylRx2Gw+ZUVCErDS0nMoAHQX36tG6JSEpcsw+QivdjcOCUZ8oBvfpFknykqFxAb5bIyVPiVDE+2CzM7qSkkmybZQealLIOVPQBz0ipYn2vqUKAUUElS05EmYCnKzKKicrKct5XjT5kiUxBAbyf9IrmMYPJUXAQT1SXHtHclWxkrf10CMFxxM3hmhlHSzG4s7WvsreLFSUBPg9Yry8NzK5HR2094uOAUvdouCCdbv/ANQnbKzXFf0bqUCWhveK7UYoAF3udIsONzQEmM1xHFymawAbZ3v6CEW3oaKqNs4xXFJyhwOD01gWirqxdlHzgrNxVKZXerTNIYkEFElCmIBCATmWb+zw5hvaSXNYSyQo6S5rcX+lY3i+0uhdN1YFOIzAR3gcEsbXAhntHTJSkFIseUW+XNTOBsAUliki4I1Bir9t1MhIECMraDONRdlR7tzBedKanRzUon0AYREoqUrUG21gnjMsIRKTyF/U3i0nszxVIiJnGW6h+UQKnzSpRJ/f6wYxJf3QIFi3ysYBqMNEnkfgfpxaPY8kKtoDChiZ9FqTpCqkFUpSRYlJbodvnAunxoTFMIJpXGbI9DRRSsRoEz5gCrE2L7bAGD+KYN3apY/CWBb8LMIjYvOlS6yTpmmEBY2YkgHoXJ9otasPIACnUNAdwOR5xLdG6M6pk8U4QcqRYM3lDwk5oYRMcv5axIkz2MUVNmXdEebTBOzRCm0j7wXralMBajF0I3hJpLyWx3LwdyaJALkOYlG0e01VmSCQA8JZcx1HdvYDx1DiKVVUYStyAQeYi74utzaBE2kSoEWPMRn5cWbYq4oDVOFomoykAf5Ta/MEdIEVHYm3Cct3CtWbRmaLN/ZawGSXHI3aOE0KhqSnye8UWV+BXjTewFhkmZLmKExQKiACQPE2ij1axgN25T4PP6RdZkgeY3eKd2uTxIDWEPjlcrEyxqNArC1BFzqS3pv5P9HiNjFVmXfa37x1UyygA87v1gHMrCTzEaYq3ZjnLjphSkqEgZVjMg+48oYn0qH4CR0W5PyDRHpprlusWCThvAlwXaC3xAlzQClpaPINLwonRJhR3NHfEzVaGmCDBYzIHk8US5Wl4zTYEjO+285ZnqUHDsx5AAAfQxoPYjtqiqkhEwhM9AZafzNbOkbg9NDFT7YhDFg5P1/4jOagKSqxKVDQgkEeREUx7RWSSPpYTszkaPDE2e0DOxhP9n05JclAJLuSX1J3idWlkk8hE5Ojod0BcWxUiwck/PyjzCcCUtWedfknl5x5QJTaYeKZMJyj8iOfmecWakQAmFhG3s0ZMnFUiPOqO6YZSRzF2HWOplWnu+v6Q5NtFcxWvyuwb6Q8tEoLkdVVSCdYCYzV92tCknWxaIs+YV7keVjDE+WSGPzvEePs2rXRYaGvCgInLU4im4dPKTl5fTaDsuttEnGmM1exVSWcxVMTkhaVqPK3vFgxSocMN/4YDzpWYZTpy5xWGicleis4vLH2ckfh/ZoqEpN4uHaqaEyggWKjp0GvzaBHZvA1VE8SxbNqfyjcxtg6jZ52eNzSCvYTsuaiaZih92g36nYfrGjjBE8oNYXgiKeUmWgMlPuTuT1iQacRnlPk7AnWkV44QnlCg6qQI9hR+TB0wcUTZItEPO5ghIS8GfYi6Kf2jl3J82GusZ7XJdR5vGk9pKQAqc6+kUGukgG14fEy0ujXfh7UheHSgPwun2P/ADBfFUPKUBqbe9oz/wCE+LhK5lOo+LjQOo8QHpeNJVLcjzeFmtixdOwDP7PrUTkmKQUpASUtt5gxxJrZsuWM8x1p8RIASq7ApbS2oi0BN4jT6FCvENd4aMSiyJ/sDqmuWkHvE8ri4vs8BKqslk3/AJ7QVq1qlpKUnMk879IrNbJBI4QGABYm/M+sLJF8cf4dTamW9jEedNSXYiIdTSE5sqQCQACbs3SBdJ2UAJUtSlKPVvkIXivLHuXVBNSfvEEbgg+zxMC2jmhpmVfRAb1Ov0jtnMI2MtEbEKtKBmUdwB1JLAQxU1yEJKlEJHX9OcVbt3ibzEygbJ4lNzPhH85xVl1K1EZlFTaOSW940RxWkYZ/lKMmqsn4tihnzivQaJHIDSL98MJSR3i2ckAdQNS28ZojWLj2NnKTMBQWIa3PpFci+tEINybbNnkrdMekRGw6oC0gs3OJUYzmNqEKGKytQhs6gl3Z92hQQ0DKMOBBalTAzDU2gxTphp9g8EbGsM76W3KM5xXAlIdSklgSxY35RraUx5MpUq8SQfMPDLRynWjAaGsmSKmXMQ4UlQI68x6hx6xvmG14my0TE6KAtuk7pPUG0AMZ7HUxSqblyFAKnHJIKjbyEUT4cdrJyq8ylrdM7Oog6BYGYEcrODzYQ7+yv0cpLo2lURJztHcufz1jpc0QvY60AK1Ze4gTP6xYqsA7CAtVLBMRZtgweUiOVaQ+uWBEWcuEK2NhVmG9zEbEq5MmUpatEj3Ow8yY6rK1ElBUtQSnmf0G5ii4niqq2YyUqEiWXbdR0dTfwPFYQcmRzZVBUuwNXpVMeaXKlElXS9h09YhpIOsWM0YX4U3Vql7WtwnmOvWBdbh+VZIFnuC7jnreNqPLcd2RBBjBMUMpYUL8xzEBJn6xMpgY6W0PB7Np7I40ialTFtLHmdWiwTJ0Y92cnkGy8p/mxjRsIkKUMylONtgYwzVM0OFrkQ+1a3Mv+r/bChztPI/u/wCr/bHscujl0FMJk8MF5KYYp5DRMlS4Zu2Zx0CPY9AjwmGFA3bGdlw+qP8A6Kx/8mT+sYN2bxDua6RM2E1IPkeE/JUa98VMQyUGVJ/vJiUn/SMyiPdIjDZ0sg/MGNGOP1Eb2fTb5tCx0eB9diPdqyrt11BgD2e7Wyl08pa5qEnKAoKWlNxYliYaxz4h0aC3ed6RtLGb/wCxYD3iPxs0xmo9hOfjSTvA+ZXvvFCxv4jGa4lSUyx+ZRzK9gwEVSoxWas8UxR6OQPYQfh9j/6ox6RrFZjKEeJaU9SQIrGKdvEJBEkZ1fmLhI/VUUNRhQyxJEZ/lyfWiTX4jMnLzTFFR+Q6AaCLPgWGJMlrZvEwcqUCMpZJZJIzBk/uIrOF0feTUp21JLsAL3a7ReU0bIs2jfmvmAvuksCMpGr8hDsnjt7Y3Pw5SFly5DOpWVwRbQ8k89yIgzU8CszsQSNDro+4G5NyXEGBKmJHCp0Eg9dgAlizl9iXDC0KoqM+YqltlzJ4SEukDf8A8l30PL0BUqM7CznCQHcWbeLN2e7JLXmdNrX9xA+fQucwDWCsrZcoUWSdBZyNH0i14D2lmSAnN95LsC9li2xFiOh92gT5NaDFpBzCuxEpABXxGLBLlJSGSGAhUdcmcgLQXB9weR5GHMsZH/QuTfYC7RJfu/6v9sew/jUl8nr+kKBY66LCiO1zGGj9BvESfOCQTmZrk3AG+v7xGnzCSniZg5Yk8gzDdwqN0cPswPJ6Js+qITmdLaM9xtpzuPaIiqpZSCWN3GgDC589QG/aGKmozqIDpTdsuUPrYDXM4PsYUmebKKi12QdDdwW2LXiygkI22Vn4j02eiK2KcikEAgDVRBLjUEKDNGPzVERs3ajFGlzEnIcwNjqACxISoMoO/oDyEY7UoBJHL5coYKIqlHpHBMerlHzjgAwpx6EwssesY5JgHCVHJjoJg12YwL7TOANkJYqUdHJ4UO4Yq0eBR1WS+zuEqCe8I1IA3a4yhgXclgARvyiz1ctQbUKGpAN2D8J11KQS/wCVg5MTZlKypiUqWMrsmwSkPwo5ABOa7pICTuBHVKT3jJGdRsC2YahyLm+ZjcAhgXLXRo0R0iBSyy+Vh1s91BQcuBYEgX8TnR0mO/siyApLFIB5uSbEk2cWuWv5uCW7lR4BLYFr5VmwKuFLHq+jcTXsBKxaUZFOtSkpSAEhLy3CyQEhO+Vyd3fq1u4ncisUNL9omKAbMFO+YscpGoYEpLKZhz5QVKQkFnUpNlAuliLBnFnc2AJs2hh3s7hKZclPE8+6yC4U6vCm4a+rexGsPLlB7ZW0zKUQA4LPueF7Nd4NHJkOi7QLplgkEpUeJIY5hoFOLBQb+bXXDcakzwO7WCWfKbKDauIr0nCUlKkAlWgci5VqClwbMG/6jgYQnM6SqWoWBQ7ltgRpvaJTxpjKVlkxFL5fX9IUCE11RlGaUZnIpBNtszA3t84UZ/jkUQcl1JIzqGZ3ypUxQRfQ2to2a948RUkhagALEXzJSDplJe1h4usMKxJLhICSVcIbh4eivy+erttExSnKg6fAXABGVLEXG/k8epR5zGETSokAOQbpUyuRdCibl+uxEM1c7KgrIIy6OymdgwJDhipt4dSvKhgGZI+7u5e5U2jWHUF4SpibBKXykM5JvfMQX5NY67OYASsdox9yoqzgqAIUlCUubjIoNm4nOrvlP4Yy3DqA1VSqWg8a/A/4iNEnqWbzjR+3FcpFOtjlCmLAMkksA1nGij1cszFJy2hq1SZyJiCykKCgeovHPY/QyqUQWLhnBBsQRqCObiG+8841WdgFJjINRIWKeqIdaDeWtW5UBxIJ/MHB3EVPEPhliEs2plrH5pRE0N/SX+UTU7GcWiqZhyjnPFhkdga9RYUc9/8A21D5mLVhXwJrZgzTjKpk68asym/0of5mDYpnFPIUtaUJGZSiEgDcksBG4YH2XEilQiWAFoSrvFpuVqtna7Egg2L2s14C4F2SpKeqUqTONQaYcc4hIlmcoMiXKAOqQFqzObgDrFwo1AIzqQeJlKQdglIZSeHW2hBfMGPIo4ASsIuAQBlTn4QUgMnUNmCRwJDJILDR0sZEih7tluQyQCQlICtAAPEwB0SOY1ghLpnIloJEtaksgKvwkZnUFBiFbXcGxB14nlKUlSlMHYBgq/FlSAOEFr24XsC5gUPZGqJ0wFKSVuXAytvcXa5blufxXEDK+l+0VVOh1AKWqYtAPCMlxYKIUrwj11Nm5xjtBTkK7kfaVaMl2TmygrUvS/h5l9jc89l6Cc8yYQysoTkSSQhJJbU3LMQQbPACHGchuNO5FyVl0+NRtZiEv+HyMcVNHlGR+FJuWNyTwpJAJCcoN7i6uQgkuTlQAsJUE2KrpKVBhd3JIYnX6CGVUichCQxSpr3DlWt9sr7763jgWQisLKcyAwDAHOClnFwDZ+DXR06QpLo4UlgzEn8JLsRuHykuQRcR6rASV5kKK91PqXdWp1/CLPp0jydMSPwm5a5cLdrhQcKGUFyLOq8K0OjiqrFoLpliY+uYqcFgfw+fyhQ3NSoGwSSbnxi/XKoXd+e2kKEHDVECC+YMCxBIJUs3IKTZxw6bC28SDPLa5XIsczMNPDvb3iDhqnsgq5KCkqQznTKkl2BfT8RbRomSLrSAEEuWAckkt01LPzIuHYxqMTEZGYuopJYMz331Nxq97M2msOKl5eaSCLs7bOX6AO7632McrmMlSZd1gAWIUxc+JWhbYi3zTEdaSkpYlRBzK0CTme3CGZid2H+YWHBRQPiBPKU5MzOpyhySW1JBD6hIe10MRwuc9mBr6RdviOo/aL/iGYaXBCWLuSxTlblpeKIRmV0EAYeo6uYhYXLUpBGikkg+4i5Yb8Vq6SGUUTeqwyvVSSHin6Q0FuSdtIVxT7CmX2d8aa4nhEtI5cSvmTAzGPiVW1CMsyaEoILpQMuZ+Z1MVVJctEmgpe9qJUsPxLSCwKiA92A8Ra8dxSO7NZ7FYL3dCjOCkr+8uQAVKS6S5ICWTkSC4upRuIKpnkLY/wCGLEgKbnndgVALIcgO3ih/Dp5SoJUAUBIvYtlVkORYZiSRwuNHYvEsJGQkAMoujKClJBcDi3JU5ex3LiCcDqlMxThACFG33ibFQIu5FzYsxCgEuCqKZTUNRUqP2tS0oQrIZaSxdLG/QjLoz2IEXymljN3i8wSpyoGws6SSNUHwjhZ9WgNUUSpE4VCCkpWQkg65SXSthqAQ+ZxZoAyJGG0cmXKMpKQlLcYUOLjAJGQNcJK7nkPE0T6On71YUy05VFSQ+jBkItYpCibHYRBRWrTLC+EkrKUhQGYOQlEsHV3AVtZKrbwTlyFCV92stwhmYkJKcwJSH0KgSb6bxxzI9bLK1WmNxEqCS3EGSkLzbiyiRYvs0NSkq7tndLahKB3l8jgP+JzY24eUSJdNxKJYEuVJDMbEJBB1AGhB1YRGmVCVKy5hlYvmGmUMrhFwBxadA28AKI06cv8AFx6MnYpDKUQkp5BLhiHA02kSakrc5kKlgFJy2d05k8ILaZSGzeLqW8nSwtyCSli6yXSAGIupXizqT5FNyYbmyeFQcAFPCCk5bApKikvyWSDoAsGxSkoxx+mBEtBIUoEWyoVN81HKSASSzuXytfK5UQRTS1Ad6KZQAygz1FPEPHlZaQTdL7+F2dgoUYJ0UtwtR4imSFsWDqI3Zi3R9zE+ZMIlSS7uOLbM01KL5W1Czo2zNChRoMshYtKEtKwlxwl7tm4UFi23GbBhodbwOnYipInhkqCStgoO+RJUM35nOr/IwoUECMx+JNqhxqUh/S3884qNMbGFChX2E7nmxjhPhEKFA8hFLVY+0Wb4a04XXB9UoWoEagoQtYZ+qRChRzCjRKSc/dlgHl5yz6nuhl18LKPDpYcoslUoOqWyQlM4ShYWQFBNho5Ci9uXKFCjjmN4hUFlsAMmdiLf3SpctD+ij8oiqUJgKSkZVKlylJDspK1IzO7l9b9YUKOYyK5RzSFWslMwgIHgAfJYbcLj+oxZKdZMoqzEZFlKQDYDKC99+IjyhQoC6DLsg1WLzErUA1kuOjZlJA5MUCHe64kynYKUUlTJzMko0szstQ0sNGj2FHM5ETJaUkEpEwygpteMGaogly7uH5E7sRCxBWZcxJdu8axINpUxbuDq6B8zqSSoUKykSXIqDJkIKG41LdxmFgghgdLKa2yRChQoAjez/9k="/>
          <p:cNvSpPr>
            <a:spLocks noChangeAspect="1" noChangeArrowheads="1"/>
          </p:cNvSpPr>
          <p:nvPr/>
        </p:nvSpPr>
        <p:spPr bwMode="auto">
          <a:xfrm>
            <a:off x="77788" y="-1069975"/>
            <a:ext cx="1571625"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nvGrpSpPr>
          <p:cNvPr id="7" name="Group 6"/>
          <p:cNvGrpSpPr/>
          <p:nvPr/>
        </p:nvGrpSpPr>
        <p:grpSpPr>
          <a:xfrm>
            <a:off x="615950" y="1154112"/>
            <a:ext cx="7946779" cy="3956533"/>
            <a:chOff x="654050" y="1154112"/>
            <a:chExt cx="7946779" cy="3956533"/>
          </a:xfrm>
        </p:grpSpPr>
        <p:pic>
          <p:nvPicPr>
            <p:cNvPr id="139266" name="Picture 2" descr="http://t2.gstatic.com/images?q=tbn:ANd9GcRIq3GfFYVxfDpslMSk_VN_C_8wd9i_qCEBESPEJdwd4QFecZ_3"/>
            <p:cNvPicPr>
              <a:picLocks noChangeAspect="1" noChangeArrowheads="1"/>
            </p:cNvPicPr>
            <p:nvPr/>
          </p:nvPicPr>
          <p:blipFill>
            <a:blip r:embed="rId3" cstate="print"/>
            <a:srcRect/>
            <a:stretch>
              <a:fillRect/>
            </a:stretch>
          </p:blipFill>
          <p:spPr bwMode="auto">
            <a:xfrm>
              <a:off x="654050" y="1162050"/>
              <a:ext cx="2627610" cy="39485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9268" name="Picture 4" descr="http://upload.wikimedia.org/wikipedia/commons/0/07/Renato_Dulbecco.jpg"/>
            <p:cNvPicPr>
              <a:picLocks noChangeAspect="1" noChangeArrowheads="1"/>
            </p:cNvPicPr>
            <p:nvPr/>
          </p:nvPicPr>
          <p:blipFill>
            <a:blip r:embed="rId4" cstate="print"/>
            <a:srcRect/>
            <a:stretch>
              <a:fillRect/>
            </a:stretch>
          </p:blipFill>
          <p:spPr bwMode="auto">
            <a:xfrm>
              <a:off x="3641725" y="1154112"/>
              <a:ext cx="4959104" cy="39512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5250"/>
            <a:ext cx="9144000" cy="125730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2012 Japan </a:t>
            </a:r>
            <a:r>
              <a:rPr lang="en-US" sz="3600" b="1" dirty="0">
                <a:solidFill>
                  <a:srgbClr val="FFFF00"/>
                </a:solidFill>
                <a:latin typeface="Arial" charset="0"/>
                <a:cs typeface="Arial" charset="0"/>
              </a:rPr>
              <a:t>Prize</a:t>
            </a:r>
            <a:endParaRPr lang="en-US" sz="3600" b="1" dirty="0" smtClean="0">
              <a:solidFill>
                <a:srgbClr val="FFFF00"/>
              </a:solidFill>
              <a:latin typeface="Arial" charset="0"/>
              <a:cs typeface="Arial" charset="0"/>
            </a:endParaRPr>
          </a:p>
        </p:txBody>
      </p:sp>
      <p:sp>
        <p:nvSpPr>
          <p:cNvPr id="4" name="TextBox 3"/>
          <p:cNvSpPr txBox="1"/>
          <p:nvPr/>
        </p:nvSpPr>
        <p:spPr>
          <a:xfrm>
            <a:off x="7233954" y="634200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10</a:t>
            </a:r>
            <a:endParaRPr lang="en-US" sz="2000" dirty="0">
              <a:solidFill>
                <a:schemeClr val="accent4">
                  <a:lumMod val="40000"/>
                  <a:lumOff val="60000"/>
                </a:schemeClr>
              </a:solidFill>
              <a:latin typeface="Arial" charset="0"/>
            </a:endParaRPr>
          </a:p>
        </p:txBody>
      </p:sp>
      <p:grpSp>
        <p:nvGrpSpPr>
          <p:cNvPr id="7" name="Group 6"/>
          <p:cNvGrpSpPr/>
          <p:nvPr/>
        </p:nvGrpSpPr>
        <p:grpSpPr>
          <a:xfrm>
            <a:off x="0" y="1422929"/>
            <a:ext cx="9144000" cy="4815946"/>
            <a:chOff x="0" y="1422929"/>
            <a:chExt cx="9144000" cy="4815946"/>
          </a:xfrm>
        </p:grpSpPr>
        <p:sp>
          <p:nvSpPr>
            <p:cNvPr id="5" name="Title 1"/>
            <p:cNvSpPr txBox="1">
              <a:spLocks/>
            </p:cNvSpPr>
            <p:nvPr/>
          </p:nvSpPr>
          <p:spPr>
            <a:xfrm>
              <a:off x="0" y="5457825"/>
              <a:ext cx="9144000" cy="781050"/>
            </a:xfrm>
            <a:prstGeom prst="rect">
              <a:avLst/>
            </a:prstGeom>
          </p:spPr>
          <p:txBody>
            <a:bodyPr/>
            <a:lstStyle/>
            <a:p>
              <a:pPr algn="ctr" eaLnBrk="0" hangingPunct="0">
                <a:defRPr/>
              </a:pPr>
              <a:r>
                <a:rPr lang="en-US" sz="3200" spc="-100" dirty="0" smtClean="0">
                  <a:latin typeface="Arial" charset="0"/>
                  <a:ea typeface="+mj-ea"/>
                  <a:cs typeface="Arial" charset="0"/>
                </a:rPr>
                <a:t>Janet Rowley, </a:t>
              </a:r>
              <a:r>
                <a:rPr lang="en-US" sz="3200" spc="-100" dirty="0">
                  <a:latin typeface="Arial" charset="0"/>
                  <a:ea typeface="+mj-ea"/>
                  <a:cs typeface="Arial" charset="0"/>
                </a:rPr>
                <a:t>M.D</a:t>
              </a:r>
              <a:r>
                <a:rPr lang="en-US" sz="3200" spc="-100" dirty="0" smtClean="0">
                  <a:latin typeface="Arial" charset="0"/>
                  <a:ea typeface="+mj-ea"/>
                  <a:cs typeface="Arial" charset="0"/>
                </a:rPr>
                <a:t>.</a:t>
              </a:r>
              <a:endParaRPr lang="en-US" sz="3200" spc="-100" dirty="0">
                <a:latin typeface="Arial" charset="0"/>
                <a:ea typeface="+mj-ea"/>
                <a:cs typeface="Arial" charset="0"/>
              </a:endParaRPr>
            </a:p>
          </p:txBody>
        </p:sp>
        <p:pic>
          <p:nvPicPr>
            <p:cNvPr id="137218" name="Picture 2" descr="http://upload.wikimedia.org/wikipedia/commons/thumb/e/e9/Japan_Prize_logo.svg/220px-Japan_Prize_logo.svg.png"/>
            <p:cNvPicPr>
              <a:picLocks noChangeAspect="1" noChangeArrowheads="1"/>
            </p:cNvPicPr>
            <p:nvPr/>
          </p:nvPicPr>
          <p:blipFill>
            <a:blip r:embed="rId3" cstate="print"/>
            <a:srcRect/>
            <a:stretch>
              <a:fillRect/>
            </a:stretch>
          </p:blipFill>
          <p:spPr bwMode="auto">
            <a:xfrm>
              <a:off x="6442075" y="2149475"/>
              <a:ext cx="2095500" cy="2114550"/>
            </a:xfrm>
            <a:prstGeom prst="ellipse">
              <a:avLst/>
            </a:prstGeom>
            <a:solidFill>
              <a:schemeClr val="tx1"/>
            </a:solidFill>
          </p:spPr>
        </p:pic>
        <p:pic>
          <p:nvPicPr>
            <p:cNvPr id="137220" name="Picture 4" descr="http://kevinwarnock.com/wp-content/uploads/2012/01/Janet-Rowley.jpg"/>
            <p:cNvPicPr>
              <a:picLocks noChangeAspect="1" noChangeArrowheads="1"/>
            </p:cNvPicPr>
            <p:nvPr/>
          </p:nvPicPr>
          <p:blipFill>
            <a:blip r:embed="rId4" cstate="print"/>
            <a:srcRect/>
            <a:stretch>
              <a:fillRect/>
            </a:stretch>
          </p:blipFill>
          <p:spPr bwMode="auto">
            <a:xfrm>
              <a:off x="669925" y="1422929"/>
              <a:ext cx="5311775" cy="3541184"/>
            </a:xfrm>
            <a:prstGeom prst="roundRect">
              <a:avLst/>
            </a:prstGeom>
            <a:noFill/>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5250"/>
            <a:ext cx="9144000" cy="125730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2012 Dan David Prize</a:t>
            </a:r>
          </a:p>
        </p:txBody>
      </p:sp>
      <p:sp>
        <p:nvSpPr>
          <p:cNvPr id="4" name="TextBox 3"/>
          <p:cNvSpPr txBox="1"/>
          <p:nvPr/>
        </p:nvSpPr>
        <p:spPr>
          <a:xfrm>
            <a:off x="7241905" y="6342009"/>
            <a:ext cx="1781513"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11</a:t>
            </a:r>
            <a:endParaRPr lang="en-US" sz="2000" dirty="0">
              <a:solidFill>
                <a:schemeClr val="accent4">
                  <a:lumMod val="40000"/>
                  <a:lumOff val="60000"/>
                </a:schemeClr>
              </a:solidFill>
              <a:latin typeface="Arial" charset="0"/>
            </a:endParaRPr>
          </a:p>
        </p:txBody>
      </p:sp>
      <p:grpSp>
        <p:nvGrpSpPr>
          <p:cNvPr id="9" name="Group 8"/>
          <p:cNvGrpSpPr/>
          <p:nvPr/>
        </p:nvGrpSpPr>
        <p:grpSpPr>
          <a:xfrm>
            <a:off x="911502" y="910020"/>
            <a:ext cx="7347121" cy="5389949"/>
            <a:chOff x="911502" y="910020"/>
            <a:chExt cx="7347121" cy="5389949"/>
          </a:xfrm>
        </p:grpSpPr>
        <p:sp>
          <p:nvSpPr>
            <p:cNvPr id="5" name="Title 1"/>
            <p:cNvSpPr txBox="1">
              <a:spLocks/>
            </p:cNvSpPr>
            <p:nvPr/>
          </p:nvSpPr>
          <p:spPr>
            <a:xfrm>
              <a:off x="1214847" y="4538614"/>
              <a:ext cx="4206240" cy="1719126"/>
            </a:xfrm>
            <a:prstGeom prst="rect">
              <a:avLst/>
            </a:prstGeom>
          </p:spPr>
          <p:txBody>
            <a:bodyPr/>
            <a:lstStyle/>
            <a:p>
              <a:pPr algn="ctr" eaLnBrk="0" hangingPunct="0">
                <a:defRPr/>
              </a:pPr>
              <a:r>
                <a:rPr lang="en-US" sz="3200" spc="-100" dirty="0" smtClean="0">
                  <a:latin typeface="Arial" charset="0"/>
                  <a:ea typeface="+mj-ea"/>
                  <a:cs typeface="Arial" charset="0"/>
                </a:rPr>
                <a:t>David Botstein, Ph.D.</a:t>
              </a:r>
            </a:p>
            <a:p>
              <a:pPr algn="ctr" eaLnBrk="0" hangingPunct="0">
                <a:defRPr/>
              </a:pPr>
              <a:r>
                <a:rPr lang="en-US" sz="3200" spc="-100" dirty="0" smtClean="0">
                  <a:latin typeface="Arial" charset="0"/>
                  <a:ea typeface="+mj-ea"/>
                  <a:cs typeface="Arial" charset="0"/>
                </a:rPr>
                <a:t>Eric Lander, Ph.D.</a:t>
              </a:r>
            </a:p>
            <a:p>
              <a:pPr algn="ctr" eaLnBrk="0" hangingPunct="0">
                <a:defRPr/>
              </a:pPr>
              <a:r>
                <a:rPr lang="en-US" sz="3200" spc="-100" dirty="0" smtClean="0">
                  <a:latin typeface="Arial" charset="0"/>
                  <a:ea typeface="+mj-ea"/>
                  <a:cs typeface="Arial" charset="0"/>
                </a:rPr>
                <a:t>Craig Venter, Ph.D.</a:t>
              </a:r>
              <a:endParaRPr lang="en-US" sz="3200" spc="-100" dirty="0">
                <a:latin typeface="Arial" charset="0"/>
                <a:ea typeface="+mj-ea"/>
                <a:cs typeface="Arial" charset="0"/>
              </a:endParaRPr>
            </a:p>
          </p:txBody>
        </p:sp>
        <p:pic>
          <p:nvPicPr>
            <p:cNvPr id="143364" name="Picture 4" descr="http://cimb.colorado.edu/images/david-botstein/image"/>
            <p:cNvPicPr>
              <a:picLocks noChangeAspect="1" noChangeArrowheads="1"/>
            </p:cNvPicPr>
            <p:nvPr/>
          </p:nvPicPr>
          <p:blipFill>
            <a:blip r:embed="rId3" cstate="print"/>
            <a:srcRect l="36890" t="6465" r="29059" b="40506"/>
            <a:stretch>
              <a:fillRect/>
            </a:stretch>
          </p:blipFill>
          <p:spPr bwMode="auto">
            <a:xfrm>
              <a:off x="911502" y="913415"/>
              <a:ext cx="2386227" cy="3340718"/>
            </a:xfrm>
            <a:prstGeom prst="roundRect">
              <a:avLst/>
            </a:prstGeom>
            <a:noFill/>
          </p:spPr>
        </p:pic>
        <p:pic>
          <p:nvPicPr>
            <p:cNvPr id="143366" name="Picture 6" descr="http://www.broadinstitute.org/files/blog/images/2012/dandavidlogo.png"/>
            <p:cNvPicPr>
              <a:picLocks noChangeAspect="1" noChangeArrowheads="1"/>
            </p:cNvPicPr>
            <p:nvPr/>
          </p:nvPicPr>
          <p:blipFill>
            <a:blip r:embed="rId4" cstate="print"/>
            <a:srcRect l="16041" r="15844"/>
            <a:stretch>
              <a:fillRect/>
            </a:stretch>
          </p:blipFill>
          <p:spPr bwMode="auto">
            <a:xfrm>
              <a:off x="5603419" y="4461195"/>
              <a:ext cx="2319383" cy="1838774"/>
            </a:xfrm>
            <a:prstGeom prst="rect">
              <a:avLst/>
            </a:prstGeom>
            <a:noFill/>
          </p:spPr>
        </p:pic>
        <p:pic>
          <p:nvPicPr>
            <p:cNvPr id="143368" name="Picture 8" descr="http://www.boston.com/news/health/blog/healthscimarch/landere.jpg"/>
            <p:cNvPicPr>
              <a:picLocks noChangeAspect="1" noChangeArrowheads="1"/>
            </p:cNvPicPr>
            <p:nvPr/>
          </p:nvPicPr>
          <p:blipFill>
            <a:blip r:embed="rId5" cstate="print"/>
            <a:srcRect l="39196" t="6121" r="40246" b="52291"/>
            <a:stretch>
              <a:fillRect/>
            </a:stretch>
          </p:blipFill>
          <p:spPr bwMode="auto">
            <a:xfrm>
              <a:off x="3461660" y="910020"/>
              <a:ext cx="2402684" cy="3357179"/>
            </a:xfrm>
            <a:prstGeom prst="roundRect">
              <a:avLst/>
            </a:prstGeom>
            <a:noFill/>
          </p:spPr>
        </p:pic>
        <p:pic>
          <p:nvPicPr>
            <p:cNvPr id="143370" name="Picture 10" descr="http://t2.gstatic.com/images?q=tbn:ANd9GcTBJ7cyCUbkVyjTFU-oPs6t38XYoNNrO-2iVHHoRDIhZLCLuQGZ"/>
            <p:cNvPicPr>
              <a:picLocks noChangeAspect="1" noChangeArrowheads="1"/>
            </p:cNvPicPr>
            <p:nvPr/>
          </p:nvPicPr>
          <p:blipFill>
            <a:blip r:embed="rId6" cstate="print"/>
            <a:srcRect/>
            <a:stretch>
              <a:fillRect/>
            </a:stretch>
          </p:blipFill>
          <p:spPr bwMode="auto">
            <a:xfrm>
              <a:off x="6034677" y="922948"/>
              <a:ext cx="2223946" cy="3341995"/>
            </a:xfrm>
            <a:prstGeom prst="roundRect">
              <a:avLst/>
            </a:prstGeom>
            <a:noFill/>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5250"/>
            <a:ext cx="9144000" cy="763166"/>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Outstanding St. Louis Scientists Award</a:t>
            </a:r>
          </a:p>
        </p:txBody>
      </p:sp>
      <p:sp>
        <p:nvSpPr>
          <p:cNvPr id="4" name="TextBox 3"/>
          <p:cNvSpPr txBox="1"/>
          <p:nvPr/>
        </p:nvSpPr>
        <p:spPr>
          <a:xfrm>
            <a:off x="7233954" y="634200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12</a:t>
            </a:r>
            <a:endParaRPr lang="en-US" sz="2000" dirty="0">
              <a:solidFill>
                <a:schemeClr val="accent4">
                  <a:lumMod val="40000"/>
                  <a:lumOff val="60000"/>
                </a:schemeClr>
              </a:solidFill>
              <a:latin typeface="Arial" charset="0"/>
            </a:endParaRPr>
          </a:p>
        </p:txBody>
      </p:sp>
      <p:grpSp>
        <p:nvGrpSpPr>
          <p:cNvPr id="3" name="Group 2"/>
          <p:cNvGrpSpPr/>
          <p:nvPr/>
        </p:nvGrpSpPr>
        <p:grpSpPr>
          <a:xfrm>
            <a:off x="739785" y="942459"/>
            <a:ext cx="7981107" cy="5482404"/>
            <a:chOff x="904885" y="942459"/>
            <a:chExt cx="7981107" cy="5482404"/>
          </a:xfrm>
        </p:grpSpPr>
        <p:grpSp>
          <p:nvGrpSpPr>
            <p:cNvPr id="11" name="Group 10"/>
            <p:cNvGrpSpPr/>
            <p:nvPr/>
          </p:nvGrpSpPr>
          <p:grpSpPr>
            <a:xfrm>
              <a:off x="996613" y="942459"/>
              <a:ext cx="7889379" cy="5482404"/>
              <a:chOff x="996613" y="942459"/>
              <a:chExt cx="7889379" cy="5482404"/>
            </a:xfrm>
          </p:grpSpPr>
          <p:sp>
            <p:nvSpPr>
              <p:cNvPr id="14" name="Title 1"/>
              <p:cNvSpPr txBox="1">
                <a:spLocks/>
              </p:cNvSpPr>
              <p:nvPr/>
            </p:nvSpPr>
            <p:spPr>
              <a:xfrm>
                <a:off x="996613" y="5312459"/>
                <a:ext cx="2045369" cy="1112404"/>
              </a:xfrm>
              <a:prstGeom prst="rect">
                <a:avLst/>
              </a:prstGeom>
            </p:spPr>
            <p:txBody>
              <a:bodyPr/>
              <a:lstStyle/>
              <a:p>
                <a:pPr algn="ctr" eaLnBrk="0" hangingPunct="0">
                  <a:defRPr/>
                </a:pPr>
                <a:r>
                  <a:rPr lang="en-US" sz="2800" spc="-100" dirty="0" smtClean="0">
                    <a:latin typeface="Arial" charset="0"/>
                    <a:ea typeface="+mj-ea"/>
                    <a:cs typeface="Arial" charset="0"/>
                  </a:rPr>
                  <a:t>Tim </a:t>
                </a:r>
                <a:r>
                  <a:rPr lang="en-US" sz="2800" spc="-100" dirty="0" err="1" smtClean="0">
                    <a:latin typeface="Arial" charset="0"/>
                    <a:ea typeface="+mj-ea"/>
                    <a:cs typeface="Arial" charset="0"/>
                  </a:rPr>
                  <a:t>Ley</a:t>
                </a:r>
                <a:r>
                  <a:rPr lang="en-US" sz="2800" spc="-100" dirty="0" smtClean="0">
                    <a:latin typeface="Arial" charset="0"/>
                    <a:ea typeface="+mj-ea"/>
                    <a:cs typeface="Arial" charset="0"/>
                  </a:rPr>
                  <a:t> M.D.</a:t>
                </a:r>
              </a:p>
            </p:txBody>
          </p:sp>
          <p:sp>
            <p:nvSpPr>
              <p:cNvPr id="15" name="Title 1"/>
              <p:cNvSpPr txBox="1">
                <a:spLocks/>
              </p:cNvSpPr>
              <p:nvPr/>
            </p:nvSpPr>
            <p:spPr>
              <a:xfrm>
                <a:off x="3184358" y="5368606"/>
                <a:ext cx="2959768" cy="1032194"/>
              </a:xfrm>
              <a:prstGeom prst="rect">
                <a:avLst/>
              </a:prstGeom>
            </p:spPr>
            <p:txBody>
              <a:bodyPr/>
              <a:lstStyle/>
              <a:p>
                <a:pPr algn="ctr" eaLnBrk="0" hangingPunct="0">
                  <a:defRPr/>
                </a:pPr>
                <a:r>
                  <a:rPr lang="en-US" sz="2800" spc="-100" dirty="0" smtClean="0">
                    <a:latin typeface="Arial" charset="0"/>
                    <a:ea typeface="+mj-ea"/>
                    <a:cs typeface="Arial" charset="0"/>
                  </a:rPr>
                  <a:t>Elaine </a:t>
                </a:r>
                <a:r>
                  <a:rPr lang="en-US" sz="2800" spc="-100" dirty="0" err="1" smtClean="0">
                    <a:latin typeface="Arial" charset="0"/>
                    <a:ea typeface="+mj-ea"/>
                    <a:cs typeface="Arial" charset="0"/>
                  </a:rPr>
                  <a:t>Mardis</a:t>
                </a:r>
                <a:r>
                  <a:rPr lang="en-US" sz="2800" spc="-100" dirty="0" smtClean="0">
                    <a:latin typeface="Arial" charset="0"/>
                    <a:ea typeface="+mj-ea"/>
                    <a:cs typeface="Arial" charset="0"/>
                  </a:rPr>
                  <a:t> Ph.D.</a:t>
                </a:r>
              </a:p>
            </p:txBody>
          </p:sp>
          <p:sp>
            <p:nvSpPr>
              <p:cNvPr id="16" name="Title 1"/>
              <p:cNvSpPr txBox="1">
                <a:spLocks/>
              </p:cNvSpPr>
              <p:nvPr/>
            </p:nvSpPr>
            <p:spPr>
              <a:xfrm>
                <a:off x="5926224" y="5368606"/>
                <a:ext cx="2959768" cy="935941"/>
              </a:xfrm>
              <a:prstGeom prst="rect">
                <a:avLst/>
              </a:prstGeom>
            </p:spPr>
            <p:txBody>
              <a:bodyPr/>
              <a:lstStyle/>
              <a:p>
                <a:pPr algn="ctr" eaLnBrk="0" hangingPunct="0">
                  <a:defRPr/>
                </a:pPr>
                <a:r>
                  <a:rPr lang="en-US" sz="2800" spc="-100" dirty="0" smtClean="0">
                    <a:latin typeface="Arial" charset="0"/>
                    <a:ea typeface="+mj-ea"/>
                    <a:cs typeface="Arial" charset="0"/>
                  </a:rPr>
                  <a:t>Rick Wilson Ph.D.</a:t>
                </a:r>
              </a:p>
            </p:txBody>
          </p:sp>
          <p:pic>
            <p:nvPicPr>
              <p:cNvPr id="6152" name="Picture 8" descr="Academy of Science - St. Louis">
                <a:hlinkClick r:id="rId3"/>
              </p:cNvPr>
              <p:cNvPicPr>
                <a:picLocks noChangeAspect="1" noChangeArrowheads="1"/>
              </p:cNvPicPr>
              <p:nvPr/>
            </p:nvPicPr>
            <p:blipFill>
              <a:blip r:embed="rId4" cstate="print"/>
              <a:srcRect/>
              <a:stretch>
                <a:fillRect/>
              </a:stretch>
            </p:blipFill>
            <p:spPr bwMode="auto">
              <a:xfrm>
                <a:off x="2405036" y="942459"/>
                <a:ext cx="4530306" cy="1142542"/>
              </a:xfrm>
              <a:prstGeom prst="rect">
                <a:avLst/>
              </a:prstGeom>
              <a:noFill/>
              <a:ln w="41275">
                <a:solidFill>
                  <a:srgbClr val="FF0000"/>
                </a:solidFill>
              </a:ln>
            </p:spPr>
          </p:pic>
        </p:grpSp>
        <p:pic>
          <p:nvPicPr>
            <p:cNvPr id="12" name="Picture 3" descr="C:\Documents and Settings\wettersk\Desktop\7162255730_625173400b_o.jpg"/>
            <p:cNvPicPr>
              <a:picLocks noChangeAspect="1" noChangeArrowheads="1"/>
            </p:cNvPicPr>
            <p:nvPr/>
          </p:nvPicPr>
          <p:blipFill>
            <a:blip r:embed="rId5" cstate="print"/>
            <a:srcRect l="13757" t="8085" r="60582" b="39534"/>
            <a:stretch>
              <a:fillRect/>
            </a:stretch>
          </p:blipFill>
          <p:spPr bwMode="auto">
            <a:xfrm>
              <a:off x="904885" y="2209041"/>
              <a:ext cx="2259040" cy="3074159"/>
            </a:xfrm>
            <a:prstGeom prst="roundRect">
              <a:avLst/>
            </a:prstGeom>
            <a:noFill/>
          </p:spPr>
        </p:pic>
        <p:pic>
          <p:nvPicPr>
            <p:cNvPr id="13" name="Picture 2" descr="Elaine R. Mardis, Codirector, Director of Technology Development at The Genome Institute, Washington University School of MedicineBarlow Productions, Bill Sawalich"/>
            <p:cNvPicPr>
              <a:picLocks noChangeAspect="1" noChangeArrowheads="1"/>
            </p:cNvPicPr>
            <p:nvPr/>
          </p:nvPicPr>
          <p:blipFill>
            <a:blip r:embed="rId6" cstate="print"/>
            <a:srcRect l="18828" r="25776" b="42629"/>
            <a:stretch>
              <a:fillRect/>
            </a:stretch>
          </p:blipFill>
          <p:spPr bwMode="auto">
            <a:xfrm>
              <a:off x="3546491" y="2235198"/>
              <a:ext cx="2247396" cy="3062515"/>
            </a:xfrm>
            <a:prstGeom prst="roundRect">
              <a:avLst/>
            </a:prstGeom>
            <a:noFill/>
            <a:ln>
              <a:noFill/>
            </a:ln>
          </p:spPr>
        </p:pic>
        <p:pic>
          <p:nvPicPr>
            <p:cNvPr id="17" name="Picture 8" descr="C:\Documents and Settings\wettersk\Desktop\7162169760_d89fa75728_o.jpg"/>
            <p:cNvPicPr>
              <a:picLocks noChangeAspect="1" noChangeArrowheads="1"/>
            </p:cNvPicPr>
            <p:nvPr/>
          </p:nvPicPr>
          <p:blipFill>
            <a:blip r:embed="rId7" cstate="print"/>
            <a:srcRect l="35370" t="12509" r="43905" b="44907"/>
            <a:stretch>
              <a:fillRect/>
            </a:stretch>
          </p:blipFill>
          <p:spPr bwMode="auto">
            <a:xfrm>
              <a:off x="6188102" y="2235199"/>
              <a:ext cx="2235752" cy="3062515"/>
            </a:xfrm>
            <a:prstGeom prst="roundRect">
              <a:avLst/>
            </a:prstGeom>
            <a:noFill/>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bwMode="auto">
          <a:xfrm>
            <a:off x="0" y="5648539"/>
            <a:ext cx="9144000" cy="736600"/>
          </a:xfrm>
          <a:solidFill>
            <a:srgbClr val="000066"/>
          </a:solidFill>
        </p:spPr>
        <p:txBody>
          <a:bodyPr wrap="square" lIns="91440" tIns="45720" rIns="91440" bIns="45720" numCol="1" anchorCtr="0" compatLnSpc="1">
            <a:prstTxWarp prst="textNoShape">
              <a:avLst/>
            </a:prstTxWarp>
          </a:bodyPr>
          <a:lstStyle/>
          <a:p>
            <a:pPr algn="ctr">
              <a:defRPr/>
            </a:pPr>
            <a:r>
              <a:rPr lang="en-US" sz="3600" b="1" dirty="0" smtClean="0">
                <a:solidFill>
                  <a:schemeClr val="tx1"/>
                </a:solidFill>
                <a:latin typeface="Arial" charset="0"/>
                <a:cs typeface="Arial" charset="0"/>
              </a:rPr>
              <a:t>genome.gov/</a:t>
            </a:r>
            <a:r>
              <a:rPr lang="en-US" sz="3600" b="1" dirty="0" err="1" smtClean="0">
                <a:solidFill>
                  <a:schemeClr val="tx1"/>
                </a:solidFill>
                <a:latin typeface="Arial" charset="0"/>
                <a:cs typeface="Arial" charset="0"/>
              </a:rPr>
              <a:t>DirectorsReport</a:t>
            </a:r>
            <a:r>
              <a:rPr lang="en-US" sz="3600" b="1" dirty="0" smtClean="0">
                <a:solidFill>
                  <a:schemeClr val="tx1"/>
                </a:solidFill>
                <a:latin typeface="Arial" charset="0"/>
                <a:cs typeface="Arial" charset="0"/>
              </a:rPr>
              <a:t>  </a:t>
            </a:r>
          </a:p>
        </p:txBody>
      </p:sp>
      <p:sp>
        <p:nvSpPr>
          <p:cNvPr id="5" name="TextBox 4"/>
          <p:cNvSpPr txBox="1"/>
          <p:nvPr/>
        </p:nvSpPr>
        <p:spPr>
          <a:xfrm>
            <a:off x="7397777" y="6372225"/>
            <a:ext cx="1652588" cy="40005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p>
        </p:txBody>
      </p:sp>
      <p:sp>
        <p:nvSpPr>
          <p:cNvPr id="7" name="Down Arrow 6"/>
          <p:cNvSpPr/>
          <p:nvPr/>
        </p:nvSpPr>
        <p:spPr>
          <a:xfrm>
            <a:off x="8656638" y="5310188"/>
            <a:ext cx="400050" cy="1009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2"/>
          <p:cNvGrpSpPr/>
          <p:nvPr/>
        </p:nvGrpSpPr>
        <p:grpSpPr>
          <a:xfrm>
            <a:off x="1251858" y="109685"/>
            <a:ext cx="6624637" cy="5352750"/>
            <a:chOff x="1251858" y="109685"/>
            <a:chExt cx="6624637" cy="535275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51858" y="109685"/>
              <a:ext cx="6624637" cy="5352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7"/>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2349" t="38857" r="29576" b="53714"/>
            <a:stretch/>
          </p:blipFill>
          <p:spPr bwMode="auto">
            <a:xfrm>
              <a:off x="1253001" y="1872718"/>
              <a:ext cx="6126480" cy="4897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 name="Oval 7"/>
          <p:cNvSpPr/>
          <p:nvPr/>
        </p:nvSpPr>
        <p:spPr>
          <a:xfrm>
            <a:off x="1245331" y="1649297"/>
            <a:ext cx="1452562" cy="93662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0"/>
                            </p:stCondLst>
                            <p:childTnLst>
                              <p:par>
                                <p:cTn id="20" presetID="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165100"/>
            <a:ext cx="9144000" cy="733425"/>
          </a:xfrm>
          <a:prstGeom prst="rect">
            <a:avLst/>
          </a:prstGeom>
        </p:spPr>
        <p:txBody>
          <a:bodyPr/>
          <a:lstStyle/>
          <a:p>
            <a:pPr algn="ctr">
              <a:defRPr/>
            </a:pPr>
            <a:r>
              <a:rPr lang="en-US" sz="3400" spc="-100" dirty="0" smtClean="0">
                <a:solidFill>
                  <a:srgbClr val="FFFF00"/>
                </a:solidFill>
                <a:latin typeface="Arial" charset="0"/>
                <a:cs typeface="Arial" pitchFamily="34" charset="0"/>
              </a:rPr>
              <a:t>Newly Elected: National Academy of Sciences</a:t>
            </a:r>
            <a:endParaRPr lang="en-US" sz="3400" spc="-100" dirty="0">
              <a:solidFill>
                <a:srgbClr val="FFFF00"/>
              </a:solidFill>
              <a:latin typeface="Arial" charset="0"/>
              <a:cs typeface="Arial" pitchFamily="34" charset="0"/>
            </a:endParaRPr>
          </a:p>
        </p:txBody>
      </p:sp>
      <p:sp>
        <p:nvSpPr>
          <p:cNvPr id="8" name="TextBox 7"/>
          <p:cNvSpPr txBox="1"/>
          <p:nvPr/>
        </p:nvSpPr>
        <p:spPr>
          <a:xfrm>
            <a:off x="7216735" y="6338847"/>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13</a:t>
            </a:r>
            <a:endParaRPr lang="en-US" sz="2000" dirty="0">
              <a:solidFill>
                <a:schemeClr val="accent4">
                  <a:lumMod val="40000"/>
                  <a:lumOff val="60000"/>
                </a:schemeClr>
              </a:solidFill>
              <a:latin typeface="Arial" charset="0"/>
            </a:endParaRPr>
          </a:p>
        </p:txBody>
      </p:sp>
      <p:sp>
        <p:nvSpPr>
          <p:cNvPr id="39940" name="Title 1"/>
          <p:cNvSpPr txBox="1">
            <a:spLocks/>
          </p:cNvSpPr>
          <p:nvPr/>
        </p:nvSpPr>
        <p:spPr bwMode="auto">
          <a:xfrm>
            <a:off x="114300" y="868363"/>
            <a:ext cx="6324600" cy="557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endParaRPr lang="en-US" sz="2400"/>
          </a:p>
        </p:txBody>
      </p:sp>
      <p:sp>
        <p:nvSpPr>
          <p:cNvPr id="178178" name="AutoShape 2" descr="data:image/jpeg;base64,/9j/4AAQSkZJRgABAQAAAQABAAD/2wCEAAkGBhQSEBQUEhQWFBUWFh0UFBQVGRkWFBccHxgYFx0YFBgXHSYgGRkmHRUcHzsiJCgpLCwtFiExNzAqNSYrLCoBCQoKDgwOGA8PGikkHyAsLCkpKiwsKSkpLCkpKSwsKS8uLCwsLCk1KSwsKSkpLCkpKSwsLCksKSkpLCkpKSwpKf/AABEIAHgAeAMBIgACEQEDEQH/xAAbAAEAAQUBAAAAAAAAAAAAAAAABQEDBAYHAv/EAD0QAAIBAwIDBQQIBAUFAAAAAAECAwAEERIhBQYxEyJBUWEjMnGBFDNCkaGxwdEHUmKSU3KCorIXY3PC8P/EABkBAQADAQEAAAAAAAAAAAAAAAACAwQBBf/EACERAQEAAgIDAAIDAAAAAAAAAAABAhEDMRIhUQRBExRh/9oADAMBAAIRAxEAPwDuNKUoFKUzQKpVi9vkiQvIwVR4n9PWtG4v/EZiStuukfzvuT8F8PnVefJjh2ljjcunQKZrjN3x6eT35XPoGIH3CvVxw65jQSOsioejEn96p/sfIs/i/wBdkpXHLTmO4jPdmf4MdQ/3VtXBv4jZIW4XH/cTp81/apY8+NcvFY3qlWre4V1DIQyncEdDV2tCopSlApSlApSlArE4nxFIImkkOFX7yfAD1NZVcy5940ZZ+yU9yLY+reJ+XT76r5c/DHaeGPlSGWTiNyHlBECN3hkBEHXBJxufE1h8e4MkNw+p1EZ7yBMMxB6BRnAx5nzr1ypZ65ow7YQyd1CMh2C77eQBx86wuP2Dw3EgcYyxIOMKR4afTG3yrFl7x3Wierp5glRnVUg1ZI2JLSMPEA9FOPECtw5guuyiYz++VKQodwBncsehO+PlUryZarHaxjYO6mQ/zEE9fyqY4i+mJ2wDpUthumwJ3q/Dj1jvarLP248LmNvfj0/1RnSfmpyD+FeZ7LC6lIdP5htg+Tqd1NTkvNkL7yWURPmG0/8ArWLPzDHv2VrFHkYOSzEjyPQYrNZj9XbvxTlrmZ7V/Foye8n6r6/tXVrW5WRFdDlWGQa5NxO6UqhSGNVYdQDnUPeBydiMj5EVPfw640Qxt2Ozd6P0PiP1+VXcPJq+Kvkx3Nug0pStrOUpSgUpSgxuIXQjidz9lS33CuKSSFiSdyTk+pO9dZ5ykIsZseQH3kCuV8PXM0Y8O0X/AJCsX5F9yNHFPVZwfTdxKOkUiIPiGGo/3E1etOZZImdGCyx6j7OTvDqfdJ6VFJL7UMf8QMf7smvMg1OdO+pjj1ydvzqjys6W6n7dN5TmecvcMoRSoiiQdAq5JI+JP4Ve54Yiyk0kjoDjyyM1K8NsxFCkY+yoH7/jWHzTBrs5h/QT92/6Vv1fBllnk4/SlK81sZlmdSSR+naL6Mvl8VJFeOG3ZimjkH2GDfLO/wCFV4V9cvzH+1qxB0+VScd1Vs16rF4W2YIif8Nf+IrKr1IwlKUropVaUoI/j9r2ltKg6lDj49f0rjcUhUhh1BBHxBzXczXH+Z+FG3uXTHdJ1p8D+3Ssn5GPVX8V7jD4lHiV8dCdS/Bu8Pzx8qz+UbLtbyIYyFOtvgN/zxWIo7WPA9+MHA8WTrt6r+RPlXR+S+BC3gDMPaSAMx8QPBap48PLJZnlqNhFWL5MxOPNWH4Gr9eZOh+FehemSOFiq0NAK8lvZfDti7/yIT8yNI/E1jRRFiFHUkKPidqyrv2adl9rOqU+vgn+kE/M+lS3I/Cu2ugxHdi75+P2R/8AeVTk3ZEbdTbqFvFpVVHgAPuGKuVSq16jEUpSgUqlVoFQHN3Lv0qLu/WJuh8/NT6Gp+lRykymq7Lr24hExilBZd0bdCSvTwJ8K3DivG3ZYpreYxKV0aD7isPsufsnyyNwKneZeT0ue+vcl/m8G9HH61zriXB5rclZFZQfEZ0N8xsfnWO45ce/jRLM9JO95ovgO+7IPNVGD8GGxqU5eurt7K4dGMjFgI9R1Nt72AflWnQXTp7jMv8AlJGfuq6eKS4+sb5HH5VXOSy7tTuH6gvDJMkFSuPeL9wD4lq99usX1Z1P/idAv/jB3z/UfkKxJZixyzFj5sST+NSPCOXJrg9xcL4u2yD9/lUJ76dt+sK0tGlcIgLMTgAV1rl3gYtYQg3Y9528z+w6Vb5e5YjtV27zn3nPX4DyFTVbeLi8fd7Z+TPy9RSq0pWhUUpSgUrF4nKVglZdisbEHyIUkVpVvzpMLWBZ8R3Mn0dkcfVzo7x6jHq+0A+GXqM5GxFBv9UrRLXnXtOKyQdqoifVbRKPfSWMajJuMEMWdfjCPOrVvxi5gbU9xJOq3U8RRljGUihlkAGlB3iVAoOg14eMMMEAg+B3Fac97dRWqXrXPaahHI8ARBEVcqNEJHf1DXsSTkjcb1Gzc8TxWNyZyEci4NncDGhjG8gEbg7LIAuw6MBtuDQbXd8m2shyYgD5rlfyrE/6fWvk/wDcai+Zeeew4jDF2irFHpFwpzqYynQunbbQBrP+cVsfLt88on1nOi5kjXYDCqRgbdahePG/pLyv15s+U7WM5WJSfNu9+dS6rjpXPz/ELTxGddavCFkijiHv9pChkLZxjD5dPjEPOp/gUdw6RXMt3qV0EjxKiCAKy6gEbGoAZHeJOceu0pjJ05bb22Kq1zC0/iK8sPEGSVSewe6s8DdEXKaXDDBbZZPHaX0qQ5m4rdWXsluGmMqao2KxiaMrLChAwAjBhNgahswG5zt1xv8AStAveZbi1ezEnalS8r3Xbdl2iwjs4wx7Lu6Q8yn/AEmqWfNNzP8ATZIthC0dxbptia3w6suT01GFyD5lfCg6BSofla7lmgE8p+uPaxpt7ONgCikjq2nDH1YjwpQSs0IdSrbhgVI9CMGsCfl+B4oomjBSEo0QPVCmAhU9QRjFSVKCNTl6EQxwhMRxsrIMnIZW1BtWc5zvnxya8S8Kt4vasAgSRrgszYVXZSGcknA2Y+lStQfNti8sKaE7Xs5kmaHb2iqclRnYnxwdiVoIqwi4V3p4njKQHtSBIxiiPXWIidKdTghfhUlBYWV1ZPEoSS2fXq64yWLsctuCGYnPhWuc220t8rNDbzR6IZELSKEkk16cRIuckAjWSdgVGOprbn4cUtZI+/c5RxplcapMg9wvgYB6dPGgjoLrh8ltcsssTQSMxuW15Ulxg6iTtkYx8sV44Lc2EeuaCcEOW1ntXZdSp2jnSxIVtK6jtnAzUDa2NxmN+xnkt7eWN0inVBcsBHIjAAfWdmShXVvs2DsDWZzKsl2itFbTLgXCnWgVm1WcqKcZzgswQZ8aCT4dc8PlhihhdGjSReyAZs9oMyLhjuW2J9d68z8t2CGRWwgEbO8ZldI0R9SMwXUFQHvDIHnUHDwH6RHaRSJduqSgy/SAVMeIJAGiYYKgPjcdDird7wK8N0TKn0hYY4SrDA+kok7uUdfdEoDA4OzFc7Z2Cc4hf8LuYNUksTRReyyrEBBIhj0ELuAy5GOhx6VZMHCxEA0q4usAPJM5kk0OCAru2oAPjoQM+teeY7lrmFSlvdR6J4WZggWYqGcnsxkk6evl39vGsTikMvs5LeK7M3ZaI5JArCT2hJivEYd1QcMG8mONxghs8XKduAwKs+uJoGMjvISjHUy5cnqavxcAhX3Ux7AW2xOOzGcL+J3671JUoLNnarFGkaDCooRR5BQFA+4Uq9SgUpSgVQilKBimKUoGKYpSgYpilKBimmlKCtKUoFKUoP/Z"/>
          <p:cNvSpPr>
            <a:spLocks noChangeAspect="1" noChangeArrowheads="1"/>
          </p:cNvSpPr>
          <p:nvPr/>
        </p:nvSpPr>
        <p:spPr bwMode="auto">
          <a:xfrm>
            <a:off x="63500" y="-558800"/>
            <a:ext cx="1143000" cy="1143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8180" name="AutoShape 4" descr="data:image/jpeg;base64,/9j/4AAQSkZJRgABAQAAAQABAAD/2wCEAAkGBhQSEBQUEhQWFBUWFh0UFBQVGRkWFBccHxgYFx0YFBgXHSYgGRkmHRUcHzsiJCgpLCwtFiExNzAqNSYrLCoBCQoKDgwOGA8PGikkHyAsLCkpKiwsKSkpLCkpKSwsKS8uLCwsLCk1KSwsKSkpLCkpKSwsLCksKSkpLCkpKSwpKf/AABEIAHgAeAMBIgACEQEDEQH/xAAbAAEAAQUBAAAAAAAAAAAAAAAABQEDBAYHAv/EAD0QAAIBAwIDBQQIBAUFAAAAAAECAwAEERIhBQYxEyJBUWEjMnGBFDNCkaGxwdEHUmKSU3KCorIXY3PC8P/EABkBAQADAQEAAAAAAAAAAAAAAAACAwQBBf/EACERAQEAAgIDAAIDAAAAAAAAAAABAhEDMRIhUQRBExRh/9oADAMBAAIRAxEAPwDuNKUoFKUzQKpVi9vkiQvIwVR4n9PWtG4v/EZiStuukfzvuT8F8PnVefJjh2ljjcunQKZrjN3x6eT35XPoGIH3CvVxw65jQSOsioejEn96p/sfIs/i/wBdkpXHLTmO4jPdmf4MdQ/3VtXBv4jZIW4XH/cTp81/apY8+NcvFY3qlWre4V1DIQyncEdDV2tCopSlApSlApSlArE4nxFIImkkOFX7yfAD1NZVcy5940ZZ+yU9yLY+reJ+XT76r5c/DHaeGPlSGWTiNyHlBECN3hkBEHXBJxufE1h8e4MkNw+p1EZ7yBMMxB6BRnAx5nzr1ypZ65ow7YQyd1CMh2C77eQBx86wuP2Dw3EgcYyxIOMKR4afTG3yrFl7x3Wierp5glRnVUg1ZI2JLSMPEA9FOPECtw5guuyiYz++VKQodwBncsehO+PlUryZarHaxjYO6mQ/zEE9fyqY4i+mJ2wDpUthumwJ3q/Dj1jvarLP248LmNvfj0/1RnSfmpyD+FeZ7LC6lIdP5htg+Tqd1NTkvNkL7yWURPmG0/8ArWLPzDHv2VrFHkYOSzEjyPQYrNZj9XbvxTlrmZ7V/Foye8n6r6/tXVrW5WRFdDlWGQa5NxO6UqhSGNVYdQDnUPeBydiMj5EVPfw640Qxt2Ozd6P0PiP1+VXcPJq+Kvkx3Nug0pStrOUpSgUpSgxuIXQjidz9lS33CuKSSFiSdyTk+pO9dZ5ykIsZseQH3kCuV8PXM0Y8O0X/AJCsX5F9yNHFPVZwfTdxKOkUiIPiGGo/3E1etOZZImdGCyx6j7OTvDqfdJ6VFJL7UMf8QMf7smvMg1OdO+pjj1ydvzqjys6W6n7dN5TmecvcMoRSoiiQdAq5JI+JP4Ve54Yiyk0kjoDjyyM1K8NsxFCkY+yoH7/jWHzTBrs5h/QT92/6Vv1fBllnk4/SlK81sZlmdSSR+naL6Mvl8VJFeOG3ZimjkH2GDfLO/wCFV4V9cvzH+1qxB0+VScd1Vs16rF4W2YIif8Nf+IrKr1IwlKUropVaUoI/j9r2ltKg6lDj49f0rjcUhUhh1BBHxBzXczXH+Z+FG3uXTHdJ1p8D+3Ssn5GPVX8V7jD4lHiV8dCdS/Bu8Pzx8qz+UbLtbyIYyFOtvgN/zxWIo7WPA9+MHA8WTrt6r+RPlXR+S+BC3gDMPaSAMx8QPBap48PLJZnlqNhFWL5MxOPNWH4Gr9eZOh+FehemSOFiq0NAK8lvZfDti7/yIT8yNI/E1jRRFiFHUkKPidqyrv2adl9rOqU+vgn+kE/M+lS3I/Cu2ugxHdi75+P2R/8AeVTk3ZEbdTbqFvFpVVHgAPuGKuVSq16jEUpSgUqlVoFQHN3Lv0qLu/WJuh8/NT6Gp+lRykymq7Lr24hExilBZd0bdCSvTwJ8K3DivG3ZYpreYxKV0aD7isPsufsnyyNwKneZeT0ue+vcl/m8G9HH61zriXB5rclZFZQfEZ0N8xsfnWO45ce/jRLM9JO95ovgO+7IPNVGD8GGxqU5eurt7K4dGMjFgI9R1Nt72AflWnQXTp7jMv8AlJGfuq6eKS4+sb5HH5VXOSy7tTuH6gvDJMkFSuPeL9wD4lq99usX1Z1P/idAv/jB3z/UfkKxJZixyzFj5sST+NSPCOXJrg9xcL4u2yD9/lUJ76dt+sK0tGlcIgLMTgAV1rl3gYtYQg3Y9528z+w6Vb5e5YjtV27zn3nPX4DyFTVbeLi8fd7Z+TPy9RSq0pWhUUpSgUrF4nKVglZdisbEHyIUkVpVvzpMLWBZ8R3Mn0dkcfVzo7x6jHq+0A+GXqM5GxFBv9UrRLXnXtOKyQdqoifVbRKPfSWMajJuMEMWdfjCPOrVvxi5gbU9xJOq3U8RRljGUihlkAGlB3iVAoOg14eMMMEAg+B3Fac97dRWqXrXPaahHI8ARBEVcqNEJHf1DXsSTkjcb1Gzc8TxWNyZyEci4NncDGhjG8gEbg7LIAuw6MBtuDQbXd8m2shyYgD5rlfyrE/6fWvk/wDcai+Zeeew4jDF2irFHpFwpzqYynQunbbQBrP+cVsfLt88on1nOi5kjXYDCqRgbdahePG/pLyv15s+U7WM5WJSfNu9+dS6rjpXPz/ELTxGddavCFkijiHv9pChkLZxjD5dPjEPOp/gUdw6RXMt3qV0EjxKiCAKy6gEbGoAZHeJOceu0pjJ05bb22Kq1zC0/iK8sPEGSVSewe6s8DdEXKaXDDBbZZPHaX0qQ5m4rdWXsluGmMqao2KxiaMrLChAwAjBhNgahswG5zt1xv8AStAveZbi1ezEnalS8r3Xbdl2iwjs4wx7Lu6Q8yn/AEmqWfNNzP8ATZIthC0dxbptia3w6suT01GFyD5lfCg6BSofla7lmgE8p+uPaxpt7ONgCikjq2nDH1YjwpQSs0IdSrbhgVI9CMGsCfl+B4oomjBSEo0QPVCmAhU9QRjFSVKCNTl6EQxwhMRxsrIMnIZW1BtWc5zvnxya8S8Kt4vasAgSRrgszYVXZSGcknA2Y+lStQfNti8sKaE7Xs5kmaHb2iqclRnYnxwdiVoIqwi4V3p4njKQHtSBIxiiPXWIidKdTghfhUlBYWV1ZPEoSS2fXq64yWLsctuCGYnPhWuc220t8rNDbzR6IZELSKEkk16cRIuckAjWSdgVGOprbn4cUtZI+/c5RxplcapMg9wvgYB6dPGgjoLrh8ltcsssTQSMxuW15Ulxg6iTtkYx8sV44Lc2EeuaCcEOW1ntXZdSp2jnSxIVtK6jtnAzUDa2NxmN+xnkt7eWN0inVBcsBHIjAAfWdmShXVvs2DsDWZzKsl2itFbTLgXCnWgVm1WcqKcZzgswQZ8aCT4dc8PlhihhdGjSReyAZs9oMyLhjuW2J9d68z8t2CGRWwgEbO8ZldI0R9SMwXUFQHvDIHnUHDwH6RHaRSJduqSgy/SAVMeIJAGiYYKgPjcdDird7wK8N0TKn0hYY4SrDA+kok7uUdfdEoDA4OzFc7Z2Cc4hf8LuYNUksTRReyyrEBBIhj0ELuAy5GOhx6VZMHCxEA0q4usAPJM5kk0OCAru2oAPjoQM+teeY7lrmFSlvdR6J4WZggWYqGcnsxkk6evl39vGsTikMvs5LeK7M3ZaI5JArCT2hJivEYd1QcMG8mONxghs8XKduAwKs+uJoGMjvISjHUy5cnqavxcAhX3Ux7AW2xOOzGcL+J3671JUoLNnarFGkaDCooRR5BQFA+4Uq9SgUpSgVQilKBimKUoGKYpSgYpilKBimmlKCtKUoFKUoP/Z"/>
          <p:cNvSpPr>
            <a:spLocks noChangeAspect="1" noChangeArrowheads="1"/>
          </p:cNvSpPr>
          <p:nvPr/>
        </p:nvSpPr>
        <p:spPr bwMode="auto">
          <a:xfrm>
            <a:off x="63500" y="-558800"/>
            <a:ext cx="1143000" cy="1143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0" name="Group 9"/>
          <p:cNvGrpSpPr/>
          <p:nvPr/>
        </p:nvGrpSpPr>
        <p:grpSpPr>
          <a:xfrm>
            <a:off x="981296" y="1396543"/>
            <a:ext cx="7360797" cy="4699454"/>
            <a:chOff x="981296" y="1396543"/>
            <a:chExt cx="7360797" cy="4699454"/>
          </a:xfrm>
        </p:grpSpPr>
        <p:sp>
          <p:nvSpPr>
            <p:cNvPr id="39942" name="Title 1"/>
            <p:cNvSpPr txBox="1">
              <a:spLocks/>
            </p:cNvSpPr>
            <p:nvPr/>
          </p:nvSpPr>
          <p:spPr bwMode="auto">
            <a:xfrm>
              <a:off x="981296" y="1396543"/>
              <a:ext cx="3677783" cy="4699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r>
                <a:rPr lang="en-US" sz="3200" dirty="0" smtClean="0"/>
                <a:t>Andy Clark</a:t>
              </a:r>
            </a:p>
            <a:p>
              <a:pPr>
                <a:spcBef>
                  <a:spcPts val="700"/>
                </a:spcBef>
                <a:buClr>
                  <a:schemeClr val="tx2"/>
                </a:buClr>
                <a:buSzPct val="95000"/>
                <a:buFont typeface="Wingdings" pitchFamily="2" charset="2"/>
                <a:buChar char=""/>
              </a:pPr>
              <a:r>
                <a:rPr lang="en-US" sz="3200" dirty="0" smtClean="0"/>
                <a:t>Ron DePinho</a:t>
              </a:r>
            </a:p>
            <a:p>
              <a:pPr>
                <a:spcBef>
                  <a:spcPts val="700"/>
                </a:spcBef>
                <a:buClr>
                  <a:schemeClr val="tx2"/>
                </a:buClr>
                <a:buSzPct val="95000"/>
                <a:buFont typeface="Wingdings" pitchFamily="2" charset="2"/>
                <a:buChar char=""/>
              </a:pPr>
              <a:r>
                <a:rPr lang="en-US" sz="3200" dirty="0" smtClean="0"/>
                <a:t>Evan </a:t>
              </a:r>
              <a:r>
                <a:rPr lang="en-US" sz="3200" dirty="0" err="1" smtClean="0"/>
                <a:t>Eichler</a:t>
              </a:r>
              <a:endParaRPr lang="en-US" sz="3200" dirty="0" smtClean="0"/>
            </a:p>
            <a:p>
              <a:pPr>
                <a:spcBef>
                  <a:spcPts val="700"/>
                </a:spcBef>
                <a:buClr>
                  <a:schemeClr val="tx2"/>
                </a:buClr>
                <a:buSzPct val="95000"/>
                <a:buFont typeface="Wingdings" pitchFamily="2" charset="2"/>
                <a:buChar char=""/>
              </a:pPr>
              <a:r>
                <a:rPr lang="en-US" sz="3200" dirty="0" smtClean="0"/>
                <a:t>Greg Hannon</a:t>
              </a:r>
            </a:p>
            <a:p>
              <a:pPr>
                <a:spcBef>
                  <a:spcPts val="700"/>
                </a:spcBef>
                <a:buClr>
                  <a:schemeClr val="tx2"/>
                </a:buClr>
                <a:buSzPct val="95000"/>
                <a:buFont typeface="Wingdings" pitchFamily="2" charset="2"/>
                <a:buChar char=""/>
              </a:pPr>
              <a:r>
                <a:rPr lang="en-US" sz="3200" dirty="0" smtClean="0"/>
                <a:t>Harris </a:t>
              </a:r>
              <a:r>
                <a:rPr lang="en-US" sz="3200" dirty="0" err="1" smtClean="0"/>
                <a:t>Lewin</a:t>
              </a:r>
              <a:endParaRPr lang="en-US" sz="3200" dirty="0" smtClean="0"/>
            </a:p>
            <a:p>
              <a:pPr>
                <a:spcBef>
                  <a:spcPts val="700"/>
                </a:spcBef>
                <a:buClr>
                  <a:schemeClr val="tx2"/>
                </a:buClr>
                <a:buSzPct val="95000"/>
                <a:buFont typeface="Wingdings" pitchFamily="2" charset="2"/>
                <a:buChar char=""/>
              </a:pPr>
              <a:r>
                <a:rPr lang="en-US" sz="3200" dirty="0" smtClean="0"/>
                <a:t>Rick Young</a:t>
              </a:r>
            </a:p>
            <a:p>
              <a:pPr>
                <a:spcBef>
                  <a:spcPts val="700"/>
                </a:spcBef>
                <a:buClr>
                  <a:schemeClr val="tx2"/>
                </a:buClr>
                <a:buSzPct val="95000"/>
                <a:buFont typeface="Wingdings" pitchFamily="2" charset="2"/>
                <a:buChar char=""/>
              </a:pPr>
              <a:endParaRPr lang="en-US" sz="3200" dirty="0"/>
            </a:p>
            <a:p>
              <a:pPr>
                <a:spcBef>
                  <a:spcPts val="700"/>
                </a:spcBef>
                <a:buClr>
                  <a:schemeClr val="tx2"/>
                </a:buClr>
                <a:buSzPct val="95000"/>
                <a:buFont typeface="Wingdings" pitchFamily="2" charset="2"/>
                <a:buChar char=""/>
              </a:pPr>
              <a:r>
                <a:rPr lang="en-US" sz="3200" dirty="0" err="1" smtClean="0"/>
                <a:t>Subra</a:t>
              </a:r>
              <a:r>
                <a:rPr lang="en-US" sz="3200" dirty="0" smtClean="0"/>
                <a:t> Suresh</a:t>
              </a:r>
            </a:p>
            <a:p>
              <a:pPr>
                <a:spcBef>
                  <a:spcPts val="700"/>
                </a:spcBef>
                <a:buClr>
                  <a:schemeClr val="tx2"/>
                </a:buClr>
                <a:buSzPct val="95000"/>
                <a:buFont typeface="Wingdings" pitchFamily="2" charset="2"/>
                <a:buChar char=""/>
              </a:pPr>
              <a:endParaRPr lang="en-US" sz="3200" dirty="0"/>
            </a:p>
          </p:txBody>
        </p:sp>
        <p:pic>
          <p:nvPicPr>
            <p:cNvPr id="9" name="il_fi" descr="http://www.usasciencefestival.org/partnerportal/upload/150x150/458f4aa8dbef44e2312816141961510e.jpg"/>
            <p:cNvPicPr>
              <a:picLocks noChangeAspect="1"/>
            </p:cNvPicPr>
            <p:nvPr/>
          </p:nvPicPr>
          <p:blipFill>
            <a:blip r:embed="rId3" cstate="print"/>
            <a:srcRect/>
            <a:stretch>
              <a:fillRect/>
            </a:stretch>
          </p:blipFill>
          <p:spPr bwMode="auto">
            <a:xfrm>
              <a:off x="4913094" y="2032000"/>
              <a:ext cx="3428999" cy="3428999"/>
            </a:xfrm>
            <a:prstGeom prst="rect">
              <a:avLst/>
            </a:prstGeom>
            <a:noFill/>
            <a:ln w="9525">
              <a:noFill/>
              <a:miter lim="800000"/>
              <a:headEnd/>
              <a:tailEnd/>
            </a:ln>
            <a:effectLst>
              <a:softEdge rad="127000"/>
            </a:effectLst>
          </p:spPr>
        </p:pic>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67130"/>
            <a:ext cx="9144000" cy="1213945"/>
          </a:xfrm>
          <a:prstGeom prst="rect">
            <a:avLst/>
          </a:prstGeom>
        </p:spPr>
        <p:txBody>
          <a:bodyPr/>
          <a:lstStyle/>
          <a:p>
            <a:pPr algn="ctr">
              <a:defRPr/>
            </a:pPr>
            <a:r>
              <a:rPr lang="en-US" sz="3200" spc="-100" dirty="0" smtClean="0">
                <a:solidFill>
                  <a:srgbClr val="FFFF00"/>
                </a:solidFill>
                <a:latin typeface="Arial" charset="0"/>
                <a:cs typeface="Arial" pitchFamily="34" charset="0"/>
              </a:rPr>
              <a:t>Bruce Korf: President of the ACMG Foundation for Genetic and Genomic Medicine</a:t>
            </a:r>
            <a:endParaRPr lang="en-US" sz="700" spc="-100" dirty="0">
              <a:solidFill>
                <a:srgbClr val="FFFF00"/>
              </a:solidFill>
              <a:latin typeface="Arial" charset="0"/>
              <a:cs typeface="Arial" pitchFamily="34" charset="0"/>
            </a:endParaRPr>
          </a:p>
        </p:txBody>
      </p:sp>
      <p:sp>
        <p:nvSpPr>
          <p:cNvPr id="8" name="TextBox 7"/>
          <p:cNvSpPr txBox="1"/>
          <p:nvPr/>
        </p:nvSpPr>
        <p:spPr>
          <a:xfrm>
            <a:off x="7237386" y="6342049"/>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14</a:t>
            </a:r>
            <a:endParaRPr lang="en-US" sz="2000" dirty="0">
              <a:solidFill>
                <a:srgbClr val="00ADDC">
                  <a:lumMod val="40000"/>
                  <a:lumOff val="60000"/>
                </a:srgbClr>
              </a:solidFill>
              <a:latin typeface="Arial" charset="0"/>
            </a:endParaRPr>
          </a:p>
        </p:txBody>
      </p:sp>
      <p:sp>
        <p:nvSpPr>
          <p:cNvPr id="47108" name="Title 1"/>
          <p:cNvSpPr txBox="1">
            <a:spLocks/>
          </p:cNvSpPr>
          <p:nvPr/>
        </p:nvSpPr>
        <p:spPr bwMode="auto">
          <a:xfrm>
            <a:off x="114300" y="868363"/>
            <a:ext cx="6324600" cy="557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rgbClr val="D6ECFF"/>
              </a:buClr>
              <a:buSzPct val="95000"/>
              <a:buFont typeface="Wingdings" pitchFamily="2" charset="2"/>
              <a:buChar char=""/>
            </a:pPr>
            <a:endParaRPr lang="en-US" sz="2400">
              <a:solidFill>
                <a:prstClr val="white"/>
              </a:solidFill>
            </a:endParaRPr>
          </a:p>
        </p:txBody>
      </p:sp>
      <p:pic>
        <p:nvPicPr>
          <p:cNvPr id="107522" name="Picture 2" descr="Image">
            <a:hlinkClick r:id="rId3"/>
          </p:cNvPr>
          <p:cNvPicPr>
            <a:picLocks noChangeAspect="1" noChangeArrowheads="1"/>
          </p:cNvPicPr>
          <p:nvPr/>
        </p:nvPicPr>
        <p:blipFill>
          <a:blip r:embed="rId4" cstate="print"/>
          <a:srcRect t="13518" r="18463"/>
          <a:stretch>
            <a:fillRect/>
          </a:stretch>
        </p:blipFill>
        <p:spPr bwMode="auto">
          <a:xfrm>
            <a:off x="3356227" y="2981936"/>
            <a:ext cx="5360239" cy="1190171"/>
          </a:xfrm>
          <a:prstGeom prst="rect">
            <a:avLst/>
          </a:prstGeom>
          <a:noFill/>
        </p:spPr>
      </p:pic>
      <p:pic>
        <p:nvPicPr>
          <p:cNvPr id="1026" name="Picture 2" descr="C:\Users\egreen\Desktop\Korf.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2605" y="1791456"/>
            <a:ext cx="2574036" cy="37243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xmlns="" val="629586661"/>
      </p:ext>
    </p:extLst>
  </p:cSld>
  <p:clrMapOvr>
    <a:masterClrMapping/>
  </p:clrMapOvr>
  <p:transition spd="slow">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11086" y="49331"/>
            <a:ext cx="9144000" cy="1048404"/>
          </a:xfrm>
        </p:spPr>
        <p:txBody>
          <a:bodyPr/>
          <a:lstStyle/>
          <a:p>
            <a:pPr algn="ctr">
              <a:defRPr/>
            </a:pPr>
            <a:r>
              <a:rPr lang="en-US" sz="3600" b="1" dirty="0" smtClean="0">
                <a:solidFill>
                  <a:srgbClr val="FFFF00"/>
                </a:solidFill>
                <a:latin typeface="Arial" charset="0"/>
                <a:cs typeface="Arial" charset="0"/>
              </a:rPr>
              <a:t>Presidential Commission for the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Study of Bioethical Issues</a:t>
            </a:r>
            <a:endParaRPr lang="en-US" sz="3600" b="1" dirty="0">
              <a:solidFill>
                <a:srgbClr val="FFFF00"/>
              </a:solidFill>
              <a:latin typeface="Arial" pitchFamily="34" charset="0"/>
              <a:cs typeface="Arial" pitchFamily="34" charset="0"/>
            </a:endParaRPr>
          </a:p>
        </p:txBody>
      </p:sp>
      <p:sp>
        <p:nvSpPr>
          <p:cNvPr id="11" name="TextBox 10"/>
          <p:cNvSpPr txBox="1"/>
          <p:nvPr/>
        </p:nvSpPr>
        <p:spPr>
          <a:xfrm>
            <a:off x="7239014" y="6347408"/>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pitchFamily="34" charset="0"/>
              </a:rPr>
              <a:t>Document </a:t>
            </a:r>
            <a:r>
              <a:rPr lang="en-US" sz="2000" b="1" dirty="0" smtClean="0">
                <a:solidFill>
                  <a:srgbClr val="00ADDC">
                    <a:lumMod val="40000"/>
                    <a:lumOff val="60000"/>
                  </a:srgbClr>
                </a:solidFill>
                <a:latin typeface="Arial" pitchFamily="34" charset="0"/>
              </a:rPr>
              <a:t>15</a:t>
            </a:r>
            <a:endParaRPr lang="en-US" sz="2000" b="1" dirty="0">
              <a:solidFill>
                <a:srgbClr val="00ADDC">
                  <a:lumMod val="40000"/>
                  <a:lumOff val="60000"/>
                </a:srgbClr>
              </a:solidFill>
              <a:latin typeface="Arial" pitchFamily="34" charset="0"/>
            </a:endParaRPr>
          </a:p>
        </p:txBody>
      </p:sp>
      <p:sp>
        <p:nvSpPr>
          <p:cNvPr id="6" name="Title 1"/>
          <p:cNvSpPr txBox="1">
            <a:spLocks/>
          </p:cNvSpPr>
          <p:nvPr/>
        </p:nvSpPr>
        <p:spPr bwMode="auto">
          <a:xfrm>
            <a:off x="0" y="1346200"/>
            <a:ext cx="9144000" cy="206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fontAlgn="base">
              <a:spcBef>
                <a:spcPts val="700"/>
              </a:spcBef>
              <a:spcAft>
                <a:spcPct val="0"/>
              </a:spcAft>
              <a:buClr>
                <a:srgbClr val="D6ECFF"/>
              </a:buClr>
              <a:buSzPct val="95000"/>
              <a:buFont typeface="Wingdings" pitchFamily="2" charset="2"/>
              <a:buChar char=""/>
              <a:tabLst>
                <a:tab pos="914400" algn="l"/>
              </a:tabLst>
            </a:pPr>
            <a:endParaRPr lang="en-US" sz="3000" dirty="0">
              <a:solidFill>
                <a:srgbClr val="FFFFFF"/>
              </a:solidFill>
            </a:endParaRPr>
          </a:p>
        </p:txBody>
      </p:sp>
      <p:sp>
        <p:nvSpPr>
          <p:cNvPr id="8" name="Title 1"/>
          <p:cNvSpPr txBox="1">
            <a:spLocks/>
          </p:cNvSpPr>
          <p:nvPr/>
        </p:nvSpPr>
        <p:spPr bwMode="auto">
          <a:xfrm>
            <a:off x="4507839" y="5899374"/>
            <a:ext cx="3770313" cy="642938"/>
          </a:xfrm>
          <a:prstGeom prst="rect">
            <a:avLst/>
          </a:prstGeom>
          <a:noFill/>
          <a:ln w="9525">
            <a:noFill/>
            <a:miter lim="800000"/>
            <a:headEnd/>
            <a:tailEnd/>
          </a:ln>
        </p:spPr>
        <p:txBody>
          <a:bodyPr/>
          <a:lstStyle/>
          <a:p>
            <a:pPr marL="571500" lvl="1" indent="-393700" algn="ctr" defTabSz="457200" eaLnBrk="0" hangingPunct="0">
              <a:spcBef>
                <a:spcPts val="700"/>
              </a:spcBef>
              <a:buClr>
                <a:srgbClr val="D6ECFF"/>
              </a:buClr>
              <a:buSzPct val="95000"/>
              <a:tabLst>
                <a:tab pos="914400" algn="l"/>
              </a:tabLst>
            </a:pPr>
            <a:r>
              <a:rPr lang="en-US" sz="2800" dirty="0" smtClean="0"/>
              <a:t>info@bioethics.gov</a:t>
            </a:r>
            <a:endParaRPr lang="en-US" sz="2800" dirty="0">
              <a:solidFill>
                <a:srgbClr val="FFFFFF"/>
              </a:solidFill>
            </a:endParaRPr>
          </a:p>
        </p:txBody>
      </p:sp>
      <p:grpSp>
        <p:nvGrpSpPr>
          <p:cNvPr id="9" name="Group 8"/>
          <p:cNvGrpSpPr/>
          <p:nvPr/>
        </p:nvGrpSpPr>
        <p:grpSpPr>
          <a:xfrm>
            <a:off x="767673" y="1337438"/>
            <a:ext cx="7601191" cy="5029200"/>
            <a:chOff x="704609" y="1447800"/>
            <a:chExt cx="7601191" cy="5029200"/>
          </a:xfrm>
        </p:grpSpPr>
        <p:pic>
          <p:nvPicPr>
            <p:cNvPr id="1026" name="Picture 2"/>
            <p:cNvPicPr>
              <a:picLocks noChangeAspect="1" noChangeArrowheads="1"/>
            </p:cNvPicPr>
            <p:nvPr/>
          </p:nvPicPr>
          <p:blipFill>
            <a:blip r:embed="rId3" cstate="print"/>
            <a:srcRect/>
            <a:stretch>
              <a:fillRect/>
            </a:stretch>
          </p:blipFill>
          <p:spPr bwMode="auto">
            <a:xfrm>
              <a:off x="4495800" y="1505856"/>
              <a:ext cx="3810000" cy="2590800"/>
            </a:xfrm>
            <a:prstGeom prst="rect">
              <a:avLst/>
            </a:prstGeom>
            <a:noFill/>
            <a:ln w="9525">
              <a:noFill/>
              <a:miter lim="800000"/>
              <a:headEnd/>
              <a:tailEnd/>
            </a:ln>
            <a:effectLst>
              <a:glow rad="228600">
                <a:schemeClr val="accent4">
                  <a:satMod val="175000"/>
                  <a:alpha val="40000"/>
                </a:schemeClr>
              </a:glow>
            </a:effectLst>
          </p:spPr>
        </p:pic>
        <p:pic>
          <p:nvPicPr>
            <p:cNvPr id="1027" name="Picture 3"/>
            <p:cNvPicPr>
              <a:picLocks noChangeAspect="1" noChangeArrowheads="1"/>
            </p:cNvPicPr>
            <p:nvPr/>
          </p:nvPicPr>
          <p:blipFill>
            <a:blip r:embed="rId4" cstate="print"/>
            <a:srcRect/>
            <a:stretch>
              <a:fillRect/>
            </a:stretch>
          </p:blipFill>
          <p:spPr bwMode="auto">
            <a:xfrm>
              <a:off x="704609" y="1447800"/>
              <a:ext cx="3476866" cy="5029200"/>
            </a:xfrm>
            <a:prstGeom prst="rect">
              <a:avLst/>
            </a:prstGeom>
            <a:noFill/>
            <a:ln w="9525">
              <a:noFill/>
              <a:miter lim="800000"/>
              <a:headEnd/>
              <a:tailEnd/>
            </a:ln>
          </p:spPr>
        </p:pic>
        <p:pic>
          <p:nvPicPr>
            <p:cNvPr id="7" name="Picture 3"/>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540828" y="4361958"/>
              <a:ext cx="1577109" cy="158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34963" y="889000"/>
            <a:ext cx="8480425" cy="2995613"/>
            <a:chOff x="334963" y="889000"/>
            <a:chExt cx="8480425" cy="2995613"/>
          </a:xfrm>
        </p:grpSpPr>
        <p:pic>
          <p:nvPicPr>
            <p:cNvPr id="21505" name="Picture 2"/>
            <p:cNvPicPr>
              <a:picLocks noChangeAspect="1"/>
            </p:cNvPicPr>
            <p:nvPr/>
          </p:nvPicPr>
          <p:blipFill>
            <a:blip r:embed="rId3" cstate="print"/>
            <a:srcRect/>
            <a:stretch>
              <a:fillRect/>
            </a:stretch>
          </p:blipFill>
          <p:spPr bwMode="auto">
            <a:xfrm>
              <a:off x="4078288" y="889000"/>
              <a:ext cx="4737100" cy="2995613"/>
            </a:xfrm>
            <a:prstGeom prst="rect">
              <a:avLst/>
            </a:prstGeom>
            <a:noFill/>
            <a:ln w="9525">
              <a:noFill/>
              <a:miter lim="800000"/>
              <a:headEnd/>
              <a:tailEnd/>
            </a:ln>
            <a:effectLst>
              <a:softEdge rad="127000"/>
            </a:effectLst>
          </p:spPr>
        </p:pic>
        <p:pic>
          <p:nvPicPr>
            <p:cNvPr id="21506" name="Picture 3" descr="Screen Shot 2012-04-24 at 15.33.34.png"/>
            <p:cNvPicPr>
              <a:picLocks noChangeAspect="1"/>
            </p:cNvPicPr>
            <p:nvPr/>
          </p:nvPicPr>
          <p:blipFill>
            <a:blip r:embed="rId4" cstate="print"/>
            <a:srcRect/>
            <a:stretch>
              <a:fillRect/>
            </a:stretch>
          </p:blipFill>
          <p:spPr bwMode="auto">
            <a:xfrm>
              <a:off x="334963" y="1600200"/>
              <a:ext cx="3444875" cy="1250950"/>
            </a:xfrm>
            <a:prstGeom prst="rect">
              <a:avLst/>
            </a:prstGeom>
            <a:ln>
              <a:noFill/>
            </a:ln>
            <a:effectLst>
              <a:softEdge rad="112500"/>
            </a:effectLst>
          </p:spPr>
        </p:pic>
      </p:grpSp>
      <p:sp>
        <p:nvSpPr>
          <p:cNvPr id="8" name="Title 1"/>
          <p:cNvSpPr txBox="1">
            <a:spLocks/>
          </p:cNvSpPr>
          <p:nvPr/>
        </p:nvSpPr>
        <p:spPr bwMode="auto">
          <a:xfrm>
            <a:off x="-110366" y="3887059"/>
            <a:ext cx="8875985" cy="2338387"/>
          </a:xfrm>
          <a:prstGeom prst="rect">
            <a:avLst/>
          </a:prstGeom>
          <a:noFill/>
          <a:ln w="9525">
            <a:noFill/>
            <a:miter lim="800000"/>
            <a:headEnd/>
            <a:tailEnd/>
          </a:ln>
        </p:spPr>
        <p:txBody>
          <a:bodyPr/>
          <a:lstStyle/>
          <a:p>
            <a:pPr marL="571500" lvl="1" indent="-393700" defTabSz="457200" eaLnBrk="0" hangingPunct="0">
              <a:spcBef>
                <a:spcPts val="700"/>
              </a:spcBef>
              <a:buClr>
                <a:srgbClr val="D6ECFF"/>
              </a:buClr>
              <a:buSzPct val="95000"/>
              <a:buFont typeface="Wingdings" pitchFamily="2" charset="2"/>
              <a:buChar char=""/>
              <a:tabLst>
                <a:tab pos="914400" algn="l"/>
              </a:tabLst>
            </a:pPr>
            <a:r>
              <a:rPr lang="en-US" sz="3200" dirty="0" smtClean="0">
                <a:solidFill>
                  <a:srgbClr val="FFFFFF"/>
                </a:solidFill>
              </a:rPr>
              <a:t>Genomics sector:</a:t>
            </a:r>
          </a:p>
          <a:p>
            <a:pPr marL="771525" lvl="2" defTabSz="187325" eaLnBrk="0" hangingPunct="0">
              <a:spcBef>
                <a:spcPts val="700"/>
              </a:spcBef>
              <a:buClr>
                <a:srgbClr val="D6ECFF"/>
              </a:buClr>
              <a:buSzPct val="95000"/>
              <a:tabLst>
                <a:tab pos="914400" algn="l"/>
              </a:tabLst>
            </a:pPr>
            <a:r>
              <a:rPr lang="en-US" sz="3200" dirty="0" smtClean="0">
                <a:solidFill>
                  <a:srgbClr val="FFFFFF"/>
                </a:solidFill>
              </a:rPr>
              <a:t>		    From $6.8B in 2011 to $8.9B in 2016</a:t>
            </a:r>
          </a:p>
          <a:p>
            <a:pPr marL="771525" lvl="2" defTabSz="187325" eaLnBrk="0" hangingPunct="0">
              <a:spcBef>
                <a:spcPts val="700"/>
              </a:spcBef>
              <a:buClr>
                <a:srgbClr val="D6ECFF"/>
              </a:buClr>
              <a:buSzPct val="95000"/>
              <a:tabLst>
                <a:tab pos="914400" algn="l"/>
              </a:tabLst>
            </a:pPr>
            <a:endParaRPr lang="en-US" sz="1000" dirty="0" smtClean="0">
              <a:solidFill>
                <a:srgbClr val="FFFFFF"/>
              </a:solidFill>
            </a:endParaRPr>
          </a:p>
          <a:p>
            <a:pPr marL="571500" lvl="1" indent="-393700" defTabSz="187325" eaLnBrk="0" hangingPunct="0">
              <a:spcBef>
                <a:spcPts val="700"/>
              </a:spcBef>
              <a:buClr>
                <a:srgbClr val="D6ECFF"/>
              </a:buClr>
              <a:buSzPct val="95000"/>
              <a:buFont typeface="Wingdings" pitchFamily="2" charset="2"/>
              <a:buChar char=""/>
              <a:tabLst>
                <a:tab pos="914400" algn="l"/>
              </a:tabLst>
            </a:pPr>
            <a:r>
              <a:rPr lang="en-US" sz="3200" dirty="0" smtClean="0">
                <a:solidFill>
                  <a:srgbClr val="FFFFFF"/>
                </a:solidFill>
              </a:rPr>
              <a:t>‘Next-Gen’ DNA </a:t>
            </a:r>
            <a:r>
              <a:rPr lang="en-US" sz="3200" dirty="0">
                <a:solidFill>
                  <a:srgbClr val="FFFFFF"/>
                </a:solidFill>
              </a:rPr>
              <a:t>sequencing market:</a:t>
            </a:r>
          </a:p>
          <a:p>
            <a:pPr marL="771525" lvl="2" defTabSz="187325" eaLnBrk="0" hangingPunct="0">
              <a:spcBef>
                <a:spcPts val="700"/>
              </a:spcBef>
              <a:buClr>
                <a:srgbClr val="D6ECFF"/>
              </a:buClr>
              <a:buSzPct val="95000"/>
              <a:tabLst>
                <a:tab pos="914400" algn="l"/>
              </a:tabLst>
            </a:pPr>
            <a:r>
              <a:rPr lang="en-US" sz="3200" dirty="0" smtClean="0">
                <a:solidFill>
                  <a:srgbClr val="FFFFFF"/>
                </a:solidFill>
              </a:rPr>
              <a:t>		    From </a:t>
            </a:r>
            <a:r>
              <a:rPr lang="en-US" sz="3200" dirty="0">
                <a:solidFill>
                  <a:srgbClr val="FFFFFF"/>
                </a:solidFill>
              </a:rPr>
              <a:t>$1.05B in 2011 to $2.25B in 2016 </a:t>
            </a:r>
          </a:p>
        </p:txBody>
      </p:sp>
      <p:sp>
        <p:nvSpPr>
          <p:cNvPr id="10" name="Rectangle 2"/>
          <p:cNvSpPr txBox="1">
            <a:spLocks noChangeArrowheads="1"/>
          </p:cNvSpPr>
          <p:nvPr/>
        </p:nvSpPr>
        <p:spPr>
          <a:xfrm>
            <a:off x="0" y="63500"/>
            <a:ext cx="9144000" cy="779463"/>
          </a:xfrm>
          <a:prstGeom prst="rect">
            <a:avLst/>
          </a:prstGeom>
        </p:spPr>
        <p:txBody>
          <a:bodyPr/>
          <a:lstStyle/>
          <a:p>
            <a:pPr algn="ctr">
              <a:defRPr/>
            </a:pPr>
            <a:r>
              <a:rPr lang="en-US" sz="3600" spc="-100" dirty="0" err="1">
                <a:solidFill>
                  <a:srgbClr val="FFFF00"/>
                </a:solidFill>
                <a:latin typeface="Arial" charset="0"/>
                <a:ea typeface="ＭＳ Ｐゴシック" pitchFamily="34" charset="-128"/>
                <a:cs typeface="Arial" pitchFamily="34" charset="0"/>
              </a:rPr>
              <a:t>DeciBio</a:t>
            </a:r>
            <a:r>
              <a:rPr lang="en-US" sz="3600" spc="-100" dirty="0">
                <a:solidFill>
                  <a:srgbClr val="FFFF00"/>
                </a:solidFill>
                <a:latin typeface="Arial" charset="0"/>
                <a:ea typeface="ＭＳ Ｐゴシック" pitchFamily="34" charset="-128"/>
                <a:cs typeface="Arial" pitchFamily="34" charset="0"/>
              </a:rPr>
              <a:t> Report on </a:t>
            </a:r>
            <a:r>
              <a:rPr lang="en-US" sz="3600" spc="-100" dirty="0" smtClean="0">
                <a:solidFill>
                  <a:srgbClr val="FFFF00"/>
                </a:solidFill>
                <a:latin typeface="Arial" charset="0"/>
                <a:ea typeface="ＭＳ Ｐゴシック" pitchFamily="34" charset="-128"/>
                <a:cs typeface="Arial" pitchFamily="34" charset="0"/>
              </a:rPr>
              <a:t>Research Tools</a:t>
            </a:r>
            <a:endParaRPr lang="en-US" sz="3600" spc="-100" dirty="0">
              <a:solidFill>
                <a:srgbClr val="FFFF00"/>
              </a:solidFill>
              <a:latin typeface="Arial" charset="0"/>
              <a:ea typeface="ＭＳ Ｐゴシック" pitchFamily="34" charset="-128"/>
              <a:cs typeface="Arial" pitchFamily="34" charset="0"/>
            </a:endParaRPr>
          </a:p>
        </p:txBody>
      </p:sp>
      <p:sp>
        <p:nvSpPr>
          <p:cNvPr id="7" name="TextBox 6"/>
          <p:cNvSpPr txBox="1"/>
          <p:nvPr/>
        </p:nvSpPr>
        <p:spPr>
          <a:xfrm>
            <a:off x="7246965" y="6352049"/>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pitchFamily="34" charset="0"/>
              </a:rPr>
              <a:t>Document </a:t>
            </a:r>
            <a:r>
              <a:rPr lang="en-US" sz="2000" b="1" dirty="0" smtClean="0">
                <a:solidFill>
                  <a:srgbClr val="00ADDC">
                    <a:lumMod val="40000"/>
                    <a:lumOff val="60000"/>
                  </a:srgbClr>
                </a:solidFill>
                <a:latin typeface="Arial" pitchFamily="34" charset="0"/>
              </a:rPr>
              <a:t>16</a:t>
            </a:r>
            <a:endParaRPr lang="en-US" sz="2000" b="1" dirty="0">
              <a:solidFill>
                <a:srgbClr val="00ADDC">
                  <a:lumMod val="40000"/>
                  <a:lumOff val="60000"/>
                </a:srgbClr>
              </a:solidFill>
              <a:latin typeface="Arial"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53914"/>
            <a:ext cx="9144000" cy="779462"/>
          </a:xfrm>
          <a:prstGeom prst="rect">
            <a:avLst/>
          </a:prstGeom>
        </p:spPr>
        <p:txBody>
          <a:bodyPr/>
          <a:lstStyle/>
          <a:p>
            <a:pPr algn="ctr">
              <a:defRPr/>
            </a:pPr>
            <a:r>
              <a:rPr lang="en-US" sz="3600" spc="-100" dirty="0">
                <a:solidFill>
                  <a:srgbClr val="FFFF00"/>
                </a:solidFill>
                <a:latin typeface="Arial" charset="0"/>
                <a:ea typeface="ＭＳ Ｐゴシック" pitchFamily="34" charset="-128"/>
                <a:cs typeface="Arial" pitchFamily="34" charset="0"/>
              </a:rPr>
              <a:t>National </a:t>
            </a:r>
            <a:r>
              <a:rPr lang="en-US" sz="3600" spc="-100" dirty="0" err="1">
                <a:solidFill>
                  <a:srgbClr val="FFFF00"/>
                </a:solidFill>
                <a:latin typeface="Arial" charset="0"/>
                <a:ea typeface="ＭＳ Ｐゴシック" pitchFamily="34" charset="-128"/>
                <a:cs typeface="Arial" pitchFamily="34" charset="0"/>
              </a:rPr>
              <a:t>Bioeconomy</a:t>
            </a:r>
            <a:r>
              <a:rPr lang="en-US" sz="3600" spc="-100" dirty="0">
                <a:solidFill>
                  <a:srgbClr val="FFFF00"/>
                </a:solidFill>
                <a:latin typeface="Arial" charset="0"/>
                <a:ea typeface="ＭＳ Ｐゴシック" pitchFamily="34" charset="-128"/>
                <a:cs typeface="Arial" pitchFamily="34" charset="0"/>
              </a:rPr>
              <a:t> Blueprint</a:t>
            </a:r>
          </a:p>
        </p:txBody>
      </p:sp>
      <p:sp>
        <p:nvSpPr>
          <p:cNvPr id="5" name="TextBox 4"/>
          <p:cNvSpPr txBox="1"/>
          <p:nvPr/>
        </p:nvSpPr>
        <p:spPr>
          <a:xfrm>
            <a:off x="7240574" y="6346812"/>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17</a:t>
            </a:r>
            <a:endParaRPr lang="en-US" sz="2000" dirty="0">
              <a:solidFill>
                <a:schemeClr val="accent4">
                  <a:lumMod val="40000"/>
                  <a:lumOff val="60000"/>
                </a:schemeClr>
              </a:solidFill>
              <a:latin typeface="Arial"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526" r="5843"/>
          <a:stretch/>
        </p:blipFill>
        <p:spPr bwMode="auto">
          <a:xfrm>
            <a:off x="911258" y="949216"/>
            <a:ext cx="3566160" cy="5212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82362" y="949216"/>
            <a:ext cx="3539187" cy="5212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Down Arrow 5"/>
          <p:cNvSpPr/>
          <p:nvPr/>
        </p:nvSpPr>
        <p:spPr>
          <a:xfrm rot="5400000">
            <a:off x="8367023" y="1853303"/>
            <a:ext cx="400050" cy="93842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wipe(up)">
                                      <p:cBhvr>
                                        <p:cTn id="11" dur="500"/>
                                        <p:tgtEl>
                                          <p:spTgt spid="102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0" y="63500"/>
            <a:ext cx="9144000" cy="779463"/>
          </a:xfrm>
          <a:prstGeom prst="rect">
            <a:avLst/>
          </a:prstGeom>
        </p:spPr>
        <p:txBody>
          <a:bodyPr/>
          <a:lstStyle/>
          <a:p>
            <a:pPr algn="ctr">
              <a:defRPr/>
            </a:pPr>
            <a:r>
              <a:rPr lang="en-US" sz="3600" spc="-100" dirty="0">
                <a:solidFill>
                  <a:srgbClr val="FFFF00"/>
                </a:solidFill>
                <a:latin typeface="Arial" charset="0"/>
                <a:ea typeface="ＭＳ Ｐゴシック" pitchFamily="34" charset="-128"/>
                <a:cs typeface="Arial" pitchFamily="34" charset="0"/>
              </a:rPr>
              <a:t>Biotech Patents and the Courts</a:t>
            </a:r>
          </a:p>
        </p:txBody>
      </p:sp>
      <p:pic>
        <p:nvPicPr>
          <p:cNvPr id="15361" name="Picture 3"/>
          <p:cNvPicPr>
            <a:picLocks noChangeAspect="1"/>
          </p:cNvPicPr>
          <p:nvPr/>
        </p:nvPicPr>
        <p:blipFill>
          <a:blip r:embed="rId3" cstate="print"/>
          <a:srcRect/>
          <a:stretch>
            <a:fillRect/>
          </a:stretch>
        </p:blipFill>
        <p:spPr bwMode="auto">
          <a:xfrm>
            <a:off x="3946525" y="1422392"/>
            <a:ext cx="4649788" cy="4649788"/>
          </a:xfrm>
          <a:prstGeom prst="rect">
            <a:avLst/>
          </a:prstGeom>
          <a:noFill/>
          <a:ln w="9525">
            <a:noFill/>
            <a:miter lim="800000"/>
            <a:headEnd/>
            <a:tailEnd/>
          </a:ln>
          <a:effectLst>
            <a:glow rad="228600">
              <a:schemeClr val="accent6">
                <a:satMod val="175000"/>
                <a:alpha val="40000"/>
              </a:schemeClr>
            </a:glow>
          </a:effectLst>
        </p:spPr>
      </p:pic>
      <p:pic>
        <p:nvPicPr>
          <p:cNvPr id="15362" name="Picture 6"/>
          <p:cNvPicPr>
            <a:picLocks noChangeAspect="1"/>
          </p:cNvPicPr>
          <p:nvPr/>
        </p:nvPicPr>
        <p:blipFill>
          <a:blip r:embed="rId4" cstate="print"/>
          <a:srcRect/>
          <a:stretch>
            <a:fillRect/>
          </a:stretch>
        </p:blipFill>
        <p:spPr bwMode="auto">
          <a:xfrm>
            <a:off x="463550" y="1058863"/>
            <a:ext cx="3052763" cy="2401887"/>
          </a:xfrm>
          <a:prstGeom prst="rect">
            <a:avLst/>
          </a:prstGeom>
          <a:noFill/>
          <a:ln w="9525">
            <a:noFill/>
            <a:miter lim="800000"/>
            <a:headEnd/>
            <a:tailEnd/>
          </a:ln>
          <a:scene3d>
            <a:camera prst="orthographicFront"/>
            <a:lightRig rig="threePt" dir="t"/>
          </a:scene3d>
          <a:sp3d>
            <a:bevelT w="139700" h="139700" prst="divot"/>
          </a:sp3d>
        </p:spPr>
      </p:pic>
      <p:pic>
        <p:nvPicPr>
          <p:cNvPr id="15364" name="Picture 11"/>
          <p:cNvPicPr>
            <a:picLocks noChangeAspect="1"/>
          </p:cNvPicPr>
          <p:nvPr/>
        </p:nvPicPr>
        <p:blipFill>
          <a:blip r:embed="rId5" cstate="print"/>
          <a:srcRect/>
          <a:stretch>
            <a:fillRect/>
          </a:stretch>
        </p:blipFill>
        <p:spPr bwMode="auto">
          <a:xfrm>
            <a:off x="1039811" y="3702960"/>
            <a:ext cx="2471737" cy="2571750"/>
          </a:xfrm>
          <a:prstGeom prst="rect">
            <a:avLst/>
          </a:prstGeom>
          <a:noFill/>
          <a:ln w="9525">
            <a:noFill/>
            <a:miter lim="800000"/>
            <a:headEnd/>
            <a:tailEnd/>
          </a:ln>
          <a:scene3d>
            <a:camera prst="orthographicFront"/>
            <a:lightRig rig="threePt" dir="t"/>
          </a:scene3d>
          <a:sp3d>
            <a:bevelT w="139700" h="139700" prst="divot"/>
          </a:sp3d>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ircle(out)">
                                      <p:cBhvr>
                                        <p:cTn id="7" dur="1000"/>
                                        <p:tgtEl>
                                          <p:spTgt spid="15362"/>
                                        </p:tgtEl>
                                      </p:cBhvr>
                                    </p:animEffect>
                                  </p:childTnLst>
                                </p:cTn>
                              </p:par>
                            </p:childTnLst>
                          </p:cTn>
                        </p:par>
                        <p:par>
                          <p:cTn id="8" fill="hold">
                            <p:stCondLst>
                              <p:cond delay="1000"/>
                            </p:stCondLst>
                            <p:childTnLst>
                              <p:par>
                                <p:cTn id="9" presetID="6" presetClass="entr" presetSubtype="32" fill="hold" nodeType="afterEffect">
                                  <p:stCondLst>
                                    <p:cond delay="0"/>
                                  </p:stCondLst>
                                  <p:childTnLst>
                                    <p:set>
                                      <p:cBhvr>
                                        <p:cTn id="10" dur="1" fill="hold">
                                          <p:stCondLst>
                                            <p:cond delay="0"/>
                                          </p:stCondLst>
                                        </p:cTn>
                                        <p:tgtEl>
                                          <p:spTgt spid="15364"/>
                                        </p:tgtEl>
                                        <p:attrNameLst>
                                          <p:attrName>style.visibility</p:attrName>
                                        </p:attrNameLst>
                                      </p:cBhvr>
                                      <p:to>
                                        <p:strVal val="visible"/>
                                      </p:to>
                                    </p:set>
                                    <p:animEffect transition="in" filter="circle(out)">
                                      <p:cBhvr>
                                        <p:cTn id="11" dur="1000"/>
                                        <p:tgtEl>
                                          <p:spTgt spid="15364"/>
                                        </p:tgtEl>
                                      </p:cBhvr>
                                    </p:animEffect>
                                  </p:childTnLst>
                                </p:cTn>
                              </p:par>
                            </p:childTnLst>
                          </p:cTn>
                        </p:par>
                        <p:par>
                          <p:cTn id="12" fill="hold">
                            <p:stCondLst>
                              <p:cond delay="2000"/>
                            </p:stCondLst>
                            <p:childTnLst>
                              <p:par>
                                <p:cTn id="13" presetID="6" presetClass="entr" presetSubtype="32" fill="hold" nodeType="afterEffect">
                                  <p:stCondLst>
                                    <p:cond delay="0"/>
                                  </p:stCondLst>
                                  <p:childTnLst>
                                    <p:set>
                                      <p:cBhvr>
                                        <p:cTn id="14" dur="1" fill="hold">
                                          <p:stCondLst>
                                            <p:cond delay="0"/>
                                          </p:stCondLst>
                                        </p:cTn>
                                        <p:tgtEl>
                                          <p:spTgt spid="15361"/>
                                        </p:tgtEl>
                                        <p:attrNameLst>
                                          <p:attrName>style.visibility</p:attrName>
                                        </p:attrNameLst>
                                      </p:cBhvr>
                                      <p:to>
                                        <p:strVal val="visible"/>
                                      </p:to>
                                    </p:set>
                                    <p:animEffect transition="in" filter="circle(out)">
                                      <p:cBhvr>
                                        <p:cTn id="15" dur="1000"/>
                                        <p:tgtEl>
                                          <p:spTgt spid="15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30175" y="95250"/>
            <a:ext cx="8883650" cy="1074331"/>
          </a:xfrm>
        </p:spPr>
        <p:txBody>
          <a:bodyPr/>
          <a:lstStyle/>
          <a:p>
            <a:pPr algn="ctr">
              <a:lnSpc>
                <a:spcPct val="90000"/>
              </a:lnSpc>
              <a:defRPr/>
            </a:pPr>
            <a:r>
              <a:rPr lang="en-US" sz="3600" b="1" dirty="0" smtClean="0">
                <a:solidFill>
                  <a:srgbClr val="FFFF00"/>
                </a:solidFill>
                <a:latin typeface="Arial" pitchFamily="34" charset="0"/>
                <a:ea typeface="+mn-ea"/>
                <a:cs typeface="+mn-cs"/>
              </a:rPr>
              <a:t>2012 Advances in Genome Biology</a:t>
            </a:r>
            <a:br>
              <a:rPr lang="en-US" sz="3600" b="1" dirty="0" smtClean="0">
                <a:solidFill>
                  <a:srgbClr val="FFFF00"/>
                </a:solidFill>
                <a:latin typeface="Arial" pitchFamily="34" charset="0"/>
                <a:ea typeface="+mn-ea"/>
                <a:cs typeface="+mn-cs"/>
              </a:rPr>
            </a:br>
            <a:r>
              <a:rPr lang="en-US" sz="3600" b="1" dirty="0" smtClean="0">
                <a:solidFill>
                  <a:srgbClr val="FFFF00"/>
                </a:solidFill>
                <a:latin typeface="Arial" pitchFamily="34" charset="0"/>
                <a:ea typeface="+mn-ea"/>
                <a:cs typeface="+mn-cs"/>
              </a:rPr>
              <a:t>and Technology Meeting</a:t>
            </a:r>
            <a:endParaRPr lang="en-US" sz="2800" b="1" dirty="0">
              <a:solidFill>
                <a:srgbClr val="FFFF00"/>
              </a:solidFill>
              <a:latin typeface="Arial" pitchFamily="34" charset="0"/>
              <a:ea typeface="+mn-ea"/>
              <a:cs typeface="+mn-cs"/>
            </a:endParaRPr>
          </a:p>
        </p:txBody>
      </p:sp>
      <p:sp>
        <p:nvSpPr>
          <p:cNvPr id="5" name="TextBox 4"/>
          <p:cNvSpPr txBox="1"/>
          <p:nvPr/>
        </p:nvSpPr>
        <p:spPr>
          <a:xfrm>
            <a:off x="7249856" y="634996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18</a:t>
            </a:r>
            <a:endParaRPr lang="en-US" sz="2000" dirty="0">
              <a:solidFill>
                <a:schemeClr val="accent4">
                  <a:lumMod val="40000"/>
                  <a:lumOff val="60000"/>
                </a:schemeClr>
              </a:solidFill>
              <a:latin typeface="Arial" charset="0"/>
            </a:endParaRPr>
          </a:p>
        </p:txBody>
      </p:sp>
      <p:pic>
        <p:nvPicPr>
          <p:cNvPr id="2050" name="Picture 2"/>
          <p:cNvPicPr>
            <a:picLocks noChangeAspect="1" noChangeArrowheads="1"/>
          </p:cNvPicPr>
          <p:nvPr/>
        </p:nvPicPr>
        <p:blipFill>
          <a:blip r:embed="rId3" cstate="print"/>
          <a:srcRect l="9926" t="26759" r="10023" b="12279"/>
          <a:stretch>
            <a:fillRect/>
          </a:stretch>
        </p:blipFill>
        <p:spPr bwMode="auto">
          <a:xfrm>
            <a:off x="271990" y="1454915"/>
            <a:ext cx="8621284" cy="4775720"/>
          </a:xfrm>
          <a:prstGeom prst="rect">
            <a:avLst/>
          </a:prstGeom>
          <a:noFill/>
          <a:ln w="76200" cmpd="tri">
            <a:solidFill>
              <a:schemeClr val="accent4">
                <a:lumMod val="40000"/>
                <a:lumOff val="60000"/>
              </a:schemeClr>
            </a:solidFill>
            <a:miter lim="800000"/>
            <a:headEnd/>
            <a:tailEnd/>
          </a:ln>
        </p:spPr>
      </p:pic>
      <p:sp>
        <p:nvSpPr>
          <p:cNvPr id="4103" name="AutoShape 7" descr="data:image/jpeg;base64,/9j/4AAQSkZJRgABAQAAAQABAAD/2wCEAAkGBg8PDQ0MDAwMDQ0NDQ0NDQ0MDQ4MDAwMFBAVFBUQEhIXGyYeFxkjGRISIC8gIzM1LDgtFR4xNjAsNSYrLCkBCQoKDQwOGg8PGColHSUtLi4tLDU1MywpLCwsKTU0LCwpLDQyKSksNSwpKSwsKikpKTUtLCkpLCksLCwpKSwpLP/AABEIALIBGwMBIgACEQEDEQH/xAAcAAEAAgMBAQEAAAAAAAAAAAAAAQIDBAUHBgj/xABFEAACAQMCAgUIBgcFCQAAAAAAAQIDBBEFEiExQVFhcbEGBxMiMnKRoRRCUoGCwQgjM2KS0fBjc4STohUXQ1NUstLh8f/EABgBAQADAQAAAAAAAAAAAAAAAAABAgME/8QAIxEBAAICAQMEAwAAAAAAAAAAAAECAxExEhNSFDJRoSFBYf/aAAwDAQACEQMRAD8A9xAAAAAAAAAAAAAAAAAAAAAAAAAAAAAAAAAAAAAAAAAAAAAAAAAAAAAAAAAAAAAAAAAAAAAAAAAAAAAAAAAAAAAAAAAAAAAAAAAAAAAAAAAAAjd0dJJx3dtVJ+/LxA6k4y6HjuNedKf25fFlqF4nzNlPIHNnSn9qX8TMTpS65fFnB8rvOpY6fUlbpTu7qPCVGhjFN9U59D7Fk+CvvPXfzb9BZ2lCPR6TfWn44+RpGO2tz+B6w6L638Srov8ApnidbzoaxPld0af93bUV4xNWfl5q8ueqV17ijDwJ6I8oHujt/wCshW817Mpp/uykjwSXlTqkuerX33Vpr8zH/ti/l7Wp37/xFT+Y6aeQ/QkJ3C5Tm/eju+eMmeF9XXtUVLuU4vwZ+b6t7c/Xv72T6ncTNV3FZ87q5ffWmOmnl9D9QQ1H7VGtHujuRnhdQfS170ZQ8UfldVKv/UXH+bIyQuriPs3d3H3a80Omnl9D9Upkn5nsfLDVKDTpandcPq1ZutB/dLKPRvIbzvSr1qdlqkKdOpUajSuafq05z6Izj0N9a+BHRv2zsepAAzAAAAAAAAAAAAAAAAAAAAAAAAA+euV+sqe/LxPoTgXa/W1PeYFadVoyajqkqVpd1oe3RtbirH3oU5SXzRhRavbqrTq0eitRq0v46bj+ZMcj812snKLqTblOo5TnJ8ZSbfSzqaRpNa7q+gtaEq9XbKe2Moxe1c3xx1o5VmmobXzhKUH3pn1fm9vFS1W1c6jpQqOpRnUUtjgp05JPd0cdpbJ7p2Mlbzd6nTpzrT0+UYU4SqTbrUm1CKy3hSy+CZ83GJ+hJ17T1lX1ak4PMXGV/HEoOOMSjnHXwPA5UlGUo5TUZSjuTymk8ZT6jMUhAidZLguL+SK1K3RHl1mEkYNSlL0NSUJNSS3ZT48Hx+RxIXNaXH0kPxV4x+W7J9HKOU0+TTT+9H1nk15TRjpVGnJ0IVbbEOO2M26M8rvyox49pvgwzmt0xLDPmjDXqmNvLmq8m8Sm+XCE5SXybMtGyu04zhSr1Hn1V6KrVjLh1OOGezy8taca8KiuKKjKkoTUZNpuOGu1N5ny6zSn5bQVB01crNKtvpNKedqluST7ng6/QTHNocfr98Ul5xpMKtPfSuKVSlOLU1CrCdOWyS4PEuOMpm5WXBtcGvWi1zUlxOp5X6xSubyhXpVfSSlSlQqYhKOEnug+PfI5xx3pOK+t8O7Fk7lItrT9G+Qmt/TdLtLmTzN01Co/7SHqt/fjP3nfPKfMRquaN7YSfGjVVamv3JrD8F8T1YpkjVp01AAUAAAAAAAAAAAAQAJGSABORkgABkDIA4d6v1tTv/JHcOJqC/XT+7wQGBGajLDi+pp/B5MSLwA/PWuWfoNS1K35KneVtq/ccm18sGvBrPrJtdKTSfxwfWed/SJW2pxv9r+j39KG6aXqxuIRUZJ/ck/vfUfJQquOJ05YkuMZLofWXyc7+Rv0bmOFGNvu4YzthKWO/ZnpMVW3qSxtoVIrqxKWfkbq84GpxW2FxSpr+zt6MPCJrz8tdTlzvqq9yNOHgiiWnWtpwxvhOGeW6LjnuyYjLcapcV2nc3Navtzt9LNy2554XQYiBZGnK1lvk4xWG85c1FPPM3M45lXWiucorvkkaVtNZ3CsxE8tb0NTlsh/mP8A8S0baTzl049WFKefAyO9pr/iQ/iRjepUvtp9yk/yNO7llXoqn6G+D3xyuPCm8Zz17jZNJ6rDoU33Rx4mS0nXuJKnaWtWtN8EoRc38IkTXJfmFoiIfaeaS9dPXIQXs17erCa7o7k/9CP0AeT+bHzeV7Kc9Q1DbC4nDZSo8JSpqXBuWHhPjjB6wRl1uIj9QkGRkGQkEACQQAJBBIAAARkgZIAkEDIE5GSuRkCcjJXIyBbJyNR/avuj4HUbOXqH7T8KAwIvAoi8OYFNQ023u6E7O+pqrbzx6r+rL7SfNPtR5zqn6P7UnPTNS2wfFU7lN47N8OfwPSZsxqrKPsya7m0WreYHjN35mNYp8XWtJLKSl9IUU2+XtRRiXmb1rp9Av8TD+R7XO+qNYlLcuqSjLxKu/qfa+SL9z+QPGf8Aczqi2+kuLSnukox3XMuMnySxHmbtHzC38vbvbOP4q83/ANp6tK9m+cvkiHeVP+ZL44J7s/EDzKH6P81OEKupU057sbLapNcFl5bksHTo/o826/aalWfXst6cPGTPt5XE3znJ/iZRyb5t/EjvXQ+WoeYzTIycalxeySSe70lCnGXWuEc//To0PNLoVP2qdSp/eXNR/KODr5JyR3b/AClhtvJDRaPGnp1q2umVJ1n/AK8nTV3SppRt6KpRi87aajSg+GMOMVxNLJVsrNpnmR0LOvOtcQ3P1YZntXCKa4L5tHcycfQqfCdTraiu5cX838jq7ioyZGSm4nIF8jJTJOQLEoqmSgJJIAEgACgJIAgAAQQSVAZIyGykpAWcjQ1CPFT/AAv8mZqkzQvISknh46wJRdGpaVty2v2o8H/M2kBWZhkzLUZrzkBWTKZIkyrYFskZK5GQLZIyVyMgWyMlcjIF8lZMZFPjOK6M5fcuIHesobKcI9KWX7z4vxNhSNGFczxqAbKkSmYVIumBkyWTMaLIC6ZbJRFgJySVRYCSSABBBbBAFQTgjAFSC2CMAUZSRkaKtAa80UjDgzPOJSK5gcG7pulU9IuT9rtR0Kc00muTw0Zb223RaORb1/RN05vEc+q3yXYBu1Ga02ZKszXlICGyMlWykqsVzlFd7SAyZIya09QpLnVh/EmYZazRX12/djJ/kBv5GTmS12H1YVZfcl+ZjetSfs0H+KX/AKA6+Rk4z1Ou+UKcfiyFcV3zqJe6kgOy54LUZcc9fgcinTnnLk5d7ydO2fWB0aczapzNOmjZgBtwkZos1YMzwYGdFkY4syIC6JIRZASSiMEgSgBgACSAIILEYAjBGC2BgCmCrRkwRgDC4kRhzMzRCiBglTOVqOnqWXg7jiYqtLIHw9a0qQbUJziujDePgalSnW6a1T4tH2dfT0+Zp1dKXUB8lKzk/anUffKRVadHqz38T6d6d2EfQOwD52Onroj8jJGxf2Ud9WHYZFYdgHAjYvsMsbH+sHdjY9hkjY9gHCjp/eZ4WHYduNn2GSNr2AceFj2GaFphnWjbdhf6OBoU6JswpmwqBkVIDBGBkjEyqmXVMDHFGSJZQLKIEIsgolsACRgACQAAAAEEgCASQAwRgkARgJEhARgjaXAGJ0ykqJnwMAacrVdRV2q6jdwRtA0fow+jm7sGwDUVAlUTa2DYBrqkWVIz7SdoGFUyfRmXBOAMSpk7DJgYArtG0vgAVwTgkARgEgAAAAAAAAAAAAAAAABgAAAAAAAAjBIAjAJAEYGCQBGCcAAAAAAAAAAAAAAAAAAAAAAAAAAAAAAAAAAAAAAAAAAAAAAAAAAAAAAAAAAAAAAAAAAAAB//2Q=="/>
          <p:cNvSpPr>
            <a:spLocks noChangeAspect="1" noChangeArrowheads="1"/>
          </p:cNvSpPr>
          <p:nvPr/>
        </p:nvSpPr>
        <p:spPr bwMode="auto">
          <a:xfrm>
            <a:off x="63500" y="-808038"/>
            <a:ext cx="2695575" cy="16954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105" name="Picture 9" descr="http://1.bp.blogspot.com/-MxhP7FY90ro/Tw0wztE90lI/AAAAAAAAQos/PVByg1Uiarg/s1600/ionproton2.jpg"/>
          <p:cNvPicPr>
            <a:picLocks noChangeAspect="1" noChangeArrowheads="1"/>
          </p:cNvPicPr>
          <p:nvPr/>
        </p:nvPicPr>
        <p:blipFill>
          <a:blip r:embed="rId4" cstate="print"/>
          <a:srcRect l="15628" t="7113" r="16105" b="8932"/>
          <a:stretch>
            <a:fillRect/>
          </a:stretch>
        </p:blipFill>
        <p:spPr bwMode="auto">
          <a:xfrm>
            <a:off x="1262725" y="1558535"/>
            <a:ext cx="3280628" cy="2533700"/>
          </a:xfrm>
          <a:prstGeom prst="rect">
            <a:avLst/>
          </a:prstGeom>
          <a:noFill/>
        </p:spPr>
      </p:pic>
      <p:pic>
        <p:nvPicPr>
          <p:cNvPr id="4107" name="Picture 11" descr="http://t2.gstatic.com/images?q=tbn:ANd9GcQKBh1xM94CocZpKcsYPR4nH4s1yQ4TnF9zl6Y3dHe2H4xl4EX7CbVeYCQS"/>
          <p:cNvPicPr>
            <a:picLocks noChangeAspect="1" noChangeArrowheads="1"/>
          </p:cNvPicPr>
          <p:nvPr/>
        </p:nvPicPr>
        <p:blipFill>
          <a:blip r:embed="rId5" cstate="print"/>
          <a:srcRect/>
          <a:stretch>
            <a:fillRect/>
          </a:stretch>
        </p:blipFill>
        <p:spPr bwMode="auto">
          <a:xfrm>
            <a:off x="4538892" y="1562661"/>
            <a:ext cx="3548331" cy="2544088"/>
          </a:xfrm>
          <a:prstGeom prst="rect">
            <a:avLst/>
          </a:prstGeom>
          <a:noFill/>
        </p:spPr>
      </p:pic>
      <p:pic>
        <p:nvPicPr>
          <p:cNvPr id="4101" name="Picture 5" descr="http://t3.gstatic.com/images?q=tbn:ANd9GcSrbQmpgTW6fQSOhXkqD-8t3Gfa8TXIwlcbXMkbpMrHbEpg-Df8Ug"/>
          <p:cNvPicPr>
            <a:picLocks noChangeAspect="1" noChangeArrowheads="1"/>
          </p:cNvPicPr>
          <p:nvPr/>
        </p:nvPicPr>
        <p:blipFill>
          <a:blip r:embed="rId6" cstate="print"/>
          <a:srcRect/>
          <a:stretch>
            <a:fillRect/>
          </a:stretch>
        </p:blipFill>
        <p:spPr bwMode="auto">
          <a:xfrm>
            <a:off x="2893780" y="3714856"/>
            <a:ext cx="3312605" cy="2503714"/>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up)">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05"/>
                                        </p:tgtEl>
                                        <p:attrNameLst>
                                          <p:attrName>style.visibility</p:attrName>
                                        </p:attrNameLst>
                                      </p:cBhvr>
                                      <p:to>
                                        <p:strVal val="visible"/>
                                      </p:to>
                                    </p:set>
                                    <p:anim calcmode="lin" valueType="num">
                                      <p:cBhvr additive="base">
                                        <p:cTn id="12" dur="500" fill="hold"/>
                                        <p:tgtEl>
                                          <p:spTgt spid="4105"/>
                                        </p:tgtEl>
                                        <p:attrNameLst>
                                          <p:attrName>ppt_x</p:attrName>
                                        </p:attrNameLst>
                                      </p:cBhvr>
                                      <p:tavLst>
                                        <p:tav tm="0">
                                          <p:val>
                                            <p:strVal val="#ppt_x"/>
                                          </p:val>
                                        </p:tav>
                                        <p:tav tm="100000">
                                          <p:val>
                                            <p:strVal val="#ppt_x"/>
                                          </p:val>
                                        </p:tav>
                                      </p:tavLst>
                                    </p:anim>
                                    <p:anim calcmode="lin" valueType="num">
                                      <p:cBhvr additive="base">
                                        <p:cTn id="13" dur="500" fill="hold"/>
                                        <p:tgtEl>
                                          <p:spTgt spid="410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107"/>
                                        </p:tgtEl>
                                        <p:attrNameLst>
                                          <p:attrName>style.visibility</p:attrName>
                                        </p:attrNameLst>
                                      </p:cBhvr>
                                      <p:to>
                                        <p:strVal val="visible"/>
                                      </p:to>
                                    </p:set>
                                    <p:anim calcmode="lin" valueType="num">
                                      <p:cBhvr additive="base">
                                        <p:cTn id="16" dur="500" fill="hold"/>
                                        <p:tgtEl>
                                          <p:spTgt spid="4107"/>
                                        </p:tgtEl>
                                        <p:attrNameLst>
                                          <p:attrName>ppt_x</p:attrName>
                                        </p:attrNameLst>
                                      </p:cBhvr>
                                      <p:tavLst>
                                        <p:tav tm="0">
                                          <p:val>
                                            <p:strVal val="#ppt_x"/>
                                          </p:val>
                                        </p:tav>
                                        <p:tav tm="100000">
                                          <p:val>
                                            <p:strVal val="#ppt_x"/>
                                          </p:val>
                                        </p:tav>
                                      </p:tavLst>
                                    </p:anim>
                                    <p:anim calcmode="lin" valueType="num">
                                      <p:cBhvr additive="base">
                                        <p:cTn id="17" dur="500" fill="hold"/>
                                        <p:tgtEl>
                                          <p:spTgt spid="410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101"/>
                                        </p:tgtEl>
                                        <p:attrNameLst>
                                          <p:attrName>style.visibility</p:attrName>
                                        </p:attrNameLst>
                                      </p:cBhvr>
                                      <p:to>
                                        <p:strVal val="visible"/>
                                      </p:to>
                                    </p:set>
                                    <p:anim calcmode="lin" valueType="num">
                                      <p:cBhvr additive="base">
                                        <p:cTn id="20" dur="500" fill="hold"/>
                                        <p:tgtEl>
                                          <p:spTgt spid="4101"/>
                                        </p:tgtEl>
                                        <p:attrNameLst>
                                          <p:attrName>ppt_x</p:attrName>
                                        </p:attrNameLst>
                                      </p:cBhvr>
                                      <p:tavLst>
                                        <p:tav tm="0">
                                          <p:val>
                                            <p:strVal val="#ppt_x"/>
                                          </p:val>
                                        </p:tav>
                                        <p:tav tm="100000">
                                          <p:val>
                                            <p:strVal val="#ppt_x"/>
                                          </p:val>
                                        </p:tav>
                                      </p:tavLst>
                                    </p:anim>
                                    <p:anim calcmode="lin" valueType="num">
                                      <p:cBhvr additive="base">
                                        <p:cTn id="21"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30175" y="95250"/>
            <a:ext cx="8883650" cy="850681"/>
          </a:xfrm>
        </p:spPr>
        <p:txBody>
          <a:bodyPr/>
          <a:lstStyle/>
          <a:p>
            <a:pPr algn="ctr">
              <a:lnSpc>
                <a:spcPct val="90000"/>
              </a:lnSpc>
              <a:defRPr/>
            </a:pPr>
            <a:r>
              <a:rPr lang="en-US" sz="3600" b="1" dirty="0" smtClean="0">
                <a:solidFill>
                  <a:srgbClr val="FFFF00"/>
                </a:solidFill>
                <a:latin typeface="Arial" pitchFamily="34" charset="0"/>
                <a:ea typeface="+mn-ea"/>
                <a:cs typeface="+mn-cs"/>
              </a:rPr>
              <a:t>2012 Biology of Genomes Meeting</a:t>
            </a:r>
            <a:br>
              <a:rPr lang="en-US" sz="3600" b="1" dirty="0" smtClean="0">
                <a:solidFill>
                  <a:srgbClr val="FFFF00"/>
                </a:solidFill>
                <a:latin typeface="Arial" pitchFamily="34" charset="0"/>
                <a:ea typeface="+mn-ea"/>
                <a:cs typeface="+mn-cs"/>
              </a:rPr>
            </a:br>
            <a:r>
              <a:rPr lang="en-US" sz="3600" b="1" dirty="0" smtClean="0">
                <a:solidFill>
                  <a:srgbClr val="FFFF00"/>
                </a:solidFill>
                <a:latin typeface="Arial" pitchFamily="34" charset="0"/>
                <a:ea typeface="+mn-ea"/>
                <a:cs typeface="+mn-cs"/>
              </a:rPr>
              <a:t>Cold Spring Harbor Laboratory </a:t>
            </a:r>
            <a:br>
              <a:rPr lang="en-US" sz="3600" b="1" dirty="0" smtClean="0">
                <a:solidFill>
                  <a:srgbClr val="FFFF00"/>
                </a:solidFill>
                <a:latin typeface="Arial" pitchFamily="34" charset="0"/>
                <a:ea typeface="+mn-ea"/>
                <a:cs typeface="+mn-cs"/>
              </a:rPr>
            </a:br>
            <a:endParaRPr lang="en-US" sz="2800" b="1" dirty="0">
              <a:solidFill>
                <a:srgbClr val="FFFF00"/>
              </a:solidFill>
              <a:latin typeface="Arial" pitchFamily="34" charset="0"/>
              <a:ea typeface="+mn-ea"/>
              <a:cs typeface="+mn-cs"/>
            </a:endParaRPr>
          </a:p>
        </p:txBody>
      </p:sp>
      <p:sp>
        <p:nvSpPr>
          <p:cNvPr id="5" name="TextBox 4"/>
          <p:cNvSpPr txBox="1"/>
          <p:nvPr/>
        </p:nvSpPr>
        <p:spPr>
          <a:xfrm>
            <a:off x="7241905" y="634200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19</a:t>
            </a:r>
            <a:endParaRPr lang="en-US" sz="2000" dirty="0">
              <a:solidFill>
                <a:schemeClr val="accent4">
                  <a:lumMod val="40000"/>
                  <a:lumOff val="60000"/>
                </a:schemeClr>
              </a:solidFill>
              <a:latin typeface="Arial" charset="0"/>
            </a:endParaRPr>
          </a:p>
        </p:txBody>
      </p:sp>
      <p:pic>
        <p:nvPicPr>
          <p:cNvPr id="7" name="Picture 8" descr="http://www.scivee.tv/files/avatars/CSHL_SciveeLogo_0.jpg"/>
          <p:cNvPicPr>
            <a:picLocks noChangeAspect="1" noChangeArrowheads="1"/>
          </p:cNvPicPr>
          <p:nvPr/>
        </p:nvPicPr>
        <p:blipFill>
          <a:blip r:embed="rId3" cstate="print"/>
          <a:srcRect/>
          <a:stretch>
            <a:fillRect/>
          </a:stretch>
        </p:blipFill>
        <p:spPr bwMode="auto">
          <a:xfrm>
            <a:off x="5289671" y="1602238"/>
            <a:ext cx="2410808" cy="2409118"/>
          </a:xfrm>
          <a:prstGeom prst="rect">
            <a:avLst/>
          </a:prstGeom>
          <a:noFill/>
          <a:ln w="9525">
            <a:noFill/>
            <a:miter lim="800000"/>
            <a:headEnd/>
            <a:tailEnd/>
          </a:ln>
          <a:effectLst>
            <a:outerShdw blurRad="50800" dist="38100" dir="5400000" algn="t" rotWithShape="0">
              <a:prstClr val="black">
                <a:alpha val="40000"/>
              </a:prstClr>
            </a:outerShdw>
            <a:reflection blurRad="6350" stA="50000" endA="300" endPos="90000" dir="5400000" sy="-100000" algn="bl" rotWithShape="0"/>
          </a:effectLst>
        </p:spPr>
      </p:pic>
      <p:pic>
        <p:nvPicPr>
          <p:cNvPr id="5122" name="Picture 2" descr="C:\Users\egreen\Desktop\bio of genomes sm.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82045" y="1302694"/>
            <a:ext cx="3174193" cy="509145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30175" y="95250"/>
            <a:ext cx="8883650" cy="1065213"/>
          </a:xfrm>
        </p:spPr>
        <p:txBody>
          <a:bodyPr/>
          <a:lstStyle/>
          <a:p>
            <a:pPr algn="ctr">
              <a:lnSpc>
                <a:spcPct val="90000"/>
              </a:lnSpc>
              <a:defRPr/>
            </a:pPr>
            <a:r>
              <a:rPr lang="en-US" sz="3600" b="1" dirty="0" smtClean="0">
                <a:solidFill>
                  <a:srgbClr val="FFFF00"/>
                </a:solidFill>
                <a:latin typeface="Arial" pitchFamily="34" charset="0"/>
                <a:ea typeface="+mn-ea"/>
                <a:cs typeface="+mn-cs"/>
              </a:rPr>
              <a:t>NOVA: “Cracking Your Genetic Code”</a:t>
            </a:r>
            <a:endParaRPr lang="en-US" sz="3600" b="1" dirty="0">
              <a:solidFill>
                <a:srgbClr val="FFFF00"/>
              </a:solidFill>
              <a:latin typeface="Arial" pitchFamily="34" charset="0"/>
              <a:ea typeface="+mn-ea"/>
              <a:cs typeface="+mn-cs"/>
            </a:endParaRPr>
          </a:p>
        </p:txBody>
      </p:sp>
      <p:sp>
        <p:nvSpPr>
          <p:cNvPr id="5" name="TextBox 4"/>
          <p:cNvSpPr txBox="1"/>
          <p:nvPr/>
        </p:nvSpPr>
        <p:spPr>
          <a:xfrm>
            <a:off x="7241905" y="634996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20</a:t>
            </a:r>
            <a:endParaRPr lang="en-US" sz="2000" dirty="0">
              <a:solidFill>
                <a:schemeClr val="accent4">
                  <a:lumMod val="40000"/>
                  <a:lumOff val="60000"/>
                </a:schemeClr>
              </a:solidFill>
              <a:latin typeface="Arial" charset="0"/>
            </a:endParaRPr>
          </a:p>
        </p:txBody>
      </p:sp>
      <p:pic>
        <p:nvPicPr>
          <p:cNvPr id="141314" name="Picture 2"/>
          <p:cNvPicPr>
            <a:picLocks noChangeAspect="1" noChangeArrowheads="1"/>
          </p:cNvPicPr>
          <p:nvPr/>
        </p:nvPicPr>
        <p:blipFill>
          <a:blip r:embed="rId3" cstate="print"/>
          <a:srcRect l="14486" t="15625" r="14953" b="26875"/>
          <a:stretch>
            <a:fillRect/>
          </a:stretch>
        </p:blipFill>
        <p:spPr bwMode="auto">
          <a:xfrm>
            <a:off x="266700" y="895350"/>
            <a:ext cx="8629650" cy="5257800"/>
          </a:xfrm>
          <a:prstGeom prst="rect">
            <a:avLst/>
          </a:prstGeom>
          <a:noFill/>
          <a:ln w="76200" cmpd="tri">
            <a:solidFill>
              <a:schemeClr val="accent6">
                <a:lumMod val="60000"/>
                <a:lumOff val="40000"/>
              </a:schemeClr>
            </a:solid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1314"/>
                                        </p:tgtEl>
                                        <p:attrNameLst>
                                          <p:attrName>style.visibility</p:attrName>
                                        </p:attrNameLst>
                                      </p:cBhvr>
                                      <p:to>
                                        <p:strVal val="visible"/>
                                      </p:to>
                                    </p:set>
                                    <p:animEffect transition="in" filter="wipe(up)">
                                      <p:cBhvr>
                                        <p:cTn id="7" dur="500"/>
                                        <p:tgtEl>
                                          <p:spTgt spid="141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738"/>
            <a:ext cx="9144000" cy="665162"/>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NHGRI Genome Advance of the Month</a:t>
            </a:r>
          </a:p>
        </p:txBody>
      </p:sp>
      <p:sp>
        <p:nvSpPr>
          <p:cNvPr id="12" name="TextBox 11"/>
          <p:cNvSpPr txBox="1"/>
          <p:nvPr/>
        </p:nvSpPr>
        <p:spPr>
          <a:xfrm>
            <a:off x="7235825" y="635631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21</a:t>
            </a:r>
            <a:endParaRPr lang="en-US" sz="2000" dirty="0">
              <a:solidFill>
                <a:schemeClr val="accent4">
                  <a:lumMod val="40000"/>
                  <a:lumOff val="60000"/>
                </a:schemeClr>
              </a:solidFill>
              <a:latin typeface="Arial" charset="0"/>
            </a:endParaRPr>
          </a:p>
        </p:txBody>
      </p:sp>
      <p:pic>
        <p:nvPicPr>
          <p:cNvPr id="3" name="Picture 2"/>
          <p:cNvPicPr>
            <a:picLocks noChangeAspect="1" noChangeArrowheads="1"/>
          </p:cNvPicPr>
          <p:nvPr/>
        </p:nvPicPr>
        <p:blipFill>
          <a:blip r:embed="rId3" cstate="print"/>
          <a:srcRect l="27177" t="36032" r="13010" b="25972"/>
          <a:stretch>
            <a:fillRect/>
          </a:stretch>
        </p:blipFill>
        <p:spPr bwMode="auto">
          <a:xfrm>
            <a:off x="301176" y="994231"/>
            <a:ext cx="8403771" cy="3991426"/>
          </a:xfrm>
          <a:prstGeom prst="rect">
            <a:avLst/>
          </a:prstGeom>
          <a:noFill/>
          <a:ln w="57150">
            <a:solidFill>
              <a:srgbClr val="FF0000"/>
            </a:solidFill>
            <a:miter lim="800000"/>
            <a:headEnd/>
            <a:tailEnd/>
          </a:ln>
        </p:spPr>
      </p:pic>
      <p:pic>
        <p:nvPicPr>
          <p:cNvPr id="1026" name="Picture 2"/>
          <p:cNvPicPr>
            <a:picLocks noChangeAspect="1" noChangeArrowheads="1"/>
          </p:cNvPicPr>
          <p:nvPr/>
        </p:nvPicPr>
        <p:blipFill>
          <a:blip r:embed="rId4" cstate="print"/>
          <a:srcRect l="26912" t="39294" r="12206" b="15059"/>
          <a:stretch>
            <a:fillRect/>
          </a:stretch>
        </p:blipFill>
        <p:spPr bwMode="auto">
          <a:xfrm>
            <a:off x="451650" y="2097941"/>
            <a:ext cx="8402063" cy="3937198"/>
          </a:xfrm>
          <a:prstGeom prst="rect">
            <a:avLst/>
          </a:prstGeom>
          <a:noFill/>
          <a:ln w="57150">
            <a:solidFill>
              <a:srgbClr val="FF0000"/>
            </a:solidFill>
            <a:miter lim="800000"/>
            <a:headEnd/>
            <a:tailEnd/>
          </a:ln>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up)">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288"/>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121859" name="Title 1"/>
          <p:cNvSpPr txBox="1">
            <a:spLocks/>
          </p:cNvSpPr>
          <p:nvPr/>
        </p:nvSpPr>
        <p:spPr bwMode="auto">
          <a:xfrm>
            <a:off x="0" y="909633"/>
            <a:ext cx="9134475" cy="4919668"/>
          </a:xfrm>
          <a:prstGeom prst="rect">
            <a:avLst/>
          </a:prstGeom>
          <a:noFill/>
          <a:ln w="9525" algn="ctr">
            <a:noFill/>
            <a:miter lim="800000"/>
            <a:headEnd/>
            <a:tailEnd/>
          </a:ln>
        </p:spPr>
        <p:txBody>
          <a:bodyPr/>
          <a:lstStyle/>
          <a:p>
            <a:pPr marL="411163" lvl="1" indent="-342900" eaLnBrk="0" hangingPunct="0">
              <a:spcBef>
                <a:spcPts val="700"/>
              </a:spcBef>
              <a:spcAft>
                <a:spcPts val="600"/>
              </a:spcAft>
              <a:buClr>
                <a:schemeClr val="tx2"/>
              </a:buClr>
              <a:buSzPct val="95000"/>
              <a:buFont typeface="Wingdings" pitchFamily="2" charset="2"/>
              <a:buChar char=""/>
              <a:defRPr/>
            </a:pPr>
            <a:r>
              <a:rPr lang="en-US" sz="3000" dirty="0" smtClean="0">
                <a:latin typeface="Arial" charset="0"/>
              </a:rPr>
              <a:t>NHGRI Training Portfolio</a:t>
            </a:r>
          </a:p>
          <a:p>
            <a:pPr marL="1325563" lvl="2" indent="-342900" eaLnBrk="0" hangingPunct="0">
              <a:spcBef>
                <a:spcPts val="700"/>
              </a:spcBef>
              <a:spcAft>
                <a:spcPts val="600"/>
              </a:spcAft>
              <a:buClr>
                <a:schemeClr val="tx2"/>
              </a:buClr>
              <a:buSzPct val="95000"/>
              <a:buFont typeface="Wingdings" pitchFamily="2" charset="2"/>
              <a:buChar char="Ø"/>
              <a:defRPr/>
            </a:pPr>
            <a:r>
              <a:rPr lang="en-US" sz="3000" dirty="0" smtClean="0">
                <a:latin typeface="Arial" charset="0"/>
              </a:rPr>
              <a:t> Bettie Graham</a:t>
            </a:r>
          </a:p>
          <a:p>
            <a:pPr marL="1325563" lvl="2" indent="-342900" eaLnBrk="0" hangingPunct="0">
              <a:spcBef>
                <a:spcPts val="700"/>
              </a:spcBef>
              <a:spcAft>
                <a:spcPts val="600"/>
              </a:spcAft>
              <a:buClr>
                <a:schemeClr val="tx2"/>
              </a:buClr>
              <a:buSzPct val="95000"/>
              <a:buFont typeface="Wingdings" pitchFamily="2" charset="2"/>
              <a:buChar char="Ø"/>
              <a:defRPr/>
            </a:pPr>
            <a:endParaRPr lang="en-US" sz="1200" dirty="0" smtClean="0">
              <a:latin typeface="Arial" charset="0"/>
            </a:endParaRPr>
          </a:p>
          <a:p>
            <a:pPr marL="411163" lvl="1" indent="-342900" defTabSz="741363" eaLnBrk="0" hangingPunct="0">
              <a:spcBef>
                <a:spcPts val="700"/>
              </a:spcBef>
              <a:spcAft>
                <a:spcPts val="600"/>
              </a:spcAft>
              <a:buClr>
                <a:schemeClr val="tx2"/>
              </a:buClr>
              <a:buSzPct val="95000"/>
              <a:buFont typeface="Wingdings" pitchFamily="2" charset="2"/>
              <a:buChar char=""/>
              <a:defRPr/>
            </a:pPr>
            <a:r>
              <a:rPr lang="en-US" sz="3000" dirty="0" smtClean="0">
                <a:latin typeface="Arial" charset="0"/>
              </a:rPr>
              <a:t>NIH Policy on Applicants with More than 	$1.5M in Grant Support</a:t>
            </a:r>
            <a:endParaRPr lang="en-US" sz="3000" dirty="0">
              <a:latin typeface="Arial" charset="0"/>
            </a:endParaRPr>
          </a:p>
          <a:p>
            <a:pPr marL="1325563" lvl="2" indent="-342900" eaLnBrk="0" hangingPunct="0">
              <a:spcBef>
                <a:spcPts val="700"/>
              </a:spcBef>
              <a:spcAft>
                <a:spcPts val="600"/>
              </a:spcAft>
              <a:buClr>
                <a:schemeClr val="tx2"/>
              </a:buClr>
              <a:buSzPct val="95000"/>
              <a:buFont typeface="Wingdings" pitchFamily="2" charset="2"/>
              <a:buChar char="Ø"/>
              <a:defRPr/>
            </a:pPr>
            <a:r>
              <a:rPr lang="en-US" sz="3000" dirty="0" smtClean="0">
                <a:latin typeface="Arial" charset="0"/>
              </a:rPr>
              <a:t> Bettie Graham</a:t>
            </a:r>
          </a:p>
          <a:p>
            <a:pPr marL="1325563" lvl="2" indent="-342900" eaLnBrk="0" hangingPunct="0">
              <a:spcBef>
                <a:spcPts val="700"/>
              </a:spcBef>
              <a:spcAft>
                <a:spcPts val="600"/>
              </a:spcAft>
              <a:buClr>
                <a:schemeClr val="tx2"/>
              </a:buClr>
              <a:buSzPct val="95000"/>
              <a:buFont typeface="Wingdings" pitchFamily="2" charset="2"/>
              <a:buChar char="Ø"/>
              <a:defRPr/>
            </a:pPr>
            <a:endParaRPr lang="en-US" sz="1200" dirty="0" smtClean="0">
              <a:latin typeface="Arial" charset="0"/>
            </a:endParaRPr>
          </a:p>
          <a:p>
            <a:pPr marL="411163" lvl="1" indent="-342900" eaLnBrk="0" hangingPunct="0">
              <a:spcBef>
                <a:spcPts val="700"/>
              </a:spcBef>
              <a:spcAft>
                <a:spcPts val="600"/>
              </a:spcAft>
              <a:buClr>
                <a:schemeClr val="tx2"/>
              </a:buClr>
              <a:buSzPct val="95000"/>
              <a:buFont typeface="Wingdings" pitchFamily="2" charset="2"/>
              <a:buChar char=""/>
              <a:defRPr/>
            </a:pPr>
            <a:r>
              <a:rPr lang="en-US" sz="3000" dirty="0" smtClean="0">
                <a:latin typeface="Arial" charset="0"/>
              </a:rPr>
              <a:t>Update on the X Chromosome Program Notice</a:t>
            </a:r>
          </a:p>
          <a:p>
            <a:pPr marL="1325563" lvl="2" indent="-342900" eaLnBrk="0" hangingPunct="0">
              <a:spcBef>
                <a:spcPts val="700"/>
              </a:spcBef>
              <a:spcAft>
                <a:spcPts val="600"/>
              </a:spcAft>
              <a:buClr>
                <a:schemeClr val="tx2"/>
              </a:buClr>
              <a:buSzPct val="95000"/>
              <a:buFont typeface="Wingdings" pitchFamily="2" charset="2"/>
              <a:buChar char="Ø"/>
              <a:defRPr/>
            </a:pPr>
            <a:r>
              <a:rPr lang="en-US" sz="3000" dirty="0" smtClean="0">
                <a:latin typeface="Arial" charset="0"/>
              </a:rPr>
              <a:t> Anastasia Wise</a:t>
            </a:r>
          </a:p>
          <a:p>
            <a:pPr marL="1325563" lvl="2" indent="-342900" eaLnBrk="0" hangingPunct="0">
              <a:spcBef>
                <a:spcPts val="700"/>
              </a:spcBef>
              <a:spcAft>
                <a:spcPts val="600"/>
              </a:spcAft>
              <a:buClr>
                <a:schemeClr val="tx2"/>
              </a:buClr>
              <a:buSzPct val="95000"/>
              <a:buFont typeface="Wingdings" pitchFamily="2" charset="2"/>
              <a:buChar char="Ø"/>
              <a:defRPr/>
            </a:pPr>
            <a:endParaRPr lang="en-US" sz="3000" dirty="0" smtClean="0">
              <a:latin typeface="Arial" charset="0"/>
            </a:endParaRPr>
          </a:p>
          <a:p>
            <a:pPr marL="411163" indent="-342900" eaLnBrk="0" hangingPunct="0">
              <a:spcBef>
                <a:spcPts val="700"/>
              </a:spcBef>
              <a:spcAft>
                <a:spcPts val="600"/>
              </a:spcAft>
              <a:buClr>
                <a:schemeClr val="tx2"/>
              </a:buClr>
              <a:buSzPct val="95000"/>
              <a:buFont typeface="Wingdings" pitchFamily="2" charset="2"/>
              <a:buChar char=""/>
              <a:defRPr/>
            </a:pPr>
            <a:endParaRPr lang="en-US" sz="1400" dirty="0">
              <a:latin typeface="Arial" charset="0"/>
            </a:endParaRPr>
          </a:p>
          <a:p>
            <a:pPr marL="411163" indent="-342900" eaLnBrk="0" hangingPunct="0">
              <a:spcBef>
                <a:spcPts val="700"/>
              </a:spcBef>
              <a:spcAft>
                <a:spcPts val="600"/>
              </a:spcAft>
              <a:buClr>
                <a:schemeClr val="tx2"/>
              </a:buClr>
              <a:buSzPct val="95000"/>
              <a:buFont typeface="Wingdings" pitchFamily="2" charset="2"/>
              <a:buChar char=""/>
              <a:defRPr/>
            </a:pPr>
            <a:endParaRPr lang="en-US" sz="3000" dirty="0">
              <a:latin typeface="Arial" charset="0"/>
            </a:endParaRPr>
          </a:p>
        </p:txBody>
      </p:sp>
      <p:pic>
        <p:nvPicPr>
          <p:cNvPr id="13316" name="Picture 3" descr="helix at bottom new seq 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5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185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185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185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18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9050" y="557213"/>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7232623" y="635476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22</a:t>
            </a:r>
            <a:endParaRPr lang="en-US" sz="2000" dirty="0">
              <a:solidFill>
                <a:schemeClr val="accent4">
                  <a:lumMod val="40000"/>
                  <a:lumOff val="60000"/>
                </a:schemeClr>
              </a:solidFill>
              <a:latin typeface="Arial" charset="0"/>
            </a:endParaRPr>
          </a:p>
        </p:txBody>
      </p:sp>
      <p:grpSp>
        <p:nvGrpSpPr>
          <p:cNvPr id="6" name="Group 5"/>
          <p:cNvGrpSpPr/>
          <p:nvPr/>
        </p:nvGrpSpPr>
        <p:grpSpPr>
          <a:xfrm>
            <a:off x="759163" y="2377296"/>
            <a:ext cx="3626224" cy="4021411"/>
            <a:chOff x="759163" y="2377296"/>
            <a:chExt cx="3626224" cy="4021411"/>
          </a:xfrm>
        </p:grpSpPr>
        <p:pic>
          <p:nvPicPr>
            <p:cNvPr id="11" name="Picture 8" descr="Aboriginal dancer"/>
            <p:cNvPicPr>
              <a:picLocks noChangeAspect="1" noChangeArrowheads="1"/>
            </p:cNvPicPr>
            <p:nvPr/>
          </p:nvPicPr>
          <p:blipFill>
            <a:blip r:embed="rId5" cstate="print"/>
            <a:stretch>
              <a:fillRect/>
            </a:stretch>
          </p:blipFill>
          <p:spPr bwMode="auto">
            <a:xfrm>
              <a:off x="894960" y="2377296"/>
              <a:ext cx="3415781" cy="1697444"/>
            </a:xfrm>
            <a:prstGeom prst="roundRect">
              <a:avLst>
                <a:gd name="adj" fmla="val 8594"/>
              </a:avLst>
            </a:prstGeom>
            <a:solidFill>
              <a:srgbClr val="FFFFFF">
                <a:shade val="85000"/>
              </a:srgbClr>
            </a:solidFill>
            <a:ln>
              <a:noFill/>
            </a:ln>
            <a:effectLst/>
          </p:spPr>
        </p:pic>
        <p:sp>
          <p:nvSpPr>
            <p:cNvPr id="14" name="TextBox 13"/>
            <p:cNvSpPr txBox="1"/>
            <p:nvPr/>
          </p:nvSpPr>
          <p:spPr>
            <a:xfrm>
              <a:off x="759163" y="4459715"/>
              <a:ext cx="3626224" cy="1938992"/>
            </a:xfrm>
            <a:prstGeom prst="rect">
              <a:avLst/>
            </a:prstGeom>
            <a:noFill/>
          </p:spPr>
          <p:txBody>
            <a:bodyPr wrap="square" rtlCol="0">
              <a:spAutoFit/>
            </a:bodyPr>
            <a:lstStyle/>
            <a:p>
              <a:pPr algn="ctr"/>
              <a:r>
                <a:rPr lang="en-US" sz="3000" dirty="0" smtClean="0"/>
                <a:t>New insights on</a:t>
              </a:r>
            </a:p>
            <a:p>
              <a:pPr algn="ctr"/>
              <a:r>
                <a:rPr lang="en-US" sz="3000" dirty="0" smtClean="0"/>
                <a:t>evolution from</a:t>
              </a:r>
            </a:p>
            <a:p>
              <a:pPr algn="ctr"/>
              <a:r>
                <a:rPr lang="en-US" sz="3000" dirty="0"/>
                <a:t>t</a:t>
              </a:r>
              <a:r>
                <a:rPr lang="en-US" sz="3000" dirty="0" smtClean="0"/>
                <a:t>he study of sticklebacks</a:t>
              </a:r>
              <a:endParaRPr lang="en-US" sz="3000" dirty="0"/>
            </a:p>
          </p:txBody>
        </p:sp>
      </p:grpSp>
      <p:grpSp>
        <p:nvGrpSpPr>
          <p:cNvPr id="7" name="Group 6"/>
          <p:cNvGrpSpPr/>
          <p:nvPr/>
        </p:nvGrpSpPr>
        <p:grpSpPr>
          <a:xfrm>
            <a:off x="4596120" y="2027400"/>
            <a:ext cx="3626224" cy="4355756"/>
            <a:chOff x="4596120" y="2027400"/>
            <a:chExt cx="3626224" cy="4355756"/>
          </a:xfrm>
        </p:grpSpPr>
        <p:pic>
          <p:nvPicPr>
            <p:cNvPr id="8" name="Picture 8" descr="Aboriginal dancer"/>
            <p:cNvPicPr>
              <a:picLocks noChangeAspect="1" noChangeArrowheads="1"/>
            </p:cNvPicPr>
            <p:nvPr/>
          </p:nvPicPr>
          <p:blipFill>
            <a:blip r:embed="rId6" cstate="print"/>
            <a:stretch>
              <a:fillRect/>
            </a:stretch>
          </p:blipFill>
          <p:spPr bwMode="auto">
            <a:xfrm>
              <a:off x="5487315" y="2027400"/>
              <a:ext cx="1731162" cy="2371692"/>
            </a:xfrm>
            <a:prstGeom prst="roundRect">
              <a:avLst>
                <a:gd name="adj" fmla="val 8594"/>
              </a:avLst>
            </a:prstGeom>
            <a:solidFill>
              <a:srgbClr val="FFFFFF">
                <a:shade val="85000"/>
              </a:srgbClr>
            </a:solidFill>
            <a:ln>
              <a:noFill/>
            </a:ln>
            <a:effectLst/>
          </p:spPr>
        </p:pic>
        <p:sp>
          <p:nvSpPr>
            <p:cNvPr id="15" name="TextBox 14"/>
            <p:cNvSpPr txBox="1"/>
            <p:nvPr/>
          </p:nvSpPr>
          <p:spPr>
            <a:xfrm>
              <a:off x="4596120" y="4444164"/>
              <a:ext cx="3626224" cy="1938992"/>
            </a:xfrm>
            <a:prstGeom prst="rect">
              <a:avLst/>
            </a:prstGeom>
            <a:noFill/>
          </p:spPr>
          <p:txBody>
            <a:bodyPr wrap="square" rtlCol="0">
              <a:spAutoFit/>
            </a:bodyPr>
            <a:lstStyle/>
            <a:p>
              <a:pPr algn="ctr"/>
              <a:r>
                <a:rPr lang="en-US" sz="3000" dirty="0" smtClean="0"/>
                <a:t>Insights about human evolution from the gorilla genome sequence</a:t>
              </a:r>
              <a:endParaRPr lang="en-US" sz="3000" dirty="0"/>
            </a:p>
          </p:txBody>
        </p:sp>
      </p:gr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232623" y="635476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22</a:t>
            </a:r>
            <a:endParaRPr lang="en-US" sz="2000" dirty="0">
              <a:solidFill>
                <a:schemeClr val="accent4">
                  <a:lumMod val="40000"/>
                  <a:lumOff val="60000"/>
                </a:schemeClr>
              </a:solidFill>
              <a:latin typeface="Arial" charset="0"/>
            </a:endParaRPr>
          </a:p>
        </p:txBody>
      </p:sp>
      <p:sp>
        <p:nvSpPr>
          <p:cNvPr id="6" name="Rectangle 2"/>
          <p:cNvSpPr txBox="1">
            <a:spLocks noChangeArrowheads="1"/>
          </p:cNvSpPr>
          <p:nvPr/>
        </p:nvSpPr>
        <p:spPr>
          <a:xfrm>
            <a:off x="19050" y="557213"/>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nvGrpSpPr>
          <p:cNvPr id="16" name="Group 15"/>
          <p:cNvGrpSpPr/>
          <p:nvPr/>
        </p:nvGrpSpPr>
        <p:grpSpPr>
          <a:xfrm>
            <a:off x="1946275" y="1769221"/>
            <a:ext cx="5251450" cy="6636383"/>
            <a:chOff x="1946275" y="1737689"/>
            <a:chExt cx="5251450" cy="6636383"/>
          </a:xfrm>
        </p:grpSpPr>
        <p:pic>
          <p:nvPicPr>
            <p:cNvPr id="17" name="Picture 3"/>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35176" b="-35176"/>
            <a:stretch/>
          </p:blipFill>
          <p:spPr bwMode="auto">
            <a:xfrm>
              <a:off x="1946275" y="2513022"/>
              <a:ext cx="5251450" cy="5861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2184" b="88144"/>
            <a:stretch/>
          </p:blipFill>
          <p:spPr bwMode="auto">
            <a:xfrm>
              <a:off x="1946275" y="1737689"/>
              <a:ext cx="5251450" cy="822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00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20240" y="1392588"/>
            <a:ext cx="5303520" cy="3293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7240574" y="6346812"/>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22</a:t>
            </a:r>
            <a:endParaRPr lang="en-US" sz="2000" dirty="0">
              <a:solidFill>
                <a:schemeClr val="accent4">
                  <a:lumMod val="40000"/>
                  <a:lumOff val="60000"/>
                </a:schemeClr>
              </a:solidFill>
              <a:latin typeface="Arial" charset="0"/>
            </a:endParaRPr>
          </a:p>
        </p:txBody>
      </p:sp>
      <p:sp>
        <p:nvSpPr>
          <p:cNvPr id="6" name="Rectangle 2"/>
          <p:cNvSpPr txBox="1">
            <a:spLocks noChangeArrowheads="1"/>
          </p:cNvSpPr>
          <p:nvPr/>
        </p:nvSpPr>
        <p:spPr>
          <a:xfrm>
            <a:off x="19050" y="146671"/>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48132"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2050" name="Picture 2"/>
          <p:cNvPicPr>
            <a:picLocks noChangeAspect="1" noChangeArrowheads="1"/>
          </p:cNvPicPr>
          <p:nvPr/>
        </p:nvPicPr>
        <p:blipFill>
          <a:blip r:embed="rId6" cstate="print"/>
          <a:srcRect l="7837" r="16539" b="81633"/>
          <a:stretch>
            <a:fillRect/>
          </a:stretch>
        </p:blipFill>
        <p:spPr bwMode="auto">
          <a:xfrm>
            <a:off x="0" y="5160359"/>
            <a:ext cx="9144000" cy="1184456"/>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cstate="print"/>
          <a:srcRect l="11563" t="19250" r="38281" b="8250"/>
          <a:stretch>
            <a:fillRect/>
          </a:stretch>
        </p:blipFill>
        <p:spPr bwMode="auto">
          <a:xfrm>
            <a:off x="1928638" y="1560228"/>
            <a:ext cx="5227535" cy="4722695"/>
          </a:xfrm>
          <a:prstGeom prst="rect">
            <a:avLst/>
          </a:prstGeom>
          <a:noFill/>
          <a:ln w="57150" cmpd="tri">
            <a:solidFill>
              <a:schemeClr val="accent6"/>
            </a:solidFill>
            <a:miter lim="800000"/>
            <a:headEnd/>
            <a:tailEnd/>
          </a:ln>
        </p:spPr>
      </p:pic>
      <p:sp>
        <p:nvSpPr>
          <p:cNvPr id="4" name="Rectangle 2"/>
          <p:cNvSpPr txBox="1">
            <a:spLocks noChangeArrowheads="1"/>
          </p:cNvSpPr>
          <p:nvPr/>
        </p:nvSpPr>
        <p:spPr>
          <a:xfrm>
            <a:off x="19050" y="146671"/>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7247771" y="6346812"/>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22</a:t>
            </a:r>
            <a:endParaRPr lang="en-US" sz="2000" dirty="0">
              <a:solidFill>
                <a:schemeClr val="accent4">
                  <a:lumMod val="40000"/>
                  <a:lumOff val="60000"/>
                </a:schemeClr>
              </a:solidFill>
              <a:latin typeface="Arial" charset="0"/>
            </a:endParaRPr>
          </a:p>
        </p:txBody>
      </p:sp>
      <p:sp>
        <p:nvSpPr>
          <p:cNvPr id="11" name="Rectangle 10"/>
          <p:cNvSpPr/>
          <p:nvPr/>
        </p:nvSpPr>
        <p:spPr>
          <a:xfrm>
            <a:off x="1266447" y="2967335"/>
            <a:ext cx="6611105" cy="1569660"/>
          </a:xfrm>
          <a:prstGeom prst="rect">
            <a:avLst/>
          </a:prstGeom>
          <a:solidFill>
            <a:schemeClr val="accent6">
              <a:lumMod val="20000"/>
              <a:lumOff val="80000"/>
            </a:schemeClr>
          </a:solidFill>
          <a:ln w="76200" cmpd="tri">
            <a:solidFill>
              <a:schemeClr val="accent6"/>
            </a:solidFill>
          </a:ln>
        </p:spPr>
        <p:txBody>
          <a:bodyPr wrap="none" lIns="91440" tIns="45720" rIns="91440" bIns="45720">
            <a:spAutoFit/>
          </a:bodyPr>
          <a:lstStyle/>
          <a:p>
            <a:pPr algn="ctr"/>
            <a:r>
              <a:rPr lang="en-US" sz="9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April Fools</a:t>
            </a:r>
            <a:endParaRPr lang="en-US" sz="9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5890"/>
                                        </p:tgtEl>
                                        <p:attrNameLst>
                                          <p:attrName>style.visibility</p:attrName>
                                        </p:attrNameLst>
                                      </p:cBhvr>
                                      <p:to>
                                        <p:strVal val="visible"/>
                                      </p:to>
                                    </p:set>
                                    <p:animEffect transition="in" filter="wipe(up)">
                                      <p:cBhvr>
                                        <p:cTn id="7" dur="500"/>
                                        <p:tgtEl>
                                          <p:spTgt spid="165890"/>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style.rotation</p:attrName>
                                        </p:attrNameLst>
                                      </p:cBhvr>
                                      <p:tavLst>
                                        <p:tav tm="0">
                                          <p:val>
                                            <p:fltVal val="720"/>
                                          </p:val>
                                        </p:tav>
                                        <p:tav tm="100000">
                                          <p:val>
                                            <p:fltVal val="0"/>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pic>
        <p:nvPicPr>
          <p:cNvPr id="55299" name="Picture 3" descr="helix at bottom new seq 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0" name="Rectangle 4"/>
          <p:cNvSpPr>
            <a:spLocks noChangeArrowheads="1"/>
          </p:cNvSpPr>
          <p:nvPr/>
        </p:nvSpPr>
        <p:spPr bwMode="auto">
          <a:xfrm>
            <a:off x="606425" y="331788"/>
            <a:ext cx="8035925"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1016000">
              <a:lnSpc>
                <a:spcPct val="125000"/>
              </a:lnSpc>
              <a:buFontTx/>
              <a:buAutoNum type="romanUcPeriod"/>
            </a:pPr>
            <a:r>
              <a:rPr lang="en-US" sz="4000" b="0">
                <a:solidFill>
                  <a:srgbClr val="808080"/>
                </a:solidFill>
              </a:rPr>
              <a:t>General NHGRI Updates</a:t>
            </a:r>
          </a:p>
          <a:p>
            <a:pPr marL="1016000" indent="-1016000">
              <a:lnSpc>
                <a:spcPct val="125000"/>
              </a:lnSpc>
              <a:buFontTx/>
              <a:buAutoNum type="romanUcPeriod"/>
            </a:pPr>
            <a:r>
              <a:rPr lang="en-US" sz="4000" b="0">
                <a:solidFill>
                  <a:srgbClr val="808080"/>
                </a:solidFill>
              </a:rPr>
              <a:t>General NIH Updates</a:t>
            </a:r>
          </a:p>
          <a:p>
            <a:pPr marL="1016000" indent="-1016000">
              <a:lnSpc>
                <a:spcPct val="125000"/>
              </a:lnSpc>
              <a:buFontTx/>
              <a:buAutoNum type="romanUcPeriod"/>
            </a:pPr>
            <a:r>
              <a:rPr lang="en-US" sz="4000" b="0">
                <a:solidFill>
                  <a:srgbClr val="808080"/>
                </a:solidFill>
              </a:rPr>
              <a:t>Genomics Updates</a:t>
            </a:r>
          </a:p>
          <a:p>
            <a:pPr marL="1016000" indent="-1016000">
              <a:lnSpc>
                <a:spcPct val="125000"/>
              </a:lnSpc>
              <a:buFontTx/>
              <a:buAutoNum type="romanUcPeriod"/>
            </a:pPr>
            <a:r>
              <a:rPr lang="en-US" sz="4000">
                <a:solidFill>
                  <a:srgbClr val="C1EEFF"/>
                </a:solidFill>
              </a:rPr>
              <a:t>NHGRI Extramural Program</a:t>
            </a:r>
          </a:p>
          <a:p>
            <a:pPr marL="1016000" indent="-1016000">
              <a:lnSpc>
                <a:spcPct val="125000"/>
              </a:lnSpc>
              <a:buFontTx/>
              <a:buAutoNum type="romanUcPeriod"/>
            </a:pPr>
            <a:r>
              <a:rPr lang="en-US" sz="4000" b="0">
                <a:solidFill>
                  <a:srgbClr val="808080"/>
                </a:solidFill>
              </a:rPr>
              <a:t>NIH Common Fund Programs</a:t>
            </a:r>
          </a:p>
          <a:p>
            <a:pPr marL="1016000" indent="-1016000">
              <a:lnSpc>
                <a:spcPct val="125000"/>
              </a:lnSpc>
              <a:buFontTx/>
              <a:buAutoNum type="romanUcPeriod"/>
            </a:pPr>
            <a:r>
              <a:rPr lang="en-US" sz="4000" b="0">
                <a:solidFill>
                  <a:srgbClr val="808080"/>
                </a:solidFill>
              </a:rPr>
              <a:t>NHGRI Office of the Director</a:t>
            </a:r>
          </a:p>
          <a:p>
            <a:pPr marL="1016000" indent="-1016000">
              <a:lnSpc>
                <a:spcPct val="125000"/>
              </a:lnSpc>
              <a:buFontTx/>
              <a:buAutoNum type="romanUcPeriod"/>
            </a:pPr>
            <a:r>
              <a:rPr lang="en-US" sz="4000" b="0">
                <a:solidFill>
                  <a:srgbClr val="808080"/>
                </a:solidFill>
              </a:rPr>
              <a:t>NHGRI Intramural Program</a:t>
            </a:r>
          </a:p>
        </p:txBody>
      </p:sp>
    </p:spTree>
  </p:cSld>
  <p:clrMapOvr>
    <a:masterClrMapping/>
  </p:clrMapOvr>
  <p:transition spd="slow">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txBox="1">
            <a:spLocks/>
          </p:cNvSpPr>
          <p:nvPr/>
        </p:nvSpPr>
        <p:spPr bwMode="auto">
          <a:xfrm>
            <a:off x="0" y="71437"/>
            <a:ext cx="9144000" cy="1152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n-US" sz="3400" dirty="0" smtClean="0">
                <a:solidFill>
                  <a:srgbClr val="FFFF00"/>
                </a:solidFill>
                <a:cs typeface="Arial" charset="0"/>
              </a:rPr>
              <a:t>NHGRI Genome Sequencing Program</a:t>
            </a:r>
          </a:p>
        </p:txBody>
      </p:sp>
      <p:sp>
        <p:nvSpPr>
          <p:cNvPr id="5123"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p>
            <a:pPr marL="411163" indent="-342900" eaLnBrk="0" hangingPunct="0">
              <a:spcBef>
                <a:spcPts val="700"/>
              </a:spcBef>
              <a:buClr>
                <a:srgbClr val="D6ECFF"/>
              </a:buClr>
              <a:buSzPct val="95000"/>
              <a:buFont typeface="Wingdings" pitchFamily="2" charset="2"/>
              <a:buChar char=""/>
            </a:pPr>
            <a:endParaRPr lang="en-US" sz="3000" b="0" smtClean="0">
              <a:solidFill>
                <a:prstClr val="white"/>
              </a:solidFill>
              <a:latin typeface="Arial" charset="0"/>
            </a:endParaRPr>
          </a:p>
        </p:txBody>
      </p:sp>
      <p:sp>
        <p:nvSpPr>
          <p:cNvPr id="7" name="Content Placeholder 5"/>
          <p:cNvSpPr txBox="1">
            <a:spLocks/>
          </p:cNvSpPr>
          <p:nvPr/>
        </p:nvSpPr>
        <p:spPr bwMode="auto">
          <a:xfrm>
            <a:off x="246738" y="957515"/>
            <a:ext cx="6633029" cy="4659513"/>
          </a:xfrm>
          <a:prstGeom prst="rect">
            <a:avLst/>
          </a:prstGeom>
          <a:noFill/>
          <a:ln>
            <a:noFill/>
          </a:ln>
          <a:extLst/>
        </p:spPr>
        <p:txBody>
          <a:bodyPr/>
          <a:lstStyle>
            <a:lvl1pPr marL="411163" indent="-342900" eaLnBrk="0" hangingPunct="0">
              <a:defRPr b="1">
                <a:solidFill>
                  <a:schemeClr val="tx1"/>
                </a:solidFill>
                <a:latin typeface="Arial" charset="0"/>
              </a:defRPr>
            </a:lvl1pPr>
            <a:lvl2pPr marL="868363" indent="-342900" eaLnBrk="0" hangingPunct="0">
              <a:defRPr b="1">
                <a:solidFill>
                  <a:schemeClr val="tx1"/>
                </a:solidFill>
                <a:latin typeface="Arial" charset="0"/>
              </a:defRPr>
            </a:lvl2pPr>
            <a:lvl3pPr marL="1325563" indent="-3429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339725" lvl="1" indent="-339725" defTabSz="574675">
              <a:spcBef>
                <a:spcPts val="1800"/>
              </a:spcBef>
              <a:buClr>
                <a:srgbClr val="D6ECFF"/>
              </a:buClr>
              <a:buSzPct val="95000"/>
              <a:buFont typeface="Wingdings" pitchFamily="2" charset="2"/>
              <a:buChar char=""/>
              <a:defRPr/>
            </a:pPr>
            <a:r>
              <a:rPr lang="en-US" sz="2800" dirty="0" smtClean="0">
                <a:solidFill>
                  <a:prstClr val="white"/>
                </a:solidFill>
              </a:rPr>
              <a:t>Large-Scale Genome Sequencing 	Centers </a:t>
            </a:r>
          </a:p>
          <a:p>
            <a:pPr marL="339725" lvl="1" indent="-339725" defTabSz="574675">
              <a:spcBef>
                <a:spcPts val="1800"/>
              </a:spcBef>
              <a:buClr>
                <a:srgbClr val="D6ECFF"/>
              </a:buClr>
              <a:buSzPct val="95000"/>
              <a:buFont typeface="Wingdings" pitchFamily="2" charset="2"/>
              <a:buChar char=""/>
              <a:defRPr/>
            </a:pPr>
            <a:r>
              <a:rPr lang="en-US" sz="2800" dirty="0" smtClean="0">
                <a:solidFill>
                  <a:prstClr val="white"/>
                </a:solidFill>
              </a:rPr>
              <a:t>Mendelian Disorders Genome 	Centers</a:t>
            </a:r>
          </a:p>
          <a:p>
            <a:pPr marL="339725" lvl="1" indent="-339725" defTabSz="574675">
              <a:spcBef>
                <a:spcPts val="1800"/>
              </a:spcBef>
              <a:buClr>
                <a:srgbClr val="D6ECFF"/>
              </a:buClr>
              <a:buSzPct val="95000"/>
              <a:buFont typeface="Wingdings" pitchFamily="2" charset="2"/>
              <a:buChar char=""/>
              <a:defRPr/>
            </a:pPr>
            <a:r>
              <a:rPr lang="en-US" sz="2800" dirty="0" smtClean="0">
                <a:solidFill>
                  <a:prstClr val="white"/>
                </a:solidFill>
              </a:rPr>
              <a:t>Clinical Sequencing Exploratory 	Research Projects</a:t>
            </a:r>
          </a:p>
          <a:p>
            <a:pPr marL="339725" lvl="1" indent="-339725" defTabSz="574675">
              <a:spcBef>
                <a:spcPts val="1800"/>
              </a:spcBef>
              <a:buClr>
                <a:srgbClr val="D6ECFF"/>
              </a:buClr>
              <a:buSzPct val="95000"/>
              <a:buFont typeface="Wingdings" pitchFamily="2" charset="2"/>
              <a:buChar char=""/>
              <a:defRPr/>
            </a:pPr>
            <a:r>
              <a:rPr lang="en-US" sz="2800" dirty="0" smtClean="0">
                <a:solidFill>
                  <a:prstClr val="white"/>
                </a:solidFill>
              </a:rPr>
              <a:t>Informatics Tools for High-	Throughput Sequence Data 	Analysis</a:t>
            </a:r>
          </a:p>
        </p:txBody>
      </p:sp>
      <p:pic>
        <p:nvPicPr>
          <p:cNvPr id="10" name="Picture 9" descr="Tree of life, human, bacteria, fly, mouse, dog"/>
          <p:cNvPicPr/>
          <p:nvPr/>
        </p:nvPicPr>
        <p:blipFill>
          <a:blip r:embed="rId3" cstate="print"/>
          <a:srcRect l="1778" t="1846" r="5839" b="6592"/>
          <a:stretch>
            <a:fillRect/>
          </a:stretch>
        </p:blipFill>
        <p:spPr bwMode="auto">
          <a:xfrm>
            <a:off x="6415313" y="1959429"/>
            <a:ext cx="2336800" cy="1944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Content Placeholder 5"/>
          <p:cNvSpPr txBox="1">
            <a:spLocks/>
          </p:cNvSpPr>
          <p:nvPr/>
        </p:nvSpPr>
        <p:spPr bwMode="auto">
          <a:xfrm>
            <a:off x="224971" y="5696267"/>
            <a:ext cx="8919029" cy="552133"/>
          </a:xfrm>
          <a:prstGeom prst="rect">
            <a:avLst/>
          </a:prstGeom>
          <a:noFill/>
          <a:ln>
            <a:noFill/>
          </a:ln>
          <a:extLst/>
        </p:spPr>
        <p:txBody>
          <a:bodyPr/>
          <a:lstStyle>
            <a:lvl1pPr marL="411163" indent="-342900" eaLnBrk="0" hangingPunct="0">
              <a:defRPr b="1">
                <a:solidFill>
                  <a:schemeClr val="tx1"/>
                </a:solidFill>
                <a:latin typeface="Arial" charset="0"/>
              </a:defRPr>
            </a:lvl1pPr>
            <a:lvl2pPr marL="868363" indent="-342900" eaLnBrk="0" hangingPunct="0">
              <a:defRPr b="1">
                <a:solidFill>
                  <a:schemeClr val="tx1"/>
                </a:solidFill>
                <a:latin typeface="Arial" charset="0"/>
              </a:defRPr>
            </a:lvl2pPr>
            <a:lvl3pPr marL="1325563" indent="-3429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339725" lvl="1" indent="-339725">
              <a:spcBef>
                <a:spcPts val="1800"/>
              </a:spcBef>
              <a:buClr>
                <a:srgbClr val="D6ECFF"/>
              </a:buClr>
              <a:buSzPct val="95000"/>
              <a:buFont typeface="Wingdings" pitchFamily="2" charset="2"/>
              <a:buChar char=""/>
              <a:defRPr/>
            </a:pPr>
            <a:r>
              <a:rPr lang="en-US" sz="2800" dirty="0" smtClean="0">
                <a:solidFill>
                  <a:prstClr val="white"/>
                </a:solidFill>
              </a:rPr>
              <a:t>Meeting involving all components: October 2012</a:t>
            </a:r>
          </a:p>
        </p:txBody>
      </p:sp>
      <p:sp>
        <p:nvSpPr>
          <p:cNvPr id="8" name="TextBox 7"/>
          <p:cNvSpPr txBox="1"/>
          <p:nvPr/>
        </p:nvSpPr>
        <p:spPr>
          <a:xfrm>
            <a:off x="7250113" y="6357014"/>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pitchFamily="34" charset="0"/>
              </a:rPr>
              <a:t>Document </a:t>
            </a:r>
            <a:r>
              <a:rPr lang="en-US" sz="2000" b="1" dirty="0" smtClean="0">
                <a:solidFill>
                  <a:srgbClr val="00ADDC">
                    <a:lumMod val="40000"/>
                    <a:lumOff val="60000"/>
                  </a:srgbClr>
                </a:solidFill>
                <a:latin typeface="Arial" pitchFamily="34" charset="0"/>
              </a:rPr>
              <a:t>23</a:t>
            </a:r>
            <a:endParaRPr lang="en-US" sz="2000" b="1" dirty="0">
              <a:solidFill>
                <a:srgbClr val="00ADDC">
                  <a:lumMod val="40000"/>
                  <a:lumOff val="60000"/>
                </a:srgbClr>
              </a:solidFill>
              <a:latin typeface="Arial" pitchFamily="34"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ou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txBox="1">
            <a:spLocks/>
          </p:cNvSpPr>
          <p:nvPr/>
        </p:nvSpPr>
        <p:spPr bwMode="auto">
          <a:xfrm>
            <a:off x="0" y="71437"/>
            <a:ext cx="9144000" cy="625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n-US" sz="3400" dirty="0" smtClean="0">
                <a:solidFill>
                  <a:srgbClr val="FFFF00"/>
                </a:solidFill>
                <a:cs typeface="Arial" charset="0"/>
              </a:rPr>
              <a:t>Large-Scale Genome Sequencing Centers</a:t>
            </a:r>
          </a:p>
        </p:txBody>
      </p:sp>
      <p:sp>
        <p:nvSpPr>
          <p:cNvPr id="5123"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p>
            <a:pPr marL="411163" indent="-342900" eaLnBrk="0" hangingPunct="0">
              <a:spcBef>
                <a:spcPts val="700"/>
              </a:spcBef>
              <a:buClr>
                <a:srgbClr val="D6ECFF"/>
              </a:buClr>
              <a:buSzPct val="95000"/>
              <a:buFont typeface="Wingdings" pitchFamily="2" charset="2"/>
              <a:buChar char=""/>
            </a:pPr>
            <a:endParaRPr lang="en-US" sz="3000" b="0" smtClean="0">
              <a:solidFill>
                <a:prstClr val="white"/>
              </a:solidFill>
              <a:latin typeface="Arial" charset="0"/>
            </a:endParaRPr>
          </a:p>
        </p:txBody>
      </p:sp>
      <p:sp>
        <p:nvSpPr>
          <p:cNvPr id="7" name="Content Placeholder 5"/>
          <p:cNvSpPr txBox="1">
            <a:spLocks/>
          </p:cNvSpPr>
          <p:nvPr/>
        </p:nvSpPr>
        <p:spPr bwMode="auto">
          <a:xfrm>
            <a:off x="232225" y="958530"/>
            <a:ext cx="8694061" cy="5562600"/>
          </a:xfrm>
          <a:prstGeom prst="rect">
            <a:avLst/>
          </a:prstGeom>
          <a:noFill/>
          <a:ln>
            <a:noFill/>
          </a:ln>
          <a:extLst/>
        </p:spPr>
        <p:txBody>
          <a:bodyPr/>
          <a:lstStyle>
            <a:lvl1pPr marL="411163" indent="-342900" eaLnBrk="0" hangingPunct="0">
              <a:defRPr b="1">
                <a:solidFill>
                  <a:schemeClr val="tx1"/>
                </a:solidFill>
                <a:latin typeface="Arial" charset="0"/>
              </a:defRPr>
            </a:lvl1pPr>
            <a:lvl2pPr marL="868363" indent="-342900" eaLnBrk="0" hangingPunct="0">
              <a:defRPr b="1">
                <a:solidFill>
                  <a:schemeClr val="tx1"/>
                </a:solidFill>
                <a:latin typeface="Arial" charset="0"/>
              </a:defRPr>
            </a:lvl2pPr>
            <a:lvl3pPr marL="1325563" indent="-3429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339725" lvl="1" indent="-339725">
              <a:spcBef>
                <a:spcPts val="1800"/>
              </a:spcBef>
              <a:buClr>
                <a:srgbClr val="D6ECFF"/>
              </a:buClr>
              <a:buSzPct val="95000"/>
              <a:buFont typeface="Wingdings" pitchFamily="2" charset="2"/>
              <a:buChar char=""/>
              <a:defRPr/>
            </a:pPr>
            <a:r>
              <a:rPr lang="en-US" sz="2800" dirty="0" smtClean="0">
                <a:solidFill>
                  <a:prstClr val="white"/>
                </a:solidFill>
              </a:rPr>
              <a:t>New: Alzheimer’s disease </a:t>
            </a:r>
            <a:r>
              <a:rPr lang="en-US" sz="2800" dirty="0">
                <a:solidFill>
                  <a:prstClr val="white"/>
                </a:solidFill>
              </a:rPr>
              <a:t>s</a:t>
            </a:r>
            <a:r>
              <a:rPr lang="en-US" sz="2800" dirty="0" smtClean="0">
                <a:solidFill>
                  <a:prstClr val="white"/>
                </a:solidFill>
              </a:rPr>
              <a:t>equencing </a:t>
            </a:r>
            <a:r>
              <a:rPr lang="en-US" sz="2800" dirty="0">
                <a:solidFill>
                  <a:prstClr val="white"/>
                </a:solidFill>
              </a:rPr>
              <a:t>p</a:t>
            </a:r>
            <a:r>
              <a:rPr lang="en-US" sz="2800" dirty="0" smtClean="0">
                <a:solidFill>
                  <a:prstClr val="white"/>
                </a:solidFill>
              </a:rPr>
              <a:t>roject</a:t>
            </a:r>
          </a:p>
          <a:p>
            <a:pPr marL="339725" lvl="1" indent="-339725">
              <a:spcBef>
                <a:spcPts val="1800"/>
              </a:spcBef>
              <a:buClr>
                <a:srgbClr val="D6ECFF"/>
              </a:buClr>
              <a:buSzPct val="95000"/>
              <a:buFont typeface="Wingdings" pitchFamily="2" charset="2"/>
              <a:buChar char=""/>
              <a:defRPr/>
            </a:pPr>
            <a:r>
              <a:rPr lang="en-US" sz="2800" dirty="0" smtClean="0">
                <a:solidFill>
                  <a:prstClr val="white"/>
                </a:solidFill>
              </a:rPr>
              <a:t>Recent Publications:</a:t>
            </a:r>
          </a:p>
          <a:p>
            <a:pPr marL="796925" lvl="2" indent="-339725">
              <a:spcBef>
                <a:spcPts val="1800"/>
              </a:spcBef>
              <a:buClr>
                <a:srgbClr val="D6ECFF"/>
              </a:buClr>
              <a:buSzPct val="95000"/>
              <a:buFont typeface="Wingdings" pitchFamily="2" charset="2"/>
              <a:buChar char="Ø"/>
              <a:defRPr/>
            </a:pPr>
            <a:r>
              <a:rPr lang="en-US" sz="2400" dirty="0" smtClean="0">
                <a:solidFill>
                  <a:schemeClr val="tx2">
                    <a:lumMod val="90000"/>
                  </a:schemeClr>
                </a:solidFill>
              </a:rPr>
              <a:t>Autism</a:t>
            </a:r>
            <a:r>
              <a:rPr lang="en-US" sz="2400" dirty="0" smtClean="0">
                <a:solidFill>
                  <a:prstClr val="white"/>
                </a:solidFill>
              </a:rPr>
              <a:t> Sequencing Consortium</a:t>
            </a:r>
          </a:p>
          <a:p>
            <a:pPr marL="796925" lvl="2" indent="-339725">
              <a:spcBef>
                <a:spcPts val="1800"/>
              </a:spcBef>
              <a:buClr>
                <a:srgbClr val="D6ECFF"/>
              </a:buClr>
              <a:buSzPct val="95000"/>
              <a:buFont typeface="Wingdings" pitchFamily="2" charset="2"/>
              <a:buChar char="Ø"/>
              <a:defRPr/>
            </a:pPr>
            <a:r>
              <a:rPr lang="en-US" sz="2400" dirty="0" smtClean="0">
                <a:solidFill>
                  <a:schemeClr val="tx2">
                    <a:lumMod val="90000"/>
                  </a:schemeClr>
                </a:solidFill>
              </a:rPr>
              <a:t>Schizophrenia</a:t>
            </a:r>
            <a:r>
              <a:rPr lang="en-US" sz="2400" dirty="0" smtClean="0">
                <a:solidFill>
                  <a:prstClr val="white"/>
                </a:solidFill>
              </a:rPr>
              <a:t> allele spectrum</a:t>
            </a:r>
          </a:p>
          <a:p>
            <a:pPr marL="796925" lvl="2" indent="-339725">
              <a:spcBef>
                <a:spcPts val="1800"/>
              </a:spcBef>
              <a:buClr>
                <a:srgbClr val="D6ECFF"/>
              </a:buClr>
              <a:buSzPct val="95000"/>
              <a:buFont typeface="Wingdings" pitchFamily="2" charset="2"/>
              <a:buChar char="Ø"/>
              <a:defRPr/>
            </a:pPr>
            <a:r>
              <a:rPr lang="en-US" sz="2400" dirty="0" smtClean="0">
                <a:solidFill>
                  <a:prstClr val="white"/>
                </a:solidFill>
              </a:rPr>
              <a:t>Six </a:t>
            </a:r>
            <a:r>
              <a:rPr lang="en-US" sz="2400" dirty="0" smtClean="0">
                <a:solidFill>
                  <a:schemeClr val="tx2">
                    <a:lumMod val="90000"/>
                  </a:schemeClr>
                </a:solidFill>
              </a:rPr>
              <a:t>Cancer</a:t>
            </a:r>
            <a:r>
              <a:rPr lang="en-US" sz="2400" dirty="0" smtClean="0">
                <a:solidFill>
                  <a:prstClr val="white"/>
                </a:solidFill>
              </a:rPr>
              <a:t> genomics papers</a:t>
            </a:r>
          </a:p>
          <a:p>
            <a:pPr marL="796925" lvl="2" indent="-339725">
              <a:spcBef>
                <a:spcPts val="1800"/>
              </a:spcBef>
              <a:buClr>
                <a:srgbClr val="D6ECFF"/>
              </a:buClr>
              <a:buSzPct val="95000"/>
              <a:buFont typeface="Wingdings" pitchFamily="2" charset="2"/>
              <a:buChar char="Ø"/>
              <a:defRPr/>
            </a:pPr>
            <a:r>
              <a:rPr lang="en-US" sz="2400" dirty="0" smtClean="0">
                <a:solidFill>
                  <a:schemeClr val="tx2">
                    <a:lumMod val="90000"/>
                  </a:schemeClr>
                </a:solidFill>
              </a:rPr>
              <a:t>Gorilla</a:t>
            </a:r>
            <a:r>
              <a:rPr lang="en-US" sz="2400" dirty="0" smtClean="0">
                <a:solidFill>
                  <a:prstClr val="white"/>
                </a:solidFill>
              </a:rPr>
              <a:t> genome</a:t>
            </a:r>
          </a:p>
          <a:p>
            <a:pPr marL="796925" lvl="2" indent="-339725">
              <a:spcBef>
                <a:spcPts val="1800"/>
              </a:spcBef>
              <a:buClr>
                <a:srgbClr val="D6ECFF"/>
              </a:buClr>
              <a:buSzPct val="95000"/>
              <a:buFont typeface="Wingdings" pitchFamily="2" charset="2"/>
              <a:buChar char="Ø"/>
              <a:defRPr/>
            </a:pPr>
            <a:r>
              <a:rPr lang="en-US" sz="2400" dirty="0" smtClean="0">
                <a:solidFill>
                  <a:schemeClr val="tx2">
                    <a:lumMod val="90000"/>
                  </a:schemeClr>
                </a:solidFill>
              </a:rPr>
              <a:t>Macaque Y</a:t>
            </a:r>
            <a:r>
              <a:rPr lang="en-US" sz="2400" dirty="0" smtClean="0">
                <a:solidFill>
                  <a:prstClr val="white"/>
                </a:solidFill>
              </a:rPr>
              <a:t> chromosome</a:t>
            </a:r>
          </a:p>
          <a:p>
            <a:pPr marL="796925" lvl="2" indent="-339725">
              <a:spcBef>
                <a:spcPts val="1800"/>
              </a:spcBef>
              <a:buClr>
                <a:srgbClr val="D6ECFF"/>
              </a:buClr>
              <a:buSzPct val="95000"/>
              <a:buFont typeface="Wingdings" pitchFamily="2" charset="2"/>
              <a:buChar char="Ø"/>
              <a:defRPr/>
            </a:pPr>
            <a:r>
              <a:rPr lang="en-US" sz="2400" dirty="0" smtClean="0">
                <a:solidFill>
                  <a:schemeClr val="tx2">
                    <a:lumMod val="90000"/>
                  </a:schemeClr>
                </a:solidFill>
              </a:rPr>
              <a:t>Stickleback</a:t>
            </a:r>
            <a:r>
              <a:rPr lang="en-US" sz="2400" dirty="0" smtClean="0">
                <a:solidFill>
                  <a:prstClr val="white"/>
                </a:solidFill>
              </a:rPr>
              <a:t> adaptive evolution</a:t>
            </a:r>
          </a:p>
          <a:p>
            <a:pPr marL="796925" lvl="2" indent="-339725">
              <a:spcBef>
                <a:spcPts val="1800"/>
              </a:spcBef>
              <a:buClr>
                <a:srgbClr val="D6ECFF"/>
              </a:buClr>
              <a:buSzPct val="95000"/>
              <a:buFont typeface="Wingdings" pitchFamily="2" charset="2"/>
              <a:buChar char="Ø"/>
              <a:defRPr/>
            </a:pPr>
            <a:r>
              <a:rPr lang="en-US" sz="2400" dirty="0" smtClean="0">
                <a:solidFill>
                  <a:schemeClr val="tx2">
                    <a:lumMod val="90000"/>
                  </a:schemeClr>
                </a:solidFill>
              </a:rPr>
              <a:t>Drosophila</a:t>
            </a:r>
            <a:r>
              <a:rPr lang="en-US" sz="2400" dirty="0" smtClean="0">
                <a:solidFill>
                  <a:prstClr val="white"/>
                </a:solidFill>
              </a:rPr>
              <a:t> population genomics</a:t>
            </a:r>
          </a:p>
        </p:txBody>
      </p:sp>
      <p:sp>
        <p:nvSpPr>
          <p:cNvPr id="6" name="TextBox 5"/>
          <p:cNvSpPr txBox="1"/>
          <p:nvPr/>
        </p:nvSpPr>
        <p:spPr>
          <a:xfrm>
            <a:off x="7245350" y="634526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23</a:t>
            </a:r>
            <a:endParaRPr lang="en-US" sz="2000" dirty="0">
              <a:solidFill>
                <a:schemeClr val="accent4">
                  <a:lumMod val="40000"/>
                  <a:lumOff val="60000"/>
                </a:schemeClr>
              </a:solidFill>
              <a:latin typeface="Arial" charset="0"/>
            </a:endParaRPr>
          </a:p>
        </p:txBody>
      </p:sp>
      <p:pic>
        <p:nvPicPr>
          <p:cNvPr id="8" name="Picture 7" descr="http://www.nih.gov/slidemedia/slide-researchmatters-photo.jpg"/>
          <p:cNvPicPr>
            <a:picLocks noChangeAspect="1" noChangeArrowheads="1"/>
          </p:cNvPicPr>
          <p:nvPr/>
        </p:nvPicPr>
        <p:blipFill>
          <a:blip r:embed="rId3" cstate="print"/>
          <a:srcRect l="38670"/>
          <a:stretch>
            <a:fillRect/>
          </a:stretch>
        </p:blipFill>
        <p:spPr bwMode="auto">
          <a:xfrm>
            <a:off x="6528186" y="1791913"/>
            <a:ext cx="2020728" cy="32948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499"/>
                                          </p:stCondLst>
                                        </p:cTn>
                                        <p:tgtEl>
                                          <p:spTgt spid="7">
                                            <p:txEl>
                                              <p:pRg st="2" end="2"/>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499"/>
                                          </p:stCondLst>
                                        </p:cTn>
                                        <p:tgtEl>
                                          <p:spTgt spid="7">
                                            <p:txEl>
                                              <p:pRg st="3" end="3"/>
                                            </p:txEl>
                                          </p:spTgt>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0"/>
                                  </p:stCondLst>
                                  <p:childTnLst>
                                    <p:set>
                                      <p:cBhvr>
                                        <p:cTn id="24" dur="1" fill="hold">
                                          <p:stCondLst>
                                            <p:cond delay="499"/>
                                          </p:stCondLst>
                                        </p:cTn>
                                        <p:tgtEl>
                                          <p:spTgt spid="7">
                                            <p:txEl>
                                              <p:pRg st="4" end="4"/>
                                            </p:txEl>
                                          </p:spTgt>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0"/>
                                  </p:stCondLst>
                                  <p:childTnLst>
                                    <p:set>
                                      <p:cBhvr>
                                        <p:cTn id="27" dur="1" fill="hold">
                                          <p:stCondLst>
                                            <p:cond delay="499"/>
                                          </p:stCondLst>
                                        </p:cTn>
                                        <p:tgtEl>
                                          <p:spTgt spid="7">
                                            <p:txEl>
                                              <p:pRg st="5" end="5"/>
                                            </p:txEl>
                                          </p:spTgt>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nodeType="afterEffect">
                                  <p:stCondLst>
                                    <p:cond delay="0"/>
                                  </p:stCondLst>
                                  <p:childTnLst>
                                    <p:set>
                                      <p:cBhvr>
                                        <p:cTn id="30" dur="1" fill="hold">
                                          <p:stCondLst>
                                            <p:cond delay="499"/>
                                          </p:stCondLst>
                                        </p:cTn>
                                        <p:tgtEl>
                                          <p:spTgt spid="7">
                                            <p:txEl>
                                              <p:pRg st="6" end="6"/>
                                            </p:txEl>
                                          </p:spTgt>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nodeType="afterEffect">
                                  <p:stCondLst>
                                    <p:cond delay="0"/>
                                  </p:stCondLst>
                                  <p:childTnLst>
                                    <p:set>
                                      <p:cBhvr>
                                        <p:cTn id="33" dur="1" fill="hold">
                                          <p:stCondLst>
                                            <p:cond delay="499"/>
                                          </p:stCondLst>
                                        </p:cTn>
                                        <p:tgtEl>
                                          <p:spTgt spid="7">
                                            <p:txEl>
                                              <p:pRg st="7" end="7"/>
                                            </p:txEl>
                                          </p:spTgt>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nodeType="afterEffect">
                                  <p:stCondLst>
                                    <p:cond delay="0"/>
                                  </p:stCondLst>
                                  <p:childTnLst>
                                    <p:set>
                                      <p:cBhvr>
                                        <p:cTn id="36" dur="1" fill="hold">
                                          <p:stCondLst>
                                            <p:cond delay="499"/>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srcRect l="4654" r="-4654"/>
          <a:stretch/>
        </p:blipFill>
        <p:spPr bwMode="auto">
          <a:xfrm>
            <a:off x="5484308" y="2016801"/>
            <a:ext cx="3572759" cy="2885144"/>
          </a:xfrm>
          <a:prstGeom prst="rect">
            <a:avLst/>
          </a:prstGeom>
          <a:noFill/>
          <a:ln w="9525">
            <a:noFill/>
            <a:miter lim="800000"/>
            <a:headEnd/>
            <a:tailEnd/>
          </a:ln>
          <a:effectLst>
            <a:reflection blurRad="6350" stA="50000" endA="300" endPos="55000" dir="5400000" sy="-100000" algn="bl" rotWithShape="0"/>
            <a:softEdge rad="12700"/>
          </a:effectLst>
        </p:spPr>
      </p:pic>
      <p:pic>
        <p:nvPicPr>
          <p:cNvPr id="38915" name="Picture 2" descr="cover_3"/>
          <p:cNvPicPr>
            <a:picLocks noChangeAspect="1" noChangeArrowheads="1"/>
          </p:cNvPicPr>
          <p:nvPr/>
        </p:nvPicPr>
        <p:blipFill>
          <a:blip r:embed="rId4" cstate="print"/>
          <a:srcRect t="8273" b="76785"/>
          <a:stretch>
            <a:fillRect/>
          </a:stretch>
        </p:blipFill>
        <p:spPr bwMode="auto">
          <a:xfrm>
            <a:off x="0" y="0"/>
            <a:ext cx="9144000" cy="1023938"/>
          </a:xfrm>
          <a:prstGeom prst="rect">
            <a:avLst/>
          </a:prstGeom>
          <a:noFill/>
          <a:ln w="9525">
            <a:noFill/>
            <a:miter lim="800000"/>
            <a:headEnd/>
            <a:tailEnd/>
          </a:ln>
        </p:spPr>
      </p:pic>
      <p:sp>
        <p:nvSpPr>
          <p:cNvPr id="5" name="TextBox 4"/>
          <p:cNvSpPr txBox="1"/>
          <p:nvPr/>
        </p:nvSpPr>
        <p:spPr>
          <a:xfrm>
            <a:off x="7237818" y="636191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24</a:t>
            </a:r>
            <a:endParaRPr lang="en-US" sz="2000" dirty="0">
              <a:solidFill>
                <a:schemeClr val="accent4">
                  <a:lumMod val="40000"/>
                  <a:lumOff val="60000"/>
                </a:schemeClr>
              </a:solidFill>
              <a:latin typeface="Arial" charset="0"/>
            </a:endParaRPr>
          </a:p>
        </p:txBody>
      </p:sp>
      <p:sp>
        <p:nvSpPr>
          <p:cNvPr id="6" name="Title 1"/>
          <p:cNvSpPr txBox="1">
            <a:spLocks/>
          </p:cNvSpPr>
          <p:nvPr/>
        </p:nvSpPr>
        <p:spPr bwMode="auto">
          <a:xfrm>
            <a:off x="-68324" y="1346200"/>
            <a:ext cx="9144000" cy="206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rgbClr val="D6ECFF"/>
              </a:buClr>
              <a:buSzPct val="95000"/>
              <a:buFont typeface="Wingdings" pitchFamily="2" charset="2"/>
              <a:buChar char=""/>
              <a:tabLst>
                <a:tab pos="914400" algn="l"/>
              </a:tabLst>
            </a:pPr>
            <a:r>
              <a:rPr lang="en-US" sz="2400" dirty="0" smtClean="0">
                <a:solidFill>
                  <a:srgbClr val="FFFFFF"/>
                </a:solidFill>
              </a:rPr>
              <a:t>TGCA papers on three cancers (in press or under review):</a:t>
            </a:r>
          </a:p>
          <a:p>
            <a:pPr marL="773112" lvl="2" indent="0" defTabSz="457200">
              <a:spcBef>
                <a:spcPts val="700"/>
              </a:spcBef>
              <a:buClr>
                <a:srgbClr val="D6ECFF"/>
              </a:buClr>
              <a:buSzPct val="95000"/>
              <a:tabLst>
                <a:tab pos="914400" algn="l"/>
              </a:tabLst>
            </a:pPr>
            <a:r>
              <a:rPr lang="en-US" sz="2000" dirty="0" smtClean="0">
                <a:solidFill>
                  <a:srgbClr val="FFFFFF"/>
                </a:solidFill>
              </a:rPr>
              <a:t>Colorectal Carcinoma</a:t>
            </a:r>
          </a:p>
          <a:p>
            <a:pPr marL="773112" lvl="2" indent="0" defTabSz="457200">
              <a:spcBef>
                <a:spcPts val="700"/>
              </a:spcBef>
              <a:buClr>
                <a:srgbClr val="D6ECFF"/>
              </a:buClr>
              <a:buSzPct val="95000"/>
              <a:tabLst>
                <a:tab pos="914400" algn="l"/>
              </a:tabLst>
            </a:pPr>
            <a:r>
              <a:rPr lang="en-US" sz="2000" dirty="0" smtClean="0">
                <a:solidFill>
                  <a:srgbClr val="FFFFFF"/>
                </a:solidFill>
              </a:rPr>
              <a:t>Breast Carcinoma</a:t>
            </a:r>
          </a:p>
          <a:p>
            <a:pPr marL="773112" lvl="2" indent="0" defTabSz="457200">
              <a:spcBef>
                <a:spcPts val="700"/>
              </a:spcBef>
              <a:buClr>
                <a:srgbClr val="D6ECFF"/>
              </a:buClr>
              <a:buSzPct val="95000"/>
              <a:tabLst>
                <a:tab pos="914400" algn="l"/>
              </a:tabLst>
            </a:pPr>
            <a:r>
              <a:rPr lang="en-US" sz="2000" dirty="0" smtClean="0">
                <a:solidFill>
                  <a:srgbClr val="FFFFFF"/>
                </a:solidFill>
              </a:rPr>
              <a:t>Lung </a:t>
            </a:r>
            <a:r>
              <a:rPr lang="en-US" sz="2000" dirty="0" err="1" smtClean="0">
                <a:solidFill>
                  <a:srgbClr val="FFFFFF"/>
                </a:solidFill>
              </a:rPr>
              <a:t>Squamous</a:t>
            </a:r>
            <a:r>
              <a:rPr lang="en-US" sz="2000" dirty="0" smtClean="0">
                <a:solidFill>
                  <a:srgbClr val="FFFFFF"/>
                </a:solidFill>
              </a:rPr>
              <a:t> Cell Carcinoma</a:t>
            </a:r>
            <a:endParaRPr lang="en-US" sz="2800" dirty="0" smtClean="0">
              <a:solidFill>
                <a:srgbClr val="FFFFFF"/>
              </a:solidFill>
            </a:endParaRPr>
          </a:p>
        </p:txBody>
      </p:sp>
      <p:sp>
        <p:nvSpPr>
          <p:cNvPr id="7" name="Title 1"/>
          <p:cNvSpPr txBox="1">
            <a:spLocks/>
          </p:cNvSpPr>
          <p:nvPr/>
        </p:nvSpPr>
        <p:spPr bwMode="auto">
          <a:xfrm>
            <a:off x="-68324" y="3459373"/>
            <a:ext cx="5571240" cy="206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rgbClr val="D6ECFF"/>
              </a:buClr>
              <a:buSzPct val="95000"/>
              <a:buFont typeface="Wingdings" pitchFamily="2" charset="2"/>
              <a:buChar char=""/>
              <a:tabLst>
                <a:tab pos="914400" algn="l"/>
              </a:tabLst>
            </a:pPr>
            <a:r>
              <a:rPr lang="en-US" sz="2400" dirty="0" smtClean="0">
                <a:solidFill>
                  <a:srgbClr val="FFFFFF"/>
                </a:solidFill>
              </a:rPr>
              <a:t>Each paper reports the 	comprehensive integrative 	analyses of genome 	sequences for 100’s of tumors</a:t>
            </a:r>
          </a:p>
          <a:p>
            <a:pPr marL="571500" lvl="1" indent="-393700" defTabSz="457200">
              <a:spcBef>
                <a:spcPts val="700"/>
              </a:spcBef>
              <a:buClr>
                <a:srgbClr val="D6ECFF"/>
              </a:buClr>
              <a:buSzPct val="95000"/>
              <a:buFont typeface="Wingdings" pitchFamily="2" charset="2"/>
              <a:buChar char=""/>
              <a:tabLst>
                <a:tab pos="914400" algn="l"/>
              </a:tabLst>
            </a:pPr>
            <a:endParaRPr lang="en-US" sz="2400" dirty="0" smtClean="0">
              <a:solidFill>
                <a:srgbClr val="FFFFFF"/>
              </a:solidFill>
            </a:endParaRPr>
          </a:p>
          <a:p>
            <a:pPr marL="571500" lvl="1" indent="-393700" defTabSz="457200">
              <a:spcBef>
                <a:spcPts val="700"/>
              </a:spcBef>
              <a:buClr>
                <a:srgbClr val="D6ECFF"/>
              </a:buClr>
              <a:buSzPct val="95000"/>
              <a:buFont typeface="Wingdings" pitchFamily="2" charset="2"/>
              <a:buChar char=""/>
              <a:tabLst>
                <a:tab pos="914400" algn="l"/>
              </a:tabLst>
            </a:pPr>
            <a:r>
              <a:rPr lang="en-US" sz="2400" dirty="0" smtClean="0">
                <a:solidFill>
                  <a:srgbClr val="FFFFFF"/>
                </a:solidFill>
              </a:rPr>
              <a:t>Several additional manuscripts 	are anticipated in 2012</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ox(out)">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499"/>
                                          </p:stCondLst>
                                        </p:cTn>
                                        <p:tgtEl>
                                          <p:spTgt spid="6">
                                            <p:txEl>
                                              <p:pRg st="1" end="1"/>
                                            </p:txEl>
                                          </p:spTgt>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499"/>
                                          </p:stCondLst>
                                        </p:cTn>
                                        <p:tgtEl>
                                          <p:spTgt spid="6">
                                            <p:txEl>
                                              <p:pRg st="2" end="2"/>
                                            </p:txEl>
                                          </p:spTgt>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499"/>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TCGA-AG-A011-01A"/>
          <p:cNvPicPr>
            <a:picLocks noChangeAspect="1" noChangeArrowheads="1"/>
          </p:cNvPicPr>
          <p:nvPr/>
        </p:nvPicPr>
        <p:blipFill>
          <a:blip r:embed="rId3" cstate="print"/>
          <a:srcRect/>
          <a:stretch>
            <a:fillRect/>
          </a:stretch>
        </p:blipFill>
        <p:spPr bwMode="auto">
          <a:xfrm>
            <a:off x="6746584" y="3538512"/>
            <a:ext cx="2262918" cy="22629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915" name="Picture 2" descr="cover_3"/>
          <p:cNvPicPr>
            <a:picLocks noChangeAspect="1" noChangeArrowheads="1"/>
          </p:cNvPicPr>
          <p:nvPr/>
        </p:nvPicPr>
        <p:blipFill>
          <a:blip r:embed="rId4" cstate="print"/>
          <a:srcRect t="8273" b="76785"/>
          <a:stretch>
            <a:fillRect/>
          </a:stretch>
        </p:blipFill>
        <p:spPr bwMode="auto">
          <a:xfrm>
            <a:off x="0" y="0"/>
            <a:ext cx="9144000" cy="1023938"/>
          </a:xfrm>
          <a:prstGeom prst="rect">
            <a:avLst/>
          </a:prstGeom>
          <a:noFill/>
          <a:ln w="9525">
            <a:noFill/>
            <a:miter lim="800000"/>
            <a:headEnd/>
            <a:tailEnd/>
          </a:ln>
        </p:spPr>
      </p:pic>
      <p:sp>
        <p:nvSpPr>
          <p:cNvPr id="5" name="TextBox 4"/>
          <p:cNvSpPr txBox="1"/>
          <p:nvPr/>
        </p:nvSpPr>
        <p:spPr>
          <a:xfrm>
            <a:off x="7253165" y="6352944"/>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24</a:t>
            </a:r>
            <a:endParaRPr lang="en-US" sz="2000" dirty="0">
              <a:solidFill>
                <a:schemeClr val="accent4">
                  <a:lumMod val="40000"/>
                  <a:lumOff val="60000"/>
                </a:schemeClr>
              </a:solidFill>
              <a:latin typeface="Arial" charset="0"/>
            </a:endParaRPr>
          </a:p>
        </p:txBody>
      </p:sp>
      <p:sp>
        <p:nvSpPr>
          <p:cNvPr id="6" name="Title 1"/>
          <p:cNvSpPr txBox="1">
            <a:spLocks/>
          </p:cNvSpPr>
          <p:nvPr/>
        </p:nvSpPr>
        <p:spPr bwMode="auto">
          <a:xfrm>
            <a:off x="-126128" y="1236653"/>
            <a:ext cx="9174977" cy="206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rgbClr val="D6ECFF"/>
              </a:buClr>
              <a:buSzPct val="95000"/>
              <a:buFont typeface="Wingdings" pitchFamily="2" charset="2"/>
              <a:buChar char=""/>
              <a:tabLst>
                <a:tab pos="914400" algn="l"/>
              </a:tabLst>
            </a:pPr>
            <a:r>
              <a:rPr lang="en-US" sz="3000" dirty="0" err="1" smtClean="0">
                <a:solidFill>
                  <a:srgbClr val="FFFFFF"/>
                </a:solidFill>
              </a:rPr>
              <a:t>CGHub</a:t>
            </a:r>
            <a:r>
              <a:rPr lang="en-US" sz="3000" dirty="0" smtClean="0">
                <a:solidFill>
                  <a:srgbClr val="FFFFFF"/>
                </a:solidFill>
              </a:rPr>
              <a:t> (TCGA sequence data repository) 	opens at UCSC</a:t>
            </a:r>
            <a:endParaRPr lang="en-US" sz="2000" dirty="0" smtClean="0">
              <a:solidFill>
                <a:srgbClr val="FFFFFF"/>
              </a:solidFill>
            </a:endParaRPr>
          </a:p>
          <a:p>
            <a:pPr marL="1306513" lvl="2" indent="0" defTabSz="700088">
              <a:spcBef>
                <a:spcPts val="700"/>
              </a:spcBef>
              <a:buClr>
                <a:srgbClr val="D6ECFF"/>
              </a:buClr>
              <a:buSzPct val="95000"/>
              <a:tabLst>
                <a:tab pos="914400" algn="l"/>
                <a:tab pos="1608138" algn="l"/>
              </a:tabLst>
            </a:pPr>
            <a:r>
              <a:rPr lang="en-US" sz="2400" dirty="0" smtClean="0">
                <a:solidFill>
                  <a:srgbClr val="FFFFFF"/>
                </a:solidFill>
              </a:rPr>
              <a:t>New innovations (e.g., BAM slicing) to be </a:t>
            </a:r>
            <a:r>
              <a:rPr lang="en-US" sz="2400" dirty="0">
                <a:solidFill>
                  <a:srgbClr val="FFFFFF"/>
                </a:solidFill>
              </a:rPr>
              <a:t> </a:t>
            </a:r>
            <a:r>
              <a:rPr lang="en-US" sz="2400" dirty="0" smtClean="0">
                <a:solidFill>
                  <a:srgbClr val="FFFFFF"/>
                </a:solidFill>
              </a:rPr>
              <a:t> 	implemented soon</a:t>
            </a:r>
          </a:p>
          <a:p>
            <a:pPr marL="1306513" lvl="2" indent="0" defTabSz="700088">
              <a:spcBef>
                <a:spcPts val="700"/>
              </a:spcBef>
              <a:buClr>
                <a:srgbClr val="D6ECFF"/>
              </a:buClr>
              <a:buSzPct val="95000"/>
              <a:tabLst>
                <a:tab pos="914400" algn="l"/>
                <a:tab pos="1608138" algn="l"/>
              </a:tabLst>
            </a:pPr>
            <a:r>
              <a:rPr lang="en-US" sz="2400" dirty="0" smtClean="0">
                <a:solidFill>
                  <a:srgbClr val="FFFFFF"/>
                </a:solidFill>
              </a:rPr>
              <a:t>First ‘NIH Trusted Partner’ for redistribution of 	genome sequence data</a:t>
            </a:r>
            <a:endParaRPr lang="en-US" sz="2400" dirty="0">
              <a:solidFill>
                <a:srgbClr val="FFFFFF"/>
              </a:solidFill>
            </a:endParaRPr>
          </a:p>
        </p:txBody>
      </p:sp>
      <p:sp>
        <p:nvSpPr>
          <p:cNvPr id="8" name="Title 1"/>
          <p:cNvSpPr txBox="1">
            <a:spLocks/>
          </p:cNvSpPr>
          <p:nvPr/>
        </p:nvSpPr>
        <p:spPr bwMode="auto">
          <a:xfrm>
            <a:off x="-126128" y="4280823"/>
            <a:ext cx="6052008" cy="206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&gt;6,000 tumors analyzed from 	20 cancer types; on track 	to achieve program goals 	by 2014 target</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16198" y="5197753"/>
            <a:ext cx="8996347" cy="1538883"/>
          </a:xfrm>
          <a:prstGeom prst="rect">
            <a:avLst/>
          </a:prstGeom>
        </p:spPr>
        <p:txBody>
          <a:bodyPr wrap="square">
            <a:spAutoFit/>
          </a:bodyPr>
          <a:lstStyle/>
          <a:p>
            <a:pPr marL="228600" indent="-228600" defTabSz="568325">
              <a:buFont typeface="Arial" pitchFamily="34" charset="0"/>
              <a:buChar char="•"/>
            </a:pPr>
            <a:r>
              <a:rPr lang="en-US" sz="2000" dirty="0" smtClean="0">
                <a:cs typeface="Arial" pitchFamily="34" charset="0"/>
              </a:rPr>
              <a:t>Educational program on Mendelian Genomics at the 2012 Annual 	ASHG Meeting</a:t>
            </a:r>
          </a:p>
          <a:p>
            <a:pPr defTabSz="568325"/>
            <a:endParaRPr lang="en-US" sz="1050" dirty="0" smtClean="0">
              <a:cs typeface="Arial" pitchFamily="34" charset="0"/>
            </a:endParaRPr>
          </a:p>
          <a:p>
            <a:pPr marL="228600" indent="-228600" defTabSz="568325">
              <a:buFont typeface="Arial" pitchFamily="34" charset="0"/>
              <a:buChar char="•"/>
            </a:pPr>
            <a:r>
              <a:rPr lang="en-US" sz="2000" dirty="0" smtClean="0">
                <a:cs typeface="Arial" pitchFamily="34" charset="0"/>
              </a:rPr>
              <a:t>Disease gene discovery is ongoing at various stages from sequencing 	to the identification of disease genes</a:t>
            </a:r>
            <a:endParaRPr lang="en-US" sz="2000" dirty="0">
              <a:cs typeface="Arial" pitchFamily="34" charset="0"/>
            </a:endParaRPr>
          </a:p>
        </p:txBody>
      </p:sp>
      <p:grpSp>
        <p:nvGrpSpPr>
          <p:cNvPr id="31" name="Group 30"/>
          <p:cNvGrpSpPr/>
          <p:nvPr/>
        </p:nvGrpSpPr>
        <p:grpSpPr>
          <a:xfrm>
            <a:off x="116197" y="2492092"/>
            <a:ext cx="9024947" cy="2538497"/>
            <a:chOff x="-2855" y="2492092"/>
            <a:chExt cx="9144000" cy="2538497"/>
          </a:xfrm>
        </p:grpSpPr>
        <p:sp>
          <p:nvSpPr>
            <p:cNvPr id="13" name="TextBox 12"/>
            <p:cNvSpPr txBox="1"/>
            <p:nvPr/>
          </p:nvSpPr>
          <p:spPr>
            <a:xfrm>
              <a:off x="8015776" y="3224452"/>
              <a:ext cx="838961" cy="400110"/>
            </a:xfrm>
            <a:prstGeom prst="rect">
              <a:avLst/>
            </a:prstGeom>
            <a:solidFill>
              <a:srgbClr val="D7F5F2"/>
            </a:solidFill>
            <a:ln>
              <a:noFill/>
            </a:ln>
          </p:spPr>
          <p:txBody>
            <a:bodyPr wrap="square" rtlCol="0">
              <a:spAutoFit/>
            </a:bodyPr>
            <a:lstStyle/>
            <a:p>
              <a:pPr algn="ctr"/>
              <a:r>
                <a:rPr lang="en-US" sz="2000" dirty="0" smtClean="0">
                  <a:solidFill>
                    <a:srgbClr val="000066"/>
                  </a:solidFill>
                  <a:cs typeface="Arial" pitchFamily="34" charset="0"/>
                </a:rPr>
                <a:t>Yale</a:t>
              </a:r>
              <a:endParaRPr lang="en-US" sz="2000" dirty="0">
                <a:solidFill>
                  <a:srgbClr val="000066"/>
                </a:solidFill>
                <a:cs typeface="Arial" pitchFamily="34" charset="0"/>
              </a:endParaRPr>
            </a:p>
          </p:txBody>
        </p:sp>
        <p:sp>
          <p:nvSpPr>
            <p:cNvPr id="14" name="TextBox 13"/>
            <p:cNvSpPr txBox="1"/>
            <p:nvPr/>
          </p:nvSpPr>
          <p:spPr>
            <a:xfrm>
              <a:off x="-2855" y="4661257"/>
              <a:ext cx="9144000" cy="369332"/>
            </a:xfrm>
            <a:prstGeom prst="rect">
              <a:avLst/>
            </a:prstGeom>
            <a:solidFill>
              <a:srgbClr val="D7F5F2"/>
            </a:solidFill>
            <a:ln>
              <a:noFill/>
            </a:ln>
          </p:spPr>
          <p:txBody>
            <a:bodyPr wrap="square" rtlCol="0">
              <a:spAutoFit/>
            </a:bodyPr>
            <a:lstStyle/>
            <a:p>
              <a:pPr algn="ctr"/>
              <a:r>
                <a:rPr lang="en-US" dirty="0" smtClean="0">
                  <a:solidFill>
                    <a:srgbClr val="000066"/>
                  </a:solidFill>
                  <a:cs typeface="Arial" pitchFamily="34" charset="0"/>
                </a:rPr>
                <a:t>Coordination Center  (UW)    </a:t>
              </a:r>
            </a:p>
          </p:txBody>
        </p:sp>
        <p:sp>
          <p:nvSpPr>
            <p:cNvPr id="15" name="Rectangle 14"/>
            <p:cNvSpPr/>
            <p:nvPr/>
          </p:nvSpPr>
          <p:spPr>
            <a:xfrm>
              <a:off x="37267" y="3514737"/>
              <a:ext cx="1496199" cy="923330"/>
            </a:xfrm>
            <a:prstGeom prst="rect">
              <a:avLst/>
            </a:prstGeom>
            <a:solidFill>
              <a:srgbClr val="D7F5F2"/>
            </a:solidFill>
            <a:ln>
              <a:noFill/>
            </a:ln>
          </p:spPr>
          <p:txBody>
            <a:bodyPr wrap="square">
              <a:spAutoFit/>
            </a:bodyPr>
            <a:lstStyle/>
            <a:p>
              <a:pPr algn="ctr"/>
              <a:r>
                <a:rPr lang="en-US" dirty="0" smtClean="0">
                  <a:solidFill>
                    <a:srgbClr val="000066"/>
                  </a:solidFill>
                  <a:cs typeface="Arial" pitchFamily="34" charset="0"/>
                </a:rPr>
                <a:t>Inquiry Review/ Response</a:t>
              </a:r>
            </a:p>
          </p:txBody>
        </p:sp>
        <p:sp>
          <p:nvSpPr>
            <p:cNvPr id="16" name="Rectangle 15"/>
            <p:cNvSpPr/>
            <p:nvPr/>
          </p:nvSpPr>
          <p:spPr>
            <a:xfrm>
              <a:off x="2049407" y="3649403"/>
              <a:ext cx="1485331" cy="646331"/>
            </a:xfrm>
            <a:prstGeom prst="rect">
              <a:avLst/>
            </a:prstGeom>
            <a:solidFill>
              <a:srgbClr val="D7F5F2"/>
            </a:solidFill>
            <a:ln>
              <a:noFill/>
            </a:ln>
          </p:spPr>
          <p:txBody>
            <a:bodyPr wrap="square">
              <a:spAutoFit/>
            </a:bodyPr>
            <a:lstStyle/>
            <a:p>
              <a:pPr algn="ctr"/>
              <a:r>
                <a:rPr lang="en-US" dirty="0" smtClean="0">
                  <a:solidFill>
                    <a:srgbClr val="000066"/>
                  </a:solidFill>
                  <a:cs typeface="Arial" pitchFamily="34" charset="0"/>
                </a:rPr>
                <a:t>Phenotype Review</a:t>
              </a:r>
            </a:p>
          </p:txBody>
        </p:sp>
        <p:sp>
          <p:nvSpPr>
            <p:cNvPr id="17" name="Rectangle 16"/>
            <p:cNvSpPr/>
            <p:nvPr/>
          </p:nvSpPr>
          <p:spPr>
            <a:xfrm>
              <a:off x="4151771" y="3655557"/>
              <a:ext cx="1120411" cy="646331"/>
            </a:xfrm>
            <a:prstGeom prst="rect">
              <a:avLst/>
            </a:prstGeom>
            <a:solidFill>
              <a:srgbClr val="D7F5F2"/>
            </a:solidFill>
            <a:ln>
              <a:noFill/>
            </a:ln>
          </p:spPr>
          <p:txBody>
            <a:bodyPr wrap="square">
              <a:spAutoFit/>
            </a:bodyPr>
            <a:lstStyle/>
            <a:p>
              <a:pPr algn="ctr"/>
              <a:r>
                <a:rPr lang="en-US" dirty="0" smtClean="0">
                  <a:solidFill>
                    <a:srgbClr val="000066"/>
                  </a:solidFill>
                  <a:cs typeface="Arial" pitchFamily="34" charset="0"/>
                </a:rPr>
                <a:t>Consent Review</a:t>
              </a:r>
            </a:p>
          </p:txBody>
        </p:sp>
        <p:sp>
          <p:nvSpPr>
            <p:cNvPr id="18" name="TextBox 17"/>
            <p:cNvSpPr txBox="1"/>
            <p:nvPr/>
          </p:nvSpPr>
          <p:spPr>
            <a:xfrm>
              <a:off x="8015776" y="4216995"/>
              <a:ext cx="838961" cy="400110"/>
            </a:xfrm>
            <a:prstGeom prst="rect">
              <a:avLst/>
            </a:prstGeom>
            <a:solidFill>
              <a:srgbClr val="D7F5F2"/>
            </a:solidFill>
            <a:ln>
              <a:noFill/>
            </a:ln>
          </p:spPr>
          <p:txBody>
            <a:bodyPr wrap="square" rtlCol="0">
              <a:spAutoFit/>
            </a:bodyPr>
            <a:lstStyle/>
            <a:p>
              <a:pPr algn="ctr"/>
              <a:r>
                <a:rPr lang="en-US" sz="2000" dirty="0" smtClean="0">
                  <a:solidFill>
                    <a:srgbClr val="000066"/>
                  </a:solidFill>
                  <a:cs typeface="Arial" pitchFamily="34" charset="0"/>
                </a:rPr>
                <a:t>UW</a:t>
              </a:r>
              <a:endParaRPr lang="en-US" sz="2000" dirty="0">
                <a:solidFill>
                  <a:srgbClr val="000066"/>
                </a:solidFill>
                <a:cs typeface="Arial" pitchFamily="34" charset="0"/>
              </a:endParaRPr>
            </a:p>
          </p:txBody>
        </p:sp>
        <p:sp>
          <p:nvSpPr>
            <p:cNvPr id="19" name="TextBox 18"/>
            <p:cNvSpPr txBox="1"/>
            <p:nvPr/>
          </p:nvSpPr>
          <p:spPr>
            <a:xfrm>
              <a:off x="8037156" y="3713176"/>
              <a:ext cx="817581" cy="400110"/>
            </a:xfrm>
            <a:prstGeom prst="rect">
              <a:avLst/>
            </a:prstGeom>
            <a:solidFill>
              <a:srgbClr val="D7F5F2"/>
            </a:solidFill>
            <a:ln>
              <a:noFill/>
            </a:ln>
          </p:spPr>
          <p:txBody>
            <a:bodyPr wrap="square" rtlCol="0">
              <a:spAutoFit/>
            </a:bodyPr>
            <a:lstStyle/>
            <a:p>
              <a:pPr algn="ctr"/>
              <a:r>
                <a:rPr lang="en-US" sz="2000" dirty="0" smtClean="0">
                  <a:solidFill>
                    <a:srgbClr val="000066"/>
                  </a:solidFill>
                  <a:cs typeface="Arial" pitchFamily="34" charset="0"/>
                </a:rPr>
                <a:t>B-H</a:t>
              </a:r>
              <a:endParaRPr lang="en-US" sz="2000" dirty="0">
                <a:solidFill>
                  <a:srgbClr val="000066"/>
                </a:solidFill>
                <a:cs typeface="Arial" pitchFamily="34" charset="0"/>
              </a:endParaRPr>
            </a:p>
          </p:txBody>
        </p:sp>
        <p:sp>
          <p:nvSpPr>
            <p:cNvPr id="20" name="Rectangle 19"/>
            <p:cNvSpPr/>
            <p:nvPr/>
          </p:nvSpPr>
          <p:spPr>
            <a:xfrm>
              <a:off x="5800427" y="3640194"/>
              <a:ext cx="1610431" cy="646331"/>
            </a:xfrm>
            <a:prstGeom prst="rect">
              <a:avLst/>
            </a:prstGeom>
            <a:solidFill>
              <a:srgbClr val="D7F5F2"/>
            </a:solidFill>
            <a:ln>
              <a:noFill/>
            </a:ln>
          </p:spPr>
          <p:txBody>
            <a:bodyPr wrap="square">
              <a:spAutoFit/>
            </a:bodyPr>
            <a:lstStyle/>
            <a:p>
              <a:pPr algn="ctr"/>
              <a:r>
                <a:rPr lang="en-US" dirty="0" smtClean="0">
                  <a:solidFill>
                    <a:srgbClr val="000066"/>
                  </a:solidFill>
                  <a:cs typeface="Arial" pitchFamily="34" charset="0"/>
                </a:rPr>
                <a:t>Center Assignment</a:t>
              </a:r>
            </a:p>
          </p:txBody>
        </p:sp>
        <p:cxnSp>
          <p:nvCxnSpPr>
            <p:cNvPr id="21" name="Straight Arrow Connector 20"/>
            <p:cNvCxnSpPr/>
            <p:nvPr/>
          </p:nvCxnSpPr>
          <p:spPr>
            <a:xfrm>
              <a:off x="1611171" y="3956438"/>
              <a:ext cx="395416" cy="0"/>
            </a:xfrm>
            <a:prstGeom prst="straightConnector1">
              <a:avLst/>
            </a:prstGeom>
            <a:ln w="28575">
              <a:solidFill>
                <a:srgbClr val="FFFFCC"/>
              </a:solidFill>
              <a:tailEnd type="arrow"/>
            </a:ln>
          </p:spPr>
          <p:style>
            <a:lnRef idx="2">
              <a:schemeClr val="dk1"/>
            </a:lnRef>
            <a:fillRef idx="0">
              <a:schemeClr val="dk1"/>
            </a:fillRef>
            <a:effectRef idx="1">
              <a:schemeClr val="dk1"/>
            </a:effectRef>
            <a:fontRef idx="minor">
              <a:schemeClr val="tx1"/>
            </a:fontRef>
          </p:style>
        </p:cxnSp>
        <p:cxnSp>
          <p:nvCxnSpPr>
            <p:cNvPr id="22" name="Straight Arrow Connector 21"/>
            <p:cNvCxnSpPr/>
            <p:nvPr/>
          </p:nvCxnSpPr>
          <p:spPr>
            <a:xfrm>
              <a:off x="3646556" y="3960554"/>
              <a:ext cx="395416" cy="0"/>
            </a:xfrm>
            <a:prstGeom prst="straightConnector1">
              <a:avLst/>
            </a:prstGeom>
            <a:ln w="28575">
              <a:solidFill>
                <a:srgbClr val="FFFFCC"/>
              </a:solidFill>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a:off x="5343303" y="3965356"/>
              <a:ext cx="395416" cy="0"/>
            </a:xfrm>
            <a:prstGeom prst="straightConnector1">
              <a:avLst/>
            </a:prstGeom>
            <a:ln w="28575">
              <a:solidFill>
                <a:srgbClr val="FFFFCC"/>
              </a:solidFill>
              <a:tailEnd type="arrow"/>
            </a:ln>
          </p:spPr>
          <p:style>
            <a:lnRef idx="2">
              <a:schemeClr val="dk1"/>
            </a:lnRef>
            <a:fillRef idx="0">
              <a:schemeClr val="dk1"/>
            </a:fillRef>
            <a:effectRef idx="1">
              <a:schemeClr val="dk1"/>
            </a:effectRef>
            <a:fontRef idx="minor">
              <a:schemeClr val="tx1"/>
            </a:fontRef>
          </p:style>
        </p:cxnSp>
        <p:cxnSp>
          <p:nvCxnSpPr>
            <p:cNvPr id="24" name="Straight Arrow Connector 23"/>
            <p:cNvCxnSpPr/>
            <p:nvPr/>
          </p:nvCxnSpPr>
          <p:spPr>
            <a:xfrm>
              <a:off x="7502191" y="3945101"/>
              <a:ext cx="395416" cy="0"/>
            </a:xfrm>
            <a:prstGeom prst="straightConnector1">
              <a:avLst/>
            </a:prstGeom>
            <a:ln w="28575">
              <a:solidFill>
                <a:srgbClr val="FFFFCC"/>
              </a:solidFill>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p:nvPr/>
          </p:nvCxnSpPr>
          <p:spPr>
            <a:xfrm flipV="1">
              <a:off x="7506343" y="3375678"/>
              <a:ext cx="452951" cy="374799"/>
            </a:xfrm>
            <a:prstGeom prst="straightConnector1">
              <a:avLst/>
            </a:prstGeom>
            <a:ln w="28575">
              <a:solidFill>
                <a:srgbClr val="FFFFCC"/>
              </a:solidFill>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p:nvPr/>
          </p:nvCxnSpPr>
          <p:spPr>
            <a:xfrm>
              <a:off x="7485744" y="4248868"/>
              <a:ext cx="461189" cy="238919"/>
            </a:xfrm>
            <a:prstGeom prst="straightConnector1">
              <a:avLst/>
            </a:prstGeom>
            <a:ln w="28575">
              <a:solidFill>
                <a:srgbClr val="FFFFCC"/>
              </a:solidFill>
              <a:tailEnd type="arrow"/>
            </a:ln>
          </p:spPr>
          <p:style>
            <a:lnRef idx="2">
              <a:schemeClr val="dk1"/>
            </a:lnRef>
            <a:fillRef idx="0">
              <a:schemeClr val="dk1"/>
            </a:fillRef>
            <a:effectRef idx="1">
              <a:schemeClr val="dk1"/>
            </a:effectRef>
            <a:fontRef idx="minor">
              <a:schemeClr val="tx1"/>
            </a:fontRef>
          </p:style>
        </p:cxnSp>
        <p:sp>
          <p:nvSpPr>
            <p:cNvPr id="27" name="Rectangle 26"/>
            <p:cNvSpPr/>
            <p:nvPr/>
          </p:nvSpPr>
          <p:spPr>
            <a:xfrm>
              <a:off x="1117820" y="2492092"/>
              <a:ext cx="3594156" cy="400110"/>
            </a:xfrm>
            <a:prstGeom prst="rect">
              <a:avLst/>
            </a:prstGeom>
            <a:solidFill>
              <a:srgbClr val="D7F5F2"/>
            </a:solidFill>
            <a:ln>
              <a:noFill/>
            </a:ln>
          </p:spPr>
          <p:txBody>
            <a:bodyPr wrap="square">
              <a:spAutoFit/>
            </a:bodyPr>
            <a:lstStyle/>
            <a:p>
              <a:pPr algn="ctr"/>
              <a:r>
                <a:rPr lang="en-US" sz="2000" dirty="0" smtClean="0">
                  <a:solidFill>
                    <a:srgbClr val="000066"/>
                  </a:solidFill>
                  <a:cs typeface="Arial" pitchFamily="34" charset="0"/>
                </a:rPr>
                <a:t>Sample Solicitation Portal</a:t>
              </a:r>
            </a:p>
          </p:txBody>
        </p:sp>
        <p:cxnSp>
          <p:nvCxnSpPr>
            <p:cNvPr id="28" name="Straight Arrow Connector 27"/>
            <p:cNvCxnSpPr/>
            <p:nvPr/>
          </p:nvCxnSpPr>
          <p:spPr>
            <a:xfrm flipH="1">
              <a:off x="785366" y="2968283"/>
              <a:ext cx="1803088" cy="407395"/>
            </a:xfrm>
            <a:prstGeom prst="straightConnector1">
              <a:avLst/>
            </a:prstGeom>
            <a:ln w="28575">
              <a:solidFill>
                <a:srgbClr val="FFFFCC"/>
              </a:solidFill>
              <a:tailEnd type="arrow"/>
            </a:ln>
          </p:spPr>
          <p:style>
            <a:lnRef idx="2">
              <a:schemeClr val="dk1"/>
            </a:lnRef>
            <a:fillRef idx="0">
              <a:schemeClr val="dk1"/>
            </a:fillRef>
            <a:effectRef idx="1">
              <a:schemeClr val="dk1"/>
            </a:effectRef>
            <a:fontRef idx="minor">
              <a:schemeClr val="tx1"/>
            </a:fontRef>
          </p:style>
        </p:cxnSp>
      </p:grpSp>
      <p:sp>
        <p:nvSpPr>
          <p:cNvPr id="29" name="Rectangle 28"/>
          <p:cNvSpPr/>
          <p:nvPr/>
        </p:nvSpPr>
        <p:spPr>
          <a:xfrm>
            <a:off x="149084" y="1682215"/>
            <a:ext cx="8840119" cy="707886"/>
          </a:xfrm>
          <a:prstGeom prst="rect">
            <a:avLst/>
          </a:prstGeom>
        </p:spPr>
        <p:txBody>
          <a:bodyPr wrap="square">
            <a:spAutoFit/>
          </a:bodyPr>
          <a:lstStyle/>
          <a:p>
            <a:pPr marL="176213" indent="-176213" defTabSz="568325">
              <a:buFont typeface="Arial" pitchFamily="34" charset="0"/>
              <a:buChar char="•"/>
            </a:pPr>
            <a:r>
              <a:rPr lang="en-US" sz="2000" dirty="0" smtClean="0">
                <a:cs typeface="Arial" pitchFamily="34" charset="0"/>
              </a:rPr>
              <a:t>Implemented pipeline </a:t>
            </a:r>
            <a:r>
              <a:rPr lang="en-US" sz="2000" dirty="0">
                <a:cs typeface="Arial" pitchFamily="34" charset="0"/>
              </a:rPr>
              <a:t>from the </a:t>
            </a:r>
            <a:r>
              <a:rPr lang="en-US" sz="2000" dirty="0" smtClean="0">
                <a:cs typeface="Arial" pitchFamily="34" charset="0"/>
              </a:rPr>
              <a:t>Program’s sample solicitation portal 	through </a:t>
            </a:r>
            <a:r>
              <a:rPr lang="en-US" sz="2000" dirty="0">
                <a:cs typeface="Arial" pitchFamily="34" charset="0"/>
              </a:rPr>
              <a:t>sample assignment </a:t>
            </a:r>
            <a:r>
              <a:rPr lang="en-US" sz="2000" dirty="0" smtClean="0">
                <a:cs typeface="Arial" pitchFamily="34" charset="0"/>
              </a:rPr>
              <a:t>to the Centers</a:t>
            </a:r>
            <a:endParaRPr lang="en-US" sz="2000" dirty="0">
              <a:cs typeface="Arial" pitchFamily="34" charset="0"/>
            </a:endParaRPr>
          </a:p>
        </p:txBody>
      </p:sp>
      <p:sp>
        <p:nvSpPr>
          <p:cNvPr id="30" name="TextBox 29"/>
          <p:cNvSpPr txBox="1"/>
          <p:nvPr/>
        </p:nvSpPr>
        <p:spPr>
          <a:xfrm>
            <a:off x="7245350" y="634526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23</a:t>
            </a:r>
            <a:endParaRPr lang="en-US" sz="2000" dirty="0">
              <a:solidFill>
                <a:schemeClr val="accent4">
                  <a:lumMod val="40000"/>
                  <a:lumOff val="60000"/>
                </a:schemeClr>
              </a:solidFill>
              <a:latin typeface="Arial" charset="0"/>
            </a:endParaRPr>
          </a:p>
        </p:txBody>
      </p:sp>
      <p:pic>
        <p:nvPicPr>
          <p:cNvPr id="3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12362" y="147485"/>
            <a:ext cx="5474956" cy="1329772"/>
          </a:xfrm>
          <a:prstGeom prst="rect">
            <a:avLst/>
          </a:prstGeom>
          <a:noFill/>
          <a:ln w="79375" cmpd="dbl">
            <a:solidFill>
              <a:srgbClr val="C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0"/>
                            </p:stCondLst>
                            <p:childTnLst>
                              <p:par>
                                <p:cTn id="8" presetID="2" presetClass="entr" presetSubtype="8"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additive="base">
                                        <p:cTn id="10" dur="500" fill="hold"/>
                                        <p:tgtEl>
                                          <p:spTgt spid="31"/>
                                        </p:tgtEl>
                                        <p:attrNameLst>
                                          <p:attrName>ppt_x</p:attrName>
                                        </p:attrNameLst>
                                      </p:cBhvr>
                                      <p:tavLst>
                                        <p:tav tm="0">
                                          <p:val>
                                            <p:strVal val="0-#ppt_w/2"/>
                                          </p:val>
                                        </p:tav>
                                        <p:tav tm="100000">
                                          <p:val>
                                            <p:strVal val="#ppt_x"/>
                                          </p:val>
                                        </p:tav>
                                      </p:tavLst>
                                    </p:anim>
                                    <p:anim calcmode="lin" valueType="num">
                                      <p:cBhvr additive="base">
                                        <p:cTn id="11"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288"/>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pic>
        <p:nvPicPr>
          <p:cNvPr id="13316" name="Picture 3" descr="helix at bottom new seq 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184144" y="1092200"/>
            <a:ext cx="8788400" cy="4065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868363" indent="-342900" eaLnBrk="0" hangingPunct="0">
              <a:defRPr b="1">
                <a:solidFill>
                  <a:schemeClr val="tx1"/>
                </a:solidFill>
                <a:latin typeface="Arial" pitchFamily="34" charset="0"/>
              </a:defRPr>
            </a:lvl2pPr>
            <a:lvl3pPr marL="1325563" indent="-3429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spcAft>
                <a:spcPts val="600"/>
              </a:spcAft>
              <a:buClr>
                <a:schemeClr val="tx2"/>
              </a:buClr>
              <a:buSzPct val="95000"/>
            </a:pPr>
            <a:r>
              <a:rPr lang="en-US" sz="3000" dirty="0"/>
              <a:t>Concept </a:t>
            </a:r>
            <a:r>
              <a:rPr lang="en-US" sz="3000" dirty="0" smtClean="0"/>
              <a:t>Clearances:</a:t>
            </a:r>
          </a:p>
          <a:p>
            <a:pPr>
              <a:spcBef>
                <a:spcPts val="700"/>
              </a:spcBef>
              <a:spcAft>
                <a:spcPts val="600"/>
              </a:spcAft>
              <a:buClr>
                <a:schemeClr val="tx2"/>
              </a:buClr>
              <a:buSzPct val="95000"/>
            </a:pPr>
            <a:endParaRPr lang="en-US" sz="2000" dirty="0"/>
          </a:p>
          <a:p>
            <a:pPr lvl="1" defTabSz="284163">
              <a:spcBef>
                <a:spcPts val="700"/>
              </a:spcBef>
              <a:spcAft>
                <a:spcPts val="600"/>
              </a:spcAft>
              <a:buClr>
                <a:schemeClr val="tx2"/>
              </a:buClr>
              <a:buSzPct val="95000"/>
              <a:buFont typeface="Wingdings" pitchFamily="2" charset="2"/>
              <a:buChar char=""/>
            </a:pPr>
            <a:r>
              <a:rPr lang="en-US" sz="3000" dirty="0" smtClean="0"/>
              <a:t>Genomic Sequencing and Newborn 			Screening Disorders</a:t>
            </a:r>
          </a:p>
          <a:p>
            <a:pPr lvl="3">
              <a:spcBef>
                <a:spcPts val="700"/>
              </a:spcBef>
              <a:spcAft>
                <a:spcPts val="600"/>
              </a:spcAft>
              <a:buClr>
                <a:schemeClr val="tx2"/>
              </a:buClr>
              <a:buSzPct val="95000"/>
              <a:buFont typeface="Wingdings" pitchFamily="2" charset="2"/>
              <a:buChar char="Ø"/>
            </a:pPr>
            <a:r>
              <a:rPr lang="en-US" sz="3000" dirty="0" smtClean="0"/>
              <a:t> Anastasia Wise</a:t>
            </a:r>
          </a:p>
          <a:p>
            <a:pPr lvl="3">
              <a:spcBef>
                <a:spcPts val="700"/>
              </a:spcBef>
              <a:spcAft>
                <a:spcPts val="600"/>
              </a:spcAft>
              <a:buClr>
                <a:schemeClr val="tx2"/>
              </a:buClr>
              <a:buSzPct val="95000"/>
              <a:buFont typeface="Wingdings" pitchFamily="2" charset="2"/>
              <a:buChar char="Ø"/>
            </a:pPr>
            <a:endParaRPr lang="en-US" sz="2000" dirty="0" smtClean="0"/>
          </a:p>
          <a:p>
            <a:pPr lvl="1">
              <a:spcBef>
                <a:spcPts val="700"/>
              </a:spcBef>
              <a:spcAft>
                <a:spcPts val="600"/>
              </a:spcAft>
              <a:buClr>
                <a:schemeClr val="tx2"/>
              </a:buClr>
              <a:buSzPct val="95000"/>
              <a:buFont typeface="Wingdings" pitchFamily="2" charset="2"/>
              <a:buChar char=""/>
            </a:pPr>
            <a:r>
              <a:rPr lang="en-US" sz="3000" dirty="0" smtClean="0"/>
              <a:t>Clinically Relevant Variants Resource  </a:t>
            </a:r>
          </a:p>
          <a:p>
            <a:pPr lvl="3">
              <a:spcBef>
                <a:spcPts val="700"/>
              </a:spcBef>
              <a:spcAft>
                <a:spcPts val="600"/>
              </a:spcAft>
              <a:buClr>
                <a:schemeClr val="tx2"/>
              </a:buClr>
              <a:buSzPct val="95000"/>
              <a:buFont typeface="Wingdings" pitchFamily="2" charset="2"/>
              <a:buChar char="Ø"/>
            </a:pPr>
            <a:r>
              <a:rPr lang="en-US" sz="3000" dirty="0" smtClean="0"/>
              <a:t> Erin Ramos</a:t>
            </a:r>
          </a:p>
          <a:p>
            <a:pPr lvl="3">
              <a:spcBef>
                <a:spcPts val="700"/>
              </a:spcBef>
              <a:spcAft>
                <a:spcPts val="600"/>
              </a:spcAft>
              <a:buClr>
                <a:schemeClr val="tx2"/>
              </a:buClr>
              <a:buSzPct val="95000"/>
              <a:buFont typeface="Wingdings" pitchFamily="2" charset="2"/>
              <a:buChar char="Ø"/>
            </a:pPr>
            <a:endParaRPr lang="en-US" sz="3000" dirty="0" smtClean="0"/>
          </a:p>
          <a:p>
            <a:pPr lvl="3">
              <a:spcBef>
                <a:spcPts val="700"/>
              </a:spcBef>
              <a:spcAft>
                <a:spcPts val="600"/>
              </a:spcAft>
              <a:buClr>
                <a:schemeClr val="tx2"/>
              </a:buClr>
              <a:buSzPct val="95000"/>
              <a:buFont typeface="Wingdings" pitchFamily="2" charset="2"/>
              <a:buChar char="Ø"/>
            </a:pPr>
            <a:endParaRPr lang="en-US" sz="3000" dirty="0"/>
          </a:p>
          <a:p>
            <a:pPr lvl="3">
              <a:spcBef>
                <a:spcPts val="700"/>
              </a:spcBef>
              <a:spcAft>
                <a:spcPts val="600"/>
              </a:spcAft>
              <a:buClr>
                <a:schemeClr val="tx2"/>
              </a:buClr>
              <a:buSzPct val="95000"/>
              <a:buFont typeface="Wingdings" pitchFamily="2" charset="2"/>
              <a:buChar char="Ø"/>
            </a:pPr>
            <a:endParaRPr lang="en-US" sz="3000"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txBox="1">
            <a:spLocks/>
          </p:cNvSpPr>
          <p:nvPr/>
        </p:nvSpPr>
        <p:spPr bwMode="auto">
          <a:xfrm>
            <a:off x="0" y="58737"/>
            <a:ext cx="9144000" cy="1152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n-US" sz="3600" dirty="0" smtClean="0">
                <a:solidFill>
                  <a:srgbClr val="FFFF00"/>
                </a:solidFill>
                <a:cs typeface="Arial" charset="0"/>
              </a:rPr>
              <a:t>Clinical Sequencing Exploratory </a:t>
            </a:r>
          </a:p>
          <a:p>
            <a:pPr algn="ctr"/>
            <a:r>
              <a:rPr lang="en-US" sz="3600" dirty="0" smtClean="0">
                <a:solidFill>
                  <a:srgbClr val="FFFF00"/>
                </a:solidFill>
                <a:cs typeface="Arial" charset="0"/>
              </a:rPr>
              <a:t>Research (CSER) Projects</a:t>
            </a:r>
          </a:p>
        </p:txBody>
      </p:sp>
      <p:sp>
        <p:nvSpPr>
          <p:cNvPr id="7171"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p>
            <a:pPr marL="411163" indent="-342900" eaLnBrk="0" hangingPunct="0">
              <a:spcBef>
                <a:spcPts val="700"/>
              </a:spcBef>
              <a:buClr>
                <a:srgbClr val="D6ECFF"/>
              </a:buClr>
              <a:buSzPct val="95000"/>
              <a:buFont typeface="Wingdings" pitchFamily="2" charset="2"/>
              <a:buChar char=""/>
            </a:pPr>
            <a:endParaRPr lang="en-US" sz="3000" b="0" smtClean="0">
              <a:solidFill>
                <a:prstClr val="white"/>
              </a:solidFill>
              <a:latin typeface="Arial" charset="0"/>
            </a:endParaRPr>
          </a:p>
        </p:txBody>
      </p:sp>
      <p:sp>
        <p:nvSpPr>
          <p:cNvPr id="8" name="Content Placeholder 5"/>
          <p:cNvSpPr txBox="1">
            <a:spLocks/>
          </p:cNvSpPr>
          <p:nvPr/>
        </p:nvSpPr>
        <p:spPr bwMode="auto">
          <a:xfrm>
            <a:off x="-203200" y="1406675"/>
            <a:ext cx="6112387" cy="2555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914400" lvl="2" indent="0">
              <a:spcBef>
                <a:spcPts val="700"/>
              </a:spcBef>
              <a:buClr>
                <a:srgbClr val="D6ECFF"/>
              </a:buClr>
              <a:buSzPct val="95000"/>
            </a:pPr>
            <a:endParaRPr lang="en-US" sz="2000" dirty="0" smtClean="0">
              <a:solidFill>
                <a:prstClr val="white"/>
              </a:solidFill>
            </a:endParaRPr>
          </a:p>
        </p:txBody>
      </p:sp>
      <p:sp>
        <p:nvSpPr>
          <p:cNvPr id="7" name="Content Placeholder 5"/>
          <p:cNvSpPr txBox="1">
            <a:spLocks/>
          </p:cNvSpPr>
          <p:nvPr/>
        </p:nvSpPr>
        <p:spPr bwMode="auto">
          <a:xfrm>
            <a:off x="102596" y="1796994"/>
            <a:ext cx="6030688" cy="2394619"/>
          </a:xfrm>
          <a:prstGeom prst="rect">
            <a:avLst/>
          </a:prstGeom>
          <a:noFill/>
          <a:ln>
            <a:noFill/>
          </a:ln>
          <a:extLst/>
        </p:spPr>
        <p:txBody>
          <a:bodyPr/>
          <a:lstStyle>
            <a:lvl1pPr marL="411163" indent="-342900" eaLnBrk="0" hangingPunct="0">
              <a:defRPr b="1">
                <a:solidFill>
                  <a:schemeClr val="tx1"/>
                </a:solidFill>
                <a:latin typeface="Arial" charset="0"/>
              </a:defRPr>
            </a:lvl1pPr>
            <a:lvl2pPr marL="868363" indent="-342900" eaLnBrk="0" hangingPunct="0">
              <a:defRPr b="1">
                <a:solidFill>
                  <a:schemeClr val="tx1"/>
                </a:solidFill>
                <a:latin typeface="Arial" charset="0"/>
              </a:defRPr>
            </a:lvl2pPr>
            <a:lvl3pPr marL="1325563" indent="-3429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339725" lvl="1" indent="-339725" defTabSz="630238">
              <a:spcBef>
                <a:spcPts val="1800"/>
              </a:spcBef>
              <a:buClr>
                <a:srgbClr val="D6ECFF"/>
              </a:buClr>
              <a:buSzPct val="95000"/>
              <a:buFont typeface="Wingdings" pitchFamily="2" charset="2"/>
              <a:buChar char=""/>
              <a:defRPr/>
            </a:pPr>
            <a:r>
              <a:rPr lang="en-US" sz="2800" dirty="0" smtClean="0">
                <a:solidFill>
                  <a:prstClr val="white"/>
                </a:solidFill>
              </a:rPr>
              <a:t>First meeting of the CSER 	Steering Committee and the 	Return of Results Consortium</a:t>
            </a:r>
          </a:p>
          <a:p>
            <a:pPr marL="339725" lvl="1" indent="-339725">
              <a:spcBef>
                <a:spcPts val="1800"/>
              </a:spcBef>
              <a:buClr>
                <a:srgbClr val="D6ECFF"/>
              </a:buClr>
              <a:buSzPct val="95000"/>
              <a:buFont typeface="Wingdings" pitchFamily="2" charset="2"/>
              <a:buChar char=""/>
              <a:defRPr/>
            </a:pPr>
            <a:endParaRPr lang="en-US" sz="2800" dirty="0" smtClean="0">
              <a:solidFill>
                <a:prstClr val="white"/>
              </a:solidFill>
            </a:endParaRPr>
          </a:p>
          <a:p>
            <a:pPr marL="339725" lvl="1" indent="-339725">
              <a:spcBef>
                <a:spcPts val="1800"/>
              </a:spcBef>
              <a:buClr>
                <a:srgbClr val="D6ECFF"/>
              </a:buClr>
              <a:buSzPct val="95000"/>
              <a:buFont typeface="Wingdings" pitchFamily="2" charset="2"/>
              <a:buChar char=""/>
              <a:defRPr/>
            </a:pPr>
            <a:r>
              <a:rPr lang="en-US" sz="2800" dirty="0" smtClean="0">
                <a:solidFill>
                  <a:prstClr val="white"/>
                </a:solidFill>
              </a:rPr>
              <a:t>New RFAs released:</a:t>
            </a:r>
          </a:p>
        </p:txBody>
      </p:sp>
      <p:sp>
        <p:nvSpPr>
          <p:cNvPr id="9" name="Content Placeholder 5"/>
          <p:cNvSpPr txBox="1">
            <a:spLocks/>
          </p:cNvSpPr>
          <p:nvPr/>
        </p:nvSpPr>
        <p:spPr bwMode="auto">
          <a:xfrm>
            <a:off x="733425" y="4696126"/>
            <a:ext cx="8410575" cy="1895881"/>
          </a:xfrm>
          <a:prstGeom prst="rect">
            <a:avLst/>
          </a:prstGeom>
          <a:noFill/>
          <a:ln>
            <a:noFill/>
          </a:ln>
          <a:extLst/>
        </p:spPr>
        <p:txBody>
          <a:bodyPr/>
          <a:lstStyle>
            <a:lvl1pPr marL="411163" indent="-342900" eaLnBrk="0" hangingPunct="0">
              <a:defRPr b="1">
                <a:solidFill>
                  <a:schemeClr val="tx1"/>
                </a:solidFill>
                <a:latin typeface="Arial" charset="0"/>
              </a:defRPr>
            </a:lvl1pPr>
            <a:lvl2pPr marL="868363" indent="-342900" eaLnBrk="0" hangingPunct="0">
              <a:defRPr b="1">
                <a:solidFill>
                  <a:schemeClr val="tx1"/>
                </a:solidFill>
                <a:latin typeface="Arial" charset="0"/>
              </a:defRPr>
            </a:lvl2pPr>
            <a:lvl3pPr marL="1325563" indent="-3429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339725" lvl="1" indent="-339725">
              <a:spcBef>
                <a:spcPts val="1800"/>
              </a:spcBef>
              <a:buClr>
                <a:srgbClr val="D6ECFF"/>
              </a:buClr>
              <a:buSzPct val="95000"/>
              <a:buFont typeface="Wingdings" pitchFamily="2" charset="2"/>
              <a:buChar char="Ø"/>
              <a:defRPr/>
            </a:pPr>
            <a:r>
              <a:rPr lang="en-US" sz="2600" dirty="0" smtClean="0">
                <a:solidFill>
                  <a:prstClr val="white"/>
                </a:solidFill>
              </a:rPr>
              <a:t>Reissue of original CSER solicitation </a:t>
            </a:r>
          </a:p>
          <a:p>
            <a:pPr marL="339725" lvl="1" indent="-339725">
              <a:spcBef>
                <a:spcPts val="1800"/>
              </a:spcBef>
              <a:buClr>
                <a:srgbClr val="D6ECFF"/>
              </a:buClr>
              <a:buSzPct val="95000"/>
              <a:buFont typeface="Wingdings" pitchFamily="2" charset="2"/>
              <a:buChar char="Ø"/>
              <a:defRPr/>
            </a:pPr>
            <a:r>
              <a:rPr lang="en-US" sz="2600" dirty="0" smtClean="0">
                <a:solidFill>
                  <a:prstClr val="white"/>
                </a:solidFill>
              </a:rPr>
              <a:t>CSER Coordinating Center </a:t>
            </a:r>
          </a:p>
        </p:txBody>
      </p:sp>
      <p:sp>
        <p:nvSpPr>
          <p:cNvPr id="11" name="TextBox 10"/>
          <p:cNvSpPr txBox="1"/>
          <p:nvPr/>
        </p:nvSpPr>
        <p:spPr>
          <a:xfrm>
            <a:off x="7237399" y="634526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23</a:t>
            </a:r>
            <a:endParaRPr lang="en-US" sz="2000" dirty="0">
              <a:solidFill>
                <a:schemeClr val="accent4">
                  <a:lumMod val="40000"/>
                  <a:lumOff val="60000"/>
                </a:schemeClr>
              </a:solidFill>
              <a:latin typeface="Arial" charset="0"/>
            </a:endParaRPr>
          </a:p>
        </p:txBody>
      </p:sp>
      <p:pic>
        <p:nvPicPr>
          <p:cNvPr id="10" name="Picture 2" descr="G:\1_EDGTALKS\Slides_2011\Graphics and Photos\Genomic Medicine Images\ipad_docto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66847" y="1353157"/>
            <a:ext cx="2813899" cy="306799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999"/>
                                          </p:stCondLst>
                                        </p:cTn>
                                        <p:tgtEl>
                                          <p:spTgt spid="9">
                                            <p:txEl>
                                              <p:pRg st="0" end="0"/>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999"/>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txBox="1">
            <a:spLocks/>
          </p:cNvSpPr>
          <p:nvPr/>
        </p:nvSpPr>
        <p:spPr bwMode="auto">
          <a:xfrm>
            <a:off x="0" y="681"/>
            <a:ext cx="9144000" cy="1152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n-US" sz="3600" dirty="0" smtClean="0">
                <a:solidFill>
                  <a:srgbClr val="FFFF00"/>
                </a:solidFill>
                <a:cs typeface="Arial" charset="0"/>
              </a:rPr>
              <a:t>Informatics Tools for High-Throughput Sequence Data Analysis</a:t>
            </a:r>
          </a:p>
        </p:txBody>
      </p:sp>
      <p:sp>
        <p:nvSpPr>
          <p:cNvPr id="7171"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p>
            <a:pPr marL="411163" indent="-342900" eaLnBrk="0" hangingPunct="0">
              <a:spcBef>
                <a:spcPts val="700"/>
              </a:spcBef>
              <a:buClr>
                <a:srgbClr val="D6ECFF"/>
              </a:buClr>
              <a:buSzPct val="95000"/>
              <a:buFont typeface="Wingdings" pitchFamily="2" charset="2"/>
              <a:buChar char=""/>
            </a:pPr>
            <a:endParaRPr lang="en-US" sz="3000" b="0" smtClean="0">
              <a:solidFill>
                <a:prstClr val="white"/>
              </a:solidFill>
              <a:latin typeface="Arial" charset="0"/>
            </a:endParaRPr>
          </a:p>
        </p:txBody>
      </p:sp>
      <p:sp>
        <p:nvSpPr>
          <p:cNvPr id="8" name="Content Placeholder 5"/>
          <p:cNvSpPr txBox="1">
            <a:spLocks/>
          </p:cNvSpPr>
          <p:nvPr/>
        </p:nvSpPr>
        <p:spPr bwMode="auto">
          <a:xfrm>
            <a:off x="3393" y="1308091"/>
            <a:ext cx="6870373" cy="5817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spcBef>
                <a:spcPts val="700"/>
              </a:spcBef>
              <a:buClr>
                <a:srgbClr val="D6ECFF"/>
              </a:buClr>
              <a:buSzPct val="95000"/>
              <a:buFont typeface="Wingdings" pitchFamily="2" charset="2"/>
              <a:buChar char=""/>
            </a:pPr>
            <a:r>
              <a:rPr lang="en-US" sz="2800" dirty="0" smtClean="0">
                <a:solidFill>
                  <a:prstClr val="white"/>
                </a:solidFill>
              </a:rPr>
              <a:t>“</a:t>
            </a:r>
            <a:r>
              <a:rPr lang="en-US" sz="2800" dirty="0" err="1" smtClean="0">
                <a:solidFill>
                  <a:prstClr val="white"/>
                </a:solidFill>
              </a:rPr>
              <a:t>iSeqTools</a:t>
            </a:r>
            <a:r>
              <a:rPr lang="en-US" sz="2800" dirty="0" smtClean="0">
                <a:solidFill>
                  <a:prstClr val="white"/>
                </a:solidFill>
              </a:rPr>
              <a:t>” Network aims to develop 	robust and reliable analysis tools 	for researchers without 	specialized computational skills</a:t>
            </a:r>
          </a:p>
          <a:p>
            <a:pPr>
              <a:spcBef>
                <a:spcPts val="700"/>
              </a:spcBef>
              <a:buClr>
                <a:srgbClr val="D6ECFF"/>
              </a:buClr>
              <a:buSzPct val="95000"/>
              <a:buFont typeface="Wingdings" pitchFamily="2" charset="2"/>
              <a:buChar char=""/>
            </a:pPr>
            <a:endParaRPr lang="en-US" sz="1600" dirty="0">
              <a:solidFill>
                <a:prstClr val="white"/>
              </a:solidFill>
            </a:endParaRPr>
          </a:p>
          <a:p>
            <a:pPr>
              <a:spcBef>
                <a:spcPts val="700"/>
              </a:spcBef>
              <a:buClr>
                <a:srgbClr val="D6ECFF"/>
              </a:buClr>
              <a:buSzPct val="95000"/>
              <a:buFont typeface="Wingdings" pitchFamily="2" charset="2"/>
              <a:buChar char=""/>
            </a:pPr>
            <a:r>
              <a:rPr lang="en-US" sz="2800" dirty="0" smtClean="0">
                <a:solidFill>
                  <a:prstClr val="white"/>
                </a:solidFill>
              </a:rPr>
              <a:t>Leveraging NHGRI’s investment in 	sequencing centers and 	initiatives (e.g., 1000 Genomes, 	Galaxy, and others)</a:t>
            </a:r>
          </a:p>
          <a:p>
            <a:pPr>
              <a:spcBef>
                <a:spcPts val="700"/>
              </a:spcBef>
              <a:buClr>
                <a:srgbClr val="D6ECFF"/>
              </a:buClr>
              <a:buSzPct val="95000"/>
              <a:buFont typeface="Wingdings" pitchFamily="2" charset="2"/>
              <a:buChar char=""/>
            </a:pPr>
            <a:endParaRPr lang="en-US" sz="1600" dirty="0">
              <a:solidFill>
                <a:prstClr val="white"/>
              </a:solidFill>
            </a:endParaRPr>
          </a:p>
          <a:p>
            <a:pPr>
              <a:spcBef>
                <a:spcPts val="700"/>
              </a:spcBef>
              <a:buClr>
                <a:srgbClr val="D6ECFF"/>
              </a:buClr>
              <a:buSzPct val="95000"/>
              <a:buFont typeface="Wingdings" pitchFamily="2" charset="2"/>
              <a:buChar char=""/>
            </a:pPr>
            <a:r>
              <a:rPr lang="en-US" sz="2800" dirty="0" smtClean="0">
                <a:solidFill>
                  <a:prstClr val="white"/>
                </a:solidFill>
              </a:rPr>
              <a:t>Building </a:t>
            </a:r>
            <a:r>
              <a:rPr lang="en-US" sz="2800" dirty="0" err="1" smtClean="0">
                <a:solidFill>
                  <a:prstClr val="white"/>
                </a:solidFill>
              </a:rPr>
              <a:t>iSeqTools</a:t>
            </a:r>
            <a:r>
              <a:rPr lang="en-US" sz="2800" dirty="0" smtClean="0">
                <a:solidFill>
                  <a:prstClr val="white"/>
                </a:solidFill>
              </a:rPr>
              <a:t> wiki as a 	knowledgebase</a:t>
            </a:r>
          </a:p>
          <a:p>
            <a:pPr lvl="2">
              <a:spcBef>
                <a:spcPts val="700"/>
              </a:spcBef>
              <a:buClr>
                <a:srgbClr val="D6ECFF"/>
              </a:buClr>
              <a:buSzPct val="95000"/>
              <a:buFont typeface="Wingdings" pitchFamily="2" charset="2"/>
              <a:buChar char=""/>
            </a:pPr>
            <a:endParaRPr lang="en-US" sz="2400" dirty="0" smtClean="0">
              <a:solidFill>
                <a:prstClr val="white"/>
              </a:solidFill>
            </a:endParaRPr>
          </a:p>
          <a:p>
            <a:pPr lvl="1">
              <a:spcBef>
                <a:spcPts val="700"/>
              </a:spcBef>
              <a:buClr>
                <a:srgbClr val="D6ECFF"/>
              </a:buClr>
              <a:buSzPct val="95000"/>
              <a:buFont typeface="Wingdings" pitchFamily="2" charset="2"/>
              <a:buChar char=""/>
            </a:pPr>
            <a:endParaRPr lang="en-US" sz="2400" dirty="0" smtClean="0">
              <a:solidFill>
                <a:prstClr val="white"/>
              </a:solidFill>
            </a:endParaRPr>
          </a:p>
          <a:p>
            <a:pPr lvl="1">
              <a:spcBef>
                <a:spcPts val="700"/>
              </a:spcBef>
              <a:buClr>
                <a:srgbClr val="D6ECFF"/>
              </a:buClr>
              <a:buSzPct val="95000"/>
              <a:buFont typeface="Wingdings" pitchFamily="2" charset="2"/>
              <a:buChar char=""/>
            </a:pPr>
            <a:endParaRPr lang="en-US" sz="2400" dirty="0" smtClean="0">
              <a:solidFill>
                <a:prstClr val="white"/>
              </a:solidFill>
            </a:endParaRPr>
          </a:p>
          <a:p>
            <a:pPr lvl="1">
              <a:spcBef>
                <a:spcPts val="700"/>
              </a:spcBef>
              <a:buClr>
                <a:srgbClr val="D6ECFF"/>
              </a:buClr>
              <a:buSzPct val="95000"/>
              <a:buFont typeface="Wingdings" pitchFamily="2" charset="2"/>
              <a:buChar char=""/>
            </a:pPr>
            <a:endParaRPr lang="en-US" sz="2400" dirty="0" smtClean="0"/>
          </a:p>
          <a:p>
            <a:pPr marL="1371600" lvl="3" indent="0">
              <a:spcBef>
                <a:spcPts val="700"/>
              </a:spcBef>
              <a:buClr>
                <a:srgbClr val="D6ECFF"/>
              </a:buClr>
              <a:buSzPct val="95000"/>
            </a:pPr>
            <a:endParaRPr lang="en-US" sz="2400" dirty="0" smtClean="0">
              <a:solidFill>
                <a:prstClr val="white"/>
              </a:solidFill>
            </a:endParaRPr>
          </a:p>
          <a:p>
            <a:pPr marL="914400" lvl="2" indent="0">
              <a:spcBef>
                <a:spcPts val="700"/>
              </a:spcBef>
              <a:buClr>
                <a:srgbClr val="D6ECFF"/>
              </a:buClr>
              <a:buSzPct val="95000"/>
            </a:pPr>
            <a:endParaRPr lang="en-US" sz="2400" dirty="0" smtClean="0">
              <a:solidFill>
                <a:prstClr val="white"/>
              </a:solidFill>
            </a:endParaRPr>
          </a:p>
        </p:txBody>
      </p:sp>
      <p:pic>
        <p:nvPicPr>
          <p:cNvPr id="31" name="Picture 8"/>
          <p:cNvPicPr>
            <a:picLocks noChangeAspect="1" noChangeArrowheads="1"/>
          </p:cNvPicPr>
          <p:nvPr/>
        </p:nvPicPr>
        <p:blipFill>
          <a:blip r:embed="rId3" cstate="print"/>
          <a:srcRect/>
          <a:stretch>
            <a:fillRect/>
          </a:stretch>
        </p:blipFill>
        <p:spPr bwMode="auto">
          <a:xfrm>
            <a:off x="6768128" y="2216201"/>
            <a:ext cx="2088766" cy="1922011"/>
          </a:xfrm>
          <a:prstGeom prst="roundRect">
            <a:avLst>
              <a:gd name="adj" fmla="val 8594"/>
            </a:avLst>
          </a:prstGeom>
          <a:solidFill>
            <a:srgbClr val="FFFFFF">
              <a:shade val="85000"/>
            </a:srgbClr>
          </a:solidFill>
          <a:ln>
            <a:noFill/>
          </a:ln>
          <a:effectLst>
            <a:reflection blurRad="6350" stA="50000" endA="300" endPos="90000" dir="5400000" sy="-100000" algn="bl" rotWithShape="0"/>
          </a:effec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50" y="66675"/>
            <a:ext cx="9144000" cy="631825"/>
          </a:xfrm>
        </p:spPr>
        <p:txBody>
          <a:bodyPr/>
          <a:lstStyle/>
          <a:p>
            <a:pPr algn="ctr">
              <a:defRPr/>
            </a:pPr>
            <a:r>
              <a:rPr lang="en-US" sz="3500" b="1" dirty="0" smtClean="0">
                <a:solidFill>
                  <a:srgbClr val="FFFF00"/>
                </a:solidFill>
                <a:latin typeface="Arial" charset="0"/>
                <a:cs typeface="Arial" charset="0"/>
              </a:rPr>
              <a:t>DNA Sequencing Technology Development</a:t>
            </a:r>
            <a:endParaRPr lang="en-US" sz="3500" b="1" dirty="0">
              <a:solidFill>
                <a:srgbClr val="FFFF00"/>
              </a:solidFill>
              <a:latin typeface="Arial" charset="0"/>
              <a:cs typeface="Arial" charset="0"/>
            </a:endParaRPr>
          </a:p>
        </p:txBody>
      </p:sp>
      <p:sp>
        <p:nvSpPr>
          <p:cNvPr id="11" name="TextBox 10"/>
          <p:cNvSpPr txBox="1"/>
          <p:nvPr/>
        </p:nvSpPr>
        <p:spPr>
          <a:xfrm>
            <a:off x="7237399" y="6337314"/>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25</a:t>
            </a:r>
            <a:endParaRPr lang="en-US" sz="2000" b="1" dirty="0">
              <a:solidFill>
                <a:srgbClr val="00ADDC">
                  <a:lumMod val="40000"/>
                  <a:lumOff val="60000"/>
                </a:srgbClr>
              </a:solidFill>
              <a:latin typeface="Arial" charset="0"/>
            </a:endParaRPr>
          </a:p>
        </p:txBody>
      </p:sp>
      <p:grpSp>
        <p:nvGrpSpPr>
          <p:cNvPr id="6" name="Group 5"/>
          <p:cNvGrpSpPr/>
          <p:nvPr/>
        </p:nvGrpSpPr>
        <p:grpSpPr>
          <a:xfrm>
            <a:off x="0" y="1802528"/>
            <a:ext cx="9144000" cy="3394072"/>
            <a:chOff x="0" y="1802528"/>
            <a:chExt cx="9144000" cy="3394072"/>
          </a:xfrm>
        </p:grpSpPr>
        <p:sp>
          <p:nvSpPr>
            <p:cNvPr id="9" name="Title 1"/>
            <p:cNvSpPr txBox="1">
              <a:spLocks/>
            </p:cNvSpPr>
            <p:nvPr/>
          </p:nvSpPr>
          <p:spPr bwMode="auto">
            <a:xfrm>
              <a:off x="0" y="4523500"/>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algn="ctr" defTabSz="457200" fontAlgn="base">
                <a:spcBef>
                  <a:spcPts val="700"/>
                </a:spcBef>
                <a:spcAft>
                  <a:spcPct val="0"/>
                </a:spcAft>
                <a:buClr>
                  <a:srgbClr val="D6ECFF"/>
                </a:buClr>
                <a:buSzPct val="95000"/>
                <a:tabLst>
                  <a:tab pos="914400" algn="l"/>
                </a:tabLst>
              </a:pPr>
              <a:r>
                <a:rPr lang="en-US" sz="3000" dirty="0" smtClean="0">
                  <a:solidFill>
                    <a:srgbClr val="FFFFFF"/>
                  </a:solidFill>
                </a:rPr>
                <a:t>Grantee Meeting (April 2012)</a:t>
              </a:r>
              <a:endParaRPr lang="en-US" sz="3000" dirty="0">
                <a:solidFill>
                  <a:srgbClr val="FFFFFF"/>
                </a:solidFill>
              </a:endParaRPr>
            </a:p>
          </p:txBody>
        </p:sp>
        <p:pic>
          <p:nvPicPr>
            <p:cNvPr id="13" name="Picture 12" descr="2012SeqTechSanDiego 003.jpg"/>
            <p:cNvPicPr>
              <a:picLocks noChangeAspect="1"/>
            </p:cNvPicPr>
            <p:nvPr/>
          </p:nvPicPr>
          <p:blipFill>
            <a:blip r:embed="rId3" cstate="print"/>
            <a:stretch>
              <a:fillRect/>
            </a:stretch>
          </p:blipFill>
          <p:spPr>
            <a:xfrm>
              <a:off x="173736" y="1802528"/>
              <a:ext cx="8763000" cy="2335726"/>
            </a:xfrm>
            <a:prstGeom prst="rect">
              <a:avLst/>
            </a:prstGeom>
            <a:effectLst>
              <a:glow rad="101600">
                <a:schemeClr val="accent6">
                  <a:satMod val="175000"/>
                  <a:alpha val="40000"/>
                </a:schemeClr>
              </a:glow>
            </a:effectLst>
          </p:spPr>
        </p:pic>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50" y="66675"/>
            <a:ext cx="9144000" cy="631825"/>
          </a:xfrm>
        </p:spPr>
        <p:txBody>
          <a:bodyPr/>
          <a:lstStyle/>
          <a:p>
            <a:pPr algn="ctr">
              <a:defRPr/>
            </a:pPr>
            <a:r>
              <a:rPr lang="en-US" sz="3500" b="1" dirty="0" smtClean="0">
                <a:solidFill>
                  <a:srgbClr val="FFFF00"/>
                </a:solidFill>
                <a:latin typeface="Arial" charset="0"/>
                <a:cs typeface="Arial" charset="0"/>
              </a:rPr>
              <a:t>DNA Sequencing Technology Development</a:t>
            </a:r>
            <a:endParaRPr lang="en-US" sz="3500" b="1" dirty="0">
              <a:solidFill>
                <a:srgbClr val="FFFF00"/>
              </a:solidFill>
              <a:latin typeface="Arial" charset="0"/>
              <a:cs typeface="Arial" charset="0"/>
            </a:endParaRPr>
          </a:p>
        </p:txBody>
      </p:sp>
      <p:sp>
        <p:nvSpPr>
          <p:cNvPr id="11" name="TextBox 10"/>
          <p:cNvSpPr txBox="1"/>
          <p:nvPr/>
        </p:nvSpPr>
        <p:spPr>
          <a:xfrm>
            <a:off x="7245350" y="6359402"/>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25</a:t>
            </a:r>
            <a:endParaRPr lang="en-US" sz="2000" b="1" dirty="0">
              <a:solidFill>
                <a:srgbClr val="00ADDC">
                  <a:lumMod val="40000"/>
                  <a:lumOff val="60000"/>
                </a:srgbClr>
              </a:solidFill>
              <a:latin typeface="Arial" charset="0"/>
            </a:endParaRPr>
          </a:p>
        </p:txBody>
      </p:sp>
      <p:pic>
        <p:nvPicPr>
          <p:cNvPr id="1026" name="Picture 2"/>
          <p:cNvPicPr>
            <a:picLocks noChangeAspect="1" noChangeArrowheads="1"/>
          </p:cNvPicPr>
          <p:nvPr/>
        </p:nvPicPr>
        <p:blipFill>
          <a:blip r:embed="rId3" cstate="print"/>
          <a:srcRect/>
          <a:stretch>
            <a:fillRect/>
          </a:stretch>
        </p:blipFill>
        <p:spPr bwMode="auto">
          <a:xfrm>
            <a:off x="304800" y="1040528"/>
            <a:ext cx="3429000" cy="2756273"/>
          </a:xfrm>
          <a:prstGeom prst="rect">
            <a:avLst/>
          </a:prstGeom>
          <a:noFill/>
          <a:ln w="25400">
            <a:solidFill>
              <a:srgbClr val="FF0000"/>
            </a:solid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3429000" cy="2757873"/>
          </a:xfrm>
          <a:prstGeom prst="rect">
            <a:avLst/>
          </a:prstGeom>
          <a:noFill/>
          <a:ln w="25400">
            <a:solidFill>
              <a:srgbClr val="FF0000"/>
            </a:solidFill>
            <a:miter lim="800000"/>
            <a:headEnd/>
            <a:tailEnd/>
          </a:ln>
        </p:spPr>
      </p:pic>
      <p:pic>
        <p:nvPicPr>
          <p:cNvPr id="13" name="Picture 4" descr="b3016eec-b204-461b-afec-405a841fb1f6@mail"/>
          <p:cNvPicPr>
            <a:picLocks noChangeAspect="1" noChangeArrowheads="1"/>
          </p:cNvPicPr>
          <p:nvPr/>
        </p:nvPicPr>
        <p:blipFill>
          <a:blip r:embed="rId5" cstate="print"/>
          <a:srcRect/>
          <a:stretch>
            <a:fillRect/>
          </a:stretch>
        </p:blipFill>
        <p:spPr bwMode="auto">
          <a:xfrm>
            <a:off x="4580570" y="864511"/>
            <a:ext cx="4112711" cy="5448820"/>
          </a:xfrm>
          <a:prstGeom prst="rect">
            <a:avLst/>
          </a:prstGeom>
          <a:noFill/>
          <a:ln w="25400">
            <a:solidFill>
              <a:srgbClr val="FF0000"/>
            </a:solid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100"/>
                                  </p:stCondLst>
                                  <p:childTnLst>
                                    <p:set>
                                      <p:cBhvr>
                                        <p:cTn id="10" dur="1" fill="hold">
                                          <p:stCondLst>
                                            <p:cond delay="0"/>
                                          </p:stCondLst>
                                        </p:cTn>
                                        <p:tgtEl>
                                          <p:spTgt spid="1026"/>
                                        </p:tgtEl>
                                        <p:attrNameLst>
                                          <p:attrName>style.visibility</p:attrName>
                                        </p:attrNameLst>
                                      </p:cBhvr>
                                      <p:to>
                                        <p:strVal val="visible"/>
                                      </p:to>
                                    </p:set>
                                    <p:animEffect transition="in" filter="wipe(left)">
                                      <p:cBhvr>
                                        <p:cTn id="11" dur="500"/>
                                        <p:tgtEl>
                                          <p:spTgt spid="1026"/>
                                        </p:tgtEl>
                                      </p:cBhvr>
                                    </p:animEffect>
                                  </p:childTnLst>
                                </p:cTn>
                              </p:par>
                              <p:par>
                                <p:cTn id="12" presetID="22" presetClass="entr" presetSubtype="8" fill="hold" nodeType="withEffect">
                                  <p:stCondLst>
                                    <p:cond delay="100"/>
                                  </p:stCondLst>
                                  <p:childTnLst>
                                    <p:set>
                                      <p:cBhvr>
                                        <p:cTn id="13" dur="1" fill="hold">
                                          <p:stCondLst>
                                            <p:cond delay="0"/>
                                          </p:stCondLst>
                                        </p:cTn>
                                        <p:tgtEl>
                                          <p:spTgt spid="1027"/>
                                        </p:tgtEl>
                                        <p:attrNameLst>
                                          <p:attrName>style.visibility</p:attrName>
                                        </p:attrNameLst>
                                      </p:cBhvr>
                                      <p:to>
                                        <p:strVal val="visible"/>
                                      </p:to>
                                    </p:set>
                                    <p:animEffect transition="in" filter="wipe(left)">
                                      <p:cBhvr>
                                        <p:cTn id="1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50" y="66675"/>
            <a:ext cx="9144000" cy="631825"/>
          </a:xfrm>
        </p:spPr>
        <p:txBody>
          <a:bodyPr/>
          <a:lstStyle/>
          <a:p>
            <a:pPr algn="ctr">
              <a:defRPr/>
            </a:pPr>
            <a:r>
              <a:rPr lang="en-US" sz="3500" b="1" dirty="0" smtClean="0">
                <a:solidFill>
                  <a:srgbClr val="FFFF00"/>
                </a:solidFill>
                <a:latin typeface="Arial" charset="0"/>
                <a:cs typeface="Arial" charset="0"/>
              </a:rPr>
              <a:t>DNA Sequencing Technology Development</a:t>
            </a:r>
            <a:endParaRPr lang="en-US" sz="3500" b="1" dirty="0">
              <a:solidFill>
                <a:srgbClr val="FFFF00"/>
              </a:solidFill>
              <a:latin typeface="Arial" charset="0"/>
              <a:cs typeface="Arial" charset="0"/>
            </a:endParaRPr>
          </a:p>
        </p:txBody>
      </p:sp>
      <p:sp>
        <p:nvSpPr>
          <p:cNvPr id="11" name="TextBox 10"/>
          <p:cNvSpPr txBox="1"/>
          <p:nvPr/>
        </p:nvSpPr>
        <p:spPr>
          <a:xfrm>
            <a:off x="7237399" y="6337314"/>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25</a:t>
            </a:r>
            <a:endParaRPr lang="en-US" sz="2000" b="1" dirty="0">
              <a:solidFill>
                <a:srgbClr val="00ADDC">
                  <a:lumMod val="40000"/>
                  <a:lumOff val="60000"/>
                </a:srgbClr>
              </a:solidFill>
              <a:latin typeface="Arial" charset="0"/>
            </a:endParaRPr>
          </a:p>
        </p:txBody>
      </p:sp>
      <p:sp>
        <p:nvSpPr>
          <p:cNvPr id="9" name="Title 1"/>
          <p:cNvSpPr txBox="1">
            <a:spLocks/>
          </p:cNvSpPr>
          <p:nvPr/>
        </p:nvSpPr>
        <p:spPr bwMode="auto">
          <a:xfrm>
            <a:off x="0" y="4953000"/>
            <a:ext cx="9144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algn="ctr" defTabSz="457200" fontAlgn="base">
              <a:spcBef>
                <a:spcPts val="700"/>
              </a:spcBef>
              <a:spcAft>
                <a:spcPct val="0"/>
              </a:spcAft>
              <a:buClr>
                <a:srgbClr val="D6ECFF"/>
              </a:buClr>
              <a:buSzPct val="95000"/>
              <a:tabLst>
                <a:tab pos="914400" algn="l"/>
              </a:tabLst>
            </a:pPr>
            <a:r>
              <a:rPr lang="en-US" sz="3000" dirty="0" smtClean="0">
                <a:solidFill>
                  <a:srgbClr val="FFFFFF"/>
                </a:solidFill>
              </a:rPr>
              <a:t>Nanopore sequencing demonstrated</a:t>
            </a:r>
            <a:endParaRPr lang="en-US" sz="3000" dirty="0">
              <a:solidFill>
                <a:srgbClr val="FFFFFF"/>
              </a:solidFill>
            </a:endParaRPr>
          </a:p>
        </p:txBody>
      </p:sp>
      <p:pic>
        <p:nvPicPr>
          <p:cNvPr id="13" name="Picture 12" descr="2012SeqTechSanDiego 003.jpg"/>
          <p:cNvPicPr>
            <a:picLocks noChangeAspect="1"/>
          </p:cNvPicPr>
          <p:nvPr/>
        </p:nvPicPr>
        <p:blipFill>
          <a:blip r:embed="rId3" cstate="print"/>
          <a:stretch>
            <a:fillRect/>
          </a:stretch>
        </p:blipFill>
        <p:spPr>
          <a:xfrm>
            <a:off x="173736" y="1676400"/>
            <a:ext cx="8763000" cy="2335726"/>
          </a:xfrm>
          <a:prstGeom prst="rect">
            <a:avLst/>
          </a:prstGeom>
          <a:effectLst>
            <a:glow rad="101600">
              <a:schemeClr val="accent6">
                <a:satMod val="175000"/>
                <a:alpha val="40000"/>
              </a:schemeClr>
            </a:glow>
          </a:effectLst>
        </p:spPr>
      </p:pic>
      <p:sp>
        <p:nvSpPr>
          <p:cNvPr id="15" name="Oval 14"/>
          <p:cNvSpPr/>
          <p:nvPr/>
        </p:nvSpPr>
        <p:spPr>
          <a:xfrm>
            <a:off x="3621024" y="2606040"/>
            <a:ext cx="2286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065776" y="2002536"/>
            <a:ext cx="2286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440680" y="2002536"/>
            <a:ext cx="2286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161288" y="2203704"/>
            <a:ext cx="2286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879592" y="2057400"/>
            <a:ext cx="2286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33272" y="2852928"/>
            <a:ext cx="228600" cy="304800"/>
          </a:xfrm>
          <a:prstGeom prst="ellipse">
            <a:avLst/>
          </a:prstGeom>
          <a:noFill/>
          <a:ln w="38100">
            <a:solidFill>
              <a:srgbClr val="FF0000"/>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480560" y="2560320"/>
            <a:ext cx="2286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669280" y="2148840"/>
            <a:ext cx="2286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200400" y="2057400"/>
            <a:ext cx="2286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971800" y="914400"/>
            <a:ext cx="3707169" cy="430887"/>
          </a:xfrm>
          <a:prstGeom prst="rect">
            <a:avLst/>
          </a:prstGeom>
          <a:noFill/>
          <a:effectLst>
            <a:glow rad="139700">
              <a:schemeClr val="accent6">
                <a:satMod val="175000"/>
                <a:alpha val="40000"/>
              </a:schemeClr>
            </a:glow>
          </a:effectLst>
        </p:spPr>
        <p:txBody>
          <a:bodyPr wrap="none" rtlCol="0">
            <a:spAutoFit/>
          </a:bodyPr>
          <a:lstStyle/>
          <a:p>
            <a:r>
              <a:rPr lang="en-US" sz="2200" b="1" dirty="0" smtClean="0">
                <a:solidFill>
                  <a:srgbClr val="FF0000"/>
                </a:solidFill>
                <a:latin typeface="Arial" pitchFamily="34" charset="0"/>
              </a:rPr>
              <a:t>Branton, Deamer, Church</a:t>
            </a:r>
            <a:endParaRPr lang="en-US" sz="2200" b="1" dirty="0">
              <a:solidFill>
                <a:srgbClr val="FF0000"/>
              </a:solidFill>
              <a:latin typeface="Arial" pitchFamily="34" charset="0"/>
            </a:endParaRPr>
          </a:p>
        </p:txBody>
      </p:sp>
      <p:sp>
        <p:nvSpPr>
          <p:cNvPr id="28" name="TextBox 27"/>
          <p:cNvSpPr txBox="1"/>
          <p:nvPr/>
        </p:nvSpPr>
        <p:spPr>
          <a:xfrm>
            <a:off x="914400" y="1219200"/>
            <a:ext cx="5898538" cy="430887"/>
          </a:xfrm>
          <a:prstGeom prst="rect">
            <a:avLst/>
          </a:prstGeom>
          <a:noFill/>
        </p:spPr>
        <p:txBody>
          <a:bodyPr wrap="none" rtlCol="0">
            <a:spAutoFit/>
          </a:bodyPr>
          <a:lstStyle/>
          <a:p>
            <a:r>
              <a:rPr lang="en-US" sz="2200" b="1" dirty="0" smtClean="0">
                <a:solidFill>
                  <a:srgbClr val="FF0000"/>
                </a:solidFill>
                <a:latin typeface="Arial" pitchFamily="34" charset="0"/>
                <a:cs typeface="Arial" pitchFamily="34" charset="0"/>
              </a:rPr>
              <a:t>Gundlach                                           Akeson</a:t>
            </a:r>
            <a:endParaRPr lang="en-US" sz="2200" b="1" dirty="0">
              <a:solidFill>
                <a:srgbClr val="FF0000"/>
              </a:solidFill>
              <a:latin typeface="Arial" pitchFamily="34" charset="0"/>
              <a:cs typeface="Arial" pitchFamily="34" charset="0"/>
            </a:endParaRPr>
          </a:p>
        </p:txBody>
      </p:sp>
      <p:sp>
        <p:nvSpPr>
          <p:cNvPr id="29" name="TextBox 28"/>
          <p:cNvSpPr txBox="1"/>
          <p:nvPr/>
        </p:nvSpPr>
        <p:spPr>
          <a:xfrm>
            <a:off x="457200" y="4038600"/>
            <a:ext cx="5822428" cy="430887"/>
          </a:xfrm>
          <a:prstGeom prst="rect">
            <a:avLst/>
          </a:prstGeom>
          <a:noFill/>
        </p:spPr>
        <p:txBody>
          <a:bodyPr wrap="none" rtlCol="0">
            <a:spAutoFit/>
          </a:bodyPr>
          <a:lstStyle/>
          <a:p>
            <a:r>
              <a:rPr lang="en-US" sz="2200" b="1" dirty="0" err="1" smtClean="0">
                <a:solidFill>
                  <a:srgbClr val="FF0000"/>
                </a:solidFill>
                <a:latin typeface="Arial" pitchFamily="34" charset="0"/>
                <a:cs typeface="Arial" pitchFamily="34" charset="0"/>
              </a:rPr>
              <a:t>Manrao</a:t>
            </a:r>
            <a:r>
              <a:rPr lang="en-US" sz="2200" b="1" dirty="0" smtClean="0">
                <a:solidFill>
                  <a:srgbClr val="FF0000"/>
                </a:solidFill>
                <a:latin typeface="Arial" pitchFamily="34" charset="0"/>
                <a:cs typeface="Arial" pitchFamily="34" charset="0"/>
              </a:rPr>
              <a:t>                Cherf   </a:t>
            </a:r>
            <a:r>
              <a:rPr lang="en-US" sz="2200" b="1" dirty="0" err="1" smtClean="0">
                <a:solidFill>
                  <a:srgbClr val="FF0000"/>
                </a:solidFill>
                <a:latin typeface="Arial" pitchFamily="34" charset="0"/>
                <a:cs typeface="Arial" pitchFamily="34" charset="0"/>
              </a:rPr>
              <a:t>Derrington</a:t>
            </a:r>
            <a:r>
              <a:rPr lang="en-US" sz="2200" b="1" dirty="0" smtClean="0">
                <a:solidFill>
                  <a:srgbClr val="FF0000"/>
                </a:solidFill>
                <a:latin typeface="Arial" pitchFamily="34" charset="0"/>
                <a:cs typeface="Arial" pitchFamily="34" charset="0"/>
              </a:rPr>
              <a:t>   Lazlo</a:t>
            </a:r>
            <a:endParaRPr lang="en-US" sz="2200" b="1" dirty="0">
              <a:solidFill>
                <a:srgbClr val="FF0000"/>
              </a:solidFill>
              <a:latin typeface="Arial" pitchFamily="34" charset="0"/>
              <a:cs typeface="Arial"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0-#ppt_w/2"/>
                                          </p:val>
                                        </p:tav>
                                        <p:tav tm="100000">
                                          <p:val>
                                            <p:strVal val="#ppt_x"/>
                                          </p:val>
                                        </p:tav>
                                      </p:tavLst>
                                    </p:anim>
                                    <p:anim calcmode="lin" valueType="num">
                                      <p:cBhvr additive="base">
                                        <p:cTn id="8" dur="75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0-#ppt_w/2"/>
                                          </p:val>
                                        </p:tav>
                                        <p:tav tm="100000">
                                          <p:val>
                                            <p:strVal val="#ppt_x"/>
                                          </p:val>
                                        </p:tav>
                                      </p:tavLst>
                                    </p:anim>
                                    <p:anim calcmode="lin" valueType="num">
                                      <p:cBhvr additive="base">
                                        <p:cTn id="12" dur="75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0-#ppt_w/2"/>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750" fill="hold"/>
                                        <p:tgtEl>
                                          <p:spTgt spid="27"/>
                                        </p:tgtEl>
                                        <p:attrNameLst>
                                          <p:attrName>ppt_x</p:attrName>
                                        </p:attrNameLst>
                                      </p:cBhvr>
                                      <p:tavLst>
                                        <p:tav tm="0">
                                          <p:val>
                                            <p:strVal val="0-#ppt_w/2"/>
                                          </p:val>
                                        </p:tav>
                                        <p:tav tm="100000">
                                          <p:val>
                                            <p:strVal val="#ppt_x"/>
                                          </p:val>
                                        </p:tav>
                                      </p:tavLst>
                                    </p:anim>
                                    <p:anim calcmode="lin" valueType="num">
                                      <p:cBhvr additive="base">
                                        <p:cTn id="20" dur="75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750" fill="hold"/>
                                        <p:tgtEl>
                                          <p:spTgt spid="21"/>
                                        </p:tgtEl>
                                        <p:attrNameLst>
                                          <p:attrName>ppt_x</p:attrName>
                                        </p:attrNameLst>
                                      </p:cBhvr>
                                      <p:tavLst>
                                        <p:tav tm="0">
                                          <p:val>
                                            <p:strVal val="1+#ppt_w/2"/>
                                          </p:val>
                                        </p:tav>
                                        <p:tav tm="100000">
                                          <p:val>
                                            <p:strVal val="#ppt_x"/>
                                          </p:val>
                                        </p:tav>
                                      </p:tavLst>
                                    </p:anim>
                                    <p:anim calcmode="lin" valueType="num">
                                      <p:cBhvr additive="base">
                                        <p:cTn id="26" dur="750" fill="hold"/>
                                        <p:tgtEl>
                                          <p:spTgt spid="21"/>
                                        </p:tgtEl>
                                        <p:attrNameLst>
                                          <p:attrName>ppt_y</p:attrName>
                                        </p:attrNameLst>
                                      </p:cBhvr>
                                      <p:tavLst>
                                        <p:tav tm="0">
                                          <p:val>
                                            <p:strVal val="0-#ppt_h/2"/>
                                          </p:val>
                                        </p:tav>
                                        <p:tav tm="100000">
                                          <p:val>
                                            <p:strVal val="#ppt_y"/>
                                          </p:val>
                                        </p:tav>
                                      </p:tavLst>
                                    </p:anim>
                                  </p:childTnLst>
                                </p:cTn>
                              </p:par>
                              <p:par>
                                <p:cTn id="27" presetID="2" presetClass="entr" presetSubtype="3"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750" fill="hold"/>
                                        <p:tgtEl>
                                          <p:spTgt spid="22"/>
                                        </p:tgtEl>
                                        <p:attrNameLst>
                                          <p:attrName>ppt_x</p:attrName>
                                        </p:attrNameLst>
                                      </p:cBhvr>
                                      <p:tavLst>
                                        <p:tav tm="0">
                                          <p:val>
                                            <p:strVal val="1+#ppt_w/2"/>
                                          </p:val>
                                        </p:tav>
                                        <p:tav tm="100000">
                                          <p:val>
                                            <p:strVal val="#ppt_x"/>
                                          </p:val>
                                        </p:tav>
                                      </p:tavLst>
                                    </p:anim>
                                    <p:anim calcmode="lin" valueType="num">
                                      <p:cBhvr additive="base">
                                        <p:cTn id="30" dur="750" fill="hold"/>
                                        <p:tgtEl>
                                          <p:spTgt spid="22"/>
                                        </p:tgtEl>
                                        <p:attrNameLst>
                                          <p:attrName>ppt_y</p:attrName>
                                        </p:attrNameLst>
                                      </p:cBhvr>
                                      <p:tavLst>
                                        <p:tav tm="0">
                                          <p:val>
                                            <p:strVal val="0-#ppt_h/2"/>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750" fill="hold"/>
                                        <p:tgtEl>
                                          <p:spTgt spid="28"/>
                                        </p:tgtEl>
                                        <p:attrNameLst>
                                          <p:attrName>ppt_x</p:attrName>
                                        </p:attrNameLst>
                                      </p:cBhvr>
                                      <p:tavLst>
                                        <p:tav tm="0">
                                          <p:val>
                                            <p:strVal val="1+#ppt_w/2"/>
                                          </p:val>
                                        </p:tav>
                                        <p:tav tm="100000">
                                          <p:val>
                                            <p:strVal val="#ppt_x"/>
                                          </p:val>
                                        </p:tav>
                                      </p:tavLst>
                                    </p:anim>
                                    <p:anim calcmode="lin" valueType="num">
                                      <p:cBhvr additive="base">
                                        <p:cTn id="34" dur="75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1+#ppt_w/2"/>
                                          </p:val>
                                        </p:tav>
                                        <p:tav tm="100000">
                                          <p:val>
                                            <p:strVal val="#ppt_x"/>
                                          </p:val>
                                        </p:tav>
                                      </p:tavLst>
                                    </p:anim>
                                    <p:anim calcmode="lin" valueType="num">
                                      <p:cBhvr additive="base">
                                        <p:cTn id="40" dur="75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12"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0-#ppt_w/2"/>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6"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750" fill="hold"/>
                                        <p:tgtEl>
                                          <p:spTgt spid="23"/>
                                        </p:tgtEl>
                                        <p:attrNameLst>
                                          <p:attrName>ppt_x</p:attrName>
                                        </p:attrNameLst>
                                      </p:cBhvr>
                                      <p:tavLst>
                                        <p:tav tm="0">
                                          <p:val>
                                            <p:strVal val="1+#ppt_w/2"/>
                                          </p:val>
                                        </p:tav>
                                        <p:tav tm="100000">
                                          <p:val>
                                            <p:strVal val="#ppt_x"/>
                                          </p:val>
                                        </p:tav>
                                      </p:tavLst>
                                    </p:anim>
                                    <p:anim calcmode="lin" valueType="num">
                                      <p:cBhvr additive="base">
                                        <p:cTn id="48" dur="75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12"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750" fill="hold"/>
                                        <p:tgtEl>
                                          <p:spTgt spid="26"/>
                                        </p:tgtEl>
                                        <p:attrNameLst>
                                          <p:attrName>ppt_x</p:attrName>
                                        </p:attrNameLst>
                                      </p:cBhvr>
                                      <p:tavLst>
                                        <p:tav tm="0">
                                          <p:val>
                                            <p:strVal val="0-#ppt_w/2"/>
                                          </p:val>
                                        </p:tav>
                                        <p:tav tm="100000">
                                          <p:val>
                                            <p:strVal val="#ppt_x"/>
                                          </p:val>
                                        </p:tav>
                                      </p:tavLst>
                                    </p:anim>
                                    <p:anim calcmode="lin" valueType="num">
                                      <p:cBhvr additive="base">
                                        <p:cTn id="52" dur="750" fill="hold"/>
                                        <p:tgtEl>
                                          <p:spTgt spid="2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750" fill="hold"/>
                                        <p:tgtEl>
                                          <p:spTgt spid="29"/>
                                        </p:tgtEl>
                                        <p:attrNameLst>
                                          <p:attrName>ppt_x</p:attrName>
                                        </p:attrNameLst>
                                      </p:cBhvr>
                                      <p:tavLst>
                                        <p:tav tm="0">
                                          <p:val>
                                            <p:strVal val="#ppt_x"/>
                                          </p:val>
                                        </p:tav>
                                        <p:tav tm="100000">
                                          <p:val>
                                            <p:strVal val="#ppt_x"/>
                                          </p:val>
                                        </p:tav>
                                      </p:tavLst>
                                    </p:anim>
                                    <p:anim calcmode="lin" valueType="num">
                                      <p:cBhvr additive="base">
                                        <p:cTn id="56"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6" grpId="0" animBg="1"/>
      <p:bldP spid="21" grpId="0" animBg="1"/>
      <p:bldP spid="22" grpId="0" animBg="1"/>
      <p:bldP spid="19" grpId="0" animBg="1"/>
      <p:bldP spid="20" grpId="0" animBg="1"/>
      <p:bldP spid="23" grpId="0" animBg="1"/>
      <p:bldP spid="26" grpId="0" animBg="1"/>
      <p:bldP spid="27" grpId="0"/>
      <p:bldP spid="28" grpId="0"/>
      <p:bldP spid="2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57150" y="266700"/>
            <a:ext cx="9144000" cy="1047750"/>
          </a:xfrm>
          <a:prstGeom prst="rect">
            <a:avLst/>
          </a:prstGeom>
          <a:noFill/>
          <a:ln w="9525">
            <a:noFill/>
            <a:miter lim="800000"/>
            <a:headEnd/>
            <a:tailEnd/>
          </a:ln>
        </p:spPr>
        <p:txBody>
          <a:bodyPr/>
          <a:lstStyle/>
          <a:p>
            <a:pPr algn="ctr"/>
            <a:r>
              <a:rPr lang="en-US" sz="3600">
                <a:solidFill>
                  <a:srgbClr val="FFFF00"/>
                </a:solidFill>
                <a:cs typeface="Arial" pitchFamily="34" charset="0"/>
              </a:rPr>
              <a:t>ENCODE &amp; modENCODE</a:t>
            </a:r>
          </a:p>
        </p:txBody>
      </p:sp>
      <p:pic>
        <p:nvPicPr>
          <p:cNvPr id="5123" name="Picture 3" descr="S:\CENTERS\Kris\Presos&amp;Posters&amp;Pictures\Graphics\modENCODE logo.tif"/>
          <p:cNvPicPr>
            <a:picLocks noChangeAspect="1" noChangeArrowheads="1"/>
          </p:cNvPicPr>
          <p:nvPr/>
        </p:nvPicPr>
        <p:blipFill>
          <a:blip r:embed="rId3" cstate="print"/>
          <a:srcRect/>
          <a:stretch>
            <a:fillRect/>
          </a:stretch>
        </p:blipFill>
        <p:spPr bwMode="auto">
          <a:xfrm>
            <a:off x="7723188" y="0"/>
            <a:ext cx="1420812" cy="1273175"/>
          </a:xfrm>
          <a:prstGeom prst="rect">
            <a:avLst/>
          </a:prstGeom>
          <a:noFill/>
          <a:ln w="9525">
            <a:noFill/>
            <a:miter lim="800000"/>
            <a:headEnd/>
            <a:tailEnd/>
          </a:ln>
        </p:spPr>
      </p:pic>
      <p:sp>
        <p:nvSpPr>
          <p:cNvPr id="5124" name="Title 1"/>
          <p:cNvSpPr txBox="1">
            <a:spLocks/>
          </p:cNvSpPr>
          <p:nvPr/>
        </p:nvSpPr>
        <p:spPr bwMode="auto">
          <a:xfrm>
            <a:off x="260350" y="1311275"/>
            <a:ext cx="8740775" cy="5019675"/>
          </a:xfrm>
          <a:prstGeom prst="rect">
            <a:avLst/>
          </a:prstGeom>
          <a:noFill/>
          <a:ln w="9525">
            <a:noFill/>
            <a:miter lim="800000"/>
            <a:headEnd/>
            <a:tailEnd/>
          </a:ln>
        </p:spPr>
        <p:txBody>
          <a:bodyPr/>
          <a:lstStyle/>
          <a:p>
            <a:pPr marL="411163" indent="-342900" eaLnBrk="0" hangingPunct="0">
              <a:spcBef>
                <a:spcPts val="700"/>
              </a:spcBef>
              <a:buClr>
                <a:srgbClr val="D6ECFF"/>
              </a:buClr>
              <a:buSzPct val="95000"/>
              <a:buFont typeface="Arial" pitchFamily="34" charset="0"/>
              <a:buChar char="•"/>
            </a:pPr>
            <a:endParaRPr lang="en-US" sz="1600">
              <a:latin typeface="Calibri" pitchFamily="34" charset="0"/>
            </a:endParaRPr>
          </a:p>
        </p:txBody>
      </p:sp>
      <p:sp>
        <p:nvSpPr>
          <p:cNvPr id="9" name="Title 1"/>
          <p:cNvSpPr txBox="1">
            <a:spLocks/>
          </p:cNvSpPr>
          <p:nvPr/>
        </p:nvSpPr>
        <p:spPr bwMode="auto">
          <a:xfrm>
            <a:off x="190500" y="1426030"/>
            <a:ext cx="8810625" cy="4960257"/>
          </a:xfrm>
          <a:prstGeom prst="rect">
            <a:avLst/>
          </a:prstGeom>
          <a:noFill/>
          <a:ln w="9525">
            <a:noFill/>
            <a:miter lim="800000"/>
            <a:headEnd/>
            <a:tailEnd/>
          </a:ln>
        </p:spPr>
        <p:txBody>
          <a:bodyPr/>
          <a:lstStyle/>
          <a:p>
            <a:pPr marL="411163" indent="-342900" defTabSz="630238" eaLnBrk="0" hangingPunct="0">
              <a:buClr>
                <a:srgbClr val="D6ECFF"/>
              </a:buClr>
              <a:buSzPct val="95000"/>
              <a:buFont typeface="Wingdings" pitchFamily="2" charset="2"/>
              <a:buChar char=""/>
            </a:pPr>
            <a:r>
              <a:rPr lang="en-US" sz="3000" dirty="0"/>
              <a:t>ENCODE Technology Development awards </a:t>
            </a:r>
            <a:r>
              <a:rPr lang="en-US" sz="3000" dirty="0" smtClean="0"/>
              <a:t>	funded </a:t>
            </a:r>
            <a:r>
              <a:rPr lang="en-US" sz="3000" dirty="0"/>
              <a:t>this </a:t>
            </a:r>
            <a:r>
              <a:rPr lang="en-US" sz="3000" dirty="0" smtClean="0"/>
              <a:t>spring</a:t>
            </a:r>
          </a:p>
          <a:p>
            <a:pPr marL="411163" indent="-342900" eaLnBrk="0" hangingPunct="0">
              <a:buClr>
                <a:srgbClr val="D6ECFF"/>
              </a:buClr>
              <a:buSzPct val="95000"/>
              <a:buFont typeface="Wingdings" pitchFamily="2" charset="2"/>
              <a:buChar char=""/>
            </a:pPr>
            <a:endParaRPr lang="en-US" sz="800" dirty="0"/>
          </a:p>
          <a:p>
            <a:pPr marL="411163" indent="-342900" eaLnBrk="0" hangingPunct="0">
              <a:buClr>
                <a:srgbClr val="D6ECFF"/>
              </a:buClr>
              <a:buSzPct val="95000"/>
              <a:buFont typeface="Wingdings" pitchFamily="2" charset="2"/>
              <a:buChar char=""/>
            </a:pPr>
            <a:r>
              <a:rPr lang="en-US" sz="3000" dirty="0" smtClean="0"/>
              <a:t>modENCODE </a:t>
            </a:r>
            <a:r>
              <a:rPr lang="en-US" sz="3000" dirty="0"/>
              <a:t>Symposium: June 20-21, 2012</a:t>
            </a:r>
            <a:br>
              <a:rPr lang="en-US" sz="3000" dirty="0"/>
            </a:br>
            <a:endParaRPr lang="en-US" sz="800" dirty="0"/>
          </a:p>
          <a:p>
            <a:pPr marL="411163" indent="-342900" eaLnBrk="0" hangingPunct="0">
              <a:buClr>
                <a:srgbClr val="D6ECFF"/>
              </a:buClr>
              <a:buSzPct val="95000"/>
              <a:buFont typeface="Wingdings" pitchFamily="2" charset="2"/>
              <a:buChar char=""/>
            </a:pPr>
            <a:r>
              <a:rPr lang="en-US" sz="3000" dirty="0" smtClean="0"/>
              <a:t>Integrative </a:t>
            </a:r>
            <a:r>
              <a:rPr lang="en-US" sz="3000" dirty="0"/>
              <a:t>analysis papers </a:t>
            </a:r>
            <a:r>
              <a:rPr lang="en-US" sz="3000" dirty="0" smtClean="0"/>
              <a:t>planned:</a:t>
            </a:r>
          </a:p>
          <a:p>
            <a:pPr marL="411163" indent="-342900" eaLnBrk="0" hangingPunct="0">
              <a:buClr>
                <a:srgbClr val="D6ECFF"/>
              </a:buClr>
              <a:buSzPct val="95000"/>
              <a:buFont typeface="Wingdings" pitchFamily="2" charset="2"/>
              <a:buChar char=""/>
            </a:pPr>
            <a:endParaRPr lang="en-US" sz="1100" dirty="0"/>
          </a:p>
          <a:p>
            <a:pPr marL="914400" lvl="1" eaLnBrk="0" hangingPunct="0">
              <a:buClr>
                <a:srgbClr val="D6ECFF"/>
              </a:buClr>
              <a:buSzPct val="95000"/>
            </a:pPr>
            <a:r>
              <a:rPr lang="en-US" sz="2800" dirty="0"/>
              <a:t>ENCODE – </a:t>
            </a:r>
            <a:r>
              <a:rPr lang="en-US" sz="2800" dirty="0" smtClean="0"/>
              <a:t>integrative </a:t>
            </a:r>
            <a:r>
              <a:rPr lang="en-US" sz="2800" dirty="0"/>
              <a:t>manuscript submitted </a:t>
            </a:r>
            <a:r>
              <a:rPr lang="en-US" sz="2800" dirty="0" smtClean="0"/>
              <a:t>	along </a:t>
            </a:r>
            <a:r>
              <a:rPr lang="en-US" sz="2800" dirty="0"/>
              <a:t>with many companion </a:t>
            </a:r>
            <a:r>
              <a:rPr lang="en-US" sz="2800" dirty="0" smtClean="0"/>
              <a:t>papers</a:t>
            </a:r>
          </a:p>
          <a:p>
            <a:pPr marL="914400" lvl="1" eaLnBrk="0" hangingPunct="0">
              <a:buClr>
                <a:srgbClr val="D6ECFF"/>
              </a:buClr>
              <a:buSzPct val="95000"/>
            </a:pPr>
            <a:endParaRPr lang="en-US" sz="1100" dirty="0"/>
          </a:p>
          <a:p>
            <a:pPr marL="914400" lvl="1" eaLnBrk="0" hangingPunct="0">
              <a:buClr>
                <a:srgbClr val="D6ECFF"/>
              </a:buClr>
              <a:buSzPct val="95000"/>
            </a:pPr>
            <a:r>
              <a:rPr lang="en-US" sz="2800" dirty="0"/>
              <a:t>modENCODE/ENCODE – comparison of fly, </a:t>
            </a:r>
            <a:r>
              <a:rPr lang="en-US" sz="2800" dirty="0" smtClean="0"/>
              <a:t>	worm, </a:t>
            </a:r>
            <a:r>
              <a:rPr lang="en-US" sz="2800" dirty="0"/>
              <a:t>and </a:t>
            </a:r>
            <a:r>
              <a:rPr lang="en-US" sz="2800" dirty="0" smtClean="0"/>
              <a:t>human</a:t>
            </a:r>
          </a:p>
          <a:p>
            <a:pPr marL="914400" lvl="1" eaLnBrk="0" hangingPunct="0">
              <a:buClr>
                <a:srgbClr val="D6ECFF"/>
              </a:buClr>
              <a:buSzPct val="95000"/>
            </a:pPr>
            <a:endParaRPr lang="en-US" sz="1100" dirty="0"/>
          </a:p>
          <a:p>
            <a:pPr marL="914400" lvl="1" eaLnBrk="0" hangingPunct="0">
              <a:buClr>
                <a:srgbClr val="D6ECFF"/>
              </a:buClr>
              <a:buSzPct val="95000"/>
            </a:pPr>
            <a:r>
              <a:rPr lang="en-US" sz="2800" dirty="0"/>
              <a:t>Mouse – comparison of mouse and </a:t>
            </a:r>
            <a:r>
              <a:rPr lang="en-US" sz="2800" dirty="0" smtClean="0"/>
              <a:t>human</a:t>
            </a:r>
            <a:endParaRPr lang="en-US" sz="2800" dirty="0">
              <a:solidFill>
                <a:srgbClr val="FFFFFF"/>
              </a:solidFill>
            </a:endParaRPr>
          </a:p>
          <a:p>
            <a:pPr marL="411163" indent="-342900" eaLnBrk="0" hangingPunct="0">
              <a:spcBef>
                <a:spcPts val="700"/>
              </a:spcBef>
              <a:buClr>
                <a:srgbClr val="D6ECFF"/>
              </a:buClr>
              <a:buSzPct val="95000"/>
              <a:buFont typeface="Wingdings" pitchFamily="2" charset="2"/>
              <a:buChar char=""/>
            </a:pPr>
            <a:endParaRPr lang="en-US" sz="3000" dirty="0">
              <a:solidFill>
                <a:srgbClr val="FFFFFF"/>
              </a:solidFill>
            </a:endParaRPr>
          </a:p>
        </p:txBody>
      </p:sp>
      <p:pic>
        <p:nvPicPr>
          <p:cNvPr id="5127" name="Picture 1"/>
          <p:cNvPicPr>
            <a:picLocks noChangeAspect="1"/>
          </p:cNvPicPr>
          <p:nvPr/>
        </p:nvPicPr>
        <p:blipFill>
          <a:blip r:embed="rId4" cstate="print"/>
          <a:srcRect/>
          <a:stretch>
            <a:fillRect/>
          </a:stretch>
        </p:blipFill>
        <p:spPr bwMode="auto">
          <a:xfrm>
            <a:off x="0" y="0"/>
            <a:ext cx="1620838" cy="1244600"/>
          </a:xfrm>
          <a:prstGeom prst="rect">
            <a:avLst/>
          </a:prstGeom>
          <a:noFill/>
          <a:ln w="9525">
            <a:noFill/>
            <a:miter lim="800000"/>
            <a:headEnd/>
            <a:tailEnd/>
          </a:ln>
        </p:spPr>
      </p:pic>
      <p:sp>
        <p:nvSpPr>
          <p:cNvPr id="8" name="TextBox 7"/>
          <p:cNvSpPr txBox="1"/>
          <p:nvPr/>
        </p:nvSpPr>
        <p:spPr>
          <a:xfrm>
            <a:off x="7229475" y="632936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ea typeface="+mn-ea"/>
                <a:cs typeface="+mn-cs"/>
              </a:rPr>
              <a:t>Document </a:t>
            </a:r>
            <a:r>
              <a:rPr lang="en-US" sz="2000" dirty="0" smtClean="0">
                <a:solidFill>
                  <a:schemeClr val="accent4">
                    <a:lumMod val="40000"/>
                    <a:lumOff val="60000"/>
                  </a:schemeClr>
                </a:solidFill>
                <a:latin typeface="Arial" charset="0"/>
                <a:ea typeface="+mn-ea"/>
                <a:cs typeface="+mn-cs"/>
              </a:rPr>
              <a:t>26</a:t>
            </a:r>
            <a:endParaRPr lang="en-US" sz="2000" dirty="0">
              <a:solidFill>
                <a:schemeClr val="accent4">
                  <a:lumMod val="40000"/>
                  <a:lumOff val="60000"/>
                </a:schemeClr>
              </a:solidFill>
              <a:latin typeface="Arial" charset="0"/>
              <a:ea typeface="+mn-ea"/>
              <a:cs typeface="+mn-cs"/>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nodeType="afterEffect">
                                  <p:stCondLst>
                                    <p:cond delay="0"/>
                                  </p:stCondLst>
                                  <p:childTnLst>
                                    <p:set>
                                      <p:cBhvr>
                                        <p:cTn id="17" dur="1" fill="hold">
                                          <p:stCondLst>
                                            <p:cond delay="499"/>
                                          </p:stCondLst>
                                        </p:cTn>
                                        <p:tgtEl>
                                          <p:spTgt spid="9">
                                            <p:txEl>
                                              <p:pRg st="5" end="5"/>
                                            </p:txEl>
                                          </p:spTgt>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nodeType="afterEffect">
                                  <p:stCondLst>
                                    <p:cond delay="0"/>
                                  </p:stCondLst>
                                  <p:childTnLst>
                                    <p:set>
                                      <p:cBhvr>
                                        <p:cTn id="20" dur="1" fill="hold">
                                          <p:stCondLst>
                                            <p:cond delay="499"/>
                                          </p:stCondLst>
                                        </p:cTn>
                                        <p:tgtEl>
                                          <p:spTgt spid="9">
                                            <p:txEl>
                                              <p:pRg st="7" end="7"/>
                                            </p:txEl>
                                          </p:spTgt>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nodeType="afterEffect">
                                  <p:stCondLst>
                                    <p:cond delay="0"/>
                                  </p:stCondLst>
                                  <p:childTnLst>
                                    <p:set>
                                      <p:cBhvr>
                                        <p:cTn id="23" dur="1" fill="hold">
                                          <p:stCondLst>
                                            <p:cond delay="499"/>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http://www.nature.com/gim/journal/v14/n4/images/journal_cover_large.jpg"/>
          <p:cNvPicPr>
            <a:picLocks noChangeAspect="1" noChangeArrowheads="1"/>
          </p:cNvPicPr>
          <p:nvPr/>
        </p:nvPicPr>
        <p:blipFill>
          <a:blip r:embed="rId3" cstate="print"/>
          <a:srcRect/>
          <a:stretch>
            <a:fillRect/>
          </a:stretch>
        </p:blipFill>
        <p:spPr bwMode="auto">
          <a:xfrm>
            <a:off x="6385685" y="2796164"/>
            <a:ext cx="2552158" cy="3364208"/>
          </a:xfrm>
          <a:prstGeom prst="rect">
            <a:avLst/>
          </a:prstGeom>
          <a:noFill/>
          <a:effectLst>
            <a:glow rad="228600">
              <a:schemeClr val="accent2">
                <a:satMod val="175000"/>
                <a:alpha val="40000"/>
              </a:schemeClr>
            </a:glow>
          </a:effectLst>
        </p:spPr>
      </p:pic>
      <p:sp>
        <p:nvSpPr>
          <p:cNvPr id="66562" name="Rectangle 4"/>
          <p:cNvSpPr>
            <a:spLocks noChangeArrowheads="1"/>
          </p:cNvSpPr>
          <p:nvPr/>
        </p:nvSpPr>
        <p:spPr bwMode="auto">
          <a:xfrm>
            <a:off x="-15766" y="63064"/>
            <a:ext cx="9144000" cy="86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3400" dirty="0" smtClean="0">
                <a:solidFill>
                  <a:srgbClr val="FFFF00"/>
                </a:solidFill>
                <a:ea typeface="ＭＳ Ｐゴシック" pitchFamily="34" charset="-128"/>
                <a:cs typeface="Arial" pitchFamily="34" charset="0"/>
              </a:rPr>
              <a:t>ELSI Program</a:t>
            </a:r>
            <a:endParaRPr lang="en-US" sz="3400" dirty="0">
              <a:solidFill>
                <a:srgbClr val="FFFF00"/>
              </a:solidFill>
              <a:ea typeface="ＭＳ Ｐゴシック" pitchFamily="34" charset="-128"/>
              <a:cs typeface="Arial" pitchFamily="34" charset="0"/>
            </a:endParaRPr>
          </a:p>
        </p:txBody>
      </p:sp>
      <p:sp>
        <p:nvSpPr>
          <p:cNvPr id="66563" name="Title 1"/>
          <p:cNvSpPr txBox="1">
            <a:spLocks/>
          </p:cNvSpPr>
          <p:nvPr/>
        </p:nvSpPr>
        <p:spPr bwMode="auto">
          <a:xfrm>
            <a:off x="-86704" y="2789268"/>
            <a:ext cx="6503277" cy="3201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rgbClr val="D6ECFF"/>
              </a:buClr>
              <a:buSzPct val="95000"/>
              <a:buFont typeface="Wingdings" pitchFamily="2" charset="2"/>
              <a:buChar char=""/>
              <a:tabLst>
                <a:tab pos="914400" algn="l"/>
              </a:tabLst>
            </a:pPr>
            <a:r>
              <a:rPr lang="en-US" sz="3000" dirty="0">
                <a:solidFill>
                  <a:srgbClr val="FFFFFF"/>
                </a:solidFill>
              </a:rPr>
              <a:t>April 2012 issue of </a:t>
            </a:r>
            <a:r>
              <a:rPr lang="en-US" sz="3000" i="1" dirty="0">
                <a:solidFill>
                  <a:srgbClr val="FFFFFF"/>
                </a:solidFill>
              </a:rPr>
              <a:t>Genetics in </a:t>
            </a:r>
          </a:p>
          <a:p>
            <a:pPr marL="571500" lvl="2" indent="0" defTabSz="346075">
              <a:spcBef>
                <a:spcPts val="700"/>
              </a:spcBef>
              <a:buClr>
                <a:srgbClr val="D6ECFF"/>
              </a:buClr>
              <a:buSzPct val="95000"/>
              <a:tabLst>
                <a:tab pos="571500" algn="l"/>
                <a:tab pos="1025525" algn="l"/>
              </a:tabLst>
            </a:pPr>
            <a:r>
              <a:rPr lang="en-US" sz="3000" i="1" dirty="0">
                <a:solidFill>
                  <a:srgbClr val="FFFFFF"/>
                </a:solidFill>
              </a:rPr>
              <a:t>		Medicine </a:t>
            </a:r>
            <a:r>
              <a:rPr lang="en-US" sz="3000" dirty="0">
                <a:solidFill>
                  <a:srgbClr val="FFFFFF"/>
                </a:solidFill>
              </a:rPr>
              <a:t>focused on return </a:t>
            </a:r>
            <a:r>
              <a:rPr lang="en-US" sz="3000" dirty="0" smtClean="0">
                <a:solidFill>
                  <a:srgbClr val="FFFFFF"/>
                </a:solidFill>
              </a:rPr>
              <a:t>	of results </a:t>
            </a:r>
            <a:r>
              <a:rPr lang="en-US" sz="3000" dirty="0">
                <a:solidFill>
                  <a:srgbClr val="FFFFFF"/>
                </a:solidFill>
              </a:rPr>
              <a:t>and incidental </a:t>
            </a:r>
            <a:r>
              <a:rPr lang="en-US" sz="3000" dirty="0" smtClean="0">
                <a:solidFill>
                  <a:srgbClr val="FFFFFF"/>
                </a:solidFill>
              </a:rPr>
              <a:t>	findings, featuring multiple 	papers </a:t>
            </a:r>
            <a:r>
              <a:rPr lang="en-US" sz="3000" dirty="0">
                <a:solidFill>
                  <a:srgbClr val="FFFFFF"/>
                </a:solidFill>
              </a:rPr>
              <a:t>by </a:t>
            </a:r>
            <a:r>
              <a:rPr lang="en-US" sz="3000" dirty="0" smtClean="0">
                <a:solidFill>
                  <a:srgbClr val="FFFFFF"/>
                </a:solidFill>
              </a:rPr>
              <a:t>ELSI-funded 	investigators</a:t>
            </a:r>
            <a:endParaRPr lang="en-US" sz="3000" dirty="0">
              <a:solidFill>
                <a:srgbClr val="FFFFFF"/>
              </a:solidFill>
            </a:endParaRPr>
          </a:p>
          <a:p>
            <a:pPr>
              <a:spcBef>
                <a:spcPts val="700"/>
              </a:spcBef>
              <a:buClr>
                <a:srgbClr val="D6ECFF"/>
              </a:buClr>
              <a:buSzPct val="95000"/>
              <a:buFont typeface="Arial" pitchFamily="34" charset="0"/>
              <a:buChar char="•"/>
            </a:pPr>
            <a:endParaRPr lang="en-US" sz="1600" dirty="0">
              <a:latin typeface="Calibri" pitchFamily="34" charset="0"/>
              <a:ea typeface="ＭＳ Ｐゴシック" pitchFamily="34" charset="-128"/>
            </a:endParaRPr>
          </a:p>
        </p:txBody>
      </p:sp>
      <p:sp>
        <p:nvSpPr>
          <p:cNvPr id="12" name="TextBox 11"/>
          <p:cNvSpPr txBox="1"/>
          <p:nvPr/>
        </p:nvSpPr>
        <p:spPr>
          <a:xfrm>
            <a:off x="7229448" y="634526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27</a:t>
            </a:r>
            <a:endParaRPr lang="en-US" sz="2000" dirty="0">
              <a:solidFill>
                <a:schemeClr val="accent4">
                  <a:lumMod val="40000"/>
                  <a:lumOff val="60000"/>
                </a:schemeClr>
              </a:solidFill>
              <a:latin typeface="Arial" charset="0"/>
            </a:endParaRPr>
          </a:p>
        </p:txBody>
      </p:sp>
      <p:sp>
        <p:nvSpPr>
          <p:cNvPr id="5" name="Title 1"/>
          <p:cNvSpPr txBox="1">
            <a:spLocks/>
          </p:cNvSpPr>
          <p:nvPr/>
        </p:nvSpPr>
        <p:spPr bwMode="auto">
          <a:xfrm>
            <a:off x="-110362" y="865329"/>
            <a:ext cx="9144000" cy="193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New RFAs for Centers of Excellence in ELSI 	Research (CEER) Program:  P20 and P50</a:t>
            </a:r>
          </a:p>
          <a:p>
            <a:pPr marL="571500" lvl="1" indent="-393700" defTabSz="457200">
              <a:spcBef>
                <a:spcPts val="700"/>
              </a:spcBef>
              <a:buClr>
                <a:srgbClr val="D6ECFF"/>
              </a:buClr>
              <a:buSzPct val="95000"/>
              <a:buFont typeface="Wingdings" pitchFamily="2" charset="2"/>
              <a:buChar char=""/>
              <a:tabLst>
                <a:tab pos="914400" algn="l"/>
              </a:tabLst>
            </a:pPr>
            <a:endParaRPr lang="en-US" sz="1200" dirty="0" smtClean="0">
              <a:solidFill>
                <a:srgbClr val="FFFFFF"/>
              </a:solidFill>
            </a:endParaRPr>
          </a:p>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Return of Results Consortium launched</a:t>
            </a:r>
          </a:p>
          <a:p>
            <a:pPr marL="571500" lvl="1" indent="-393700" defTabSz="457200">
              <a:spcBef>
                <a:spcPts val="700"/>
              </a:spcBef>
              <a:buClr>
                <a:srgbClr val="D6ECFF"/>
              </a:buClr>
              <a:buSzPct val="95000"/>
              <a:buFont typeface="Wingdings" pitchFamily="2" charset="2"/>
              <a:buChar char=""/>
              <a:tabLst>
                <a:tab pos="914400" algn="l"/>
              </a:tabLst>
            </a:pPr>
            <a:endParaRPr lang="en-US" sz="1200" dirty="0">
              <a:solidFill>
                <a:srgbClr val="FFFFFF"/>
              </a:solidFill>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563"/>
                                        </p:tgtEl>
                                        <p:attrNameLst>
                                          <p:attrName>style.visibility</p:attrName>
                                        </p:attrNameLst>
                                      </p:cBhvr>
                                      <p:to>
                                        <p:strVal val="visible"/>
                                      </p:to>
                                    </p:set>
                                  </p:childTnLst>
                                </p:cTn>
                              </p:par>
                              <p:par>
                                <p:cTn id="15" presetID="4" presetClass="entr" presetSubtype="32" fill="hold" nodeType="withEffect">
                                  <p:stCondLst>
                                    <p:cond delay="0"/>
                                  </p:stCondLst>
                                  <p:childTnLst>
                                    <p:set>
                                      <p:cBhvr>
                                        <p:cTn id="16" dur="1" fill="hold">
                                          <p:stCondLst>
                                            <p:cond delay="0"/>
                                          </p:stCondLst>
                                        </p:cTn>
                                        <p:tgtEl>
                                          <p:spTgt spid="54276"/>
                                        </p:tgtEl>
                                        <p:attrNameLst>
                                          <p:attrName>style.visibility</p:attrName>
                                        </p:attrNameLst>
                                      </p:cBhvr>
                                      <p:to>
                                        <p:strVal val="visible"/>
                                      </p:to>
                                    </p:set>
                                    <p:animEffect transition="in" filter="box(out)">
                                      <p:cBhvr>
                                        <p:cTn id="17" dur="500"/>
                                        <p:tgtEl>
                                          <p:spTgt spid="54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50" y="68263"/>
            <a:ext cx="8488363" cy="795337"/>
          </a:xfrm>
        </p:spPr>
        <p:txBody>
          <a:bodyPr/>
          <a:lstStyle/>
          <a:p>
            <a:pPr algn="ctr">
              <a:defRPr/>
            </a:pPr>
            <a:r>
              <a:rPr lang="en-US" sz="3600" b="1" dirty="0" smtClean="0">
                <a:solidFill>
                  <a:srgbClr val="FFFF00"/>
                </a:solidFill>
                <a:latin typeface="Arial" pitchFamily="34" charset="0"/>
                <a:cs typeface="Arial" pitchFamily="34" charset="0"/>
              </a:rPr>
              <a:t>Upcoming Planning Meeting</a:t>
            </a:r>
            <a:br>
              <a:rPr lang="en-US" sz="3600" b="1" dirty="0" smtClean="0">
                <a:solidFill>
                  <a:srgbClr val="FFFF00"/>
                </a:solidFill>
                <a:latin typeface="Arial" pitchFamily="34" charset="0"/>
                <a:cs typeface="Arial" pitchFamily="34" charset="0"/>
              </a:rPr>
            </a:br>
            <a:endParaRPr lang="en-US" sz="2800" b="1" dirty="0">
              <a:solidFill>
                <a:srgbClr val="FFFF00"/>
              </a:solidFill>
              <a:latin typeface="Arial" pitchFamily="34" charset="0"/>
              <a:cs typeface="Arial" pitchFamily="34" charset="0"/>
            </a:endParaRPr>
          </a:p>
        </p:txBody>
      </p:sp>
      <p:sp>
        <p:nvSpPr>
          <p:cNvPr id="5" name="Title 1"/>
          <p:cNvSpPr txBox="1">
            <a:spLocks/>
          </p:cNvSpPr>
          <p:nvPr/>
        </p:nvSpPr>
        <p:spPr bwMode="auto">
          <a:xfrm>
            <a:off x="0" y="1582683"/>
            <a:ext cx="9144000" cy="206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rgbClr val="D6ECFF"/>
              </a:buClr>
              <a:buSzPct val="95000"/>
              <a:buFont typeface="Wingdings" pitchFamily="2" charset="2"/>
              <a:buChar char=""/>
              <a:tabLst>
                <a:tab pos="914400" algn="l"/>
              </a:tabLst>
            </a:pPr>
            <a:r>
              <a:rPr lang="en-US" sz="3000" dirty="0">
                <a:solidFill>
                  <a:srgbClr val="FFFFFF"/>
                </a:solidFill>
              </a:rPr>
              <a:t>July </a:t>
            </a:r>
            <a:r>
              <a:rPr lang="en-US" sz="3000" dirty="0" smtClean="0">
                <a:solidFill>
                  <a:srgbClr val="FFFFFF"/>
                </a:solidFill>
              </a:rPr>
              <a:t>2012 Workshop</a:t>
            </a:r>
            <a:r>
              <a:rPr lang="en-US" sz="3000" dirty="0">
                <a:solidFill>
                  <a:srgbClr val="FFFFFF"/>
                </a:solidFill>
              </a:rPr>
              <a:t>: </a:t>
            </a:r>
            <a:endParaRPr lang="en-US" sz="3000" dirty="0" smtClean="0">
              <a:solidFill>
                <a:srgbClr val="FFFFFF"/>
              </a:solidFill>
            </a:endParaRPr>
          </a:p>
          <a:p>
            <a:pPr marL="571500" lvl="1" indent="-393700" defTabSz="457200">
              <a:spcBef>
                <a:spcPts val="700"/>
              </a:spcBef>
              <a:buClr>
                <a:srgbClr val="D6ECFF"/>
              </a:buClr>
              <a:buSzPct val="95000"/>
              <a:buFont typeface="Wingdings" pitchFamily="2" charset="2"/>
              <a:buChar char=""/>
              <a:tabLst>
                <a:tab pos="914400" algn="l"/>
              </a:tabLst>
            </a:pPr>
            <a:endParaRPr lang="en-US" sz="1000" dirty="0" smtClean="0">
              <a:solidFill>
                <a:srgbClr val="FFFFFF"/>
              </a:solidFill>
            </a:endParaRPr>
          </a:p>
          <a:p>
            <a:pPr marL="177800" lvl="1" indent="0" defTabSz="-63500">
              <a:spcBef>
                <a:spcPts val="700"/>
              </a:spcBef>
              <a:buClr>
                <a:srgbClr val="D6ECFF"/>
              </a:buClr>
              <a:buSzPct val="95000"/>
              <a:tabLst>
                <a:tab pos="803275" algn="l"/>
              </a:tabLst>
            </a:pPr>
            <a:r>
              <a:rPr lang="en-US" sz="3000" dirty="0" smtClean="0">
                <a:solidFill>
                  <a:srgbClr val="FFFFFF"/>
                </a:solidFill>
              </a:rPr>
              <a:t>	Integrating Functional Data for Connecting 				Genotype to Phenotype</a:t>
            </a:r>
          </a:p>
        </p:txBody>
      </p:sp>
      <p:grpSp>
        <p:nvGrpSpPr>
          <p:cNvPr id="9" name="Group 8"/>
          <p:cNvGrpSpPr/>
          <p:nvPr/>
        </p:nvGrpSpPr>
        <p:grpSpPr>
          <a:xfrm>
            <a:off x="-379413" y="3836988"/>
            <a:ext cx="9374188" cy="2438400"/>
            <a:chOff x="-379413" y="3836988"/>
            <a:chExt cx="9374188" cy="2438400"/>
          </a:xfrm>
        </p:grpSpPr>
        <p:pic>
          <p:nvPicPr>
            <p:cNvPr id="12" name="Picture 11" descr="1.png"/>
            <p:cNvPicPr>
              <a:picLocks noChangeAspect="1"/>
            </p:cNvPicPr>
            <p:nvPr/>
          </p:nvPicPr>
          <p:blipFill>
            <a:blip r:embed="rId3" cstate="print"/>
            <a:srcRect/>
            <a:stretch>
              <a:fillRect/>
            </a:stretch>
          </p:blipFill>
          <p:spPr bwMode="auto">
            <a:xfrm>
              <a:off x="7450138" y="4375150"/>
              <a:ext cx="1544637" cy="1733550"/>
            </a:xfrm>
            <a:prstGeom prst="rect">
              <a:avLst/>
            </a:prstGeom>
            <a:noFill/>
            <a:ln w="9525">
              <a:noFill/>
              <a:miter lim="800000"/>
              <a:headEnd/>
              <a:tailEnd/>
            </a:ln>
          </p:spPr>
        </p:pic>
        <p:pic>
          <p:nvPicPr>
            <p:cNvPr id="13" name="Picture 12" descr="2.png"/>
            <p:cNvPicPr>
              <a:picLocks noChangeAspect="1"/>
            </p:cNvPicPr>
            <p:nvPr/>
          </p:nvPicPr>
          <p:blipFill>
            <a:blip r:embed="rId4" cstate="print"/>
            <a:srcRect/>
            <a:stretch>
              <a:fillRect/>
            </a:stretch>
          </p:blipFill>
          <p:spPr bwMode="auto">
            <a:xfrm>
              <a:off x="5380038" y="4367213"/>
              <a:ext cx="1900237" cy="1733550"/>
            </a:xfrm>
            <a:prstGeom prst="rect">
              <a:avLst/>
            </a:prstGeom>
            <a:noFill/>
            <a:ln w="9525">
              <a:noFill/>
              <a:miter lim="800000"/>
              <a:headEnd/>
              <a:tailEnd/>
            </a:ln>
          </p:spPr>
        </p:pic>
        <p:pic>
          <p:nvPicPr>
            <p:cNvPr id="14" name="Picture 13" descr="3.png"/>
            <p:cNvPicPr>
              <a:picLocks noChangeAspect="1"/>
            </p:cNvPicPr>
            <p:nvPr/>
          </p:nvPicPr>
          <p:blipFill>
            <a:blip r:embed="rId5" cstate="print"/>
            <a:srcRect/>
            <a:stretch>
              <a:fillRect/>
            </a:stretch>
          </p:blipFill>
          <p:spPr bwMode="auto">
            <a:xfrm>
              <a:off x="3683000" y="4233863"/>
              <a:ext cx="1671638" cy="1870075"/>
            </a:xfrm>
            <a:prstGeom prst="rect">
              <a:avLst/>
            </a:prstGeom>
            <a:noFill/>
            <a:ln w="9525">
              <a:noFill/>
              <a:miter lim="800000"/>
              <a:headEnd/>
              <a:tailEnd/>
            </a:ln>
          </p:spPr>
        </p:pic>
        <p:pic>
          <p:nvPicPr>
            <p:cNvPr id="15" name="Picture 14" descr="5.png"/>
            <p:cNvPicPr>
              <a:picLocks noChangeAspect="1"/>
            </p:cNvPicPr>
            <p:nvPr/>
          </p:nvPicPr>
          <p:blipFill>
            <a:blip r:embed="rId6" cstate="print"/>
            <a:srcRect/>
            <a:stretch>
              <a:fillRect/>
            </a:stretch>
          </p:blipFill>
          <p:spPr bwMode="auto">
            <a:xfrm>
              <a:off x="1165225" y="4373563"/>
              <a:ext cx="2325688" cy="1812925"/>
            </a:xfrm>
            <a:prstGeom prst="rect">
              <a:avLst/>
            </a:prstGeom>
            <a:noFill/>
            <a:ln w="9525">
              <a:noFill/>
              <a:miter lim="800000"/>
              <a:headEnd/>
              <a:tailEnd/>
            </a:ln>
          </p:spPr>
        </p:pic>
        <p:pic>
          <p:nvPicPr>
            <p:cNvPr id="16" name="Picture 15" descr="4.png"/>
            <p:cNvPicPr>
              <a:picLocks noChangeAspect="1"/>
            </p:cNvPicPr>
            <p:nvPr/>
          </p:nvPicPr>
          <p:blipFill>
            <a:blip r:embed="rId7" cstate="print"/>
            <a:srcRect/>
            <a:stretch>
              <a:fillRect/>
            </a:stretch>
          </p:blipFill>
          <p:spPr bwMode="auto">
            <a:xfrm>
              <a:off x="-379413" y="3836988"/>
              <a:ext cx="2441576" cy="2438400"/>
            </a:xfrm>
            <a:prstGeom prst="rect">
              <a:avLst/>
            </a:prstGeom>
            <a:noFill/>
            <a:ln w="9525">
              <a:noFill/>
              <a:miter lim="800000"/>
              <a:headEnd/>
              <a:tailEnd/>
            </a:ln>
          </p:spPr>
        </p:pic>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pic>
        <p:nvPicPr>
          <p:cNvPr id="67587" name="Picture 3" descr="helix at bottom new seq 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8" name="Rectangle 4"/>
          <p:cNvSpPr>
            <a:spLocks noChangeArrowheads="1"/>
          </p:cNvSpPr>
          <p:nvPr/>
        </p:nvSpPr>
        <p:spPr bwMode="auto">
          <a:xfrm>
            <a:off x="606425" y="331788"/>
            <a:ext cx="8364538"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1016000">
              <a:lnSpc>
                <a:spcPct val="125000"/>
              </a:lnSpc>
              <a:buFontTx/>
              <a:buAutoNum type="romanUcPeriod"/>
            </a:pPr>
            <a:r>
              <a:rPr lang="en-US" sz="4000" b="0">
                <a:solidFill>
                  <a:srgbClr val="808080"/>
                </a:solidFill>
              </a:rPr>
              <a:t>General NHGRI Updates</a:t>
            </a:r>
          </a:p>
          <a:p>
            <a:pPr marL="1016000" indent="-1016000">
              <a:lnSpc>
                <a:spcPct val="125000"/>
              </a:lnSpc>
              <a:buFontTx/>
              <a:buAutoNum type="romanUcPeriod"/>
            </a:pPr>
            <a:r>
              <a:rPr lang="en-US" sz="4000" b="0">
                <a:solidFill>
                  <a:srgbClr val="808080"/>
                </a:solidFill>
              </a:rPr>
              <a:t>General NIH Updates</a:t>
            </a:r>
          </a:p>
          <a:p>
            <a:pPr marL="1016000" indent="-1016000">
              <a:lnSpc>
                <a:spcPct val="125000"/>
              </a:lnSpc>
              <a:buFontTx/>
              <a:buAutoNum type="romanUcPeriod"/>
            </a:pPr>
            <a:r>
              <a:rPr lang="en-US" sz="4000" b="0">
                <a:solidFill>
                  <a:srgbClr val="808080"/>
                </a:solidFill>
              </a:rPr>
              <a:t>Genomics Updates</a:t>
            </a:r>
          </a:p>
          <a:p>
            <a:pPr marL="1016000" indent="-1016000">
              <a:lnSpc>
                <a:spcPct val="125000"/>
              </a:lnSpc>
              <a:buFontTx/>
              <a:buAutoNum type="romanUcPeriod"/>
            </a:pPr>
            <a:r>
              <a:rPr lang="en-US" sz="4000" b="0">
                <a:solidFill>
                  <a:srgbClr val="808080"/>
                </a:solidFill>
              </a:rPr>
              <a:t>NHGRI Extramural Program</a:t>
            </a:r>
          </a:p>
          <a:p>
            <a:pPr marL="1016000" indent="-1016000">
              <a:lnSpc>
                <a:spcPct val="125000"/>
              </a:lnSpc>
              <a:buFontTx/>
              <a:buAutoNum type="romanUcPeriod"/>
            </a:pPr>
            <a:r>
              <a:rPr lang="en-US" sz="4000">
                <a:solidFill>
                  <a:srgbClr val="C1EEFF"/>
                </a:solidFill>
              </a:rPr>
              <a:t>NIH Common Fund Programs</a:t>
            </a:r>
          </a:p>
          <a:p>
            <a:pPr marL="1016000" indent="-1016000">
              <a:lnSpc>
                <a:spcPct val="125000"/>
              </a:lnSpc>
              <a:buFontTx/>
              <a:buAutoNum type="romanUcPeriod"/>
            </a:pPr>
            <a:r>
              <a:rPr lang="en-US" sz="4000" b="0">
                <a:solidFill>
                  <a:srgbClr val="808080"/>
                </a:solidFill>
              </a:rPr>
              <a:t>NHGRI Office of the Director</a:t>
            </a:r>
          </a:p>
          <a:p>
            <a:pPr marL="1016000" indent="-1016000">
              <a:lnSpc>
                <a:spcPct val="125000"/>
              </a:lnSpc>
              <a:buFontTx/>
              <a:buAutoNum type="romanUcPeriod"/>
            </a:pPr>
            <a:r>
              <a:rPr lang="en-US" sz="4000" b="0">
                <a:solidFill>
                  <a:srgbClr val="808080"/>
                </a:solidFill>
              </a:rPr>
              <a:t>NHGRI Intramural Program</a:t>
            </a:r>
          </a:p>
        </p:txBody>
      </p:sp>
    </p:spTree>
  </p:cSld>
  <p:clrMapOvr>
    <a:masterClrMapping/>
  </p:clrMapOvr>
  <p:transition spd="slow">
    <p:wipe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2" descr="C:\Documents and Settings\wellingtonc\Desktop\Untitled-2.png"/>
          <p:cNvPicPr>
            <a:picLocks noChangeAspect="1" noChangeArrowheads="1"/>
          </p:cNvPicPr>
          <p:nvPr/>
        </p:nvPicPr>
        <p:blipFill>
          <a:blip r:embed="rId3" cstate="print"/>
          <a:srcRect l="48204" t="30989"/>
          <a:stretch>
            <a:fillRect/>
          </a:stretch>
        </p:blipFill>
        <p:spPr bwMode="auto">
          <a:xfrm>
            <a:off x="6375210" y="3105807"/>
            <a:ext cx="2613651" cy="2586106"/>
          </a:xfrm>
          <a:prstGeom prst="rect">
            <a:avLst/>
          </a:prstGeom>
          <a:noFill/>
          <a:ln w="9525">
            <a:noFill/>
            <a:miter lim="800000"/>
            <a:headEnd/>
            <a:tailEnd/>
          </a:ln>
        </p:spPr>
      </p:pic>
      <p:sp>
        <p:nvSpPr>
          <p:cNvPr id="10" name="Title 1"/>
          <p:cNvSpPr txBox="1">
            <a:spLocks/>
          </p:cNvSpPr>
          <p:nvPr/>
        </p:nvSpPr>
        <p:spPr bwMode="auto">
          <a:xfrm>
            <a:off x="203206" y="1051540"/>
            <a:ext cx="7900270" cy="5421086"/>
          </a:xfrm>
          <a:prstGeom prst="rect">
            <a:avLst/>
          </a:prstGeom>
          <a:noFill/>
          <a:ln w="9525" algn="ctr">
            <a:noFill/>
            <a:miter lim="800000"/>
            <a:headEnd/>
            <a:tailEnd/>
          </a:ln>
        </p:spPr>
        <p:txBody>
          <a:bodyPr/>
          <a:lstStyle/>
          <a:p>
            <a:pPr marL="411163" indent="-342900" eaLnBrk="0" fontAlgn="base" hangingPunct="0">
              <a:spcAft>
                <a:spcPct val="0"/>
              </a:spcAft>
              <a:buClr>
                <a:srgbClr val="D6ECFF"/>
              </a:buClr>
              <a:buSzPct val="95000"/>
              <a:buFont typeface="Wingdings" pitchFamily="2" charset="2"/>
              <a:buChar char=""/>
            </a:pPr>
            <a:r>
              <a:rPr lang="en-US" sz="3000" b="1" dirty="0" smtClean="0">
                <a:solidFill>
                  <a:prstClr val="white"/>
                </a:solidFill>
                <a:cs typeface="Arial" pitchFamily="34" charset="0"/>
              </a:rPr>
              <a:t>HMP funding ends in FY2012</a:t>
            </a:r>
          </a:p>
          <a:p>
            <a:pPr marL="411163" indent="-342900" eaLnBrk="0" fontAlgn="base" hangingPunct="0">
              <a:spcAft>
                <a:spcPct val="0"/>
              </a:spcAft>
              <a:buClr>
                <a:srgbClr val="D6ECFF"/>
              </a:buClr>
              <a:buSzPct val="95000"/>
              <a:buFont typeface="Wingdings" pitchFamily="2" charset="2"/>
              <a:buChar char=""/>
            </a:pPr>
            <a:endParaRPr lang="en-US" sz="1200" dirty="0" smtClean="0">
              <a:solidFill>
                <a:prstClr val="white"/>
              </a:solidFill>
              <a:cs typeface="Arial" pitchFamily="34" charset="0"/>
            </a:endParaRPr>
          </a:p>
          <a:p>
            <a:pPr marL="411163" indent="-342900" eaLnBrk="0" fontAlgn="base" hangingPunct="0">
              <a:spcAft>
                <a:spcPct val="0"/>
              </a:spcAft>
              <a:buClr>
                <a:srgbClr val="D6ECFF"/>
              </a:buClr>
              <a:buSzPct val="95000"/>
              <a:buFont typeface="Wingdings" pitchFamily="2" charset="2"/>
              <a:buChar char=""/>
            </a:pPr>
            <a:r>
              <a:rPr lang="en-US" sz="3000" b="1" dirty="0" smtClean="0">
                <a:solidFill>
                  <a:prstClr val="white"/>
                </a:solidFill>
                <a:cs typeface="Arial" pitchFamily="34" charset="0"/>
              </a:rPr>
              <a:t>Two major HMP Consortium papers to 	be published in </a:t>
            </a:r>
            <a:r>
              <a:rPr lang="en-US" sz="3000" b="1" i="1" dirty="0" smtClean="0">
                <a:solidFill>
                  <a:prstClr val="white"/>
                </a:solidFill>
                <a:cs typeface="Arial" pitchFamily="34" charset="0"/>
              </a:rPr>
              <a:t>Nature</a:t>
            </a:r>
            <a:r>
              <a:rPr lang="en-US" sz="3000" b="1" dirty="0" smtClean="0">
                <a:solidFill>
                  <a:prstClr val="white"/>
                </a:solidFill>
                <a:cs typeface="Arial" pitchFamily="34" charset="0"/>
              </a:rPr>
              <a:t>; coordinated 	release of &gt;20 companion papers in 	</a:t>
            </a:r>
            <a:r>
              <a:rPr lang="en-US" sz="3000" b="1" i="1" dirty="0" err="1" smtClean="0">
                <a:solidFill>
                  <a:prstClr val="white"/>
                </a:solidFill>
                <a:cs typeface="Arial" pitchFamily="34" charset="0"/>
              </a:rPr>
              <a:t>PLoS</a:t>
            </a:r>
            <a:r>
              <a:rPr lang="en-US" sz="3000" dirty="0" smtClean="0">
                <a:solidFill>
                  <a:prstClr val="white"/>
                </a:solidFill>
                <a:cs typeface="Arial" pitchFamily="34" charset="0"/>
              </a:rPr>
              <a:t> (‘</a:t>
            </a:r>
            <a:r>
              <a:rPr lang="en-US" sz="3000" b="1" dirty="0" smtClean="0">
                <a:solidFill>
                  <a:prstClr val="white"/>
                </a:solidFill>
                <a:cs typeface="Arial" pitchFamily="34" charset="0"/>
              </a:rPr>
              <a:t>HMP Collection</a:t>
            </a:r>
            <a:r>
              <a:rPr lang="en-US" sz="3000" dirty="0" smtClean="0">
                <a:solidFill>
                  <a:prstClr val="white"/>
                </a:solidFill>
                <a:cs typeface="Arial" pitchFamily="34" charset="0"/>
              </a:rPr>
              <a:t>’</a:t>
            </a:r>
            <a:r>
              <a:rPr lang="en-US" sz="3000" b="1" dirty="0" smtClean="0">
                <a:solidFill>
                  <a:prstClr val="white"/>
                </a:solidFill>
                <a:cs typeface="Arial" pitchFamily="34" charset="0"/>
              </a:rPr>
              <a:t>)</a:t>
            </a:r>
          </a:p>
          <a:p>
            <a:pPr marL="411163" indent="-342900" eaLnBrk="0" fontAlgn="base" hangingPunct="0">
              <a:spcAft>
                <a:spcPct val="0"/>
              </a:spcAft>
              <a:buClr>
                <a:srgbClr val="D6ECFF"/>
              </a:buClr>
              <a:buSzPct val="95000"/>
              <a:buFont typeface="Wingdings" pitchFamily="2" charset="2"/>
              <a:buChar char=""/>
            </a:pPr>
            <a:endParaRPr lang="en-US" sz="1200" b="1" dirty="0" smtClean="0">
              <a:solidFill>
                <a:prstClr val="white"/>
              </a:solidFill>
              <a:cs typeface="Arial" pitchFamily="34" charset="0"/>
            </a:endParaRPr>
          </a:p>
          <a:p>
            <a:pPr marL="411163" indent="-342900" eaLnBrk="0" fontAlgn="base" hangingPunct="0">
              <a:spcAft>
                <a:spcPct val="0"/>
              </a:spcAft>
              <a:buClr>
                <a:srgbClr val="D6ECFF"/>
              </a:buClr>
              <a:buSzPct val="95000"/>
              <a:buFont typeface="Wingdings" pitchFamily="2" charset="2"/>
              <a:buChar char=""/>
            </a:pPr>
            <a:endParaRPr lang="en-US" sz="1200" b="1" dirty="0" smtClean="0">
              <a:solidFill>
                <a:prstClr val="white"/>
              </a:solidFill>
              <a:cs typeface="Arial" pitchFamily="34" charset="0"/>
            </a:endParaRPr>
          </a:p>
          <a:p>
            <a:pPr marL="411163" indent="-342900" eaLnBrk="0" fontAlgn="base" hangingPunct="0">
              <a:spcAft>
                <a:spcPct val="0"/>
              </a:spcAft>
              <a:buClr>
                <a:srgbClr val="D6ECFF"/>
              </a:buClr>
              <a:buSzPct val="95000"/>
              <a:buFont typeface="Wingdings" pitchFamily="2" charset="2"/>
              <a:buChar char=""/>
            </a:pPr>
            <a:r>
              <a:rPr lang="en-US" sz="3000" b="1" dirty="0" smtClean="0">
                <a:solidFill>
                  <a:prstClr val="white"/>
                </a:solidFill>
                <a:cs typeface="Arial" pitchFamily="34" charset="0"/>
              </a:rPr>
              <a:t>HMP2 proposal submitted to 	Common Fund</a:t>
            </a:r>
            <a:endParaRPr lang="en-US" sz="3000" dirty="0">
              <a:solidFill>
                <a:prstClr val="white"/>
              </a:solidFill>
              <a:cs typeface="Arial" pitchFamily="34" charset="0"/>
            </a:endParaRPr>
          </a:p>
          <a:p>
            <a:pPr marL="411163" indent="-342900" eaLnBrk="0" fontAlgn="base" hangingPunct="0">
              <a:spcAft>
                <a:spcPct val="0"/>
              </a:spcAft>
              <a:buClr>
                <a:srgbClr val="D6ECFF"/>
              </a:buClr>
              <a:buSzPct val="95000"/>
              <a:buFont typeface="Wingdings" pitchFamily="2" charset="2"/>
              <a:buChar char=""/>
            </a:pPr>
            <a:endParaRPr lang="en-US" sz="1200" b="1" dirty="0" smtClean="0">
              <a:solidFill>
                <a:prstClr val="white"/>
              </a:solidFill>
              <a:cs typeface="Arial" pitchFamily="34" charset="0"/>
            </a:endParaRPr>
          </a:p>
          <a:p>
            <a:pPr marL="411163" indent="-342900" eaLnBrk="0" fontAlgn="base" hangingPunct="0">
              <a:spcAft>
                <a:spcPct val="0"/>
              </a:spcAft>
              <a:buClr>
                <a:srgbClr val="D6ECFF"/>
              </a:buClr>
              <a:buSzPct val="95000"/>
              <a:buFont typeface="Wingdings" pitchFamily="2" charset="2"/>
              <a:buChar char=""/>
            </a:pPr>
            <a:endParaRPr lang="en-US" sz="1200" b="1" dirty="0" smtClean="0">
              <a:solidFill>
                <a:prstClr val="white"/>
              </a:solidFill>
              <a:cs typeface="Arial" pitchFamily="34" charset="0"/>
            </a:endParaRPr>
          </a:p>
          <a:p>
            <a:pPr marL="411163" indent="-342900" eaLnBrk="0" fontAlgn="base" hangingPunct="0">
              <a:spcAft>
                <a:spcPct val="0"/>
              </a:spcAft>
              <a:buClr>
                <a:srgbClr val="D6ECFF"/>
              </a:buClr>
              <a:buSzPct val="95000"/>
              <a:buFont typeface="Wingdings" pitchFamily="2" charset="2"/>
              <a:buChar char=""/>
            </a:pPr>
            <a:r>
              <a:rPr lang="en-US" sz="3000" b="1" dirty="0" smtClean="0">
                <a:solidFill>
                  <a:prstClr val="white"/>
                </a:solidFill>
                <a:cs typeface="Arial" pitchFamily="34" charset="0"/>
              </a:rPr>
              <a:t>Report at September Council 	meeting</a:t>
            </a:r>
            <a:endParaRPr lang="en-US" sz="3000" b="1" dirty="0">
              <a:solidFill>
                <a:prstClr val="white"/>
              </a:solidFill>
              <a:cs typeface="Arial" pitchFamily="34" charset="0"/>
            </a:endParaRPr>
          </a:p>
        </p:txBody>
      </p:sp>
      <p:sp>
        <p:nvSpPr>
          <p:cNvPr id="15362" name="Rectangle 2"/>
          <p:cNvSpPr>
            <a:spLocks noChangeArrowheads="1"/>
          </p:cNvSpPr>
          <p:nvPr/>
        </p:nvSpPr>
        <p:spPr bwMode="auto">
          <a:xfrm>
            <a:off x="0" y="70809"/>
            <a:ext cx="9144000" cy="696913"/>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srgbClr val="FFFF00"/>
                </a:solidFill>
                <a:cs typeface="Arial" pitchFamily="34" charset="0"/>
              </a:rPr>
              <a:t>Human </a:t>
            </a:r>
            <a:r>
              <a:rPr lang="en-US" sz="3600" b="1" spc="-100" dirty="0" err="1">
                <a:solidFill>
                  <a:srgbClr val="FFFF00"/>
                </a:solidFill>
                <a:cs typeface="Arial" pitchFamily="34" charset="0"/>
              </a:rPr>
              <a:t>Microbiome</a:t>
            </a:r>
            <a:r>
              <a:rPr lang="en-US" sz="3600" b="1" spc="-100" dirty="0">
                <a:solidFill>
                  <a:srgbClr val="FFFF00"/>
                </a:solidFill>
                <a:cs typeface="Arial" pitchFamily="34" charset="0"/>
              </a:rPr>
              <a:t> </a:t>
            </a:r>
            <a:r>
              <a:rPr lang="en-US" sz="3600" b="1" spc="-100" dirty="0" smtClean="0">
                <a:solidFill>
                  <a:srgbClr val="FFFF00"/>
                </a:solidFill>
                <a:cs typeface="Arial" pitchFamily="34" charset="0"/>
              </a:rPr>
              <a:t>Project (HMP) </a:t>
            </a:r>
            <a:endParaRPr lang="en-US" sz="3600" b="1" spc="-100" dirty="0">
              <a:solidFill>
                <a:srgbClr val="FFFF00"/>
              </a:solidFill>
              <a:cs typeface="Arial" pitchFamily="34" charset="0"/>
            </a:endParaRPr>
          </a:p>
        </p:txBody>
      </p:sp>
      <p:sp>
        <p:nvSpPr>
          <p:cNvPr id="9" name="TextBox 8"/>
          <p:cNvSpPr txBox="1"/>
          <p:nvPr/>
        </p:nvSpPr>
        <p:spPr>
          <a:xfrm>
            <a:off x="7235609" y="6359512"/>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28</a:t>
            </a:r>
            <a:endParaRPr lang="en-US" sz="20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xmlns="" val="211624670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288"/>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pic>
        <p:nvPicPr>
          <p:cNvPr id="17412" name="Picture 3" descr="helix at bottom new seq 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55600" y="4095750"/>
            <a:ext cx="8788400" cy="189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868363" indent="-342900" eaLnBrk="0" hangingPunct="0">
              <a:defRPr b="1">
                <a:solidFill>
                  <a:schemeClr val="tx1"/>
                </a:solidFill>
                <a:latin typeface="Arial" pitchFamily="34" charset="0"/>
              </a:defRPr>
            </a:lvl2pPr>
            <a:lvl3pPr marL="1325563" indent="-3429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lvl="3">
              <a:spcBef>
                <a:spcPts val="700"/>
              </a:spcBef>
              <a:spcAft>
                <a:spcPts val="600"/>
              </a:spcAft>
              <a:buClr>
                <a:schemeClr val="tx2"/>
              </a:buClr>
              <a:buSzPct val="95000"/>
              <a:buFont typeface="Wingdings" pitchFamily="2" charset="2"/>
              <a:buChar char="Ø"/>
            </a:pPr>
            <a:endParaRPr lang="en-US" sz="600" dirty="0"/>
          </a:p>
          <a:p>
            <a:pPr lvl="3">
              <a:spcBef>
                <a:spcPts val="700"/>
              </a:spcBef>
              <a:spcAft>
                <a:spcPts val="600"/>
              </a:spcAft>
              <a:buClr>
                <a:schemeClr val="tx2"/>
              </a:buClr>
              <a:buSzPct val="95000"/>
              <a:buFont typeface="Wingdings" pitchFamily="2" charset="2"/>
              <a:buChar char="Ø"/>
            </a:pPr>
            <a:endParaRPr lang="en-US" sz="2800" dirty="0"/>
          </a:p>
        </p:txBody>
      </p:sp>
      <p:sp>
        <p:nvSpPr>
          <p:cNvPr id="6" name="Title 1"/>
          <p:cNvSpPr txBox="1">
            <a:spLocks/>
          </p:cNvSpPr>
          <p:nvPr/>
        </p:nvSpPr>
        <p:spPr bwMode="auto">
          <a:xfrm>
            <a:off x="255588" y="1057274"/>
            <a:ext cx="8674100" cy="4686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868363" indent="-342900" eaLnBrk="0" hangingPunct="0">
              <a:defRPr b="1">
                <a:solidFill>
                  <a:schemeClr val="tx1"/>
                </a:solidFill>
                <a:latin typeface="Arial" pitchFamily="34" charset="0"/>
              </a:defRPr>
            </a:lvl2pPr>
            <a:lvl3pPr marL="1325563" indent="-3429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spcAft>
                <a:spcPts val="600"/>
              </a:spcAft>
              <a:buClr>
                <a:schemeClr val="tx2"/>
              </a:buClr>
              <a:buSzPct val="95000"/>
            </a:pPr>
            <a:r>
              <a:rPr lang="en-US" sz="3000" dirty="0" smtClean="0"/>
              <a:t>Program Updates:</a:t>
            </a:r>
          </a:p>
          <a:p>
            <a:pPr>
              <a:spcBef>
                <a:spcPts val="700"/>
              </a:spcBef>
              <a:spcAft>
                <a:spcPts val="600"/>
              </a:spcAft>
              <a:buClr>
                <a:schemeClr val="tx2"/>
              </a:buClr>
              <a:buSzPct val="95000"/>
            </a:pPr>
            <a:endParaRPr lang="en-US" sz="3000" dirty="0"/>
          </a:p>
          <a:p>
            <a:pPr lvl="1">
              <a:spcBef>
                <a:spcPts val="700"/>
              </a:spcBef>
              <a:spcAft>
                <a:spcPts val="600"/>
              </a:spcAft>
              <a:buClr>
                <a:schemeClr val="tx2"/>
              </a:buClr>
              <a:buSzPct val="95000"/>
              <a:buFont typeface="Wingdings" pitchFamily="2" charset="2"/>
              <a:buChar char=""/>
            </a:pPr>
            <a:r>
              <a:rPr lang="en-US" sz="3000" dirty="0" smtClean="0"/>
              <a:t>1000 Genomes Project</a:t>
            </a:r>
          </a:p>
          <a:p>
            <a:pPr lvl="3">
              <a:spcBef>
                <a:spcPts val="700"/>
              </a:spcBef>
              <a:spcAft>
                <a:spcPts val="600"/>
              </a:spcAft>
              <a:buClr>
                <a:schemeClr val="tx2"/>
              </a:buClr>
              <a:buSzPct val="95000"/>
              <a:buFont typeface="Wingdings" pitchFamily="2" charset="2"/>
              <a:buChar char="Ø"/>
            </a:pPr>
            <a:r>
              <a:rPr lang="en-US" sz="3000" dirty="0" smtClean="0"/>
              <a:t> Lisa Brooks</a:t>
            </a:r>
          </a:p>
          <a:p>
            <a:pPr lvl="3">
              <a:spcBef>
                <a:spcPts val="700"/>
              </a:spcBef>
              <a:spcAft>
                <a:spcPts val="600"/>
              </a:spcAft>
              <a:buClr>
                <a:schemeClr val="tx2"/>
              </a:buClr>
              <a:buSzPct val="95000"/>
              <a:buFont typeface="Wingdings" pitchFamily="2" charset="2"/>
              <a:buChar char="Ø"/>
            </a:pPr>
            <a:endParaRPr lang="en-US" sz="3000" dirty="0" smtClean="0"/>
          </a:p>
          <a:p>
            <a:pPr lvl="3">
              <a:spcBef>
                <a:spcPts val="700"/>
              </a:spcBef>
              <a:spcAft>
                <a:spcPts val="600"/>
              </a:spcAft>
              <a:buClr>
                <a:schemeClr val="tx2"/>
              </a:buClr>
              <a:buSzPct val="95000"/>
              <a:buFont typeface="Wingdings" pitchFamily="2" charset="2"/>
              <a:buChar char="Ø"/>
            </a:pPr>
            <a:endParaRPr lang="en-US" sz="3000" dirty="0" smtClean="0"/>
          </a:p>
          <a:p>
            <a:pPr lvl="3">
              <a:spcBef>
                <a:spcPts val="700"/>
              </a:spcBef>
              <a:spcAft>
                <a:spcPts val="600"/>
              </a:spcAft>
              <a:buClr>
                <a:schemeClr val="tx2"/>
              </a:buClr>
              <a:buSzPct val="95000"/>
              <a:buFont typeface="Wingdings" pitchFamily="2" charset="2"/>
              <a:buChar char="Ø"/>
            </a:pPr>
            <a:endParaRPr lang="en-US" sz="3000" dirty="0" smtClean="0"/>
          </a:p>
          <a:p>
            <a:pPr lvl="3">
              <a:spcBef>
                <a:spcPts val="700"/>
              </a:spcBef>
              <a:spcAft>
                <a:spcPts val="600"/>
              </a:spcAft>
              <a:buClr>
                <a:schemeClr val="tx2"/>
              </a:buClr>
              <a:buSzPct val="95000"/>
              <a:buFont typeface="Wingdings" pitchFamily="2" charset="2"/>
              <a:buChar char="Ø"/>
            </a:pPr>
            <a:endParaRPr lang="en-US" sz="3000" dirty="0"/>
          </a:p>
          <a:p>
            <a:pPr lvl="3">
              <a:spcBef>
                <a:spcPts val="700"/>
              </a:spcBef>
              <a:spcAft>
                <a:spcPts val="600"/>
              </a:spcAft>
              <a:buClr>
                <a:schemeClr val="tx2"/>
              </a:buClr>
              <a:buSzPct val="95000"/>
              <a:buFont typeface="Wingdings" pitchFamily="2" charset="2"/>
              <a:buChar char="Ø"/>
            </a:pPr>
            <a:endParaRPr lang="en-US" sz="3000"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749"/>
                                          </p:stCondLst>
                                        </p:cTn>
                                        <p:tgtEl>
                                          <p:spTgt spid="6">
                                            <p:txEl>
                                              <p:pRg st="2" end="2"/>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749"/>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33640" y="1410026"/>
            <a:ext cx="8810171" cy="4916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In 5 years, make 2,500 live mouse strains 	from knockout ES cells</a:t>
            </a:r>
          </a:p>
          <a:p>
            <a:pPr marL="571500" lvl="1" indent="-393700" defTabSz="457200">
              <a:spcBef>
                <a:spcPts val="700"/>
              </a:spcBef>
              <a:buClr>
                <a:srgbClr val="D6ECFF"/>
              </a:buClr>
              <a:buSzPct val="95000"/>
              <a:buFont typeface="Wingdings" pitchFamily="2" charset="2"/>
              <a:buChar char=""/>
              <a:tabLst>
                <a:tab pos="914400" algn="l"/>
              </a:tabLst>
            </a:pPr>
            <a:endParaRPr lang="en-US" sz="1600" dirty="0" smtClean="0">
              <a:solidFill>
                <a:srgbClr val="FFFFFF"/>
              </a:solidFill>
            </a:endParaRPr>
          </a:p>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Comprehensively </a:t>
            </a:r>
            <a:r>
              <a:rPr lang="en-US" sz="3000" dirty="0">
                <a:solidFill>
                  <a:srgbClr val="FFFFFF"/>
                </a:solidFill>
              </a:rPr>
              <a:t>phenotype                            </a:t>
            </a:r>
            <a:r>
              <a:rPr lang="en-US" sz="3000" dirty="0" smtClean="0">
                <a:solidFill>
                  <a:srgbClr val="FFFFFF"/>
                </a:solidFill>
              </a:rPr>
              <a:t>	the mouse strains</a:t>
            </a:r>
          </a:p>
          <a:p>
            <a:pPr marL="571500" lvl="1" indent="-393700" defTabSz="457200">
              <a:spcBef>
                <a:spcPts val="700"/>
              </a:spcBef>
              <a:buClr>
                <a:srgbClr val="D6ECFF"/>
              </a:buClr>
              <a:buSzPct val="95000"/>
              <a:buFont typeface="Wingdings" pitchFamily="2" charset="2"/>
              <a:buChar char=""/>
              <a:tabLst>
                <a:tab pos="914400" algn="l"/>
              </a:tabLst>
            </a:pPr>
            <a:endParaRPr lang="en-US" sz="1600" dirty="0" smtClean="0">
              <a:solidFill>
                <a:srgbClr val="FFFFFF"/>
              </a:solidFill>
            </a:endParaRPr>
          </a:p>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Make data and mice available to researchers</a:t>
            </a:r>
          </a:p>
          <a:p>
            <a:pPr marL="571500" lvl="1" indent="-393700" defTabSz="457200">
              <a:spcBef>
                <a:spcPts val="700"/>
              </a:spcBef>
              <a:buClr>
                <a:srgbClr val="D6ECFF"/>
              </a:buClr>
              <a:buSzPct val="95000"/>
              <a:buFont typeface="Wingdings" pitchFamily="2" charset="2"/>
              <a:buChar char=""/>
              <a:tabLst>
                <a:tab pos="914400" algn="l"/>
              </a:tabLst>
            </a:pPr>
            <a:endParaRPr lang="en-US" sz="1600" dirty="0" smtClean="0">
              <a:solidFill>
                <a:srgbClr val="FFFFFF"/>
              </a:solidFill>
            </a:endParaRPr>
          </a:p>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Collaborate with other international projects 	to achieve a total of 5,000 </a:t>
            </a:r>
            <a:r>
              <a:rPr lang="en-US" sz="3000" dirty="0" err="1" smtClean="0">
                <a:solidFill>
                  <a:srgbClr val="FFFFFF"/>
                </a:solidFill>
              </a:rPr>
              <a:t>phenotyped</a:t>
            </a:r>
            <a:r>
              <a:rPr lang="en-US" sz="3000" dirty="0" smtClean="0">
                <a:solidFill>
                  <a:srgbClr val="FFFFFF"/>
                </a:solidFill>
              </a:rPr>
              <a:t> 	strains through the IMPC</a:t>
            </a:r>
          </a:p>
        </p:txBody>
      </p:sp>
      <p:sp>
        <p:nvSpPr>
          <p:cNvPr id="64515" name="Rectangle 4"/>
          <p:cNvSpPr>
            <a:spLocks noChangeArrowheads="1"/>
          </p:cNvSpPr>
          <p:nvPr/>
        </p:nvSpPr>
        <p:spPr bwMode="auto">
          <a:xfrm>
            <a:off x="0" y="110362"/>
            <a:ext cx="9144000" cy="68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3600" dirty="0">
                <a:solidFill>
                  <a:srgbClr val="FFFF00"/>
                </a:solidFill>
                <a:cs typeface="Arial" pitchFamily="34" charset="0"/>
              </a:rPr>
              <a:t>Knockout Mouse</a:t>
            </a:r>
            <a:r>
              <a:rPr lang="en-US" sz="3600" dirty="0" smtClean="0">
                <a:solidFill>
                  <a:srgbClr val="FFFF00"/>
                </a:solidFill>
                <a:cs typeface="Arial" pitchFamily="34" charset="0"/>
              </a:rPr>
              <a:t> </a:t>
            </a:r>
            <a:r>
              <a:rPr lang="en-US" sz="3600" dirty="0" err="1" smtClean="0">
                <a:solidFill>
                  <a:srgbClr val="FFFF00"/>
                </a:solidFill>
                <a:cs typeface="Arial" pitchFamily="34" charset="0"/>
              </a:rPr>
              <a:t>Phenotyping</a:t>
            </a:r>
            <a:r>
              <a:rPr lang="en-US" sz="3600" dirty="0" smtClean="0">
                <a:solidFill>
                  <a:srgbClr val="FFFF00"/>
                </a:solidFill>
                <a:cs typeface="Arial" pitchFamily="34" charset="0"/>
              </a:rPr>
              <a:t> Project (KOMP</a:t>
            </a:r>
            <a:r>
              <a:rPr lang="en-US" sz="3600" baseline="30000" dirty="0" smtClean="0">
                <a:solidFill>
                  <a:srgbClr val="FFFF00"/>
                </a:solidFill>
                <a:cs typeface="Arial" pitchFamily="34" charset="0"/>
              </a:rPr>
              <a:t>2</a:t>
            </a:r>
            <a:r>
              <a:rPr lang="en-US" sz="3600" dirty="0" smtClean="0">
                <a:solidFill>
                  <a:srgbClr val="FFFF00"/>
                </a:solidFill>
                <a:cs typeface="Arial" pitchFamily="34" charset="0"/>
              </a:rPr>
              <a:t>)</a:t>
            </a:r>
            <a:endParaRPr lang="en-US" sz="3600" dirty="0">
              <a:solidFill>
                <a:srgbClr val="FFFF00"/>
              </a:solidFill>
              <a:cs typeface="Arial" pitchFamily="34" charset="0"/>
            </a:endParaRPr>
          </a:p>
        </p:txBody>
      </p:sp>
      <p:sp>
        <p:nvSpPr>
          <p:cNvPr id="8" name="TextBox 7"/>
          <p:cNvSpPr txBox="1"/>
          <p:nvPr/>
        </p:nvSpPr>
        <p:spPr>
          <a:xfrm>
            <a:off x="7256463" y="634523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29</a:t>
            </a:r>
            <a:endParaRPr lang="en-US" sz="2000" dirty="0">
              <a:solidFill>
                <a:schemeClr val="accent4">
                  <a:lumMod val="40000"/>
                  <a:lumOff val="60000"/>
                </a:schemeClr>
              </a:solidFill>
              <a:latin typeface="Arial" charset="0"/>
            </a:endParaRPr>
          </a:p>
        </p:txBody>
      </p:sp>
      <p:grpSp>
        <p:nvGrpSpPr>
          <p:cNvPr id="9" name="Group 8"/>
          <p:cNvGrpSpPr/>
          <p:nvPr/>
        </p:nvGrpSpPr>
        <p:grpSpPr>
          <a:xfrm>
            <a:off x="6213927" y="2042880"/>
            <a:ext cx="2697834" cy="1973947"/>
            <a:chOff x="6213927" y="2042880"/>
            <a:chExt cx="2697834" cy="1973947"/>
          </a:xfrm>
        </p:grpSpPr>
        <p:pic>
          <p:nvPicPr>
            <p:cNvPr id="32775" name="Picture 7" descr="S:\CENTERS\Kris\Presos&amp;Posters&amp;Pictures\Graphics\KOMP logo.jpeg"/>
            <p:cNvPicPr>
              <a:picLocks noChangeAspect="1" noChangeArrowheads="1"/>
            </p:cNvPicPr>
            <p:nvPr/>
          </p:nvPicPr>
          <p:blipFill>
            <a:blip r:embed="rId3" cstate="print"/>
            <a:stretch>
              <a:fillRect/>
            </a:stretch>
          </p:blipFill>
          <p:spPr bwMode="auto">
            <a:xfrm>
              <a:off x="6213927" y="2042880"/>
              <a:ext cx="2146302" cy="1269939"/>
            </a:xfrm>
            <a:prstGeom prst="rect">
              <a:avLst/>
            </a:prstGeom>
            <a:noFill/>
            <a:ln>
              <a:noFill/>
            </a:ln>
          </p:spPr>
        </p:pic>
        <p:pic>
          <p:nvPicPr>
            <p:cNvPr id="52226" name="Picture 2" descr="http://www.mousephenotype.org/sites/mousephenotype.org/files/banner.jpg">
              <a:hlinkClick r:id="rId4"/>
            </p:cNvPr>
            <p:cNvPicPr>
              <a:picLocks noChangeAspect="1" noChangeArrowheads="1"/>
            </p:cNvPicPr>
            <p:nvPr/>
          </p:nvPicPr>
          <p:blipFill>
            <a:blip r:embed="rId5" cstate="print"/>
            <a:srcRect l="952" r="73068"/>
            <a:stretch>
              <a:fillRect/>
            </a:stretch>
          </p:blipFill>
          <p:spPr bwMode="auto">
            <a:xfrm>
              <a:off x="6749132" y="3382269"/>
              <a:ext cx="2162629" cy="634558"/>
            </a:xfrm>
            <a:prstGeom prst="rect">
              <a:avLst/>
            </a:prstGeom>
            <a:noFill/>
          </p:spPr>
        </p:pic>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14"/>
          <p:cNvSpPr txBox="1">
            <a:spLocks noChangeArrowheads="1"/>
          </p:cNvSpPr>
          <p:nvPr/>
        </p:nvSpPr>
        <p:spPr bwMode="auto">
          <a:xfrm>
            <a:off x="0" y="95250"/>
            <a:ext cx="9144000" cy="590550"/>
          </a:xfrm>
          <a:prstGeom prst="rect">
            <a:avLst/>
          </a:prstGeom>
          <a:noFill/>
          <a:ln w="9525">
            <a:noFill/>
            <a:miter lim="800000"/>
            <a:headEnd/>
            <a:tailEnd/>
          </a:ln>
        </p:spPr>
        <p:txBody>
          <a:bodyPr>
            <a:spAutoFit/>
          </a:bodyPr>
          <a:lstStyle/>
          <a:p>
            <a:pPr algn="ctr" eaLnBrk="0" hangingPunct="0">
              <a:lnSpc>
                <a:spcPct val="90000"/>
              </a:lnSpc>
            </a:pPr>
            <a:r>
              <a:rPr lang="en-US" sz="3600">
                <a:solidFill>
                  <a:srgbClr val="FFFF00"/>
                </a:solidFill>
                <a:ea typeface="ＭＳ Ｐゴシック" pitchFamily="34" charset="-128"/>
              </a:rPr>
              <a:t>Genotype-Tissue Expression (GTEx)</a:t>
            </a:r>
          </a:p>
        </p:txBody>
      </p:sp>
      <p:sp>
        <p:nvSpPr>
          <p:cNvPr id="67588" name="Content Placeholder 2"/>
          <p:cNvSpPr>
            <a:spLocks/>
          </p:cNvSpPr>
          <p:nvPr/>
        </p:nvSpPr>
        <p:spPr bwMode="auto">
          <a:xfrm>
            <a:off x="900113" y="1227138"/>
            <a:ext cx="7215187" cy="4572000"/>
          </a:xfrm>
          <a:prstGeom prst="rect">
            <a:avLst/>
          </a:prstGeom>
          <a:noFill/>
          <a:ln w="9525">
            <a:noFill/>
            <a:miter lim="800000"/>
            <a:headEnd/>
            <a:tailEnd/>
          </a:ln>
        </p:spPr>
        <p:txBody>
          <a:bodyPr/>
          <a:lstStyle/>
          <a:p>
            <a:pPr marL="411163" indent="-342900" eaLnBrk="0" hangingPunct="0">
              <a:spcBef>
                <a:spcPts val="700"/>
              </a:spcBef>
              <a:buClr>
                <a:srgbClr val="D6ECFF"/>
              </a:buClr>
              <a:buSzPct val="95000"/>
              <a:buFont typeface="Wingdings" pitchFamily="2" charset="2"/>
              <a:buChar char=""/>
            </a:pPr>
            <a:endParaRPr lang="en-US" sz="3000" b="0">
              <a:solidFill>
                <a:srgbClr val="FFFFFF"/>
              </a:solidFill>
              <a:ea typeface="ＭＳ Ｐゴシック" pitchFamily="34" charset="-128"/>
            </a:endParaRPr>
          </a:p>
        </p:txBody>
      </p:sp>
      <p:sp>
        <p:nvSpPr>
          <p:cNvPr id="6" name="TextBox 5"/>
          <p:cNvSpPr txBox="1"/>
          <p:nvPr/>
        </p:nvSpPr>
        <p:spPr>
          <a:xfrm>
            <a:off x="7240561" y="6345238"/>
            <a:ext cx="1795684" cy="400110"/>
          </a:xfrm>
          <a:prstGeom prst="rect">
            <a:avLst/>
          </a:prstGeom>
          <a:noFill/>
        </p:spPr>
        <p:txBody>
          <a:bodyPr wrap="none">
            <a:spAutoFit/>
          </a:bodyPr>
          <a:lstStyle/>
          <a:p>
            <a:pPr>
              <a:defRPr/>
            </a:pPr>
            <a:r>
              <a:rPr lang="en-US" sz="2000" dirty="0">
                <a:solidFill>
                  <a:schemeClr val="accent4">
                    <a:lumMod val="40000"/>
                    <a:lumOff val="60000"/>
                  </a:schemeClr>
                </a:solidFill>
              </a:rPr>
              <a:t>Document </a:t>
            </a:r>
            <a:r>
              <a:rPr lang="en-US" sz="2000" dirty="0" smtClean="0">
                <a:solidFill>
                  <a:schemeClr val="accent4">
                    <a:lumMod val="40000"/>
                    <a:lumOff val="60000"/>
                  </a:schemeClr>
                </a:solidFill>
              </a:rPr>
              <a:t>30</a:t>
            </a:r>
            <a:endParaRPr lang="en-US" sz="2000" dirty="0">
              <a:solidFill>
                <a:schemeClr val="accent4">
                  <a:lumMod val="40000"/>
                  <a:lumOff val="60000"/>
                </a:schemeClr>
              </a:solidFill>
            </a:endParaRPr>
          </a:p>
        </p:txBody>
      </p:sp>
      <p:sp>
        <p:nvSpPr>
          <p:cNvPr id="7" name="Title 1"/>
          <p:cNvSpPr txBox="1">
            <a:spLocks/>
          </p:cNvSpPr>
          <p:nvPr/>
        </p:nvSpPr>
        <p:spPr bwMode="auto">
          <a:xfrm>
            <a:off x="333827" y="1006984"/>
            <a:ext cx="8718319" cy="1582057"/>
          </a:xfrm>
          <a:prstGeom prst="rect">
            <a:avLst/>
          </a:prstGeom>
          <a:noFill/>
          <a:ln w="9525" algn="ctr">
            <a:noFill/>
            <a:miter lim="800000"/>
            <a:headEnd/>
            <a:tailEnd/>
          </a:ln>
        </p:spPr>
        <p:txBody>
          <a:bodyPr/>
          <a:lstStyle/>
          <a:p>
            <a:pPr marL="411163" indent="-342900" eaLnBrk="0" hangingPunct="0">
              <a:spcBef>
                <a:spcPts val="700"/>
              </a:spcBef>
              <a:buClr>
                <a:schemeClr val="tx2"/>
              </a:buClr>
              <a:buSzPct val="95000"/>
              <a:buFont typeface="Wingdings" pitchFamily="2" charset="2"/>
              <a:buChar char=""/>
            </a:pPr>
            <a:r>
              <a:rPr lang="en-US" sz="3200" dirty="0" smtClean="0"/>
              <a:t>Pilot goals have been met</a:t>
            </a:r>
          </a:p>
          <a:p>
            <a:pPr marL="411163" indent="-342900" eaLnBrk="0" hangingPunct="0">
              <a:spcBef>
                <a:spcPts val="700"/>
              </a:spcBef>
              <a:buClr>
                <a:schemeClr val="tx2"/>
              </a:buClr>
              <a:buSzPct val="95000"/>
              <a:buFont typeface="Wingdings" pitchFamily="2" charset="2"/>
              <a:buChar char=""/>
            </a:pPr>
            <a:r>
              <a:rPr lang="en-US" sz="3200" dirty="0" smtClean="0"/>
              <a:t>Scale-up is under consideration</a:t>
            </a:r>
          </a:p>
          <a:p>
            <a:pPr marL="411163" indent="-342900" eaLnBrk="0" hangingPunct="0">
              <a:spcBef>
                <a:spcPts val="700"/>
              </a:spcBef>
              <a:buClr>
                <a:schemeClr val="tx2"/>
              </a:buClr>
              <a:buSzPct val="95000"/>
              <a:buFont typeface="Wingdings" pitchFamily="2" charset="2"/>
              <a:buChar char=""/>
            </a:pPr>
            <a:r>
              <a:rPr lang="en-US" sz="3200" dirty="0" smtClean="0"/>
              <a:t>First </a:t>
            </a:r>
            <a:r>
              <a:rPr lang="en-US" sz="3200" dirty="0" err="1" smtClean="0"/>
              <a:t>dbGaP</a:t>
            </a:r>
            <a:r>
              <a:rPr lang="en-US" sz="3200" dirty="0" smtClean="0"/>
              <a:t> data release later this month</a:t>
            </a:r>
          </a:p>
        </p:txBody>
      </p:sp>
      <p:pic>
        <p:nvPicPr>
          <p:cNvPr id="8" name="Picture 7" descr="gtex_donor_graph_april 17_2012_b.pdf"/>
          <p:cNvPicPr>
            <a:picLocks noChangeAspect="1"/>
          </p:cNvPicPr>
          <p:nvPr/>
        </p:nvPicPr>
        <p:blipFill>
          <a:blip r:embed="rId3" cstate="print"/>
          <a:stretch>
            <a:fillRect/>
          </a:stretch>
        </p:blipFill>
        <p:spPr>
          <a:xfrm>
            <a:off x="1998702" y="2941348"/>
            <a:ext cx="5064259" cy="3317135"/>
          </a:xfrm>
          <a:prstGeom prst="rect">
            <a:avLst/>
          </a:prstGeom>
          <a:solidFill>
            <a:schemeClr val="tx1"/>
          </a:solidFill>
          <a:ln w="76200" cmpd="tri">
            <a:solidFill>
              <a:schemeClr val="tx2">
                <a:lumMod val="50000"/>
              </a:schemeClr>
            </a:solidFill>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f7b43262-a9d7-4322-9ddf-77d7ea8a8721" descr="3ED60AB7-CD8E-4741-B02E-8348B5F1989C@nhgri"/>
          <p:cNvPicPr>
            <a:picLocks noChangeAspect="1" noChangeArrowheads="1"/>
          </p:cNvPicPr>
          <p:nvPr/>
        </p:nvPicPr>
        <p:blipFill>
          <a:blip r:embed="rId3" cstate="print"/>
          <a:srcRect/>
          <a:stretch>
            <a:fillRect/>
          </a:stretch>
        </p:blipFill>
        <p:spPr bwMode="auto">
          <a:xfrm>
            <a:off x="2805393" y="1277934"/>
            <a:ext cx="3211265" cy="2180998"/>
          </a:xfrm>
          <a:prstGeom prst="rect">
            <a:avLst/>
          </a:prstGeom>
          <a:noFill/>
          <a:ln w="9525">
            <a:noFill/>
            <a:miter lim="800000"/>
            <a:headEnd/>
            <a:tailEnd/>
          </a:ln>
          <a:effectLst>
            <a:glow rad="228600">
              <a:schemeClr val="accent6">
                <a:satMod val="175000"/>
                <a:alpha val="40000"/>
              </a:schemeClr>
            </a:glow>
          </a:effectLst>
        </p:spPr>
      </p:pic>
      <p:sp>
        <p:nvSpPr>
          <p:cNvPr id="2051" name="Rectangle 6"/>
          <p:cNvSpPr>
            <a:spLocks noChangeArrowheads="1"/>
          </p:cNvSpPr>
          <p:nvPr/>
        </p:nvSpPr>
        <p:spPr bwMode="auto">
          <a:xfrm>
            <a:off x="0" y="95250"/>
            <a:ext cx="9144000" cy="1089529"/>
          </a:xfrm>
          <a:prstGeom prst="rect">
            <a:avLst/>
          </a:prstGeom>
          <a:noFill/>
          <a:ln w="9525">
            <a:noFill/>
            <a:miter lim="800000"/>
            <a:headEnd/>
            <a:tailEnd/>
          </a:ln>
        </p:spPr>
        <p:txBody>
          <a:bodyPr wrap="square">
            <a:spAutoFit/>
          </a:bodyPr>
          <a:lstStyle/>
          <a:p>
            <a:pPr algn="ctr" eaLnBrk="0" hangingPunct="0">
              <a:lnSpc>
                <a:spcPct val="90000"/>
              </a:lnSpc>
            </a:pPr>
            <a:r>
              <a:rPr lang="en-US" sz="3600" dirty="0">
                <a:solidFill>
                  <a:srgbClr val="FFFF00"/>
                </a:solidFill>
                <a:cs typeface="Arial" pitchFamily="34" charset="0"/>
              </a:rPr>
              <a:t>Library of Integrated Network-based</a:t>
            </a:r>
            <a:br>
              <a:rPr lang="en-US" sz="3600" dirty="0">
                <a:solidFill>
                  <a:srgbClr val="FFFF00"/>
                </a:solidFill>
                <a:cs typeface="Arial" pitchFamily="34" charset="0"/>
              </a:rPr>
            </a:br>
            <a:r>
              <a:rPr lang="en-US" sz="3600" dirty="0">
                <a:solidFill>
                  <a:srgbClr val="FFFF00"/>
                </a:solidFill>
                <a:cs typeface="Arial" pitchFamily="34" charset="0"/>
              </a:rPr>
              <a:t>Cellular Signatures (LINCS)</a:t>
            </a:r>
          </a:p>
        </p:txBody>
      </p:sp>
      <p:sp>
        <p:nvSpPr>
          <p:cNvPr id="2052" name="Rectangle 7"/>
          <p:cNvSpPr>
            <a:spLocks noChangeArrowheads="1"/>
          </p:cNvSpPr>
          <p:nvPr/>
        </p:nvSpPr>
        <p:spPr bwMode="auto">
          <a:xfrm>
            <a:off x="228599" y="3648124"/>
            <a:ext cx="8599833" cy="1841530"/>
          </a:xfrm>
          <a:prstGeom prst="rect">
            <a:avLst/>
          </a:prstGeom>
          <a:noFill/>
          <a:ln w="9525">
            <a:noFill/>
            <a:miter lim="800000"/>
            <a:headEnd/>
            <a:tailEnd/>
          </a:ln>
        </p:spPr>
        <p:txBody>
          <a:bodyPr wrap="square">
            <a:spAutoFit/>
          </a:bodyPr>
          <a:lstStyle/>
          <a:p>
            <a:pPr marL="411163" indent="-342900" eaLnBrk="0" hangingPunct="0">
              <a:spcBef>
                <a:spcPts val="700"/>
              </a:spcBef>
              <a:buClr>
                <a:schemeClr val="tx2"/>
              </a:buClr>
              <a:buSzPct val="95000"/>
              <a:buFont typeface="Wingdings" pitchFamily="2" charset="2"/>
              <a:buChar char=""/>
            </a:pPr>
            <a:r>
              <a:rPr lang="en-US" sz="3000" dirty="0" smtClean="0">
                <a:cs typeface="Arial" pitchFamily="34" charset="0"/>
              </a:rPr>
              <a:t>Consortium meeting in </a:t>
            </a:r>
            <a:r>
              <a:rPr lang="en-US" sz="3000" dirty="0">
                <a:cs typeface="Arial" pitchFamily="34" charset="0"/>
              </a:rPr>
              <a:t>November </a:t>
            </a:r>
            <a:r>
              <a:rPr lang="en-US" sz="3000" dirty="0" smtClean="0">
                <a:cs typeface="Arial" pitchFamily="34" charset="0"/>
              </a:rPr>
              <a:t>2012</a:t>
            </a:r>
          </a:p>
          <a:p>
            <a:pPr marL="411163" indent="-342900" eaLnBrk="0" hangingPunct="0">
              <a:spcBef>
                <a:spcPts val="700"/>
              </a:spcBef>
              <a:buClr>
                <a:schemeClr val="tx2"/>
              </a:buClr>
              <a:buSzPct val="95000"/>
              <a:buFont typeface="Wingdings" pitchFamily="2" charset="2"/>
              <a:buChar char=""/>
            </a:pPr>
            <a:endParaRPr lang="en-US" sz="1100" dirty="0">
              <a:cs typeface="Arial" pitchFamily="34" charset="0"/>
            </a:endParaRPr>
          </a:p>
          <a:p>
            <a:pPr marL="411163" indent="-342900" eaLnBrk="0" hangingPunct="0">
              <a:spcBef>
                <a:spcPts val="700"/>
              </a:spcBef>
              <a:buClr>
                <a:schemeClr val="tx2"/>
              </a:buClr>
              <a:buSzPct val="95000"/>
              <a:buFont typeface="Wingdings" pitchFamily="2" charset="2"/>
              <a:buChar char=""/>
            </a:pPr>
            <a:r>
              <a:rPr lang="en-US" sz="3000" dirty="0">
                <a:cs typeface="Arial" pitchFamily="34" charset="0"/>
              </a:rPr>
              <a:t>Request to </a:t>
            </a:r>
            <a:r>
              <a:rPr lang="en-US" sz="3000" dirty="0" smtClean="0">
                <a:cs typeface="Arial" pitchFamily="34" charset="0"/>
              </a:rPr>
              <a:t>the Common </a:t>
            </a:r>
            <a:r>
              <a:rPr lang="en-US" sz="3000" dirty="0">
                <a:cs typeface="Arial" pitchFamily="34" charset="0"/>
              </a:rPr>
              <a:t>Fund for a </a:t>
            </a:r>
            <a:r>
              <a:rPr lang="en-US" sz="3000" dirty="0" smtClean="0">
                <a:cs typeface="Arial" pitchFamily="34" charset="0"/>
              </a:rPr>
              <a:t>1-year 	extension </a:t>
            </a:r>
            <a:r>
              <a:rPr lang="en-US" sz="3000" dirty="0">
                <a:cs typeface="Arial" pitchFamily="34" charset="0"/>
              </a:rPr>
              <a:t>of </a:t>
            </a:r>
            <a:r>
              <a:rPr lang="en-US" sz="3000" dirty="0" smtClean="0">
                <a:cs typeface="Arial" pitchFamily="34" charset="0"/>
              </a:rPr>
              <a:t>pilot </a:t>
            </a:r>
            <a:r>
              <a:rPr lang="en-US" sz="3000" dirty="0">
                <a:cs typeface="Arial" pitchFamily="34" charset="0"/>
              </a:rPr>
              <a:t>(</a:t>
            </a:r>
            <a:r>
              <a:rPr lang="en-US" sz="3000" dirty="0" smtClean="0">
                <a:cs typeface="Arial" pitchFamily="34" charset="0"/>
              </a:rPr>
              <a:t>FY2013 </a:t>
            </a:r>
            <a:r>
              <a:rPr lang="en-US" sz="3000" dirty="0">
                <a:cs typeface="Arial" pitchFamily="34" charset="0"/>
              </a:rPr>
              <a:t>bridge funds</a:t>
            </a:r>
            <a:r>
              <a:rPr lang="en-US" sz="3000" dirty="0" smtClean="0">
                <a:cs typeface="Arial" pitchFamily="34" charset="0"/>
              </a:rPr>
              <a:t>)</a:t>
            </a:r>
            <a:endParaRPr lang="en-US" sz="3000" dirty="0">
              <a:cs typeface="Arial" pitchFamily="34" charset="0"/>
            </a:endParaRPr>
          </a:p>
        </p:txBody>
      </p:sp>
      <p:sp>
        <p:nvSpPr>
          <p:cNvPr id="5" name="TextBox 4"/>
          <p:cNvSpPr txBox="1"/>
          <p:nvPr/>
        </p:nvSpPr>
        <p:spPr>
          <a:xfrm>
            <a:off x="7223112" y="6334125"/>
            <a:ext cx="1795684" cy="400110"/>
          </a:xfrm>
          <a:prstGeom prst="rect">
            <a:avLst/>
          </a:prstGeom>
          <a:noFill/>
        </p:spPr>
        <p:txBody>
          <a:bodyPr wrap="none">
            <a:spAutoFit/>
          </a:bodyPr>
          <a:lstStyle/>
          <a:p>
            <a:pPr>
              <a:defRPr/>
            </a:pPr>
            <a:r>
              <a:rPr lang="en-US" sz="2000" dirty="0">
                <a:solidFill>
                  <a:schemeClr val="accent4">
                    <a:lumMod val="40000"/>
                    <a:lumOff val="60000"/>
                  </a:schemeClr>
                </a:solidFill>
              </a:rPr>
              <a:t>Document </a:t>
            </a:r>
            <a:r>
              <a:rPr lang="en-US" sz="2000" dirty="0" smtClean="0">
                <a:solidFill>
                  <a:schemeClr val="accent4">
                    <a:lumMod val="40000"/>
                    <a:lumOff val="60000"/>
                  </a:schemeClr>
                </a:solidFill>
              </a:rPr>
              <a:t>31</a:t>
            </a:r>
            <a:endParaRPr lang="en-US" sz="2000" dirty="0">
              <a:solidFill>
                <a:schemeClr val="accent4">
                  <a:lumMod val="40000"/>
                  <a:lumOff val="60000"/>
                </a:schemeClr>
              </a:solidFill>
            </a:endParaRPr>
          </a:p>
        </p:txBody>
      </p:sp>
      <p:sp>
        <p:nvSpPr>
          <p:cNvPr id="6" name="Rectangle 7"/>
          <p:cNvSpPr>
            <a:spLocks noChangeArrowheads="1"/>
          </p:cNvSpPr>
          <p:nvPr/>
        </p:nvSpPr>
        <p:spPr bwMode="auto">
          <a:xfrm>
            <a:off x="198783" y="5629587"/>
            <a:ext cx="8629650" cy="1015663"/>
          </a:xfrm>
          <a:prstGeom prst="rect">
            <a:avLst/>
          </a:prstGeom>
          <a:noFill/>
          <a:ln w="9525">
            <a:noFill/>
            <a:miter lim="800000"/>
            <a:headEnd/>
            <a:tailEnd/>
          </a:ln>
        </p:spPr>
        <p:txBody>
          <a:bodyPr wrap="square">
            <a:spAutoFit/>
          </a:bodyPr>
          <a:lstStyle/>
          <a:p>
            <a:pPr marL="411163" indent="-342900" eaLnBrk="0" hangingPunct="0">
              <a:spcBef>
                <a:spcPts val="700"/>
              </a:spcBef>
              <a:buClr>
                <a:schemeClr val="tx2"/>
              </a:buClr>
              <a:buSzPct val="95000"/>
              <a:buFont typeface="Wingdings" pitchFamily="2" charset="2"/>
              <a:buChar char=""/>
            </a:pPr>
            <a:r>
              <a:rPr lang="en-US" sz="3000" dirty="0" smtClean="0">
                <a:cs typeface="Arial" pitchFamily="34" charset="0"/>
              </a:rPr>
              <a:t>Quarterly </a:t>
            </a:r>
            <a:r>
              <a:rPr lang="en-US" sz="3000" dirty="0">
                <a:cs typeface="Arial" pitchFamily="34" charset="0"/>
              </a:rPr>
              <a:t>public release of LINCS data </a:t>
            </a:r>
            <a:r>
              <a:rPr lang="en-US" sz="3000" dirty="0" smtClean="0">
                <a:cs typeface="Arial" pitchFamily="34" charset="0"/>
              </a:rPr>
              <a:t>and	metadata (started </a:t>
            </a:r>
            <a:r>
              <a:rPr lang="en-US" sz="3000" dirty="0">
                <a:cs typeface="Arial" pitchFamily="34" charset="0"/>
              </a:rPr>
              <a:t>March </a:t>
            </a:r>
            <a:r>
              <a:rPr lang="en-US" sz="3000" dirty="0" smtClean="0">
                <a:cs typeface="Arial" pitchFamily="34" charset="0"/>
              </a:rPr>
              <a:t>2012) </a:t>
            </a:r>
            <a:endParaRPr lang="en-US" sz="3000" dirty="0">
              <a:cs typeface="Arial"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ox(out)">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5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6" descr="http://t0.gstatic.com/images?q=tbn:ANd9GcS9G2ls5o3lRo2YfuXQckLyh4Ox4oK8MR3WqJX4b8oCV2vfIJj9"/>
          <p:cNvPicPr>
            <a:picLocks noChangeAspect="1" noChangeArrowheads="1"/>
          </p:cNvPicPr>
          <p:nvPr/>
        </p:nvPicPr>
        <p:blipFill>
          <a:blip r:embed="rId3" cstate="print"/>
          <a:srcRect/>
          <a:stretch>
            <a:fillRect/>
          </a:stretch>
        </p:blipFill>
        <p:spPr bwMode="auto">
          <a:xfrm>
            <a:off x="6222243" y="1219461"/>
            <a:ext cx="2755044" cy="3758380"/>
          </a:xfrm>
          <a:prstGeom prst="roundRect">
            <a:avLst>
              <a:gd name="adj" fmla="val 8594"/>
            </a:avLst>
          </a:prstGeom>
          <a:solidFill>
            <a:srgbClr val="FFFFFF">
              <a:shade val="85000"/>
            </a:srgbClr>
          </a:solidFill>
          <a:ln>
            <a:noFill/>
          </a:ln>
          <a:effectLst>
            <a:reflection blurRad="6350" stA="50000" endA="300" endPos="55000" dir="5400000" sy="-100000" algn="bl" rotWithShape="0"/>
          </a:effectLst>
        </p:spPr>
      </p:pic>
      <p:sp>
        <p:nvSpPr>
          <p:cNvPr id="2051" name="Title 1"/>
          <p:cNvSpPr txBox="1">
            <a:spLocks/>
          </p:cNvSpPr>
          <p:nvPr/>
        </p:nvSpPr>
        <p:spPr bwMode="auto">
          <a:xfrm>
            <a:off x="0" y="2767013"/>
            <a:ext cx="4648200" cy="2036762"/>
          </a:xfrm>
          <a:prstGeom prst="rect">
            <a:avLst/>
          </a:prstGeom>
          <a:noFill/>
          <a:ln w="9525" algn="ctr">
            <a:noFill/>
            <a:miter lim="800000"/>
            <a:headEnd/>
            <a:tailEnd/>
          </a:ln>
        </p:spPr>
        <p:txBody>
          <a:bodyPr/>
          <a:lstStyle/>
          <a:p>
            <a:pPr marL="411163" indent="-342900" eaLnBrk="0" hangingPunct="0">
              <a:spcBef>
                <a:spcPts val="700"/>
              </a:spcBef>
              <a:buClr>
                <a:schemeClr val="tx2"/>
              </a:buClr>
              <a:buSzPct val="95000"/>
              <a:buFont typeface="Wingdings" pitchFamily="2" charset="2"/>
              <a:buChar char=""/>
            </a:pPr>
            <a:endParaRPr lang="en-US" sz="3000">
              <a:latin typeface="Calibri" pitchFamily="34" charset="0"/>
              <a:cs typeface="Arial" pitchFamily="34" charset="0"/>
            </a:endParaRPr>
          </a:p>
        </p:txBody>
      </p:sp>
      <p:sp>
        <p:nvSpPr>
          <p:cNvPr id="2052" name="Title 1"/>
          <p:cNvSpPr txBox="1">
            <a:spLocks/>
          </p:cNvSpPr>
          <p:nvPr/>
        </p:nvSpPr>
        <p:spPr bwMode="auto">
          <a:xfrm>
            <a:off x="0" y="5511800"/>
            <a:ext cx="8842375" cy="1077913"/>
          </a:xfrm>
          <a:prstGeom prst="rect">
            <a:avLst/>
          </a:prstGeom>
          <a:noFill/>
          <a:ln w="9525" algn="ctr">
            <a:noFill/>
            <a:miter lim="800000"/>
            <a:headEnd/>
            <a:tailEnd/>
          </a:ln>
        </p:spPr>
        <p:txBody>
          <a:bodyPr/>
          <a:lstStyle/>
          <a:p>
            <a:pPr marL="411163" indent="-342900" eaLnBrk="0" hangingPunct="0">
              <a:spcBef>
                <a:spcPts val="700"/>
              </a:spcBef>
              <a:buClr>
                <a:schemeClr val="tx2"/>
              </a:buClr>
              <a:buSzPct val="95000"/>
              <a:buFont typeface="Wingdings" pitchFamily="2" charset="2"/>
              <a:buChar char=""/>
            </a:pPr>
            <a:endParaRPr lang="en-US" sz="3000">
              <a:latin typeface="Calibri" pitchFamily="34" charset="0"/>
              <a:cs typeface="Arial" pitchFamily="34" charset="0"/>
            </a:endParaRPr>
          </a:p>
        </p:txBody>
      </p:sp>
      <p:sp>
        <p:nvSpPr>
          <p:cNvPr id="12" name="TextBox 11"/>
          <p:cNvSpPr txBox="1"/>
          <p:nvPr/>
        </p:nvSpPr>
        <p:spPr>
          <a:xfrm>
            <a:off x="7240588" y="6337300"/>
            <a:ext cx="1795684" cy="400110"/>
          </a:xfrm>
          <a:prstGeom prst="rect">
            <a:avLst/>
          </a:prstGeom>
          <a:noFill/>
        </p:spPr>
        <p:txBody>
          <a:bodyPr wrap="none">
            <a:spAutoFit/>
          </a:bodyPr>
          <a:lstStyle/>
          <a:p>
            <a:pPr fontAlgn="auto">
              <a:spcBef>
                <a:spcPts val="0"/>
              </a:spcBef>
              <a:spcAft>
                <a:spcPts val="0"/>
              </a:spcAft>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32</a:t>
            </a:r>
            <a:endParaRPr lang="en-US" sz="2000" dirty="0">
              <a:solidFill>
                <a:schemeClr val="accent4">
                  <a:lumMod val="40000"/>
                  <a:lumOff val="60000"/>
                </a:schemeClr>
              </a:solidFill>
              <a:latin typeface="Arial" charset="0"/>
            </a:endParaRPr>
          </a:p>
        </p:txBody>
      </p:sp>
      <p:sp>
        <p:nvSpPr>
          <p:cNvPr id="9" name="Title 1"/>
          <p:cNvSpPr txBox="1">
            <a:spLocks/>
          </p:cNvSpPr>
          <p:nvPr/>
        </p:nvSpPr>
        <p:spPr>
          <a:xfrm>
            <a:off x="0" y="0"/>
            <a:ext cx="9144000" cy="774700"/>
          </a:xfrm>
          <a:prstGeom prst="rect">
            <a:avLst/>
          </a:prstGeom>
        </p:spPr>
        <p:txBody>
          <a:bodyPr/>
          <a:lstStyle/>
          <a:p>
            <a:pPr algn="ctr" eaLnBrk="0" fontAlgn="auto" hangingPunct="0">
              <a:spcBef>
                <a:spcPts val="0"/>
              </a:spcBef>
              <a:spcAft>
                <a:spcPts val="0"/>
              </a:spcAft>
              <a:defRPr/>
            </a:pPr>
            <a:r>
              <a:rPr lang="en-US" sz="3600" spc="-100" dirty="0">
                <a:solidFill>
                  <a:srgbClr val="FFFF00"/>
                </a:solidFill>
                <a:ea typeface="+mj-ea"/>
                <a:cs typeface="Arial" pitchFamily="34" charset="0"/>
              </a:rPr>
              <a:t>Protein Capture Reagents Program </a:t>
            </a:r>
          </a:p>
        </p:txBody>
      </p:sp>
      <p:sp>
        <p:nvSpPr>
          <p:cNvPr id="71687" name="Title 1"/>
          <p:cNvSpPr txBox="1">
            <a:spLocks/>
          </p:cNvSpPr>
          <p:nvPr/>
        </p:nvSpPr>
        <p:spPr bwMode="auto">
          <a:xfrm>
            <a:off x="-66409" y="1417917"/>
            <a:ext cx="6451442" cy="5259161"/>
          </a:xfrm>
          <a:prstGeom prst="rect">
            <a:avLst/>
          </a:prstGeom>
          <a:noFill/>
          <a:ln w="9525">
            <a:noFill/>
            <a:miter lim="800000"/>
            <a:headEnd/>
            <a:tailEnd/>
          </a:ln>
        </p:spPr>
        <p:txBody>
          <a:bodyPr/>
          <a:lstStyle/>
          <a:p>
            <a:pPr marL="411163" indent="-342900" eaLnBrk="0" hangingPunct="0">
              <a:spcBef>
                <a:spcPts val="700"/>
              </a:spcBef>
              <a:buClr>
                <a:schemeClr val="tx2"/>
              </a:buClr>
              <a:buSzPct val="95000"/>
              <a:buFont typeface="Wingdings" pitchFamily="2" charset="2"/>
              <a:buChar char=""/>
            </a:pPr>
            <a:r>
              <a:rPr lang="en-US" sz="3000" dirty="0">
                <a:cs typeface="Arial" pitchFamily="34" charset="0"/>
              </a:rPr>
              <a:t>New working </a:t>
            </a:r>
            <a:r>
              <a:rPr lang="en-US" sz="3000" dirty="0" smtClean="0">
                <a:cs typeface="Arial" pitchFamily="34" charset="0"/>
              </a:rPr>
              <a:t>groups:</a:t>
            </a:r>
            <a:endParaRPr lang="en-US" sz="3000" dirty="0">
              <a:cs typeface="Arial" pitchFamily="34" charset="0"/>
            </a:endParaRPr>
          </a:p>
          <a:p>
            <a:pPr marL="982663" lvl="1" indent="-457200" eaLnBrk="0" hangingPunct="0">
              <a:spcBef>
                <a:spcPts val="700"/>
              </a:spcBef>
              <a:buClr>
                <a:schemeClr val="tx2"/>
              </a:buClr>
              <a:buSzPct val="95000"/>
              <a:buFont typeface="Wingdings" pitchFamily="2" charset="2"/>
              <a:buChar char="Ø"/>
            </a:pPr>
            <a:r>
              <a:rPr lang="en-US" sz="3000" dirty="0" smtClean="0">
                <a:cs typeface="Arial" pitchFamily="34" charset="0"/>
              </a:rPr>
              <a:t>   Data dissemination</a:t>
            </a:r>
            <a:endParaRPr lang="en-US" sz="3000" dirty="0">
              <a:cs typeface="Arial" pitchFamily="34" charset="0"/>
            </a:endParaRPr>
          </a:p>
          <a:p>
            <a:pPr marL="982663" lvl="1" indent="-457200" eaLnBrk="0" hangingPunct="0">
              <a:spcBef>
                <a:spcPts val="700"/>
              </a:spcBef>
              <a:buClr>
                <a:schemeClr val="tx2"/>
              </a:buClr>
              <a:buSzPct val="95000"/>
              <a:buFont typeface="Wingdings" pitchFamily="2" charset="2"/>
              <a:buChar char="Ø"/>
            </a:pPr>
            <a:r>
              <a:rPr lang="en-US" sz="3000" dirty="0" smtClean="0">
                <a:cs typeface="Arial" pitchFamily="34" charset="0"/>
              </a:rPr>
              <a:t>   Validation</a:t>
            </a:r>
            <a:endParaRPr lang="en-US" sz="3000" dirty="0">
              <a:cs typeface="Arial" pitchFamily="34" charset="0"/>
            </a:endParaRPr>
          </a:p>
          <a:p>
            <a:pPr marL="982663" lvl="1" indent="-457200" eaLnBrk="0" hangingPunct="0">
              <a:spcBef>
                <a:spcPts val="700"/>
              </a:spcBef>
              <a:buClr>
                <a:schemeClr val="tx2"/>
              </a:buClr>
              <a:buSzPct val="95000"/>
              <a:buFont typeface="Wingdings" pitchFamily="2" charset="2"/>
              <a:buChar char="Ø"/>
            </a:pPr>
            <a:r>
              <a:rPr lang="en-US" sz="3000" dirty="0" smtClean="0">
                <a:cs typeface="Arial" pitchFamily="34" charset="0"/>
              </a:rPr>
              <a:t>   Target </a:t>
            </a:r>
            <a:r>
              <a:rPr lang="en-US" sz="3000" dirty="0">
                <a:cs typeface="Arial" pitchFamily="34" charset="0"/>
              </a:rPr>
              <a:t>l</a:t>
            </a:r>
            <a:r>
              <a:rPr lang="en-US" sz="3000" dirty="0" smtClean="0">
                <a:cs typeface="Arial" pitchFamily="34" charset="0"/>
              </a:rPr>
              <a:t>ist </a:t>
            </a:r>
            <a:r>
              <a:rPr lang="en-US" sz="3000" dirty="0">
                <a:cs typeface="Arial" pitchFamily="34" charset="0"/>
              </a:rPr>
              <a:t>p</a:t>
            </a:r>
            <a:r>
              <a:rPr lang="en-US" sz="3000" dirty="0" smtClean="0">
                <a:cs typeface="Arial" pitchFamily="34" charset="0"/>
              </a:rPr>
              <a:t>rioritization</a:t>
            </a:r>
            <a:endParaRPr lang="en-US" sz="3000" dirty="0">
              <a:cs typeface="Arial" pitchFamily="34" charset="0"/>
            </a:endParaRPr>
          </a:p>
          <a:p>
            <a:pPr marL="411163" indent="-342900" eaLnBrk="0" hangingPunct="0">
              <a:spcBef>
                <a:spcPts val="700"/>
              </a:spcBef>
              <a:buClr>
                <a:schemeClr val="tx2"/>
              </a:buClr>
              <a:buSzPct val="95000"/>
            </a:pPr>
            <a:endParaRPr lang="en-US" sz="3000" dirty="0">
              <a:cs typeface="Arial" pitchFamily="34" charset="0"/>
            </a:endParaRPr>
          </a:p>
          <a:p>
            <a:pPr marL="411163" indent="-342900" eaLnBrk="0" hangingPunct="0">
              <a:spcBef>
                <a:spcPts val="700"/>
              </a:spcBef>
              <a:buClr>
                <a:schemeClr val="tx2"/>
              </a:buClr>
              <a:buSzPct val="95000"/>
              <a:buFont typeface="Wingdings" pitchFamily="2" charset="2"/>
              <a:buChar char=""/>
            </a:pPr>
            <a:r>
              <a:rPr lang="en-US" sz="3000" dirty="0">
                <a:cs typeface="Arial" pitchFamily="34" charset="0"/>
              </a:rPr>
              <a:t>Soliciting community input </a:t>
            </a:r>
            <a:r>
              <a:rPr lang="en-US" sz="3000" dirty="0" smtClean="0">
                <a:cs typeface="Arial" pitchFamily="34" charset="0"/>
              </a:rPr>
              <a:t>	about production </a:t>
            </a:r>
            <a:r>
              <a:rPr lang="en-US" sz="3000" dirty="0">
                <a:cs typeface="Arial" pitchFamily="34" charset="0"/>
              </a:rPr>
              <a:t>of human </a:t>
            </a:r>
            <a:r>
              <a:rPr lang="en-US" sz="3000" dirty="0" smtClean="0">
                <a:cs typeface="Arial" pitchFamily="34" charset="0"/>
              </a:rPr>
              <a:t>	transcription </a:t>
            </a:r>
            <a:r>
              <a:rPr lang="en-US" sz="3000" dirty="0">
                <a:cs typeface="Arial" pitchFamily="34" charset="0"/>
              </a:rPr>
              <a:t>factor </a:t>
            </a:r>
            <a:r>
              <a:rPr lang="en-US" sz="3000" dirty="0" smtClean="0">
                <a:cs typeface="Arial" pitchFamily="34" charset="0"/>
              </a:rPr>
              <a:t>reagents</a:t>
            </a:r>
            <a:endParaRPr lang="en-US" sz="3000" dirty="0">
              <a:cs typeface="Arial" pitchFamily="34" charset="0"/>
            </a:endParaRPr>
          </a:p>
          <a:p>
            <a:pPr marL="411163" indent="-342900" eaLnBrk="0" hangingPunct="0">
              <a:spcBef>
                <a:spcPts val="700"/>
              </a:spcBef>
              <a:buClr>
                <a:schemeClr val="tx2"/>
              </a:buClr>
              <a:buSzPct val="95000"/>
              <a:buFont typeface="Wingdings" pitchFamily="2" charset="2"/>
              <a:buChar char=""/>
            </a:pPr>
            <a:endParaRPr lang="en-US" sz="3000" dirty="0">
              <a:cs typeface="Arial" pitchFamily="34" charset="0"/>
            </a:endParaRPr>
          </a:p>
          <a:p>
            <a:pPr marL="411163" indent="-342900" eaLnBrk="0" hangingPunct="0">
              <a:spcBef>
                <a:spcPts val="700"/>
              </a:spcBef>
              <a:buClr>
                <a:schemeClr val="tx2"/>
              </a:buClr>
              <a:buSzPct val="95000"/>
              <a:buFont typeface="Wingdings" pitchFamily="2" charset="2"/>
              <a:buChar char=""/>
            </a:pPr>
            <a:endParaRPr lang="en-US" sz="3000" i="1" dirty="0">
              <a:cs typeface="Arial" pitchFamily="34" charset="0"/>
            </a:endParaRPr>
          </a:p>
          <a:p>
            <a:pPr marL="411163" indent="-342900" eaLnBrk="0" hangingPunct="0">
              <a:spcBef>
                <a:spcPts val="700"/>
              </a:spcBef>
              <a:buClr>
                <a:schemeClr val="tx2"/>
              </a:buClr>
              <a:buSzPct val="95000"/>
            </a:pPr>
            <a:endParaRPr lang="en-US" sz="3000" dirty="0">
              <a:cs typeface="Arial" pitchFamily="34"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box(out)">
                                      <p:cBhvr>
                                        <p:cTn id="7" dur="5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1687">
                                            <p:txEl>
                                              <p:pRg st="0" end="0"/>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749"/>
                                          </p:stCondLst>
                                        </p:cTn>
                                        <p:tgtEl>
                                          <p:spTgt spid="71687">
                                            <p:txEl>
                                              <p:pRg st="1" end="1"/>
                                            </p:txEl>
                                          </p:spTgt>
                                        </p:tgtEl>
                                        <p:attrNameLst>
                                          <p:attrName>style.visibility</p:attrName>
                                        </p:attrNameLst>
                                      </p:cBhvr>
                                      <p:to>
                                        <p:strVal val="visible"/>
                                      </p:to>
                                    </p:set>
                                  </p:childTnLst>
                                </p:cTn>
                              </p:par>
                            </p:childTnLst>
                          </p:cTn>
                        </p:par>
                        <p:par>
                          <p:cTn id="15" fill="hold">
                            <p:stCondLst>
                              <p:cond delay="750"/>
                            </p:stCondLst>
                            <p:childTnLst>
                              <p:par>
                                <p:cTn id="16" presetID="1" presetClass="entr" presetSubtype="0" fill="hold" nodeType="afterEffect">
                                  <p:stCondLst>
                                    <p:cond delay="0"/>
                                  </p:stCondLst>
                                  <p:childTnLst>
                                    <p:set>
                                      <p:cBhvr>
                                        <p:cTn id="17" dur="1" fill="hold">
                                          <p:stCondLst>
                                            <p:cond delay="749"/>
                                          </p:stCondLst>
                                        </p:cTn>
                                        <p:tgtEl>
                                          <p:spTgt spid="71687">
                                            <p:txEl>
                                              <p:pRg st="2" end="2"/>
                                            </p:txEl>
                                          </p:spTgt>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nodeType="afterEffect">
                                  <p:stCondLst>
                                    <p:cond delay="0"/>
                                  </p:stCondLst>
                                  <p:childTnLst>
                                    <p:set>
                                      <p:cBhvr>
                                        <p:cTn id="20" dur="1" fill="hold">
                                          <p:stCondLst>
                                            <p:cond delay="749"/>
                                          </p:stCondLst>
                                        </p:cTn>
                                        <p:tgtEl>
                                          <p:spTgt spid="7168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16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4"/>
          <p:cNvSpPr txBox="1">
            <a:spLocks noChangeArrowheads="1"/>
          </p:cNvSpPr>
          <p:nvPr/>
        </p:nvSpPr>
        <p:spPr bwMode="auto">
          <a:xfrm>
            <a:off x="0" y="78830"/>
            <a:ext cx="9144000" cy="108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lnSpc>
                <a:spcPct val="90000"/>
              </a:lnSpc>
            </a:pPr>
            <a:r>
              <a:rPr lang="en-US" sz="3600" dirty="0">
                <a:solidFill>
                  <a:srgbClr val="FFFF00"/>
                </a:solidFill>
                <a:cs typeface="Arial" pitchFamily="34" charset="0"/>
              </a:rPr>
              <a:t>Human Heredity and Health </a:t>
            </a:r>
          </a:p>
          <a:p>
            <a:pPr algn="ctr">
              <a:lnSpc>
                <a:spcPct val="90000"/>
              </a:lnSpc>
            </a:pPr>
            <a:r>
              <a:rPr lang="en-US" sz="3600" dirty="0">
                <a:solidFill>
                  <a:srgbClr val="FFFF00"/>
                </a:solidFill>
                <a:cs typeface="Arial" pitchFamily="34" charset="0"/>
              </a:rPr>
              <a:t>in Africa (H3Africa)</a:t>
            </a:r>
          </a:p>
        </p:txBody>
      </p:sp>
      <p:pic>
        <p:nvPicPr>
          <p:cNvPr id="7270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71547" y="4149203"/>
            <a:ext cx="2441200" cy="254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7231063" y="6334125"/>
            <a:ext cx="1795684" cy="400110"/>
          </a:xfrm>
          <a:prstGeom prst="rect">
            <a:avLst/>
          </a:prstGeom>
          <a:noFill/>
        </p:spPr>
        <p:txBody>
          <a:bodyPr wrap="none">
            <a:spAutoFit/>
          </a:bodyPr>
          <a:lstStyle/>
          <a:p>
            <a:pPr>
              <a:defRPr/>
            </a:pPr>
            <a:r>
              <a:rPr lang="en-US" sz="2000" dirty="0">
                <a:solidFill>
                  <a:schemeClr val="accent4">
                    <a:lumMod val="40000"/>
                    <a:lumOff val="60000"/>
                  </a:schemeClr>
                </a:solidFill>
              </a:rPr>
              <a:t>Document </a:t>
            </a:r>
            <a:r>
              <a:rPr lang="en-US" sz="2000" dirty="0" smtClean="0">
                <a:solidFill>
                  <a:schemeClr val="accent4">
                    <a:lumMod val="40000"/>
                    <a:lumOff val="60000"/>
                  </a:schemeClr>
                </a:solidFill>
              </a:rPr>
              <a:t>33</a:t>
            </a:r>
            <a:endParaRPr lang="en-US" sz="2000" dirty="0">
              <a:solidFill>
                <a:schemeClr val="accent4">
                  <a:lumMod val="40000"/>
                  <a:lumOff val="60000"/>
                </a:schemeClr>
              </a:solidFill>
            </a:endParaRPr>
          </a:p>
        </p:txBody>
      </p:sp>
      <p:sp>
        <p:nvSpPr>
          <p:cNvPr id="9" name="Title 1"/>
          <p:cNvSpPr txBox="1">
            <a:spLocks/>
          </p:cNvSpPr>
          <p:nvPr/>
        </p:nvSpPr>
        <p:spPr bwMode="auto">
          <a:xfrm>
            <a:off x="0" y="1346200"/>
            <a:ext cx="9144000" cy="261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Applications reviewed in March and April</a:t>
            </a:r>
          </a:p>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A funding plan will be discussed in Closed 	Session of this Council meeting</a:t>
            </a:r>
          </a:p>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Inaugural H3Africa Research Network </a:t>
            </a:r>
            <a:r>
              <a:rPr lang="en-US" sz="3000" dirty="0">
                <a:solidFill>
                  <a:srgbClr val="FFFFFF"/>
                </a:solidFill>
              </a:rPr>
              <a:t>m</a:t>
            </a:r>
            <a:r>
              <a:rPr lang="en-US" sz="3000" dirty="0" smtClean="0">
                <a:solidFill>
                  <a:srgbClr val="FFFFFF"/>
                </a:solidFill>
              </a:rPr>
              <a:t>eeting 	will be held in Ethiopia in October 2012  </a:t>
            </a:r>
            <a:endParaRPr lang="en-US" sz="3000" dirty="0">
              <a:solidFill>
                <a:srgbClr val="FFFFFF"/>
              </a:solidFill>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72707"/>
                                        </p:tgtEl>
                                        <p:attrNameLst>
                                          <p:attrName>style.visibility</p:attrName>
                                        </p:attrNameLst>
                                      </p:cBhvr>
                                      <p:to>
                                        <p:strVal val="visible"/>
                                      </p:to>
                                    </p:set>
                                    <p:animEffect transition="in" filter="box(out)">
                                      <p:cBhvr>
                                        <p:cTn id="7" dur="500"/>
                                        <p:tgtEl>
                                          <p:spTgt spid="7270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14"/>
          <p:cNvSpPr txBox="1">
            <a:spLocks noChangeArrowheads="1"/>
          </p:cNvSpPr>
          <p:nvPr/>
        </p:nvSpPr>
        <p:spPr bwMode="auto">
          <a:xfrm>
            <a:off x="0" y="78551"/>
            <a:ext cx="9144000"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lnSpc>
                <a:spcPct val="90000"/>
              </a:lnSpc>
            </a:pPr>
            <a:r>
              <a:rPr lang="en-US" sz="3600" dirty="0">
                <a:solidFill>
                  <a:srgbClr val="FFFF00"/>
                </a:solidFill>
                <a:cs typeface="Arial" pitchFamily="34" charset="0"/>
              </a:rPr>
              <a:t>Single Cell </a:t>
            </a:r>
            <a:r>
              <a:rPr lang="en-US" sz="3600" dirty="0" smtClean="0">
                <a:solidFill>
                  <a:srgbClr val="FFFF00"/>
                </a:solidFill>
                <a:cs typeface="Arial" pitchFamily="34" charset="0"/>
              </a:rPr>
              <a:t>Analysis</a:t>
            </a:r>
            <a:endParaRPr lang="en-US" sz="3600" dirty="0">
              <a:solidFill>
                <a:srgbClr val="FFFF00"/>
              </a:solidFill>
              <a:cs typeface="Arial" pitchFamily="34" charset="0"/>
            </a:endParaRPr>
          </a:p>
        </p:txBody>
      </p:sp>
      <p:sp>
        <p:nvSpPr>
          <p:cNvPr id="6" name="Title 1"/>
          <p:cNvSpPr txBox="1">
            <a:spLocks/>
          </p:cNvSpPr>
          <p:nvPr/>
        </p:nvSpPr>
        <p:spPr bwMode="auto">
          <a:xfrm>
            <a:off x="0" y="778326"/>
            <a:ext cx="9144000" cy="3532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Three RFAs:</a:t>
            </a:r>
          </a:p>
          <a:p>
            <a:pPr marL="773112" lvl="2" indent="0" defTabSz="457200">
              <a:spcBef>
                <a:spcPts val="700"/>
              </a:spcBef>
              <a:buClr>
                <a:srgbClr val="D6ECFF"/>
              </a:buClr>
              <a:buSzPct val="95000"/>
              <a:tabLst>
                <a:tab pos="914400" algn="l"/>
              </a:tabLst>
            </a:pPr>
            <a:r>
              <a:rPr lang="en-US" sz="2400" dirty="0" smtClean="0">
                <a:solidFill>
                  <a:srgbClr val="FFFFFF"/>
                </a:solidFill>
              </a:rPr>
              <a:t>	Evaluate cellular heterogeneity using transcriptional 		   profiling </a:t>
            </a:r>
          </a:p>
          <a:p>
            <a:pPr marL="773112" lvl="2" indent="0" defTabSz="457200">
              <a:spcBef>
                <a:spcPts val="700"/>
              </a:spcBef>
              <a:buClr>
                <a:srgbClr val="D6ECFF"/>
              </a:buClr>
              <a:buSzPct val="95000"/>
              <a:tabLst>
                <a:tab pos="914400" algn="l"/>
              </a:tabLst>
            </a:pPr>
            <a:r>
              <a:rPr lang="en-US" sz="2400" dirty="0" smtClean="0">
                <a:solidFill>
                  <a:srgbClr val="FFFFFF"/>
                </a:solidFill>
              </a:rPr>
              <a:t>	Innovative tools and technologies </a:t>
            </a:r>
          </a:p>
          <a:p>
            <a:pPr marL="773112" lvl="2" indent="0" defTabSz="457200">
              <a:spcBef>
                <a:spcPts val="700"/>
              </a:spcBef>
              <a:buClr>
                <a:srgbClr val="D6ECFF"/>
              </a:buClr>
              <a:buSzPct val="95000"/>
              <a:tabLst>
                <a:tab pos="914400" algn="l"/>
              </a:tabLst>
            </a:pPr>
            <a:r>
              <a:rPr lang="en-US" sz="2400" dirty="0" smtClean="0">
                <a:solidFill>
                  <a:srgbClr val="FFFFFF"/>
                </a:solidFill>
              </a:rPr>
              <a:t>	Single cell technology validation in clinical setting</a:t>
            </a:r>
            <a:endParaRPr lang="en-US" sz="2800" dirty="0" smtClean="0">
              <a:solidFill>
                <a:srgbClr val="FFFFFF"/>
              </a:solidFill>
            </a:endParaRPr>
          </a:p>
          <a:p>
            <a:pPr marL="571500" lvl="1" indent="-393700" defTabSz="457200">
              <a:spcBef>
                <a:spcPts val="700"/>
              </a:spcBef>
              <a:buClr>
                <a:srgbClr val="D6ECFF"/>
              </a:buClr>
              <a:buSzPct val="95000"/>
              <a:buFont typeface="Wingdings" pitchFamily="2" charset="2"/>
              <a:buChar char=""/>
              <a:tabLst>
                <a:tab pos="914400" algn="l"/>
              </a:tabLst>
            </a:pPr>
            <a:endParaRPr lang="en-US" sz="3000" dirty="0" smtClean="0">
              <a:solidFill>
                <a:srgbClr val="FFFFFF"/>
              </a:solidFill>
            </a:endParaRPr>
          </a:p>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Single Cell Analysis </a:t>
            </a:r>
            <a:r>
              <a:rPr lang="en-US" sz="3000" dirty="0">
                <a:solidFill>
                  <a:srgbClr val="FFFFFF"/>
                </a:solidFill>
              </a:rPr>
              <a:t>w</a:t>
            </a:r>
            <a:r>
              <a:rPr lang="en-US" sz="3000" dirty="0" smtClean="0">
                <a:solidFill>
                  <a:srgbClr val="FFFFFF"/>
                </a:solidFill>
              </a:rPr>
              <a:t>orkshop recently held </a:t>
            </a:r>
          </a:p>
        </p:txBody>
      </p:sp>
      <p:sp>
        <p:nvSpPr>
          <p:cNvPr id="8" name="TextBox 7"/>
          <p:cNvSpPr txBox="1"/>
          <p:nvPr/>
        </p:nvSpPr>
        <p:spPr>
          <a:xfrm>
            <a:off x="7231063" y="6353437"/>
            <a:ext cx="1795684" cy="400110"/>
          </a:xfrm>
          <a:prstGeom prst="rect">
            <a:avLst/>
          </a:prstGeom>
          <a:noFill/>
        </p:spPr>
        <p:txBody>
          <a:bodyPr wrap="none">
            <a:spAutoFit/>
          </a:bodyPr>
          <a:lstStyle/>
          <a:p>
            <a:pPr>
              <a:defRPr/>
            </a:pPr>
            <a:r>
              <a:rPr lang="en-US" sz="2000" dirty="0">
                <a:solidFill>
                  <a:schemeClr val="accent4">
                    <a:lumMod val="40000"/>
                    <a:lumOff val="60000"/>
                  </a:schemeClr>
                </a:solidFill>
              </a:rPr>
              <a:t>Document </a:t>
            </a:r>
            <a:r>
              <a:rPr lang="en-US" sz="2000" dirty="0" smtClean="0">
                <a:solidFill>
                  <a:schemeClr val="accent4">
                    <a:lumMod val="40000"/>
                    <a:lumOff val="60000"/>
                  </a:schemeClr>
                </a:solidFill>
              </a:rPr>
              <a:t>34</a:t>
            </a:r>
            <a:endParaRPr lang="en-US" sz="2000" dirty="0">
              <a:solidFill>
                <a:schemeClr val="accent4">
                  <a:lumMod val="40000"/>
                  <a:lumOff val="60000"/>
                </a:schemeClr>
              </a:solidFill>
            </a:endParaRPr>
          </a:p>
        </p:txBody>
      </p:sp>
      <p:pic>
        <p:nvPicPr>
          <p:cNvPr id="1026" name="Picture 1" descr="image00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2656" y="4635065"/>
            <a:ext cx="8138687" cy="1515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499"/>
                                          </p:stCondLst>
                                        </p:cTn>
                                        <p:tgtEl>
                                          <p:spTgt spid="6">
                                            <p:txEl>
                                              <p:pRg st="1" end="1"/>
                                            </p:txEl>
                                          </p:spTgt>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499"/>
                                          </p:stCondLst>
                                        </p:cTn>
                                        <p:tgtEl>
                                          <p:spTgt spid="6">
                                            <p:txEl>
                                              <p:pRg st="2" end="2"/>
                                            </p:txEl>
                                          </p:spTgt>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499"/>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pic>
        <p:nvPicPr>
          <p:cNvPr id="76803" name="Picture 3" descr="helix at bottom new seq 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4" name="Rectangle 4"/>
          <p:cNvSpPr>
            <a:spLocks noChangeArrowheads="1"/>
          </p:cNvSpPr>
          <p:nvPr/>
        </p:nvSpPr>
        <p:spPr bwMode="auto">
          <a:xfrm>
            <a:off x="606425" y="331788"/>
            <a:ext cx="8035925"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1016000">
              <a:lnSpc>
                <a:spcPct val="125000"/>
              </a:lnSpc>
              <a:buFontTx/>
              <a:buAutoNum type="romanUcPeriod"/>
            </a:pPr>
            <a:r>
              <a:rPr lang="en-US" sz="4000" b="0">
                <a:solidFill>
                  <a:srgbClr val="808080"/>
                </a:solidFill>
              </a:rPr>
              <a:t>General NHGRI Updates</a:t>
            </a:r>
          </a:p>
          <a:p>
            <a:pPr marL="1016000" indent="-1016000">
              <a:lnSpc>
                <a:spcPct val="125000"/>
              </a:lnSpc>
              <a:buFontTx/>
              <a:buAutoNum type="romanUcPeriod"/>
            </a:pPr>
            <a:r>
              <a:rPr lang="en-US" sz="4000" b="0">
                <a:solidFill>
                  <a:srgbClr val="808080"/>
                </a:solidFill>
              </a:rPr>
              <a:t>General NIH Updates</a:t>
            </a:r>
          </a:p>
          <a:p>
            <a:pPr marL="1016000" indent="-1016000">
              <a:lnSpc>
                <a:spcPct val="125000"/>
              </a:lnSpc>
              <a:buFontTx/>
              <a:buAutoNum type="romanUcPeriod"/>
            </a:pPr>
            <a:r>
              <a:rPr lang="en-US" sz="4000" b="0">
                <a:solidFill>
                  <a:srgbClr val="808080"/>
                </a:solidFill>
              </a:rPr>
              <a:t>Genomics Updates</a:t>
            </a:r>
          </a:p>
          <a:p>
            <a:pPr marL="1016000" indent="-1016000">
              <a:lnSpc>
                <a:spcPct val="125000"/>
              </a:lnSpc>
              <a:buFontTx/>
              <a:buAutoNum type="romanUcPeriod"/>
            </a:pPr>
            <a:r>
              <a:rPr lang="en-US" sz="4000" b="0">
                <a:solidFill>
                  <a:srgbClr val="808080"/>
                </a:solidFill>
              </a:rPr>
              <a:t>NHGRI Extramural Program</a:t>
            </a:r>
          </a:p>
          <a:p>
            <a:pPr marL="1016000" indent="-1016000">
              <a:lnSpc>
                <a:spcPct val="125000"/>
              </a:lnSpc>
              <a:buFontTx/>
              <a:buAutoNum type="romanUcPeriod"/>
            </a:pPr>
            <a:r>
              <a:rPr lang="en-US" sz="4000" b="0">
                <a:solidFill>
                  <a:srgbClr val="808080"/>
                </a:solidFill>
              </a:rPr>
              <a:t>NIH Common Fund Programs</a:t>
            </a:r>
          </a:p>
          <a:p>
            <a:pPr marL="1016000" indent="-1016000">
              <a:lnSpc>
                <a:spcPct val="125000"/>
              </a:lnSpc>
              <a:buFontTx/>
              <a:buAutoNum type="romanUcPeriod"/>
            </a:pPr>
            <a:r>
              <a:rPr lang="en-US" sz="4000">
                <a:solidFill>
                  <a:srgbClr val="C1EEFF"/>
                </a:solidFill>
              </a:rPr>
              <a:t>NHGRI Office of the Director</a:t>
            </a:r>
          </a:p>
          <a:p>
            <a:pPr marL="1016000" indent="-1016000">
              <a:lnSpc>
                <a:spcPct val="125000"/>
              </a:lnSpc>
              <a:buFontTx/>
              <a:buAutoNum type="romanUcPeriod"/>
            </a:pPr>
            <a:r>
              <a:rPr lang="en-US" sz="4000" b="0">
                <a:solidFill>
                  <a:srgbClr val="808080"/>
                </a:solidFill>
              </a:rPr>
              <a:t>NHGRI Intramural Program</a:t>
            </a:r>
          </a:p>
        </p:txBody>
      </p:sp>
    </p:spTree>
  </p:cSld>
  <p:clrMapOvr>
    <a:masterClrMapping/>
  </p:clrMapOvr>
  <p:transition spd="slow">
    <p:wipe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657225" y="71874"/>
            <a:ext cx="7780338" cy="1447800"/>
          </a:xfrm>
          <a:prstGeom prst="rect">
            <a:avLst/>
          </a:prstGeom>
          <a:noFill/>
          <a:ln w="9525">
            <a:noFill/>
            <a:miter lim="800000"/>
            <a:headEnd/>
            <a:tailEnd/>
          </a:ln>
        </p:spPr>
      </p:pic>
      <p:sp>
        <p:nvSpPr>
          <p:cNvPr id="6" name="Title 1"/>
          <p:cNvSpPr txBox="1">
            <a:spLocks/>
          </p:cNvSpPr>
          <p:nvPr/>
        </p:nvSpPr>
        <p:spPr bwMode="auto">
          <a:xfrm>
            <a:off x="-157660" y="5368472"/>
            <a:ext cx="9144000" cy="1489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rgbClr val="D6ECFF"/>
              </a:buClr>
              <a:buSzPct val="95000"/>
              <a:buFont typeface="Wingdings" pitchFamily="2" charset="2"/>
              <a:buChar char=""/>
              <a:tabLst>
                <a:tab pos="914400" algn="l"/>
              </a:tabLst>
            </a:pPr>
            <a:r>
              <a:rPr lang="en-US" sz="2800" dirty="0" smtClean="0">
                <a:solidFill>
                  <a:srgbClr val="FFFFFF"/>
                </a:solidFill>
              </a:rPr>
              <a:t>Purpose: To provide a collaborative environment  	for building and validating electronic 	phenotype algorithms </a:t>
            </a:r>
          </a:p>
          <a:p>
            <a:pPr marL="571500" lvl="1" indent="-393700" defTabSz="457200">
              <a:spcBef>
                <a:spcPts val="700"/>
              </a:spcBef>
              <a:buClr>
                <a:srgbClr val="D6ECFF"/>
              </a:buClr>
              <a:buSzPct val="95000"/>
              <a:buFont typeface="Wingdings" pitchFamily="2" charset="2"/>
              <a:buChar char=""/>
              <a:tabLst>
                <a:tab pos="914400" algn="l"/>
              </a:tabLst>
            </a:pPr>
            <a:endParaRPr lang="en-US" sz="2800" dirty="0" smtClean="0">
              <a:solidFill>
                <a:srgbClr val="FFFFFF"/>
              </a:solidFill>
            </a:endParaRPr>
          </a:p>
        </p:txBody>
      </p:sp>
      <p:sp>
        <p:nvSpPr>
          <p:cNvPr id="7" name="TextBox 6"/>
          <p:cNvSpPr txBox="1"/>
          <p:nvPr/>
        </p:nvSpPr>
        <p:spPr>
          <a:xfrm>
            <a:off x="7242175" y="634841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35</a:t>
            </a:r>
            <a:endParaRPr lang="en-US" sz="2000" dirty="0">
              <a:solidFill>
                <a:schemeClr val="accent4">
                  <a:lumMod val="40000"/>
                  <a:lumOff val="60000"/>
                </a:schemeClr>
              </a:solidFill>
              <a:latin typeface="Arial"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40808" y="1578578"/>
            <a:ext cx="6088394" cy="36555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up)">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5220"/>
            <a:ext cx="9143999" cy="1243009"/>
          </a:xfrm>
        </p:spPr>
        <p:txBody>
          <a:bodyPr/>
          <a:lstStyle/>
          <a:p>
            <a:pPr algn="ctr">
              <a:defRPr/>
            </a:pPr>
            <a:r>
              <a:rPr lang="en-US" sz="3600" b="1" dirty="0" err="1" smtClean="0">
                <a:solidFill>
                  <a:srgbClr val="FFFF00"/>
                </a:solidFill>
                <a:latin typeface="Arial" pitchFamily="34" charset="0"/>
                <a:cs typeface="Arial" pitchFamily="34" charset="0"/>
              </a:rPr>
              <a:t>eMERGE</a:t>
            </a:r>
            <a:r>
              <a:rPr lang="en-US" sz="3600" b="1" dirty="0" smtClean="0">
                <a:solidFill>
                  <a:srgbClr val="FFFF00"/>
                </a:solidFill>
                <a:latin typeface="Arial" pitchFamily="34" charset="0"/>
                <a:cs typeface="Arial" pitchFamily="34" charset="0"/>
              </a:rPr>
              <a:t> Testimony to the National Committee on Vital and Health Statistics</a:t>
            </a:r>
            <a:endParaRPr lang="en-US" sz="3600" b="1" dirty="0">
              <a:solidFill>
                <a:srgbClr val="FFFF00"/>
              </a:solidFill>
              <a:latin typeface="Arial" pitchFamily="34" charset="0"/>
              <a:cs typeface="Arial" pitchFamily="34" charset="0"/>
            </a:endParaRPr>
          </a:p>
        </p:txBody>
      </p:sp>
      <p:sp>
        <p:nvSpPr>
          <p:cNvPr id="6" name="Title 1"/>
          <p:cNvSpPr txBox="1">
            <a:spLocks/>
          </p:cNvSpPr>
          <p:nvPr/>
        </p:nvSpPr>
        <p:spPr bwMode="auto">
          <a:xfrm>
            <a:off x="0" y="1233714"/>
            <a:ext cx="6255657" cy="3399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rgbClr val="D6ECFF"/>
              </a:buClr>
              <a:buSzPct val="95000"/>
              <a:buFont typeface="Wingdings" pitchFamily="2" charset="2"/>
              <a:buChar char=""/>
              <a:tabLst>
                <a:tab pos="803275" algn="l"/>
              </a:tabLst>
            </a:pPr>
            <a:r>
              <a:rPr lang="en-US" sz="2800" dirty="0" smtClean="0">
                <a:solidFill>
                  <a:srgbClr val="FFFFFF"/>
                </a:solidFill>
              </a:rPr>
              <a:t>Data collection: community 	engagement models, 	community advisory boards, 	and promotion of research to 	the community </a:t>
            </a:r>
          </a:p>
          <a:p>
            <a:pPr marL="571500" lvl="1" indent="-393700" defTabSz="457200">
              <a:spcBef>
                <a:spcPts val="700"/>
              </a:spcBef>
              <a:buClr>
                <a:srgbClr val="D6ECFF"/>
              </a:buClr>
              <a:buSzPct val="95000"/>
              <a:buFont typeface="Wingdings" pitchFamily="2" charset="2"/>
              <a:buChar char=""/>
              <a:tabLst>
                <a:tab pos="803275" algn="l"/>
              </a:tabLst>
            </a:pPr>
            <a:r>
              <a:rPr lang="en-US" sz="2800" dirty="0" smtClean="0">
                <a:solidFill>
                  <a:srgbClr val="FFFFFF"/>
                </a:solidFill>
              </a:rPr>
              <a:t>Data utilization: data use 	agreement for sharing data in 	the consortium</a:t>
            </a:r>
          </a:p>
          <a:p>
            <a:pPr marL="571500" lvl="1" indent="-393700" defTabSz="457200">
              <a:spcBef>
                <a:spcPts val="700"/>
              </a:spcBef>
              <a:buClr>
                <a:srgbClr val="D6ECFF"/>
              </a:buClr>
              <a:buSzPct val="95000"/>
              <a:buFont typeface="Wingdings" pitchFamily="2" charset="2"/>
              <a:buChar char=""/>
              <a:tabLst>
                <a:tab pos="803275" algn="l"/>
              </a:tabLst>
            </a:pPr>
            <a:r>
              <a:rPr lang="en-US" sz="2800" dirty="0" smtClean="0">
                <a:solidFill>
                  <a:srgbClr val="FFFFFF"/>
                </a:solidFill>
              </a:rPr>
              <a:t>Data dissemination: de-	identified data submitted to 	</a:t>
            </a:r>
            <a:r>
              <a:rPr lang="en-US" sz="2800" dirty="0" err="1" smtClean="0">
                <a:solidFill>
                  <a:srgbClr val="FFFFFF"/>
                </a:solidFill>
              </a:rPr>
              <a:t>dbGaP</a:t>
            </a:r>
            <a:r>
              <a:rPr lang="en-US" sz="2800" dirty="0" smtClean="0">
                <a:solidFill>
                  <a:srgbClr val="FFFFFF"/>
                </a:solidFill>
              </a:rPr>
              <a:t> for sharing data 	beyond the </a:t>
            </a:r>
            <a:r>
              <a:rPr lang="en-US" sz="2800" dirty="0" err="1" smtClean="0">
                <a:solidFill>
                  <a:srgbClr val="FFFFFF"/>
                </a:solidFill>
              </a:rPr>
              <a:t>eMERGE</a:t>
            </a:r>
            <a:r>
              <a:rPr lang="en-US" sz="2800" dirty="0" smtClean="0">
                <a:solidFill>
                  <a:srgbClr val="FFFFFF"/>
                </a:solidFill>
              </a:rPr>
              <a:t> sites </a:t>
            </a:r>
          </a:p>
        </p:txBody>
      </p:sp>
      <p:grpSp>
        <p:nvGrpSpPr>
          <p:cNvPr id="7" name="Group 6"/>
          <p:cNvGrpSpPr/>
          <p:nvPr/>
        </p:nvGrpSpPr>
        <p:grpSpPr>
          <a:xfrm>
            <a:off x="6202814" y="1582055"/>
            <a:ext cx="2708956" cy="4495841"/>
            <a:chOff x="6202814" y="1582055"/>
            <a:chExt cx="2708956" cy="4495841"/>
          </a:xfrm>
        </p:grpSpPr>
        <p:pic>
          <p:nvPicPr>
            <p:cNvPr id="4101" name="Picture 7"/>
            <p:cNvPicPr>
              <a:picLocks noChangeAspect="1" noChangeArrowheads="1"/>
            </p:cNvPicPr>
            <p:nvPr/>
          </p:nvPicPr>
          <p:blipFill>
            <a:blip r:embed="rId3" cstate="print"/>
            <a:srcRect r="3941"/>
            <a:stretch>
              <a:fillRect/>
            </a:stretch>
          </p:blipFill>
          <p:spPr bwMode="auto">
            <a:xfrm>
              <a:off x="6202814" y="1582055"/>
              <a:ext cx="2708956" cy="3106058"/>
            </a:xfrm>
            <a:prstGeom prst="roundRect">
              <a:avLst/>
            </a:prstGeom>
            <a:noFill/>
            <a:ln>
              <a:noFill/>
            </a:ln>
          </p:spPr>
        </p:pic>
        <p:pic>
          <p:nvPicPr>
            <p:cNvPr id="34818" name="Picture 2" descr="NCVHS Logo"/>
            <p:cNvPicPr>
              <a:picLocks noChangeAspect="1" noChangeArrowheads="1"/>
            </p:cNvPicPr>
            <p:nvPr/>
          </p:nvPicPr>
          <p:blipFill>
            <a:blip r:embed="rId4" cstate="print"/>
            <a:srcRect/>
            <a:stretch>
              <a:fillRect/>
            </a:stretch>
          </p:blipFill>
          <p:spPr bwMode="auto">
            <a:xfrm>
              <a:off x="6498318" y="4961620"/>
              <a:ext cx="2065110" cy="1116276"/>
            </a:xfrm>
            <a:prstGeom prst="rect">
              <a:avLst/>
            </a:prstGeom>
            <a:noFill/>
          </p:spPr>
        </p:pic>
      </p:gr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p:cNvSpPr>
            <a:spLocks noGrp="1"/>
          </p:cNvSpPr>
          <p:nvPr>
            <p:ph type="title"/>
          </p:nvPr>
        </p:nvSpPr>
        <p:spPr>
          <a:xfrm>
            <a:off x="0" y="47298"/>
            <a:ext cx="9144000" cy="639763"/>
          </a:xfrm>
        </p:spPr>
        <p:txBody>
          <a:bodyPr/>
          <a:lstStyle/>
          <a:p>
            <a:pPr algn="ctr">
              <a:defRPr/>
            </a:pPr>
            <a:r>
              <a:rPr lang="en-US" sz="3500" b="1" dirty="0" smtClean="0">
                <a:solidFill>
                  <a:srgbClr val="FFFF00"/>
                </a:solidFill>
                <a:latin typeface="Arial" charset="0"/>
                <a:cs typeface="Arial" charset="0"/>
              </a:rPr>
              <a:t>GENEVA Initiative Complete</a:t>
            </a:r>
          </a:p>
        </p:txBody>
      </p:sp>
      <p:sp>
        <p:nvSpPr>
          <p:cNvPr id="27" name="TextBox 26"/>
          <p:cNvSpPr txBox="1"/>
          <p:nvPr/>
        </p:nvSpPr>
        <p:spPr>
          <a:xfrm>
            <a:off x="7239014" y="6342076"/>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pitchFamily="34" charset="0"/>
              </a:rPr>
              <a:t>Document </a:t>
            </a:r>
            <a:r>
              <a:rPr lang="en-US" sz="2000" b="1" dirty="0" smtClean="0">
                <a:solidFill>
                  <a:srgbClr val="00ADDC">
                    <a:lumMod val="40000"/>
                    <a:lumOff val="60000"/>
                  </a:srgbClr>
                </a:solidFill>
                <a:latin typeface="Arial" pitchFamily="34" charset="0"/>
              </a:rPr>
              <a:t>36</a:t>
            </a:r>
            <a:endParaRPr lang="en-US" sz="2000" b="1" dirty="0">
              <a:solidFill>
                <a:srgbClr val="00ADDC">
                  <a:lumMod val="40000"/>
                  <a:lumOff val="60000"/>
                </a:srgbClr>
              </a:solidFill>
              <a:latin typeface="Arial" pitchFamily="34" charset="0"/>
            </a:endParaRPr>
          </a:p>
        </p:txBody>
      </p:sp>
      <p:sp>
        <p:nvSpPr>
          <p:cNvPr id="4" name="Title 1"/>
          <p:cNvSpPr txBox="1">
            <a:spLocks/>
          </p:cNvSpPr>
          <p:nvPr/>
        </p:nvSpPr>
        <p:spPr bwMode="auto">
          <a:xfrm>
            <a:off x="145144" y="791034"/>
            <a:ext cx="8940800" cy="3372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fontAlgn="base">
              <a:spcBef>
                <a:spcPts val="1200"/>
              </a:spcBef>
              <a:spcAft>
                <a:spcPct val="0"/>
              </a:spcAft>
              <a:buClr>
                <a:srgbClr val="D6ECFF"/>
              </a:buClr>
              <a:buSzPct val="95000"/>
              <a:buFont typeface="Wingdings" pitchFamily="2" charset="2"/>
              <a:buChar char=""/>
              <a:tabLst>
                <a:tab pos="914400" algn="l"/>
              </a:tabLst>
            </a:pPr>
            <a:r>
              <a:rPr lang="en-US" sz="3000" dirty="0" smtClean="0">
                <a:solidFill>
                  <a:srgbClr val="FFFFFF"/>
                </a:solidFill>
              </a:rPr>
              <a:t>20 datasets posted to </a:t>
            </a:r>
            <a:r>
              <a:rPr lang="en-US" sz="3000" dirty="0" err="1" smtClean="0">
                <a:solidFill>
                  <a:srgbClr val="FFFFFF"/>
                </a:solidFill>
              </a:rPr>
              <a:t>dbGaP</a:t>
            </a:r>
            <a:r>
              <a:rPr lang="en-US" sz="3000" dirty="0" smtClean="0">
                <a:solidFill>
                  <a:srgbClr val="FFFFFF"/>
                </a:solidFill>
              </a:rPr>
              <a:t>, all imputed</a:t>
            </a:r>
          </a:p>
          <a:p>
            <a:pPr marL="174625" lvl="1" indent="115888" defTabSz="457200" fontAlgn="base">
              <a:spcBef>
                <a:spcPts val="1200"/>
              </a:spcBef>
              <a:spcAft>
                <a:spcPct val="0"/>
              </a:spcAft>
              <a:buClr>
                <a:srgbClr val="D6ECFF"/>
              </a:buClr>
              <a:buSzPct val="95000"/>
              <a:buFont typeface="Wingdings" pitchFamily="2" charset="2"/>
              <a:buChar char=""/>
              <a:tabLst>
                <a:tab pos="914400" algn="l"/>
              </a:tabLst>
            </a:pPr>
            <a:endParaRPr lang="en-US" sz="2000" dirty="0" smtClean="0">
              <a:solidFill>
                <a:srgbClr val="FFFFFF"/>
              </a:solidFill>
            </a:endParaRPr>
          </a:p>
          <a:p>
            <a:pPr marL="174625" lvl="1" indent="115888" defTabSz="457200" fontAlgn="base">
              <a:spcBef>
                <a:spcPts val="1200"/>
              </a:spcBef>
              <a:spcAft>
                <a:spcPct val="0"/>
              </a:spcAft>
              <a:buClr>
                <a:srgbClr val="D6ECFF"/>
              </a:buClr>
              <a:buSzPct val="95000"/>
              <a:buFont typeface="Wingdings" pitchFamily="2" charset="2"/>
              <a:buChar char=""/>
              <a:tabLst>
                <a:tab pos="914400" algn="l"/>
              </a:tabLst>
            </a:pPr>
            <a:endParaRPr lang="en-US" sz="2000" dirty="0" smtClean="0">
              <a:solidFill>
                <a:srgbClr val="FFFFFF"/>
              </a:solidFill>
            </a:endParaRPr>
          </a:p>
          <a:p>
            <a:pPr marL="174625" lvl="1" indent="115888" defTabSz="457200" fontAlgn="base">
              <a:spcBef>
                <a:spcPts val="1200"/>
              </a:spcBef>
              <a:spcAft>
                <a:spcPct val="0"/>
              </a:spcAft>
              <a:buClr>
                <a:srgbClr val="D6ECFF"/>
              </a:buClr>
              <a:buSzPct val="95000"/>
              <a:tabLst>
                <a:tab pos="914400" algn="l"/>
              </a:tabLst>
            </a:pPr>
            <a:endParaRPr lang="en-US" sz="2000" dirty="0" smtClean="0">
              <a:solidFill>
                <a:srgbClr val="FFFFFF"/>
              </a:solidFill>
            </a:endParaRPr>
          </a:p>
          <a:p>
            <a:pPr marL="174625" lvl="1" indent="115888" defTabSz="457200" fontAlgn="base">
              <a:spcBef>
                <a:spcPts val="1200"/>
              </a:spcBef>
              <a:spcAft>
                <a:spcPct val="0"/>
              </a:spcAft>
              <a:buClr>
                <a:srgbClr val="D6ECFF"/>
              </a:buClr>
              <a:buSzPct val="95000"/>
              <a:tabLst>
                <a:tab pos="914400" algn="l"/>
              </a:tabLst>
            </a:pPr>
            <a:endParaRPr lang="en-US" sz="2000" dirty="0" smtClean="0">
              <a:solidFill>
                <a:srgbClr val="FFFFFF"/>
              </a:solidFill>
            </a:endParaRPr>
          </a:p>
          <a:p>
            <a:pPr marL="174625" lvl="1" indent="115888" defTabSz="457200" fontAlgn="base">
              <a:spcBef>
                <a:spcPts val="1200"/>
              </a:spcBef>
              <a:spcAft>
                <a:spcPct val="0"/>
              </a:spcAft>
              <a:buClr>
                <a:srgbClr val="D6ECFF"/>
              </a:buClr>
              <a:buSzPct val="95000"/>
              <a:buFont typeface="Wingdings" pitchFamily="2" charset="2"/>
              <a:buChar char=""/>
              <a:tabLst>
                <a:tab pos="914400" algn="l"/>
              </a:tabLst>
            </a:pPr>
            <a:endParaRPr lang="en-US" sz="2000" dirty="0" smtClean="0">
              <a:solidFill>
                <a:srgbClr val="FFFFFF"/>
              </a:solidFill>
            </a:endParaRPr>
          </a:p>
          <a:p>
            <a:pPr marL="174625" lvl="1" indent="115888" defTabSz="457200" fontAlgn="base">
              <a:spcBef>
                <a:spcPts val="1200"/>
              </a:spcBef>
              <a:spcAft>
                <a:spcPct val="0"/>
              </a:spcAft>
              <a:buClr>
                <a:srgbClr val="D6ECFF"/>
              </a:buClr>
              <a:buSzPct val="95000"/>
              <a:buFont typeface="Wingdings" pitchFamily="2" charset="2"/>
              <a:buChar char="§"/>
              <a:tabLst>
                <a:tab pos="914400" algn="l"/>
              </a:tabLst>
            </a:pPr>
            <a:endParaRPr lang="en-US" sz="2000" dirty="0" smtClean="0">
              <a:solidFill>
                <a:srgbClr val="FFFFFF"/>
              </a:solidFill>
            </a:endParaRPr>
          </a:p>
          <a:p>
            <a:pPr marL="571500" lvl="1" indent="-393700" defTabSz="457200" fontAlgn="base">
              <a:spcBef>
                <a:spcPts val="1200"/>
              </a:spcBef>
              <a:spcAft>
                <a:spcPct val="0"/>
              </a:spcAft>
              <a:buClr>
                <a:srgbClr val="D6ECFF"/>
              </a:buClr>
              <a:buSzPct val="95000"/>
              <a:buFont typeface="Wingdings" pitchFamily="2" charset="2"/>
              <a:buChar char="§"/>
              <a:tabLst>
                <a:tab pos="914400" algn="l"/>
              </a:tabLst>
            </a:pPr>
            <a:r>
              <a:rPr lang="en-US" sz="3000" dirty="0" smtClean="0">
                <a:solidFill>
                  <a:srgbClr val="FFFFFF"/>
                </a:solidFill>
              </a:rPr>
              <a:t>50+ publications</a:t>
            </a:r>
          </a:p>
          <a:p>
            <a:pPr marL="571500" lvl="1" indent="-393700" defTabSz="457200" fontAlgn="base">
              <a:spcBef>
                <a:spcPts val="1200"/>
              </a:spcBef>
              <a:spcAft>
                <a:spcPct val="0"/>
              </a:spcAft>
              <a:buClr>
                <a:srgbClr val="D6ECFF"/>
              </a:buClr>
              <a:buSzPct val="95000"/>
              <a:buFont typeface="Wingdings" pitchFamily="2" charset="2"/>
              <a:buChar char=""/>
              <a:tabLst>
                <a:tab pos="914400" algn="l"/>
              </a:tabLst>
            </a:pPr>
            <a:r>
              <a:rPr lang="en-US" sz="3000" dirty="0" err="1" smtClean="0">
                <a:solidFill>
                  <a:srgbClr val="FFFFFF"/>
                </a:solidFill>
              </a:rPr>
              <a:t>GWASTools</a:t>
            </a:r>
            <a:r>
              <a:rPr lang="en-US" sz="3000" dirty="0" smtClean="0">
                <a:solidFill>
                  <a:srgbClr val="FFFFFF"/>
                </a:solidFill>
              </a:rPr>
              <a:t> website developed</a:t>
            </a:r>
            <a:r>
              <a:rPr lang="en-US" sz="3200" dirty="0" smtClean="0"/>
              <a:t/>
            </a:r>
            <a:br>
              <a:rPr lang="en-US" sz="3200" dirty="0" smtClean="0"/>
            </a:br>
            <a:endParaRPr lang="en-US" sz="3000" dirty="0">
              <a:solidFill>
                <a:srgbClr val="FFFFFF"/>
              </a:solidFill>
            </a:endParaRPr>
          </a:p>
        </p:txBody>
      </p:sp>
      <p:pic>
        <p:nvPicPr>
          <p:cNvPr id="7170" name="Picture 2" descr="https://www.genevastudy.org/images/GenevaStudyLogo.gif">
            <a:hlinkClick r:id="rId3"/>
          </p:cNvPr>
          <p:cNvPicPr>
            <a:picLocks noChangeAspect="1" noChangeArrowheads="1"/>
          </p:cNvPicPr>
          <p:nvPr/>
        </p:nvPicPr>
        <p:blipFill>
          <a:blip r:embed="rId4" cstate="print"/>
          <a:srcRect/>
          <a:stretch>
            <a:fillRect/>
          </a:stretch>
        </p:blipFill>
        <p:spPr bwMode="auto">
          <a:xfrm>
            <a:off x="1" y="5436451"/>
            <a:ext cx="9143999" cy="849085"/>
          </a:xfrm>
          <a:prstGeom prst="rect">
            <a:avLst/>
          </a:prstGeom>
          <a:noFill/>
        </p:spPr>
      </p:pic>
      <p:graphicFrame>
        <p:nvGraphicFramePr>
          <p:cNvPr id="14" name="Table 13"/>
          <p:cNvGraphicFramePr>
            <a:graphicFrameLocks noGrp="1"/>
          </p:cNvGraphicFramePr>
          <p:nvPr/>
        </p:nvGraphicFramePr>
        <p:xfrm>
          <a:off x="732961" y="1367971"/>
          <a:ext cx="8265887" cy="2743200"/>
        </p:xfrm>
        <a:graphic>
          <a:graphicData uri="http://schemas.openxmlformats.org/drawingml/2006/table">
            <a:tbl>
              <a:tblPr firstRow="1" bandRow="1">
                <a:tableStyleId>{2D5ABB26-0587-4C30-8999-92F81FD0307C}</a:tableStyleId>
              </a:tblPr>
              <a:tblGrid>
                <a:gridCol w="2813919"/>
                <a:gridCol w="2623392"/>
                <a:gridCol w="2828576"/>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FF00"/>
                          </a:solidFill>
                          <a:latin typeface="Arial" pitchFamily="34" charset="0"/>
                          <a:cs typeface="Arial" pitchFamily="34" charset="0"/>
                        </a:rPr>
                        <a:t>Addiction</a:t>
                      </a:r>
                    </a:p>
                  </a:txBody>
                  <a:tcPr/>
                </a:tc>
                <a:tc>
                  <a:txBody>
                    <a:bodyPr/>
                    <a:lstStyle/>
                    <a:p>
                      <a:r>
                        <a:rPr lang="en-US" sz="2400" b="1" dirty="0" smtClean="0">
                          <a:solidFill>
                            <a:srgbClr val="FFFF00"/>
                          </a:solidFill>
                          <a:latin typeface="Arial" pitchFamily="34" charset="0"/>
                          <a:cs typeface="Arial" pitchFamily="34" charset="0"/>
                        </a:rPr>
                        <a:t>Glaucoma</a:t>
                      </a:r>
                      <a:endParaRPr lang="en-US" sz="2400" b="1" dirty="0">
                        <a:solidFill>
                          <a:srgbClr val="FFFF00"/>
                        </a:solidFill>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FF00"/>
                          </a:solidFill>
                          <a:latin typeface="Arial" pitchFamily="34" charset="0"/>
                          <a:cs typeface="Arial" pitchFamily="34" charset="0"/>
                        </a:rPr>
                        <a:t>Oral Clefts</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FF00"/>
                          </a:solidFill>
                          <a:latin typeface="Arial" pitchFamily="34" charset="0"/>
                          <a:cs typeface="Arial" pitchFamily="34" charset="0"/>
                        </a:rPr>
                        <a:t>Blood Clotting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FF00"/>
                          </a:solidFill>
                          <a:latin typeface="Arial" pitchFamily="34" charset="0"/>
                          <a:cs typeface="Arial" pitchFamily="34" charset="0"/>
                        </a:rPr>
                        <a:t>Heart Disease</a:t>
                      </a:r>
                    </a:p>
                  </a:txBody>
                  <a:tcPr/>
                </a:tc>
                <a:tc>
                  <a:txBody>
                    <a:bodyPr/>
                    <a:lstStyle/>
                    <a:p>
                      <a:r>
                        <a:rPr lang="en-US" sz="2400" b="1" dirty="0" smtClean="0">
                          <a:solidFill>
                            <a:srgbClr val="FFFF00"/>
                          </a:solidFill>
                          <a:latin typeface="Arial" pitchFamily="34" charset="0"/>
                          <a:cs typeface="Arial" pitchFamily="34" charset="0"/>
                        </a:rPr>
                        <a:t>Prematurity</a:t>
                      </a:r>
                      <a:endParaRPr lang="en-US" sz="2400" b="1" dirty="0">
                        <a:solidFill>
                          <a:srgbClr val="FFFF00"/>
                        </a:solidFill>
                        <a:latin typeface="Arial" pitchFamily="34" charset="0"/>
                        <a:cs typeface="Arial"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FF00"/>
                          </a:solidFill>
                          <a:latin typeface="Arial" pitchFamily="34" charset="0"/>
                          <a:cs typeface="Arial" pitchFamily="34" charset="0"/>
                        </a:rPr>
                        <a:t>Blood Pressure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FF00"/>
                          </a:solidFill>
                          <a:latin typeface="Arial" pitchFamily="34" charset="0"/>
                          <a:cs typeface="Arial" pitchFamily="34" charset="0"/>
                        </a:rPr>
                        <a:t>Lung</a:t>
                      </a:r>
                      <a:r>
                        <a:rPr lang="en-US" sz="2400" b="1" baseline="0" dirty="0" smtClean="0">
                          <a:solidFill>
                            <a:srgbClr val="FFFF00"/>
                          </a:solidFill>
                          <a:latin typeface="Arial" pitchFamily="34" charset="0"/>
                          <a:cs typeface="Arial" pitchFamily="34" charset="0"/>
                        </a:rPr>
                        <a:t> Cancer</a:t>
                      </a:r>
                      <a:endParaRPr lang="en-US" sz="2400" b="1" dirty="0" smtClean="0">
                        <a:solidFill>
                          <a:srgbClr val="FFFF00"/>
                        </a:solidFill>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FF00"/>
                          </a:solidFill>
                          <a:latin typeface="Arial" pitchFamily="34" charset="0"/>
                          <a:cs typeface="Arial" pitchFamily="34" charset="0"/>
                        </a:rPr>
                        <a:t>Prostate Cancer</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FF00"/>
                          </a:solidFill>
                          <a:latin typeface="Arial" pitchFamily="34" charset="0"/>
                          <a:cs typeface="Arial" pitchFamily="34" charset="0"/>
                        </a:rPr>
                        <a:t>COPD</a:t>
                      </a:r>
                    </a:p>
                  </a:txBody>
                  <a:tcPr/>
                </a:tc>
                <a:tc rowSpan="2">
                  <a:txBody>
                    <a:bodyPr/>
                    <a:lstStyle/>
                    <a:p>
                      <a:pPr marL="231775" indent="-231775"/>
                      <a:r>
                        <a:rPr lang="en-US" sz="2400" b="1" dirty="0" smtClean="0">
                          <a:solidFill>
                            <a:srgbClr val="FFFF00"/>
                          </a:solidFill>
                          <a:latin typeface="Arial" pitchFamily="34" charset="0"/>
                          <a:cs typeface="Arial" pitchFamily="34" charset="0"/>
                        </a:rPr>
                        <a:t>Maternal  Metabolism</a:t>
                      </a:r>
                      <a:endParaRPr lang="en-US" sz="2400" b="1" dirty="0">
                        <a:solidFill>
                          <a:srgbClr val="FFFF00"/>
                        </a:solidFill>
                        <a:latin typeface="Arial" pitchFamily="34" charset="0"/>
                        <a:cs typeface="Arial" pitchFamily="34" charset="0"/>
                      </a:endParaRPr>
                    </a:p>
                  </a:txBody>
                  <a:tcPr/>
                </a:tc>
                <a:tc>
                  <a:txBody>
                    <a:bodyPr/>
                    <a:lstStyle/>
                    <a:p>
                      <a:r>
                        <a:rPr lang="en-US" sz="2400" b="1" dirty="0" smtClean="0">
                          <a:solidFill>
                            <a:srgbClr val="FFFF00"/>
                          </a:solidFill>
                          <a:latin typeface="Arial" pitchFamily="34" charset="0"/>
                          <a:cs typeface="Arial" pitchFamily="34" charset="0"/>
                        </a:rPr>
                        <a:t>Stroke</a:t>
                      </a:r>
                      <a:endParaRPr lang="en-US" sz="2400" b="1" dirty="0">
                        <a:solidFill>
                          <a:srgbClr val="FFFF00"/>
                        </a:solidFill>
                        <a:latin typeface="Arial" pitchFamily="34" charset="0"/>
                        <a:cs typeface="Arial"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FF00"/>
                          </a:solidFill>
                          <a:latin typeface="Arial" pitchFamily="34" charset="0"/>
                          <a:cs typeface="Arial" pitchFamily="34" charset="0"/>
                        </a:rPr>
                        <a:t>Dental Carries</a:t>
                      </a:r>
                    </a:p>
                  </a:txBody>
                  <a:tcPr/>
                </a:tc>
                <a:tc vMerge="1">
                  <a:txBody>
                    <a:bodyPr/>
                    <a:lstStyle/>
                    <a:p>
                      <a:endParaRPr lang="en-US" sz="2400" b="1" dirty="0">
                        <a:solidFill>
                          <a:srgbClr val="FFFF00"/>
                        </a:solidFill>
                        <a:latin typeface="Arial" pitchFamily="34" charset="0"/>
                        <a:cs typeface="Arial" pitchFamily="34" charset="0"/>
                      </a:endParaRPr>
                    </a:p>
                  </a:txBody>
                  <a:tcPr/>
                </a:tc>
                <a:tc rowSpan="2">
                  <a:txBody>
                    <a:bodyPr/>
                    <a:lstStyle/>
                    <a:p>
                      <a:pPr marL="231775" indent="-231775"/>
                      <a:r>
                        <a:rPr lang="en-US" sz="2400" b="1" dirty="0" smtClean="0">
                          <a:solidFill>
                            <a:srgbClr val="FFFF00"/>
                          </a:solidFill>
                          <a:latin typeface="Arial" pitchFamily="34" charset="0"/>
                          <a:cs typeface="Arial" pitchFamily="34" charset="0"/>
                        </a:rPr>
                        <a:t>Venous </a:t>
                      </a:r>
                      <a:r>
                        <a:rPr lang="en-US" sz="2400" b="1" dirty="0" err="1" smtClean="0">
                          <a:solidFill>
                            <a:srgbClr val="FFFF00"/>
                          </a:solidFill>
                          <a:latin typeface="Arial" pitchFamily="34" charset="0"/>
                          <a:cs typeface="Arial" pitchFamily="34" charset="0"/>
                        </a:rPr>
                        <a:t>Thombosis</a:t>
                      </a:r>
                      <a:endParaRPr lang="en-US" sz="2400" b="1" dirty="0">
                        <a:solidFill>
                          <a:srgbClr val="FFFF00"/>
                        </a:solidFill>
                        <a:latin typeface="Arial" pitchFamily="34" charset="0"/>
                        <a:cs typeface="Arial"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FF00"/>
                          </a:solidFill>
                          <a:latin typeface="Arial" pitchFamily="34" charset="0"/>
                          <a:cs typeface="Arial" pitchFamily="34" charset="0"/>
                        </a:rPr>
                        <a:t>Diabetes</a:t>
                      </a:r>
                      <a:endParaRPr lang="en-US" sz="2400" b="1" dirty="0" smtClean="0">
                        <a:solidFill>
                          <a:srgbClr val="FFFF66"/>
                        </a:solidFill>
                        <a:latin typeface="Arial" pitchFamily="34" charset="0"/>
                        <a:cs typeface="Arial" pitchFamily="34" charset="0"/>
                      </a:endParaRPr>
                    </a:p>
                  </a:txBody>
                  <a:tcPr/>
                </a:tc>
                <a:tc>
                  <a:txBody>
                    <a:bodyPr/>
                    <a:lstStyle/>
                    <a:p>
                      <a:r>
                        <a:rPr lang="en-US" sz="2400" b="1" dirty="0" smtClean="0">
                          <a:solidFill>
                            <a:srgbClr val="FFFF00"/>
                          </a:solidFill>
                          <a:latin typeface="Arial" pitchFamily="34" charset="0"/>
                          <a:cs typeface="Arial" pitchFamily="34" charset="0"/>
                        </a:rPr>
                        <a:t>Melanoma</a:t>
                      </a:r>
                      <a:endParaRPr lang="en-US" sz="2400" b="1" dirty="0">
                        <a:solidFill>
                          <a:srgbClr val="FFFF00"/>
                        </a:solidFill>
                        <a:latin typeface="Arial" pitchFamily="34" charset="0"/>
                        <a:cs typeface="Arial" pitchFamily="34" charset="0"/>
                      </a:endParaRPr>
                    </a:p>
                  </a:txBody>
                  <a:tcPr/>
                </a:tc>
                <a:tc vMerge="1">
                  <a:txBody>
                    <a:bodyPr/>
                    <a:lstStyle/>
                    <a:p>
                      <a:endParaRPr lang="en-US" sz="2400" b="1" dirty="0">
                        <a:solidFill>
                          <a:srgbClr val="FFFF00"/>
                        </a:solidFill>
                        <a:latin typeface="Arial" pitchFamily="34" charset="0"/>
                        <a:cs typeface="Arial" pitchFamily="34" charset="0"/>
                      </a:endParaRPr>
                    </a:p>
                  </a:txBody>
                  <a:tcPr/>
                </a:tc>
              </a:tr>
            </a:tbl>
          </a:graphicData>
        </a:graphic>
      </p:graphicFrame>
    </p:spTree>
    <p:extLst>
      <p:ext uri="{BB962C8B-B14F-4D97-AF65-F5344CB8AC3E}">
        <p14:creationId xmlns:p14="http://schemas.microsoft.com/office/powerpoint/2010/main" xmlns="" val="192472904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ox(out)">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pic>
        <p:nvPicPr>
          <p:cNvPr id="12291" name="Picture 3" descr="helix at bottom new seq 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2" name="Rectangle 4"/>
          <p:cNvSpPr>
            <a:spLocks noChangeArrowheads="1"/>
          </p:cNvSpPr>
          <p:nvPr/>
        </p:nvSpPr>
        <p:spPr bwMode="auto">
          <a:xfrm>
            <a:off x="606425" y="331788"/>
            <a:ext cx="8537575"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1016000">
              <a:lnSpc>
                <a:spcPct val="125000"/>
              </a:lnSpc>
              <a:buFontTx/>
              <a:buAutoNum type="romanUcPeriod"/>
            </a:pPr>
            <a:r>
              <a:rPr lang="en-US" sz="4000" dirty="0">
                <a:solidFill>
                  <a:srgbClr val="C1EEFF"/>
                </a:solidFill>
              </a:rPr>
              <a:t>General NHGRI Updates</a:t>
            </a:r>
          </a:p>
          <a:p>
            <a:pPr marL="1016000" indent="-1016000">
              <a:lnSpc>
                <a:spcPct val="125000"/>
              </a:lnSpc>
              <a:buFontTx/>
              <a:buAutoNum type="romanUcPeriod"/>
            </a:pPr>
            <a:r>
              <a:rPr lang="en-US" sz="4000" dirty="0">
                <a:solidFill>
                  <a:srgbClr val="C1EEFF"/>
                </a:solidFill>
              </a:rPr>
              <a:t>General NIH Updates</a:t>
            </a:r>
          </a:p>
          <a:p>
            <a:pPr marL="1016000" indent="-1016000">
              <a:lnSpc>
                <a:spcPct val="125000"/>
              </a:lnSpc>
              <a:buFontTx/>
              <a:buAutoNum type="romanUcPeriod"/>
            </a:pPr>
            <a:r>
              <a:rPr lang="en-US" sz="4000" dirty="0">
                <a:solidFill>
                  <a:srgbClr val="C1EEFF"/>
                </a:solidFill>
              </a:rPr>
              <a:t>Genomics Updates</a:t>
            </a:r>
          </a:p>
          <a:p>
            <a:pPr marL="1016000" indent="-1016000">
              <a:lnSpc>
                <a:spcPct val="125000"/>
              </a:lnSpc>
              <a:buFontTx/>
              <a:buAutoNum type="romanUcPeriod"/>
            </a:pPr>
            <a:r>
              <a:rPr lang="en-US" sz="4000" dirty="0">
                <a:solidFill>
                  <a:srgbClr val="C1EEFF"/>
                </a:solidFill>
              </a:rPr>
              <a:t>NHGRI Extramural Program</a:t>
            </a:r>
          </a:p>
          <a:p>
            <a:pPr marL="1016000" indent="-1016000">
              <a:lnSpc>
                <a:spcPct val="125000"/>
              </a:lnSpc>
              <a:buFontTx/>
              <a:buAutoNum type="romanUcPeriod"/>
            </a:pPr>
            <a:r>
              <a:rPr lang="en-US" sz="4000" dirty="0">
                <a:solidFill>
                  <a:srgbClr val="C1EEFF"/>
                </a:solidFill>
              </a:rPr>
              <a:t>NIH Common Fund Programs</a:t>
            </a:r>
          </a:p>
          <a:p>
            <a:pPr marL="1016000" indent="-1016000">
              <a:lnSpc>
                <a:spcPct val="125000"/>
              </a:lnSpc>
              <a:buFontTx/>
              <a:buAutoNum type="romanUcPeriod"/>
            </a:pPr>
            <a:r>
              <a:rPr lang="en-US" sz="4000" dirty="0">
                <a:solidFill>
                  <a:srgbClr val="C1EEFF"/>
                </a:solidFill>
              </a:rPr>
              <a:t>NHGRI Office of the Director</a:t>
            </a:r>
          </a:p>
          <a:p>
            <a:pPr marL="1016000" indent="-1016000">
              <a:lnSpc>
                <a:spcPct val="125000"/>
              </a:lnSpc>
              <a:buFontTx/>
              <a:buAutoNum type="romanUcPeriod"/>
            </a:pPr>
            <a:r>
              <a:rPr lang="en-US" sz="4000" dirty="0">
                <a:solidFill>
                  <a:srgbClr val="C1EEFF"/>
                </a:solidFill>
              </a:rPr>
              <a:t>NHGRI Intramural Program</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2292">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2292">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2292">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12292">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12292">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12292">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1229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84126" y="193904"/>
            <a:ext cx="8605429" cy="6088388"/>
          </a:xfrm>
          <a:prstGeom prst="rect">
            <a:avLst/>
          </a:prstGeom>
          <a:noFill/>
          <a:ln w="22225">
            <a:solidFill>
              <a:schemeClr val="tx1">
                <a:lumMod val="50000"/>
                <a:lumOff val="50000"/>
              </a:schemeClr>
            </a:solidFill>
            <a:miter lim="800000"/>
            <a:headEnd/>
            <a:tailEnd/>
          </a:ln>
        </p:spPr>
      </p:pic>
      <p:grpSp>
        <p:nvGrpSpPr>
          <p:cNvPr id="2" name="Group 8"/>
          <p:cNvGrpSpPr/>
          <p:nvPr/>
        </p:nvGrpSpPr>
        <p:grpSpPr>
          <a:xfrm>
            <a:off x="191124" y="993230"/>
            <a:ext cx="8800476" cy="4602163"/>
            <a:chOff x="191124" y="914400"/>
            <a:chExt cx="8800476" cy="4602163"/>
          </a:xfrm>
        </p:grpSpPr>
        <p:sp>
          <p:nvSpPr>
            <p:cNvPr id="7" name="Content Placeholder 3"/>
            <p:cNvSpPr txBox="1">
              <a:spLocks/>
            </p:cNvSpPr>
            <p:nvPr/>
          </p:nvSpPr>
          <p:spPr>
            <a:xfrm>
              <a:off x="1066800" y="914400"/>
              <a:ext cx="7924800" cy="4602163"/>
            </a:xfrm>
            <a:prstGeom prst="rect">
              <a:avLst/>
            </a:prstGeom>
            <a:solidFill>
              <a:srgbClr val="000066"/>
            </a:solidFill>
          </p:spPr>
          <p:txBody>
            <a:bodyPr>
              <a:normAutofit fontScale="85000" lnSpcReduction="10000"/>
            </a:bodyPr>
            <a:lstStyle/>
            <a:p>
              <a:pPr marL="520700" marR="0" lvl="0" indent="-174625" algn="l"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smtClean="0">
                  <a:ln>
                    <a:noFill/>
                  </a:ln>
                  <a:solidFill>
                    <a:schemeClr val="tx1"/>
                  </a:solidFill>
                  <a:effectLst/>
                  <a:uLnTx/>
                  <a:uFillTx/>
                  <a:latin typeface="Arial" pitchFamily="34" charset="0"/>
                  <a:cs typeface="Arial" pitchFamily="34" charset="0"/>
                </a:rPr>
                <a:t>NIDA provided funds to expand the</a:t>
              </a:r>
              <a:r>
                <a:rPr kumimoji="0" lang="en-US" sz="2800" b="1" i="0" u="none" strike="noStrike" kern="1200" cap="none" spc="0" normalizeH="0" noProof="0" dirty="0" smtClean="0">
                  <a:ln>
                    <a:noFill/>
                  </a:ln>
                  <a:solidFill>
                    <a:schemeClr val="tx1"/>
                  </a:solidFill>
                  <a:effectLst/>
                  <a:uLnTx/>
                  <a:uFillTx/>
                  <a:latin typeface="Arial" pitchFamily="34" charset="0"/>
                  <a:cs typeface="Arial" pitchFamily="34" charset="0"/>
                </a:rPr>
                <a:t> </a:t>
              </a:r>
              <a:r>
                <a:rPr kumimoji="0" lang="en-US" sz="2800" b="1" i="0" u="none" strike="noStrike" kern="1200" cap="none" spc="0" normalizeH="0" baseline="0" noProof="0" dirty="0" smtClean="0">
                  <a:ln>
                    <a:noFill/>
                  </a:ln>
                  <a:solidFill>
                    <a:schemeClr val="tx1"/>
                  </a:solidFill>
                  <a:effectLst/>
                  <a:uLnTx/>
                  <a:uFillTx/>
                  <a:latin typeface="Arial" pitchFamily="34" charset="0"/>
                  <a:cs typeface="Arial" pitchFamily="34" charset="0"/>
                </a:rPr>
                <a:t>Toolkit to include additional substance use measures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600" i="0" u="none" strike="noStrike" kern="1200" cap="none" spc="0" normalizeH="0" baseline="0" noProof="0" dirty="0" smtClean="0">
                  <a:ln>
                    <a:noFill/>
                  </a:ln>
                  <a:solidFill>
                    <a:schemeClr val="tx1"/>
                  </a:solidFill>
                  <a:effectLst/>
                  <a:uLnTx/>
                  <a:uFillTx/>
                  <a:latin typeface="Arial" pitchFamily="34" charset="0"/>
                  <a:cs typeface="Arial" pitchFamily="34" charset="0"/>
                </a:rPr>
                <a:t>43 new measures included in the Toolkit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00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600" i="0" u="none" strike="noStrike" kern="1200" cap="none" spc="0" normalizeH="0" baseline="0" noProof="0" dirty="0" smtClean="0">
                  <a:ln>
                    <a:noFill/>
                  </a:ln>
                  <a:solidFill>
                    <a:schemeClr val="tx1"/>
                  </a:solidFill>
                  <a:effectLst/>
                  <a:uLnTx/>
                  <a:uFillTx/>
                  <a:latin typeface="Arial" pitchFamily="34" charset="0"/>
                  <a:cs typeface="Arial" pitchFamily="34" charset="0"/>
                </a:rPr>
                <a:t>Measures selected and vetted by content experts in 	NIDA extramural community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90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600" i="0" u="none" strike="noStrike" kern="1200" cap="none" spc="0" normalizeH="0" baseline="0" noProof="0" dirty="0" smtClean="0">
                  <a:ln>
                    <a:noFill/>
                  </a:ln>
                  <a:solidFill>
                    <a:schemeClr val="tx1"/>
                  </a:solidFill>
                  <a:effectLst/>
                  <a:uLnTx/>
                  <a:uFillTx/>
                  <a:latin typeface="Arial" pitchFamily="34" charset="0"/>
                  <a:cs typeface="Arial" pitchFamily="34" charset="0"/>
                </a:rPr>
                <a:t>Measures address:</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600" i="0" u="none" strike="noStrike" kern="1200" cap="none" spc="0" normalizeH="0" baseline="0" noProof="0" dirty="0" smtClean="0">
                  <a:ln>
                    <a:noFill/>
                  </a:ln>
                  <a:solidFill>
                    <a:schemeClr val="tx1"/>
                  </a:solidFill>
                  <a:effectLst/>
                  <a:uLnTx/>
                  <a:uFillTx/>
                  <a:latin typeface="Arial" pitchFamily="34" charset="0"/>
                  <a:cs typeface="Arial" pitchFamily="34" charset="0"/>
                </a:rPr>
                <a:t>substance use and intermediate phenotypes</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600" i="0" u="none" strike="noStrike" kern="1200" cap="none" spc="0" normalizeH="0" baseline="0" noProof="0" dirty="0" smtClean="0">
                  <a:ln>
                    <a:noFill/>
                  </a:ln>
                  <a:solidFill>
                    <a:schemeClr val="tx1"/>
                  </a:solidFill>
                  <a:effectLst/>
                  <a:uLnTx/>
                  <a:uFillTx/>
                  <a:latin typeface="Arial" pitchFamily="34" charset="0"/>
                  <a:cs typeface="Arial" pitchFamily="34" charset="0"/>
                </a:rPr>
                <a:t>cognitive and psychosocial risk factors</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600" i="0" u="none" strike="noStrike" kern="1200" cap="none" spc="0" normalizeH="0" baseline="0" noProof="0" dirty="0" smtClean="0">
                  <a:ln>
                    <a:noFill/>
                  </a:ln>
                  <a:solidFill>
                    <a:schemeClr val="tx1"/>
                  </a:solidFill>
                  <a:effectLst/>
                  <a:uLnTx/>
                  <a:uFillTx/>
                  <a:latin typeface="Arial" pitchFamily="34" charset="0"/>
                  <a:cs typeface="Arial" pitchFamily="34" charset="0"/>
                </a:rPr>
                <a:t>co-morbidities and health-related outcomes</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90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600" i="0" u="none" strike="noStrike" kern="1200" cap="none" spc="0" normalizeH="0" baseline="0" noProof="0" dirty="0" smtClean="0">
                  <a:ln>
                    <a:noFill/>
                  </a:ln>
                  <a:solidFill>
                    <a:schemeClr val="tx1"/>
                  </a:solidFill>
                  <a:effectLst/>
                  <a:uLnTx/>
                  <a:uFillTx/>
                  <a:latin typeface="Arial" pitchFamily="34" charset="0"/>
                  <a:cs typeface="Arial" pitchFamily="34" charset="0"/>
                </a:rPr>
                <a:t>NIDA is encouraging all grant applicants proposing 	human-subjects research to use the </a:t>
              </a:r>
              <a:r>
                <a:rPr kumimoji="0" lang="en-US" sz="2600" i="0" u="none" strike="noStrike" kern="1200" cap="none" spc="0" normalizeH="0" baseline="0" noProof="0" dirty="0" err="1" smtClean="0">
                  <a:ln>
                    <a:noFill/>
                  </a:ln>
                  <a:solidFill>
                    <a:schemeClr val="tx1"/>
                  </a:solidFill>
                  <a:effectLst/>
                  <a:uLnTx/>
                  <a:uFillTx/>
                  <a:latin typeface="Arial" pitchFamily="34" charset="0"/>
                  <a:cs typeface="Arial" pitchFamily="34" charset="0"/>
                </a:rPr>
                <a:t>PhenX</a:t>
              </a:r>
              <a:r>
                <a:rPr kumimoji="0" lang="en-US" sz="2600" i="0" u="none" strike="noStrike" kern="1200" cap="none" spc="0" normalizeH="0" baseline="0" noProof="0" dirty="0" smtClean="0">
                  <a:ln>
                    <a:noFill/>
                  </a:ln>
                  <a:solidFill>
                    <a:schemeClr val="tx1"/>
                  </a:solidFill>
                  <a:effectLst/>
                  <a:uLnTx/>
                  <a:uFillTx/>
                  <a:latin typeface="Arial" pitchFamily="34" charset="0"/>
                  <a:cs typeface="Arial" pitchFamily="34" charset="0"/>
                </a:rPr>
                <a:t> Toolkit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3"/>
            <p:cNvPicPr>
              <a:picLocks noChangeAspect="1" noChangeArrowheads="1"/>
            </p:cNvPicPr>
            <p:nvPr/>
          </p:nvPicPr>
          <p:blipFill>
            <a:blip r:embed="rId4" cstate="print"/>
            <a:srcRect/>
            <a:stretch>
              <a:fillRect/>
            </a:stretch>
          </p:blipFill>
          <p:spPr bwMode="auto">
            <a:xfrm>
              <a:off x="191124" y="3210764"/>
              <a:ext cx="1633875" cy="1453763"/>
            </a:xfrm>
            <a:prstGeom prst="rect">
              <a:avLst/>
            </a:prstGeom>
            <a:noFill/>
            <a:ln w="9525">
              <a:noFill/>
              <a:miter lim="800000"/>
              <a:headEnd/>
              <a:tailEnd/>
            </a:ln>
          </p:spPr>
        </p:pic>
      </p:grpSp>
      <p:sp>
        <p:nvSpPr>
          <p:cNvPr id="6" name="TextBox 5"/>
          <p:cNvSpPr txBox="1"/>
          <p:nvPr/>
        </p:nvSpPr>
        <p:spPr>
          <a:xfrm>
            <a:off x="7231063" y="6354365"/>
            <a:ext cx="1795684" cy="400110"/>
          </a:xfrm>
          <a:prstGeom prst="rect">
            <a:avLst/>
          </a:prstGeom>
          <a:noFill/>
        </p:spPr>
        <p:txBody>
          <a:bodyPr wrap="none">
            <a:spAutoFit/>
          </a:bodyPr>
          <a:lstStyle/>
          <a:p>
            <a:pPr>
              <a:defRPr/>
            </a:pPr>
            <a:r>
              <a:rPr lang="en-US" sz="2000" dirty="0">
                <a:solidFill>
                  <a:schemeClr val="accent4">
                    <a:lumMod val="40000"/>
                    <a:lumOff val="60000"/>
                  </a:schemeClr>
                </a:solidFill>
              </a:rPr>
              <a:t>Document </a:t>
            </a:r>
            <a:r>
              <a:rPr lang="en-US" sz="2000" dirty="0" smtClean="0">
                <a:solidFill>
                  <a:schemeClr val="accent4">
                    <a:lumMod val="40000"/>
                    <a:lumOff val="60000"/>
                  </a:schemeClr>
                </a:solidFill>
              </a:rPr>
              <a:t>37</a:t>
            </a:r>
            <a:endParaRPr lang="en-US" sz="2000" dirty="0">
              <a:solidFill>
                <a:schemeClr val="accent4">
                  <a:lumMod val="40000"/>
                  <a:lumOff val="60000"/>
                </a:schemeClr>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0" y="94596"/>
            <a:ext cx="9144000" cy="936625"/>
          </a:xfrm>
          <a:prstGeom prst="rect">
            <a:avLst/>
          </a:prstGeom>
        </p:spPr>
        <p:txBody>
          <a:bodyPr/>
          <a:lstStyle/>
          <a:p>
            <a:pPr algn="ctr" eaLnBrk="0" hangingPunct="0">
              <a:defRPr/>
            </a:pPr>
            <a:r>
              <a:rPr lang="en-US" sz="3600" i="1" spc="-100" dirty="0">
                <a:solidFill>
                  <a:srgbClr val="FFFF00"/>
                </a:solidFill>
                <a:ea typeface="+mj-ea"/>
                <a:cs typeface="Arial" pitchFamily="34" charset="0"/>
              </a:rPr>
              <a:t>NEJM</a:t>
            </a:r>
            <a:r>
              <a:rPr lang="en-US" sz="3600" spc="-100" dirty="0">
                <a:solidFill>
                  <a:srgbClr val="FFFF00"/>
                </a:solidFill>
                <a:ea typeface="+mj-ea"/>
                <a:cs typeface="Arial" pitchFamily="34" charset="0"/>
              </a:rPr>
              <a:t> Genomic Medicine Series</a:t>
            </a:r>
          </a:p>
        </p:txBody>
      </p:sp>
      <p:sp>
        <p:nvSpPr>
          <p:cNvPr id="80899" name="Content Placeholder 2"/>
          <p:cNvSpPr>
            <a:spLocks/>
          </p:cNvSpPr>
          <p:nvPr/>
        </p:nvSpPr>
        <p:spPr bwMode="auto">
          <a:xfrm>
            <a:off x="330200" y="3657600"/>
            <a:ext cx="88138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11163" indent="-342900" eaLnBrk="0" hangingPunct="0">
              <a:spcBef>
                <a:spcPts val="700"/>
              </a:spcBef>
              <a:buClr>
                <a:schemeClr val="tx2"/>
              </a:buClr>
              <a:buSzPct val="95000"/>
              <a:buFont typeface="Wingdings" pitchFamily="2" charset="2"/>
              <a:buChar char=""/>
            </a:pPr>
            <a:endParaRPr lang="en-US" sz="3000" b="0"/>
          </a:p>
        </p:txBody>
      </p:sp>
      <p:pic>
        <p:nvPicPr>
          <p:cNvPr id="80901" name="Picture 1" descr="Genomics FINAL"/>
          <p:cNvPicPr>
            <a:picLocks noChangeAspect="1" noChangeArrowheads="1"/>
          </p:cNvPicPr>
          <p:nvPr/>
        </p:nvPicPr>
        <p:blipFill>
          <a:blip r:embed="rId3" cstate="print">
            <a:extLst>
              <a:ext uri="{28A0092B-C50C-407E-A947-70E740481C1C}">
                <a14:useLocalDpi xmlns:a14="http://schemas.microsoft.com/office/drawing/2010/main" xmlns="" val="0"/>
              </a:ext>
            </a:extLst>
          </a:blip>
          <a:srcRect l="2290" t="5887" r="64954" b="10303"/>
          <a:stretch>
            <a:fillRect/>
          </a:stretch>
        </p:blipFill>
        <p:spPr bwMode="auto">
          <a:xfrm>
            <a:off x="6984640" y="736393"/>
            <a:ext cx="1654860" cy="219448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7231063" y="6342076"/>
            <a:ext cx="1795684" cy="400110"/>
          </a:xfrm>
          <a:prstGeom prst="rect">
            <a:avLst/>
          </a:prstGeom>
          <a:noFill/>
        </p:spPr>
        <p:txBody>
          <a:bodyPr wrap="none">
            <a:spAutoFit/>
          </a:bodyPr>
          <a:lstStyle/>
          <a:p>
            <a:pPr>
              <a:defRPr/>
            </a:pPr>
            <a:r>
              <a:rPr lang="en-US" sz="2000" dirty="0">
                <a:solidFill>
                  <a:schemeClr val="accent4">
                    <a:lumMod val="40000"/>
                    <a:lumOff val="60000"/>
                  </a:schemeClr>
                </a:solidFill>
              </a:rPr>
              <a:t>Document </a:t>
            </a:r>
            <a:r>
              <a:rPr lang="en-US" sz="2000" dirty="0" smtClean="0">
                <a:solidFill>
                  <a:schemeClr val="accent4">
                    <a:lumMod val="40000"/>
                    <a:lumOff val="60000"/>
                  </a:schemeClr>
                </a:solidFill>
              </a:rPr>
              <a:t>38</a:t>
            </a:r>
            <a:endParaRPr lang="en-US" sz="2000" dirty="0">
              <a:solidFill>
                <a:schemeClr val="accent4">
                  <a:lumMod val="40000"/>
                  <a:lumOff val="60000"/>
                </a:schemeClr>
              </a:solidFill>
            </a:endParaRPr>
          </a:p>
        </p:txBody>
      </p:sp>
      <p:pic>
        <p:nvPicPr>
          <p:cNvPr id="56322" name="Picture 2"/>
          <p:cNvPicPr>
            <a:picLocks noChangeAspect="1" noChangeArrowheads="1"/>
          </p:cNvPicPr>
          <p:nvPr/>
        </p:nvPicPr>
        <p:blipFill>
          <a:blip r:embed="rId4" cstate="print"/>
          <a:srcRect l="16932" t="24912" r="31023" b="5743"/>
          <a:stretch>
            <a:fillRect/>
          </a:stretch>
        </p:blipFill>
        <p:spPr bwMode="auto">
          <a:xfrm>
            <a:off x="290945" y="996578"/>
            <a:ext cx="6345382" cy="5112327"/>
          </a:xfrm>
          <a:prstGeom prst="rect">
            <a:avLst/>
          </a:prstGeom>
          <a:noFill/>
          <a:ln w="57150">
            <a:solidFill>
              <a:srgbClr val="FF0000"/>
            </a:solidFill>
            <a:miter lim="800000"/>
            <a:headEnd/>
            <a:tailEnd/>
          </a:ln>
        </p:spPr>
      </p:pic>
      <p:pic>
        <p:nvPicPr>
          <p:cNvPr id="56323" name="Picture 3"/>
          <p:cNvPicPr>
            <a:picLocks noChangeAspect="1" noChangeArrowheads="1"/>
          </p:cNvPicPr>
          <p:nvPr/>
        </p:nvPicPr>
        <p:blipFill>
          <a:blip r:embed="rId5" cstate="print"/>
          <a:srcRect l="23636" t="44268" r="26250" b="18898"/>
          <a:stretch>
            <a:fillRect/>
          </a:stretch>
        </p:blipFill>
        <p:spPr bwMode="auto">
          <a:xfrm>
            <a:off x="1953500" y="3135424"/>
            <a:ext cx="6927272" cy="3078787"/>
          </a:xfrm>
          <a:prstGeom prst="rect">
            <a:avLst/>
          </a:prstGeom>
          <a:noFill/>
          <a:ln w="57150">
            <a:solidFill>
              <a:srgbClr val="FF0000"/>
            </a:solidFill>
            <a:miter lim="800000"/>
            <a:headEnd/>
            <a:tailEnd/>
          </a:ln>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80901"/>
                                        </p:tgtEl>
                                        <p:attrNameLst>
                                          <p:attrName>style.visibility</p:attrName>
                                        </p:attrNameLst>
                                      </p:cBhvr>
                                      <p:to>
                                        <p:strVal val="visible"/>
                                      </p:to>
                                    </p:set>
                                    <p:animEffect transition="in" filter="wheel(1)">
                                      <p:cBhvr>
                                        <p:cTn id="7" dur="1250"/>
                                        <p:tgtEl>
                                          <p:spTgt spid="809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6322"/>
                                        </p:tgtEl>
                                        <p:attrNameLst>
                                          <p:attrName>style.visibility</p:attrName>
                                        </p:attrNameLst>
                                      </p:cBhvr>
                                      <p:to>
                                        <p:strVal val="visible"/>
                                      </p:to>
                                    </p:set>
                                    <p:animEffect transition="in" filter="wipe(up)">
                                      <p:cBhvr>
                                        <p:cTn id="12" dur="500"/>
                                        <p:tgtEl>
                                          <p:spTgt spid="56322"/>
                                        </p:tgtEl>
                                      </p:cBhvr>
                                    </p:animEffect>
                                  </p:childTnLst>
                                </p:cTn>
                              </p:par>
                              <p:par>
                                <p:cTn id="13" presetID="22" presetClass="entr" presetSubtype="1" fill="hold" nodeType="withEffect">
                                  <p:stCondLst>
                                    <p:cond delay="0"/>
                                  </p:stCondLst>
                                  <p:childTnLst>
                                    <p:set>
                                      <p:cBhvr>
                                        <p:cTn id="14" dur="1" fill="hold">
                                          <p:stCondLst>
                                            <p:cond delay="0"/>
                                          </p:stCondLst>
                                        </p:cTn>
                                        <p:tgtEl>
                                          <p:spTgt spid="56323"/>
                                        </p:tgtEl>
                                        <p:attrNameLst>
                                          <p:attrName>style.visibility</p:attrName>
                                        </p:attrNameLst>
                                      </p:cBhvr>
                                      <p:to>
                                        <p:strVal val="visible"/>
                                      </p:to>
                                    </p:set>
                                    <p:animEffect transition="in" filter="wipe(up)">
                                      <p:cBhvr>
                                        <p:cTn id="15"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074" name="Title 3"/>
          <p:cNvSpPr>
            <a:spLocks noGrp="1"/>
          </p:cNvSpPr>
          <p:nvPr>
            <p:ph type="title"/>
          </p:nvPr>
        </p:nvSpPr>
        <p:spPr>
          <a:xfrm>
            <a:off x="0" y="0"/>
            <a:ext cx="9144000" cy="639763"/>
          </a:xfrm>
        </p:spPr>
        <p:txBody>
          <a:bodyPr rtlCol="0">
            <a:noAutofit/>
          </a:bodyPr>
          <a:lstStyle/>
          <a:p>
            <a:pPr algn="ctr" eaLnBrk="1" fontAlgn="auto" hangingPunct="1">
              <a:spcAft>
                <a:spcPts val="0"/>
              </a:spcAft>
              <a:defRPr/>
            </a:pPr>
            <a:r>
              <a:rPr lang="en-US" sz="3600" b="1" dirty="0" smtClean="0">
                <a:solidFill>
                  <a:srgbClr val="FFFF00"/>
                </a:solidFill>
                <a:latin typeface="Arial" charset="0"/>
                <a:cs typeface="Arial" charset="0"/>
              </a:rPr>
              <a:t>2012 DNA Day Chat Room</a:t>
            </a:r>
            <a:endParaRPr lang="en-US" sz="3600" b="1" dirty="0">
              <a:solidFill>
                <a:srgbClr val="FFFF00"/>
              </a:solidFill>
              <a:latin typeface="Arial" pitchFamily="34" charset="0"/>
              <a:cs typeface="Arial" pitchFamily="34" charset="0"/>
            </a:endParaRPr>
          </a:p>
        </p:txBody>
      </p:sp>
      <p:sp>
        <p:nvSpPr>
          <p:cNvPr id="6" name="Title 1"/>
          <p:cNvSpPr txBox="1">
            <a:spLocks/>
          </p:cNvSpPr>
          <p:nvPr/>
        </p:nvSpPr>
        <p:spPr bwMode="auto">
          <a:xfrm>
            <a:off x="18382" y="922636"/>
            <a:ext cx="8763000" cy="4536440"/>
          </a:xfrm>
          <a:prstGeom prst="rect">
            <a:avLst/>
          </a:prstGeom>
          <a:noFill/>
          <a:ln w="9525">
            <a:noFill/>
            <a:miter lim="800000"/>
            <a:headEnd/>
            <a:tailEnd/>
          </a:ln>
        </p:spPr>
        <p:txBody>
          <a:bodyPr/>
          <a:lstStyle/>
          <a:p>
            <a:pPr marL="457200" lvl="2" indent="-284163" defTabSz="457200" eaLnBrk="0" hangingPunct="0">
              <a:spcBef>
                <a:spcPts val="700"/>
              </a:spcBef>
              <a:buClr>
                <a:srgbClr val="D6ECFF"/>
              </a:buClr>
              <a:buSzPct val="95000"/>
              <a:buFont typeface="Wingdings" pitchFamily="2" charset="2"/>
              <a:buChar char=""/>
              <a:tabLst>
                <a:tab pos="803275" algn="l"/>
              </a:tabLst>
            </a:pPr>
            <a:r>
              <a:rPr lang="en-US" sz="3000" dirty="0" smtClean="0">
                <a:solidFill>
                  <a:srgbClr val="FFFFFF"/>
                </a:solidFill>
                <a:cs typeface="Arial" pitchFamily="34" charset="0"/>
              </a:rPr>
              <a:t>April </a:t>
            </a:r>
            <a:r>
              <a:rPr lang="en-US" sz="3000" dirty="0">
                <a:solidFill>
                  <a:srgbClr val="FFFFFF"/>
                </a:solidFill>
                <a:cs typeface="Arial" pitchFamily="34" charset="0"/>
              </a:rPr>
              <a:t>20, 8:00 </a:t>
            </a:r>
            <a:r>
              <a:rPr lang="en-US" sz="3000" dirty="0" smtClean="0">
                <a:solidFill>
                  <a:srgbClr val="FFFFFF"/>
                </a:solidFill>
                <a:cs typeface="Arial" pitchFamily="34" charset="0"/>
              </a:rPr>
              <a:t>am to 5:00 </a:t>
            </a:r>
            <a:r>
              <a:rPr lang="en-US" sz="3000" dirty="0">
                <a:solidFill>
                  <a:srgbClr val="FFFFFF"/>
                </a:solidFill>
                <a:cs typeface="Arial" pitchFamily="34" charset="0"/>
              </a:rPr>
              <a:t>pm </a:t>
            </a:r>
            <a:r>
              <a:rPr lang="en-US" sz="3000" dirty="0" smtClean="0">
                <a:solidFill>
                  <a:srgbClr val="FFFFFF"/>
                </a:solidFill>
                <a:cs typeface="Arial" pitchFamily="34" charset="0"/>
              </a:rPr>
              <a:t>EST</a:t>
            </a:r>
          </a:p>
          <a:p>
            <a:pPr marL="457200" lvl="2" indent="-284163" defTabSz="457200" eaLnBrk="0" hangingPunct="0">
              <a:spcBef>
                <a:spcPts val="700"/>
              </a:spcBef>
              <a:buClr>
                <a:srgbClr val="D6ECFF"/>
              </a:buClr>
              <a:buSzPct val="95000"/>
              <a:buFont typeface="Wingdings" pitchFamily="2" charset="2"/>
              <a:buChar char=""/>
              <a:tabLst>
                <a:tab pos="803275" algn="l"/>
              </a:tabLst>
            </a:pPr>
            <a:endParaRPr lang="en-US" sz="1050" dirty="0">
              <a:solidFill>
                <a:srgbClr val="FFFFFF"/>
              </a:solidFill>
              <a:cs typeface="Arial" pitchFamily="34" charset="0"/>
            </a:endParaRPr>
          </a:p>
          <a:p>
            <a:pPr marL="457200" lvl="2" indent="-284163" defTabSz="457200" eaLnBrk="0" hangingPunct="0">
              <a:spcBef>
                <a:spcPts val="700"/>
              </a:spcBef>
              <a:buClr>
                <a:srgbClr val="D6ECFF"/>
              </a:buClr>
              <a:buSzPct val="95000"/>
              <a:buFont typeface="Wingdings" pitchFamily="2" charset="2"/>
              <a:buChar char=""/>
              <a:tabLst>
                <a:tab pos="803275" algn="l"/>
              </a:tabLst>
            </a:pPr>
            <a:r>
              <a:rPr lang="en-US" sz="3000" dirty="0">
                <a:solidFill>
                  <a:srgbClr val="FFFFFF"/>
                </a:solidFill>
                <a:cs typeface="Arial" pitchFamily="34" charset="0"/>
              </a:rPr>
              <a:t>More than 70 experts </a:t>
            </a:r>
            <a:r>
              <a:rPr lang="en-US" sz="3000" dirty="0" smtClean="0">
                <a:solidFill>
                  <a:srgbClr val="FFFFFF"/>
                </a:solidFill>
                <a:cs typeface="Arial" pitchFamily="34" charset="0"/>
              </a:rPr>
              <a:t>answered questions</a:t>
            </a:r>
          </a:p>
          <a:p>
            <a:pPr marL="457200" lvl="2" indent="-284163" defTabSz="457200" eaLnBrk="0" hangingPunct="0">
              <a:spcBef>
                <a:spcPts val="700"/>
              </a:spcBef>
              <a:buClr>
                <a:srgbClr val="D6ECFF"/>
              </a:buClr>
              <a:buSzPct val="95000"/>
              <a:buFont typeface="Wingdings" pitchFamily="2" charset="2"/>
              <a:buChar char=""/>
              <a:tabLst>
                <a:tab pos="803275" algn="l"/>
              </a:tabLst>
            </a:pPr>
            <a:endParaRPr lang="en-US" sz="1000" dirty="0">
              <a:solidFill>
                <a:srgbClr val="FFFFFF"/>
              </a:solidFill>
              <a:cs typeface="Arial" pitchFamily="34" charset="0"/>
            </a:endParaRPr>
          </a:p>
          <a:p>
            <a:pPr marL="457200" lvl="2" indent="-284163" defTabSz="457200" eaLnBrk="0" hangingPunct="0">
              <a:spcBef>
                <a:spcPts val="700"/>
              </a:spcBef>
              <a:buClr>
                <a:srgbClr val="D6ECFF"/>
              </a:buClr>
              <a:buSzPct val="95000"/>
              <a:buFont typeface="Wingdings" pitchFamily="2" charset="2"/>
              <a:buChar char=""/>
              <a:tabLst>
                <a:tab pos="803275" algn="l"/>
              </a:tabLst>
            </a:pPr>
            <a:r>
              <a:rPr lang="en-US" sz="3000" dirty="0" smtClean="0">
                <a:solidFill>
                  <a:srgbClr val="FFFFFF"/>
                </a:solidFill>
                <a:cs typeface="Arial" pitchFamily="34" charset="0"/>
              </a:rPr>
              <a:t>Received </a:t>
            </a:r>
            <a:r>
              <a:rPr lang="en-US" sz="3000" dirty="0">
                <a:solidFill>
                  <a:srgbClr val="FFFFFF"/>
                </a:solidFill>
                <a:cs typeface="Arial" pitchFamily="34" charset="0"/>
              </a:rPr>
              <a:t>more than 900 questions and </a:t>
            </a:r>
            <a:r>
              <a:rPr lang="en-US" sz="3000" dirty="0" smtClean="0">
                <a:solidFill>
                  <a:srgbClr val="FFFFFF"/>
                </a:solidFill>
                <a:cs typeface="Arial" pitchFamily="34" charset="0"/>
              </a:rPr>
              <a:t>	experts </a:t>
            </a:r>
            <a:r>
              <a:rPr lang="en-US" sz="3000" dirty="0">
                <a:solidFill>
                  <a:srgbClr val="FFFFFF"/>
                </a:solidFill>
                <a:cs typeface="Arial" pitchFamily="34" charset="0"/>
              </a:rPr>
              <a:t>answered </a:t>
            </a:r>
            <a:r>
              <a:rPr lang="en-US" sz="3000" dirty="0" smtClean="0">
                <a:solidFill>
                  <a:srgbClr val="FFFFFF"/>
                </a:solidFill>
                <a:cs typeface="Arial" pitchFamily="34" charset="0"/>
              </a:rPr>
              <a:t>764 of the questions</a:t>
            </a:r>
          </a:p>
          <a:p>
            <a:pPr marL="457200" lvl="2" indent="-284163" defTabSz="457200" eaLnBrk="0" hangingPunct="0">
              <a:spcBef>
                <a:spcPts val="700"/>
              </a:spcBef>
              <a:buClr>
                <a:srgbClr val="D6ECFF"/>
              </a:buClr>
              <a:buSzPct val="95000"/>
              <a:buFont typeface="Wingdings" pitchFamily="2" charset="2"/>
              <a:buChar char=""/>
              <a:tabLst>
                <a:tab pos="803275" algn="l"/>
              </a:tabLst>
            </a:pPr>
            <a:endParaRPr lang="en-US" sz="1000" dirty="0">
              <a:solidFill>
                <a:srgbClr val="FFFFFF"/>
              </a:solidFill>
              <a:cs typeface="Arial" pitchFamily="34" charset="0"/>
            </a:endParaRPr>
          </a:p>
          <a:p>
            <a:pPr marL="457200" lvl="2" indent="-284163" defTabSz="457200" eaLnBrk="0" hangingPunct="0">
              <a:spcBef>
                <a:spcPts val="700"/>
              </a:spcBef>
              <a:buClr>
                <a:srgbClr val="D6ECFF"/>
              </a:buClr>
              <a:buSzPct val="95000"/>
              <a:buFont typeface="Wingdings" pitchFamily="2" charset="2"/>
              <a:buChar char=""/>
              <a:tabLst>
                <a:tab pos="803275" algn="l"/>
              </a:tabLst>
            </a:pPr>
            <a:r>
              <a:rPr lang="en-US" sz="3000" dirty="0">
                <a:solidFill>
                  <a:srgbClr val="FFFFFF"/>
                </a:solidFill>
                <a:cs typeface="Arial" pitchFamily="34" charset="0"/>
              </a:rPr>
              <a:t>Questions from 37 states </a:t>
            </a:r>
            <a:r>
              <a:rPr lang="en-US" sz="3000" dirty="0" smtClean="0">
                <a:solidFill>
                  <a:srgbClr val="FFFFFF"/>
                </a:solidFill>
                <a:cs typeface="Arial" pitchFamily="34" charset="0"/>
              </a:rPr>
              <a:t>and </a:t>
            </a:r>
            <a:r>
              <a:rPr lang="en-US" sz="3000" dirty="0">
                <a:solidFill>
                  <a:srgbClr val="FFFFFF"/>
                </a:solidFill>
                <a:cs typeface="Arial" pitchFamily="34" charset="0"/>
              </a:rPr>
              <a:t>internationally</a:t>
            </a:r>
          </a:p>
        </p:txBody>
      </p:sp>
      <p:grpSp>
        <p:nvGrpSpPr>
          <p:cNvPr id="7" name="Group 6"/>
          <p:cNvGrpSpPr/>
          <p:nvPr/>
        </p:nvGrpSpPr>
        <p:grpSpPr>
          <a:xfrm>
            <a:off x="381000" y="4469197"/>
            <a:ext cx="8480612" cy="1845920"/>
            <a:chOff x="381000" y="4469197"/>
            <a:chExt cx="8480612" cy="1845920"/>
          </a:xfrm>
        </p:grpSpPr>
        <p:pic>
          <p:nvPicPr>
            <p:cNvPr id="5" name="Picture 4" descr="http://www.emich.edu/focus_emu/013106/013106_images/outstanding%20lecturers/Infante-classWeb.jpg"/>
            <p:cNvPicPr>
              <a:picLocks noChangeAspect="1" noChangeArrowheads="1"/>
            </p:cNvPicPr>
            <p:nvPr/>
          </p:nvPicPr>
          <p:blipFill>
            <a:blip r:embed="rId3" cstate="print"/>
            <a:stretch>
              <a:fillRect/>
            </a:stretch>
          </p:blipFill>
          <p:spPr bwMode="auto">
            <a:xfrm>
              <a:off x="6089248" y="4469197"/>
              <a:ext cx="2772364" cy="1845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3" name="Picture 5" descr="http://www.genome.gov/Images/press_photos/highres/20268-300.jpg"/>
            <p:cNvPicPr>
              <a:picLocks noChangeAspect="1" noChangeArrowheads="1"/>
            </p:cNvPicPr>
            <p:nvPr/>
          </p:nvPicPr>
          <p:blipFill>
            <a:blip r:embed="rId4" cstate="print"/>
            <a:srcRect l="2036" t="14934" r="1994" b="16843"/>
            <a:stretch>
              <a:fillRect/>
            </a:stretch>
          </p:blipFill>
          <p:spPr bwMode="auto">
            <a:xfrm>
              <a:off x="381000" y="4910055"/>
              <a:ext cx="5425440" cy="964203"/>
            </a:xfrm>
            <a:prstGeom prst="roundRect">
              <a:avLst/>
            </a:prstGeom>
            <a:noFill/>
          </p:spPr>
        </p:pic>
      </p:grpSp>
      <p:sp>
        <p:nvSpPr>
          <p:cNvPr id="9" name="TextBox 8"/>
          <p:cNvSpPr txBox="1"/>
          <p:nvPr/>
        </p:nvSpPr>
        <p:spPr>
          <a:xfrm>
            <a:off x="7229448" y="6337287"/>
            <a:ext cx="1795684" cy="400110"/>
          </a:xfrm>
          <a:prstGeom prst="rect">
            <a:avLst/>
          </a:prstGeom>
          <a:solidFill>
            <a:srgbClr val="000066"/>
          </a:solidFill>
        </p:spPr>
        <p:txBody>
          <a:bodyPr wrap="none">
            <a:spAutoFit/>
          </a:bodyPr>
          <a:lstStyle/>
          <a:p>
            <a:pPr fontAlgn="auto">
              <a:spcBef>
                <a:spcPts val="0"/>
              </a:spcBef>
              <a:spcAft>
                <a:spcPts val="0"/>
              </a:spcAft>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39</a:t>
            </a:r>
            <a:endParaRPr lang="en-US" sz="2000" dirty="0">
              <a:solidFill>
                <a:schemeClr val="accent4">
                  <a:lumMod val="40000"/>
                  <a:lumOff val="60000"/>
                </a:schemeClr>
              </a:solidFill>
              <a:latin typeface="Arial"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0"/>
            <a:ext cx="9144000" cy="639763"/>
          </a:xfrm>
        </p:spPr>
        <p:txBody>
          <a:bodyPr rtlCol="0">
            <a:noAutofit/>
          </a:bodyPr>
          <a:lstStyle/>
          <a:p>
            <a:pPr algn="ctr" eaLnBrk="1" fontAlgn="auto" hangingPunct="1">
              <a:spcAft>
                <a:spcPts val="0"/>
              </a:spcAft>
              <a:defRPr/>
            </a:pPr>
            <a:r>
              <a:rPr lang="en-US" sz="3600" b="1" dirty="0" smtClean="0">
                <a:solidFill>
                  <a:srgbClr val="FFFF00"/>
                </a:solidFill>
                <a:latin typeface="Arial" charset="0"/>
                <a:cs typeface="Arial" charset="0"/>
              </a:rPr>
              <a:t>USA Science and Engineering Festival</a:t>
            </a:r>
            <a:endParaRPr lang="en-US" sz="3600" b="1" dirty="0">
              <a:solidFill>
                <a:srgbClr val="FFFF00"/>
              </a:solidFill>
              <a:latin typeface="Arial" pitchFamily="34" charset="0"/>
              <a:cs typeface="Arial" pitchFamily="34" charset="0"/>
            </a:endParaRPr>
          </a:p>
        </p:txBody>
      </p:sp>
      <p:sp>
        <p:nvSpPr>
          <p:cNvPr id="9" name="TextBox 8"/>
          <p:cNvSpPr txBox="1"/>
          <p:nvPr/>
        </p:nvSpPr>
        <p:spPr>
          <a:xfrm>
            <a:off x="7245350" y="6338834"/>
            <a:ext cx="1795684" cy="400110"/>
          </a:xfrm>
          <a:prstGeom prst="rect">
            <a:avLst/>
          </a:prstGeom>
          <a:solidFill>
            <a:srgbClr val="000066"/>
          </a:solidFill>
        </p:spPr>
        <p:txBody>
          <a:bodyPr wrap="none">
            <a:spAutoFit/>
          </a:bodyPr>
          <a:lstStyle/>
          <a:p>
            <a:pPr fontAlgn="auto">
              <a:spcBef>
                <a:spcPts val="0"/>
              </a:spcBef>
              <a:spcAft>
                <a:spcPts val="0"/>
              </a:spcAft>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40</a:t>
            </a:r>
            <a:endParaRPr lang="en-US" sz="2000" dirty="0">
              <a:solidFill>
                <a:schemeClr val="accent4">
                  <a:lumMod val="40000"/>
                  <a:lumOff val="60000"/>
                </a:schemeClr>
              </a:solidFill>
              <a:latin typeface="Arial" charset="0"/>
            </a:endParaRPr>
          </a:p>
        </p:txBody>
      </p:sp>
      <p:pic>
        <p:nvPicPr>
          <p:cNvPr id="82948" name="Picture 6"/>
          <p:cNvPicPr>
            <a:picLocks noChangeAspect="1" noChangeArrowheads="1"/>
          </p:cNvPicPr>
          <p:nvPr/>
        </p:nvPicPr>
        <p:blipFill>
          <a:blip r:embed="rId3" cstate="print"/>
          <a:srcRect l="7166" t="20000" r="8255" b="13959"/>
          <a:stretch>
            <a:fillRect/>
          </a:stretch>
        </p:blipFill>
        <p:spPr bwMode="auto">
          <a:xfrm>
            <a:off x="251460" y="990600"/>
            <a:ext cx="8667750" cy="506095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82948"/>
                                        </p:tgtEl>
                                        <p:attrNameLst>
                                          <p:attrName>style.visibility</p:attrName>
                                        </p:attrNameLst>
                                      </p:cBhvr>
                                      <p:to>
                                        <p:strVal val="visible"/>
                                      </p:to>
                                    </p:set>
                                    <p:animEffect transition="in" filter="wheel(1)">
                                      <p:cBhvr>
                                        <p:cTn id="7" dur="750"/>
                                        <p:tgtEl>
                                          <p:spTgt spid="82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green\Desktop\Science Festival\DSC_0203.JP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bright="7000"/>
                    </a14:imgEffect>
                  </a14:imgLayer>
                </a14:imgProps>
              </a:ext>
              <a:ext uri="{28A0092B-C50C-407E-A947-70E740481C1C}">
                <a14:useLocalDpi xmlns:a14="http://schemas.microsoft.com/office/drawing/2010/main" xmlns="" val="0"/>
              </a:ext>
            </a:extLst>
          </a:blip>
          <a:srcRect/>
          <a:stretch>
            <a:fillRect/>
          </a:stretch>
        </p:blipFill>
        <p:spPr bwMode="auto">
          <a:xfrm>
            <a:off x="-5226" y="774426"/>
            <a:ext cx="9115519" cy="6064743"/>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C:\Users\egreen\Desktop\Science Festival\DSC_0339.JPG"/>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rightnessContrast bright="7000"/>
                    </a14:imgEffect>
                  </a14:imgLayer>
                </a14:imgProps>
              </a:ext>
              <a:ext uri="{28A0092B-C50C-407E-A947-70E740481C1C}">
                <a14:useLocalDpi xmlns:a14="http://schemas.microsoft.com/office/drawing/2010/main" xmlns="" val="0"/>
              </a:ext>
            </a:extLst>
          </a:blip>
          <a:srcRect/>
          <a:stretch>
            <a:fillRect/>
          </a:stretch>
        </p:blipFill>
        <p:spPr bwMode="auto">
          <a:xfrm>
            <a:off x="-5226" y="774426"/>
            <a:ext cx="9115519" cy="6064743"/>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3" descr="C:\Users\egreen\Desktop\Science Festival\DSC_0217.JPG"/>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rightnessContrast bright="7000"/>
                    </a14:imgEffect>
                  </a14:imgLayer>
                </a14:imgProps>
              </a:ext>
              <a:ext uri="{28A0092B-C50C-407E-A947-70E740481C1C}">
                <a14:useLocalDpi xmlns:a14="http://schemas.microsoft.com/office/drawing/2010/main" xmlns="" val="0"/>
              </a:ext>
            </a:extLst>
          </a:blip>
          <a:srcRect/>
          <a:stretch>
            <a:fillRect/>
          </a:stretch>
        </p:blipFill>
        <p:spPr bwMode="auto">
          <a:xfrm>
            <a:off x="-5226" y="774426"/>
            <a:ext cx="9115520" cy="6064743"/>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7" descr="C:\Users\egreen\Desktop\Science Festival\DSC_9936.JPG"/>
          <p:cNvPicPr>
            <a:picLocks noChangeAspect="1" noChangeArrowheads="1"/>
          </p:cNvPicPr>
          <p:nvPr/>
        </p:nvPicPr>
        <p:blipFill>
          <a:blip r:embed="rId9" cstate="print">
            <a:extLst>
              <a:ext uri="{BEBA8EAE-BF5A-486C-A8C5-ECC9F3942E4B}">
                <a14:imgProps xmlns:a14="http://schemas.microsoft.com/office/drawing/2010/main" xmlns="">
                  <a14:imgLayer r:embed="rId10">
                    <a14:imgEffect>
                      <a14:brightnessContrast bright="7000"/>
                    </a14:imgEffect>
                  </a14:imgLayer>
                </a14:imgProps>
              </a:ext>
              <a:ext uri="{28A0092B-C50C-407E-A947-70E740481C1C}">
                <a14:useLocalDpi xmlns:a14="http://schemas.microsoft.com/office/drawing/2010/main" xmlns="" val="0"/>
              </a:ext>
            </a:extLst>
          </a:blip>
          <a:srcRect/>
          <a:stretch>
            <a:fillRect/>
          </a:stretch>
        </p:blipFill>
        <p:spPr bwMode="auto">
          <a:xfrm>
            <a:off x="-5226" y="774426"/>
            <a:ext cx="9115519" cy="6064743"/>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6" descr="C:\Users\egreen\Desktop\Science Festival\DSC_0344.JPG"/>
          <p:cNvPicPr>
            <a:picLocks noChangeAspect="1" noChangeArrowheads="1"/>
          </p:cNvPicPr>
          <p:nvPr/>
        </p:nvPicPr>
        <p:blipFill>
          <a:blip r:embed="rId11" cstate="print">
            <a:extLst>
              <a:ext uri="{BEBA8EAE-BF5A-486C-A8C5-ECC9F3942E4B}">
                <a14:imgProps xmlns:a14="http://schemas.microsoft.com/office/drawing/2010/main" xmlns="">
                  <a14:imgLayer r:embed="rId12">
                    <a14:imgEffect>
                      <a14:brightnessContrast bright="7000"/>
                    </a14:imgEffect>
                  </a14:imgLayer>
                </a14:imgProps>
              </a:ext>
              <a:ext uri="{28A0092B-C50C-407E-A947-70E740481C1C}">
                <a14:useLocalDpi xmlns:a14="http://schemas.microsoft.com/office/drawing/2010/main" xmlns="" val="0"/>
              </a:ext>
            </a:extLst>
          </a:blip>
          <a:srcRect/>
          <a:stretch>
            <a:fillRect/>
          </a:stretch>
        </p:blipFill>
        <p:spPr bwMode="auto">
          <a:xfrm>
            <a:off x="-5226" y="774426"/>
            <a:ext cx="9115519" cy="6064743"/>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itle 3"/>
          <p:cNvSpPr txBox="1">
            <a:spLocks/>
          </p:cNvSpPr>
          <p:nvPr/>
        </p:nvSpPr>
        <p:spPr>
          <a:xfrm>
            <a:off x="0" y="0"/>
            <a:ext cx="9144000" cy="639763"/>
          </a:xfrm>
          <a:prstGeom prst="rect">
            <a:avLst/>
          </a:prstGeom>
        </p:spPr>
        <p:txBody>
          <a:bodyPr vert="horz" rtlCol="0" anchor="t">
            <a:noAutofit/>
          </a:bodyPr>
          <a:lstStyle>
            <a:lvl1pPr algn="l" rtl="0" eaLnBrk="0" fontAlgn="base" hangingPunct="0">
              <a:spcBef>
                <a:spcPct val="0"/>
              </a:spcBef>
              <a:spcAft>
                <a:spcPct val="0"/>
              </a:spcAft>
              <a:defRPr sz="4000" kern="1200" cap="none" spc="-100" baseline="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eaLnBrk="1" fontAlgn="auto" hangingPunct="1">
              <a:spcAft>
                <a:spcPts val="0"/>
              </a:spcAft>
              <a:defRPr/>
            </a:pPr>
            <a:r>
              <a:rPr lang="en-US" sz="3600" b="1" dirty="0" smtClean="0">
                <a:solidFill>
                  <a:srgbClr val="FFFF00"/>
                </a:solidFill>
                <a:latin typeface="Arial" charset="0"/>
                <a:cs typeface="Arial" charset="0"/>
              </a:rPr>
              <a:t>USA Science and Engineering Festival</a:t>
            </a:r>
            <a:endParaRPr lang="en-US" sz="36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xmlns="" val="135566586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ox(out)">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box(out)">
                                      <p:cBhvr>
                                        <p:cTn id="12" dur="500"/>
                                        <p:tgtEl>
                                          <p:spTgt spid="205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ou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ox(ou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ox(ou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nomics in Med.tif"/>
          <p:cNvPicPr>
            <a:picLocks noChangeAspect="1"/>
          </p:cNvPicPr>
          <p:nvPr/>
        </p:nvPicPr>
        <p:blipFill>
          <a:blip r:embed="rId3" cstate="print"/>
          <a:stretch>
            <a:fillRect/>
          </a:stretch>
        </p:blipFill>
        <p:spPr>
          <a:xfrm>
            <a:off x="307902" y="58878"/>
            <a:ext cx="8440327" cy="960451"/>
          </a:xfrm>
          <a:prstGeom prst="rect">
            <a:avLst/>
          </a:prstGeom>
        </p:spPr>
      </p:pic>
      <p:pic>
        <p:nvPicPr>
          <p:cNvPr id="5" name="Picture 4" descr="Genomics in Med logos.tif"/>
          <p:cNvPicPr>
            <a:picLocks noChangeAspect="1"/>
          </p:cNvPicPr>
          <p:nvPr/>
        </p:nvPicPr>
        <p:blipFill>
          <a:blip r:embed="rId4" cstate="print"/>
          <a:srcRect l="1750" t="21667" b="26285"/>
          <a:stretch>
            <a:fillRect/>
          </a:stretch>
        </p:blipFill>
        <p:spPr>
          <a:xfrm>
            <a:off x="0" y="5453838"/>
            <a:ext cx="9144000" cy="798286"/>
          </a:xfrm>
          <a:prstGeom prst="rect">
            <a:avLst/>
          </a:prstGeom>
        </p:spPr>
      </p:pic>
      <p:sp>
        <p:nvSpPr>
          <p:cNvPr id="7" name="Title 1"/>
          <p:cNvSpPr txBox="1">
            <a:spLocks/>
          </p:cNvSpPr>
          <p:nvPr/>
        </p:nvSpPr>
        <p:spPr bwMode="auto">
          <a:xfrm>
            <a:off x="0" y="1065286"/>
            <a:ext cx="9144000" cy="1095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algn="ctr" defTabSz="457200">
              <a:spcBef>
                <a:spcPts val="700"/>
              </a:spcBef>
              <a:buClr>
                <a:srgbClr val="D6ECFF"/>
              </a:buClr>
              <a:buSzPct val="95000"/>
              <a:tabLst>
                <a:tab pos="403225" algn="l"/>
                <a:tab pos="914400" algn="l"/>
              </a:tabLst>
            </a:pPr>
            <a:r>
              <a:rPr lang="en-US" sz="3200" dirty="0" smtClean="0">
                <a:solidFill>
                  <a:srgbClr val="FFFFFF"/>
                </a:solidFill>
              </a:rPr>
              <a:t>First Friday of each month, 8-9 AM</a:t>
            </a:r>
          </a:p>
          <a:p>
            <a:pPr marL="571500" lvl="1" indent="-393700" algn="ctr" defTabSz="457200">
              <a:spcBef>
                <a:spcPts val="700"/>
              </a:spcBef>
              <a:buClr>
                <a:srgbClr val="D6ECFF"/>
              </a:buClr>
              <a:buSzPct val="95000"/>
              <a:tabLst>
                <a:tab pos="403225" algn="l"/>
                <a:tab pos="914400" algn="l"/>
              </a:tabLst>
            </a:pPr>
            <a:r>
              <a:rPr lang="en-US" sz="3200" dirty="0" smtClean="0">
                <a:solidFill>
                  <a:srgbClr val="FFFFFF"/>
                </a:solidFill>
              </a:rPr>
              <a:t>Suburban Hospital Auditorium</a:t>
            </a:r>
          </a:p>
          <a:p>
            <a:pPr marL="571500" lvl="1" indent="-393700" defTabSz="457200">
              <a:spcBef>
                <a:spcPts val="700"/>
              </a:spcBef>
              <a:buClr>
                <a:srgbClr val="D6ECFF"/>
              </a:buClr>
              <a:buSzPct val="95000"/>
              <a:tabLst>
                <a:tab pos="403225" algn="l"/>
                <a:tab pos="914400" algn="l"/>
              </a:tabLst>
            </a:pPr>
            <a:endParaRPr lang="en-US" sz="3200" dirty="0" smtClean="0">
              <a:solidFill>
                <a:srgbClr val="FFFFFF"/>
              </a:solidFill>
            </a:endParaRPr>
          </a:p>
        </p:txBody>
      </p:sp>
      <p:sp>
        <p:nvSpPr>
          <p:cNvPr id="8" name="TextBox 7"/>
          <p:cNvSpPr txBox="1"/>
          <p:nvPr/>
        </p:nvSpPr>
        <p:spPr>
          <a:xfrm>
            <a:off x="7232165" y="6354825"/>
            <a:ext cx="1795684" cy="400110"/>
          </a:xfrm>
          <a:prstGeom prst="rect">
            <a:avLst/>
          </a:prstGeom>
          <a:noFill/>
        </p:spPr>
        <p:txBody>
          <a:bodyPr wrap="none">
            <a:spAutoFit/>
          </a:bodyPr>
          <a:lstStyle/>
          <a:p>
            <a:pPr>
              <a:defRPr/>
            </a:pPr>
            <a:r>
              <a:rPr lang="en-US" sz="2000" dirty="0">
                <a:solidFill>
                  <a:schemeClr val="accent4">
                    <a:lumMod val="40000"/>
                    <a:lumOff val="60000"/>
                  </a:schemeClr>
                </a:solidFill>
              </a:rPr>
              <a:t>Document </a:t>
            </a:r>
            <a:r>
              <a:rPr lang="en-US" sz="2000" dirty="0" smtClean="0">
                <a:solidFill>
                  <a:schemeClr val="accent4">
                    <a:lumMod val="40000"/>
                    <a:lumOff val="60000"/>
                  </a:schemeClr>
                </a:solidFill>
              </a:rPr>
              <a:t>41</a:t>
            </a:r>
            <a:endParaRPr lang="en-US" sz="2000" dirty="0">
              <a:solidFill>
                <a:schemeClr val="accent4">
                  <a:lumMod val="40000"/>
                  <a:lumOff val="60000"/>
                </a:schemeClr>
              </a:solidFill>
            </a:endParaRPr>
          </a:p>
        </p:txBody>
      </p:sp>
      <p:sp>
        <p:nvSpPr>
          <p:cNvPr id="9" name="TextBox 8"/>
          <p:cNvSpPr txBox="1"/>
          <p:nvPr/>
        </p:nvSpPr>
        <p:spPr>
          <a:xfrm>
            <a:off x="0" y="2214888"/>
            <a:ext cx="9144000" cy="954107"/>
          </a:xfrm>
          <a:prstGeom prst="rect">
            <a:avLst/>
          </a:prstGeom>
          <a:noFill/>
        </p:spPr>
        <p:txBody>
          <a:bodyPr wrap="square" rtlCol="0">
            <a:spAutoFit/>
          </a:bodyPr>
          <a:lstStyle/>
          <a:p>
            <a:pPr algn="ctr"/>
            <a:r>
              <a:rPr lang="en-US" sz="2800" dirty="0" smtClean="0">
                <a:solidFill>
                  <a:schemeClr val="accent3">
                    <a:lumMod val="40000"/>
                    <a:lumOff val="60000"/>
                  </a:schemeClr>
                </a:solidFill>
              </a:rPr>
              <a:t>June 1, Barbara Biesecker, NHGRI</a:t>
            </a:r>
          </a:p>
          <a:p>
            <a:pPr algn="ctr"/>
            <a:r>
              <a:rPr lang="en-US" sz="2800" i="1" dirty="0" smtClean="0">
                <a:solidFill>
                  <a:schemeClr val="accent3">
                    <a:lumMod val="40000"/>
                    <a:lumOff val="60000"/>
                  </a:schemeClr>
                </a:solidFill>
              </a:rPr>
              <a:t>Genomics in Maternal Child Health</a:t>
            </a:r>
            <a:endParaRPr lang="en-US" sz="2800" i="1" dirty="0">
              <a:solidFill>
                <a:schemeClr val="accent3">
                  <a:lumMod val="40000"/>
                  <a:lumOff val="60000"/>
                </a:schemeClr>
              </a:solidFill>
            </a:endParaRPr>
          </a:p>
        </p:txBody>
      </p:sp>
      <p:sp>
        <p:nvSpPr>
          <p:cNvPr id="10" name="TextBox 9"/>
          <p:cNvSpPr txBox="1"/>
          <p:nvPr/>
        </p:nvSpPr>
        <p:spPr>
          <a:xfrm>
            <a:off x="0" y="3183852"/>
            <a:ext cx="9144000" cy="2123658"/>
          </a:xfrm>
          <a:prstGeom prst="rect">
            <a:avLst/>
          </a:prstGeom>
          <a:noFill/>
        </p:spPr>
        <p:txBody>
          <a:bodyPr wrap="square" rtlCol="0">
            <a:spAutoFit/>
          </a:bodyPr>
          <a:lstStyle/>
          <a:p>
            <a:pPr algn="ctr"/>
            <a:r>
              <a:rPr lang="en-US" sz="2400" dirty="0" smtClean="0"/>
              <a:t>Invited Speakers: July 2012 through January 2013</a:t>
            </a:r>
          </a:p>
          <a:p>
            <a:pPr algn="ctr"/>
            <a:endParaRPr lang="en-US" sz="800" dirty="0" smtClean="0"/>
          </a:p>
          <a:p>
            <a:pPr algn="ctr"/>
            <a:r>
              <a:rPr lang="en-US" sz="2000" dirty="0" smtClean="0"/>
              <a:t>Paul Sieving, NEI</a:t>
            </a:r>
          </a:p>
          <a:p>
            <a:pPr algn="ctr"/>
            <a:r>
              <a:rPr lang="en-US" sz="2000" dirty="0" smtClean="0"/>
              <a:t>Dan </a:t>
            </a:r>
            <a:r>
              <a:rPr lang="en-US" sz="2000" dirty="0" err="1" smtClean="0"/>
              <a:t>Kastner</a:t>
            </a:r>
            <a:r>
              <a:rPr lang="en-US" sz="2000" dirty="0" smtClean="0"/>
              <a:t>, NHGRI</a:t>
            </a:r>
          </a:p>
          <a:p>
            <a:pPr algn="ctr"/>
            <a:r>
              <a:rPr lang="en-US" sz="2000" dirty="0" smtClean="0"/>
              <a:t>Kenneth </a:t>
            </a:r>
            <a:r>
              <a:rPr lang="en-US" sz="2000" dirty="0" err="1" smtClean="0"/>
              <a:t>Fishbeck</a:t>
            </a:r>
            <a:r>
              <a:rPr lang="en-US" sz="2000" dirty="0" smtClean="0"/>
              <a:t>, NINDS</a:t>
            </a:r>
          </a:p>
          <a:p>
            <a:pPr algn="ctr"/>
            <a:r>
              <a:rPr lang="en-US" sz="2000" dirty="0" smtClean="0"/>
              <a:t>Ellen </a:t>
            </a:r>
            <a:r>
              <a:rPr lang="en-US" sz="2000" dirty="0" err="1" smtClean="0"/>
              <a:t>Sidransky</a:t>
            </a:r>
            <a:r>
              <a:rPr lang="en-US" sz="2000" dirty="0" smtClean="0"/>
              <a:t>, NHGRI</a:t>
            </a:r>
          </a:p>
          <a:p>
            <a:pPr algn="ctr"/>
            <a:r>
              <a:rPr lang="en-US" sz="2000" dirty="0" smtClean="0"/>
              <a:t>Max </a:t>
            </a:r>
            <a:r>
              <a:rPr lang="en-US" sz="2000" dirty="0" err="1" smtClean="0"/>
              <a:t>Muenke</a:t>
            </a:r>
            <a:r>
              <a:rPr lang="en-US" sz="2000" dirty="0" smtClean="0"/>
              <a:t>, NHGRI</a:t>
            </a:r>
            <a:endParaRPr lang="en-US" sz="2000"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pic>
        <p:nvPicPr>
          <p:cNvPr id="88067" name="Picture 3" descr="helix at bottom new seq 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8" name="Rectangle 4"/>
          <p:cNvSpPr>
            <a:spLocks noChangeArrowheads="1"/>
          </p:cNvSpPr>
          <p:nvPr/>
        </p:nvSpPr>
        <p:spPr bwMode="auto">
          <a:xfrm>
            <a:off x="606425" y="331788"/>
            <a:ext cx="8035925"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1016000">
              <a:lnSpc>
                <a:spcPct val="125000"/>
              </a:lnSpc>
              <a:buFontTx/>
              <a:buAutoNum type="romanUcPeriod"/>
            </a:pPr>
            <a:r>
              <a:rPr lang="en-US" sz="4000" b="0">
                <a:solidFill>
                  <a:srgbClr val="808080"/>
                </a:solidFill>
              </a:rPr>
              <a:t>General NHGRI Updates</a:t>
            </a:r>
          </a:p>
          <a:p>
            <a:pPr marL="1016000" indent="-1016000">
              <a:lnSpc>
                <a:spcPct val="125000"/>
              </a:lnSpc>
              <a:buFontTx/>
              <a:buAutoNum type="romanUcPeriod"/>
            </a:pPr>
            <a:r>
              <a:rPr lang="en-US" sz="4000" b="0">
                <a:solidFill>
                  <a:srgbClr val="808080"/>
                </a:solidFill>
              </a:rPr>
              <a:t>General NIH Updates</a:t>
            </a:r>
          </a:p>
          <a:p>
            <a:pPr marL="1016000" indent="-1016000">
              <a:lnSpc>
                <a:spcPct val="125000"/>
              </a:lnSpc>
              <a:buFontTx/>
              <a:buAutoNum type="romanUcPeriod"/>
            </a:pPr>
            <a:r>
              <a:rPr lang="en-US" sz="4000" b="0">
                <a:solidFill>
                  <a:srgbClr val="808080"/>
                </a:solidFill>
              </a:rPr>
              <a:t>Genomics Updates</a:t>
            </a:r>
          </a:p>
          <a:p>
            <a:pPr marL="1016000" indent="-1016000">
              <a:lnSpc>
                <a:spcPct val="125000"/>
              </a:lnSpc>
              <a:buFontTx/>
              <a:buAutoNum type="romanUcPeriod"/>
            </a:pPr>
            <a:r>
              <a:rPr lang="en-US" sz="4000" b="0">
                <a:solidFill>
                  <a:srgbClr val="808080"/>
                </a:solidFill>
              </a:rPr>
              <a:t>NHGRI Extramural Program</a:t>
            </a:r>
          </a:p>
          <a:p>
            <a:pPr marL="1016000" indent="-1016000">
              <a:lnSpc>
                <a:spcPct val="125000"/>
              </a:lnSpc>
              <a:buFontTx/>
              <a:buAutoNum type="romanUcPeriod"/>
            </a:pPr>
            <a:r>
              <a:rPr lang="en-US" sz="4000" b="0">
                <a:solidFill>
                  <a:srgbClr val="808080"/>
                </a:solidFill>
              </a:rPr>
              <a:t>NIH Common Fund Programs</a:t>
            </a:r>
          </a:p>
          <a:p>
            <a:pPr marL="1016000" indent="-1016000">
              <a:lnSpc>
                <a:spcPct val="125000"/>
              </a:lnSpc>
              <a:buFontTx/>
              <a:buAutoNum type="romanUcPeriod"/>
            </a:pPr>
            <a:r>
              <a:rPr lang="en-US" sz="4000" b="0">
                <a:solidFill>
                  <a:srgbClr val="808080"/>
                </a:solidFill>
              </a:rPr>
              <a:t>NHGRI Office of the Director</a:t>
            </a:r>
          </a:p>
          <a:p>
            <a:pPr marL="1016000" indent="-1016000">
              <a:lnSpc>
                <a:spcPct val="125000"/>
              </a:lnSpc>
              <a:buFontTx/>
              <a:buAutoNum type="romanUcPeriod"/>
            </a:pPr>
            <a:r>
              <a:rPr lang="en-US" sz="4000">
                <a:solidFill>
                  <a:srgbClr val="C1EEFF"/>
                </a:solidFill>
              </a:rPr>
              <a:t>NHGRI Intramural Program</a:t>
            </a:r>
          </a:p>
        </p:txBody>
      </p:sp>
    </p:spTree>
  </p:cSld>
  <p:clrMapOvr>
    <a:masterClrMapping/>
  </p:clrMapOvr>
  <p:transition spd="slow">
    <p:wipe dir="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26988"/>
            <a:ext cx="9144000" cy="811212"/>
          </a:xfrm>
          <a:prstGeom prst="rect">
            <a:avLst/>
          </a:prstGeom>
        </p:spPr>
        <p:txBody>
          <a:bodyPr/>
          <a:lstStyle/>
          <a:p>
            <a:pPr algn="ctr">
              <a:defRPr/>
            </a:pPr>
            <a:r>
              <a:rPr lang="en-US" sz="3600" spc="-100" dirty="0">
                <a:solidFill>
                  <a:srgbClr val="FFFF00"/>
                </a:solidFill>
                <a:latin typeface="Arial" pitchFamily="34" charset="0"/>
                <a:cs typeface="Arial" pitchFamily="34" charset="0"/>
              </a:rPr>
              <a:t>NHGRI Intramural Research Highlights</a:t>
            </a:r>
          </a:p>
        </p:txBody>
      </p:sp>
      <p:sp>
        <p:nvSpPr>
          <p:cNvPr id="2052" name="TextBox 6"/>
          <p:cNvSpPr txBox="1">
            <a:spLocks noChangeArrowheads="1"/>
          </p:cNvSpPr>
          <p:nvPr/>
        </p:nvSpPr>
        <p:spPr bwMode="auto">
          <a:xfrm>
            <a:off x="7233080" y="6338244"/>
            <a:ext cx="1795684" cy="400110"/>
          </a:xfrm>
          <a:prstGeom prst="rect">
            <a:avLst/>
          </a:prstGeom>
          <a:solidFill>
            <a:srgbClr val="000066"/>
          </a:solidFill>
          <a:ln w="9525">
            <a:noFill/>
            <a:miter lim="800000"/>
            <a:headEnd/>
            <a:tailEnd/>
          </a:ln>
        </p:spPr>
        <p:txBody>
          <a:bodyPr wrap="none">
            <a:spAutoFit/>
          </a:bodyPr>
          <a:lstStyle/>
          <a:p>
            <a:r>
              <a:rPr lang="en-US" sz="2000" dirty="0">
                <a:solidFill>
                  <a:srgbClr val="8BE6FF"/>
                </a:solidFill>
              </a:rPr>
              <a:t>Document </a:t>
            </a:r>
            <a:r>
              <a:rPr lang="en-US" sz="2000" dirty="0" smtClean="0">
                <a:solidFill>
                  <a:srgbClr val="8BE6FF"/>
                </a:solidFill>
              </a:rPr>
              <a:t>42</a:t>
            </a:r>
            <a:endParaRPr lang="en-US" sz="2000" dirty="0">
              <a:solidFill>
                <a:srgbClr val="8BE6FF"/>
              </a:solidFill>
            </a:endParaRPr>
          </a:p>
        </p:txBody>
      </p:sp>
      <p:grpSp>
        <p:nvGrpSpPr>
          <p:cNvPr id="13" name="Group 12"/>
          <p:cNvGrpSpPr/>
          <p:nvPr/>
        </p:nvGrpSpPr>
        <p:grpSpPr>
          <a:xfrm>
            <a:off x="519339" y="997892"/>
            <a:ext cx="8078404" cy="2078268"/>
            <a:chOff x="519339" y="871764"/>
            <a:chExt cx="8078404" cy="2078268"/>
          </a:xfrm>
        </p:grpSpPr>
        <p:pic>
          <p:nvPicPr>
            <p:cNvPr id="3074" name="Picture 2" descr="http://www.genome.gov/Images/press_photos/highres/20052-300.jpg"/>
            <p:cNvPicPr>
              <a:picLocks noChangeAspect="1" noChangeArrowheads="1"/>
            </p:cNvPicPr>
            <p:nvPr/>
          </p:nvPicPr>
          <p:blipFill>
            <a:blip r:embed="rId4" cstate="print"/>
            <a:srcRect l="12705" t="7470" r="24149" b="27939"/>
            <a:stretch>
              <a:fillRect/>
            </a:stretch>
          </p:blipFill>
          <p:spPr bwMode="auto">
            <a:xfrm>
              <a:off x="519339" y="871764"/>
              <a:ext cx="2769381" cy="1846254"/>
            </a:xfrm>
            <a:prstGeom prst="rect">
              <a:avLst/>
            </a:prstGeom>
            <a:noFill/>
          </p:spPr>
        </p:pic>
        <p:grpSp>
          <p:nvGrpSpPr>
            <p:cNvPr id="3" name="Group 23"/>
            <p:cNvGrpSpPr/>
            <p:nvPr/>
          </p:nvGrpSpPr>
          <p:grpSpPr>
            <a:xfrm>
              <a:off x="3398540" y="1083363"/>
              <a:ext cx="5199203" cy="1866669"/>
              <a:chOff x="2915537" y="865649"/>
              <a:chExt cx="4538377" cy="1348245"/>
            </a:xfrm>
          </p:grpSpPr>
          <p:pic>
            <p:nvPicPr>
              <p:cNvPr id="7175" name="Picture 7"/>
              <p:cNvPicPr>
                <a:picLocks noChangeAspect="1" noChangeArrowheads="1"/>
              </p:cNvPicPr>
              <p:nvPr/>
            </p:nvPicPr>
            <p:blipFill>
              <a:blip r:embed="rId5" cstate="print"/>
              <a:srcRect l="8801" t="17480" r="70538" b="76540"/>
              <a:stretch>
                <a:fillRect/>
              </a:stretch>
            </p:blipFill>
            <p:spPr bwMode="auto">
              <a:xfrm>
                <a:off x="2919264" y="865649"/>
                <a:ext cx="4534650" cy="525001"/>
              </a:xfrm>
              <a:prstGeom prst="rect">
                <a:avLst/>
              </a:prstGeom>
              <a:noFill/>
              <a:ln w="9525">
                <a:noFill/>
                <a:miter lim="800000"/>
                <a:headEnd/>
                <a:tailEnd/>
              </a:ln>
            </p:spPr>
          </p:pic>
          <p:pic>
            <p:nvPicPr>
              <p:cNvPr id="32" name="Picture 7"/>
              <p:cNvPicPr>
                <a:picLocks noChangeAspect="1" noChangeArrowheads="1"/>
              </p:cNvPicPr>
              <p:nvPr/>
            </p:nvPicPr>
            <p:blipFill>
              <a:blip r:embed="rId5" cstate="print"/>
              <a:srcRect l="5467" t="24749" r="67444" b="70068"/>
              <a:stretch>
                <a:fillRect/>
              </a:stretch>
            </p:blipFill>
            <p:spPr bwMode="auto">
              <a:xfrm>
                <a:off x="3671712" y="1113767"/>
                <a:ext cx="3005075" cy="229934"/>
              </a:xfrm>
              <a:prstGeom prst="rect">
                <a:avLst/>
              </a:prstGeom>
              <a:noFill/>
              <a:ln w="9525">
                <a:noFill/>
                <a:miter lim="800000"/>
                <a:headEnd/>
                <a:tailEnd/>
              </a:ln>
            </p:spPr>
          </p:pic>
          <p:pic>
            <p:nvPicPr>
              <p:cNvPr id="23" name="Picture 4"/>
              <p:cNvPicPr>
                <a:picLocks noChangeAspect="1" noChangeArrowheads="1"/>
              </p:cNvPicPr>
              <p:nvPr/>
            </p:nvPicPr>
            <p:blipFill>
              <a:blip r:embed="rId6" cstate="print"/>
              <a:srcRect l="5976" t="37305" r="69766" b="51172"/>
              <a:stretch>
                <a:fillRect/>
              </a:stretch>
            </p:blipFill>
            <p:spPr bwMode="auto">
              <a:xfrm>
                <a:off x="2915537" y="1352549"/>
                <a:ext cx="4533013" cy="861345"/>
              </a:xfrm>
              <a:prstGeom prst="rect">
                <a:avLst/>
              </a:prstGeom>
              <a:noFill/>
              <a:ln w="9525">
                <a:noFill/>
                <a:miter lim="800000"/>
                <a:headEnd/>
                <a:tailEnd/>
              </a:ln>
            </p:spPr>
          </p:pic>
        </p:grpSp>
      </p:grpSp>
      <p:grpSp>
        <p:nvGrpSpPr>
          <p:cNvPr id="14" name="Group 13"/>
          <p:cNvGrpSpPr/>
          <p:nvPr/>
        </p:nvGrpSpPr>
        <p:grpSpPr>
          <a:xfrm>
            <a:off x="502102" y="3431756"/>
            <a:ext cx="8104868" cy="2645229"/>
            <a:chOff x="502102" y="3305628"/>
            <a:chExt cx="8104868" cy="2645229"/>
          </a:xfrm>
        </p:grpSpPr>
        <p:pic>
          <p:nvPicPr>
            <p:cNvPr id="3078" name="Picture 6" descr="http://www.genome.gov/Images/press_photos/highres/20264-300.jpg"/>
            <p:cNvPicPr>
              <a:picLocks noChangeAspect="1" noChangeArrowheads="1"/>
            </p:cNvPicPr>
            <p:nvPr/>
          </p:nvPicPr>
          <p:blipFill>
            <a:blip r:embed="rId7" cstate="print"/>
            <a:srcRect l="31612" t="5" r="2686" b="32453"/>
            <a:stretch>
              <a:fillRect/>
            </a:stretch>
          </p:blipFill>
          <p:spPr bwMode="auto">
            <a:xfrm>
              <a:off x="502102" y="3305628"/>
              <a:ext cx="2795757" cy="1912192"/>
            </a:xfrm>
            <a:prstGeom prst="rect">
              <a:avLst/>
            </a:prstGeom>
            <a:noFill/>
          </p:spPr>
        </p:pic>
        <p:grpSp>
          <p:nvGrpSpPr>
            <p:cNvPr id="4" name="Group 27"/>
            <p:cNvGrpSpPr/>
            <p:nvPr/>
          </p:nvGrpSpPr>
          <p:grpSpPr>
            <a:xfrm>
              <a:off x="3389710" y="3484789"/>
              <a:ext cx="5217260" cy="2466068"/>
              <a:chOff x="3913586" y="2695575"/>
              <a:chExt cx="4554139" cy="1781175"/>
            </a:xfrm>
          </p:grpSpPr>
          <p:pic>
            <p:nvPicPr>
              <p:cNvPr id="3079" name="Picture 7"/>
              <p:cNvPicPr>
                <a:picLocks noChangeAspect="1" noChangeArrowheads="1"/>
              </p:cNvPicPr>
              <p:nvPr/>
            </p:nvPicPr>
            <p:blipFill>
              <a:blip r:embed="rId8" cstate="print"/>
              <a:srcRect l="25039" t="19531" r="56289" b="73047"/>
              <a:stretch>
                <a:fillRect/>
              </a:stretch>
            </p:blipFill>
            <p:spPr bwMode="auto">
              <a:xfrm>
                <a:off x="3914775" y="2695575"/>
                <a:ext cx="4552950" cy="723900"/>
              </a:xfrm>
              <a:prstGeom prst="rect">
                <a:avLst/>
              </a:prstGeom>
              <a:noFill/>
              <a:ln w="9525">
                <a:noFill/>
                <a:miter lim="800000"/>
                <a:headEnd/>
                <a:tailEnd/>
              </a:ln>
            </p:spPr>
          </p:pic>
          <p:pic>
            <p:nvPicPr>
              <p:cNvPr id="27" name="Picture 7"/>
              <p:cNvPicPr>
                <a:picLocks noChangeAspect="1" noChangeArrowheads="1"/>
              </p:cNvPicPr>
              <p:nvPr/>
            </p:nvPicPr>
            <p:blipFill>
              <a:blip r:embed="rId8" cstate="print"/>
              <a:srcRect l="1953" t="33924" r="74805" b="52344"/>
              <a:stretch>
                <a:fillRect/>
              </a:stretch>
            </p:blipFill>
            <p:spPr bwMode="auto">
              <a:xfrm>
                <a:off x="3913586" y="3400425"/>
                <a:ext cx="4554139" cy="1076325"/>
              </a:xfrm>
              <a:prstGeom prst="rect">
                <a:avLst/>
              </a:prstGeom>
              <a:noFill/>
              <a:ln w="9525">
                <a:noFill/>
                <a:miter lim="800000"/>
                <a:headEnd/>
                <a:tailEnd/>
              </a:ln>
            </p:spPr>
          </p:pic>
        </p:grpSp>
      </p:grpSp>
    </p:spTree>
    <p:custDataLst>
      <p:tags r:id="rId1"/>
    </p:custData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26988"/>
            <a:ext cx="9144000" cy="811212"/>
          </a:xfrm>
          <a:prstGeom prst="rect">
            <a:avLst/>
          </a:prstGeom>
        </p:spPr>
        <p:txBody>
          <a:bodyPr/>
          <a:lstStyle/>
          <a:p>
            <a:pPr algn="ctr">
              <a:defRPr/>
            </a:pPr>
            <a:r>
              <a:rPr lang="en-US" sz="3600" spc="-100" dirty="0" smtClean="0">
                <a:solidFill>
                  <a:srgbClr val="FFFF00"/>
                </a:solidFill>
                <a:latin typeface="Arial" pitchFamily="34" charset="0"/>
                <a:cs typeface="Arial" pitchFamily="34" charset="0"/>
              </a:rPr>
              <a:t>Current Topics in Genome Analysis</a:t>
            </a:r>
            <a:endParaRPr lang="en-US" sz="3600" spc="-100" dirty="0">
              <a:solidFill>
                <a:srgbClr val="FFFF00"/>
              </a:solidFill>
              <a:latin typeface="Arial" pitchFamily="34" charset="0"/>
              <a:cs typeface="Arial" pitchFamily="34" charset="0"/>
            </a:endParaRPr>
          </a:p>
        </p:txBody>
      </p:sp>
      <p:sp>
        <p:nvSpPr>
          <p:cNvPr id="4" name="Title 1"/>
          <p:cNvSpPr txBox="1">
            <a:spLocks/>
          </p:cNvSpPr>
          <p:nvPr/>
        </p:nvSpPr>
        <p:spPr bwMode="auto">
          <a:xfrm>
            <a:off x="202027" y="5229671"/>
            <a:ext cx="9144000" cy="128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rgbClr val="D6ECFF"/>
              </a:buClr>
              <a:buSzPct val="95000"/>
              <a:buFont typeface="Wingdings" pitchFamily="2" charset="2"/>
              <a:buChar char=""/>
              <a:tabLst>
                <a:tab pos="403225" algn="l"/>
                <a:tab pos="914400" algn="l"/>
              </a:tabLst>
            </a:pPr>
            <a:r>
              <a:rPr lang="en-US" sz="3000" dirty="0" smtClean="0">
                <a:solidFill>
                  <a:srgbClr val="FFFFFF"/>
                </a:solidFill>
              </a:rPr>
              <a:t>Views to date for 2012 Series: </a:t>
            </a:r>
            <a:r>
              <a:rPr lang="en-US" sz="3000" dirty="0" smtClean="0">
                <a:solidFill>
                  <a:srgbClr val="FFC000"/>
                </a:solidFill>
              </a:rPr>
              <a:t>22,852</a:t>
            </a:r>
          </a:p>
          <a:p>
            <a:pPr marL="571500" lvl="1" indent="-393700" defTabSz="457200">
              <a:spcBef>
                <a:spcPts val="700"/>
              </a:spcBef>
              <a:buClr>
                <a:srgbClr val="D6ECFF"/>
              </a:buClr>
              <a:buSzPct val="95000"/>
              <a:buFont typeface="Wingdings" pitchFamily="2" charset="2"/>
              <a:buChar char=""/>
              <a:tabLst>
                <a:tab pos="403225" algn="l"/>
                <a:tab pos="914400" algn="l"/>
              </a:tabLst>
            </a:pPr>
            <a:r>
              <a:rPr lang="en-US" sz="3000" dirty="0">
                <a:solidFill>
                  <a:srgbClr val="FFFFFF"/>
                </a:solidFill>
              </a:rPr>
              <a:t>V</a:t>
            </a:r>
            <a:r>
              <a:rPr lang="en-US" sz="3000" dirty="0" smtClean="0">
                <a:solidFill>
                  <a:srgbClr val="FFFFFF"/>
                </a:solidFill>
              </a:rPr>
              <a:t>iews for 2010 Series: </a:t>
            </a:r>
            <a:r>
              <a:rPr lang="en-US" sz="3000" dirty="0" smtClean="0">
                <a:solidFill>
                  <a:srgbClr val="FFC000"/>
                </a:solidFill>
              </a:rPr>
              <a:t>202,812</a:t>
            </a:r>
            <a:endParaRPr lang="en-US" sz="3000" dirty="0">
              <a:solidFill>
                <a:srgbClr val="FFC000"/>
              </a:solidFill>
            </a:endParaRPr>
          </a:p>
        </p:txBody>
      </p:sp>
      <p:pic>
        <p:nvPicPr>
          <p:cNvPr id="5" name="Picture 4" descr="Current Topics logo slide.jpg"/>
          <p:cNvPicPr>
            <a:picLocks noChangeAspect="1"/>
          </p:cNvPicPr>
          <p:nvPr/>
        </p:nvPicPr>
        <p:blipFill>
          <a:blip r:embed="rId4" cstate="print"/>
          <a:stretch>
            <a:fillRect/>
          </a:stretch>
        </p:blipFill>
        <p:spPr>
          <a:xfrm>
            <a:off x="1956836" y="1010491"/>
            <a:ext cx="5374138" cy="4032392"/>
          </a:xfrm>
          <a:prstGeom prst="rect">
            <a:avLst/>
          </a:prstGeom>
          <a:ln w="76200" cmpd="tri">
            <a:solidFill>
              <a:schemeClr val="tx1"/>
            </a:solidFill>
          </a:ln>
        </p:spPr>
      </p:pic>
      <p:sp>
        <p:nvSpPr>
          <p:cNvPr id="6" name="TextBox 5"/>
          <p:cNvSpPr txBox="1"/>
          <p:nvPr/>
        </p:nvSpPr>
        <p:spPr>
          <a:xfrm>
            <a:off x="7230419" y="634571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43</a:t>
            </a:r>
            <a:endParaRPr lang="en-US" sz="2000" dirty="0">
              <a:solidFill>
                <a:schemeClr val="accent4">
                  <a:lumMod val="40000"/>
                  <a:lumOff val="60000"/>
                </a:schemeClr>
              </a:solidFill>
              <a:latin typeface="Arial" charset="0"/>
            </a:endParaRPr>
          </a:p>
        </p:txBody>
      </p:sp>
    </p:spTree>
    <p:custDataLst>
      <p:tags r:id="rId1"/>
    </p:custDataLst>
    <p:extLst>
      <p:ext uri="{BB962C8B-B14F-4D97-AF65-F5344CB8AC3E}">
        <p14:creationId xmlns:p14="http://schemas.microsoft.com/office/powerpoint/2010/main" xmlns="" val="193715806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738"/>
            <a:ext cx="9144000" cy="78105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 Blue Ribbon Panel Review of NHGRI Intramural Research Program</a:t>
            </a:r>
          </a:p>
        </p:txBody>
      </p:sp>
      <p:grpSp>
        <p:nvGrpSpPr>
          <p:cNvPr id="5" name="Group 4"/>
          <p:cNvGrpSpPr/>
          <p:nvPr/>
        </p:nvGrpSpPr>
        <p:grpSpPr>
          <a:xfrm>
            <a:off x="547676" y="1668463"/>
            <a:ext cx="7826129" cy="4370387"/>
            <a:chOff x="547676" y="1668463"/>
            <a:chExt cx="7826129" cy="4370387"/>
          </a:xfrm>
        </p:grpSpPr>
        <p:pic>
          <p:nvPicPr>
            <p:cNvPr id="91138" name="Picture 5" descr="C:\Documents and Settings\wettersk\Local Settings\Temporary Internet Files\Content.IE5\97TAP8J1\MC900442048[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21105" y="1833973"/>
              <a:ext cx="2552700" cy="3830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547676" y="1668463"/>
              <a:ext cx="4953460" cy="437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r>
                <a:rPr lang="en-US" sz="3200" dirty="0">
                  <a:cs typeface="Arial" pitchFamily="34" charset="0"/>
                </a:rPr>
                <a:t>David </a:t>
              </a:r>
              <a:r>
                <a:rPr lang="en-US" sz="3200" dirty="0" smtClean="0">
                  <a:cs typeface="Arial" pitchFamily="34" charset="0"/>
                </a:rPr>
                <a:t>Page </a:t>
              </a:r>
              <a:r>
                <a:rPr lang="en-US" sz="3200" dirty="0">
                  <a:cs typeface="Arial" pitchFamily="34" charset="0"/>
                </a:rPr>
                <a:t>(Chair)</a:t>
              </a:r>
            </a:p>
            <a:p>
              <a:pPr>
                <a:spcBef>
                  <a:spcPts val="700"/>
                </a:spcBef>
                <a:buClr>
                  <a:schemeClr val="tx2"/>
                </a:buClr>
                <a:buSzPct val="95000"/>
                <a:buFont typeface="Wingdings" pitchFamily="2" charset="2"/>
                <a:buChar char=""/>
              </a:pPr>
              <a:r>
                <a:rPr lang="en-US" sz="3200" dirty="0">
                  <a:cs typeface="Arial" pitchFamily="34" charset="0"/>
                </a:rPr>
                <a:t>Rick </a:t>
              </a:r>
              <a:r>
                <a:rPr lang="en-US" sz="3200" dirty="0" smtClean="0">
                  <a:cs typeface="Arial" pitchFamily="34" charset="0"/>
                </a:rPr>
                <a:t>Myers (NACHGR</a:t>
              </a:r>
              <a:r>
                <a:rPr lang="en-US" sz="3200" dirty="0">
                  <a:cs typeface="Arial" pitchFamily="34" charset="0"/>
                </a:rPr>
                <a:t>)</a:t>
              </a:r>
            </a:p>
            <a:p>
              <a:pPr>
                <a:spcBef>
                  <a:spcPts val="700"/>
                </a:spcBef>
                <a:buClr>
                  <a:schemeClr val="tx2"/>
                </a:buClr>
                <a:buSzPct val="95000"/>
                <a:buFont typeface="Wingdings" pitchFamily="2" charset="2"/>
                <a:buChar char=""/>
              </a:pPr>
              <a:r>
                <a:rPr lang="en-US" sz="3200" dirty="0">
                  <a:cs typeface="Arial" pitchFamily="34" charset="0"/>
                </a:rPr>
                <a:t>Bruce </a:t>
              </a:r>
              <a:r>
                <a:rPr lang="en-US" sz="3200" dirty="0" err="1" smtClean="0">
                  <a:cs typeface="Arial" pitchFamily="34" charset="0"/>
                </a:rPr>
                <a:t>Korf</a:t>
              </a:r>
              <a:r>
                <a:rPr lang="en-US" sz="3200" dirty="0" smtClean="0">
                  <a:cs typeface="Arial" pitchFamily="34" charset="0"/>
                </a:rPr>
                <a:t> (</a:t>
              </a:r>
              <a:r>
                <a:rPr lang="en-US" sz="3200" dirty="0">
                  <a:cs typeface="Arial" pitchFamily="34" charset="0"/>
                </a:rPr>
                <a:t>BSC)</a:t>
              </a:r>
            </a:p>
            <a:p>
              <a:pPr>
                <a:spcBef>
                  <a:spcPts val="700"/>
                </a:spcBef>
                <a:buClr>
                  <a:schemeClr val="tx2"/>
                </a:buClr>
                <a:buSzPct val="95000"/>
                <a:buFont typeface="Wingdings" pitchFamily="2" charset="2"/>
                <a:buChar char=""/>
              </a:pPr>
              <a:r>
                <a:rPr lang="en-US" sz="3200" dirty="0">
                  <a:cs typeface="Arial" pitchFamily="34" charset="0"/>
                </a:rPr>
                <a:t>Wylie </a:t>
              </a:r>
              <a:r>
                <a:rPr lang="en-US" sz="3200" dirty="0" smtClean="0">
                  <a:cs typeface="Arial" pitchFamily="34" charset="0"/>
                </a:rPr>
                <a:t>Burke</a:t>
              </a:r>
              <a:endParaRPr lang="en-US" sz="3200" dirty="0">
                <a:cs typeface="Arial" pitchFamily="34" charset="0"/>
              </a:endParaRPr>
            </a:p>
            <a:p>
              <a:pPr>
                <a:spcBef>
                  <a:spcPts val="700"/>
                </a:spcBef>
                <a:buClr>
                  <a:schemeClr val="tx2"/>
                </a:buClr>
                <a:buSzPct val="95000"/>
                <a:buFont typeface="Wingdings" pitchFamily="2" charset="2"/>
                <a:buChar char=""/>
              </a:pPr>
              <a:r>
                <a:rPr lang="en-US" sz="3200" dirty="0">
                  <a:cs typeface="Arial" pitchFamily="34" charset="0"/>
                </a:rPr>
                <a:t>Nancy </a:t>
              </a:r>
              <a:r>
                <a:rPr lang="en-US" sz="3200" dirty="0" smtClean="0">
                  <a:cs typeface="Arial" pitchFamily="34" charset="0"/>
                </a:rPr>
                <a:t>Cox</a:t>
              </a:r>
              <a:endParaRPr lang="en-US" sz="3200" dirty="0">
                <a:cs typeface="Arial" pitchFamily="34" charset="0"/>
              </a:endParaRPr>
            </a:p>
            <a:p>
              <a:pPr>
                <a:spcBef>
                  <a:spcPts val="700"/>
                </a:spcBef>
                <a:buClr>
                  <a:schemeClr val="tx2"/>
                </a:buClr>
                <a:buSzPct val="95000"/>
                <a:buFont typeface="Wingdings" pitchFamily="2" charset="2"/>
                <a:buChar char=""/>
              </a:pPr>
              <a:r>
                <a:rPr lang="en-US" sz="3200" dirty="0">
                  <a:cs typeface="Arial" pitchFamily="34" charset="0"/>
                </a:rPr>
                <a:t>Bob </a:t>
              </a:r>
              <a:r>
                <a:rPr lang="en-US" sz="3200" dirty="0" smtClean="0">
                  <a:cs typeface="Arial" pitchFamily="34" charset="0"/>
                </a:rPr>
                <a:t>Waterston</a:t>
              </a:r>
              <a:endParaRPr lang="en-US" sz="3200" dirty="0">
                <a:cs typeface="Arial" pitchFamily="34" charset="0"/>
              </a:endParaRPr>
            </a:p>
            <a:p>
              <a:pPr>
                <a:spcBef>
                  <a:spcPts val="700"/>
                </a:spcBef>
                <a:buClr>
                  <a:schemeClr val="tx2"/>
                </a:buClr>
                <a:buSzPct val="95000"/>
                <a:buFont typeface="Wingdings" pitchFamily="2" charset="2"/>
                <a:buChar char=""/>
              </a:pPr>
              <a:r>
                <a:rPr lang="en-US" sz="3200" dirty="0">
                  <a:cs typeface="Arial" pitchFamily="34" charset="0"/>
                </a:rPr>
                <a:t>Huda </a:t>
              </a:r>
              <a:r>
                <a:rPr lang="en-US" sz="3200" dirty="0" err="1" smtClean="0">
                  <a:cs typeface="Arial" pitchFamily="34" charset="0"/>
                </a:rPr>
                <a:t>Zoghbi</a:t>
              </a:r>
              <a:endParaRPr lang="en-US" sz="3200" dirty="0"/>
            </a:p>
          </p:txBody>
        </p:sp>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pic>
        <p:nvPicPr>
          <p:cNvPr id="18435" name="Picture 3" descr="helix at bottom new seq 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6" name="Rectangle 4"/>
          <p:cNvSpPr>
            <a:spLocks noChangeArrowheads="1"/>
          </p:cNvSpPr>
          <p:nvPr/>
        </p:nvSpPr>
        <p:spPr bwMode="auto">
          <a:xfrm>
            <a:off x="606425" y="331788"/>
            <a:ext cx="8035925"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1016000">
              <a:lnSpc>
                <a:spcPct val="125000"/>
              </a:lnSpc>
              <a:buFontTx/>
              <a:buAutoNum type="romanUcPeriod"/>
            </a:pPr>
            <a:r>
              <a:rPr lang="en-US" sz="4000">
                <a:solidFill>
                  <a:srgbClr val="C1EEFF"/>
                </a:solidFill>
              </a:rPr>
              <a:t>General NHGRI Updates</a:t>
            </a:r>
          </a:p>
          <a:p>
            <a:pPr marL="1016000" indent="-1016000">
              <a:lnSpc>
                <a:spcPct val="125000"/>
              </a:lnSpc>
              <a:buFontTx/>
              <a:buAutoNum type="romanUcPeriod"/>
            </a:pPr>
            <a:r>
              <a:rPr lang="en-US" sz="4000" b="0">
                <a:solidFill>
                  <a:srgbClr val="808080"/>
                </a:solidFill>
              </a:rPr>
              <a:t>General NIH Updates</a:t>
            </a:r>
          </a:p>
          <a:p>
            <a:pPr marL="1016000" indent="-1016000">
              <a:lnSpc>
                <a:spcPct val="125000"/>
              </a:lnSpc>
              <a:buFontTx/>
              <a:buAutoNum type="romanUcPeriod"/>
            </a:pPr>
            <a:r>
              <a:rPr lang="en-US" sz="4000" b="0">
                <a:solidFill>
                  <a:srgbClr val="808080"/>
                </a:solidFill>
              </a:rPr>
              <a:t>Genomics Updates</a:t>
            </a:r>
          </a:p>
          <a:p>
            <a:pPr marL="1016000" indent="-1016000">
              <a:lnSpc>
                <a:spcPct val="125000"/>
              </a:lnSpc>
              <a:buFontTx/>
              <a:buAutoNum type="romanUcPeriod"/>
            </a:pPr>
            <a:r>
              <a:rPr lang="en-US" sz="4000" b="0">
                <a:solidFill>
                  <a:srgbClr val="808080"/>
                </a:solidFill>
              </a:rPr>
              <a:t>NHGRI Extramural Program</a:t>
            </a:r>
          </a:p>
          <a:p>
            <a:pPr marL="1016000" indent="-1016000">
              <a:lnSpc>
                <a:spcPct val="125000"/>
              </a:lnSpc>
              <a:buFontTx/>
              <a:buAutoNum type="romanUcPeriod"/>
            </a:pPr>
            <a:r>
              <a:rPr lang="en-US" sz="4000" b="0">
                <a:solidFill>
                  <a:srgbClr val="808080"/>
                </a:solidFill>
              </a:rPr>
              <a:t>NIH Common Fund Programs</a:t>
            </a:r>
          </a:p>
          <a:p>
            <a:pPr marL="1016000" indent="-1016000">
              <a:lnSpc>
                <a:spcPct val="125000"/>
              </a:lnSpc>
              <a:buFontTx/>
              <a:buAutoNum type="romanUcPeriod"/>
            </a:pPr>
            <a:r>
              <a:rPr lang="en-US" sz="4000" b="0">
                <a:solidFill>
                  <a:srgbClr val="808080"/>
                </a:solidFill>
              </a:rPr>
              <a:t>NHGRI Office of the Director</a:t>
            </a:r>
          </a:p>
          <a:p>
            <a:pPr marL="1016000" indent="-1016000">
              <a:lnSpc>
                <a:spcPct val="125000"/>
              </a:lnSpc>
              <a:buFontTx/>
              <a:buAutoNum type="romanUcPeriod"/>
            </a:pPr>
            <a:r>
              <a:rPr lang="en-US" sz="4000" b="0">
                <a:solidFill>
                  <a:srgbClr val="808080"/>
                </a:solidFill>
              </a:rPr>
              <a:t>NHGRI Intramural Program</a:t>
            </a:r>
          </a:p>
        </p:txBody>
      </p:sp>
    </p:spTree>
  </p:cSld>
  <p:clrMapOvr>
    <a:masterClrMapping/>
  </p:clrMapOvr>
  <p:transition spd="slow">
    <p:wipe dir="d"/>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6" name="Picture 1"/>
          <p:cNvPicPr>
            <a:picLocks noChangeAspect="1" noChangeArrowheads="1"/>
          </p:cNvPicPr>
          <p:nvPr/>
        </p:nvPicPr>
        <p:blipFill>
          <a:blip r:embed="rId3" cstate="print"/>
          <a:srcRect/>
          <a:stretch>
            <a:fillRect/>
          </a:stretch>
        </p:blipFill>
        <p:spPr bwMode="auto">
          <a:xfrm>
            <a:off x="2023174" y="1409319"/>
            <a:ext cx="4978400" cy="3243263"/>
          </a:xfrm>
          <a:prstGeom prst="roundRect">
            <a:avLst>
              <a:gd name="adj" fmla="val 8594"/>
            </a:avLst>
          </a:prstGeom>
          <a:solidFill>
            <a:srgbClr val="FFFFFF">
              <a:shade val="85000"/>
            </a:srgbClr>
          </a:solidFill>
          <a:ln>
            <a:noFill/>
          </a:ln>
          <a:effectLst/>
        </p:spPr>
      </p:pic>
      <p:sp>
        <p:nvSpPr>
          <p:cNvPr id="94211" name="Text Box 3"/>
          <p:cNvSpPr txBox="1">
            <a:spLocks noChangeArrowheads="1"/>
          </p:cNvSpPr>
          <p:nvPr/>
        </p:nvSpPr>
        <p:spPr bwMode="auto">
          <a:xfrm>
            <a:off x="1747838"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rgbClr val="000000"/>
              </a:solidFill>
              <a:latin typeface="Tahoma" pitchFamily="34" charset="0"/>
            </a:endParaRPr>
          </a:p>
          <a:p>
            <a:pPr algn="ctr">
              <a:spcBef>
                <a:spcPct val="50000"/>
              </a:spcBef>
            </a:pPr>
            <a:endParaRPr lang="en-US" sz="2400">
              <a:solidFill>
                <a:srgbClr val="000000"/>
              </a:solidFill>
              <a:latin typeface="Tahoma" pitchFamily="34" charset="0"/>
            </a:endParaRPr>
          </a:p>
          <a:p>
            <a:pPr algn="ctr">
              <a:spcBef>
                <a:spcPct val="50000"/>
              </a:spcBef>
            </a:pPr>
            <a:endParaRPr lang="en-US" sz="2400">
              <a:solidFill>
                <a:srgbClr val="000000"/>
              </a:solidFill>
              <a:latin typeface="Tahoma" pitchFamily="34" charset="0"/>
            </a:endParaRPr>
          </a:p>
        </p:txBody>
      </p:sp>
      <p:pic>
        <p:nvPicPr>
          <p:cNvPr id="94212" name="Picture 5" descr="topbanner.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1025" y="0"/>
            <a:ext cx="7972425" cy="118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213" name="Picture 3" descr="helix at bottom new seq 2.pn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4" name="Rectangle 6"/>
          <p:cNvSpPr>
            <a:spLocks noChangeArrowheads="1"/>
          </p:cNvSpPr>
          <p:nvPr/>
        </p:nvSpPr>
        <p:spPr bwMode="auto">
          <a:xfrm>
            <a:off x="989013" y="5302250"/>
            <a:ext cx="69723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4400" dirty="0">
                <a:solidFill>
                  <a:srgbClr val="FFFFFF"/>
                </a:solidFill>
                <a:cs typeface="Arial" pitchFamily="34" charset="0"/>
              </a:rPr>
              <a:t>Special Thanks!</a:t>
            </a:r>
          </a:p>
        </p:txBody>
      </p:sp>
      <p:pic>
        <p:nvPicPr>
          <p:cNvPr id="1026" name="Picture 2" descr="G:\IMG_0181.JPG"/>
          <p:cNvPicPr>
            <a:picLocks noChangeAspect="1" noChangeArrowheads="1"/>
          </p:cNvPicPr>
          <p:nvPr/>
        </p:nvPicPr>
        <p:blipFill>
          <a:blip r:embed="rId6" cstate="print"/>
          <a:srcRect l="19444" t="9907" r="7500" b="53241"/>
          <a:stretch>
            <a:fillRect/>
          </a:stretch>
        </p:blipFill>
        <p:spPr bwMode="auto">
          <a:xfrm>
            <a:off x="1747838" y="1320797"/>
            <a:ext cx="5340366" cy="4040809"/>
          </a:xfrm>
          <a:prstGeom prst="roundRect">
            <a:avLst/>
          </a:prstGeom>
          <a:noFill/>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anim calcmode="lin" valueType="num">
                                      <p:cBhvr>
                                        <p:cTn id="8" dur="500" fill="hold"/>
                                        <p:tgtEl>
                                          <p:spTgt spid="1026"/>
                                        </p:tgtEl>
                                        <p:attrNameLst>
                                          <p:attrName>style.rotation</p:attrName>
                                        </p:attrNameLst>
                                      </p:cBhvr>
                                      <p:tavLst>
                                        <p:tav tm="0">
                                          <p:val>
                                            <p:fltVal val="720"/>
                                          </p:val>
                                        </p:tav>
                                        <p:tav tm="100000">
                                          <p:val>
                                            <p:fltVal val="0"/>
                                          </p:val>
                                        </p:tav>
                                      </p:tavLst>
                                    </p:anim>
                                    <p:anim calcmode="lin" valueType="num">
                                      <p:cBhvr>
                                        <p:cTn id="9" dur="500" fill="hold"/>
                                        <p:tgtEl>
                                          <p:spTgt spid="1026"/>
                                        </p:tgtEl>
                                        <p:attrNameLst>
                                          <p:attrName>ppt_h</p:attrName>
                                        </p:attrNameLst>
                                      </p:cBhvr>
                                      <p:tavLst>
                                        <p:tav tm="0">
                                          <p:val>
                                            <p:fltVal val="0"/>
                                          </p:val>
                                        </p:tav>
                                        <p:tav tm="100000">
                                          <p:val>
                                            <p:strVal val="#ppt_h"/>
                                          </p:val>
                                        </p:tav>
                                      </p:tavLst>
                                    </p:anim>
                                    <p:anim calcmode="lin" valueType="num">
                                      <p:cBhvr>
                                        <p:cTn id="10" dur="500" fill="hold"/>
                                        <p:tgtEl>
                                          <p:spTgt spid="10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endParaRPr lang="en-US"/>
          </a:p>
        </p:txBody>
      </p:sp>
      <p:sp>
        <p:nvSpPr>
          <p:cNvPr id="95235" name="Content Placeholder 2"/>
          <p:cNvSpPr>
            <a:spLocks noGrp="1"/>
          </p:cNvSpPr>
          <p:nvPr>
            <p:ph idx="4294967295"/>
          </p:nvPr>
        </p:nvSpPr>
        <p:spPr/>
        <p:txBody>
          <a:bodyPr/>
          <a:lstStyle/>
          <a:p>
            <a:endParaRPr lang="en-US" smtClean="0"/>
          </a:p>
        </p:txBody>
      </p:sp>
      <p:pic>
        <p:nvPicPr>
          <p:cNvPr id="5" name="Picture 2" descr="C:\1_EDGTALKS\Slides_2011\Graphics and Photos\photo shoot ipad bulb2-0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01600"/>
            <a:ext cx="914400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4"/>
          <p:cNvSpPr>
            <a:spLocks noGrp="1"/>
          </p:cNvSpPr>
          <p:nvPr>
            <p:ph type="title"/>
          </p:nvPr>
        </p:nvSpPr>
        <p:spPr>
          <a:xfrm>
            <a:off x="0" y="69632"/>
            <a:ext cx="9144000" cy="790575"/>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Proposed NHGRI Reorganization</a:t>
            </a:r>
          </a:p>
        </p:txBody>
      </p:sp>
      <p:sp>
        <p:nvSpPr>
          <p:cNvPr id="19459" name="TextBox 4"/>
          <p:cNvSpPr txBox="1">
            <a:spLocks noChangeArrowheads="1"/>
          </p:cNvSpPr>
          <p:nvPr/>
        </p:nvSpPr>
        <p:spPr bwMode="auto">
          <a:xfrm>
            <a:off x="7393018" y="6361113"/>
            <a:ext cx="165301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a:solidFill>
                  <a:srgbClr val="8BE6FF"/>
                </a:solidFill>
                <a:ea typeface="ＭＳ Ｐゴシック" pitchFamily="34" charset="-128"/>
              </a:rPr>
              <a:t>Document 1</a:t>
            </a:r>
          </a:p>
        </p:txBody>
      </p:sp>
      <p:pic>
        <p:nvPicPr>
          <p:cNvPr id="19460"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l="27229" t="32892" r="12379" b="22105"/>
          <a:stretch>
            <a:fillRect/>
          </a:stretch>
        </p:blipFill>
        <p:spPr bwMode="auto">
          <a:xfrm>
            <a:off x="327025" y="1104076"/>
            <a:ext cx="8470313" cy="4719638"/>
          </a:xfrm>
          <a:prstGeom prst="rect">
            <a:avLst/>
          </a:prstGeom>
          <a:noFill/>
          <a:ln w="101600" cmpd="dbl">
            <a:solidFill>
              <a:schemeClr val="tx2">
                <a:lumMod val="75000"/>
              </a:schemeClr>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wipe(up)">
                                      <p:cBhvr>
                                        <p:cTn id="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4|1.5|1.6|1.6|1.5"/>
</p:tagLst>
</file>

<file path=ppt/tags/tag2.xml><?xml version="1.0" encoding="utf-8"?>
<p:tagLst xmlns:a="http://schemas.openxmlformats.org/drawingml/2006/main" xmlns:r="http://schemas.openxmlformats.org/officeDocument/2006/relationships" xmlns:p="http://schemas.openxmlformats.org/presentationml/2006/main">
  <p:tag name="TIMING" val="|1.1|1.4|1.5|1.6|1.6|1.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7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1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3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2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38719</TotalTime>
  <Words>10609</Words>
  <Application>Microsoft Office PowerPoint</Application>
  <PresentationFormat>On-screen Show (4:3)</PresentationFormat>
  <Paragraphs>972</Paragraphs>
  <Slides>81</Slides>
  <Notes>81</Notes>
  <HiddenSlides>0</HiddenSlides>
  <MMClips>0</MMClips>
  <ScaleCrop>false</ScaleCrop>
  <HeadingPairs>
    <vt:vector size="4" baseType="variant">
      <vt:variant>
        <vt:lpstr>Theme</vt:lpstr>
      </vt:variant>
      <vt:variant>
        <vt:i4>5</vt:i4>
      </vt:variant>
      <vt:variant>
        <vt:lpstr>Slide Titles</vt:lpstr>
      </vt:variant>
      <vt:variant>
        <vt:i4>81</vt:i4>
      </vt:variant>
    </vt:vector>
  </HeadingPairs>
  <TitlesOfParts>
    <vt:vector size="86" baseType="lpstr">
      <vt:lpstr>BlackGreyFadePhyllisTheme</vt:lpstr>
      <vt:lpstr>7_BlackGreyFadePhyllisTheme</vt:lpstr>
      <vt:lpstr>1_BlackGreyFadePhyllisTheme</vt:lpstr>
      <vt:lpstr>3_BlackGreyFadePhyllisTheme</vt:lpstr>
      <vt:lpstr>2_BlackGreyFadePhyllisTheme</vt:lpstr>
      <vt:lpstr>DIRECTOR’S REPORT   National Advisory Council  for Human Genome Research  May 2012  Eric Green, M.D., Ph.D. Director, NHGRI   </vt:lpstr>
      <vt:lpstr>Slide 2</vt:lpstr>
      <vt:lpstr>genome.gov/DirectorsReport  </vt:lpstr>
      <vt:lpstr>Open Session Presentations</vt:lpstr>
      <vt:lpstr>Open Session Presentations</vt:lpstr>
      <vt:lpstr>Open Session Presentations</vt:lpstr>
      <vt:lpstr>Slide 7</vt:lpstr>
      <vt:lpstr>Slide 8</vt:lpstr>
      <vt:lpstr>Proposed NHGRI Reorganization</vt:lpstr>
      <vt:lpstr>Departure of Greg Feero</vt:lpstr>
      <vt:lpstr>NHGRI Staff Member Honored (x2)</vt:lpstr>
      <vt:lpstr>Slide 12</vt:lpstr>
      <vt:lpstr>New Director: National Heart, Lung,  and Blood Institute</vt:lpstr>
      <vt:lpstr>NIGMS Leadership Changes </vt:lpstr>
      <vt:lpstr>NIH Launches Genetic Testing Registry</vt:lpstr>
      <vt:lpstr>‘Big Data’ Research and Development Initiative</vt:lpstr>
      <vt:lpstr>‘Big Data’ Planning at NIH</vt:lpstr>
      <vt:lpstr>Advisory Committee to the Director  NCBI Working Group </vt:lpstr>
      <vt:lpstr>Slide 19</vt:lpstr>
      <vt:lpstr>FY2013 NIH Appropriation: Overview</vt:lpstr>
      <vt:lpstr>FY2013 NIH Appropriation:  Sequestration?</vt:lpstr>
      <vt:lpstr>Warnings: Sequestration Impact on NIH</vt:lpstr>
      <vt:lpstr>FY2013 NIH Appropriation: Survival Tips</vt:lpstr>
      <vt:lpstr>Just Released: Leadership in Decline</vt:lpstr>
      <vt:lpstr>Slide 25</vt:lpstr>
      <vt:lpstr>Mourning the Loss of Renato Dulbecco</vt:lpstr>
      <vt:lpstr>2012 Japan Prize</vt:lpstr>
      <vt:lpstr>2012 Dan David Prize</vt:lpstr>
      <vt:lpstr>Outstanding St. Louis Scientists Award</vt:lpstr>
      <vt:lpstr>Slide 30</vt:lpstr>
      <vt:lpstr>Slide 31</vt:lpstr>
      <vt:lpstr>Presidential Commission for the  Study of Bioethical Issues</vt:lpstr>
      <vt:lpstr>Slide 33</vt:lpstr>
      <vt:lpstr>Slide 34</vt:lpstr>
      <vt:lpstr>Slide 35</vt:lpstr>
      <vt:lpstr>2012 Advances in Genome Biology and Technology Meeting</vt:lpstr>
      <vt:lpstr>2012 Biology of Genomes Meeting Cold Spring Harbor Laboratory  </vt:lpstr>
      <vt:lpstr>NOVA: “Cracking Your Genetic Code”</vt:lpstr>
      <vt:lpstr>NHGRI Genome Advance of the Month</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DNA Sequencing Technology Development</vt:lpstr>
      <vt:lpstr>DNA Sequencing Technology Development</vt:lpstr>
      <vt:lpstr>DNA Sequencing Technology Development</vt:lpstr>
      <vt:lpstr>Slide 55</vt:lpstr>
      <vt:lpstr>Slide 56</vt:lpstr>
      <vt:lpstr>Upcoming Planning Meeting </vt:lpstr>
      <vt:lpstr>Slide 58</vt:lpstr>
      <vt:lpstr>Slide 59</vt:lpstr>
      <vt:lpstr>Slide 60</vt:lpstr>
      <vt:lpstr>Slide 61</vt:lpstr>
      <vt:lpstr>Slide 62</vt:lpstr>
      <vt:lpstr>Slide 63</vt:lpstr>
      <vt:lpstr>Slide 64</vt:lpstr>
      <vt:lpstr>Slide 65</vt:lpstr>
      <vt:lpstr>Slide 66</vt:lpstr>
      <vt:lpstr>Slide 67</vt:lpstr>
      <vt:lpstr>eMERGE Testimony to the National Committee on Vital and Health Statistics</vt:lpstr>
      <vt:lpstr>GENEVA Initiative Complete</vt:lpstr>
      <vt:lpstr>Slide 70</vt:lpstr>
      <vt:lpstr>Slide 71</vt:lpstr>
      <vt:lpstr>2012 DNA Day Chat Room</vt:lpstr>
      <vt:lpstr>USA Science and Engineering Festival</vt:lpstr>
      <vt:lpstr>Slide 74</vt:lpstr>
      <vt:lpstr>Slide 75</vt:lpstr>
      <vt:lpstr>Slide 76</vt:lpstr>
      <vt:lpstr>Slide 77</vt:lpstr>
      <vt:lpstr>Slide 78</vt:lpstr>
      <vt:lpstr> Blue Ribbon Panel Review of NHGRI Intramural Research Program</vt:lpstr>
      <vt:lpstr>Slide 80</vt:lpstr>
      <vt:lpstr>Slide 81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Eric (NIH/NHGRI) [E]</dc:creator>
  <cp:lastModifiedBy>wyattj</cp:lastModifiedBy>
  <cp:revision>2865</cp:revision>
  <cp:lastPrinted>2012-05-20T15:04:30Z</cp:lastPrinted>
  <dcterms:created xsi:type="dcterms:W3CDTF">1601-01-01T00:00:00Z</dcterms:created>
  <dcterms:modified xsi:type="dcterms:W3CDTF">2012-05-21T04:49:39Z</dcterms:modified>
</cp:coreProperties>
</file>