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5.xml" ContentType="application/vnd.openxmlformats-officedocument.themeOverride+xml"/>
  <Override PartName="/ppt/notesSlides/notesSlide26.xml" ContentType="application/vnd.openxmlformats-officedocument.presentationml.notesSlide+xml"/>
  <Override PartName="/ppt/theme/themeOverride6.xml" ContentType="application/vnd.openxmlformats-officedocument.themeOverr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charts/chart2.xml" ContentType="application/vnd.openxmlformats-officedocument.drawingml.chart+xml"/>
  <Override PartName="/ppt/theme/themeOverride7.xml" ContentType="application/vnd.openxmlformats-officedocument.themeOverride+xml"/>
  <Override PartName="/ppt/notesSlides/notesSlide2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8.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9.xml" ContentType="application/vnd.openxmlformats-officedocument.themeOverride+xml"/>
  <Override PartName="/ppt/notesSlides/notesSlide60.xml" ContentType="application/vnd.openxmlformats-officedocument.presentationml.notesSlide+xml"/>
  <Override PartName="/ppt/theme/themeOverride10.xml" ContentType="application/vnd.openxmlformats-officedocument.themeOverride+xml"/>
  <Override PartName="/ppt/notesSlides/notesSlide61.xml" ContentType="application/vnd.openxmlformats-officedocument.presentationml.notesSlide+xml"/>
  <Override PartName="/ppt/charts/chart4.xml" ContentType="application/vnd.openxmlformats-officedocument.drawingml.chart+xml"/>
  <Override PartName="/ppt/theme/themeOverride11.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6.xml" ContentType="application/vnd.openxmlformats-officedocument.presentationml.tags+xml"/>
  <Override PartName="/ppt/notesSlides/notesSlide68.xml" ContentType="application/vnd.openxmlformats-officedocument.presentationml.notesSlide+xml"/>
  <Override PartName="/ppt/tags/tag7.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9"/>
  </p:notesMasterIdLst>
  <p:sldIdLst>
    <p:sldId id="262" r:id="rId3"/>
    <p:sldId id="263" r:id="rId4"/>
    <p:sldId id="264" r:id="rId5"/>
    <p:sldId id="410" r:id="rId6"/>
    <p:sldId id="266" r:id="rId7"/>
    <p:sldId id="275" r:id="rId8"/>
    <p:sldId id="371" r:id="rId9"/>
    <p:sldId id="261" r:id="rId10"/>
    <p:sldId id="274" r:id="rId11"/>
    <p:sldId id="401" r:id="rId12"/>
    <p:sldId id="288" r:id="rId13"/>
    <p:sldId id="419" r:id="rId14"/>
    <p:sldId id="394" r:id="rId15"/>
    <p:sldId id="418" r:id="rId16"/>
    <p:sldId id="392" r:id="rId17"/>
    <p:sldId id="374" r:id="rId18"/>
    <p:sldId id="375" r:id="rId19"/>
    <p:sldId id="376" r:id="rId20"/>
    <p:sldId id="372" r:id="rId21"/>
    <p:sldId id="380" r:id="rId22"/>
    <p:sldId id="417" r:id="rId23"/>
    <p:sldId id="378" r:id="rId24"/>
    <p:sldId id="383" r:id="rId25"/>
    <p:sldId id="385" r:id="rId26"/>
    <p:sldId id="399" r:id="rId27"/>
    <p:sldId id="415" r:id="rId28"/>
    <p:sldId id="416" r:id="rId29"/>
    <p:sldId id="413" r:id="rId30"/>
    <p:sldId id="414" r:id="rId31"/>
    <p:sldId id="411" r:id="rId32"/>
    <p:sldId id="412" r:id="rId33"/>
    <p:sldId id="408" r:id="rId34"/>
    <p:sldId id="409" r:id="rId35"/>
    <p:sldId id="400" r:id="rId36"/>
    <p:sldId id="398" r:id="rId37"/>
    <p:sldId id="405" r:id="rId38"/>
    <p:sldId id="406" r:id="rId39"/>
    <p:sldId id="407" r:id="rId40"/>
    <p:sldId id="384" r:id="rId41"/>
    <p:sldId id="386" r:id="rId42"/>
    <p:sldId id="387" r:id="rId43"/>
    <p:sldId id="388" r:id="rId44"/>
    <p:sldId id="389" r:id="rId45"/>
    <p:sldId id="390" r:id="rId46"/>
    <p:sldId id="305" r:id="rId47"/>
    <p:sldId id="282" r:id="rId48"/>
    <p:sldId id="284" r:id="rId49"/>
    <p:sldId id="309" r:id="rId50"/>
    <p:sldId id="280" r:id="rId51"/>
    <p:sldId id="270" r:id="rId52"/>
    <p:sldId id="299" r:id="rId53"/>
    <p:sldId id="300" r:id="rId54"/>
    <p:sldId id="382" r:id="rId55"/>
    <p:sldId id="366" r:id="rId56"/>
    <p:sldId id="367" r:id="rId57"/>
    <p:sldId id="368" r:id="rId58"/>
    <p:sldId id="369" r:id="rId59"/>
    <p:sldId id="311" r:id="rId60"/>
    <p:sldId id="297" r:id="rId61"/>
    <p:sldId id="304" r:id="rId62"/>
    <p:sldId id="306" r:id="rId63"/>
    <p:sldId id="307" r:id="rId64"/>
    <p:sldId id="308" r:id="rId65"/>
    <p:sldId id="302"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6" r:id="rId94"/>
    <p:sldId id="347" r:id="rId95"/>
    <p:sldId id="349" r:id="rId96"/>
    <p:sldId id="350" r:id="rId97"/>
    <p:sldId id="351" r:id="rId98"/>
    <p:sldId id="352" r:id="rId99"/>
    <p:sldId id="353" r:id="rId100"/>
    <p:sldId id="354" r:id="rId101"/>
    <p:sldId id="355" r:id="rId102"/>
    <p:sldId id="356" r:id="rId103"/>
    <p:sldId id="357" r:id="rId104"/>
    <p:sldId id="365" r:id="rId105"/>
    <p:sldId id="370" r:id="rId106"/>
    <p:sldId id="395" r:id="rId107"/>
    <p:sldId id="396"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21" autoAdjust="0"/>
    <p:restoredTop sz="86435" autoAdjust="0"/>
  </p:normalViewPr>
  <p:slideViewPr>
    <p:cSldViewPr>
      <p:cViewPr varScale="1">
        <p:scale>
          <a:sx n="70" d="100"/>
          <a:sy n="70" d="100"/>
        </p:scale>
        <p:origin x="-606"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rul\AppData\Local\Microsoft\Windows\INetCache\Content.Outlook\BMTTB7CQ\Figures2.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Sheet1!$C$1</c:f>
              <c:strCache>
                <c:ptCount val="1"/>
                <c:pt idx="0">
                  <c:v>Column1</c:v>
                </c:pt>
              </c:strCache>
            </c:strRef>
          </c:tx>
          <c:invertIfNegative val="0"/>
          <c:cat>
            <c:numRef>
              <c:f>Sheet1!$A$2:$A$7</c:f>
              <c:numCache>
                <c:formatCode>General</c:formatCode>
                <c:ptCount val="6"/>
              </c:numCache>
            </c:numRef>
          </c:cat>
          <c:val>
            <c:numRef>
              <c:f>Sheet1!$C$2:$C$7</c:f>
              <c:numCache>
                <c:formatCode>General</c:formatCode>
                <c:ptCount val="6"/>
              </c:numCache>
            </c:numRef>
          </c:val>
        </c:ser>
        <c:ser>
          <c:idx val="2"/>
          <c:order val="1"/>
          <c:tx>
            <c:strRef>
              <c:f>Sheet1!$D$1</c:f>
              <c:strCache>
                <c:ptCount val="1"/>
                <c:pt idx="0">
                  <c:v>Column2</c:v>
                </c:pt>
              </c:strCache>
            </c:strRef>
          </c:tx>
          <c:invertIfNegative val="0"/>
          <c:cat>
            <c:numRef>
              <c:f>Sheet1!$A$2:$A$7</c:f>
              <c:numCache>
                <c:formatCode>General</c:formatCode>
                <c:ptCount val="6"/>
              </c:numCache>
            </c:numRef>
          </c:cat>
          <c:val>
            <c:numRef>
              <c:f>Sheet1!$D$2:$D$7</c:f>
              <c:numCache>
                <c:formatCode>General</c:formatCode>
                <c:ptCount val="6"/>
              </c:numCache>
            </c:numRef>
          </c:val>
        </c:ser>
        <c:dLbls>
          <c:showLegendKey val="0"/>
          <c:showVal val="0"/>
          <c:showCatName val="0"/>
          <c:showSerName val="0"/>
          <c:showPercent val="0"/>
          <c:showBubbleSize val="0"/>
        </c:dLbls>
        <c:gapWidth val="150"/>
        <c:overlap val="100"/>
        <c:axId val="89736704"/>
        <c:axId val="89738624"/>
      </c:barChart>
      <c:catAx>
        <c:axId val="89736704"/>
        <c:scaling>
          <c:orientation val="minMax"/>
        </c:scaling>
        <c:delete val="0"/>
        <c:axPos val="b"/>
        <c:title>
          <c:tx>
            <c:rich>
              <a:bodyPr/>
              <a:lstStyle/>
              <a:p>
                <a:pPr>
                  <a:defRPr sz="2000">
                    <a:solidFill>
                      <a:schemeClr val="bg1"/>
                    </a:solidFill>
                  </a:defRPr>
                </a:pPr>
                <a:r>
                  <a:rPr lang="en-US" sz="2000" dirty="0" smtClean="0">
                    <a:solidFill>
                      <a:schemeClr val="bg1"/>
                    </a:solidFill>
                  </a:rPr>
                  <a:t>Breadth of Implementation</a:t>
                </a:r>
                <a:endParaRPr lang="en-US" sz="2000" dirty="0">
                  <a:solidFill>
                    <a:schemeClr val="bg1"/>
                  </a:solidFill>
                </a:endParaRPr>
              </a:p>
            </c:rich>
          </c:tx>
          <c:layout/>
          <c:overlay val="0"/>
        </c:title>
        <c:numFmt formatCode="General" sourceLinked="1"/>
        <c:majorTickMark val="none"/>
        <c:minorTickMark val="none"/>
        <c:tickLblPos val="nextTo"/>
        <c:spPr>
          <a:ln w="25400">
            <a:solidFill>
              <a:schemeClr val="bg1"/>
            </a:solidFill>
          </a:ln>
        </c:spPr>
        <c:txPr>
          <a:bodyPr/>
          <a:lstStyle/>
          <a:p>
            <a:pPr>
              <a:defRPr>
                <a:solidFill>
                  <a:schemeClr val="bg1"/>
                </a:solidFill>
              </a:defRPr>
            </a:pPr>
            <a:endParaRPr lang="en-US"/>
          </a:p>
        </c:txPr>
        <c:crossAx val="89738624"/>
        <c:crosses val="autoZero"/>
        <c:auto val="1"/>
        <c:lblAlgn val="ctr"/>
        <c:lblOffset val="100"/>
        <c:noMultiLvlLbl val="0"/>
      </c:catAx>
      <c:valAx>
        <c:axId val="89738624"/>
        <c:scaling>
          <c:orientation val="minMax"/>
        </c:scaling>
        <c:delete val="0"/>
        <c:axPos val="l"/>
        <c:title>
          <c:tx>
            <c:rich>
              <a:bodyPr rot="-5400000" vert="horz"/>
              <a:lstStyle/>
              <a:p>
                <a:pPr>
                  <a:defRPr sz="2000">
                    <a:solidFill>
                      <a:schemeClr val="bg1"/>
                    </a:solidFill>
                  </a:defRPr>
                </a:pPr>
                <a:r>
                  <a:rPr lang="en-US" sz="2000" dirty="0" smtClean="0">
                    <a:solidFill>
                      <a:schemeClr val="bg1"/>
                    </a:solidFill>
                  </a:rPr>
                  <a:t>Depth of  Characterization</a:t>
                </a:r>
                <a:endParaRPr lang="en-US" sz="2000" dirty="0">
                  <a:solidFill>
                    <a:schemeClr val="bg1"/>
                  </a:solidFill>
                </a:endParaRPr>
              </a:p>
            </c:rich>
          </c:tx>
          <c:layout/>
          <c:overlay val="0"/>
        </c:title>
        <c:numFmt formatCode="General" sourceLinked="1"/>
        <c:majorTickMark val="none"/>
        <c:minorTickMark val="none"/>
        <c:tickLblPos val="nextTo"/>
        <c:spPr>
          <a:ln w="25400">
            <a:solidFill>
              <a:schemeClr val="bg1"/>
            </a:solidFill>
          </a:ln>
        </c:spPr>
        <c:txPr>
          <a:bodyPr/>
          <a:lstStyle/>
          <a:p>
            <a:pPr>
              <a:defRPr sz="100">
                <a:solidFill>
                  <a:schemeClr val="bg1"/>
                </a:solidFill>
              </a:defRPr>
            </a:pPr>
            <a:endParaRPr lang="en-US"/>
          </a:p>
        </c:txPr>
        <c:crossAx val="89736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t>79%</a:t>
            </a:r>
            <a:r>
              <a:rPr lang="en-US" sz="1800" b="1" baseline="0" dirty="0" smtClean="0"/>
              <a:t> informative</a:t>
            </a:r>
          </a:p>
          <a:p>
            <a:pPr>
              <a:defRPr sz="1400" b="0" i="0" u="none" strike="noStrike" kern="1200" spc="0" baseline="0">
                <a:solidFill>
                  <a:schemeClr val="tx1">
                    <a:lumMod val="65000"/>
                    <a:lumOff val="35000"/>
                  </a:schemeClr>
                </a:solidFill>
                <a:latin typeface="+mn-lt"/>
                <a:ea typeface="+mn-ea"/>
                <a:cs typeface="+mn-cs"/>
              </a:defRPr>
            </a:pPr>
            <a:r>
              <a:rPr lang="en-US" sz="1800" b="1" baseline="0" dirty="0" smtClean="0"/>
              <a:t>7% </a:t>
            </a:r>
            <a:r>
              <a:rPr lang="en-US" sz="1800" b="1" baseline="0" dirty="0" err="1" smtClean="0"/>
              <a:t>germline</a:t>
            </a:r>
            <a:r>
              <a:rPr lang="en-US" sz="1800" b="1" baseline="0" dirty="0" smtClean="0"/>
              <a:t> finding</a:t>
            </a:r>
            <a:endParaRPr lang="en-US" sz="1800" b="1" dirty="0"/>
          </a:p>
        </c:rich>
      </c:tx>
      <c:layout>
        <c:manualLayout>
          <c:xMode val="edge"/>
          <c:yMode val="edge"/>
          <c:x val="0.71381187235061405"/>
          <c:y val="0.82406321276964301"/>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1">
                  <a:lumMod val="40000"/>
                  <a:lumOff val="60000"/>
                </a:schemeClr>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MIONCOSEQ_ALL!$B$19:$B$22</c:f>
              <c:strCache>
                <c:ptCount val="4"/>
                <c:pt idx="0">
                  <c:v>Informative and non-actionable</c:v>
                </c:pt>
                <c:pt idx="1">
                  <c:v>Informative and actionable</c:v>
                </c:pt>
                <c:pt idx="2">
                  <c:v>Non-informative</c:v>
                </c:pt>
                <c:pt idx="3">
                  <c:v>Failed biopsy/tumor content</c:v>
                </c:pt>
              </c:strCache>
            </c:strRef>
          </c:cat>
          <c:val>
            <c:numRef>
              <c:f>MIONCOSEQ_ALL!$C$19:$C$22</c:f>
              <c:numCache>
                <c:formatCode>0</c:formatCode>
                <c:ptCount val="4"/>
                <c:pt idx="0">
                  <c:v>22</c:v>
                </c:pt>
                <c:pt idx="1">
                  <c:v>57</c:v>
                </c:pt>
                <c:pt idx="2">
                  <c:v>13</c:v>
                </c:pt>
                <c:pt idx="3">
                  <c:v>8</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Sheet1!$C$2</c:f>
              <c:strCache>
                <c:ptCount val="1"/>
                <c:pt idx="0">
                  <c:v>Subjects</c:v>
                </c:pt>
              </c:strCache>
            </c:strRef>
          </c:tx>
          <c:dPt>
            <c:idx val="0"/>
            <c:bubble3D val="0"/>
            <c:spPr>
              <a:solidFill>
                <a:srgbClr val="C00000"/>
              </a:solidFill>
              <a:ln>
                <a:solidFill>
                  <a:srgbClr val="C00000"/>
                </a:solidFill>
              </a:ln>
            </c:spPr>
          </c:dPt>
          <c:dPt>
            <c:idx val="1"/>
            <c:bubble3D val="0"/>
            <c:spPr>
              <a:solidFill>
                <a:schemeClr val="accent6">
                  <a:lumMod val="75000"/>
                </a:schemeClr>
              </a:solidFill>
              <a:ln>
                <a:solidFill>
                  <a:schemeClr val="accent6">
                    <a:lumMod val="75000"/>
                  </a:schemeClr>
                </a:solidFill>
              </a:ln>
            </c:spPr>
          </c:dPt>
          <c:dPt>
            <c:idx val="2"/>
            <c:bubble3D val="0"/>
            <c:spPr>
              <a:solidFill>
                <a:srgbClr val="FFFF00"/>
              </a:solidFill>
              <a:ln>
                <a:solidFill>
                  <a:srgbClr val="FFFF00"/>
                </a:solidFill>
              </a:ln>
            </c:spPr>
          </c:dPt>
          <c:dPt>
            <c:idx val="3"/>
            <c:bubble3D val="0"/>
            <c:spPr>
              <a:solidFill>
                <a:schemeClr val="bg1">
                  <a:lumMod val="50000"/>
                </a:schemeClr>
              </a:solidFill>
              <a:ln>
                <a:solidFill>
                  <a:schemeClr val="bg1">
                    <a:lumMod val="50000"/>
                  </a:schemeClr>
                </a:solidFill>
              </a:ln>
            </c:spPr>
          </c:dPt>
          <c:dLbls>
            <c:dLbl>
              <c:idx val="0"/>
              <c:layout>
                <c:manualLayout>
                  <c:x val="-1.5473746958230001E-2"/>
                  <c:y val="8.8683136674844606E-2"/>
                </c:manualLayout>
              </c:layout>
              <c:tx>
                <c:rich>
                  <a:bodyPr/>
                  <a:lstStyle/>
                  <a:p>
                    <a:r>
                      <a:rPr lang="en-US" sz="1800" b="1"/>
                      <a:t>2
(3%)</a:t>
                    </a:r>
                    <a:endParaRPr lang="en-US"/>
                  </a:p>
                </c:rich>
              </c:tx>
              <c:showLegendKey val="0"/>
              <c:showVal val="1"/>
              <c:showCatName val="0"/>
              <c:showSerName val="0"/>
              <c:showPercent val="1"/>
              <c:showBubbleSize val="0"/>
              <c:separator>
</c:separator>
            </c:dLbl>
            <c:dLbl>
              <c:idx val="1"/>
              <c:layout>
                <c:manualLayout>
                  <c:x val="-0.11666420760502499"/>
                  <c:y val="0.12853918145191201"/>
                </c:manualLayout>
              </c:layout>
              <c:tx>
                <c:rich>
                  <a:bodyPr/>
                  <a:lstStyle/>
                  <a:p>
                    <a:r>
                      <a:rPr lang="en-US" sz="1800" b="1"/>
                      <a:t>14
(24%)</a:t>
                    </a:r>
                    <a:endParaRPr lang="en-US"/>
                  </a:p>
                </c:rich>
              </c:tx>
              <c:showLegendKey val="0"/>
              <c:showVal val="1"/>
              <c:showCatName val="0"/>
              <c:showSerName val="0"/>
              <c:showPercent val="1"/>
              <c:showBubbleSize val="0"/>
              <c:separator>
</c:separator>
            </c:dLbl>
            <c:dLbl>
              <c:idx val="2"/>
              <c:layout>
                <c:manualLayout>
                  <c:x val="-9.8970124747462807E-2"/>
                  <c:y val="-0.23611617356983"/>
                </c:manualLayout>
              </c:layout>
              <c:tx>
                <c:rich>
                  <a:bodyPr/>
                  <a:lstStyle/>
                  <a:p>
                    <a:r>
                      <a:rPr lang="en-US" sz="1800" b="1"/>
                      <a:t>16
(28%)</a:t>
                    </a:r>
                    <a:endParaRPr lang="en-US"/>
                  </a:p>
                </c:rich>
              </c:tx>
              <c:showLegendKey val="0"/>
              <c:showVal val="1"/>
              <c:showCatName val="0"/>
              <c:showSerName val="0"/>
              <c:showPercent val="1"/>
              <c:showBubbleSize val="0"/>
              <c:separator>
</c:separator>
            </c:dLbl>
            <c:dLbl>
              <c:idx val="3"/>
              <c:layout>
                <c:manualLayout>
                  <c:x val="0.169627075774228"/>
                  <c:y val="5.68203767038526E-2"/>
                </c:manualLayout>
              </c:layout>
              <c:tx>
                <c:rich>
                  <a:bodyPr/>
                  <a:lstStyle/>
                  <a:p>
                    <a:r>
                      <a:rPr lang="en-US" sz="1800" b="1"/>
                      <a:t>26
(45%)</a:t>
                    </a:r>
                    <a:endParaRPr lang="en-US"/>
                  </a:p>
                </c:rich>
              </c:tx>
              <c:showLegendKey val="0"/>
              <c:showVal val="1"/>
              <c:showCatName val="0"/>
              <c:showSerName val="0"/>
              <c:showPercent val="1"/>
              <c:showBubbleSize val="0"/>
              <c:separator>
</c:separator>
            </c:dLbl>
            <c:txPr>
              <a:bodyPr/>
              <a:lstStyle/>
              <a:p>
                <a:pPr>
                  <a:defRPr sz="1800" b="1"/>
                </a:pPr>
                <a:endParaRPr lang="en-US"/>
              </a:p>
            </c:txPr>
            <c:showLegendKey val="0"/>
            <c:showVal val="1"/>
            <c:showCatName val="0"/>
            <c:showSerName val="0"/>
            <c:showPercent val="1"/>
            <c:showBubbleSize val="0"/>
            <c:separator>
</c:separator>
            <c:showLeaderLines val="1"/>
          </c:dLbls>
          <c:cat>
            <c:strRef>
              <c:f>Sheet1!$B$3:$B$6</c:f>
              <c:strCache>
                <c:ptCount val="4"/>
                <c:pt idx="0">
                  <c:v>Cat. 1 (proven clinical utility)</c:v>
                </c:pt>
                <c:pt idx="1">
                  <c:v>Cat. 2 (potential clinical utility)</c:v>
                </c:pt>
                <c:pt idx="2">
                  <c:v>Cat. 3 (other cancer genes)</c:v>
                </c:pt>
                <c:pt idx="3">
                  <c:v>Cat. 4 (all other genes)</c:v>
                </c:pt>
              </c:strCache>
            </c:strRef>
          </c:cat>
          <c:val>
            <c:numRef>
              <c:f>Sheet1!$C$3:$C$6</c:f>
              <c:numCache>
                <c:formatCode>General</c:formatCode>
                <c:ptCount val="4"/>
                <c:pt idx="0">
                  <c:v>2</c:v>
                </c:pt>
                <c:pt idx="1">
                  <c:v>14</c:v>
                </c:pt>
                <c:pt idx="2">
                  <c:v>16</c:v>
                </c:pt>
                <c:pt idx="3">
                  <c:v>26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360649870327398"/>
          <c:y val="0.13001964821709"/>
          <c:w val="0.40639350129672602"/>
          <c:h val="0.657516092207169"/>
        </c:manualLayout>
      </c:layout>
      <c:overlay val="0"/>
      <c:txPr>
        <a:bodyPr/>
        <a:lstStyle/>
        <a:p>
          <a:pPr>
            <a:defRPr sz="1800"/>
          </a:pPr>
          <a:endParaRPr lang="en-US"/>
        </a:p>
      </c:txPr>
    </c:legend>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0.42635</cdr:x>
      <cdr:y>0.7029</cdr:y>
    </cdr:from>
    <cdr:to>
      <cdr:x>0.60043</cdr:x>
      <cdr:y>0.97687</cdr:y>
    </cdr:to>
    <cdr:sp macro="" textlink="">
      <cdr:nvSpPr>
        <cdr:cNvPr id="2" name="TextBox 1"/>
        <cdr:cNvSpPr txBox="1"/>
      </cdr:nvSpPr>
      <cdr:spPr>
        <a:xfrm xmlns:a="http://schemas.openxmlformats.org/drawingml/2006/main">
          <a:off x="3305341" y="3526430"/>
          <a:ext cx="1349606" cy="13745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57% Informative </a:t>
          </a:r>
        </a:p>
        <a:p xmlns:a="http://schemas.openxmlformats.org/drawingml/2006/main">
          <a:r>
            <a:rPr lang="en-US" sz="1400" dirty="0" smtClean="0"/>
            <a:t>and Actionable</a:t>
          </a:r>
          <a:endParaRPr lang="en-US" sz="1400" dirty="0"/>
        </a:p>
      </cdr:txBody>
    </cdr:sp>
  </cdr:relSizeAnchor>
  <cdr:relSizeAnchor xmlns:cdr="http://schemas.openxmlformats.org/drawingml/2006/chartDrawing">
    <cdr:from>
      <cdr:x>0.52272</cdr:x>
      <cdr:y>0.30779</cdr:y>
    </cdr:from>
    <cdr:to>
      <cdr:x>0.6968</cdr:x>
      <cdr:y>0.58176</cdr:y>
    </cdr:to>
    <cdr:sp macro="" textlink="">
      <cdr:nvSpPr>
        <cdr:cNvPr id="3" name="TextBox 2"/>
        <cdr:cNvSpPr txBox="1"/>
      </cdr:nvSpPr>
      <cdr:spPr>
        <a:xfrm xmlns:a="http://schemas.openxmlformats.org/drawingml/2006/main">
          <a:off x="4052499" y="1544154"/>
          <a:ext cx="1349606" cy="13745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smtClean="0"/>
            <a:t>22%</a:t>
          </a:r>
        </a:p>
        <a:p xmlns:a="http://schemas.openxmlformats.org/drawingml/2006/main">
          <a:pPr algn="ctr"/>
          <a:r>
            <a:rPr lang="en-US" sz="1400" dirty="0" smtClean="0"/>
            <a:t>Informative</a:t>
          </a:r>
        </a:p>
        <a:p xmlns:a="http://schemas.openxmlformats.org/drawingml/2006/main">
          <a:pPr algn="ctr"/>
          <a:r>
            <a:rPr lang="en-US" sz="1400" dirty="0" smtClean="0"/>
            <a:t>Only</a:t>
          </a:r>
          <a:endParaRPr lang="en-US" sz="1400" dirty="0"/>
        </a:p>
      </cdr:txBody>
    </cdr:sp>
  </cdr:relSizeAnchor>
  <cdr:relSizeAnchor xmlns:cdr="http://schemas.openxmlformats.org/drawingml/2006/chartDrawing">
    <cdr:from>
      <cdr:x>0.2882</cdr:x>
      <cdr:y>0.29427</cdr:y>
    </cdr:from>
    <cdr:to>
      <cdr:x>0.51128</cdr:x>
      <cdr:y>0.56824</cdr:y>
    </cdr:to>
    <cdr:sp macro="" textlink="">
      <cdr:nvSpPr>
        <cdr:cNvPr id="5" name="TextBox 4"/>
        <cdr:cNvSpPr txBox="1"/>
      </cdr:nvSpPr>
      <cdr:spPr>
        <a:xfrm xmlns:a="http://schemas.openxmlformats.org/drawingml/2006/main">
          <a:off x="1513840" y="982133"/>
          <a:ext cx="117178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37CB2-E6C1-436A-8E19-BEF60753C6FB}" type="datetimeFigureOut">
              <a:rPr lang="en-US" smtClean="0"/>
              <a:pPr/>
              <a:t>5/21/2014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44DDA-295D-471F-81A2-524045DB8BC6}" type="slidenum">
              <a:rPr lang="en-US" smtClean="0"/>
              <a:pPr/>
              <a:t>‹#›</a:t>
            </a:fld>
            <a:endParaRPr lang="en-US"/>
          </a:p>
        </p:txBody>
      </p:sp>
    </p:spTree>
    <p:extLst>
      <p:ext uri="{BB962C8B-B14F-4D97-AF65-F5344CB8AC3E}">
        <p14:creationId xmlns:p14="http://schemas.microsoft.com/office/powerpoint/2010/main" val="94208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years ago there</a:t>
            </a:r>
            <a:r>
              <a:rPr lang="en-US" baseline="0" dirty="0" smtClean="0"/>
              <a:t> were no clinically integrated efforts encompassing genomic data</a:t>
            </a:r>
          </a:p>
          <a:p>
            <a:r>
              <a:rPr lang="en-US" baseline="0" dirty="0" smtClean="0"/>
              <a:t>Formalin fixed/paraffin embedded</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103</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all, they’re already healthy</a:t>
            </a:r>
            <a:r>
              <a:rPr lang="en-US" baseline="0" dirty="0" smtClean="0"/>
              <a:t> – unlike a patient, by definition</a:t>
            </a:r>
          </a:p>
          <a:p>
            <a:r>
              <a:rPr lang="en-US" baseline="0" dirty="0" smtClean="0"/>
              <a:t>Patients come to us for intervention, actively seeking improved lives. In PH we seek out people who are seemingly well</a:t>
            </a:r>
          </a:p>
          <a:p>
            <a:r>
              <a:rPr lang="en-US" baseline="0" dirty="0" smtClean="0"/>
              <a:t>It’s easier to demonstrate improvement than prevention</a:t>
            </a:r>
          </a:p>
          <a:p>
            <a:endParaRPr lang="en-US" baseline="0" dirty="0" smtClean="0"/>
          </a:p>
          <a:p>
            <a:r>
              <a:rPr lang="en-US" baseline="0" dirty="0" smtClean="0"/>
              <a:t>Little downside for behavioral interventions (unless you make your living selling cigarettes or monster thick burgers</a:t>
            </a:r>
          </a:p>
          <a:p>
            <a:endParaRPr lang="en-US" baseline="0" dirty="0" smtClean="0"/>
          </a:p>
          <a:p>
            <a:r>
              <a:rPr lang="en-US" dirty="0" smtClean="0"/>
              <a:t>Sum up this</a:t>
            </a:r>
            <a:r>
              <a:rPr lang="en-US" baseline="0" dirty="0" smtClean="0"/>
              <a:t> slide by acknowledging the challenges but recognizing that it is in the realm of PH where we can make the most difference and we need to explore it to realize the full potential of genomics for improving </a:t>
            </a:r>
            <a:r>
              <a:rPr lang="en-US" baseline="0" dirty="0" err="1" smtClean="0"/>
              <a:t>helath</a:t>
            </a:r>
            <a:endParaRPr lang="en-US" dirty="0"/>
          </a:p>
        </p:txBody>
      </p:sp>
      <p:sp>
        <p:nvSpPr>
          <p:cNvPr id="4" name="Slide Number Placeholder 3"/>
          <p:cNvSpPr>
            <a:spLocks noGrp="1"/>
          </p:cNvSpPr>
          <p:nvPr>
            <p:ph type="sldNum" sz="quarter" idx="10"/>
          </p:nvPr>
        </p:nvSpPr>
        <p:spPr/>
        <p:txBody>
          <a:bodyPr/>
          <a:lstStyle/>
          <a:p>
            <a:pPr>
              <a:defRPr/>
            </a:pPr>
            <a:fld id="{539B9255-FED6-4DB6-870C-7A201587AD79}" type="slidenum">
              <a:rPr lang="en-US" smtClean="0"/>
              <a:pPr>
                <a:defRPr/>
              </a:pPr>
              <a:t>104</a:t>
            </a:fld>
            <a:endParaRPr lang="en-US"/>
          </a:p>
        </p:txBody>
      </p:sp>
    </p:spTree>
    <p:extLst>
      <p:ext uri="{BB962C8B-B14F-4D97-AF65-F5344CB8AC3E}">
        <p14:creationId xmlns:p14="http://schemas.microsoft.com/office/powerpoint/2010/main" val="18510539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105</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106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Excess females in adults enrolled likely due to breast cancer</a:t>
            </a:r>
            <a:r>
              <a:rPr lang="en-US" baseline="0" dirty="0" smtClean="0"/>
              <a:t> cases</a:t>
            </a:r>
          </a:p>
          <a:p>
            <a:r>
              <a:rPr lang="en-US" baseline="0" dirty="0" smtClean="0"/>
              <a:t>The numbers don’t add up – I think this must be due to missing data – is that right and should we thus increase the “not reported/other” category to achieve 100%? Is there any other possible explanation?</a:t>
            </a:r>
          </a:p>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13FC51-14C5-4D06-82E8-C0B88A011C9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internist</a:t>
            </a:r>
            <a:r>
              <a:rPr lang="en-US" baseline="0" dirty="0" smtClean="0"/>
              <a:t> I know this well</a:t>
            </a:r>
          </a:p>
          <a:p>
            <a:r>
              <a:rPr lang="en-US" dirty="0" smtClean="0"/>
              <a:t>In most medical fields, ethical, legal, and social implications are, at best, an “add on”</a:t>
            </a:r>
          </a:p>
          <a:p>
            <a:r>
              <a:rPr lang="en-US" dirty="0" smtClean="0"/>
              <a:t>Since the HGP this has not been the case in genomics</a:t>
            </a:r>
          </a:p>
          <a:p>
            <a:r>
              <a:rPr lang="en-US" dirty="0" smtClean="0"/>
              <a:t>This conscious focus is increasingly important as genomics pervades clinical care</a:t>
            </a:r>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including description of technical and analytic processes, definition of terms and discussion of privacy, EMR and data-sharing issues</a:t>
            </a:r>
          </a:p>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15</a:t>
            </a:fld>
            <a:endParaRPr lang="en-US"/>
          </a:p>
        </p:txBody>
      </p:sp>
    </p:spTree>
    <p:extLst>
      <p:ext uri="{BB962C8B-B14F-4D97-AF65-F5344CB8AC3E}">
        <p14:creationId xmlns:p14="http://schemas.microsoft.com/office/powerpoint/2010/main" val="3041036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CSER represents a tremendous start. But it has primarily set up the necessary infrastructure to begin</a:t>
            </a:r>
            <a:r>
              <a:rPr lang="en-US" baseline="0" dirty="0" smtClean="0"/>
              <a:t> to implement genomics in the clinic. That has been phase I. The challenge now must be to harness that infrastructure to address whether genomic medicine actually improves outcomes</a:t>
            </a:r>
            <a:endParaRPr lang="en-US" dirty="0" smtClean="0"/>
          </a:p>
          <a:p>
            <a:endParaRPr lang="en-US" dirty="0" smtClean="0"/>
          </a:p>
          <a:p>
            <a:r>
              <a:rPr lang="en-US" dirty="0" smtClean="0"/>
              <a:t>Or more realistically ,how much do</a:t>
            </a:r>
            <a:r>
              <a:rPr lang="en-US" baseline="0" dirty="0" smtClean="0"/>
              <a:t> improved outcomes cost?</a:t>
            </a:r>
          </a:p>
          <a:p>
            <a:endParaRPr lang="en-US" baseline="0" dirty="0" smtClean="0"/>
          </a:p>
          <a:p>
            <a:r>
              <a:rPr lang="en-US" baseline="0" dirty="0" err="1" smtClean="0"/>
              <a:t>Actaully</a:t>
            </a:r>
            <a:r>
              <a:rPr lang="en-US" baseline="0" dirty="0" smtClean="0"/>
              <a:t>, the market doesn't</a:t>
            </a:r>
            <a:r>
              <a:rPr lang="fr-FR" baseline="0" dirty="0" smtClean="0"/>
              <a:t>’</a:t>
            </a:r>
            <a:r>
              <a:rPr lang="en-US" baseline="0" dirty="0" smtClean="0"/>
              <a:t>t </a:t>
            </a:r>
            <a:r>
              <a:rPr lang="en-US" b="1" i="1" u="sng" baseline="0" dirty="0" smtClean="0"/>
              <a:t>like</a:t>
            </a:r>
            <a:r>
              <a:rPr lang="en-US" baseline="0" dirty="0" smtClean="0"/>
              <a:t> outcomes because it can undermine the </a:t>
            </a:r>
            <a:r>
              <a:rPr lang="en-US" baseline="0" dirty="0" err="1" smtClean="0"/>
              <a:t>boosterism</a:t>
            </a:r>
            <a:r>
              <a:rPr lang="en-US" baseline="0" dirty="0" smtClean="0"/>
              <a:t> that drives profit</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17</a:t>
            </a:fld>
            <a:endParaRPr lang="en-US"/>
          </a:p>
        </p:txBody>
      </p:sp>
    </p:spTree>
    <p:extLst>
      <p:ext uri="{BB962C8B-B14F-4D97-AF65-F5344CB8AC3E}">
        <p14:creationId xmlns:p14="http://schemas.microsoft.com/office/powerpoint/2010/main" val="48927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18</a:t>
            </a:fld>
            <a:endParaRPr lang="en-US"/>
          </a:p>
        </p:txBody>
      </p:sp>
    </p:spTree>
    <p:extLst>
      <p:ext uri="{BB962C8B-B14F-4D97-AF65-F5344CB8AC3E}">
        <p14:creationId xmlns:p14="http://schemas.microsoft.com/office/powerpoint/2010/main" val="2920256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feeds into EMERGE and IGNITE</a:t>
            </a:r>
            <a:r>
              <a:rPr lang="en-US" baseline="0" dirty="0" smtClean="0"/>
              <a:t> which are more on the implementation end of the spectrum</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19</a:t>
            </a:fld>
            <a:endParaRPr lang="en-US"/>
          </a:p>
        </p:txBody>
      </p:sp>
    </p:spTree>
    <p:extLst>
      <p:ext uri="{BB962C8B-B14F-4D97-AF65-F5344CB8AC3E}">
        <p14:creationId xmlns:p14="http://schemas.microsoft.com/office/powerpoint/2010/main" val="234786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You’ve all seen this many times and,</a:t>
            </a:r>
            <a:r>
              <a:rPr lang="en-US" baseline="0" dirty="0" smtClean="0"/>
              <a:t> of course, CSER fits into the rightward portion of this scheme; the area that is least explored and, I’d argue quite distinct qualitatively from the other categories of research represented by the heat map.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needs,</a:t>
            </a:r>
            <a:r>
              <a:rPr lang="en-US" baseline="0" dirty="0" smtClean="0"/>
              <a:t> requirements and expectations of clinical medicine are very different from those of basic science. And since genomics has been largely focused on the latter, I think it’s important to explore what the unique aspects of CSER are so that it can be viewed in the right context.</a:t>
            </a:r>
            <a:endParaRPr lang="en-US" dirty="0" smtClean="0"/>
          </a:p>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3200" dirty="0" smtClean="0">
                <a:solidFill>
                  <a:srgbClr val="FF0000"/>
                </a:solidFill>
              </a:rPr>
              <a:t>Kirks </a:t>
            </a:r>
            <a:r>
              <a:rPr lang="en-US" sz="3200" smtClean="0">
                <a:solidFill>
                  <a:srgbClr val="FF0000"/>
                </a:solidFill>
              </a:rPr>
              <a:t>comment:</a:t>
            </a:r>
            <a:r>
              <a:rPr lang="en-US" sz="3200" baseline="0" smtClean="0">
                <a:solidFill>
                  <a:srgbClr val="FF0000"/>
                </a:solidFill>
              </a:rPr>
              <a:t> </a:t>
            </a:r>
            <a:r>
              <a:rPr lang="en-US" sz="3200" smtClean="0">
                <a:solidFill>
                  <a:srgbClr val="FF0000"/>
                </a:solidFill>
              </a:rPr>
              <a:t>The </a:t>
            </a:r>
            <a:r>
              <a:rPr lang="en-US" sz="3200" dirty="0" smtClean="0">
                <a:solidFill>
                  <a:srgbClr val="FF0000"/>
                </a:solidFill>
              </a:rPr>
              <a:t>current data management approaches will not scale. Most of have been challenged by scale of data that we are currently managing. None us are able to manage the clinical and genomics</a:t>
            </a:r>
            <a:r>
              <a:rPr lang="en-US" sz="3200" baseline="0" dirty="0" smtClean="0">
                <a:solidFill>
                  <a:srgbClr val="FF0000"/>
                </a:solidFill>
              </a:rPr>
              <a:t> data for a thousand fold increase in scale.  </a:t>
            </a:r>
            <a:endParaRPr lang="en-US" sz="3200" dirty="0">
              <a:solidFill>
                <a:srgbClr val="FF0000"/>
              </a:solidFill>
            </a:endParaRPr>
          </a:p>
        </p:txBody>
      </p:sp>
      <p:sp>
        <p:nvSpPr>
          <p:cNvPr id="4" name="Slide Number Placeholder 3"/>
          <p:cNvSpPr>
            <a:spLocks noGrp="1"/>
          </p:cNvSpPr>
          <p:nvPr>
            <p:ph type="sldNum" sz="quarter" idx="10"/>
          </p:nvPr>
        </p:nvSpPr>
        <p:spPr/>
        <p:txBody>
          <a:bodyPr/>
          <a:lstStyle/>
          <a:p>
            <a:fld id="{80144DDA-295D-471F-81A2-524045DB8BC6}" type="slidenum">
              <a:rPr lang="en-US" smtClean="0"/>
              <a:pPr/>
              <a:t>21</a:t>
            </a:fld>
            <a:endParaRPr lang="en-US"/>
          </a:p>
        </p:txBody>
      </p:sp>
    </p:spTree>
    <p:extLst>
      <p:ext uri="{BB962C8B-B14F-4D97-AF65-F5344CB8AC3E}">
        <p14:creationId xmlns:p14="http://schemas.microsoft.com/office/powerpoint/2010/main" val="669151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Progression from CSER to IGNITE is in the sense of CSER exploring the </a:t>
            </a:r>
            <a:r>
              <a:rPr lang="en-US" dirty="0" err="1" smtClean="0"/>
              <a:t>utitlity</a:t>
            </a:r>
            <a:r>
              <a:rPr lang="en-US" baseline="0" dirty="0" smtClean="0"/>
              <a:t> in various populations and settings with IGNITE then implementing</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22</a:t>
            </a:fld>
            <a:endParaRPr lang="en-US"/>
          </a:p>
        </p:txBody>
      </p:sp>
    </p:spTree>
    <p:extLst>
      <p:ext uri="{BB962C8B-B14F-4D97-AF65-F5344CB8AC3E}">
        <p14:creationId xmlns:p14="http://schemas.microsoft.com/office/powerpoint/2010/main" val="86195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9B9255-FED6-4DB6-870C-7A201587AD7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algn="r" eaLnBrk="1" hangingPunct="1"/>
            <a:fld id="{D355E101-0C92-4DF8-AC88-FC5B667F6FC1}" type="slidenum">
              <a:rPr lang="en-US" sz="1200">
                <a:solidFill>
                  <a:srgbClr val="000000"/>
                </a:solidFill>
              </a:rPr>
              <a:pPr algn="r" eaLnBrk="1" hangingPunct="1"/>
              <a:t>26</a:t>
            </a:fld>
            <a:endParaRPr lang="en-US" sz="1200" dirty="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algn="r" eaLnBrk="1" hangingPunct="1"/>
            <a:fld id="{D355E101-0C92-4DF8-AC88-FC5B667F6FC1}" type="slidenum">
              <a:rPr lang="en-US" sz="1200">
                <a:solidFill>
                  <a:srgbClr val="000000"/>
                </a:solidFill>
              </a:rPr>
              <a:pPr algn="r" eaLnBrk="1" hangingPunct="1"/>
              <a:t>27</a:t>
            </a:fld>
            <a:endParaRPr lang="en-US" sz="1200" dirty="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D867C1-4EC2-4EA1-A9F6-8A3748B0E26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D867C1-4EC2-4EA1-A9F6-8A3748B0E26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endParaRPr lang="en-US" dirty="0" smtClean="0"/>
          </a:p>
          <a:p>
            <a:r>
              <a:rPr lang="en-US" dirty="0" smtClean="0"/>
              <a:t>For medical science and clinical care are very</a:t>
            </a:r>
            <a:r>
              <a:rPr lang="en-US" baseline="0" dirty="0" smtClean="0"/>
              <a:t> different endeavors. </a:t>
            </a:r>
          </a:p>
          <a:p>
            <a:r>
              <a:rPr lang="en-US" baseline="0" dirty="0" smtClean="0"/>
              <a:t>The very real risk of causing harm may explain why physicians are, perhaps, intellectually conservative</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p:spPr>
        <p:txBody>
          <a:bodyPr/>
          <a:lstStyle/>
          <a:p>
            <a:r>
              <a:rPr lang="en-US" dirty="0" smtClean="0"/>
              <a:t>This issue is especially critical in medicine since the costs</a:t>
            </a:r>
            <a:r>
              <a:rPr lang="en-US" baseline="0" dirty="0" smtClean="0"/>
              <a:t> are extraordinarily high in both financial and human terms</a:t>
            </a:r>
            <a:endParaRPr lang="en-US" dirty="0" smtClean="0"/>
          </a:p>
          <a:p>
            <a:endParaRPr lang="en-US" dirty="0" smtClean="0"/>
          </a:p>
          <a:p>
            <a:endParaRPr lang="en-US" dirty="0" smtClean="0"/>
          </a:p>
          <a:p>
            <a:r>
              <a:rPr lang="en-US" dirty="0" smtClean="0"/>
              <a:t>Beta carotene story??? Prior to 1992 it was recommended that babies sleep in the prone position</a:t>
            </a:r>
          </a:p>
          <a:p>
            <a:pPr lvl="2"/>
            <a:r>
              <a:rPr lang="en-US" dirty="0" smtClean="0"/>
              <a:t>Thought less likely to aspirate/gag/choke</a:t>
            </a:r>
          </a:p>
          <a:p>
            <a:pPr lvl="1"/>
            <a:r>
              <a:rPr lang="en-US" dirty="0" smtClean="0"/>
              <a:t>Since recommendation that babies sleep in supine position the incidence of SIDS has dropped dramatically </a:t>
            </a:r>
          </a:p>
          <a:p>
            <a:pPr lvl="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sequencing is more broadly applied we must identify reliable measurement tools &amp; factors influencing patient understanding and outcomes</a:t>
            </a:r>
          </a:p>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80F2BD-94F5-40E7-B805-17808C01687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about birth defects?</a:t>
            </a:r>
            <a:r>
              <a:rPr lang="en-US" baseline="0" dirty="0" smtClean="0"/>
              <a:t> Need to add</a:t>
            </a:r>
            <a:endParaRPr lang="en-US" dirty="0"/>
          </a:p>
        </p:txBody>
      </p:sp>
      <p:sp>
        <p:nvSpPr>
          <p:cNvPr id="4" name="Slide Number Placeholder 3"/>
          <p:cNvSpPr>
            <a:spLocks noGrp="1"/>
          </p:cNvSpPr>
          <p:nvPr>
            <p:ph type="sldNum" sz="quarter" idx="10"/>
          </p:nvPr>
        </p:nvSpPr>
        <p:spPr/>
        <p:txBody>
          <a:bodyPr/>
          <a:lstStyle/>
          <a:p>
            <a:fld id="{CD93807F-1981-4CB9-8255-8D530BADEBA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93807F-1981-4CB9-8255-8D530BADEBA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about birth defects?</a:t>
            </a:r>
            <a:r>
              <a:rPr lang="en-US" baseline="0" dirty="0" smtClean="0"/>
              <a:t> Need to add</a:t>
            </a:r>
            <a:endParaRPr lang="en-US" dirty="0"/>
          </a:p>
        </p:txBody>
      </p:sp>
      <p:sp>
        <p:nvSpPr>
          <p:cNvPr id="4" name="Slide Number Placeholder 3"/>
          <p:cNvSpPr>
            <a:spLocks noGrp="1"/>
          </p:cNvSpPr>
          <p:nvPr>
            <p:ph type="sldNum" sz="quarter" idx="10"/>
          </p:nvPr>
        </p:nvSpPr>
        <p:spPr/>
        <p:txBody>
          <a:bodyPr/>
          <a:lstStyle/>
          <a:p>
            <a:fld id="{CD93807F-1981-4CB9-8255-8D530BADEBA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p:spPr>
        <p:txBody>
          <a:bodyPr/>
          <a:lstStyle/>
          <a:p>
            <a:r>
              <a:rPr lang="en-US" dirty="0" smtClean="0"/>
              <a:t>This issue is especially critical in medicine since the costs</a:t>
            </a:r>
            <a:r>
              <a:rPr lang="en-US" baseline="0" dirty="0" smtClean="0"/>
              <a:t> are extraordinarily high in both financial and human terms</a:t>
            </a:r>
            <a:endParaRPr lang="en-US" dirty="0" smtClean="0"/>
          </a:p>
          <a:p>
            <a:endParaRPr lang="en-US" dirty="0" smtClean="0"/>
          </a:p>
          <a:p>
            <a:endParaRPr lang="en-US" dirty="0" smtClean="0"/>
          </a:p>
          <a:p>
            <a:r>
              <a:rPr lang="en-US" dirty="0" smtClean="0"/>
              <a:t>Beta carotene story??? Prior to 1992 it was recommended that babies sleep in the prone position</a:t>
            </a:r>
          </a:p>
          <a:p>
            <a:pPr lvl="2"/>
            <a:r>
              <a:rPr lang="en-US" dirty="0" smtClean="0"/>
              <a:t>Thought less likely to aspirate/gag/choke</a:t>
            </a:r>
          </a:p>
          <a:p>
            <a:pPr lvl="1"/>
            <a:r>
              <a:rPr lang="en-US" dirty="0" smtClean="0"/>
              <a:t>Since recommendation that babies sleep in supine position the incidence of SIDS has dropped dramatically </a:t>
            </a:r>
          </a:p>
          <a:p>
            <a:pPr lvl="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Based on our current data (n=70 tumor </a:t>
            </a:r>
            <a:r>
              <a:rPr kumimoji="0" lang="en-US" sz="12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exomes</a:t>
            </a: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we would estimate that we detect a tumor exome finding that could potentially change pharmacologic treatment of the patient sequenced (with FDA approved drugs or as part of a clinical trial) in the event of tumor recurrence in 25% of pediatric solid tumor cases. The context/caveat to this estimate is that we are sequencing newly-diagnosed pediatric solid tumor patients, who are generally treated initially on or following relatively well-defined protocols, such that the tumor exome data are generally received while the patient is completing their initial standard treatment. Thus in our project the utility of the tumor exome data is being evaluated in the clinical context of recurrent or refractory tumors.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Please see attached for several summary slides in case they would be of any use at the meeting.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Best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Will Parsons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0144DDA-295D-471F-81A2-524045DB8BC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case illustrates several important points that revolve </a:t>
            </a:r>
            <a:r>
              <a:rPr lang="en-US" baseline="0" dirty="0" err="1" smtClean="0"/>
              <a:t>aorund</a:t>
            </a:r>
            <a:r>
              <a:rPr lang="en-US" baseline="0" dirty="0" smtClean="0"/>
              <a:t> the issue of ascertainment. </a:t>
            </a:r>
          </a:p>
          <a:p>
            <a:r>
              <a:rPr lang="en-US" baseline="0" dirty="0" smtClean="0"/>
              <a:t>We will likely see penetrance estimates drop for almost every </a:t>
            </a:r>
            <a:r>
              <a:rPr lang="en-US" baseline="0" dirty="0" err="1" smtClean="0"/>
              <a:t>Mendelian</a:t>
            </a:r>
            <a:r>
              <a:rPr lang="en-US" baseline="0" dirty="0" smtClean="0"/>
              <a:t> disease now that we are able to ascertain mutations independently of family history</a:t>
            </a:r>
          </a:p>
          <a:p>
            <a:r>
              <a:rPr lang="en-US" baseline="0" dirty="0" smtClean="0"/>
              <a:t>We will likely see many more new mutations than when we ascertained based upon family history</a:t>
            </a:r>
          </a:p>
          <a:p>
            <a:r>
              <a:rPr lang="en-US" baseline="0" dirty="0" smtClean="0"/>
              <a:t>We need sufficient numbers of cases to figure these things out and differentiate them from the chance occurrence of families with a high but random degree of non-penetrant individuals</a:t>
            </a:r>
            <a:endParaRPr lang="en-US" dirty="0"/>
          </a:p>
        </p:txBody>
      </p:sp>
      <p:sp>
        <p:nvSpPr>
          <p:cNvPr id="4" name="Slide Number Placeholder 3"/>
          <p:cNvSpPr>
            <a:spLocks noGrp="1"/>
          </p:cNvSpPr>
          <p:nvPr>
            <p:ph type="sldNum" sz="quarter" idx="10"/>
          </p:nvPr>
        </p:nvSpPr>
        <p:spPr/>
        <p:txBody>
          <a:bodyPr/>
          <a:lstStyle/>
          <a:p>
            <a:fld id="{CD93807F-1981-4CB9-8255-8D530BADEBA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Occasionally – and hopefully</a:t>
            </a:r>
            <a:r>
              <a:rPr lang="en-US" baseline="0" dirty="0" smtClean="0"/>
              <a:t> increasingly - </a:t>
            </a:r>
            <a:r>
              <a:rPr lang="en-US" dirty="0" smtClean="0"/>
              <a:t>our findings will have therapeutic</a:t>
            </a:r>
            <a:r>
              <a:rPr lang="en-US" baseline="0" dirty="0" smtClean="0"/>
              <a:t> implications</a:t>
            </a:r>
            <a:endParaRPr lang="en-US" dirty="0"/>
          </a:p>
        </p:txBody>
      </p:sp>
      <p:sp>
        <p:nvSpPr>
          <p:cNvPr id="4" name="Slide Number Placeholder 3"/>
          <p:cNvSpPr>
            <a:spLocks noGrp="1"/>
          </p:cNvSpPr>
          <p:nvPr>
            <p:ph type="sldNum" sz="quarter" idx="10"/>
          </p:nvPr>
        </p:nvSpPr>
        <p:spPr/>
        <p:txBody>
          <a:bodyPr/>
          <a:lstStyle/>
          <a:p>
            <a:fld id="{CD93807F-1981-4CB9-8255-8D530BADEBA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genomics is hardly exceptional. </a:t>
            </a:r>
          </a:p>
          <a:p>
            <a:endParaRPr lang="en-US" dirty="0" smtClean="0"/>
          </a:p>
          <a:p>
            <a:r>
              <a:rPr lang="en-US" dirty="0" smtClean="0"/>
              <a:t>And this </a:t>
            </a:r>
            <a:r>
              <a:rPr lang="en-US" dirty="0" err="1" smtClean="0"/>
              <a:t>doesn</a:t>
            </a:r>
            <a:r>
              <a:rPr lang="fr-FR" dirty="0" smtClean="0"/>
              <a:t>’</a:t>
            </a:r>
            <a:r>
              <a:rPr lang="en-US" dirty="0" smtClean="0"/>
              <a:t>t even get into the psychological</a:t>
            </a:r>
            <a:r>
              <a:rPr lang="en-US" baseline="0" dirty="0" smtClean="0"/>
              <a:t> burdens of giving people information that </a:t>
            </a:r>
            <a:r>
              <a:rPr lang="en-US" baseline="0" dirty="0" err="1" smtClean="0"/>
              <a:t>isnt</a:t>
            </a:r>
            <a:r>
              <a:rPr lang="en-US" baseline="0" dirty="0" smtClean="0"/>
              <a:t> valid</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5</a:t>
            </a:fld>
            <a:endParaRPr lang="en-US"/>
          </a:p>
        </p:txBody>
      </p:sp>
    </p:spTree>
    <p:extLst>
      <p:ext uri="{BB962C8B-B14F-4D97-AF65-F5344CB8AC3E}">
        <p14:creationId xmlns:p14="http://schemas.microsoft.com/office/powerpoint/2010/main" val="1960056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9B9255-FED6-4DB6-870C-7A201587AD79}"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9B9255-FED6-4DB6-870C-7A201587AD79}"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DE8E832-BB96-4E14-B942-796B194FBBC2}" type="slidenum">
              <a:rPr lang="en-US" smtClean="0"/>
              <a:pPr/>
              <a:t>55</a:t>
            </a:fld>
            <a:endParaRPr lang="en-US"/>
          </a:p>
        </p:txBody>
      </p:sp>
    </p:spTree>
    <p:extLst>
      <p:ext uri="{BB962C8B-B14F-4D97-AF65-F5344CB8AC3E}">
        <p14:creationId xmlns:p14="http://schemas.microsoft.com/office/powerpoint/2010/main" val="3962018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dirty="0" smtClean="0"/>
              <a:t>It’s not only that variants</a:t>
            </a:r>
            <a:r>
              <a:rPr lang="en-US" baseline="0" dirty="0" smtClean="0"/>
              <a:t> are heterogeneous in their meaning, varying from meaningless to those with profound health implications, but the value we place on the same information varies tremendously.</a:t>
            </a:r>
            <a:endParaRPr lang="en-US" dirty="0" smtClean="0"/>
          </a:p>
        </p:txBody>
      </p:sp>
      <p:sp>
        <p:nvSpPr>
          <p:cNvPr id="109572" name="Slide Number Placeholder 3"/>
          <p:cNvSpPr>
            <a:spLocks noGrp="1"/>
          </p:cNvSpPr>
          <p:nvPr>
            <p:ph type="sldNum" sz="quarter" idx="5"/>
          </p:nvPr>
        </p:nvSpPr>
        <p:spPr>
          <a:noFill/>
        </p:spPr>
        <p:txBody>
          <a:bodyPr/>
          <a:lstStyle/>
          <a:p>
            <a:fld id="{1BB29192-DC47-4355-A0CD-391C442E163D}"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C18D79-220F-493D-8B39-DFB4CE3F0A8B}"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Hey,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The gene is BBS9, and her number is 141 if you want to look her up.  She has a clinical diagnosis of non-</a:t>
            </a:r>
            <a:r>
              <a:rPr kumimoji="0" lang="en-US" sz="12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syndromic</a:t>
            </a: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cone-rod dystrophy.  She had two variants that were not reported in the literature (but predicted damaging by </a:t>
            </a:r>
            <a:r>
              <a:rPr kumimoji="0" lang="en-US" sz="12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Polyphen</a:t>
            </a: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  The two rare variants are BBS9 c.1255C&gt;G (p.Pro419Ala) and BBS9 c.2153A&gt;T (p.Glu748Val).  The BBS9 gene has not been associated with cone-rod dystrophy (CRD), but of course, CRD is a feature of BBS.  Additionally, there are other BBS genes that are associated with non-</a:t>
            </a:r>
            <a:r>
              <a:rPr kumimoji="0" lang="en-US" sz="12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syndromic</a:t>
            </a: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retinitis </a:t>
            </a:r>
            <a:r>
              <a:rPr kumimoji="0" lang="en-US" sz="12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pigmentosa</a:t>
            </a: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so we believe her CRD is associated with the two variants identified in her BBS9 genes.  We don't have info on phase of the two variants, and we probably won't get the opportunity to study family members.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Let me know what additional information you would like on her!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r>
              <a:rPr lang="en-US" dirty="0" smtClean="0"/>
              <a:t> Kristy</a:t>
            </a:r>
            <a:r>
              <a:rPr lang="en-US" baseline="0" dirty="0" smtClean="0"/>
              <a:t> Lee</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You’ve all seen this many times and,</a:t>
            </a:r>
            <a:r>
              <a:rPr lang="en-US" baseline="0" dirty="0" smtClean="0"/>
              <a:t> of course, CSER fits into this far right column; the area that is least explored and, I’d argue most distinct qualitatively from the other categories of research represented by the heat map.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needs,</a:t>
            </a:r>
            <a:r>
              <a:rPr lang="en-US" baseline="0" dirty="0" smtClean="0"/>
              <a:t> requirements and expectations of clinical medicine are very different from those of basic science. And since genomics has been largely focused on the latter, I think it’s important to explore what the unique aspects of CSER are so that it can be viewed in the right context.</a:t>
            </a:r>
            <a:endParaRPr lang="en-US" dirty="0" smtClean="0"/>
          </a:p>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endParaRPr lang="en-US" dirty="0" smtClean="0"/>
          </a:p>
          <a:p>
            <a:r>
              <a:rPr lang="en-US" dirty="0" smtClean="0"/>
              <a:t>For medical science and clinical care are very</a:t>
            </a:r>
            <a:r>
              <a:rPr lang="en-US" baseline="0" dirty="0" smtClean="0"/>
              <a:t> different endeavors. </a:t>
            </a:r>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p:spPr>
        <p:txBody>
          <a:bodyPr/>
          <a:lstStyle/>
          <a:p>
            <a:r>
              <a:rPr lang="en-US" dirty="0" smtClean="0"/>
              <a:t>This issue is especially critical in medicine since the costs</a:t>
            </a:r>
            <a:r>
              <a:rPr lang="en-US" baseline="0" dirty="0" smtClean="0"/>
              <a:t> are extraordinarily high in both financial and human terms</a:t>
            </a:r>
            <a:endParaRPr lang="en-US" dirty="0" smtClean="0"/>
          </a:p>
          <a:p>
            <a:endParaRPr lang="en-US" dirty="0" smtClean="0"/>
          </a:p>
          <a:p>
            <a:endParaRPr lang="en-US" dirty="0" smtClean="0"/>
          </a:p>
          <a:p>
            <a:r>
              <a:rPr lang="en-US" dirty="0" smtClean="0"/>
              <a:t>Beta carotene story??? Prior to 1992 it was recommended that babies sleep in the prone position</a:t>
            </a:r>
          </a:p>
          <a:p>
            <a:pPr lvl="2"/>
            <a:r>
              <a:rPr lang="en-US" dirty="0" smtClean="0"/>
              <a:t>Thought less likely to aspirate/gag/choke</a:t>
            </a:r>
          </a:p>
          <a:p>
            <a:pPr lvl="1"/>
            <a:r>
              <a:rPr lang="en-US" dirty="0" smtClean="0"/>
              <a:t>Since recommendation that babies sleep in supine position the incidence of SIDS has dropped dramatically </a:t>
            </a:r>
          </a:p>
          <a:p>
            <a:pPr lvl="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is an unfair paraphrasing of Eric Lander at the CSER meeting last fall when he objected to my skepticism about “sequencing everyone’s genome”</a:t>
            </a:r>
          </a:p>
          <a:p>
            <a:r>
              <a:rPr lang="en-US" dirty="0" smtClean="0"/>
              <a:t>We </a:t>
            </a:r>
            <a:r>
              <a:rPr lang="en-US" b="1" u="sng" dirty="0" smtClean="0"/>
              <a:t>do</a:t>
            </a:r>
            <a:r>
              <a:rPr lang="en-US" baseline="0" dirty="0" smtClean="0"/>
              <a:t> need to sequence lots of people! But to realize it’s </a:t>
            </a:r>
            <a:r>
              <a:rPr lang="en-US" baseline="0" dirty="0" err="1" smtClean="0"/>
              <a:t>clincial</a:t>
            </a:r>
            <a:r>
              <a:rPr lang="en-US" baseline="0" dirty="0" smtClean="0"/>
              <a:t> potential, maximize the benefit and minimize the harms we need to do it in a controlled and systematic manner</a:t>
            </a:r>
          </a:p>
          <a:p>
            <a:r>
              <a:rPr lang="en-US" baseline="0" dirty="0" smtClean="0"/>
              <a:t>Sharing is critical if we’re to understand the genome</a:t>
            </a:r>
          </a:p>
          <a:p>
            <a:endParaRPr lang="en-US" baseline="0" dirty="0" smtClean="0"/>
          </a:p>
          <a:p>
            <a:r>
              <a:rPr lang="en-US" baseline="0" dirty="0" smtClean="0"/>
              <a:t>Summarize my good ideas gone bad slide – HRT, PSA, </a:t>
            </a:r>
            <a:r>
              <a:rPr lang="en-US" baseline="0" dirty="0" err="1" smtClean="0"/>
              <a:t>antiarrhythmics</a:t>
            </a:r>
            <a:r>
              <a:rPr lang="en-US" baseline="0" dirty="0" smtClean="0"/>
              <a:t> for </a:t>
            </a:r>
            <a:r>
              <a:rPr lang="en-US" baseline="0" dirty="0" err="1" smtClean="0"/>
              <a:t>peri</a:t>
            </a:r>
            <a:r>
              <a:rPr lang="en-US" baseline="0" dirty="0" smtClean="0"/>
              <a:t>-MI PVCs, </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7</a:t>
            </a:fld>
            <a:endParaRPr lang="en-US"/>
          </a:p>
        </p:txBody>
      </p:sp>
    </p:spTree>
    <p:extLst>
      <p:ext uri="{BB962C8B-B14F-4D97-AF65-F5344CB8AC3E}">
        <p14:creationId xmlns:p14="http://schemas.microsoft.com/office/powerpoint/2010/main" val="35701324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genomics is hardly exceptional. </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70</a:t>
            </a:fld>
            <a:endParaRPr lang="en-US"/>
          </a:p>
        </p:txBody>
      </p:sp>
    </p:spTree>
    <p:extLst>
      <p:ext uri="{BB962C8B-B14F-4D97-AF65-F5344CB8AC3E}">
        <p14:creationId xmlns:p14="http://schemas.microsoft.com/office/powerpoint/2010/main" val="19600563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all, they’re already healthy</a:t>
            </a:r>
            <a:r>
              <a:rPr lang="en-US" baseline="0" dirty="0" smtClean="0"/>
              <a:t> – unlike a patient, by definition</a:t>
            </a:r>
          </a:p>
          <a:p>
            <a:r>
              <a:rPr lang="en-US" baseline="0" dirty="0" smtClean="0"/>
              <a:t>Patients come to us for intervention, actively seeking improved lives. In PH we seek out people who are seemingly well</a:t>
            </a:r>
          </a:p>
          <a:p>
            <a:r>
              <a:rPr lang="en-US" baseline="0" dirty="0" smtClean="0"/>
              <a:t>It’s easier to demonstrate improvement than prevention</a:t>
            </a:r>
          </a:p>
          <a:p>
            <a:endParaRPr lang="en-US" baseline="0" dirty="0" smtClean="0"/>
          </a:p>
          <a:p>
            <a:r>
              <a:rPr lang="en-US" baseline="0" dirty="0" smtClean="0"/>
              <a:t>Little downside for behavioral interventions (unless you make your living selling cigarettes or monster thick burgers</a:t>
            </a:r>
          </a:p>
          <a:p>
            <a:endParaRPr lang="en-US" baseline="0" dirty="0" smtClean="0"/>
          </a:p>
          <a:p>
            <a:r>
              <a:rPr lang="en-US" dirty="0" smtClean="0"/>
              <a:t>Sum up this</a:t>
            </a:r>
            <a:r>
              <a:rPr lang="en-US" baseline="0" dirty="0" smtClean="0"/>
              <a:t> slide by acknowledging the challenges but recognizing that it is in the realm of PH where we can make the most difference and we need to explore it to realize the full potential of genomics for improving </a:t>
            </a:r>
            <a:r>
              <a:rPr lang="en-US" baseline="0" dirty="0" err="1" smtClean="0"/>
              <a:t>helath</a:t>
            </a:r>
            <a:endParaRPr lang="en-US" dirty="0"/>
          </a:p>
        </p:txBody>
      </p:sp>
      <p:sp>
        <p:nvSpPr>
          <p:cNvPr id="4" name="Slide Number Placeholder 3"/>
          <p:cNvSpPr>
            <a:spLocks noGrp="1"/>
          </p:cNvSpPr>
          <p:nvPr>
            <p:ph type="sldNum" sz="quarter" idx="10"/>
          </p:nvPr>
        </p:nvSpPr>
        <p:spPr/>
        <p:txBody>
          <a:bodyPr/>
          <a:lstStyle/>
          <a:p>
            <a:pPr>
              <a:defRPr/>
            </a:pPr>
            <a:fld id="{539B9255-FED6-4DB6-870C-7A201587AD79}" type="slidenum">
              <a:rPr lang="en-US" smtClean="0"/>
              <a:pPr>
                <a:defRPr/>
              </a:pPr>
              <a:t>71</a:t>
            </a:fld>
            <a:endParaRPr lang="en-US"/>
          </a:p>
        </p:txBody>
      </p:sp>
    </p:spTree>
    <p:extLst>
      <p:ext uri="{BB962C8B-B14F-4D97-AF65-F5344CB8AC3E}">
        <p14:creationId xmlns:p14="http://schemas.microsoft.com/office/powerpoint/2010/main" val="18510539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9B9255-FED6-4DB6-870C-7A201587AD79}"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dirty="0" smtClean="0"/>
              <a:t>It’s not only that variants</a:t>
            </a:r>
            <a:r>
              <a:rPr lang="en-US" baseline="0" dirty="0" smtClean="0"/>
              <a:t> are heterogeneous in their meaning, varying from meaningless to those with profound health implications, but the value we place on the same information varies tremendously.</a:t>
            </a:r>
            <a:endParaRPr lang="en-US" dirty="0" smtClean="0"/>
          </a:p>
        </p:txBody>
      </p:sp>
      <p:sp>
        <p:nvSpPr>
          <p:cNvPr id="109572" name="Slide Number Placeholder 3"/>
          <p:cNvSpPr>
            <a:spLocks noGrp="1"/>
          </p:cNvSpPr>
          <p:nvPr>
            <p:ph type="sldNum" sz="quarter" idx="5"/>
          </p:nvPr>
        </p:nvSpPr>
        <p:spPr>
          <a:noFill/>
        </p:spPr>
        <p:txBody>
          <a:bodyPr/>
          <a:lstStyle/>
          <a:p>
            <a:fld id="{1BB29192-DC47-4355-A0CD-391C442E163D}" type="slidenum">
              <a:rPr lang="en-US" smtClean="0">
                <a:ea typeface="ＭＳ Ｐゴシック" pitchFamily="34" charset="-128"/>
              </a:rPr>
              <a:pPr/>
              <a:t>73</a:t>
            </a:fld>
            <a:endParaRPr lang="en-US" smtClean="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meant to be an exhaustive</a:t>
            </a:r>
            <a:r>
              <a:rPr lang="en-US" baseline="0" dirty="0" smtClean="0"/>
              <a:t> list</a:t>
            </a:r>
          </a:p>
          <a:p>
            <a:r>
              <a:rPr lang="en-US" baseline="0" dirty="0" smtClean="0"/>
              <a:t>Last point about discovery – incidental (pun intended) but certainly not forgotten or neglected</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75</a:t>
            </a:fld>
            <a:endParaRPr lang="en-US"/>
          </a:p>
        </p:txBody>
      </p:sp>
    </p:spTree>
    <p:extLst>
      <p:ext uri="{BB962C8B-B14F-4D97-AF65-F5344CB8AC3E}">
        <p14:creationId xmlns:p14="http://schemas.microsoft.com/office/powerpoint/2010/main" val="32973507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Excess females in adults enrolled likely due to breast cancer</a:t>
            </a:r>
            <a:r>
              <a:rPr lang="en-US" baseline="0" dirty="0" smtClean="0"/>
              <a:t> cases</a:t>
            </a:r>
          </a:p>
          <a:p>
            <a:r>
              <a:rPr lang="en-US" baseline="0" dirty="0" smtClean="0"/>
              <a:t>The numbers don’t add up – I think this must be due to missing data – is that right and should we thus increase the “not reported/other” category to achieve 100%? Is there any other possible explanation?</a:t>
            </a:r>
          </a:p>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Based on our current data (n=70 tumor </a:t>
            </a:r>
            <a:r>
              <a:rPr kumimoji="0" lang="en-US" sz="12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exomes</a:t>
            </a: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we would estimate that we detect a tumor exome finding that could potentially change pharmacologic treatment of the patient sequenced (with FDA approved drugs or as part of a clinical trial) in the event of tumor recurrence in 25% of pediatric solid tumor cases. The context/caveat to this estimate is that we are sequencing newly-diagnosed pediatric solid tumor patients, who are generally treated initially on or following relatively well-defined protocols, such that the tumor exome data are generally received while the patient is completing their initial standard treatment. Thus in our project the utility of the tumor exome data is being evaluated in the clinical context of recurrent or refractory tumors.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Please see attached for several summary slides in case they would be of any use at the meeting.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Best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Will Parsons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0144DDA-295D-471F-81A2-524045DB8BC6}"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93807F-1981-4CB9-8255-8D530BADEBA8}" type="slidenum">
              <a:rPr lang="en-US" smtClean="0"/>
              <a:pPr/>
              <a:t>82</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case illustrates several important points that revolve </a:t>
            </a:r>
            <a:r>
              <a:rPr lang="en-US" baseline="0" dirty="0" err="1" smtClean="0"/>
              <a:t>aorund</a:t>
            </a:r>
            <a:r>
              <a:rPr lang="en-US" baseline="0" dirty="0" smtClean="0"/>
              <a:t> the issue of ascertainment. </a:t>
            </a:r>
          </a:p>
          <a:p>
            <a:r>
              <a:rPr lang="en-US" baseline="0" dirty="0" smtClean="0"/>
              <a:t>We will likely see penetrance estimates drop for almost every </a:t>
            </a:r>
            <a:r>
              <a:rPr lang="en-US" baseline="0" dirty="0" err="1" smtClean="0"/>
              <a:t>Mendelian</a:t>
            </a:r>
            <a:r>
              <a:rPr lang="en-US" baseline="0" dirty="0" smtClean="0"/>
              <a:t> disease now that we are able to ascertain mutations independently of family history</a:t>
            </a:r>
          </a:p>
          <a:p>
            <a:r>
              <a:rPr lang="en-US" baseline="0" dirty="0" smtClean="0"/>
              <a:t>We will likely see many more new mutations than when we ascertained based upon family history</a:t>
            </a:r>
          </a:p>
          <a:p>
            <a:r>
              <a:rPr lang="en-US" baseline="0" dirty="0" smtClean="0"/>
              <a:t>We need sufficient numbers of cases to figure these things out and differentiate them from the chance occurrence of families with a high but random degree of non-penetrant individuals</a:t>
            </a:r>
            <a:endParaRPr lang="en-US" dirty="0"/>
          </a:p>
        </p:txBody>
      </p:sp>
      <p:sp>
        <p:nvSpPr>
          <p:cNvPr id="4" name="Slide Number Placeholder 3"/>
          <p:cNvSpPr>
            <a:spLocks noGrp="1"/>
          </p:cNvSpPr>
          <p:nvPr>
            <p:ph type="sldNum" sz="quarter" idx="10"/>
          </p:nvPr>
        </p:nvSpPr>
        <p:spPr/>
        <p:txBody>
          <a:bodyPr/>
          <a:lstStyle/>
          <a:p>
            <a:fld id="{CD93807F-1981-4CB9-8255-8D530BADEBA8}" type="slidenum">
              <a:rPr lang="en-US" smtClean="0"/>
              <a:pPr/>
              <a:t>83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Occasionally – and hopefully</a:t>
            </a:r>
            <a:r>
              <a:rPr lang="en-US" baseline="0" dirty="0" smtClean="0"/>
              <a:t> increasingly - </a:t>
            </a:r>
            <a:r>
              <a:rPr lang="en-US" dirty="0" smtClean="0"/>
              <a:t>our findings will have therapeutic</a:t>
            </a:r>
            <a:r>
              <a:rPr lang="en-US" baseline="0" dirty="0" smtClean="0"/>
              <a:t> implications</a:t>
            </a:r>
            <a:endParaRPr lang="en-US" dirty="0"/>
          </a:p>
        </p:txBody>
      </p:sp>
      <p:sp>
        <p:nvSpPr>
          <p:cNvPr id="4" name="Slide Number Placeholder 3"/>
          <p:cNvSpPr>
            <a:spLocks noGrp="1"/>
          </p:cNvSpPr>
          <p:nvPr>
            <p:ph type="sldNum" sz="quarter" idx="10"/>
          </p:nvPr>
        </p:nvSpPr>
        <p:spPr/>
        <p:txBody>
          <a:bodyPr/>
          <a:lstStyle/>
          <a:p>
            <a:fld id="{CD93807F-1981-4CB9-8255-8D530BADEBA8}" type="slidenum">
              <a:rPr lang="en-US" smtClean="0"/>
              <a:pPr/>
              <a:t>84</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86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9B9255-FED6-4DB6-870C-7A201587AD79}" type="slidenum">
              <a:rPr lang="en-US" smtClean="0"/>
              <a:pPr>
                <a:defRPr/>
              </a:pPr>
              <a:t>87</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88</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89</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90</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meant to be an exhaustive</a:t>
            </a:r>
            <a:r>
              <a:rPr lang="en-US" baseline="0" dirty="0" smtClean="0"/>
              <a:t> list</a:t>
            </a:r>
          </a:p>
          <a:p>
            <a:r>
              <a:rPr lang="en-US" baseline="0" dirty="0" smtClean="0"/>
              <a:t>Last point about discovery – incidental (pun intended) but certainly not forgotten or neglected</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9</a:t>
            </a:fld>
            <a:endParaRPr lang="en-US"/>
          </a:p>
        </p:txBody>
      </p:sp>
    </p:spTree>
    <p:extLst>
      <p:ext uri="{BB962C8B-B14F-4D97-AF65-F5344CB8AC3E}">
        <p14:creationId xmlns:p14="http://schemas.microsoft.com/office/powerpoint/2010/main" val="32973507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92</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Hey,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The gene is BBS9, and her number is 141 if you want to look her up.  She has a clinical diagnosis of non-</a:t>
            </a:r>
            <a:r>
              <a:rPr kumimoji="0" lang="en-US" sz="12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syndromic</a:t>
            </a: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cone-rod dystrophy.  She had two variants that were not reported in the literature (but predicted damaging by </a:t>
            </a:r>
            <a:r>
              <a:rPr kumimoji="0" lang="en-US" sz="12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Polyphen</a:t>
            </a: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  The two rare variants are BBS9 c.1255C&gt;G (p.Pro419Ala) and BBS9 c.2153A&gt;T (p.Glu748Val).  The BBS9 gene has not been associated with cone-rod dystrophy (CRD), but of course, CRD is a feature of BBS.  Additionally, there are other BBS genes that are associated with non-</a:t>
            </a:r>
            <a:r>
              <a:rPr kumimoji="0" lang="en-US" sz="12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syndromic</a:t>
            </a: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retinitis </a:t>
            </a:r>
            <a:r>
              <a:rPr kumimoji="0" lang="en-US" sz="12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pigmentosa</a:t>
            </a: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so we believe her CRD is associated with the two variants identified in her BBS9 genes.  We don't have info on phase of the two variants, and we probably won't get the opportunity to study family members.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Let me know what additional information you would like on her!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r>
              <a:rPr lang="en-US" dirty="0" smtClean="0"/>
              <a:t> Kristy</a:t>
            </a:r>
            <a:r>
              <a:rPr lang="en-US" baseline="0" dirty="0" smtClean="0"/>
              <a:t> Lee</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93</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Hammer metaphor. A perfectly good approach for the use of a technology in basic</a:t>
            </a:r>
            <a:r>
              <a:rPr lang="en-US" baseline="0" dirty="0" smtClean="0"/>
              <a:t> research.</a:t>
            </a:r>
            <a:endParaRPr lang="en-US" dirty="0"/>
          </a:p>
        </p:txBody>
      </p:sp>
      <p:sp>
        <p:nvSpPr>
          <p:cNvPr id="4" name="Slide Number Placeholder 3"/>
          <p:cNvSpPr>
            <a:spLocks noGrp="1"/>
          </p:cNvSpPr>
          <p:nvPr>
            <p:ph type="sldNum" sz="quarter" idx="10"/>
          </p:nvPr>
        </p:nvSpPr>
        <p:spPr/>
        <p:txBody>
          <a:bodyPr/>
          <a:lstStyle/>
          <a:p>
            <a:fld id="{80144DDA-295D-471F-81A2-524045DB8BC6}" type="slidenum">
              <a:rPr lang="en-US" smtClean="0"/>
              <a:pPr/>
              <a:t>95</a:t>
            </a:fld>
            <a:endParaRPr lang="en-US"/>
          </a:p>
        </p:txBody>
      </p:sp>
    </p:spTree>
    <p:extLst>
      <p:ext uri="{BB962C8B-B14F-4D97-AF65-F5344CB8AC3E}">
        <p14:creationId xmlns:p14="http://schemas.microsoft.com/office/powerpoint/2010/main" val="16282826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meant to be an exhaustive</a:t>
            </a:r>
            <a:r>
              <a:rPr lang="en-US" baseline="0" dirty="0" smtClean="0"/>
              <a:t> list</a:t>
            </a:r>
          </a:p>
          <a:p>
            <a:r>
              <a:rPr lang="en-US" baseline="0" dirty="0" smtClean="0"/>
              <a:t>CSER is attacking the first 4 bullets, </a:t>
            </a:r>
            <a:r>
              <a:rPr lang="en-US" baseline="0" dirty="0" err="1" smtClean="0"/>
              <a:t>Clin</a:t>
            </a:r>
            <a:r>
              <a:rPr lang="en-US" baseline="0" dirty="0" smtClean="0"/>
              <a:t> Gen the last</a:t>
            </a:r>
          </a:p>
        </p:txBody>
      </p:sp>
      <p:sp>
        <p:nvSpPr>
          <p:cNvPr id="4" name="Slide Number Placeholder 3"/>
          <p:cNvSpPr>
            <a:spLocks noGrp="1"/>
          </p:cNvSpPr>
          <p:nvPr>
            <p:ph type="sldNum" sz="quarter" idx="10"/>
          </p:nvPr>
        </p:nvSpPr>
        <p:spPr/>
        <p:txBody>
          <a:bodyPr/>
          <a:lstStyle/>
          <a:p>
            <a:fld id="{80144DDA-295D-471F-81A2-524045DB8BC6}" type="slidenum">
              <a:rPr lang="en-US" smtClean="0"/>
              <a:pPr/>
              <a:t>96</a:t>
            </a:fld>
            <a:endParaRPr lang="en-US"/>
          </a:p>
        </p:txBody>
      </p:sp>
    </p:spTree>
    <p:extLst>
      <p:ext uri="{BB962C8B-B14F-4D97-AF65-F5344CB8AC3E}">
        <p14:creationId xmlns:p14="http://schemas.microsoft.com/office/powerpoint/2010/main" val="32973507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DE8E832-BB96-4E14-B942-796B194FBBC2}" type="slidenum">
              <a:rPr lang="en-US" smtClean="0"/>
              <a:pPr/>
              <a:t>97</a:t>
            </a:fld>
            <a:endParaRPr lang="en-US"/>
          </a:p>
        </p:txBody>
      </p:sp>
    </p:spTree>
    <p:extLst>
      <p:ext uri="{BB962C8B-B14F-4D97-AF65-F5344CB8AC3E}">
        <p14:creationId xmlns:p14="http://schemas.microsoft.com/office/powerpoint/2010/main" val="39620182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DE8E832-BB96-4E14-B942-796B194FBBC2}" type="slidenum">
              <a:rPr lang="en-US" smtClean="0"/>
              <a:pPr/>
              <a:t>98</a:t>
            </a:fld>
            <a:endParaRPr lang="en-US"/>
          </a:p>
        </p:txBody>
      </p:sp>
    </p:spTree>
    <p:extLst>
      <p:ext uri="{BB962C8B-B14F-4D97-AF65-F5344CB8AC3E}">
        <p14:creationId xmlns:p14="http://schemas.microsoft.com/office/powerpoint/2010/main" val="39620182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99</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F91227-3B57-4E3C-8600-27136FF0663C}" type="slidenum">
              <a:rPr lang="en-US" smtClean="0"/>
              <a:pPr/>
              <a:t>100</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44DDA-295D-471F-81A2-524045DB8BC6}" type="slidenum">
              <a:rPr lang="en-US" smtClean="0"/>
              <a:pPr/>
              <a:t>101</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case illustrates several important points that revolve </a:t>
            </a:r>
            <a:r>
              <a:rPr lang="en-US" baseline="0" dirty="0" err="1" smtClean="0"/>
              <a:t>aorund</a:t>
            </a:r>
            <a:r>
              <a:rPr lang="en-US" baseline="0" dirty="0" smtClean="0"/>
              <a:t> the issue of ascertainment. </a:t>
            </a:r>
          </a:p>
          <a:p>
            <a:r>
              <a:rPr lang="en-US" baseline="0" dirty="0" smtClean="0"/>
              <a:t>We will likely see penetrance estimates drop for almost every </a:t>
            </a:r>
            <a:r>
              <a:rPr lang="en-US" baseline="0" dirty="0" err="1" smtClean="0"/>
              <a:t>Mendelian</a:t>
            </a:r>
            <a:r>
              <a:rPr lang="en-US" baseline="0" dirty="0" smtClean="0"/>
              <a:t> disease now that we are able to ascertain mutations independently of family history</a:t>
            </a:r>
          </a:p>
          <a:p>
            <a:r>
              <a:rPr lang="en-US" baseline="0" dirty="0" smtClean="0"/>
              <a:t>We will likely see many more new mutations than when we ascertained based upon family history</a:t>
            </a:r>
          </a:p>
          <a:p>
            <a:r>
              <a:rPr lang="en-US" baseline="0" dirty="0" smtClean="0"/>
              <a:t>We need sufficient numbers of cases to figure these things out and differentiate them from the chance occurrence of families with a high but random degree of non-penetrant individuals</a:t>
            </a:r>
            <a:endParaRPr lang="en-US" dirty="0"/>
          </a:p>
        </p:txBody>
      </p:sp>
      <p:sp>
        <p:nvSpPr>
          <p:cNvPr id="4" name="Slide Number Placeholder 3"/>
          <p:cNvSpPr>
            <a:spLocks noGrp="1"/>
          </p:cNvSpPr>
          <p:nvPr>
            <p:ph type="sldNum" sz="quarter" idx="10"/>
          </p:nvPr>
        </p:nvSpPr>
        <p:spPr/>
        <p:txBody>
          <a:bodyPr/>
          <a:lstStyle/>
          <a:p>
            <a:fld id="{CD93807F-1981-4CB9-8255-8D530BADEBA8}" type="slidenum">
              <a:rPr lang="en-US" smtClean="0"/>
              <a:pPr/>
              <a:t>102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91C80B-30C3-40FE-9BDF-C9CF8226BFC0}"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1C80B-30C3-40FE-9BDF-C9CF8226BFC0}"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1C80B-30C3-40FE-9BDF-C9CF8226BFC0}"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031293-2D16-4ED8-A4E1-A28C09D0ADEA}" type="slidenum">
              <a:rPr lang="en-US"/>
              <a:pPr>
                <a:defRPr/>
              </a:pPr>
              <a:t>‹#›</a:t>
            </a:fld>
            <a:endParaRPr lang="en-US"/>
          </a:p>
        </p:txBody>
      </p:sp>
    </p:spTree>
    <p:extLst>
      <p:ext uri="{BB962C8B-B14F-4D97-AF65-F5344CB8AC3E}">
        <p14:creationId xmlns:p14="http://schemas.microsoft.com/office/powerpoint/2010/main" val="86838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AC91C80B-30C3-40FE-9BDF-C9CF8226BFC0}" type="datetimeFigureOut">
              <a:rPr lang="en-US" smtClean="0"/>
              <a:pPr/>
              <a:t>5/21/2014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222395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C91C80B-30C3-40FE-9BDF-C9CF8226BFC0}" type="datetimeFigureOut">
              <a:rPr lang="en-US" smtClean="0"/>
              <a:pPr/>
              <a:t>5/21/2014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3554419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C91C80B-30C3-40FE-9BDF-C9CF8226BFC0}" type="datetimeFigureOut">
              <a:rPr lang="en-US" smtClean="0"/>
              <a:pPr/>
              <a:t>5/21/2014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279530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C91C80B-30C3-40FE-9BDF-C9CF8226BFC0}" type="datetimeFigureOut">
              <a:rPr lang="en-US" smtClean="0"/>
              <a:pPr/>
              <a:t>5/21/2014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31269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C91C80B-30C3-40FE-9BDF-C9CF8226BFC0}" type="datetimeFigureOut">
              <a:rPr lang="en-US" smtClean="0"/>
              <a:pPr/>
              <a:t>5/21/2014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2704937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C91C80B-30C3-40FE-9BDF-C9CF8226BFC0}" type="datetimeFigureOut">
              <a:rPr lang="en-US" smtClean="0"/>
              <a:pPr/>
              <a:t>5/21/2014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1275120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C91C80B-30C3-40FE-9BDF-C9CF8226BFC0}" type="datetimeFigureOut">
              <a:rPr lang="en-US" smtClean="0"/>
              <a:pPr/>
              <a:t>5/21/2014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194373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1C80B-30C3-40FE-9BDF-C9CF8226BFC0}"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C91C80B-30C3-40FE-9BDF-C9CF8226BFC0}" type="datetimeFigureOut">
              <a:rPr lang="en-US" smtClean="0"/>
              <a:pPr/>
              <a:t>5/21/2014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22677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C91C80B-30C3-40FE-9BDF-C9CF8226BFC0}" type="datetimeFigureOut">
              <a:rPr lang="en-US" smtClean="0"/>
              <a:pPr/>
              <a:t>5/21/2014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3905066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C91C80B-30C3-40FE-9BDF-C9CF8226BFC0}" type="datetimeFigureOut">
              <a:rPr lang="en-US" smtClean="0"/>
              <a:pPr/>
              <a:t>5/21/2014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1950325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fld id="{AC91C80B-30C3-40FE-9BDF-C9CF8226BFC0}" type="datetimeFigureOut">
              <a:rPr lang="en-US" smtClean="0"/>
              <a:pPr/>
              <a:t>5/21/2014</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30589009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1C80B-30C3-40FE-9BDF-C9CF8226BFC0}" type="datetimeFigureOut">
              <a:rPr lang="en-US" smtClean="0"/>
              <a:pPr/>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91C80B-30C3-40FE-9BDF-C9CF8226BFC0}"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1C80B-30C3-40FE-9BDF-C9CF8226BFC0}" type="datetimeFigureOut">
              <a:rPr lang="en-US" smtClean="0"/>
              <a:pPr/>
              <a:t>5/21/2014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1C80B-30C3-40FE-9BDF-C9CF8226BFC0}" type="datetimeFigureOut">
              <a:rPr lang="en-US" smtClean="0"/>
              <a:pPr/>
              <a:t>5/21/2014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1C80B-30C3-40FE-9BDF-C9CF8226BFC0}" type="datetimeFigureOut">
              <a:rPr lang="en-US" smtClean="0"/>
              <a:pPr/>
              <a:t>5/21/2014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1C80B-30C3-40FE-9BDF-C9CF8226BFC0}"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1C80B-30C3-40FE-9BDF-C9CF8226BFC0}" type="datetimeFigureOut">
              <a:rPr lang="en-US" smtClean="0"/>
              <a:pPr/>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F5250-2F2B-4945-8623-48FA4742E4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1C80B-30C3-40FE-9BDF-C9CF8226BFC0}" type="datetimeFigureOut">
              <a:rPr lang="en-US" smtClean="0"/>
              <a:pPr/>
              <a:t>5/21/2014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F5250-2F2B-4945-8623-48FA4742E44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C91C80B-30C3-40FE-9BDF-C9CF8226BFC0}" type="datetimeFigureOut">
              <a:rPr lang="en-US" smtClean="0"/>
              <a:pPr/>
              <a:t>5/21/2014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DF5250-2F2B-4945-8623-48FA4742E44D}" type="slidenum">
              <a:rPr lang="en-US" smtClean="0"/>
              <a:pPr/>
              <a:t>‹#›</a:t>
            </a:fld>
            <a:endParaRPr lang="en-US"/>
          </a:p>
        </p:txBody>
      </p:sp>
    </p:spTree>
    <p:extLst>
      <p:ext uri="{BB962C8B-B14F-4D97-AF65-F5344CB8AC3E}">
        <p14:creationId xmlns:p14="http://schemas.microsoft.com/office/powerpoint/2010/main" val="42382962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3200" b="1">
          <a:solidFill>
            <a:srgbClr val="FFFF66"/>
          </a:solidFill>
          <a:latin typeface="+mj-lt"/>
          <a:ea typeface="+mj-ea"/>
          <a:cs typeface="+mj-cs"/>
        </a:defRPr>
      </a:lvl1pPr>
      <a:lvl2pPr algn="ctr" rtl="0" eaLnBrk="0" fontAlgn="base" hangingPunct="0">
        <a:spcBef>
          <a:spcPct val="0"/>
        </a:spcBef>
        <a:spcAft>
          <a:spcPct val="0"/>
        </a:spcAft>
        <a:defRPr sz="3200" b="1">
          <a:solidFill>
            <a:srgbClr val="FFFF66"/>
          </a:solidFill>
          <a:latin typeface="Arial Unicode MS" pitchFamily="34" charset="-128"/>
        </a:defRPr>
      </a:lvl2pPr>
      <a:lvl3pPr algn="ctr" rtl="0" eaLnBrk="0" fontAlgn="base" hangingPunct="0">
        <a:spcBef>
          <a:spcPct val="0"/>
        </a:spcBef>
        <a:spcAft>
          <a:spcPct val="0"/>
        </a:spcAft>
        <a:defRPr sz="3200" b="1">
          <a:solidFill>
            <a:srgbClr val="FFFF66"/>
          </a:solidFill>
          <a:latin typeface="Arial Unicode MS" pitchFamily="34" charset="-128"/>
        </a:defRPr>
      </a:lvl3pPr>
      <a:lvl4pPr algn="ctr" rtl="0" eaLnBrk="0" fontAlgn="base" hangingPunct="0">
        <a:spcBef>
          <a:spcPct val="0"/>
        </a:spcBef>
        <a:spcAft>
          <a:spcPct val="0"/>
        </a:spcAft>
        <a:defRPr sz="3200" b="1">
          <a:solidFill>
            <a:srgbClr val="FFFF66"/>
          </a:solidFill>
          <a:latin typeface="Arial Unicode MS" pitchFamily="34" charset="-128"/>
        </a:defRPr>
      </a:lvl4pPr>
      <a:lvl5pPr algn="ctr" rtl="0" eaLnBrk="0" fontAlgn="base" hangingPunct="0">
        <a:spcBef>
          <a:spcPct val="0"/>
        </a:spcBef>
        <a:spcAft>
          <a:spcPct val="0"/>
        </a:spcAft>
        <a:defRPr sz="3200" b="1">
          <a:solidFill>
            <a:srgbClr val="FFFF66"/>
          </a:solidFill>
          <a:latin typeface="Arial Unicode MS" pitchFamily="34" charset="-128"/>
        </a:defRPr>
      </a:lvl5pPr>
      <a:lvl6pPr marL="457200" algn="ctr" rtl="0" fontAlgn="base">
        <a:spcBef>
          <a:spcPct val="0"/>
        </a:spcBef>
        <a:spcAft>
          <a:spcPct val="0"/>
        </a:spcAft>
        <a:defRPr sz="3600">
          <a:solidFill>
            <a:srgbClr val="FFFF66"/>
          </a:solidFill>
          <a:latin typeface="Arial Unicode MS" pitchFamily="34" charset="-128"/>
        </a:defRPr>
      </a:lvl6pPr>
      <a:lvl7pPr marL="914400" algn="ctr" rtl="0" fontAlgn="base">
        <a:spcBef>
          <a:spcPct val="0"/>
        </a:spcBef>
        <a:spcAft>
          <a:spcPct val="0"/>
        </a:spcAft>
        <a:defRPr sz="3600">
          <a:solidFill>
            <a:srgbClr val="FFFF66"/>
          </a:solidFill>
          <a:latin typeface="Arial Unicode MS" pitchFamily="34" charset="-128"/>
        </a:defRPr>
      </a:lvl7pPr>
      <a:lvl8pPr marL="1371600" algn="ctr" rtl="0" fontAlgn="base">
        <a:spcBef>
          <a:spcPct val="0"/>
        </a:spcBef>
        <a:spcAft>
          <a:spcPct val="0"/>
        </a:spcAft>
        <a:defRPr sz="3600">
          <a:solidFill>
            <a:srgbClr val="FFFF66"/>
          </a:solidFill>
          <a:latin typeface="Arial Unicode MS" pitchFamily="34" charset="-128"/>
        </a:defRPr>
      </a:lvl8pPr>
      <a:lvl9pPr marL="1828800" algn="ctr" rtl="0" fontAlgn="base">
        <a:spcBef>
          <a:spcPct val="0"/>
        </a:spcBef>
        <a:spcAft>
          <a:spcPct val="0"/>
        </a:spcAft>
        <a:defRPr sz="3600">
          <a:solidFill>
            <a:srgbClr val="FFFF66"/>
          </a:solidFill>
          <a:latin typeface="Arial Unicode MS" pitchFamily="34"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800">
          <a:solidFill>
            <a:schemeClr val="bg1"/>
          </a:solidFill>
          <a:latin typeface="+mn-lt"/>
        </a:defRPr>
      </a:lvl4pPr>
      <a:lvl5pPr marL="2057400" indent="-228600" algn="l" rtl="0" eaLnBrk="0" fontAlgn="base" hangingPunct="0">
        <a:spcBef>
          <a:spcPct val="20000"/>
        </a:spcBef>
        <a:spcAft>
          <a:spcPct val="0"/>
        </a:spcAft>
        <a:buChar char="»"/>
        <a:defRPr sz="28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hemeOverride" Target="../theme/themeOverride6.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27.tiff"/><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27.tiff"/><Relationship Id="rId5" Type="http://schemas.openxmlformats.org/officeDocument/2006/relationships/image" Target="../media/image26.png"/><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27.tiff"/><Relationship Id="rId5" Type="http://schemas.openxmlformats.org/officeDocument/2006/relationships/image" Target="../media/image26.png"/><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package" Target="../embeddings/Microsoft_Word_Document5.docx"/><Relationship Id="rId4" Type="http://schemas.openxmlformats.org/officeDocument/2006/relationships/oleObject" Target="../embeddings/oleObject2.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27.tiff"/><Relationship Id="rId4" Type="http://schemas.openxmlformats.org/officeDocument/2006/relationships/image" Target="../media/image26.png"/></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jpeg"/></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924800" cy="1470025"/>
          </a:xfrm>
        </p:spPr>
        <p:txBody>
          <a:bodyPr>
            <a:noAutofit/>
          </a:bodyPr>
          <a:lstStyle/>
          <a:p>
            <a:r>
              <a:rPr lang="en-US" sz="4800" dirty="0" smtClean="0">
                <a:solidFill>
                  <a:srgbClr val="FFFF00"/>
                </a:solidFill>
              </a:rPr>
              <a:t>CSER</a:t>
            </a:r>
            <a:br>
              <a:rPr lang="en-US" sz="4800" dirty="0" smtClean="0">
                <a:solidFill>
                  <a:srgbClr val="FFFF00"/>
                </a:solidFill>
              </a:rPr>
            </a:br>
            <a:r>
              <a:rPr lang="en-US" sz="4800" dirty="0" smtClean="0">
                <a:solidFill>
                  <a:srgbClr val="FFFF00"/>
                </a:solidFill>
              </a:rPr>
              <a:t>Clinical Sequencing Exploratory Research</a:t>
            </a:r>
            <a:endParaRPr lang="en-US" sz="4800" dirty="0">
              <a:solidFill>
                <a:srgbClr val="FFFF00"/>
              </a:solidFill>
            </a:endParaRPr>
          </a:p>
        </p:txBody>
      </p:sp>
      <p:sp>
        <p:nvSpPr>
          <p:cNvPr id="3" name="Subtitle 2"/>
          <p:cNvSpPr>
            <a:spLocks noGrp="1"/>
          </p:cNvSpPr>
          <p:nvPr>
            <p:ph type="subTitle" idx="1"/>
          </p:nvPr>
        </p:nvSpPr>
        <p:spPr>
          <a:xfrm>
            <a:off x="914400" y="5181600"/>
            <a:ext cx="7391400" cy="1447800"/>
          </a:xfrm>
        </p:spPr>
        <p:txBody>
          <a:bodyPr>
            <a:normAutofit fontScale="85000" lnSpcReduction="20000"/>
          </a:bodyPr>
          <a:lstStyle/>
          <a:p>
            <a:r>
              <a:rPr lang="en-US" sz="4400" i="1" dirty="0" smtClean="0">
                <a:solidFill>
                  <a:srgbClr val="FFFF00"/>
                </a:solidFill>
              </a:rPr>
              <a:t>19 May 2014</a:t>
            </a:r>
            <a:endParaRPr lang="en-US" dirty="0">
              <a:solidFill>
                <a:srgbClr val="FFFF00"/>
              </a:solidFill>
            </a:endParaRPr>
          </a:p>
          <a:p>
            <a:r>
              <a:rPr lang="en-US" dirty="0" smtClean="0">
                <a:solidFill>
                  <a:srgbClr val="FFFF00"/>
                </a:solidFill>
              </a:rPr>
              <a:t>Jim Evans MD, </a:t>
            </a:r>
            <a:r>
              <a:rPr lang="en-US" dirty="0" err="1" smtClean="0">
                <a:solidFill>
                  <a:srgbClr val="FFFF00"/>
                </a:solidFill>
              </a:rPr>
              <a:t>Ph.D</a:t>
            </a:r>
            <a:endParaRPr lang="en-US" dirty="0" smtClean="0">
              <a:solidFill>
                <a:srgbClr val="FFFF00"/>
              </a:solidFill>
            </a:endParaRPr>
          </a:p>
          <a:p>
            <a:r>
              <a:rPr lang="en-US" dirty="0" smtClean="0">
                <a:solidFill>
                  <a:srgbClr val="FFFF00"/>
                </a:solidFill>
              </a:rPr>
              <a:t>University of North Carolina at Chapel Hill</a:t>
            </a:r>
            <a:endParaRPr lang="en-US" dirty="0">
              <a:solidFill>
                <a:srgbClr val="FFFF00"/>
              </a:solidFill>
            </a:endParaRPr>
          </a:p>
        </p:txBody>
      </p:sp>
      <p:pic>
        <p:nvPicPr>
          <p:cNvPr id="5" name="Picture 4" descr="C:\Users\jpevans\AppData\Local\Microsoft\Windows\Temporary Internet Files\Content.Outlook\FSR5MN7X\CSER_Logo (2).png"/>
          <p:cNvPicPr/>
          <p:nvPr/>
        </p:nvPicPr>
        <p:blipFill>
          <a:blip r:embed="rId3" cstate="print"/>
          <a:srcRect/>
          <a:stretch>
            <a:fillRect/>
          </a:stretch>
        </p:blipFill>
        <p:spPr bwMode="auto">
          <a:xfrm>
            <a:off x="3048000" y="3657600"/>
            <a:ext cx="3429000" cy="1371600"/>
          </a:xfrm>
          <a:prstGeom prst="rect">
            <a:avLst/>
          </a:prstGeom>
          <a:noFill/>
          <a:ln w="28575" cmpd="sng">
            <a:solidFill>
              <a:srgbClr val="FFFF00"/>
            </a:solidFill>
            <a:miter lim="800000"/>
            <a:headEnd/>
            <a:tailEnd/>
          </a:ln>
        </p:spPr>
      </p:pic>
      <p:sp>
        <p:nvSpPr>
          <p:cNvPr id="4" name="TextBox 3"/>
          <p:cNvSpPr txBox="1"/>
          <p:nvPr/>
        </p:nvSpPr>
        <p:spPr>
          <a:xfrm>
            <a:off x="1066800" y="2228671"/>
            <a:ext cx="7467600" cy="1200329"/>
          </a:xfrm>
          <a:prstGeom prst="rect">
            <a:avLst/>
          </a:prstGeom>
          <a:noFill/>
        </p:spPr>
        <p:txBody>
          <a:bodyPr wrap="square" rtlCol="0">
            <a:spAutoFit/>
          </a:bodyPr>
          <a:lstStyle/>
          <a:p>
            <a:pPr algn="ctr"/>
            <a:r>
              <a:rPr lang="en-US" sz="3600" i="1" dirty="0" smtClean="0"/>
              <a:t>Accomplishments, Challenges and Opportunities</a:t>
            </a:r>
            <a:endParaRPr lang="en-US" sz="3600" i="1" dirty="0"/>
          </a:p>
        </p:txBody>
      </p:sp>
    </p:spTree>
    <p:extLst>
      <p:ext uri="{BB962C8B-B14F-4D97-AF65-F5344CB8AC3E}">
        <p14:creationId xmlns:p14="http://schemas.microsoft.com/office/powerpoint/2010/main" val="2130987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Aggregate CSER Accomplishments</a:t>
            </a:r>
            <a:endParaRPr lang="en-US"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Implemented and integrated genome-scale sequencing into the clinical arena with successful sequencing, analysis, reporting and return of results</a:t>
            </a:r>
          </a:p>
          <a:p>
            <a:r>
              <a:rPr lang="en-US" dirty="0" smtClean="0"/>
              <a:t>Designed &amp; implemented a variety of (relatively) efficient analytic systems and workflows</a:t>
            </a:r>
          </a:p>
          <a:p>
            <a:pPr lvl="1"/>
            <a:r>
              <a:rPr lang="en-US" dirty="0" smtClean="0"/>
              <a:t>Established </a:t>
            </a:r>
            <a:r>
              <a:rPr lang="en-US" dirty="0"/>
              <a:t>numerous “gene lists” to facilitate </a:t>
            </a:r>
            <a:r>
              <a:rPr lang="en-US" dirty="0" smtClean="0"/>
              <a:t>analysis</a:t>
            </a:r>
          </a:p>
          <a:p>
            <a:pPr lvl="1"/>
            <a:r>
              <a:rPr lang="en-US" dirty="0" smtClean="0"/>
              <a:t>Progress towards open-source analytic workflows</a:t>
            </a:r>
            <a:endParaRPr lang="en-US" dirty="0"/>
          </a:p>
          <a:p>
            <a:r>
              <a:rPr lang="en-US" dirty="0" smtClean="0"/>
              <a:t>Implementation of facile reporting mechanisms and formats to providers and patients</a:t>
            </a:r>
          </a:p>
          <a:p>
            <a:r>
              <a:rPr lang="en-US" dirty="0" smtClean="0"/>
              <a:t>Demonstration that WES from FFPE tumors is equivalent to that from frozen samples</a:t>
            </a:r>
          </a:p>
          <a:p>
            <a:endParaRPr lang="en-US" dirty="0" smtClean="0"/>
          </a:p>
          <a:p>
            <a:endParaRPr lang="en-US" dirty="0"/>
          </a:p>
        </p:txBody>
      </p:sp>
    </p:spTree>
    <p:extLst>
      <p:ext uri="{BB962C8B-B14F-4D97-AF65-F5344CB8AC3E}">
        <p14:creationId xmlns:p14="http://schemas.microsoft.com/office/powerpoint/2010/main" val="67792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492" y="1419542"/>
            <a:ext cx="3303124" cy="5351294"/>
          </a:xfrm>
        </p:spPr>
        <p:txBody>
          <a:bodyPr>
            <a:normAutofit fontScale="85000" lnSpcReduction="10000"/>
          </a:bodyPr>
          <a:lstStyle/>
          <a:p>
            <a:r>
              <a:rPr lang="en-US" sz="2600" dirty="0" smtClean="0"/>
              <a:t>36 </a:t>
            </a:r>
            <a:r>
              <a:rPr lang="en-US" sz="2600" dirty="0" err="1" smtClean="0"/>
              <a:t>yo</a:t>
            </a:r>
            <a:r>
              <a:rPr lang="en-US" sz="2600" dirty="0" smtClean="0"/>
              <a:t> </a:t>
            </a:r>
            <a:r>
              <a:rPr lang="en-US" sz="2600" dirty="0" err="1" smtClean="0"/>
              <a:t>dxd</a:t>
            </a:r>
            <a:r>
              <a:rPr lang="en-US" sz="2600" dirty="0" smtClean="0"/>
              <a:t> at 6 with </a:t>
            </a:r>
            <a:r>
              <a:rPr lang="en-US" sz="2600" dirty="0"/>
              <a:t>“hereditary spastic paraplegia”</a:t>
            </a:r>
          </a:p>
          <a:p>
            <a:pPr lvl="1"/>
            <a:r>
              <a:rPr lang="en-US" sz="2200" dirty="0"/>
              <a:t>Confined to crutches and </a:t>
            </a:r>
            <a:r>
              <a:rPr lang="en-US" sz="2200" dirty="0" smtClean="0"/>
              <a:t>wheelchair for decades</a:t>
            </a:r>
            <a:endParaRPr lang="en-US" sz="2200" dirty="0"/>
          </a:p>
          <a:p>
            <a:pPr lvl="1">
              <a:spcAft>
                <a:spcPts val="600"/>
              </a:spcAft>
            </a:pPr>
            <a:r>
              <a:rPr lang="en-US" sz="2200" dirty="0"/>
              <a:t>Painful </a:t>
            </a:r>
            <a:r>
              <a:rPr lang="en-US" sz="2200" dirty="0" smtClean="0"/>
              <a:t>episodes of spasticity </a:t>
            </a:r>
            <a:r>
              <a:rPr lang="en-US" sz="2200" dirty="0"/>
              <a:t>on daily basis</a:t>
            </a:r>
          </a:p>
          <a:p>
            <a:pPr marL="365760" lvl="1" indent="-283464">
              <a:spcBef>
                <a:spcPts val="600"/>
              </a:spcBef>
              <a:buSzPct val="80000"/>
              <a:buFont typeface="Wingdings 2"/>
              <a:buChar char=""/>
            </a:pPr>
            <a:r>
              <a:rPr lang="en-US" sz="2600" dirty="0" smtClean="0"/>
              <a:t>On </a:t>
            </a:r>
            <a:r>
              <a:rPr lang="en-US" sz="2600" dirty="0"/>
              <a:t>WES: GCH1 [p.Arg216*] mutation, consistent with a Diagnosis of </a:t>
            </a:r>
            <a:r>
              <a:rPr lang="en-US" sz="2600" dirty="0" err="1"/>
              <a:t>dopa</a:t>
            </a:r>
            <a:r>
              <a:rPr lang="en-US" sz="2600" dirty="0"/>
              <a:t>-responsive dystonia</a:t>
            </a:r>
          </a:p>
          <a:p>
            <a:r>
              <a:rPr lang="en-US" sz="2600" dirty="0"/>
              <a:t>D</a:t>
            </a:r>
            <a:r>
              <a:rPr lang="en-US" sz="2600" dirty="0" smtClean="0"/>
              <a:t>ramatic </a:t>
            </a:r>
            <a:r>
              <a:rPr lang="en-US" sz="2600" dirty="0"/>
              <a:t>response</a:t>
            </a:r>
          </a:p>
          <a:p>
            <a:pPr lvl="1"/>
            <a:r>
              <a:rPr lang="en-US" sz="2200" dirty="0"/>
              <a:t>Walking without crutches, free of painful </a:t>
            </a:r>
            <a:r>
              <a:rPr lang="en-US" sz="2200" dirty="0" smtClean="0"/>
              <a:t>daily symptoms</a:t>
            </a:r>
            <a:endParaRPr lang="en-US" sz="2200" dirty="0"/>
          </a:p>
          <a:p>
            <a:endParaRPr lang="en-US" dirty="0"/>
          </a:p>
        </p:txBody>
      </p:sp>
      <p:pic>
        <p:nvPicPr>
          <p:cNvPr id="4" name="Content Placeholder 3"/>
          <p:cNvPicPr>
            <a:picLocks noChangeAspect="1"/>
          </p:cNvPicPr>
          <p:nvPr/>
        </p:nvPicPr>
        <p:blipFill>
          <a:blip r:embed="rId3" cstate="print"/>
          <a:srcRect l="118" r="118"/>
          <a:stretch>
            <a:fillRect/>
          </a:stretch>
        </p:blipFill>
        <p:spPr bwMode="auto">
          <a:xfrm>
            <a:off x="3669663" y="2303047"/>
            <a:ext cx="5208189" cy="2864303"/>
          </a:xfrm>
          <a:prstGeom prst="rect">
            <a:avLst/>
          </a:prstGeom>
          <a:noFill/>
          <a:ln w="9525">
            <a:noFill/>
            <a:miter lim="800000"/>
            <a:headEnd/>
            <a:tailEnd/>
          </a:ln>
        </p:spPr>
      </p:pic>
      <p:sp>
        <p:nvSpPr>
          <p:cNvPr id="2" name="Rectangle 1"/>
          <p:cNvSpPr/>
          <p:nvPr/>
        </p:nvSpPr>
        <p:spPr>
          <a:xfrm>
            <a:off x="7134655" y="2054598"/>
            <a:ext cx="1880162" cy="362356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76200"/>
            <a:ext cx="8229600" cy="762000"/>
          </a:xfrm>
        </p:spPr>
        <p:txBody>
          <a:bodyPr/>
          <a:lstStyle/>
          <a:p>
            <a:r>
              <a:rPr lang="en-US" dirty="0" smtClean="0">
                <a:solidFill>
                  <a:srgbClr val="FFFF00"/>
                </a:solidFill>
              </a:rPr>
              <a:t>Case of Interest II</a:t>
            </a:r>
            <a:endParaRPr lang="en-US" dirty="0">
              <a:solidFill>
                <a:srgbClr val="FFFF00"/>
              </a:solidFill>
            </a:endParaRPr>
          </a:p>
        </p:txBody>
      </p:sp>
      <p:sp>
        <p:nvSpPr>
          <p:cNvPr id="8" name="TextBox 7"/>
          <p:cNvSpPr txBox="1"/>
          <p:nvPr/>
        </p:nvSpPr>
        <p:spPr>
          <a:xfrm>
            <a:off x="1219200" y="838200"/>
            <a:ext cx="6781800" cy="523220"/>
          </a:xfrm>
          <a:prstGeom prst="rect">
            <a:avLst/>
          </a:prstGeom>
          <a:noFill/>
        </p:spPr>
        <p:txBody>
          <a:bodyPr wrap="square" rtlCol="0">
            <a:spAutoFit/>
          </a:bodyPr>
          <a:lstStyle/>
          <a:p>
            <a:pPr algn="ctr"/>
            <a:r>
              <a:rPr lang="en-US" sz="2800" i="1" dirty="0" smtClean="0"/>
              <a:t>Occasional Therapeutic Implications</a:t>
            </a:r>
            <a:endParaRPr lang="en-US" sz="2800" i="1" dirty="0"/>
          </a:p>
        </p:txBody>
      </p:sp>
    </p:spTree>
    <p:extLst>
      <p:ext uri="{BB962C8B-B14F-4D97-AF65-F5344CB8AC3E}">
        <p14:creationId xmlns:p14="http://schemas.microsoft.com/office/powerpoint/2010/main" val="38986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9" presetClass="exit" presetSubtype="0" fill="hold" grpId="0" nodeType="withEffect">
                                  <p:stCondLst>
                                    <p:cond delay="0"/>
                                  </p:stCondLst>
                                  <p:childTnLst>
                                    <p:animEffect transition="out" filter="dissolv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solidFill>
                  <a:srgbClr val="FFFF00"/>
                </a:solidFill>
              </a:rPr>
              <a:t>Tentative &amp; Preliminary Conclusions</a:t>
            </a:r>
            <a:endParaRPr lang="en-US" dirty="0">
              <a:solidFill>
                <a:srgbClr val="FFFF00"/>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Diagnostic indication will be critical to determining the utility of WES in the clinic</a:t>
            </a:r>
          </a:p>
          <a:p>
            <a:pPr lvl="1"/>
            <a:r>
              <a:rPr lang="en-US" dirty="0" smtClean="0"/>
              <a:t>Wide range of yields for varying conditions</a:t>
            </a:r>
          </a:p>
          <a:p>
            <a:pPr lvl="2"/>
            <a:r>
              <a:rPr lang="en-US" dirty="0" smtClean="0"/>
              <a:t>Retinal disorders vs. Cancer</a:t>
            </a:r>
          </a:p>
          <a:p>
            <a:pPr lvl="3"/>
            <a:r>
              <a:rPr lang="en-US" dirty="0" smtClean="0"/>
              <a:t>“distributed” heterogeneity vs. “asymmetric” heterogeneity</a:t>
            </a:r>
          </a:p>
          <a:p>
            <a:r>
              <a:rPr lang="en-US" dirty="0" smtClean="0"/>
              <a:t>WES vs. pre-defined panels in the clinic?</a:t>
            </a:r>
          </a:p>
          <a:p>
            <a:pPr lvl="1"/>
            <a:r>
              <a:rPr lang="en-US" dirty="0" smtClean="0"/>
              <a:t>Panels may be actual or virtual</a:t>
            </a:r>
          </a:p>
          <a:p>
            <a:pPr lvl="1"/>
            <a:r>
              <a:rPr lang="en-US" dirty="0" smtClean="0"/>
              <a:t>In knowledge-rich domains and when gene lists are relatively small (e.g. cancer), panels may offer advantages</a:t>
            </a:r>
          </a:p>
          <a:p>
            <a:pPr lvl="1"/>
            <a:r>
              <a:rPr lang="en-US" dirty="0" smtClean="0"/>
              <a:t>Knowledge-deficient domains (e.g. autism, CNS disorders, </a:t>
            </a:r>
            <a:r>
              <a:rPr lang="en-US" dirty="0" err="1" smtClean="0"/>
              <a:t>dysmorphology</a:t>
            </a:r>
            <a:r>
              <a:rPr lang="en-US" dirty="0" smtClean="0"/>
              <a:t> and when lists are large, WES is likely to remain advantageous</a:t>
            </a:r>
          </a:p>
          <a:p>
            <a:pPr lvl="1"/>
            <a:endParaRPr lang="en-US" dirty="0"/>
          </a:p>
        </p:txBody>
      </p:sp>
    </p:spTree>
    <p:extLst>
      <p:ext uri="{BB962C8B-B14F-4D97-AF65-F5344CB8AC3E}">
        <p14:creationId xmlns:p14="http://schemas.microsoft.com/office/powerpoint/2010/main" val="12525731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pevans\AppData\Local\Microsoft\Windows\Temporary Internet Files\Content.Outlook\FSR5MN7X\DM pedigree (3).jpg"/>
          <p:cNvPicPr>
            <a:picLocks noChangeAspect="1" noChangeArrowheads="1"/>
          </p:cNvPicPr>
          <p:nvPr/>
        </p:nvPicPr>
        <p:blipFill>
          <a:blip r:embed="rId3" cstate="print"/>
          <a:srcRect t="4163"/>
          <a:stretch>
            <a:fillRect/>
          </a:stretch>
        </p:blipFill>
        <p:spPr bwMode="auto">
          <a:xfrm>
            <a:off x="0" y="0"/>
            <a:ext cx="9144000" cy="6858000"/>
          </a:xfrm>
          <a:prstGeom prst="rect">
            <a:avLst/>
          </a:prstGeom>
          <a:noFill/>
        </p:spPr>
      </p:pic>
      <p:sp>
        <p:nvSpPr>
          <p:cNvPr id="2" name="Rectangle 1"/>
          <p:cNvSpPr/>
          <p:nvPr/>
        </p:nvSpPr>
        <p:spPr>
          <a:xfrm>
            <a:off x="685800" y="4953000"/>
            <a:ext cx="3065337" cy="369332"/>
          </a:xfrm>
          <a:prstGeom prst="rect">
            <a:avLst/>
          </a:prstGeom>
        </p:spPr>
        <p:txBody>
          <a:bodyPr wrap="none">
            <a:spAutoFit/>
          </a:bodyPr>
          <a:lstStyle/>
          <a:p>
            <a:pPr lvl="2" algn="ctr"/>
            <a:r>
              <a:rPr lang="en-US" i="1" dirty="0">
                <a:solidFill>
                  <a:schemeClr val="bg1"/>
                </a:solidFill>
              </a:rPr>
              <a:t>MSH6</a:t>
            </a:r>
            <a:r>
              <a:rPr lang="en-US" dirty="0">
                <a:solidFill>
                  <a:schemeClr val="bg1"/>
                </a:solidFill>
              </a:rPr>
              <a:t> c.1170delT (p.Phe391fs)</a:t>
            </a:r>
          </a:p>
        </p:txBody>
      </p:sp>
      <p:sp>
        <p:nvSpPr>
          <p:cNvPr id="3" name="Rectangle 2"/>
          <p:cNvSpPr/>
          <p:nvPr/>
        </p:nvSpPr>
        <p:spPr>
          <a:xfrm>
            <a:off x="685800" y="5257800"/>
            <a:ext cx="3015857" cy="369332"/>
          </a:xfrm>
          <a:prstGeom prst="rect">
            <a:avLst/>
          </a:prstGeom>
        </p:spPr>
        <p:txBody>
          <a:bodyPr wrap="none">
            <a:spAutoFit/>
          </a:bodyPr>
          <a:lstStyle/>
          <a:p>
            <a:pPr lvl="2" algn="ctr"/>
            <a:r>
              <a:rPr lang="en-US" i="1" dirty="0">
                <a:solidFill>
                  <a:srgbClr val="000000"/>
                </a:solidFill>
              </a:rPr>
              <a:t>BRCA2</a:t>
            </a:r>
            <a:r>
              <a:rPr lang="en-US" dirty="0">
                <a:solidFill>
                  <a:srgbClr val="000000"/>
                </a:solidFill>
              </a:rPr>
              <a:t> c.2857G&gt;T (p.Glu953*)</a:t>
            </a:r>
          </a:p>
        </p:txBody>
      </p:sp>
      <p:sp>
        <p:nvSpPr>
          <p:cNvPr id="4" name="TextBox 3"/>
          <p:cNvSpPr txBox="1"/>
          <p:nvPr/>
        </p:nvSpPr>
        <p:spPr>
          <a:xfrm>
            <a:off x="76200" y="6220599"/>
            <a:ext cx="4800600" cy="369332"/>
          </a:xfrm>
          <a:prstGeom prst="rect">
            <a:avLst/>
          </a:prstGeom>
          <a:noFill/>
        </p:spPr>
        <p:txBody>
          <a:bodyPr wrap="square" rtlCol="0">
            <a:spAutoFit/>
          </a:bodyPr>
          <a:lstStyle/>
          <a:p>
            <a:pPr algn="ctr"/>
            <a:r>
              <a:rPr lang="en-US" i="1" dirty="0">
                <a:solidFill>
                  <a:srgbClr val="000000"/>
                </a:solidFill>
              </a:rPr>
              <a:t>Lower penetrance in unselected populations</a:t>
            </a:r>
            <a:r>
              <a:rPr lang="en-US" i="1" dirty="0" smtClean="0">
                <a:solidFill>
                  <a:srgbClr val="000000"/>
                </a:solidFill>
              </a:rPr>
              <a:t>?</a:t>
            </a:r>
            <a:endParaRPr lang="en-US" i="1" dirty="0">
              <a:solidFill>
                <a:srgbClr val="000000"/>
              </a:solidFill>
            </a:endParaRPr>
          </a:p>
        </p:txBody>
      </p:sp>
      <p:sp>
        <p:nvSpPr>
          <p:cNvPr id="5" name="Rectangle 4"/>
          <p:cNvSpPr/>
          <p:nvPr/>
        </p:nvSpPr>
        <p:spPr>
          <a:xfrm>
            <a:off x="4114800" y="5858470"/>
            <a:ext cx="4953000" cy="923330"/>
          </a:xfrm>
          <a:prstGeom prst="rect">
            <a:avLst/>
          </a:prstGeom>
        </p:spPr>
        <p:txBody>
          <a:bodyPr wrap="square">
            <a:spAutoFit/>
          </a:bodyPr>
          <a:lstStyle/>
          <a:p>
            <a:pPr lvl="3" algn="ctr"/>
            <a:r>
              <a:rPr lang="en-US" dirty="0" smtClean="0">
                <a:solidFill>
                  <a:srgbClr val="000000"/>
                </a:solidFill>
              </a:rPr>
              <a:t>Diagnostic Variants</a:t>
            </a:r>
          </a:p>
          <a:p>
            <a:pPr lvl="3" algn="ctr"/>
            <a:r>
              <a:rPr lang="en-US" i="1" dirty="0" smtClean="0">
                <a:solidFill>
                  <a:srgbClr val="000000"/>
                </a:solidFill>
              </a:rPr>
              <a:t>ABCA4</a:t>
            </a:r>
            <a:r>
              <a:rPr lang="en-US" dirty="0" smtClean="0">
                <a:solidFill>
                  <a:srgbClr val="000000"/>
                </a:solidFill>
              </a:rPr>
              <a:t> </a:t>
            </a:r>
            <a:r>
              <a:rPr lang="en-US" dirty="0">
                <a:solidFill>
                  <a:srgbClr val="000000"/>
                </a:solidFill>
              </a:rPr>
              <a:t>c.1622T&gt;C  (p.Leu541Pro)</a:t>
            </a:r>
          </a:p>
          <a:p>
            <a:pPr lvl="3" algn="ctr"/>
            <a:r>
              <a:rPr lang="en-US" i="1" dirty="0">
                <a:solidFill>
                  <a:srgbClr val="000000"/>
                </a:solidFill>
              </a:rPr>
              <a:t>ABCA4</a:t>
            </a:r>
            <a:r>
              <a:rPr lang="en-US" dirty="0">
                <a:solidFill>
                  <a:srgbClr val="000000"/>
                </a:solidFill>
              </a:rPr>
              <a:t> c.1805G&gt;A (p.Arg602Gln)</a:t>
            </a:r>
          </a:p>
        </p:txBody>
      </p:sp>
      <p:sp>
        <p:nvSpPr>
          <p:cNvPr id="6" name="TextBox 5"/>
          <p:cNvSpPr txBox="1"/>
          <p:nvPr/>
        </p:nvSpPr>
        <p:spPr>
          <a:xfrm>
            <a:off x="152400" y="4572000"/>
            <a:ext cx="4191000" cy="369332"/>
          </a:xfrm>
          <a:prstGeom prst="rect">
            <a:avLst/>
          </a:prstGeom>
          <a:noFill/>
        </p:spPr>
        <p:txBody>
          <a:bodyPr wrap="square" rtlCol="0">
            <a:spAutoFit/>
          </a:bodyPr>
          <a:lstStyle/>
          <a:p>
            <a:pPr algn="ctr"/>
            <a:r>
              <a:rPr lang="en-US" dirty="0" smtClean="0">
                <a:solidFill>
                  <a:schemeClr val="bg1"/>
                </a:solidFill>
              </a:rPr>
              <a:t>Incidental Variants on WES</a:t>
            </a:r>
            <a:endParaRPr lang="en-US" dirty="0">
              <a:solidFill>
                <a:schemeClr val="bg1"/>
              </a:solidFill>
            </a:endParaRPr>
          </a:p>
        </p:txBody>
      </p:sp>
      <p:sp>
        <p:nvSpPr>
          <p:cNvPr id="7" name="TextBox 6"/>
          <p:cNvSpPr txBox="1"/>
          <p:nvPr/>
        </p:nvSpPr>
        <p:spPr>
          <a:xfrm>
            <a:off x="5257800" y="76200"/>
            <a:ext cx="3657600" cy="646331"/>
          </a:xfrm>
          <a:prstGeom prst="rect">
            <a:avLst/>
          </a:prstGeom>
          <a:noFill/>
        </p:spPr>
        <p:txBody>
          <a:bodyPr wrap="square" rtlCol="0">
            <a:spAutoFit/>
          </a:bodyPr>
          <a:lstStyle/>
          <a:p>
            <a:r>
              <a:rPr lang="en-US" sz="3600" dirty="0" smtClean="0">
                <a:solidFill>
                  <a:srgbClr val="000000"/>
                </a:solidFill>
              </a:rPr>
              <a:t>Case of Interest III</a:t>
            </a:r>
            <a:endParaRPr lang="en-US" sz="3600" dirty="0">
              <a:solidFill>
                <a:srgbClr val="000000"/>
              </a:solidFill>
            </a:endParaRPr>
          </a:p>
        </p:txBody>
      </p:sp>
      <p:sp>
        <p:nvSpPr>
          <p:cNvPr id="10" name="TextBox 9"/>
          <p:cNvSpPr txBox="1"/>
          <p:nvPr/>
        </p:nvSpPr>
        <p:spPr>
          <a:xfrm>
            <a:off x="6019800" y="533400"/>
            <a:ext cx="2514600" cy="461665"/>
          </a:xfrm>
          <a:prstGeom prst="rect">
            <a:avLst/>
          </a:prstGeom>
          <a:noFill/>
        </p:spPr>
        <p:txBody>
          <a:bodyPr wrap="square" rtlCol="0">
            <a:spAutoFit/>
          </a:bodyPr>
          <a:lstStyle/>
          <a:p>
            <a:r>
              <a:rPr lang="en-US" sz="2400" i="1" dirty="0" smtClean="0">
                <a:solidFill>
                  <a:srgbClr val="000000"/>
                </a:solidFill>
              </a:rPr>
              <a:t>Challenges of IFs</a:t>
            </a:r>
            <a:endParaRPr lang="en-US" sz="2400" i="1" dirty="0">
              <a:solidFill>
                <a:srgbClr val="000000"/>
              </a:solidFill>
            </a:endParaRPr>
          </a:p>
        </p:txBody>
      </p:sp>
      <p:sp>
        <p:nvSpPr>
          <p:cNvPr id="8" name="Rectangle 7"/>
          <p:cNvSpPr/>
          <p:nvPr/>
        </p:nvSpPr>
        <p:spPr>
          <a:xfrm>
            <a:off x="228600" y="6488668"/>
            <a:ext cx="4572000" cy="369332"/>
          </a:xfrm>
          <a:prstGeom prst="rect">
            <a:avLst/>
          </a:prstGeom>
        </p:spPr>
        <p:txBody>
          <a:bodyPr>
            <a:spAutoFit/>
          </a:bodyPr>
          <a:lstStyle/>
          <a:p>
            <a:pPr algn="ctr"/>
            <a:r>
              <a:rPr lang="en-US" i="1" dirty="0">
                <a:solidFill>
                  <a:srgbClr val="000000"/>
                </a:solidFill>
              </a:rPr>
              <a:t>New mutation(s)</a:t>
            </a:r>
            <a:r>
              <a:rPr lang="en-US" i="1" dirty="0" smtClean="0">
                <a:solidFill>
                  <a:srgbClr val="000000"/>
                </a:solidFill>
              </a:rPr>
              <a:t>?</a:t>
            </a:r>
            <a:endParaRPr lang="en-US" i="1" dirty="0">
              <a:solidFill>
                <a:srgbClr val="000000"/>
              </a:solidFill>
            </a:endParaRPr>
          </a:p>
        </p:txBody>
      </p:sp>
      <p:sp>
        <p:nvSpPr>
          <p:cNvPr id="12" name="Rectangle 11"/>
          <p:cNvSpPr/>
          <p:nvPr/>
        </p:nvSpPr>
        <p:spPr>
          <a:xfrm>
            <a:off x="1981200" y="5943600"/>
            <a:ext cx="1031026" cy="369332"/>
          </a:xfrm>
          <a:prstGeom prst="rect">
            <a:avLst/>
          </a:prstGeom>
        </p:spPr>
        <p:txBody>
          <a:bodyPr wrap="none">
            <a:spAutoFit/>
          </a:bodyPr>
          <a:lstStyle/>
          <a:p>
            <a:pPr algn="ctr"/>
            <a:r>
              <a:rPr lang="en-US" i="1" dirty="0">
                <a:solidFill>
                  <a:srgbClr val="000000"/>
                </a:solidFill>
              </a:rPr>
              <a:t>Chance?</a:t>
            </a:r>
          </a:p>
        </p:txBody>
      </p:sp>
    </p:spTree>
    <p:extLst>
      <p:ext uri="{BB962C8B-B14F-4D97-AF65-F5344CB8AC3E}">
        <p14:creationId xmlns:p14="http://schemas.microsoft.com/office/powerpoint/2010/main" val="118230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0" grpId="0"/>
      <p:bldP spid="8" grpId="0"/>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Key Questions</a:t>
            </a:r>
            <a:endParaRPr lang="en-US"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r>
              <a:rPr lang="en-US" dirty="0"/>
              <a:t>Somatic analysis of malignant tumors</a:t>
            </a:r>
          </a:p>
          <a:p>
            <a:pPr lvl="1"/>
            <a:r>
              <a:rPr lang="en-US" dirty="0"/>
              <a:t>How often does such analysis lead to change in Rx?</a:t>
            </a:r>
          </a:p>
          <a:p>
            <a:pPr lvl="1"/>
            <a:r>
              <a:rPr lang="en-US" dirty="0"/>
              <a:t>Improvement of </a:t>
            </a:r>
            <a:r>
              <a:rPr lang="en-US" dirty="0" smtClean="0"/>
              <a:t>outcome with </a:t>
            </a:r>
            <a:r>
              <a:rPr lang="en-US" dirty="0"/>
              <a:t>genomic guidance</a:t>
            </a:r>
          </a:p>
          <a:p>
            <a:r>
              <a:rPr lang="en-US" dirty="0" smtClean="0"/>
              <a:t>Diagnostic yield with germline analysis</a:t>
            </a:r>
          </a:p>
          <a:p>
            <a:pPr lvl="1"/>
            <a:r>
              <a:rPr lang="en-US" dirty="0" smtClean="0"/>
              <a:t>Will provide important guidance to use of genomic sequencing in the clinic</a:t>
            </a:r>
          </a:p>
          <a:p>
            <a:pPr lvl="1"/>
            <a:r>
              <a:rPr lang="en-US" dirty="0" smtClean="0"/>
              <a:t>Will likely be different for different patient categories/phenotypes</a:t>
            </a:r>
          </a:p>
          <a:p>
            <a:r>
              <a:rPr lang="en-US" dirty="0" smtClean="0"/>
              <a:t>Especially important given the time and resource intensive nature of analysis</a:t>
            </a:r>
          </a:p>
          <a:p>
            <a:r>
              <a:rPr lang="en-US" dirty="0" smtClean="0"/>
              <a:t>Incidental Findings</a:t>
            </a:r>
          </a:p>
          <a:p>
            <a:pPr lvl="1"/>
            <a:r>
              <a:rPr lang="en-US" dirty="0" smtClean="0"/>
              <a:t>Frequency with which they arise</a:t>
            </a:r>
          </a:p>
          <a:p>
            <a:pPr lvl="1"/>
            <a:r>
              <a:rPr lang="en-US" dirty="0" smtClean="0"/>
              <a:t>Preferences and actual choices made by subjects with regard to such findings</a:t>
            </a:r>
          </a:p>
          <a:p>
            <a:pPr lvl="1"/>
            <a:r>
              <a:rPr lang="en-US" dirty="0" smtClean="0"/>
              <a:t>Impact of receipt on patients and families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65937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6" y="152400"/>
            <a:ext cx="8874888" cy="952951"/>
          </a:xfrm>
        </p:spPr>
        <p:txBody>
          <a:bodyPr>
            <a:normAutofit fontScale="90000"/>
          </a:bodyPr>
          <a:lstStyle/>
          <a:p>
            <a:r>
              <a:rPr lang="en-US" dirty="0">
                <a:solidFill>
                  <a:srgbClr val="FFFF00"/>
                </a:solidFill>
              </a:rPr>
              <a:t>The Stakes are High in the Clinical Application of Genomics</a:t>
            </a:r>
            <a:endParaRPr lang="en-US" sz="2000" i="1" dirty="0">
              <a:solidFill>
                <a:schemeClr val="tx1"/>
              </a:solidFill>
              <a:ea typeface="ＭＳ Ｐゴシック" pitchFamily="34" charset="-128"/>
            </a:endParaRPr>
          </a:p>
        </p:txBody>
      </p:sp>
      <p:sp>
        <p:nvSpPr>
          <p:cNvPr id="3" name="Content Placeholder 2"/>
          <p:cNvSpPr>
            <a:spLocks noGrp="1"/>
          </p:cNvSpPr>
          <p:nvPr>
            <p:ph idx="1"/>
          </p:nvPr>
        </p:nvSpPr>
        <p:spPr>
          <a:xfrm>
            <a:off x="76200" y="2043670"/>
            <a:ext cx="8153400" cy="4738130"/>
          </a:xfrm>
        </p:spPr>
        <p:txBody>
          <a:bodyPr>
            <a:normAutofit fontScale="85000" lnSpcReduction="20000"/>
          </a:bodyPr>
          <a:lstStyle/>
          <a:p>
            <a:r>
              <a:rPr lang="en-US" dirty="0" smtClean="0"/>
              <a:t>Inflicting medical care on the healthy requires        great caution</a:t>
            </a:r>
          </a:p>
          <a:p>
            <a:r>
              <a:rPr lang="en-US" dirty="0" smtClean="0"/>
              <a:t>Healthy </a:t>
            </a:r>
            <a:r>
              <a:rPr lang="en-US" dirty="0"/>
              <a:t>people </a:t>
            </a:r>
            <a:r>
              <a:rPr lang="en-US" dirty="0" smtClean="0"/>
              <a:t>arguably have less to gain than sick people </a:t>
            </a:r>
          </a:p>
          <a:p>
            <a:r>
              <a:rPr lang="en-US" dirty="0" smtClean="0"/>
              <a:t>Different relationship between provider &amp; recipient</a:t>
            </a:r>
          </a:p>
          <a:p>
            <a:pPr lvl="1"/>
            <a:r>
              <a:rPr lang="en-US" dirty="0" smtClean="0"/>
              <a:t>The individual isn't typically seeking us out </a:t>
            </a:r>
            <a:endParaRPr lang="en-US" dirty="0"/>
          </a:p>
          <a:p>
            <a:r>
              <a:rPr lang="en-US" dirty="0" smtClean="0"/>
              <a:t>Benefits are less obvious</a:t>
            </a:r>
          </a:p>
          <a:p>
            <a:pPr lvl="1"/>
            <a:r>
              <a:rPr lang="en-US" dirty="0" smtClean="0"/>
              <a:t>“Great news! You didn't get sick!”</a:t>
            </a:r>
          </a:p>
          <a:p>
            <a:r>
              <a:rPr lang="en-US" dirty="0" smtClean="0"/>
              <a:t>The downsides are easy to see</a:t>
            </a:r>
          </a:p>
          <a:p>
            <a:pPr lvl="1"/>
            <a:r>
              <a:rPr lang="en-US" dirty="0" smtClean="0"/>
              <a:t>All interventions have downsides</a:t>
            </a:r>
          </a:p>
          <a:p>
            <a:r>
              <a:rPr lang="en-US" dirty="0" smtClean="0"/>
              <a:t>The prior probability that any given genomic finding in an individual is clinically important is low</a:t>
            </a:r>
          </a:p>
        </p:txBody>
      </p:sp>
      <p:pic>
        <p:nvPicPr>
          <p:cNvPr id="7" name="Picture 4" descr="katie_couric_colonoscopy"/>
          <p:cNvPicPr>
            <a:picLocks noChangeAspect="1" noChangeArrowheads="1"/>
          </p:cNvPicPr>
          <p:nvPr/>
        </p:nvPicPr>
        <p:blipFill rotWithShape="1">
          <a:blip r:embed="rId3" cstate="print"/>
          <a:srcRect l="3293" r="5602" b="6049"/>
          <a:stretch/>
        </p:blipFill>
        <p:spPr bwMode="auto">
          <a:xfrm>
            <a:off x="6699661" y="4191000"/>
            <a:ext cx="1943808" cy="1523460"/>
          </a:xfrm>
          <a:prstGeom prst="rect">
            <a:avLst/>
          </a:prstGeom>
          <a:noFill/>
          <a:ln w="28575">
            <a:solidFill>
              <a:schemeClr val="folHlink"/>
            </a:solidFill>
            <a:miter lim="800000"/>
            <a:headEnd/>
            <a:tailEnd/>
          </a:ln>
        </p:spPr>
      </p:pic>
      <p:sp>
        <p:nvSpPr>
          <p:cNvPr id="8" name="Rectangle 7"/>
          <p:cNvSpPr/>
          <p:nvPr/>
        </p:nvSpPr>
        <p:spPr>
          <a:xfrm>
            <a:off x="467895" y="1143000"/>
            <a:ext cx="8168105" cy="584776"/>
          </a:xfrm>
          <a:prstGeom prst="rect">
            <a:avLst/>
          </a:prstGeom>
        </p:spPr>
        <p:txBody>
          <a:bodyPr wrap="square">
            <a:spAutoFit/>
          </a:bodyPr>
          <a:lstStyle/>
          <a:p>
            <a:pPr algn="ctr"/>
            <a:r>
              <a:rPr lang="en-US" sz="3200" i="1" dirty="0" smtClean="0"/>
              <a:t>Genomic Screening of the General Population</a:t>
            </a:r>
            <a:endParaRPr lang="en-US" sz="3200" dirty="0"/>
          </a:p>
        </p:txBody>
      </p:sp>
      <p:pic>
        <p:nvPicPr>
          <p:cNvPr id="5" name="Picture 4"/>
          <p:cNvPicPr>
            <a:picLocks noChangeAspect="1"/>
          </p:cNvPicPr>
          <p:nvPr/>
        </p:nvPicPr>
        <p:blipFill>
          <a:blip r:embed="rId4" cstate="print"/>
          <a:stretch>
            <a:fillRect/>
          </a:stretch>
        </p:blipFill>
        <p:spPr>
          <a:xfrm>
            <a:off x="7162800" y="1732175"/>
            <a:ext cx="1828800" cy="1087225"/>
          </a:xfrm>
          <a:prstGeom prst="rect">
            <a:avLst/>
          </a:prstGeom>
        </p:spPr>
      </p:pic>
    </p:spTree>
    <p:extLst>
      <p:ext uri="{BB962C8B-B14F-4D97-AF65-F5344CB8AC3E}">
        <p14:creationId xmlns:p14="http://schemas.microsoft.com/office/powerpoint/2010/main" val="10633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rgbClr val="FFFF00"/>
                </a:solidFill>
              </a:rPr>
              <a:t>Aggregate Data of # Sequenced &amp; Results Returned </a:t>
            </a:r>
            <a:endParaRPr lang="en-US" dirty="0">
              <a:solidFill>
                <a:srgbClr val="FFFF00"/>
              </a:solidFill>
            </a:endParaRPr>
          </a:p>
        </p:txBody>
      </p:sp>
      <p:sp>
        <p:nvSpPr>
          <p:cNvPr id="3" name="Content Placeholder 2"/>
          <p:cNvSpPr>
            <a:spLocks noGrp="1"/>
          </p:cNvSpPr>
          <p:nvPr>
            <p:ph idx="1"/>
          </p:nvPr>
        </p:nvSpPr>
        <p:spPr>
          <a:xfrm>
            <a:off x="533400" y="1905000"/>
            <a:ext cx="8229600" cy="4525963"/>
          </a:xfrm>
        </p:spPr>
        <p:txBody>
          <a:bodyPr>
            <a:normAutofit fontScale="77500" lnSpcReduction="20000"/>
          </a:bodyPr>
          <a:lstStyle/>
          <a:p>
            <a:r>
              <a:rPr lang="en-US" dirty="0" smtClean="0"/>
              <a:t>Total Sequenced: 315</a:t>
            </a:r>
          </a:p>
          <a:p>
            <a:pPr lvl="1"/>
            <a:r>
              <a:rPr lang="en-US" dirty="0" smtClean="0"/>
              <a:t>Adults 		199</a:t>
            </a:r>
          </a:p>
          <a:p>
            <a:pPr lvl="1"/>
            <a:r>
              <a:rPr lang="en-US" dirty="0" smtClean="0"/>
              <a:t>Children 		116</a:t>
            </a:r>
          </a:p>
          <a:p>
            <a:r>
              <a:rPr lang="en-US" dirty="0" smtClean="0"/>
              <a:t>Number of participants “with variants /genomic findings”*</a:t>
            </a:r>
          </a:p>
          <a:p>
            <a:pPr lvl="1"/>
            <a:r>
              <a:rPr lang="en-US" dirty="0" smtClean="0"/>
              <a:t>Adults 		127 	(63%)</a:t>
            </a:r>
          </a:p>
          <a:p>
            <a:pPr lvl="1"/>
            <a:r>
              <a:rPr lang="en-US" dirty="0" smtClean="0"/>
              <a:t>Children 		80 	(69%)</a:t>
            </a:r>
          </a:p>
          <a:p>
            <a:r>
              <a:rPr lang="en-US" dirty="0" smtClean="0"/>
              <a:t>Results returned** in diagnostic context</a:t>
            </a:r>
          </a:p>
          <a:p>
            <a:pPr lvl="1"/>
            <a:r>
              <a:rPr lang="en-US" dirty="0" smtClean="0"/>
              <a:t>Adults 		28 	(14%)</a:t>
            </a:r>
          </a:p>
          <a:p>
            <a:pPr lvl="1"/>
            <a:r>
              <a:rPr lang="en-US" dirty="0" smtClean="0"/>
              <a:t>Children 		59 	(51%)</a:t>
            </a:r>
          </a:p>
          <a:p>
            <a:r>
              <a:rPr lang="en-US" dirty="0" smtClean="0"/>
              <a:t>Results returned*** as “incidental findings”</a:t>
            </a:r>
          </a:p>
          <a:p>
            <a:pPr lvl="1"/>
            <a:r>
              <a:rPr lang="en-US" dirty="0" smtClean="0"/>
              <a:t>Adults		20	(10%)</a:t>
            </a:r>
          </a:p>
          <a:p>
            <a:pPr lvl="1"/>
            <a:r>
              <a:rPr lang="en-US" dirty="0" smtClean="0"/>
              <a:t>Children		5	(4%)</a:t>
            </a:r>
          </a:p>
        </p:txBody>
      </p:sp>
      <p:sp>
        <p:nvSpPr>
          <p:cNvPr id="4" name="TextBox 3"/>
          <p:cNvSpPr txBox="1"/>
          <p:nvPr/>
        </p:nvSpPr>
        <p:spPr>
          <a:xfrm>
            <a:off x="5486400" y="5855732"/>
            <a:ext cx="2314755" cy="304800"/>
          </a:xfrm>
          <a:prstGeom prst="rect">
            <a:avLst/>
          </a:prstGeom>
          <a:noFill/>
        </p:spPr>
        <p:txBody>
          <a:bodyPr wrap="square" rtlCol="0">
            <a:spAutoFit/>
          </a:bodyPr>
          <a:lstStyle/>
          <a:p>
            <a:pPr>
              <a:buFont typeface="Arial" charset="0"/>
              <a:buChar char="•"/>
            </a:pPr>
            <a:r>
              <a:rPr lang="en-US" sz="1400" dirty="0" smtClean="0">
                <a:solidFill>
                  <a:srgbClr val="FFFF00"/>
                </a:solidFill>
              </a:rPr>
              <a:t>*High/</a:t>
            </a:r>
            <a:r>
              <a:rPr lang="en-US" sz="1400" dirty="0">
                <a:solidFill>
                  <a:srgbClr val="FFFF00"/>
                </a:solidFill>
              </a:rPr>
              <a:t> </a:t>
            </a:r>
            <a:r>
              <a:rPr lang="en-US" sz="1400" dirty="0" smtClean="0">
                <a:solidFill>
                  <a:srgbClr val="FFFF00"/>
                </a:solidFill>
              </a:rPr>
              <a:t>Variable meaning</a:t>
            </a:r>
          </a:p>
        </p:txBody>
      </p:sp>
      <p:sp>
        <p:nvSpPr>
          <p:cNvPr id="5" name="TextBox 4"/>
          <p:cNvSpPr txBox="1"/>
          <p:nvPr/>
        </p:nvSpPr>
        <p:spPr>
          <a:xfrm>
            <a:off x="5486400" y="6160532"/>
            <a:ext cx="2843842" cy="304800"/>
          </a:xfrm>
          <a:prstGeom prst="rect">
            <a:avLst/>
          </a:prstGeom>
          <a:noFill/>
        </p:spPr>
        <p:txBody>
          <a:bodyPr wrap="square" rtlCol="0">
            <a:spAutoFit/>
          </a:bodyPr>
          <a:lstStyle/>
          <a:p>
            <a:pPr>
              <a:buFont typeface="Arial" charset="0"/>
              <a:buChar char="•"/>
            </a:pPr>
            <a:r>
              <a:rPr lang="en-US" sz="1400" dirty="0" smtClean="0">
                <a:solidFill>
                  <a:srgbClr val="FFFF00"/>
                </a:solidFill>
              </a:rPr>
              <a:t>**Low due to those in progress</a:t>
            </a:r>
          </a:p>
        </p:txBody>
      </p:sp>
      <p:sp>
        <p:nvSpPr>
          <p:cNvPr id="6" name="TextBox 5"/>
          <p:cNvSpPr txBox="1"/>
          <p:nvPr/>
        </p:nvSpPr>
        <p:spPr>
          <a:xfrm>
            <a:off x="5486400" y="6477000"/>
            <a:ext cx="3657600" cy="307777"/>
          </a:xfrm>
          <a:prstGeom prst="rect">
            <a:avLst/>
          </a:prstGeom>
          <a:noFill/>
        </p:spPr>
        <p:txBody>
          <a:bodyPr wrap="square" rtlCol="0">
            <a:spAutoFit/>
          </a:bodyPr>
          <a:lstStyle/>
          <a:p>
            <a:pPr>
              <a:buFont typeface="Arial" charset="0"/>
              <a:buChar char="•"/>
            </a:pPr>
            <a:r>
              <a:rPr lang="en-US" sz="1400" dirty="0" smtClean="0">
                <a:solidFill>
                  <a:srgbClr val="FFFF00"/>
                </a:solidFill>
              </a:rPr>
              <a:t>***Incomplete consensus on criteria for return</a:t>
            </a:r>
          </a:p>
        </p:txBody>
      </p:sp>
      <p:sp>
        <p:nvSpPr>
          <p:cNvPr id="7" name="TextBox 6"/>
          <p:cNvSpPr txBox="1"/>
          <p:nvPr/>
        </p:nvSpPr>
        <p:spPr>
          <a:xfrm>
            <a:off x="228600" y="1219200"/>
            <a:ext cx="8534400" cy="461665"/>
          </a:xfrm>
          <a:prstGeom prst="rect">
            <a:avLst/>
          </a:prstGeom>
          <a:noFill/>
        </p:spPr>
        <p:txBody>
          <a:bodyPr wrap="square" rtlCol="0">
            <a:spAutoFit/>
          </a:bodyPr>
          <a:lstStyle/>
          <a:p>
            <a:pPr algn="ctr"/>
            <a:r>
              <a:rPr lang="en-US" sz="2400" i="1" dirty="0" smtClean="0"/>
              <a:t>Very rough figures, aggregating </a:t>
            </a:r>
            <a:r>
              <a:rPr lang="en-US" sz="2400" i="1" dirty="0" err="1" smtClean="0"/>
              <a:t>germline</a:t>
            </a:r>
            <a:r>
              <a:rPr lang="en-US" sz="2400" i="1" dirty="0" smtClean="0"/>
              <a:t> &amp; somatic analysis</a:t>
            </a:r>
            <a:endParaRPr lang="en-US" sz="2400" i="1" dirty="0"/>
          </a:p>
        </p:txBody>
      </p:sp>
    </p:spTree>
    <p:extLst>
      <p:ext uri="{BB962C8B-B14F-4D97-AF65-F5344CB8AC3E}">
        <p14:creationId xmlns:p14="http://schemas.microsoft.com/office/powerpoint/2010/main" val="34628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9"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par>
                                <p:cTn id="40" presetID="9"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solidFill>
                  <a:srgbClr val="FFFF00"/>
                </a:solidFill>
              </a:rPr>
              <a:t>First 21 </a:t>
            </a:r>
            <a:r>
              <a:rPr lang="en-US" sz="4000" dirty="0" err="1" smtClean="0">
                <a:solidFill>
                  <a:srgbClr val="FFFF00"/>
                </a:solidFill>
              </a:rPr>
              <a:t>CanSeq</a:t>
            </a:r>
            <a:r>
              <a:rPr lang="en-US" sz="4000" dirty="0" smtClean="0">
                <a:solidFill>
                  <a:srgbClr val="FFFF00"/>
                </a:solidFill>
              </a:rPr>
              <a:t> Patients</a:t>
            </a:r>
            <a:endParaRPr lang="en-US" sz="4000" dirty="0">
              <a:solidFill>
                <a:srgbClr val="FFFF00"/>
              </a:solidFill>
            </a:endParaRPr>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r>
              <a:rPr lang="en-US" b="1" u="sng" dirty="0" smtClean="0"/>
              <a:t>Somatic Alterations: </a:t>
            </a:r>
          </a:p>
          <a:p>
            <a:pPr lvl="1"/>
            <a:r>
              <a:rPr lang="en-US" dirty="0" smtClean="0"/>
              <a:t>Curated 82 alterations in 32 genes</a:t>
            </a:r>
          </a:p>
          <a:p>
            <a:pPr lvl="1"/>
            <a:r>
              <a:rPr lang="en-US" dirty="0" smtClean="0"/>
              <a:t>Half of these are in 3 genes (KRAS, APC, TP53)</a:t>
            </a:r>
          </a:p>
          <a:p>
            <a:pPr lvl="1"/>
            <a:r>
              <a:rPr lang="en-US" dirty="0" smtClean="0"/>
              <a:t>Voted to return </a:t>
            </a:r>
            <a:r>
              <a:rPr lang="en-US" dirty="0"/>
              <a:t>68 out of </a:t>
            </a:r>
            <a:r>
              <a:rPr lang="en-US" dirty="0" smtClean="0"/>
              <a:t>82 (83%)</a:t>
            </a:r>
          </a:p>
          <a:p>
            <a:pPr marL="457200" lvl="1" indent="0">
              <a:buNone/>
            </a:pPr>
            <a:endParaRPr lang="en-US" dirty="0" smtClean="0"/>
          </a:p>
          <a:p>
            <a:r>
              <a:rPr lang="en-US" b="1" u="sng" dirty="0" err="1" smtClean="0"/>
              <a:t>Germline</a:t>
            </a:r>
            <a:r>
              <a:rPr lang="en-US" b="1" u="sng" dirty="0" smtClean="0"/>
              <a:t> Alterations:</a:t>
            </a:r>
          </a:p>
          <a:p>
            <a:pPr lvl="1"/>
            <a:r>
              <a:rPr lang="en-US" dirty="0" smtClean="0"/>
              <a:t>Curated 88 alterations in 50 genes</a:t>
            </a:r>
          </a:p>
          <a:p>
            <a:pPr lvl="1"/>
            <a:r>
              <a:rPr lang="en-US" dirty="0" smtClean="0"/>
              <a:t>Nearly all alterations are unique</a:t>
            </a:r>
          </a:p>
          <a:p>
            <a:pPr lvl="1"/>
            <a:r>
              <a:rPr lang="en-US" dirty="0" smtClean="0"/>
              <a:t>Most are VUS</a:t>
            </a:r>
            <a:endParaRPr lang="en-US" dirty="0"/>
          </a:p>
          <a:p>
            <a:pPr lvl="1"/>
            <a:r>
              <a:rPr lang="en-US" dirty="0" smtClean="0"/>
              <a:t>Voted to return 11 of 88 (12%)</a:t>
            </a:r>
            <a:endParaRPr lang="en-US" dirty="0"/>
          </a:p>
        </p:txBody>
      </p:sp>
      <p:pic>
        <p:nvPicPr>
          <p:cNvPr id="4" name="Picture 3"/>
          <p:cNvPicPr>
            <a:picLocks noChangeAspect="1"/>
          </p:cNvPicPr>
          <p:nvPr/>
        </p:nvPicPr>
        <p:blipFill>
          <a:blip r:embed="rId3" cstate="print"/>
          <a:srcRect/>
          <a:stretch>
            <a:fillRect/>
          </a:stretch>
        </p:blipFill>
        <p:spPr bwMode="auto">
          <a:xfrm>
            <a:off x="62043" y="6246483"/>
            <a:ext cx="2956829" cy="532172"/>
          </a:xfrm>
          <a:prstGeom prst="rect">
            <a:avLst/>
          </a:prstGeom>
          <a:noFill/>
          <a:ln w="9525">
            <a:noFill/>
            <a:miter lim="800000"/>
            <a:headEnd/>
            <a:tailEnd/>
          </a:ln>
        </p:spPr>
      </p:pic>
      <p:pic>
        <p:nvPicPr>
          <p:cNvPr id="5" name="Picture 5"/>
          <p:cNvPicPr>
            <a:picLocks noChangeAspect="1"/>
          </p:cNvPicPr>
          <p:nvPr/>
        </p:nvPicPr>
        <p:blipFill>
          <a:blip r:embed="rId4" cstate="print"/>
          <a:srcRect l="2" t="37733" r="16870" b="37109"/>
          <a:stretch>
            <a:fillRect/>
          </a:stretch>
        </p:blipFill>
        <p:spPr bwMode="auto">
          <a:xfrm>
            <a:off x="7220789" y="6206804"/>
            <a:ext cx="1897554" cy="562040"/>
          </a:xfrm>
          <a:prstGeom prst="rect">
            <a:avLst/>
          </a:prstGeom>
          <a:noFill/>
          <a:ln w="9525">
            <a:noFill/>
            <a:miter lim="800000"/>
            <a:headEnd/>
            <a:tailEnd/>
          </a:ln>
        </p:spPr>
      </p:pic>
      <p:pic>
        <p:nvPicPr>
          <p:cNvPr id="6" name="Picture 4" descr="http://www.brighamandwomens.org/_images/logo.gif"/>
          <p:cNvPicPr>
            <a:picLocks noChangeAspect="1" noChangeArrowheads="1"/>
          </p:cNvPicPr>
          <p:nvPr/>
        </p:nvPicPr>
        <p:blipFill rotWithShape="1">
          <a:blip r:embed="rId5" cstate="print"/>
          <a:srcRect t="15496" b="12979"/>
          <a:stretch/>
        </p:blipFill>
        <p:spPr bwMode="auto">
          <a:xfrm>
            <a:off x="3847842" y="6206804"/>
            <a:ext cx="2623713" cy="625539"/>
          </a:xfrm>
          <a:prstGeom prst="rect">
            <a:avLst/>
          </a:prstGeom>
          <a:noFill/>
          <a:ln w="9525">
            <a:noFill/>
            <a:miter lim="800000"/>
            <a:headEnd/>
            <a:tailEnd/>
          </a:ln>
        </p:spPr>
      </p:pic>
    </p:spTree>
    <p:extLst>
      <p:ext uri="{BB962C8B-B14F-4D97-AF65-F5344CB8AC3E}">
        <p14:creationId xmlns:p14="http://schemas.microsoft.com/office/powerpoint/2010/main" val="341175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Aggregate CSER Data</a:t>
            </a:r>
            <a:br>
              <a:rPr lang="en-US" dirty="0" smtClean="0">
                <a:solidFill>
                  <a:srgbClr val="FFFF00"/>
                </a:solidFill>
              </a:rPr>
            </a:br>
            <a:r>
              <a:rPr lang="en-US" sz="2200" i="1" dirty="0" smtClean="0"/>
              <a:t>Reported 3/12/2014</a:t>
            </a:r>
            <a:endParaRPr lang="en-US" dirty="0"/>
          </a:p>
        </p:txBody>
      </p:sp>
      <p:sp>
        <p:nvSpPr>
          <p:cNvPr id="3" name="Content Placeholder 2"/>
          <p:cNvSpPr>
            <a:spLocks noGrp="1"/>
          </p:cNvSpPr>
          <p:nvPr>
            <p:ph idx="1"/>
          </p:nvPr>
        </p:nvSpPr>
        <p:spPr>
          <a:xfrm>
            <a:off x="304800" y="1600200"/>
            <a:ext cx="8610600" cy="5105400"/>
          </a:xfrm>
        </p:spPr>
        <p:txBody>
          <a:bodyPr>
            <a:normAutofit fontScale="85000" lnSpcReduction="20000"/>
          </a:bodyPr>
          <a:lstStyle/>
          <a:p>
            <a:r>
              <a:rPr lang="en-US" dirty="0" smtClean="0"/>
              <a:t>Total Enrollment: 1,532</a:t>
            </a:r>
          </a:p>
          <a:p>
            <a:pPr lvl="1"/>
            <a:r>
              <a:rPr lang="en-US" dirty="0" smtClean="0"/>
              <a:t>1,051 Adults (69%) / 481 Children (31%)</a:t>
            </a:r>
          </a:p>
          <a:p>
            <a:pPr lvl="1"/>
            <a:r>
              <a:rPr lang="en-US" dirty="0" smtClean="0"/>
              <a:t>796 Female (52%) / 736 Male (48%)</a:t>
            </a:r>
          </a:p>
          <a:p>
            <a:r>
              <a:rPr lang="en-US" dirty="0" smtClean="0"/>
              <a:t>Racial/Ethnic breakdown*:</a:t>
            </a:r>
          </a:p>
          <a:p>
            <a:pPr lvl="1"/>
            <a:r>
              <a:rPr lang="en-US" dirty="0" smtClean="0"/>
              <a:t>White			74%</a:t>
            </a:r>
          </a:p>
          <a:p>
            <a:pPr lvl="1"/>
            <a:r>
              <a:rPr lang="en-US" dirty="0" smtClean="0"/>
              <a:t>African American	7%</a:t>
            </a:r>
          </a:p>
          <a:p>
            <a:pPr lvl="1"/>
            <a:r>
              <a:rPr lang="en-US" dirty="0" smtClean="0"/>
              <a:t>Hispanic			8%</a:t>
            </a:r>
          </a:p>
          <a:p>
            <a:pPr lvl="1"/>
            <a:r>
              <a:rPr lang="en-US" dirty="0" smtClean="0"/>
              <a:t>Asian			3%</a:t>
            </a:r>
          </a:p>
          <a:p>
            <a:pPr lvl="1"/>
            <a:r>
              <a:rPr lang="en-US" dirty="0" smtClean="0"/>
              <a:t>American Indian	2%</a:t>
            </a:r>
          </a:p>
          <a:p>
            <a:pPr lvl="1"/>
            <a:r>
              <a:rPr lang="en-US" dirty="0" smtClean="0"/>
              <a:t>Not Reported		7%</a:t>
            </a:r>
          </a:p>
          <a:p>
            <a:r>
              <a:rPr lang="en-US" dirty="0" smtClean="0"/>
              <a:t>Total Sequenced: 1049 </a:t>
            </a:r>
          </a:p>
          <a:p>
            <a:pPr lvl="1"/>
            <a:r>
              <a:rPr lang="en-US" dirty="0" smtClean="0"/>
              <a:t>232 Tumor-focused / 817 </a:t>
            </a:r>
            <a:r>
              <a:rPr lang="en-US" dirty="0" err="1" smtClean="0"/>
              <a:t>Germline</a:t>
            </a:r>
            <a:r>
              <a:rPr lang="en-US" dirty="0" smtClean="0"/>
              <a:t>-focused</a:t>
            </a:r>
          </a:p>
          <a:p>
            <a:r>
              <a:rPr lang="en-US" dirty="0" smtClean="0"/>
              <a:t>109 Presentations and Posters / 61 Publications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3" cstate="print"/>
          <a:srcRect l="8104" t="8180" r="43947" b="5930"/>
          <a:stretch>
            <a:fillRect/>
          </a:stretch>
        </p:blipFill>
        <p:spPr bwMode="auto">
          <a:xfrm>
            <a:off x="2743200" y="2274887"/>
            <a:ext cx="3276600" cy="3429000"/>
          </a:xfrm>
          <a:prstGeom prst="rect">
            <a:avLst/>
          </a:prstGeom>
          <a:noFill/>
          <a:ln w="9525">
            <a:noFill/>
            <a:miter lim="800000"/>
            <a:headEnd/>
            <a:tailEnd/>
          </a:ln>
        </p:spPr>
      </p:pic>
      <p:sp>
        <p:nvSpPr>
          <p:cNvPr id="223235" name="TextBox 10"/>
          <p:cNvSpPr txBox="1">
            <a:spLocks noChangeArrowheads="1"/>
          </p:cNvSpPr>
          <p:nvPr/>
        </p:nvSpPr>
        <p:spPr bwMode="auto">
          <a:xfrm>
            <a:off x="914400" y="1066800"/>
            <a:ext cx="7496175" cy="523875"/>
          </a:xfrm>
          <a:prstGeom prst="rect">
            <a:avLst/>
          </a:prstGeom>
          <a:noFill/>
          <a:ln w="9525">
            <a:noFill/>
            <a:miter lim="800000"/>
            <a:headEnd/>
            <a:tailEnd/>
          </a:ln>
        </p:spPr>
        <p:txBody>
          <a:bodyPr>
            <a:spAutoFit/>
          </a:bodyPr>
          <a:lstStyle/>
          <a:p>
            <a:pPr algn="ctr"/>
            <a:r>
              <a:rPr lang="en-US" altLang="en-US" sz="2800" dirty="0">
                <a:solidFill>
                  <a:srgbClr val="C00000"/>
                </a:solidFill>
                <a:latin typeface="Calibri" pitchFamily="34" charset="0"/>
              </a:rPr>
              <a:t>HIGHEST</a:t>
            </a:r>
            <a:r>
              <a:rPr lang="en-US" altLang="en-US" sz="2800" dirty="0">
                <a:solidFill>
                  <a:srgbClr val="000000"/>
                </a:solidFill>
                <a:latin typeface="Calibri" pitchFamily="34" charset="0"/>
              </a:rPr>
              <a:t> category of mutation </a:t>
            </a:r>
            <a:r>
              <a:rPr lang="en-US" altLang="en-US" sz="2800" dirty="0">
                <a:solidFill>
                  <a:srgbClr val="C00000"/>
                </a:solidFill>
                <a:latin typeface="Calibri" pitchFamily="34" charset="0"/>
              </a:rPr>
              <a:t>PER PATIENT</a:t>
            </a:r>
          </a:p>
        </p:txBody>
      </p:sp>
      <p:sp>
        <p:nvSpPr>
          <p:cNvPr id="223236" name="TextBox 28"/>
          <p:cNvSpPr txBox="1">
            <a:spLocks noChangeArrowheads="1"/>
          </p:cNvSpPr>
          <p:nvPr/>
        </p:nvSpPr>
        <p:spPr bwMode="auto">
          <a:xfrm>
            <a:off x="4219575" y="1828800"/>
            <a:ext cx="790575" cy="400050"/>
          </a:xfrm>
          <a:prstGeom prst="rect">
            <a:avLst/>
          </a:prstGeom>
          <a:noFill/>
          <a:ln w="9525">
            <a:noFill/>
            <a:miter lim="800000"/>
            <a:headEnd/>
            <a:tailEnd/>
          </a:ln>
        </p:spPr>
        <p:txBody>
          <a:bodyPr wrap="none">
            <a:spAutoFit/>
          </a:bodyPr>
          <a:lstStyle/>
          <a:p>
            <a:r>
              <a:rPr lang="en-US" altLang="en-US" sz="2000" b="1">
                <a:solidFill>
                  <a:schemeClr val="bg1"/>
                </a:solidFill>
                <a:latin typeface="Calibri" pitchFamily="34" charset="0"/>
              </a:rPr>
              <a:t>Cat. 1</a:t>
            </a:r>
          </a:p>
        </p:txBody>
      </p:sp>
      <p:sp>
        <p:nvSpPr>
          <p:cNvPr id="223237" name="TextBox 29"/>
          <p:cNvSpPr txBox="1">
            <a:spLocks noChangeArrowheads="1"/>
          </p:cNvSpPr>
          <p:nvPr/>
        </p:nvSpPr>
        <p:spPr bwMode="auto">
          <a:xfrm>
            <a:off x="5667375" y="2590800"/>
            <a:ext cx="790575" cy="400050"/>
          </a:xfrm>
          <a:prstGeom prst="rect">
            <a:avLst/>
          </a:prstGeom>
          <a:noFill/>
          <a:ln w="9525">
            <a:noFill/>
            <a:miter lim="800000"/>
            <a:headEnd/>
            <a:tailEnd/>
          </a:ln>
        </p:spPr>
        <p:txBody>
          <a:bodyPr wrap="none">
            <a:spAutoFit/>
          </a:bodyPr>
          <a:lstStyle/>
          <a:p>
            <a:r>
              <a:rPr lang="en-US" altLang="en-US" sz="2000" b="1">
                <a:solidFill>
                  <a:schemeClr val="bg1"/>
                </a:solidFill>
                <a:latin typeface="Calibri" pitchFamily="34" charset="0"/>
              </a:rPr>
              <a:t>Cat. 2</a:t>
            </a:r>
          </a:p>
        </p:txBody>
      </p:sp>
      <p:sp>
        <p:nvSpPr>
          <p:cNvPr id="223238" name="TextBox 30"/>
          <p:cNvSpPr txBox="1">
            <a:spLocks noChangeArrowheads="1"/>
          </p:cNvSpPr>
          <p:nvPr/>
        </p:nvSpPr>
        <p:spPr bwMode="auto">
          <a:xfrm>
            <a:off x="5562600" y="5018087"/>
            <a:ext cx="790575" cy="400050"/>
          </a:xfrm>
          <a:prstGeom prst="rect">
            <a:avLst/>
          </a:prstGeom>
          <a:noFill/>
          <a:ln w="9525">
            <a:noFill/>
            <a:miter lim="800000"/>
            <a:headEnd/>
            <a:tailEnd/>
          </a:ln>
        </p:spPr>
        <p:txBody>
          <a:bodyPr wrap="none">
            <a:spAutoFit/>
          </a:bodyPr>
          <a:lstStyle/>
          <a:p>
            <a:r>
              <a:rPr lang="en-US" altLang="en-US" sz="2000" b="1">
                <a:solidFill>
                  <a:schemeClr val="bg1"/>
                </a:solidFill>
                <a:latin typeface="Calibri" pitchFamily="34" charset="0"/>
              </a:rPr>
              <a:t>Cat. 3</a:t>
            </a:r>
          </a:p>
        </p:txBody>
      </p:sp>
      <p:sp>
        <p:nvSpPr>
          <p:cNvPr id="223239" name="TextBox 31"/>
          <p:cNvSpPr txBox="1">
            <a:spLocks noChangeArrowheads="1"/>
          </p:cNvSpPr>
          <p:nvPr/>
        </p:nvSpPr>
        <p:spPr bwMode="auto">
          <a:xfrm>
            <a:off x="1905000" y="3417887"/>
            <a:ext cx="790575" cy="400050"/>
          </a:xfrm>
          <a:prstGeom prst="rect">
            <a:avLst/>
          </a:prstGeom>
          <a:noFill/>
          <a:ln w="9525">
            <a:noFill/>
            <a:miter lim="800000"/>
            <a:headEnd/>
            <a:tailEnd/>
          </a:ln>
        </p:spPr>
        <p:txBody>
          <a:bodyPr wrap="none">
            <a:spAutoFit/>
          </a:bodyPr>
          <a:lstStyle/>
          <a:p>
            <a:r>
              <a:rPr lang="en-US" altLang="en-US" sz="2000" b="1">
                <a:solidFill>
                  <a:schemeClr val="bg1"/>
                </a:solidFill>
                <a:latin typeface="Calibri" pitchFamily="34" charset="0"/>
              </a:rPr>
              <a:t>Cat. 4</a:t>
            </a:r>
          </a:p>
        </p:txBody>
      </p:sp>
      <p:cxnSp>
        <p:nvCxnSpPr>
          <p:cNvPr id="24" name="Straight Connector 23"/>
          <p:cNvCxnSpPr/>
          <p:nvPr/>
        </p:nvCxnSpPr>
        <p:spPr>
          <a:xfrm>
            <a:off x="914400" y="990600"/>
            <a:ext cx="7315200" cy="1588"/>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23242" name="TextBox 32"/>
          <p:cNvSpPr txBox="1">
            <a:spLocks noChangeArrowheads="1"/>
          </p:cNvSpPr>
          <p:nvPr/>
        </p:nvSpPr>
        <p:spPr bwMode="auto">
          <a:xfrm>
            <a:off x="862013" y="3722687"/>
            <a:ext cx="1824037" cy="584200"/>
          </a:xfrm>
          <a:prstGeom prst="rect">
            <a:avLst/>
          </a:prstGeom>
          <a:noFill/>
          <a:ln w="9525">
            <a:noFill/>
            <a:miter lim="800000"/>
            <a:headEnd/>
            <a:tailEnd/>
          </a:ln>
        </p:spPr>
        <p:txBody>
          <a:bodyPr wrap="none">
            <a:spAutoFit/>
          </a:bodyPr>
          <a:lstStyle/>
          <a:p>
            <a:pPr algn="r"/>
            <a:r>
              <a:rPr lang="en-US" altLang="en-US" sz="1600">
                <a:solidFill>
                  <a:schemeClr val="bg1"/>
                </a:solidFill>
                <a:latin typeface="Calibri" pitchFamily="34" charset="0"/>
              </a:rPr>
              <a:t>Only mutations in</a:t>
            </a:r>
          </a:p>
          <a:p>
            <a:pPr algn="r"/>
            <a:r>
              <a:rPr lang="en-US" altLang="en-US" sz="1600">
                <a:solidFill>
                  <a:schemeClr val="bg1"/>
                </a:solidFill>
                <a:latin typeface="Calibri" pitchFamily="34" charset="0"/>
              </a:rPr>
              <a:t>“non-cancer genes”</a:t>
            </a:r>
          </a:p>
        </p:txBody>
      </p:sp>
      <p:sp>
        <p:nvSpPr>
          <p:cNvPr id="223243" name="TextBox 33"/>
          <p:cNvSpPr txBox="1">
            <a:spLocks noChangeArrowheads="1"/>
          </p:cNvSpPr>
          <p:nvPr/>
        </p:nvSpPr>
        <p:spPr bwMode="auto">
          <a:xfrm>
            <a:off x="6019800" y="2909887"/>
            <a:ext cx="2189163" cy="584200"/>
          </a:xfrm>
          <a:prstGeom prst="rect">
            <a:avLst/>
          </a:prstGeom>
          <a:noFill/>
          <a:ln w="9525">
            <a:noFill/>
            <a:miter lim="800000"/>
            <a:headEnd/>
            <a:tailEnd/>
          </a:ln>
        </p:spPr>
        <p:txBody>
          <a:bodyPr wrap="none">
            <a:spAutoFit/>
          </a:bodyPr>
          <a:lstStyle/>
          <a:p>
            <a:r>
              <a:rPr lang="en-US" altLang="en-US" sz="1600" dirty="0">
                <a:solidFill>
                  <a:schemeClr val="bg1"/>
                </a:solidFill>
                <a:latin typeface="Calibri" pitchFamily="34" charset="0"/>
              </a:rPr>
              <a:t>Mutations of “potential </a:t>
            </a:r>
          </a:p>
          <a:p>
            <a:r>
              <a:rPr lang="en-US" altLang="en-US" sz="1600" dirty="0">
                <a:solidFill>
                  <a:schemeClr val="bg1"/>
                </a:solidFill>
                <a:latin typeface="Calibri" pitchFamily="34" charset="0"/>
              </a:rPr>
              <a:t>clinical utility”</a:t>
            </a:r>
          </a:p>
        </p:txBody>
      </p:sp>
      <p:sp>
        <p:nvSpPr>
          <p:cNvPr id="223244" name="TextBox 34"/>
          <p:cNvSpPr txBox="1">
            <a:spLocks noChangeArrowheads="1"/>
          </p:cNvSpPr>
          <p:nvPr/>
        </p:nvSpPr>
        <p:spPr bwMode="auto">
          <a:xfrm>
            <a:off x="5594350" y="5348287"/>
            <a:ext cx="1749425" cy="584200"/>
          </a:xfrm>
          <a:prstGeom prst="rect">
            <a:avLst/>
          </a:prstGeom>
          <a:noFill/>
          <a:ln w="9525">
            <a:noFill/>
            <a:miter lim="800000"/>
            <a:headEnd/>
            <a:tailEnd/>
          </a:ln>
        </p:spPr>
        <p:txBody>
          <a:bodyPr wrap="none">
            <a:spAutoFit/>
          </a:bodyPr>
          <a:lstStyle/>
          <a:p>
            <a:r>
              <a:rPr lang="en-US" altLang="en-US" sz="1600">
                <a:solidFill>
                  <a:schemeClr val="bg1"/>
                </a:solidFill>
                <a:latin typeface="Calibri" pitchFamily="34" charset="0"/>
              </a:rPr>
              <a:t>Mutations in other</a:t>
            </a:r>
          </a:p>
          <a:p>
            <a:r>
              <a:rPr lang="en-US" altLang="en-US" sz="1600">
                <a:solidFill>
                  <a:schemeClr val="bg1"/>
                </a:solidFill>
                <a:latin typeface="Calibri" pitchFamily="34" charset="0"/>
              </a:rPr>
              <a:t>“cancer genes” </a:t>
            </a:r>
          </a:p>
        </p:txBody>
      </p:sp>
      <p:sp>
        <p:nvSpPr>
          <p:cNvPr id="15"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altLang="en-US" sz="4400" dirty="0">
                <a:solidFill>
                  <a:srgbClr val="000000"/>
                </a:solidFill>
                <a:latin typeface="Calibri" pitchFamily="34" charset="0"/>
                <a:cs typeface="Times New Roman" pitchFamily="18" charset="0"/>
              </a:rPr>
              <a:t>Tumor </a:t>
            </a:r>
            <a:r>
              <a:rPr lang="en-US" altLang="en-US" sz="4400" dirty="0" smtClean="0">
                <a:solidFill>
                  <a:srgbClr val="000000"/>
                </a:solidFill>
                <a:latin typeface="Calibri" pitchFamily="34" charset="0"/>
                <a:cs typeface="Times New Roman" pitchFamily="18" charset="0"/>
              </a:rPr>
              <a:t>WES </a:t>
            </a:r>
            <a:r>
              <a:rPr lang="en-US" altLang="en-US" sz="4400" dirty="0">
                <a:solidFill>
                  <a:srgbClr val="000000"/>
                </a:solidFill>
                <a:latin typeface="Calibri" pitchFamily="34" charset="0"/>
                <a:cs typeface="Times New Roman" pitchFamily="18" charset="0"/>
              </a:rPr>
              <a:t>results</a:t>
            </a:r>
            <a:endParaRPr lang="en-US" altLang="en-US" sz="4400" dirty="0">
              <a:solidFill>
                <a:srgbClr val="000000"/>
              </a:solidFill>
              <a:latin typeface="Calibri" pitchFamily="34" charset="0"/>
            </a:endParaRPr>
          </a:p>
        </p:txBody>
      </p:sp>
      <p:pic>
        <p:nvPicPr>
          <p:cNvPr id="16" name="Picture 46"/>
          <p:cNvPicPr>
            <a:picLocks noChangeAspect="1"/>
          </p:cNvPicPr>
          <p:nvPr/>
        </p:nvPicPr>
        <p:blipFill>
          <a:blip r:embed="rId4" cstate="print"/>
          <a:srcRect/>
          <a:stretch>
            <a:fillRect/>
          </a:stretch>
        </p:blipFill>
        <p:spPr bwMode="auto">
          <a:xfrm>
            <a:off x="7696200" y="6019800"/>
            <a:ext cx="1295400" cy="565050"/>
          </a:xfrm>
          <a:prstGeom prst="rect">
            <a:avLst/>
          </a:prstGeom>
          <a:noFill/>
          <a:ln w="9525">
            <a:noFill/>
            <a:miter lim="800000"/>
            <a:headEnd/>
            <a:tailEnd/>
          </a:ln>
        </p:spPr>
      </p:pic>
      <p:pic>
        <p:nvPicPr>
          <p:cNvPr id="17" name="Picture 47"/>
          <p:cNvPicPr>
            <a:picLocks noChangeAspect="1"/>
          </p:cNvPicPr>
          <p:nvPr/>
        </p:nvPicPr>
        <p:blipFill>
          <a:blip r:embed="rId5" cstate="print"/>
          <a:srcRect l="6320" t="10362" r="7986" b="13020"/>
          <a:stretch>
            <a:fillRect/>
          </a:stretch>
        </p:blipFill>
        <p:spPr bwMode="auto">
          <a:xfrm>
            <a:off x="228600" y="5867400"/>
            <a:ext cx="1208881" cy="648338"/>
          </a:xfrm>
          <a:prstGeom prst="rect">
            <a:avLst/>
          </a:prstGeom>
          <a:noFill/>
          <a:ln w="19050">
            <a:noFill/>
            <a:miter lim="800000"/>
            <a:headEnd/>
            <a:tailEnd/>
          </a:ln>
        </p:spPr>
      </p:pic>
      <p:sp>
        <p:nvSpPr>
          <p:cNvPr id="18" name="TextBox 33"/>
          <p:cNvSpPr txBox="1">
            <a:spLocks noChangeArrowheads="1"/>
          </p:cNvSpPr>
          <p:nvPr/>
        </p:nvSpPr>
        <p:spPr bwMode="auto">
          <a:xfrm>
            <a:off x="5181600" y="1752600"/>
            <a:ext cx="2325958" cy="584775"/>
          </a:xfrm>
          <a:prstGeom prst="rect">
            <a:avLst/>
          </a:prstGeom>
          <a:noFill/>
          <a:ln w="9525">
            <a:noFill/>
            <a:miter lim="800000"/>
            <a:headEnd/>
            <a:tailEnd/>
          </a:ln>
        </p:spPr>
        <p:txBody>
          <a:bodyPr wrap="none">
            <a:spAutoFit/>
          </a:bodyPr>
          <a:lstStyle/>
          <a:p>
            <a:r>
              <a:rPr lang="en-US" altLang="en-US" sz="1600" dirty="0">
                <a:solidFill>
                  <a:schemeClr val="bg1"/>
                </a:solidFill>
                <a:latin typeface="Calibri" pitchFamily="34" charset="0"/>
              </a:rPr>
              <a:t>Mutations of </a:t>
            </a:r>
            <a:r>
              <a:rPr lang="en-US" altLang="en-US" sz="1600" dirty="0" smtClean="0">
                <a:solidFill>
                  <a:schemeClr val="bg1"/>
                </a:solidFill>
                <a:latin typeface="Calibri" pitchFamily="34" charset="0"/>
              </a:rPr>
              <a:t>“established</a:t>
            </a:r>
            <a:endParaRPr lang="en-US" altLang="en-US" sz="1600" dirty="0">
              <a:solidFill>
                <a:schemeClr val="bg1"/>
              </a:solidFill>
              <a:latin typeface="Calibri" pitchFamily="34" charset="0"/>
            </a:endParaRPr>
          </a:p>
          <a:p>
            <a:r>
              <a:rPr lang="en-US" altLang="en-US" sz="1600" dirty="0">
                <a:solidFill>
                  <a:schemeClr val="bg1"/>
                </a:solidFill>
                <a:latin typeface="Calibri" pitchFamily="34" charset="0"/>
              </a:rPr>
              <a:t>clinical utility”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dirty="0" smtClean="0">
                <a:solidFill>
                  <a:srgbClr val="FFFF00"/>
                </a:solidFill>
              </a:rPr>
              <a:t>Return of Results &amp; Clinical Relevance</a:t>
            </a:r>
            <a:endParaRPr lang="en-US" dirty="0">
              <a:solidFill>
                <a:srgbClr val="FFFF00"/>
              </a:solidFill>
            </a:endParaRPr>
          </a:p>
        </p:txBody>
      </p:sp>
      <p:sp>
        <p:nvSpPr>
          <p:cNvPr id="3" name="Content Placeholder 2"/>
          <p:cNvSpPr>
            <a:spLocks noGrp="1"/>
          </p:cNvSpPr>
          <p:nvPr>
            <p:ph idx="1"/>
          </p:nvPr>
        </p:nvSpPr>
        <p:spPr>
          <a:xfrm>
            <a:off x="152400" y="1600200"/>
            <a:ext cx="8991600" cy="5029200"/>
          </a:xfrm>
        </p:spPr>
        <p:txBody>
          <a:bodyPr>
            <a:normAutofit/>
          </a:bodyPr>
          <a:lstStyle/>
          <a:p>
            <a:r>
              <a:rPr lang="en-US" dirty="0" err="1"/>
              <a:t>Germline</a:t>
            </a:r>
            <a:r>
              <a:rPr lang="en-US" dirty="0"/>
              <a:t> analysis of 817 individuals</a:t>
            </a:r>
          </a:p>
          <a:p>
            <a:pPr lvl="1"/>
            <a:r>
              <a:rPr lang="en-US" dirty="0" smtClean="0"/>
              <a:t>“Positive”</a:t>
            </a:r>
            <a:r>
              <a:rPr lang="en-US" dirty="0"/>
              <a:t> </a:t>
            </a:r>
            <a:r>
              <a:rPr lang="en-US" dirty="0" smtClean="0"/>
              <a:t>for diagnostic finding</a:t>
            </a:r>
            <a:r>
              <a:rPr lang="en-US" dirty="0"/>
              <a:t>	</a:t>
            </a:r>
            <a:r>
              <a:rPr lang="en-US" dirty="0" smtClean="0"/>
              <a:t>		241 </a:t>
            </a:r>
            <a:r>
              <a:rPr lang="en-US" dirty="0"/>
              <a:t>(29%)</a:t>
            </a:r>
          </a:p>
          <a:p>
            <a:pPr lvl="1"/>
            <a:r>
              <a:rPr lang="en-US" dirty="0"/>
              <a:t>Incidental Findings per ACMG list		24 (2.9%)</a:t>
            </a:r>
          </a:p>
          <a:p>
            <a:pPr lvl="2"/>
            <a:r>
              <a:rPr lang="en-US" dirty="0"/>
              <a:t>Incidental Findings by relaxed criteria		46 (5.6</a:t>
            </a:r>
            <a:r>
              <a:rPr lang="en-US" dirty="0" smtClean="0"/>
              <a:t>%)</a:t>
            </a:r>
            <a:endParaRPr lang="en-US" dirty="0"/>
          </a:p>
        </p:txBody>
      </p:sp>
    </p:spTree>
    <p:extLst>
      <p:ext uri="{BB962C8B-B14F-4D97-AF65-F5344CB8AC3E}">
        <p14:creationId xmlns:p14="http://schemas.microsoft.com/office/powerpoint/2010/main" val="5372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r>
              <a:rPr lang="en-US" dirty="0" smtClean="0">
                <a:solidFill>
                  <a:srgbClr val="FFFF00"/>
                </a:solidFill>
              </a:rPr>
              <a:t>Diagnostic Yield by Patient Category</a:t>
            </a:r>
            <a:endParaRPr lang="en-US" dirty="0"/>
          </a:p>
        </p:txBody>
      </p:sp>
      <p:sp>
        <p:nvSpPr>
          <p:cNvPr id="4" name="Content Placeholder 3"/>
          <p:cNvSpPr>
            <a:spLocks noGrp="1"/>
          </p:cNvSpPr>
          <p:nvPr>
            <p:ph sz="half" idx="2"/>
          </p:nvPr>
        </p:nvSpPr>
        <p:spPr>
          <a:xfrm>
            <a:off x="457200" y="2525712"/>
            <a:ext cx="4040188" cy="3951288"/>
          </a:xfrm>
        </p:spPr>
        <p:txBody>
          <a:bodyPr>
            <a:normAutofit lnSpcReduction="10000"/>
          </a:bodyPr>
          <a:lstStyle/>
          <a:p>
            <a:pPr lvl="1"/>
            <a:r>
              <a:rPr lang="en-US" dirty="0" smtClean="0"/>
              <a:t>BLSNHL – 24 cases</a:t>
            </a:r>
          </a:p>
          <a:p>
            <a:pPr lvl="2"/>
            <a:r>
              <a:rPr lang="en-US" dirty="0" smtClean="0"/>
              <a:t>3 positive</a:t>
            </a:r>
          </a:p>
          <a:p>
            <a:pPr lvl="2"/>
            <a:r>
              <a:rPr lang="en-US" dirty="0" smtClean="0"/>
              <a:t>8 possible</a:t>
            </a:r>
          </a:p>
          <a:p>
            <a:pPr lvl="2"/>
            <a:r>
              <a:rPr lang="en-US" dirty="0" smtClean="0"/>
              <a:t>13 negative</a:t>
            </a:r>
          </a:p>
          <a:p>
            <a:pPr lvl="1"/>
            <a:r>
              <a:rPr lang="en-US" dirty="0" err="1" smtClean="0"/>
              <a:t>Neuro</a:t>
            </a:r>
            <a:r>
              <a:rPr lang="en-US" dirty="0" smtClean="0"/>
              <a:t> – 49 cases</a:t>
            </a:r>
          </a:p>
          <a:p>
            <a:pPr lvl="2"/>
            <a:r>
              <a:rPr lang="en-US" dirty="0" smtClean="0"/>
              <a:t>9 positive</a:t>
            </a:r>
          </a:p>
          <a:p>
            <a:pPr lvl="2"/>
            <a:r>
              <a:rPr lang="en-US" dirty="0" smtClean="0"/>
              <a:t>12 possible</a:t>
            </a:r>
          </a:p>
          <a:p>
            <a:pPr lvl="2"/>
            <a:r>
              <a:rPr lang="en-US" dirty="0" smtClean="0"/>
              <a:t>28 negative</a:t>
            </a:r>
          </a:p>
          <a:p>
            <a:pPr lvl="1"/>
            <a:r>
              <a:rPr lang="en-US" dirty="0" smtClean="0"/>
              <a:t>Cancer - 24 cases</a:t>
            </a:r>
          </a:p>
          <a:p>
            <a:pPr lvl="2"/>
            <a:r>
              <a:rPr lang="en-US" dirty="0" smtClean="0"/>
              <a:t>3 positive</a:t>
            </a:r>
          </a:p>
          <a:p>
            <a:pPr lvl="2"/>
            <a:r>
              <a:rPr lang="en-US" dirty="0" smtClean="0"/>
              <a:t>2 possible</a:t>
            </a:r>
          </a:p>
          <a:p>
            <a:pPr lvl="2"/>
            <a:r>
              <a:rPr lang="en-US" dirty="0" smtClean="0"/>
              <a:t>19 negative</a:t>
            </a:r>
          </a:p>
        </p:txBody>
      </p:sp>
      <p:sp>
        <p:nvSpPr>
          <p:cNvPr id="6" name="Content Placeholder 5"/>
          <p:cNvSpPr>
            <a:spLocks noGrp="1"/>
          </p:cNvSpPr>
          <p:nvPr>
            <p:ph sz="quarter" idx="4"/>
          </p:nvPr>
        </p:nvSpPr>
        <p:spPr>
          <a:xfrm>
            <a:off x="4645025" y="2525712"/>
            <a:ext cx="4041775" cy="3951288"/>
          </a:xfrm>
        </p:spPr>
        <p:txBody>
          <a:bodyPr>
            <a:normAutofit lnSpcReduction="10000"/>
          </a:bodyPr>
          <a:lstStyle/>
          <a:p>
            <a:pPr lvl="1"/>
            <a:r>
              <a:rPr lang="en-US" dirty="0" smtClean="0"/>
              <a:t>Cardiology – 21 cases</a:t>
            </a:r>
          </a:p>
          <a:p>
            <a:pPr lvl="2"/>
            <a:r>
              <a:rPr lang="en-US" dirty="0" smtClean="0"/>
              <a:t>3 positive</a:t>
            </a:r>
          </a:p>
          <a:p>
            <a:pPr lvl="2"/>
            <a:r>
              <a:rPr lang="en-US" dirty="0" smtClean="0"/>
              <a:t>5 possible</a:t>
            </a:r>
          </a:p>
          <a:p>
            <a:pPr lvl="2"/>
            <a:r>
              <a:rPr lang="en-US" dirty="0" smtClean="0"/>
              <a:t>13 negative</a:t>
            </a:r>
          </a:p>
          <a:p>
            <a:pPr lvl="1"/>
            <a:r>
              <a:rPr lang="en-US" dirty="0" smtClean="0"/>
              <a:t>Retinal - 33 cases</a:t>
            </a:r>
          </a:p>
          <a:p>
            <a:pPr lvl="2"/>
            <a:r>
              <a:rPr lang="en-US" dirty="0" smtClean="0"/>
              <a:t>7 positive</a:t>
            </a:r>
          </a:p>
          <a:p>
            <a:pPr lvl="2"/>
            <a:r>
              <a:rPr lang="en-US" dirty="0" smtClean="0"/>
              <a:t>11 possible</a:t>
            </a:r>
          </a:p>
          <a:p>
            <a:pPr lvl="2"/>
            <a:r>
              <a:rPr lang="en-US" dirty="0" smtClean="0"/>
              <a:t>15 negative</a:t>
            </a:r>
          </a:p>
          <a:p>
            <a:pPr lvl="1"/>
            <a:r>
              <a:rPr lang="en-US" dirty="0" err="1" smtClean="0"/>
              <a:t>Dysmorphology</a:t>
            </a:r>
            <a:r>
              <a:rPr lang="en-US" dirty="0" smtClean="0"/>
              <a:t> – 24 cases</a:t>
            </a:r>
          </a:p>
          <a:p>
            <a:pPr lvl="2"/>
            <a:r>
              <a:rPr lang="en-US" dirty="0" smtClean="0"/>
              <a:t>5 positive</a:t>
            </a:r>
          </a:p>
          <a:p>
            <a:pPr lvl="2"/>
            <a:r>
              <a:rPr lang="en-US" dirty="0" smtClean="0"/>
              <a:t>3 possible</a:t>
            </a:r>
          </a:p>
          <a:p>
            <a:pPr lvl="2"/>
            <a:r>
              <a:rPr lang="en-US" dirty="0" smtClean="0"/>
              <a:t>16 negative</a:t>
            </a:r>
          </a:p>
          <a:p>
            <a:endParaRPr lang="en-US" dirty="0"/>
          </a:p>
        </p:txBody>
      </p:sp>
      <p:sp>
        <p:nvSpPr>
          <p:cNvPr id="7" name="Rectangle 6"/>
          <p:cNvSpPr/>
          <p:nvPr/>
        </p:nvSpPr>
        <p:spPr>
          <a:xfrm>
            <a:off x="762000" y="990600"/>
            <a:ext cx="7620000" cy="1077218"/>
          </a:xfrm>
          <a:prstGeom prst="rect">
            <a:avLst/>
          </a:prstGeom>
        </p:spPr>
        <p:txBody>
          <a:bodyPr wrap="square">
            <a:spAutoFit/>
          </a:bodyPr>
          <a:lstStyle/>
          <a:p>
            <a:pPr algn="ctr"/>
            <a:r>
              <a:rPr lang="en-US" sz="3200" dirty="0" smtClean="0">
                <a:solidFill>
                  <a:srgbClr val="FFFF00"/>
                </a:solidFill>
              </a:rPr>
              <a:t>175 cases with overall 41% positive/possible; 59% negative</a:t>
            </a:r>
            <a:endParaRPr lang="en-US" sz="3200" dirty="0">
              <a:solidFill>
                <a:srgbClr val="FFFF00"/>
              </a:solidFill>
            </a:endParaRPr>
          </a:p>
        </p:txBody>
      </p:sp>
      <p:grpSp>
        <p:nvGrpSpPr>
          <p:cNvPr id="14" name="Group 13"/>
          <p:cNvGrpSpPr/>
          <p:nvPr/>
        </p:nvGrpSpPr>
        <p:grpSpPr>
          <a:xfrm>
            <a:off x="3048000" y="3135868"/>
            <a:ext cx="5181600" cy="3112532"/>
            <a:chOff x="3048000" y="3135868"/>
            <a:chExt cx="5181600" cy="3112532"/>
          </a:xfrm>
        </p:grpSpPr>
        <p:sp>
          <p:nvSpPr>
            <p:cNvPr id="8" name="TextBox 7"/>
            <p:cNvSpPr txBox="1"/>
            <p:nvPr/>
          </p:nvSpPr>
          <p:spPr>
            <a:xfrm>
              <a:off x="3048000" y="3135868"/>
              <a:ext cx="838200" cy="369332"/>
            </a:xfrm>
            <a:prstGeom prst="rect">
              <a:avLst/>
            </a:prstGeom>
            <a:noFill/>
          </p:spPr>
          <p:txBody>
            <a:bodyPr wrap="square" rtlCol="0">
              <a:spAutoFit/>
            </a:bodyPr>
            <a:lstStyle/>
            <a:p>
              <a:r>
                <a:rPr lang="en-US" dirty="0" smtClean="0">
                  <a:solidFill>
                    <a:srgbClr val="FFFF00"/>
                  </a:solidFill>
                </a:rPr>
                <a:t>46%</a:t>
              </a:r>
              <a:endParaRPr lang="en-US" dirty="0">
                <a:solidFill>
                  <a:srgbClr val="FFFF00"/>
                </a:solidFill>
              </a:endParaRPr>
            </a:p>
          </p:txBody>
        </p:sp>
        <p:sp>
          <p:nvSpPr>
            <p:cNvPr id="9" name="TextBox 8"/>
            <p:cNvSpPr txBox="1"/>
            <p:nvPr/>
          </p:nvSpPr>
          <p:spPr>
            <a:xfrm>
              <a:off x="3048000" y="4507468"/>
              <a:ext cx="838200" cy="369332"/>
            </a:xfrm>
            <a:prstGeom prst="rect">
              <a:avLst/>
            </a:prstGeom>
            <a:noFill/>
          </p:spPr>
          <p:txBody>
            <a:bodyPr wrap="square" rtlCol="0">
              <a:spAutoFit/>
            </a:bodyPr>
            <a:lstStyle/>
            <a:p>
              <a:r>
                <a:rPr lang="en-US" dirty="0" smtClean="0">
                  <a:solidFill>
                    <a:srgbClr val="FFFF00"/>
                  </a:solidFill>
                </a:rPr>
                <a:t>43%</a:t>
              </a:r>
              <a:endParaRPr lang="en-US" dirty="0">
                <a:solidFill>
                  <a:srgbClr val="FFFF00"/>
                </a:solidFill>
              </a:endParaRPr>
            </a:p>
          </p:txBody>
        </p:sp>
        <p:sp>
          <p:nvSpPr>
            <p:cNvPr id="10" name="TextBox 9"/>
            <p:cNvSpPr txBox="1"/>
            <p:nvPr/>
          </p:nvSpPr>
          <p:spPr>
            <a:xfrm>
              <a:off x="3048000" y="5879068"/>
              <a:ext cx="965200" cy="369332"/>
            </a:xfrm>
            <a:prstGeom prst="rect">
              <a:avLst/>
            </a:prstGeom>
            <a:noFill/>
          </p:spPr>
          <p:txBody>
            <a:bodyPr wrap="square" rtlCol="0">
              <a:spAutoFit/>
            </a:bodyPr>
            <a:lstStyle>
              <a:defPPr>
                <a:defRPr lang="en-US"/>
              </a:defPPr>
              <a:lvl1pPr>
                <a:defRPr>
                  <a:solidFill>
                    <a:srgbClr val="FFFF00"/>
                  </a:solidFill>
                </a:defRPr>
              </a:lvl1pPr>
            </a:lstStyle>
            <a:p>
              <a:r>
                <a:rPr lang="en-US" dirty="0"/>
                <a:t>21%</a:t>
              </a:r>
            </a:p>
          </p:txBody>
        </p:sp>
        <p:sp>
          <p:nvSpPr>
            <p:cNvPr id="11" name="TextBox 10"/>
            <p:cNvSpPr txBox="1"/>
            <p:nvPr/>
          </p:nvSpPr>
          <p:spPr>
            <a:xfrm>
              <a:off x="7315200" y="3135868"/>
              <a:ext cx="838200" cy="369332"/>
            </a:xfrm>
            <a:prstGeom prst="rect">
              <a:avLst/>
            </a:prstGeom>
            <a:noFill/>
          </p:spPr>
          <p:txBody>
            <a:bodyPr wrap="square" rtlCol="0">
              <a:spAutoFit/>
            </a:bodyPr>
            <a:lstStyle/>
            <a:p>
              <a:r>
                <a:rPr lang="en-US" dirty="0" smtClean="0">
                  <a:solidFill>
                    <a:srgbClr val="FFFF00"/>
                  </a:solidFill>
                </a:rPr>
                <a:t>38%</a:t>
              </a:r>
              <a:endParaRPr lang="en-US" dirty="0">
                <a:solidFill>
                  <a:srgbClr val="FFFF00"/>
                </a:solidFill>
              </a:endParaRPr>
            </a:p>
          </p:txBody>
        </p:sp>
        <p:sp>
          <p:nvSpPr>
            <p:cNvPr id="12" name="TextBox 11"/>
            <p:cNvSpPr txBox="1"/>
            <p:nvPr/>
          </p:nvSpPr>
          <p:spPr>
            <a:xfrm>
              <a:off x="7391400" y="4431268"/>
              <a:ext cx="838200" cy="369332"/>
            </a:xfrm>
            <a:prstGeom prst="rect">
              <a:avLst/>
            </a:prstGeom>
            <a:noFill/>
          </p:spPr>
          <p:txBody>
            <a:bodyPr wrap="square" rtlCol="0">
              <a:spAutoFit/>
            </a:bodyPr>
            <a:lstStyle/>
            <a:p>
              <a:r>
                <a:rPr lang="en-US" dirty="0" smtClean="0">
                  <a:solidFill>
                    <a:srgbClr val="FFFF00"/>
                  </a:solidFill>
                </a:rPr>
                <a:t>54%</a:t>
              </a:r>
              <a:endParaRPr lang="en-US" dirty="0">
                <a:solidFill>
                  <a:srgbClr val="FFFF00"/>
                </a:solidFill>
              </a:endParaRPr>
            </a:p>
          </p:txBody>
        </p:sp>
        <p:sp>
          <p:nvSpPr>
            <p:cNvPr id="13" name="TextBox 12"/>
            <p:cNvSpPr txBox="1"/>
            <p:nvPr/>
          </p:nvSpPr>
          <p:spPr>
            <a:xfrm>
              <a:off x="7391400" y="5879068"/>
              <a:ext cx="838200" cy="369332"/>
            </a:xfrm>
            <a:prstGeom prst="rect">
              <a:avLst/>
            </a:prstGeom>
            <a:noFill/>
          </p:spPr>
          <p:txBody>
            <a:bodyPr wrap="square" rtlCol="0">
              <a:spAutoFit/>
            </a:bodyPr>
            <a:lstStyle/>
            <a:p>
              <a:r>
                <a:rPr lang="en-US" dirty="0">
                  <a:solidFill>
                    <a:srgbClr val="FFFF00"/>
                  </a:solidFill>
                </a:rPr>
                <a:t>3</a:t>
              </a:r>
              <a:r>
                <a:rPr lang="en-US" dirty="0" smtClean="0">
                  <a:solidFill>
                    <a:srgbClr val="FFFF00"/>
                  </a:solidFill>
                </a:rPr>
                <a:t>3%</a:t>
              </a:r>
              <a:endParaRPr lang="en-US" dirty="0">
                <a:solidFill>
                  <a:srgbClr val="FFFF00"/>
                </a:solidFill>
              </a:endParaRPr>
            </a:p>
          </p:txBody>
        </p:sp>
      </p:grpSp>
      <p:sp>
        <p:nvSpPr>
          <p:cNvPr id="15" name="Rectangle 14"/>
          <p:cNvSpPr/>
          <p:nvPr/>
        </p:nvSpPr>
        <p:spPr>
          <a:xfrm>
            <a:off x="304800" y="2209800"/>
            <a:ext cx="84582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ELSI–Related Results</a:t>
            </a:r>
            <a:endParaRPr lang="en-US" dirty="0"/>
          </a:p>
        </p:txBody>
      </p:sp>
      <p:sp>
        <p:nvSpPr>
          <p:cNvPr id="3" name="Content Placeholder 2"/>
          <p:cNvSpPr>
            <a:spLocks noGrp="1"/>
          </p:cNvSpPr>
          <p:nvPr>
            <p:ph idx="1"/>
          </p:nvPr>
        </p:nvSpPr>
        <p:spPr>
          <a:xfrm>
            <a:off x="457200" y="1295400"/>
            <a:ext cx="8229600" cy="5410200"/>
          </a:xfrm>
        </p:spPr>
        <p:txBody>
          <a:bodyPr>
            <a:normAutofit fontScale="92500" lnSpcReduction="20000"/>
          </a:bodyPr>
          <a:lstStyle/>
          <a:p>
            <a:r>
              <a:rPr lang="en-US" dirty="0" smtClean="0"/>
              <a:t>A conscious and planned focus on ELSI is part of CSER’s core mission</a:t>
            </a:r>
          </a:p>
          <a:p>
            <a:r>
              <a:rPr lang="en-US" dirty="0" smtClean="0"/>
              <a:t>Early results in this sphere: </a:t>
            </a:r>
          </a:p>
          <a:p>
            <a:pPr lvl="1"/>
            <a:r>
              <a:rPr lang="en-US" dirty="0" smtClean="0"/>
              <a:t>Informed consent in the context of genome-scale sequencing</a:t>
            </a:r>
          </a:p>
          <a:p>
            <a:pPr lvl="2"/>
            <a:r>
              <a:rPr lang="en-US" dirty="0"/>
              <a:t>C</a:t>
            </a:r>
            <a:r>
              <a:rPr lang="en-US" dirty="0" smtClean="0"/>
              <a:t>SER-wide study systematically analyzed the IC documents from the 9 sites &amp; formulated specific recommendations for best practices</a:t>
            </a:r>
          </a:p>
          <a:p>
            <a:pPr lvl="1"/>
            <a:r>
              <a:rPr lang="en-US" dirty="0" smtClean="0"/>
              <a:t>Defining specific </a:t>
            </a:r>
            <a:r>
              <a:rPr lang="en-US" dirty="0"/>
              <a:t>challenges related to clinical </a:t>
            </a:r>
            <a:r>
              <a:rPr lang="en-US" dirty="0" smtClean="0"/>
              <a:t>genomics</a:t>
            </a:r>
          </a:p>
          <a:p>
            <a:pPr lvl="2"/>
            <a:r>
              <a:rPr lang="en-US" dirty="0"/>
              <a:t>Reliable measurement tools </a:t>
            </a:r>
          </a:p>
          <a:p>
            <a:pPr lvl="3"/>
            <a:r>
              <a:rPr lang="en-US" dirty="0"/>
              <a:t>Needs/opportunities for instrument development</a:t>
            </a:r>
          </a:p>
          <a:p>
            <a:pPr lvl="2"/>
            <a:r>
              <a:rPr lang="en-US" dirty="0"/>
              <a:t>Factors influencing patient understanding &amp; outcomes</a:t>
            </a:r>
          </a:p>
          <a:p>
            <a:pPr lvl="2"/>
            <a:r>
              <a:rPr lang="en-US" dirty="0" smtClean="0"/>
              <a:t>Applications </a:t>
            </a:r>
            <a:r>
              <a:rPr lang="en-US" dirty="0"/>
              <a:t>of qualitative, quantitative and mixed-methods research</a:t>
            </a:r>
          </a:p>
          <a:p>
            <a:pPr lvl="1"/>
            <a:endParaRPr lang="en-US" dirty="0" smtClean="0"/>
          </a:p>
        </p:txBody>
      </p:sp>
    </p:spTree>
    <p:extLst>
      <p:ext uri="{BB962C8B-B14F-4D97-AF65-F5344CB8AC3E}">
        <p14:creationId xmlns:p14="http://schemas.microsoft.com/office/powerpoint/2010/main" val="10367344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ELSI–Related Results</a:t>
            </a:r>
            <a:endParaRPr lang="en-US" dirty="0">
              <a:solidFill>
                <a:srgbClr val="FFFF00"/>
              </a:solidFill>
            </a:endParaRPr>
          </a:p>
        </p:txBody>
      </p:sp>
      <p:sp>
        <p:nvSpPr>
          <p:cNvPr id="3" name="Content Placeholder 2"/>
          <p:cNvSpPr>
            <a:spLocks noGrp="1"/>
          </p:cNvSpPr>
          <p:nvPr>
            <p:ph idx="1"/>
          </p:nvPr>
        </p:nvSpPr>
        <p:spPr>
          <a:xfrm>
            <a:off x="457200" y="1371600"/>
            <a:ext cx="8229600" cy="5181600"/>
          </a:xfrm>
        </p:spPr>
        <p:txBody>
          <a:bodyPr>
            <a:normAutofit fontScale="85000" lnSpcReduction="10000"/>
          </a:bodyPr>
          <a:lstStyle/>
          <a:p>
            <a:r>
              <a:rPr lang="en-US" dirty="0" smtClean="0"/>
              <a:t>Incidental Findings are an active focus of CSER</a:t>
            </a:r>
          </a:p>
          <a:p>
            <a:pPr lvl="1"/>
            <a:r>
              <a:rPr lang="en-US" dirty="0" smtClean="0"/>
              <a:t>Frequency of “medically actionable” IFs: 3-6%</a:t>
            </a:r>
          </a:p>
          <a:p>
            <a:pPr lvl="1"/>
            <a:r>
              <a:rPr lang="en-US" dirty="0" smtClean="0"/>
              <a:t>Degree of choice provided to patients has been an issue</a:t>
            </a:r>
          </a:p>
          <a:p>
            <a:pPr lvl="2"/>
            <a:r>
              <a:rPr lang="en-US" dirty="0" smtClean="0"/>
              <a:t>CSER sites have been instrumental in shaping debate, revealing discrepancies between current policies and patient preferences</a:t>
            </a:r>
          </a:p>
          <a:p>
            <a:pPr lvl="3"/>
            <a:r>
              <a:rPr lang="en-US" dirty="0" smtClean="0"/>
              <a:t>Led to shift in ACMG’s policy for ROR</a:t>
            </a:r>
          </a:p>
          <a:p>
            <a:pPr lvl="1"/>
            <a:r>
              <a:rPr lang="en-US" dirty="0" smtClean="0"/>
              <a:t>Beginning to accrue data addressing what patients wish to know regarding “off target” findings</a:t>
            </a:r>
          </a:p>
          <a:p>
            <a:pPr lvl="2"/>
            <a:r>
              <a:rPr lang="en-US" dirty="0"/>
              <a:t>M</a:t>
            </a:r>
            <a:r>
              <a:rPr lang="en-US" dirty="0" smtClean="0"/>
              <a:t>ajority of patients “want everything” when asked</a:t>
            </a:r>
          </a:p>
          <a:p>
            <a:pPr lvl="2"/>
            <a:r>
              <a:rPr lang="en-US" dirty="0" smtClean="0"/>
              <a:t>But even minimal “real world” barriers (e.g. need to make a phone call) dramatically decreases desired return</a:t>
            </a:r>
          </a:p>
          <a:p>
            <a:r>
              <a:rPr lang="en-US" dirty="0" smtClean="0"/>
              <a:t>CSER is collecting data on measures of patient satisfaction/distress with regard to both diagnostic findings and off-target results</a:t>
            </a:r>
          </a:p>
        </p:txBody>
      </p:sp>
    </p:spTree>
    <p:extLst>
      <p:ext uri="{BB962C8B-B14F-4D97-AF65-F5344CB8AC3E}">
        <p14:creationId xmlns:p14="http://schemas.microsoft.com/office/powerpoint/2010/main" val="508290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914400"/>
          </a:xfrm>
        </p:spPr>
        <p:txBody>
          <a:bodyPr>
            <a:noAutofit/>
          </a:bodyPr>
          <a:lstStyle/>
          <a:p>
            <a:r>
              <a:rPr lang="en-US" sz="4800" dirty="0" smtClean="0">
                <a:solidFill>
                  <a:srgbClr val="FFFF00"/>
                </a:solidFill>
              </a:rPr>
              <a:t>Future Challenges &amp; Opportunities</a:t>
            </a:r>
            <a:endParaRPr lang="en-US" sz="4800" dirty="0">
              <a:solidFill>
                <a:srgbClr val="FFFF00"/>
              </a:solidFill>
            </a:endParaRPr>
          </a:p>
        </p:txBody>
      </p:sp>
      <p:sp>
        <p:nvSpPr>
          <p:cNvPr id="3" name="Content Placeholder 2"/>
          <p:cNvSpPr>
            <a:spLocks noGrp="1"/>
          </p:cNvSpPr>
          <p:nvPr>
            <p:ph idx="1"/>
          </p:nvPr>
        </p:nvSpPr>
        <p:spPr>
          <a:xfrm>
            <a:off x="228600" y="1295400"/>
            <a:ext cx="8763000" cy="5181600"/>
          </a:xfrm>
        </p:spPr>
        <p:txBody>
          <a:bodyPr>
            <a:normAutofit fontScale="92500" lnSpcReduction="20000"/>
          </a:bodyPr>
          <a:lstStyle/>
          <a:p>
            <a:r>
              <a:rPr lang="en-US" dirty="0" smtClean="0"/>
              <a:t>CSER has erected an integrated infrastructure to implement clinical genomic medicine</a:t>
            </a:r>
          </a:p>
          <a:p>
            <a:r>
              <a:rPr lang="en-US" dirty="0" smtClean="0"/>
              <a:t>The central challenge now is to assess whether the application of genomic medicine actually improves patient outcomes</a:t>
            </a:r>
          </a:p>
          <a:p>
            <a:pPr lvl="1"/>
            <a:r>
              <a:rPr lang="en-US" dirty="0" smtClean="0"/>
              <a:t>Health</a:t>
            </a:r>
          </a:p>
          <a:p>
            <a:pPr lvl="2"/>
            <a:r>
              <a:rPr lang="en-US" dirty="0" smtClean="0"/>
              <a:t>Morbidity </a:t>
            </a:r>
            <a:r>
              <a:rPr lang="en-US" dirty="0"/>
              <a:t>&amp; mortality</a:t>
            </a:r>
          </a:p>
          <a:p>
            <a:pPr lvl="1"/>
            <a:r>
              <a:rPr lang="en-US" dirty="0"/>
              <a:t>Patient satisfaction, values, and well being</a:t>
            </a:r>
          </a:p>
          <a:p>
            <a:pPr lvl="1"/>
            <a:r>
              <a:rPr lang="en-US" dirty="0"/>
              <a:t>Economics</a:t>
            </a:r>
          </a:p>
          <a:p>
            <a:pPr lvl="2"/>
            <a:r>
              <a:rPr lang="en-US" dirty="0"/>
              <a:t>Do we save money? </a:t>
            </a:r>
          </a:p>
          <a:p>
            <a:pPr lvl="2"/>
            <a:r>
              <a:rPr lang="en-US" dirty="0"/>
              <a:t>How much do improved outcomes cost?</a:t>
            </a:r>
          </a:p>
          <a:p>
            <a:r>
              <a:rPr lang="en-US" dirty="0" smtClean="0"/>
              <a:t>Explore outcomes in diverse settings, including ethnic, socioeconomic, clinical status</a:t>
            </a:r>
          </a:p>
        </p:txBody>
      </p:sp>
      <p:sp>
        <p:nvSpPr>
          <p:cNvPr id="4" name="TextBox 3"/>
          <p:cNvSpPr txBox="1"/>
          <p:nvPr/>
        </p:nvSpPr>
        <p:spPr>
          <a:xfrm>
            <a:off x="2362200" y="762000"/>
            <a:ext cx="4343400" cy="646331"/>
          </a:xfrm>
          <a:prstGeom prst="rect">
            <a:avLst/>
          </a:prstGeom>
          <a:noFill/>
        </p:spPr>
        <p:txBody>
          <a:bodyPr wrap="square" rtlCol="0">
            <a:spAutoFit/>
          </a:bodyPr>
          <a:lstStyle/>
          <a:p>
            <a:pPr algn="ctr"/>
            <a:r>
              <a:rPr lang="en-US" sz="3600" i="1" dirty="0" smtClean="0"/>
              <a:t>Outcomes</a:t>
            </a:r>
            <a:endParaRPr lang="en-US" sz="3600" i="1" dirty="0"/>
          </a:p>
        </p:txBody>
      </p:sp>
      <p:sp>
        <p:nvSpPr>
          <p:cNvPr id="5" name="Rectangle 4"/>
          <p:cNvSpPr/>
          <p:nvPr/>
        </p:nvSpPr>
        <p:spPr>
          <a:xfrm>
            <a:off x="152400" y="6396335"/>
            <a:ext cx="8915400" cy="461665"/>
          </a:xfrm>
          <a:prstGeom prst="rect">
            <a:avLst/>
          </a:prstGeom>
        </p:spPr>
        <p:txBody>
          <a:bodyPr wrap="square">
            <a:spAutoFit/>
          </a:bodyPr>
          <a:lstStyle/>
          <a:p>
            <a:pPr algn="ctr"/>
            <a:r>
              <a:rPr lang="en-US" sz="2400" i="1" dirty="0" smtClean="0">
                <a:solidFill>
                  <a:srgbClr val="FFFF00"/>
                </a:solidFill>
              </a:rPr>
              <a:t>A role for CSER/NHGRI since the “market” does not focus on outcomes</a:t>
            </a:r>
            <a:endParaRPr lang="en-US" sz="2400" i="1" dirty="0">
              <a:solidFill>
                <a:srgbClr val="FFFF00"/>
              </a:solidFill>
            </a:endParaRPr>
          </a:p>
        </p:txBody>
      </p:sp>
    </p:spTree>
    <p:extLst>
      <p:ext uri="{BB962C8B-B14F-4D97-AF65-F5344CB8AC3E}">
        <p14:creationId xmlns:p14="http://schemas.microsoft.com/office/powerpoint/2010/main" val="21214868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rPr>
              <a:t>Outcomes</a:t>
            </a:r>
            <a:endParaRPr lang="en-US" dirty="0">
              <a:solidFill>
                <a:srgbClr val="FFFF00"/>
              </a:solidFill>
            </a:endParaRPr>
          </a:p>
        </p:txBody>
      </p:sp>
      <p:sp>
        <p:nvSpPr>
          <p:cNvPr id="3" name="Content Placeholder 2"/>
          <p:cNvSpPr>
            <a:spLocks noGrp="1"/>
          </p:cNvSpPr>
          <p:nvPr>
            <p:ph idx="1"/>
          </p:nvPr>
        </p:nvSpPr>
        <p:spPr>
          <a:xfrm>
            <a:off x="228600" y="1219200"/>
            <a:ext cx="8763000" cy="5562600"/>
          </a:xfrm>
        </p:spPr>
        <p:txBody>
          <a:bodyPr>
            <a:normAutofit fontScale="85000" lnSpcReduction="10000"/>
          </a:bodyPr>
          <a:lstStyle/>
          <a:p>
            <a:r>
              <a:rPr lang="en-US" dirty="0"/>
              <a:t>Assessing </a:t>
            </a:r>
            <a:r>
              <a:rPr lang="en-US" dirty="0" smtClean="0"/>
              <a:t>genomic outcomes demands </a:t>
            </a:r>
            <a:r>
              <a:rPr lang="en-US" dirty="0"/>
              <a:t>new approaches </a:t>
            </a:r>
          </a:p>
          <a:p>
            <a:pPr lvl="1"/>
            <a:r>
              <a:rPr lang="en-US" dirty="0" smtClean="0"/>
              <a:t>Qualitatively different approaches	</a:t>
            </a:r>
          </a:p>
          <a:p>
            <a:pPr lvl="2"/>
            <a:r>
              <a:rPr lang="en-US" dirty="0" smtClean="0"/>
              <a:t>New cohorts of patients with a range of diagnoses</a:t>
            </a:r>
          </a:p>
          <a:p>
            <a:pPr lvl="2"/>
            <a:r>
              <a:rPr lang="en-US" dirty="0" smtClean="0"/>
              <a:t>Comparisons between those with application of various approaches &amp; those with standard care (e.g. CER)</a:t>
            </a:r>
          </a:p>
          <a:p>
            <a:pPr lvl="3"/>
            <a:r>
              <a:rPr lang="en-US" dirty="0" err="1" smtClean="0"/>
              <a:t>e.g</a:t>
            </a:r>
            <a:r>
              <a:rPr lang="en-US" dirty="0" smtClean="0"/>
              <a:t> WES vs. WGS vs. </a:t>
            </a:r>
            <a:r>
              <a:rPr lang="en-US" dirty="0" err="1" smtClean="0"/>
              <a:t>multigene</a:t>
            </a:r>
            <a:r>
              <a:rPr lang="en-US" dirty="0" smtClean="0"/>
              <a:t> panels vs. combined approaches</a:t>
            </a:r>
          </a:p>
          <a:p>
            <a:pPr lvl="3"/>
            <a:r>
              <a:rPr lang="en-US" dirty="0" smtClean="0"/>
              <a:t>Will feed into efforts of IGNITE and EMERGE</a:t>
            </a:r>
          </a:p>
          <a:p>
            <a:pPr lvl="1"/>
            <a:r>
              <a:rPr lang="en-US" dirty="0" smtClean="0"/>
              <a:t>Systematic, quantitative extension of existing cohorts</a:t>
            </a:r>
            <a:endParaRPr lang="en-US" dirty="0"/>
          </a:p>
          <a:p>
            <a:pPr lvl="2"/>
            <a:r>
              <a:rPr lang="en-US" dirty="0" smtClean="0"/>
              <a:t>Large numbers of patients </a:t>
            </a:r>
            <a:endParaRPr lang="en-US" dirty="0"/>
          </a:p>
          <a:p>
            <a:pPr lvl="2"/>
            <a:r>
              <a:rPr lang="en-US" dirty="0" smtClean="0"/>
              <a:t>Longitudinal follow up of those with positive results</a:t>
            </a:r>
          </a:p>
          <a:p>
            <a:pPr lvl="3"/>
            <a:r>
              <a:rPr lang="en-US" dirty="0" smtClean="0"/>
              <a:t>Impact on care, dissemination to family members, etc.</a:t>
            </a:r>
          </a:p>
          <a:p>
            <a:pPr lvl="2"/>
            <a:r>
              <a:rPr lang="en-US" dirty="0"/>
              <a:t>Longitudinal </a:t>
            </a:r>
            <a:r>
              <a:rPr lang="en-US" dirty="0" smtClean="0"/>
              <a:t> follow up of those with negative results</a:t>
            </a:r>
          </a:p>
          <a:p>
            <a:pPr lvl="3"/>
            <a:r>
              <a:rPr lang="en-US" dirty="0" smtClean="0"/>
              <a:t>Optimal approaches to dynamic reinterpretation as knowledge / technology evolve</a:t>
            </a:r>
            <a:endParaRPr lang="en-US" dirty="0"/>
          </a:p>
          <a:p>
            <a:r>
              <a:rPr lang="en-US" dirty="0" smtClean="0"/>
              <a:t>Outcomes measurement must continue to include ELSI-oriented outcomes</a:t>
            </a:r>
          </a:p>
        </p:txBody>
      </p:sp>
    </p:spTree>
    <p:extLst>
      <p:ext uri="{BB962C8B-B14F-4D97-AF65-F5344CB8AC3E}">
        <p14:creationId xmlns:p14="http://schemas.microsoft.com/office/powerpoint/2010/main" val="25348498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25963"/>
          </a:xfrm>
        </p:spPr>
        <p:txBody>
          <a:bodyPr>
            <a:normAutofit fontScale="85000" lnSpcReduction="10000"/>
          </a:bodyPr>
          <a:lstStyle/>
          <a:p>
            <a:r>
              <a:rPr lang="en-US" dirty="0" smtClean="0"/>
              <a:t>CSER sites have established a variety of inventive analytic workflows for analysis </a:t>
            </a:r>
            <a:r>
              <a:rPr lang="en-US" dirty="0"/>
              <a:t>of </a:t>
            </a:r>
            <a:r>
              <a:rPr lang="en-US" dirty="0" smtClean="0"/>
              <a:t>clinical genomic data</a:t>
            </a:r>
          </a:p>
          <a:p>
            <a:r>
              <a:rPr lang="en-US" dirty="0" smtClean="0"/>
              <a:t>Need for controlled investigations to determine optimal approaches in order to maximize efficiency</a:t>
            </a:r>
          </a:p>
          <a:p>
            <a:pPr lvl="1"/>
            <a:r>
              <a:rPr lang="en-US" dirty="0" smtClean="0"/>
              <a:t>How to best make difficult trade</a:t>
            </a:r>
            <a:r>
              <a:rPr lang="en-US" dirty="0"/>
              <a:t>-offs between </a:t>
            </a:r>
            <a:r>
              <a:rPr lang="en-US" dirty="0" smtClean="0"/>
              <a:t>sensitivity </a:t>
            </a:r>
            <a:r>
              <a:rPr lang="en-US" dirty="0"/>
              <a:t>and specificity</a:t>
            </a:r>
          </a:p>
          <a:p>
            <a:pPr lvl="2"/>
            <a:r>
              <a:rPr lang="en-US" dirty="0"/>
              <a:t>e. g. </a:t>
            </a:r>
            <a:r>
              <a:rPr lang="en-US" dirty="0" smtClean="0"/>
              <a:t>phenotypically-driven “gene lists” that maximize specificity </a:t>
            </a:r>
            <a:r>
              <a:rPr lang="en-US" i="1" dirty="0" smtClean="0"/>
              <a:t>vs</a:t>
            </a:r>
            <a:r>
              <a:rPr lang="en-US" dirty="0"/>
              <a:t>. “gene agnostic” </a:t>
            </a:r>
            <a:r>
              <a:rPr lang="en-US" dirty="0" smtClean="0"/>
              <a:t>approach, maximizing sensitivity</a:t>
            </a:r>
            <a:endParaRPr lang="en-US" dirty="0"/>
          </a:p>
          <a:p>
            <a:pPr lvl="3"/>
            <a:r>
              <a:rPr lang="en-US" dirty="0" smtClean="0"/>
              <a:t>Likely to differ by clinical context</a:t>
            </a:r>
          </a:p>
          <a:p>
            <a:pPr lvl="4"/>
            <a:r>
              <a:rPr lang="en-US" dirty="0" smtClean="0"/>
              <a:t>Cancer vs. ID</a:t>
            </a:r>
          </a:p>
          <a:p>
            <a:r>
              <a:rPr lang="en-US" dirty="0" smtClean="0"/>
              <a:t>Especially </a:t>
            </a:r>
            <a:r>
              <a:rPr lang="en-US" dirty="0"/>
              <a:t>important given time &amp; resource </a:t>
            </a:r>
            <a:r>
              <a:rPr lang="en-US" dirty="0" smtClean="0"/>
              <a:t>constraints of analysis in the clinical setting</a:t>
            </a:r>
            <a:endParaRPr lang="en-US" dirty="0"/>
          </a:p>
          <a:p>
            <a:pPr lvl="4"/>
            <a:endParaRPr lang="en-US" dirty="0"/>
          </a:p>
        </p:txBody>
      </p:sp>
      <p:sp>
        <p:nvSpPr>
          <p:cNvPr id="4" name="Title 1"/>
          <p:cNvSpPr>
            <a:spLocks noGrp="1"/>
          </p:cNvSpPr>
          <p:nvPr>
            <p:ph type="title"/>
          </p:nvPr>
        </p:nvSpPr>
        <p:spPr/>
        <p:txBody>
          <a:bodyPr>
            <a:noAutofit/>
          </a:bodyPr>
          <a:lstStyle/>
          <a:p>
            <a:r>
              <a:rPr lang="en-US" sz="4800" dirty="0" smtClean="0">
                <a:solidFill>
                  <a:srgbClr val="FFFF00"/>
                </a:solidFill>
              </a:rPr>
              <a:t>Future Needs, Challenges &amp; Opportunities</a:t>
            </a:r>
            <a:endParaRPr lang="en-US" sz="4800" dirty="0">
              <a:solidFill>
                <a:srgbClr val="FFFF00"/>
              </a:solidFill>
            </a:endParaRPr>
          </a:p>
        </p:txBody>
      </p:sp>
      <p:sp>
        <p:nvSpPr>
          <p:cNvPr id="5" name="TextBox 4"/>
          <p:cNvSpPr txBox="1"/>
          <p:nvPr/>
        </p:nvSpPr>
        <p:spPr>
          <a:xfrm>
            <a:off x="2362200" y="1524000"/>
            <a:ext cx="4343400" cy="646331"/>
          </a:xfrm>
          <a:prstGeom prst="rect">
            <a:avLst/>
          </a:prstGeom>
          <a:noFill/>
        </p:spPr>
        <p:txBody>
          <a:bodyPr wrap="square" rtlCol="0">
            <a:spAutoFit/>
          </a:bodyPr>
          <a:lstStyle/>
          <a:p>
            <a:pPr algn="ctr"/>
            <a:r>
              <a:rPr lang="en-US" sz="3600" i="1" dirty="0" smtClean="0"/>
              <a:t>Analytical Approaches</a:t>
            </a:r>
            <a:endParaRPr lang="en-US" sz="3600" i="1" dirty="0"/>
          </a:p>
        </p:txBody>
      </p:sp>
      <p:pic>
        <p:nvPicPr>
          <p:cNvPr id="6" name="Picture 5"/>
          <p:cNvPicPr>
            <a:picLocks noChangeAspect="1"/>
          </p:cNvPicPr>
          <p:nvPr/>
        </p:nvPicPr>
        <p:blipFill>
          <a:blip r:embed="rId3" cstate="print"/>
          <a:stretch>
            <a:fillRect/>
          </a:stretch>
        </p:blipFill>
        <p:spPr>
          <a:xfrm>
            <a:off x="7315200" y="838200"/>
            <a:ext cx="1600200" cy="1341834"/>
          </a:xfrm>
          <a:prstGeom prst="rect">
            <a:avLst/>
          </a:prstGeom>
        </p:spPr>
      </p:pic>
    </p:spTree>
    <p:extLst>
      <p:ext uri="{BB962C8B-B14F-4D97-AF65-F5344CB8AC3E}">
        <p14:creationId xmlns:p14="http://schemas.microsoft.com/office/powerpoint/2010/main" val="8857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ssolv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600200" y="1965960"/>
            <a:ext cx="5943600" cy="451104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600200" y="76200"/>
            <a:ext cx="5943600" cy="1813560"/>
          </a:xfrm>
          <a:prstGeom prst="rect">
            <a:avLst/>
          </a:prstGeom>
          <a:noFill/>
          <a:ln w="28575" cmpd="sng">
            <a:solidFill>
              <a:srgbClr val="FFFF00"/>
            </a:solidFill>
            <a:miter lim="800000"/>
            <a:headEnd/>
            <a:tailEnd/>
          </a:ln>
        </p:spPr>
      </p:pic>
      <p:sp>
        <p:nvSpPr>
          <p:cNvPr id="6" name="TextBox 5"/>
          <p:cNvSpPr txBox="1"/>
          <p:nvPr/>
        </p:nvSpPr>
        <p:spPr>
          <a:xfrm>
            <a:off x="5334000" y="6477000"/>
            <a:ext cx="3810000" cy="307777"/>
          </a:xfrm>
          <a:prstGeom prst="rect">
            <a:avLst/>
          </a:prstGeom>
          <a:noFill/>
        </p:spPr>
        <p:txBody>
          <a:bodyPr wrap="square" rtlCol="0">
            <a:spAutoFit/>
          </a:bodyPr>
          <a:lstStyle/>
          <a:p>
            <a:r>
              <a:rPr lang="en-US" sz="1400" i="1" dirty="0" smtClean="0">
                <a:solidFill>
                  <a:srgbClr val="FFFF00"/>
                </a:solidFill>
              </a:rPr>
              <a:t>Green &amp; </a:t>
            </a:r>
            <a:r>
              <a:rPr lang="en-US" sz="1400" i="1" dirty="0" err="1" smtClean="0">
                <a:solidFill>
                  <a:srgbClr val="FFFF00"/>
                </a:solidFill>
              </a:rPr>
              <a:t>Guyer</a:t>
            </a:r>
            <a:r>
              <a:rPr lang="en-US" sz="1400" i="1" dirty="0" smtClean="0">
                <a:solidFill>
                  <a:srgbClr val="FFFF00"/>
                </a:solidFill>
              </a:rPr>
              <a:t>. Nature; 470:204.2011</a:t>
            </a:r>
            <a:endParaRPr lang="en-US" sz="1400" i="1" dirty="0">
              <a:solidFill>
                <a:srgbClr val="FFFF00"/>
              </a:solidFill>
            </a:endParaRPr>
          </a:p>
        </p:txBody>
      </p:sp>
    </p:spTree>
    <p:extLst>
      <p:ext uri="{BB962C8B-B14F-4D97-AF65-F5344CB8AC3E}">
        <p14:creationId xmlns:p14="http://schemas.microsoft.com/office/powerpoint/2010/main" val="2307003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woman in the moon the rabbit in the moon the cow jumping"/>
          <p:cNvPicPr>
            <a:picLocks noChangeAspect="1" noChangeArrowheads="1"/>
          </p:cNvPicPr>
          <p:nvPr/>
        </p:nvPicPr>
        <p:blipFill>
          <a:blip r:embed="rId3" cstate="print"/>
          <a:srcRect/>
          <a:stretch>
            <a:fillRect/>
          </a:stretch>
        </p:blipFill>
        <p:spPr bwMode="auto">
          <a:xfrm>
            <a:off x="6705600" y="2895600"/>
            <a:ext cx="2438399" cy="2438400"/>
          </a:xfrm>
          <a:prstGeom prst="rect">
            <a:avLst/>
          </a:prstGeom>
          <a:noFill/>
        </p:spPr>
      </p:pic>
      <p:sp>
        <p:nvSpPr>
          <p:cNvPr id="2" name="Title 1"/>
          <p:cNvSpPr>
            <a:spLocks noGrp="1"/>
          </p:cNvSpPr>
          <p:nvPr>
            <p:ph type="title"/>
          </p:nvPr>
        </p:nvSpPr>
        <p:spPr>
          <a:xfrm>
            <a:off x="457200" y="0"/>
            <a:ext cx="8229600" cy="914400"/>
          </a:xfrm>
        </p:spPr>
        <p:txBody>
          <a:bodyPr/>
          <a:lstStyle/>
          <a:p>
            <a:r>
              <a:rPr lang="en-US" dirty="0" smtClean="0">
                <a:solidFill>
                  <a:srgbClr val="FFFF00"/>
                </a:solidFill>
              </a:rPr>
              <a:t>Analytical Approaches</a:t>
            </a:r>
            <a:endParaRPr lang="en-US" dirty="0">
              <a:solidFill>
                <a:srgbClr val="FFFF00"/>
              </a:solidFill>
            </a:endParaRPr>
          </a:p>
        </p:txBody>
      </p:sp>
      <p:sp>
        <p:nvSpPr>
          <p:cNvPr id="3" name="Content Placeholder 2"/>
          <p:cNvSpPr>
            <a:spLocks noGrp="1"/>
          </p:cNvSpPr>
          <p:nvPr>
            <p:ph idx="1"/>
          </p:nvPr>
        </p:nvSpPr>
        <p:spPr>
          <a:xfrm>
            <a:off x="228600" y="1219200"/>
            <a:ext cx="8229600" cy="5638800"/>
          </a:xfrm>
        </p:spPr>
        <p:txBody>
          <a:bodyPr>
            <a:normAutofit fontScale="77500" lnSpcReduction="20000"/>
          </a:bodyPr>
          <a:lstStyle/>
          <a:p>
            <a:r>
              <a:rPr lang="en-US" dirty="0" smtClean="0"/>
              <a:t>Adjudication of a variant’s impact is the single most significant obstacle to the application of genomic medicine</a:t>
            </a:r>
          </a:p>
          <a:p>
            <a:r>
              <a:rPr lang="en-US" dirty="0" smtClean="0"/>
              <a:t>We are evolutionarily predisposed to tolerate false positives &amp; therefore over-interpret data</a:t>
            </a:r>
          </a:p>
          <a:p>
            <a:pPr lvl="1"/>
            <a:r>
              <a:rPr lang="en-US" dirty="0" smtClean="0"/>
              <a:t>The genome is big &amp; thus coincidences are common</a:t>
            </a:r>
          </a:p>
          <a:p>
            <a:pPr lvl="1"/>
            <a:r>
              <a:rPr lang="en-US" dirty="0" smtClean="0"/>
              <a:t>Our protocols for adjudication are wholly inadequate</a:t>
            </a:r>
          </a:p>
          <a:p>
            <a:pPr lvl="1"/>
            <a:r>
              <a:rPr lang="en-US" dirty="0"/>
              <a:t>The stakes are high</a:t>
            </a:r>
          </a:p>
          <a:p>
            <a:pPr lvl="1"/>
            <a:r>
              <a:rPr lang="en-US" dirty="0" smtClean="0"/>
              <a:t>There rarely exist “gold standards” for adjudication</a:t>
            </a:r>
          </a:p>
          <a:p>
            <a:pPr lvl="2"/>
            <a:r>
              <a:rPr lang="en-US" dirty="0" smtClean="0"/>
              <a:t>Need for statistical approaches like “mutational                                          burden” &amp; thus large numbers</a:t>
            </a:r>
          </a:p>
          <a:p>
            <a:r>
              <a:rPr lang="en-US" dirty="0" smtClean="0"/>
              <a:t>Planned overlap</a:t>
            </a:r>
          </a:p>
          <a:p>
            <a:pPr lvl="1"/>
            <a:r>
              <a:rPr lang="en-US" dirty="0" err="1"/>
              <a:t>ClinGen</a:t>
            </a:r>
            <a:r>
              <a:rPr lang="en-US" dirty="0"/>
              <a:t> (aggregation of multiple sources of variation, </a:t>
            </a:r>
            <a:r>
              <a:rPr lang="en-US" dirty="0" smtClean="0"/>
              <a:t>                  ranging </a:t>
            </a:r>
            <a:r>
              <a:rPr lang="en-US" dirty="0"/>
              <a:t>from </a:t>
            </a:r>
            <a:r>
              <a:rPr lang="en-US" dirty="0" smtClean="0"/>
              <a:t>commercial </a:t>
            </a:r>
            <a:r>
              <a:rPr lang="en-US" dirty="0"/>
              <a:t>labs to more basic LSS efforts)</a:t>
            </a:r>
          </a:p>
          <a:p>
            <a:pPr lvl="1"/>
            <a:r>
              <a:rPr lang="en-US" dirty="0" smtClean="0"/>
              <a:t>CSER (investigating optimal processes and mechanisms                         for curation in the clinical setting) </a:t>
            </a:r>
          </a:p>
          <a:p>
            <a:pPr lvl="1"/>
            <a:r>
              <a:rPr lang="en-US" dirty="0" smtClean="0"/>
              <a:t>EMERGE (large scale integration with EMRs)</a:t>
            </a:r>
            <a:endParaRPr lang="en-US" dirty="0"/>
          </a:p>
        </p:txBody>
      </p:sp>
      <p:sp>
        <p:nvSpPr>
          <p:cNvPr id="5" name="TextBox 4"/>
          <p:cNvSpPr txBox="1"/>
          <p:nvPr/>
        </p:nvSpPr>
        <p:spPr>
          <a:xfrm>
            <a:off x="914400" y="685800"/>
            <a:ext cx="7162800" cy="461665"/>
          </a:xfrm>
          <a:prstGeom prst="rect">
            <a:avLst/>
          </a:prstGeom>
          <a:noFill/>
        </p:spPr>
        <p:txBody>
          <a:bodyPr wrap="square" rtlCol="0">
            <a:spAutoFit/>
          </a:bodyPr>
          <a:lstStyle/>
          <a:p>
            <a:pPr algn="ctr"/>
            <a:r>
              <a:rPr lang="en-US" sz="2400" i="1" dirty="0" smtClean="0"/>
              <a:t>Variants of Uncertain Significance</a:t>
            </a:r>
            <a:endParaRPr lang="en-US" sz="2400" i="1" dirty="0"/>
          </a:p>
        </p:txBody>
      </p:sp>
    </p:spTree>
    <p:extLst>
      <p:ext uri="{BB962C8B-B14F-4D97-AF65-F5344CB8AC3E}">
        <p14:creationId xmlns:p14="http://schemas.microsoft.com/office/powerpoint/2010/main" val="7995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rmAutofit fontScale="90000"/>
          </a:bodyPr>
          <a:lstStyle/>
          <a:p>
            <a:r>
              <a:rPr lang="en-US" dirty="0">
                <a:solidFill>
                  <a:srgbClr val="FFFF00"/>
                </a:solidFill>
              </a:rPr>
              <a:t>Future Needs, Challenges &amp; Opportunities</a:t>
            </a:r>
            <a:endParaRPr lang="en-US" dirty="0"/>
          </a:p>
        </p:txBody>
      </p:sp>
      <p:sp>
        <p:nvSpPr>
          <p:cNvPr id="3" name="Content Placeholder 2"/>
          <p:cNvSpPr>
            <a:spLocks noGrp="1"/>
          </p:cNvSpPr>
          <p:nvPr>
            <p:ph idx="1"/>
          </p:nvPr>
        </p:nvSpPr>
        <p:spPr>
          <a:xfrm>
            <a:off x="0" y="1524000"/>
            <a:ext cx="9144000" cy="5135563"/>
          </a:xfrm>
        </p:spPr>
        <p:txBody>
          <a:bodyPr>
            <a:normAutofit fontScale="92500" lnSpcReduction="20000"/>
          </a:bodyPr>
          <a:lstStyle/>
          <a:p>
            <a:r>
              <a:rPr lang="en-US" dirty="0" smtClean="0"/>
              <a:t>Progress will rely on integration and sharing</a:t>
            </a:r>
          </a:p>
          <a:p>
            <a:pPr lvl="1"/>
            <a:r>
              <a:rPr lang="en-US" dirty="0" smtClean="0"/>
              <a:t>Need to develop formats that facilitate data sharing amongst sites/labs/vendors/clinical settings </a:t>
            </a:r>
          </a:p>
          <a:p>
            <a:pPr lvl="1"/>
            <a:r>
              <a:rPr lang="en-US" dirty="0" smtClean="0"/>
              <a:t>Incorporate data science to meet the expected problems of scale</a:t>
            </a:r>
          </a:p>
          <a:p>
            <a:pPr lvl="1"/>
            <a:r>
              <a:rPr lang="en-US" dirty="0" smtClean="0"/>
              <a:t>While protecting privacy and complying with HIPPA</a:t>
            </a:r>
          </a:p>
          <a:p>
            <a:pPr lvl="1"/>
            <a:r>
              <a:rPr lang="en-US" dirty="0" smtClean="0"/>
              <a:t>The </a:t>
            </a:r>
            <a:r>
              <a:rPr lang="en-US" dirty="0"/>
              <a:t>market is poorly equipped (indeed, often antithetical) to integration and sharing data</a:t>
            </a:r>
          </a:p>
          <a:p>
            <a:pPr lvl="1"/>
            <a:r>
              <a:rPr lang="en-US" dirty="0" smtClean="0"/>
              <a:t>Well adapted to a UO1 consortium model </a:t>
            </a:r>
          </a:p>
          <a:p>
            <a:r>
              <a:rPr lang="en-US" dirty="0"/>
              <a:t>Integration of genomic data with other “</a:t>
            </a:r>
            <a:r>
              <a:rPr lang="en-US" dirty="0" err="1"/>
              <a:t>omic</a:t>
            </a:r>
            <a:r>
              <a:rPr lang="en-US" dirty="0"/>
              <a:t>” data </a:t>
            </a:r>
          </a:p>
          <a:p>
            <a:pPr lvl="1"/>
            <a:r>
              <a:rPr lang="en-US" dirty="0"/>
              <a:t>Where clinically promising</a:t>
            </a:r>
          </a:p>
          <a:p>
            <a:pPr lvl="2"/>
            <a:r>
              <a:rPr lang="en-US" dirty="0"/>
              <a:t>e.g. </a:t>
            </a:r>
            <a:r>
              <a:rPr lang="en-US" dirty="0" err="1"/>
              <a:t>RNAseq</a:t>
            </a:r>
            <a:r>
              <a:rPr lang="en-US" dirty="0"/>
              <a:t> in tumor analysis</a:t>
            </a:r>
          </a:p>
          <a:p>
            <a:r>
              <a:rPr lang="en-US" dirty="0" smtClean="0"/>
              <a:t>Integration with training programs</a:t>
            </a:r>
          </a:p>
          <a:p>
            <a:endParaRPr lang="en-US" dirty="0"/>
          </a:p>
        </p:txBody>
      </p:sp>
      <p:sp>
        <p:nvSpPr>
          <p:cNvPr id="4" name="TextBox 3"/>
          <p:cNvSpPr txBox="1"/>
          <p:nvPr/>
        </p:nvSpPr>
        <p:spPr>
          <a:xfrm>
            <a:off x="2362200" y="838200"/>
            <a:ext cx="4343400" cy="646331"/>
          </a:xfrm>
          <a:prstGeom prst="rect">
            <a:avLst/>
          </a:prstGeom>
          <a:noFill/>
        </p:spPr>
        <p:txBody>
          <a:bodyPr wrap="square" rtlCol="0">
            <a:spAutoFit/>
          </a:bodyPr>
          <a:lstStyle/>
          <a:p>
            <a:pPr algn="ctr"/>
            <a:r>
              <a:rPr lang="en-US" sz="3600" i="1" dirty="0" smtClean="0"/>
              <a:t>Integration &amp; Sharing</a:t>
            </a:r>
            <a:endParaRPr lang="en-US" sz="3600" i="1" dirty="0"/>
          </a:p>
        </p:txBody>
      </p:sp>
    </p:spTree>
    <p:extLst>
      <p:ext uri="{BB962C8B-B14F-4D97-AF65-F5344CB8AC3E}">
        <p14:creationId xmlns:p14="http://schemas.microsoft.com/office/powerpoint/2010/main" val="26495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5029200"/>
          </a:xfrm>
        </p:spPr>
        <p:txBody>
          <a:bodyPr>
            <a:normAutofit fontScale="77500" lnSpcReduction="20000"/>
          </a:bodyPr>
          <a:lstStyle/>
          <a:p>
            <a:r>
              <a:rPr lang="en-US" dirty="0"/>
              <a:t>Expansion of groups sequenced </a:t>
            </a:r>
            <a:endParaRPr lang="en-US" dirty="0" smtClean="0"/>
          </a:p>
          <a:p>
            <a:pPr lvl="1"/>
            <a:r>
              <a:rPr lang="en-US" dirty="0" smtClean="0"/>
              <a:t>New diagnostic categories of patients</a:t>
            </a:r>
          </a:p>
          <a:p>
            <a:pPr lvl="1"/>
            <a:r>
              <a:rPr lang="en-US" dirty="0" smtClean="0"/>
              <a:t>Need </a:t>
            </a:r>
            <a:r>
              <a:rPr lang="en-US" dirty="0"/>
              <a:t>to </a:t>
            </a:r>
            <a:r>
              <a:rPr lang="en-US" dirty="0" smtClean="0"/>
              <a:t>consider whether </a:t>
            </a:r>
            <a:r>
              <a:rPr lang="en-US" dirty="0"/>
              <a:t>genomic approaches can improve health in the general population</a:t>
            </a:r>
          </a:p>
          <a:p>
            <a:pPr lvl="3"/>
            <a:r>
              <a:rPr lang="en-US" dirty="0"/>
              <a:t>Carrier </a:t>
            </a:r>
            <a:r>
              <a:rPr lang="en-US" dirty="0" smtClean="0"/>
              <a:t>screening for </a:t>
            </a:r>
            <a:r>
              <a:rPr lang="en-US" dirty="0"/>
              <a:t>interested individuals</a:t>
            </a:r>
          </a:p>
          <a:p>
            <a:pPr lvl="3"/>
            <a:r>
              <a:rPr lang="en-US" dirty="0"/>
              <a:t>Targeted sequencing of selected genes in general population that, when mutated, strongly predispose to severe but preventable </a:t>
            </a:r>
            <a:r>
              <a:rPr lang="en-US" dirty="0" smtClean="0"/>
              <a:t>disease</a:t>
            </a:r>
          </a:p>
          <a:p>
            <a:pPr lvl="3"/>
            <a:r>
              <a:rPr lang="en-US" dirty="0" smtClean="0"/>
              <a:t>Facilitate longitudinal use of genomic information throughout lifespan</a:t>
            </a:r>
            <a:endParaRPr lang="en-US" dirty="0"/>
          </a:p>
          <a:p>
            <a:r>
              <a:rPr lang="en-US" dirty="0" smtClean="0"/>
              <a:t>Expansion regarding venues &amp; populations:</a:t>
            </a:r>
          </a:p>
          <a:p>
            <a:pPr lvl="1"/>
            <a:r>
              <a:rPr lang="en-US" dirty="0" smtClean="0"/>
              <a:t>Ensure broad diversity of patients</a:t>
            </a:r>
          </a:p>
          <a:p>
            <a:pPr lvl="1"/>
            <a:r>
              <a:rPr lang="en-US" dirty="0" smtClean="0"/>
              <a:t>Beyond the academic setting where warranted </a:t>
            </a:r>
          </a:p>
          <a:p>
            <a:pPr lvl="2"/>
            <a:r>
              <a:rPr lang="en-US" dirty="0" smtClean="0"/>
              <a:t>Natural progression from CSER to IGNITE</a:t>
            </a:r>
          </a:p>
          <a:p>
            <a:pPr lvl="2"/>
            <a:r>
              <a:rPr lang="en-US" dirty="0" smtClean="0"/>
              <a:t>e.g. coordination with PBRNs</a:t>
            </a:r>
          </a:p>
          <a:p>
            <a:pPr lvl="1"/>
            <a:r>
              <a:rPr lang="en-US" dirty="0" smtClean="0"/>
              <a:t>Investigate cascade impact on family members</a:t>
            </a:r>
          </a:p>
          <a:p>
            <a:r>
              <a:rPr lang="en-US" dirty="0" smtClean="0"/>
              <a:t>We must carefully consider what we mean by “genomic approaches”</a:t>
            </a:r>
          </a:p>
        </p:txBody>
      </p:sp>
      <p:sp>
        <p:nvSpPr>
          <p:cNvPr id="4" name="Title 1"/>
          <p:cNvSpPr>
            <a:spLocks noGrp="1"/>
          </p:cNvSpPr>
          <p:nvPr>
            <p:ph type="title"/>
          </p:nvPr>
        </p:nvSpPr>
        <p:spPr>
          <a:xfrm>
            <a:off x="457200" y="76200"/>
            <a:ext cx="8229600" cy="1143000"/>
          </a:xfrm>
        </p:spPr>
        <p:txBody>
          <a:bodyPr>
            <a:normAutofit fontScale="90000"/>
          </a:bodyPr>
          <a:lstStyle/>
          <a:p>
            <a:r>
              <a:rPr lang="en-US" dirty="0">
                <a:solidFill>
                  <a:srgbClr val="FFFF00"/>
                </a:solidFill>
              </a:rPr>
              <a:t>Future Needs, Challenges &amp; Opportunities</a:t>
            </a:r>
            <a:endParaRPr lang="en-US" dirty="0"/>
          </a:p>
        </p:txBody>
      </p:sp>
      <p:sp>
        <p:nvSpPr>
          <p:cNvPr id="5" name="TextBox 4"/>
          <p:cNvSpPr txBox="1"/>
          <p:nvPr/>
        </p:nvSpPr>
        <p:spPr>
          <a:xfrm>
            <a:off x="609600" y="1219200"/>
            <a:ext cx="7924800" cy="646331"/>
          </a:xfrm>
          <a:prstGeom prst="rect">
            <a:avLst/>
          </a:prstGeom>
          <a:noFill/>
        </p:spPr>
        <p:txBody>
          <a:bodyPr wrap="square" rtlCol="0">
            <a:spAutoFit/>
          </a:bodyPr>
          <a:lstStyle/>
          <a:p>
            <a:pPr algn="ctr"/>
            <a:r>
              <a:rPr lang="en-US" sz="3600" i="1" dirty="0" smtClean="0"/>
              <a:t>Rational &amp; Targeted Expansion</a:t>
            </a:r>
            <a:endParaRPr lang="en-US" sz="3600" i="1" dirty="0"/>
          </a:p>
        </p:txBody>
      </p:sp>
    </p:spTree>
    <p:extLst>
      <p:ext uri="{BB962C8B-B14F-4D97-AF65-F5344CB8AC3E}">
        <p14:creationId xmlns:p14="http://schemas.microsoft.com/office/powerpoint/2010/main" val="15037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us.123rf.com/400wm/400/400/beenana/beenana0710/beenana071000042/1923113-close-up-view-of-a-united-states-buffalo-nickel-with-stacks-of-coins-behind-it-on-a-black-background.jpg"/>
          <p:cNvPicPr>
            <a:picLocks noChangeAspect="1" noChangeArrowheads="1"/>
          </p:cNvPicPr>
          <p:nvPr/>
        </p:nvPicPr>
        <p:blipFill rotWithShape="1">
          <a:blip r:embed="rId3" cstate="print"/>
          <a:srcRect l="42200" t="31654" r="12136" b="13099"/>
          <a:stretch/>
        </p:blipFill>
        <p:spPr bwMode="auto">
          <a:xfrm>
            <a:off x="7484034" y="3421251"/>
            <a:ext cx="1431366" cy="1303149"/>
          </a:xfrm>
          <a:prstGeom prst="rect">
            <a:avLst/>
          </a:prstGeom>
          <a:noFill/>
        </p:spPr>
      </p:pic>
      <p:pic>
        <p:nvPicPr>
          <p:cNvPr id="6" name="Picture 5"/>
          <p:cNvPicPr>
            <a:picLocks noChangeAspect="1"/>
          </p:cNvPicPr>
          <p:nvPr/>
        </p:nvPicPr>
        <p:blipFill rotWithShape="1">
          <a:blip r:embed="rId4" cstate="print"/>
          <a:srcRect l="21434" t="3738" r="23943" b="5811"/>
          <a:stretch/>
        </p:blipFill>
        <p:spPr>
          <a:xfrm>
            <a:off x="7543800" y="304800"/>
            <a:ext cx="1456814" cy="3113028"/>
          </a:xfrm>
          <a:prstGeom prst="rect">
            <a:avLst/>
          </a:prstGeom>
        </p:spPr>
      </p:pic>
      <p:sp>
        <p:nvSpPr>
          <p:cNvPr id="3" name="Content Placeholder 2"/>
          <p:cNvSpPr>
            <a:spLocks noGrp="1"/>
          </p:cNvSpPr>
          <p:nvPr>
            <p:ph idx="1"/>
          </p:nvPr>
        </p:nvSpPr>
        <p:spPr>
          <a:xfrm>
            <a:off x="76200" y="1752600"/>
            <a:ext cx="7467600" cy="5105400"/>
          </a:xfrm>
        </p:spPr>
        <p:txBody>
          <a:bodyPr>
            <a:normAutofit fontScale="92500"/>
          </a:bodyPr>
          <a:lstStyle/>
          <a:p>
            <a:r>
              <a:rPr lang="en-US" dirty="0" smtClean="0"/>
              <a:t>Focused testing is usually optimal clinically</a:t>
            </a:r>
          </a:p>
          <a:p>
            <a:pPr lvl="1"/>
            <a:r>
              <a:rPr lang="en-US" dirty="0" smtClean="0"/>
              <a:t>Unnecessarily broad testing can lead to waste, false positives and downstream harm with increased cost</a:t>
            </a:r>
          </a:p>
          <a:p>
            <a:pPr lvl="1"/>
            <a:r>
              <a:rPr lang="en-US" dirty="0" smtClean="0"/>
              <a:t>Genomic corollary is determining the proper role of WGS vs. panels (virtual or otherwise)</a:t>
            </a:r>
          </a:p>
          <a:p>
            <a:r>
              <a:rPr lang="en-US" dirty="0" smtClean="0"/>
              <a:t>CSER has (appropriately) focused on WG/ES </a:t>
            </a:r>
          </a:p>
          <a:p>
            <a:pPr lvl="1"/>
            <a:r>
              <a:rPr lang="en-US" dirty="0"/>
              <a:t>I</a:t>
            </a:r>
            <a:r>
              <a:rPr lang="en-US" dirty="0" smtClean="0"/>
              <a:t>s now well equipped to also determine when WG/ES </a:t>
            </a:r>
            <a:r>
              <a:rPr lang="en-US" i="1" dirty="0" smtClean="0"/>
              <a:t>vs</a:t>
            </a:r>
            <a:r>
              <a:rPr lang="en-US" dirty="0" smtClean="0"/>
              <a:t>. more targeted sequencing is optimal</a:t>
            </a:r>
          </a:p>
          <a:p>
            <a:pPr lvl="2"/>
            <a:r>
              <a:rPr lang="en-US" dirty="0" smtClean="0"/>
              <a:t>Comparisons of WGS vs. WES vs. targeted panels in differing clinical contexts</a:t>
            </a:r>
            <a:endParaRPr lang="en-US" dirty="0"/>
          </a:p>
        </p:txBody>
      </p:sp>
      <p:sp>
        <p:nvSpPr>
          <p:cNvPr id="4" name="Title 1"/>
          <p:cNvSpPr>
            <a:spLocks noGrp="1"/>
          </p:cNvSpPr>
          <p:nvPr>
            <p:ph type="title"/>
          </p:nvPr>
        </p:nvSpPr>
        <p:spPr>
          <a:xfrm>
            <a:off x="457200" y="0"/>
            <a:ext cx="8229600" cy="1143000"/>
          </a:xfrm>
        </p:spPr>
        <p:txBody>
          <a:bodyPr>
            <a:normAutofit fontScale="90000"/>
          </a:bodyPr>
          <a:lstStyle/>
          <a:p>
            <a:r>
              <a:rPr lang="en-US" dirty="0">
                <a:solidFill>
                  <a:srgbClr val="FFFF00"/>
                </a:solidFill>
              </a:rPr>
              <a:t>Future Needs, Challenges &amp; Opportunities</a:t>
            </a:r>
            <a:endParaRPr lang="en-US" dirty="0"/>
          </a:p>
        </p:txBody>
      </p:sp>
      <p:sp>
        <p:nvSpPr>
          <p:cNvPr id="5" name="TextBox 4"/>
          <p:cNvSpPr txBox="1"/>
          <p:nvPr/>
        </p:nvSpPr>
        <p:spPr>
          <a:xfrm>
            <a:off x="228600" y="1066800"/>
            <a:ext cx="8686800" cy="646331"/>
          </a:xfrm>
          <a:prstGeom prst="rect">
            <a:avLst/>
          </a:prstGeom>
          <a:noFill/>
        </p:spPr>
        <p:txBody>
          <a:bodyPr wrap="square" rtlCol="0">
            <a:spAutoFit/>
          </a:bodyPr>
          <a:lstStyle/>
          <a:p>
            <a:pPr algn="ctr"/>
            <a:r>
              <a:rPr lang="en-US" sz="3600" i="1" dirty="0" smtClean="0"/>
              <a:t>Clinical Genomics = WGS</a:t>
            </a:r>
            <a:endParaRPr lang="en-US" sz="3600" i="1" dirty="0"/>
          </a:p>
        </p:txBody>
      </p:sp>
      <p:pic>
        <p:nvPicPr>
          <p:cNvPr id="8" name="Picture 4" descr="http://www.freeiconsweb.com/Icons-show/Visual-Animals-PNG/Elephant_256x256.png"/>
          <p:cNvPicPr>
            <a:picLocks noChangeAspect="1" noChangeArrowheads="1"/>
          </p:cNvPicPr>
          <p:nvPr/>
        </p:nvPicPr>
        <p:blipFill>
          <a:blip r:embed="rId5" cstate="print"/>
          <a:srcRect/>
          <a:stretch>
            <a:fillRect/>
          </a:stretch>
        </p:blipFill>
        <p:spPr bwMode="auto">
          <a:xfrm>
            <a:off x="7239000" y="4876800"/>
            <a:ext cx="1905000" cy="1905000"/>
          </a:xfrm>
          <a:prstGeom prst="rect">
            <a:avLst/>
          </a:prstGeom>
          <a:noFill/>
        </p:spPr>
      </p:pic>
      <p:cxnSp>
        <p:nvCxnSpPr>
          <p:cNvPr id="10" name="Straight Connector 9"/>
          <p:cNvCxnSpPr/>
          <p:nvPr/>
        </p:nvCxnSpPr>
        <p:spPr>
          <a:xfrm flipH="1">
            <a:off x="5638800" y="1341438"/>
            <a:ext cx="228600" cy="22860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ssolv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99" y="178229"/>
            <a:ext cx="8229600" cy="898445"/>
          </a:xfrm>
        </p:spPr>
        <p:txBody>
          <a:bodyPr>
            <a:normAutofit/>
          </a:bodyPr>
          <a:lstStyle/>
          <a:p>
            <a:r>
              <a:rPr lang="en-US" dirty="0" smtClean="0">
                <a:solidFill>
                  <a:srgbClr val="FFFF00"/>
                </a:solidFill>
              </a:rPr>
              <a:t>We’re Wasting Data</a:t>
            </a:r>
            <a:endParaRPr lang="en-US" sz="3600" i="1" dirty="0"/>
          </a:p>
        </p:txBody>
      </p:sp>
      <p:sp>
        <p:nvSpPr>
          <p:cNvPr id="3" name="Content Placeholder 2"/>
          <p:cNvSpPr>
            <a:spLocks noGrp="1"/>
          </p:cNvSpPr>
          <p:nvPr>
            <p:ph idx="1"/>
          </p:nvPr>
        </p:nvSpPr>
        <p:spPr>
          <a:xfrm>
            <a:off x="464949" y="1295400"/>
            <a:ext cx="8229600" cy="5181600"/>
          </a:xfrm>
        </p:spPr>
        <p:txBody>
          <a:bodyPr>
            <a:normAutofit fontScale="92500" lnSpcReduction="20000"/>
          </a:bodyPr>
          <a:lstStyle/>
          <a:p>
            <a:r>
              <a:rPr lang="en-US" sz="2800" dirty="0" smtClean="0"/>
              <a:t>We don’t know the true penetrance or new mutation prevalence for almost any Mendelian condition</a:t>
            </a:r>
          </a:p>
          <a:p>
            <a:pPr lvl="1"/>
            <a:r>
              <a:rPr lang="en-US" sz="2400" dirty="0" smtClean="0"/>
              <a:t>Ascertainment bias has likely over-estimated penetrance and underestimated new mutation rate for most conditions</a:t>
            </a:r>
          </a:p>
          <a:p>
            <a:r>
              <a:rPr lang="en-US" sz="2800" dirty="0" smtClean="0"/>
              <a:t>Accurate figures will be critical for both clinical and public health genomic applications</a:t>
            </a:r>
          </a:p>
          <a:p>
            <a:r>
              <a:rPr lang="en-US" sz="2800" dirty="0" smtClean="0"/>
              <a:t>Boot-strap on existing sequencing efforts</a:t>
            </a:r>
          </a:p>
          <a:p>
            <a:pPr lvl="1"/>
            <a:r>
              <a:rPr lang="en-US" sz="2400" dirty="0" smtClean="0"/>
              <a:t>Create registry for reporting of “off target” mutations in critical disease genes to define true prevalence &amp; mutation rates</a:t>
            </a:r>
          </a:p>
          <a:p>
            <a:pPr lvl="2"/>
            <a:r>
              <a:rPr lang="en-US" sz="2100" dirty="0" smtClean="0"/>
              <a:t>Must include ability to obtain:</a:t>
            </a:r>
          </a:p>
          <a:p>
            <a:pPr lvl="3"/>
            <a:r>
              <a:rPr lang="en-US" sz="1700" dirty="0" smtClean="0"/>
              <a:t>Personal medical history</a:t>
            </a:r>
          </a:p>
          <a:p>
            <a:pPr lvl="3"/>
            <a:r>
              <a:rPr lang="en-US" sz="1700" dirty="0" smtClean="0"/>
              <a:t>Family history </a:t>
            </a:r>
          </a:p>
          <a:p>
            <a:pPr lvl="3"/>
            <a:r>
              <a:rPr lang="en-US" sz="1700" dirty="0" smtClean="0"/>
              <a:t>Long-term f//u</a:t>
            </a:r>
          </a:p>
          <a:p>
            <a:pPr lvl="3"/>
            <a:r>
              <a:rPr lang="en-US" sz="1700" dirty="0" smtClean="0"/>
              <a:t>Where possible, parental genotypes </a:t>
            </a:r>
          </a:p>
          <a:p>
            <a:r>
              <a:rPr lang="en-US" sz="2900" dirty="0" smtClean="0"/>
              <a:t>CSER &amp; EMERGE are logical places to                          start</a:t>
            </a:r>
          </a:p>
        </p:txBody>
      </p:sp>
      <p:pic>
        <p:nvPicPr>
          <p:cNvPr id="5" name="Picture 4"/>
          <p:cNvPicPr>
            <a:picLocks noChangeAspect="1"/>
          </p:cNvPicPr>
          <p:nvPr/>
        </p:nvPicPr>
        <p:blipFill>
          <a:blip r:embed="rId3" cstate="print"/>
          <a:stretch>
            <a:fillRect/>
          </a:stretch>
        </p:blipFill>
        <p:spPr>
          <a:xfrm>
            <a:off x="6424535" y="4800600"/>
            <a:ext cx="2643266" cy="1752600"/>
          </a:xfrm>
          <a:prstGeom prst="rect">
            <a:avLst/>
          </a:prstGeom>
        </p:spPr>
      </p:pic>
    </p:spTree>
    <p:extLst>
      <p:ext uri="{BB962C8B-B14F-4D97-AF65-F5344CB8AC3E}">
        <p14:creationId xmlns:p14="http://schemas.microsoft.com/office/powerpoint/2010/main" val="13872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981200"/>
            <a:ext cx="7315200" cy="1200329"/>
          </a:xfrm>
          <a:prstGeom prst="rect">
            <a:avLst/>
          </a:prstGeom>
          <a:noFill/>
        </p:spPr>
        <p:txBody>
          <a:bodyPr wrap="square" rtlCol="0">
            <a:spAutoFit/>
          </a:bodyPr>
          <a:lstStyle/>
          <a:p>
            <a:pPr algn="ctr"/>
            <a:r>
              <a:rPr lang="en-US" sz="7200" dirty="0" smtClean="0">
                <a:solidFill>
                  <a:srgbClr val="FFFF00"/>
                </a:solidFill>
              </a:rPr>
              <a:t>Thank You</a:t>
            </a:r>
          </a:p>
        </p:txBody>
      </p:sp>
      <p:sp>
        <p:nvSpPr>
          <p:cNvPr id="5" name="TextBox 4"/>
          <p:cNvSpPr txBox="1"/>
          <p:nvPr/>
        </p:nvSpPr>
        <p:spPr>
          <a:xfrm>
            <a:off x="914400" y="3352800"/>
            <a:ext cx="7315200" cy="584776"/>
          </a:xfrm>
          <a:prstGeom prst="rect">
            <a:avLst/>
          </a:prstGeom>
          <a:noFill/>
        </p:spPr>
        <p:txBody>
          <a:bodyPr wrap="square" rtlCol="0">
            <a:spAutoFit/>
          </a:bodyPr>
          <a:lstStyle/>
          <a:p>
            <a:pPr algn="ctr"/>
            <a:r>
              <a:rPr lang="en-US" sz="3200" dirty="0" err="1" smtClean="0"/>
              <a:t>jpevans@med.unc.edu</a:t>
            </a:r>
            <a:endParaRPr lang="en-US" sz="3200" dirty="0" smtClean="0"/>
          </a:p>
        </p:txBody>
      </p:sp>
    </p:spTree>
    <p:extLst>
      <p:ext uri="{BB962C8B-B14F-4D97-AF65-F5344CB8AC3E}">
        <p14:creationId xmlns:p14="http://schemas.microsoft.com/office/powerpoint/2010/main" val="2000692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00CC"/>
            </a:gs>
          </a:gsLst>
          <a:lin ang="5400000" scaled="1"/>
        </a:gradFill>
        <a:effectLst/>
      </p:bgPr>
    </p:bg>
    <p:spTree>
      <p:nvGrpSpPr>
        <p:cNvPr id="1" name=""/>
        <p:cNvGrpSpPr/>
        <p:nvPr/>
      </p:nvGrpSpPr>
      <p:grpSpPr>
        <a:xfrm>
          <a:off x="0" y="0"/>
          <a:ext cx="0" cy="0"/>
          <a:chOff x="0" y="0"/>
          <a:chExt cx="0" cy="0"/>
        </a:xfrm>
      </p:grpSpPr>
      <p:grpSp>
        <p:nvGrpSpPr>
          <p:cNvPr id="2" name="Group 6"/>
          <p:cNvGrpSpPr/>
          <p:nvPr/>
        </p:nvGrpSpPr>
        <p:grpSpPr>
          <a:xfrm rot="20293500">
            <a:off x="960445" y="2860276"/>
            <a:ext cx="7539336" cy="2458424"/>
            <a:chOff x="521936" y="3429000"/>
            <a:chExt cx="7837895" cy="2458424"/>
          </a:xfrm>
        </p:grpSpPr>
        <p:sp>
          <p:nvSpPr>
            <p:cNvPr id="4" name="Right Arrow 3"/>
            <p:cNvSpPr/>
            <p:nvPr/>
          </p:nvSpPr>
          <p:spPr>
            <a:xfrm>
              <a:off x="532410" y="3429000"/>
              <a:ext cx="7827421" cy="2458424"/>
            </a:xfrm>
            <a:prstGeom prst="rightArrow">
              <a:avLst/>
            </a:prstGeom>
            <a:gradFill flip="none" rotWithShape="1">
              <a:gsLst>
                <a:gs pos="46700">
                  <a:srgbClr val="92D050"/>
                </a:gs>
                <a:gs pos="0">
                  <a:srgbClr val="66FFFF"/>
                </a:gs>
                <a:gs pos="100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flipV="1">
              <a:off x="521936" y="4025124"/>
              <a:ext cx="6553200" cy="457200"/>
            </a:xfrm>
            <a:prstGeom prst="r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521936" y="4831820"/>
              <a:ext cx="6557157" cy="449118"/>
            </a:xfrm>
            <a:prstGeom prst="r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22" name="Rectangle 2"/>
          <p:cNvSpPr>
            <a:spLocks noGrp="1" noChangeArrowheads="1"/>
          </p:cNvSpPr>
          <p:nvPr>
            <p:ph type="title" idx="4294967295"/>
          </p:nvPr>
        </p:nvSpPr>
        <p:spPr>
          <a:xfrm>
            <a:off x="0" y="198438"/>
            <a:ext cx="8855075" cy="868362"/>
          </a:xfrm>
        </p:spPr>
        <p:txBody>
          <a:bodyPr>
            <a:normAutofit fontScale="90000"/>
          </a:bodyPr>
          <a:lstStyle/>
          <a:p>
            <a:pPr eaLnBrk="1" hangingPunct="1">
              <a:lnSpc>
                <a:spcPct val="90000"/>
              </a:lnSpc>
            </a:pPr>
            <a:r>
              <a:rPr lang="en-US" dirty="0" smtClean="0"/>
              <a:t>Spectrum of Genomic Medicine Implementation: Intensity vs. Breadth</a:t>
            </a:r>
            <a:endParaRPr lang="en-US" b="1" dirty="0" smtClean="0"/>
          </a:p>
        </p:txBody>
      </p:sp>
      <p:sp>
        <p:nvSpPr>
          <p:cNvPr id="32" name="TextBox 31"/>
          <p:cNvSpPr txBox="1"/>
          <p:nvPr/>
        </p:nvSpPr>
        <p:spPr>
          <a:xfrm>
            <a:off x="1756980" y="5486400"/>
            <a:ext cx="1139033" cy="327782"/>
          </a:xfrm>
          <a:prstGeom prst="rect">
            <a:avLst/>
          </a:prstGeom>
          <a:noFill/>
        </p:spPr>
        <p:txBody>
          <a:bodyPr wrap="square" rtlCol="0">
            <a:spAutoFit/>
          </a:bodyPr>
          <a:lstStyle/>
          <a:p>
            <a:pPr algn="ctr">
              <a:lnSpc>
                <a:spcPct val="85000"/>
              </a:lnSpc>
            </a:pPr>
            <a:r>
              <a:rPr lang="en-US" b="1" dirty="0" smtClean="0">
                <a:solidFill>
                  <a:schemeClr val="bg1"/>
                </a:solidFill>
              </a:rPr>
              <a:t>NSIGHT</a:t>
            </a:r>
            <a:endParaRPr lang="en-US" b="1" dirty="0">
              <a:solidFill>
                <a:schemeClr val="bg1"/>
              </a:solidFill>
            </a:endParaRPr>
          </a:p>
        </p:txBody>
      </p:sp>
      <p:sp>
        <p:nvSpPr>
          <p:cNvPr id="27" name="TextBox 26"/>
          <p:cNvSpPr txBox="1"/>
          <p:nvPr/>
        </p:nvSpPr>
        <p:spPr>
          <a:xfrm>
            <a:off x="550225" y="5984175"/>
            <a:ext cx="1849382" cy="615553"/>
          </a:xfrm>
          <a:prstGeom prst="rect">
            <a:avLst/>
          </a:prstGeom>
          <a:noFill/>
          <a:ln>
            <a:solidFill>
              <a:srgbClr val="66FFFF"/>
            </a:solidFill>
          </a:ln>
        </p:spPr>
        <p:txBody>
          <a:bodyPr wrap="square" rtlCol="0">
            <a:spAutoFit/>
          </a:bodyPr>
          <a:lstStyle/>
          <a:p>
            <a:pPr algn="ctr">
              <a:lnSpc>
                <a:spcPct val="85000"/>
              </a:lnSpc>
            </a:pPr>
            <a:r>
              <a:rPr lang="en-US" sz="2000" b="1" dirty="0" smtClean="0">
                <a:solidFill>
                  <a:srgbClr val="00FFFF"/>
                </a:solidFill>
              </a:rPr>
              <a:t>Individual Patient Focus</a:t>
            </a:r>
            <a:endParaRPr lang="en-US" sz="2000" b="1" dirty="0">
              <a:solidFill>
                <a:srgbClr val="00FFFF"/>
              </a:solidFill>
            </a:endParaRPr>
          </a:p>
        </p:txBody>
      </p:sp>
      <p:sp>
        <p:nvSpPr>
          <p:cNvPr id="36" name="TextBox 35"/>
          <p:cNvSpPr txBox="1"/>
          <p:nvPr/>
        </p:nvSpPr>
        <p:spPr>
          <a:xfrm>
            <a:off x="2590800" y="3962400"/>
            <a:ext cx="1104446" cy="327782"/>
          </a:xfrm>
          <a:prstGeom prst="rect">
            <a:avLst/>
          </a:prstGeom>
          <a:noFill/>
          <a:ln>
            <a:noFill/>
          </a:ln>
        </p:spPr>
        <p:txBody>
          <a:bodyPr wrap="square" rtlCol="0" anchor="ctr">
            <a:spAutoFit/>
          </a:bodyPr>
          <a:lstStyle/>
          <a:p>
            <a:pPr algn="ctr">
              <a:lnSpc>
                <a:spcPct val="85000"/>
              </a:lnSpc>
            </a:pPr>
            <a:r>
              <a:rPr lang="en-US" b="1" dirty="0" smtClean="0">
                <a:solidFill>
                  <a:schemeClr val="bg1"/>
                </a:solidFill>
              </a:rPr>
              <a:t>CSER</a:t>
            </a:r>
            <a:endParaRPr lang="en-US" b="1" dirty="0">
              <a:solidFill>
                <a:schemeClr val="bg1"/>
              </a:solidFill>
            </a:endParaRPr>
          </a:p>
        </p:txBody>
      </p:sp>
      <p:sp>
        <p:nvSpPr>
          <p:cNvPr id="38" name="TextBox 37"/>
          <p:cNvSpPr txBox="1"/>
          <p:nvPr/>
        </p:nvSpPr>
        <p:spPr>
          <a:xfrm>
            <a:off x="4876800" y="4648200"/>
            <a:ext cx="1444581" cy="615553"/>
          </a:xfrm>
          <a:prstGeom prst="rect">
            <a:avLst/>
          </a:prstGeom>
          <a:noFill/>
          <a:ln>
            <a:solidFill>
              <a:srgbClr val="ECFF33"/>
            </a:solidFill>
          </a:ln>
        </p:spPr>
        <p:txBody>
          <a:bodyPr wrap="square" rtlCol="0">
            <a:spAutoFit/>
          </a:bodyPr>
          <a:lstStyle/>
          <a:p>
            <a:pPr algn="ctr">
              <a:lnSpc>
                <a:spcPct val="85000"/>
              </a:lnSpc>
            </a:pPr>
            <a:r>
              <a:rPr lang="en-US" sz="2000" b="1" dirty="0" smtClean="0">
                <a:solidFill>
                  <a:srgbClr val="ECFF33"/>
                </a:solidFill>
              </a:rPr>
              <a:t>Evidence Generation</a:t>
            </a:r>
          </a:p>
        </p:txBody>
      </p:sp>
      <p:sp>
        <p:nvSpPr>
          <p:cNvPr id="42" name="TextBox 41"/>
          <p:cNvSpPr txBox="1"/>
          <p:nvPr/>
        </p:nvSpPr>
        <p:spPr>
          <a:xfrm>
            <a:off x="5666009" y="2209800"/>
            <a:ext cx="1268191" cy="369332"/>
          </a:xfrm>
          <a:prstGeom prst="rect">
            <a:avLst/>
          </a:prstGeom>
          <a:noFill/>
        </p:spPr>
        <p:txBody>
          <a:bodyPr wrap="square" rtlCol="0">
            <a:spAutoFit/>
          </a:bodyPr>
          <a:lstStyle/>
          <a:p>
            <a:pPr algn="ctr"/>
            <a:r>
              <a:rPr lang="en-US" b="1" dirty="0" smtClean="0">
                <a:solidFill>
                  <a:schemeClr val="bg1"/>
                </a:solidFill>
              </a:rPr>
              <a:t>IGNITE</a:t>
            </a:r>
          </a:p>
        </p:txBody>
      </p:sp>
      <p:sp>
        <p:nvSpPr>
          <p:cNvPr id="44" name="TextBox 43"/>
          <p:cNvSpPr txBox="1"/>
          <p:nvPr/>
        </p:nvSpPr>
        <p:spPr>
          <a:xfrm>
            <a:off x="4248174" y="2948818"/>
            <a:ext cx="1390626" cy="327782"/>
          </a:xfrm>
          <a:prstGeom prst="rect">
            <a:avLst/>
          </a:prstGeom>
          <a:noFill/>
        </p:spPr>
        <p:txBody>
          <a:bodyPr wrap="square" rtlCol="0">
            <a:spAutoFit/>
          </a:bodyPr>
          <a:lstStyle/>
          <a:p>
            <a:pPr algn="ctr">
              <a:lnSpc>
                <a:spcPct val="85000"/>
              </a:lnSpc>
            </a:pPr>
            <a:r>
              <a:rPr lang="en-US" b="1" dirty="0" err="1" smtClean="0">
                <a:solidFill>
                  <a:schemeClr val="bg1"/>
                </a:solidFill>
              </a:rPr>
              <a:t>eMERGE</a:t>
            </a:r>
            <a:endParaRPr lang="en-US" b="1" dirty="0" smtClean="0">
              <a:solidFill>
                <a:schemeClr val="bg1"/>
              </a:solidFill>
            </a:endParaRPr>
          </a:p>
        </p:txBody>
      </p:sp>
      <p:sp>
        <p:nvSpPr>
          <p:cNvPr id="24" name="TextBox 23"/>
          <p:cNvSpPr txBox="1"/>
          <p:nvPr/>
        </p:nvSpPr>
        <p:spPr>
          <a:xfrm>
            <a:off x="1106104" y="4800600"/>
            <a:ext cx="684803" cy="327782"/>
          </a:xfrm>
          <a:prstGeom prst="rect">
            <a:avLst/>
          </a:prstGeom>
          <a:noFill/>
        </p:spPr>
        <p:txBody>
          <a:bodyPr wrap="none" rtlCol="0">
            <a:spAutoFit/>
          </a:bodyPr>
          <a:lstStyle/>
          <a:p>
            <a:pPr algn="ctr">
              <a:lnSpc>
                <a:spcPct val="85000"/>
              </a:lnSpc>
            </a:pPr>
            <a:r>
              <a:rPr lang="en-US" b="1" dirty="0" smtClean="0">
                <a:solidFill>
                  <a:schemeClr val="bg1"/>
                </a:solidFill>
              </a:rPr>
              <a:t>UDN</a:t>
            </a:r>
          </a:p>
        </p:txBody>
      </p:sp>
      <p:grpSp>
        <p:nvGrpSpPr>
          <p:cNvPr id="3" name="Group 8"/>
          <p:cNvGrpSpPr/>
          <p:nvPr/>
        </p:nvGrpSpPr>
        <p:grpSpPr>
          <a:xfrm>
            <a:off x="381001" y="1522655"/>
            <a:ext cx="552510" cy="4344459"/>
            <a:chOff x="381001" y="1065455"/>
            <a:chExt cx="552510" cy="4344459"/>
          </a:xfrm>
        </p:grpSpPr>
        <p:sp>
          <p:nvSpPr>
            <p:cNvPr id="21" name="Right Arrow 20"/>
            <p:cNvSpPr/>
            <p:nvPr/>
          </p:nvSpPr>
          <p:spPr>
            <a:xfrm rot="5400000">
              <a:off x="-385034" y="3182013"/>
              <a:ext cx="1646371" cy="11430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5400000">
              <a:off x="-1454162" y="3022241"/>
              <a:ext cx="4344459" cy="430887"/>
            </a:xfrm>
            <a:prstGeom prst="rect">
              <a:avLst/>
            </a:prstGeom>
            <a:noFill/>
          </p:spPr>
          <p:txBody>
            <a:bodyPr wrap="none" rtlCol="0">
              <a:spAutoFit/>
            </a:bodyPr>
            <a:lstStyle/>
            <a:p>
              <a:r>
                <a:rPr lang="en-US" sz="2200" b="1" dirty="0" smtClean="0">
                  <a:solidFill>
                    <a:schemeClr val="bg1"/>
                  </a:solidFill>
                </a:rPr>
                <a:t>Depth of Patient Characterization</a:t>
              </a:r>
              <a:endParaRPr lang="en-US" sz="2200" b="1" dirty="0">
                <a:solidFill>
                  <a:schemeClr val="bg1"/>
                </a:solidFill>
              </a:endParaRPr>
            </a:p>
          </p:txBody>
        </p:sp>
      </p:grpSp>
      <p:grpSp>
        <p:nvGrpSpPr>
          <p:cNvPr id="6" name="Group 9"/>
          <p:cNvGrpSpPr/>
          <p:nvPr/>
        </p:nvGrpSpPr>
        <p:grpSpPr>
          <a:xfrm>
            <a:off x="4376281" y="1295400"/>
            <a:ext cx="3498073" cy="533400"/>
            <a:chOff x="1756980" y="1853602"/>
            <a:chExt cx="3498073" cy="533400"/>
          </a:xfrm>
        </p:grpSpPr>
        <p:sp>
          <p:nvSpPr>
            <p:cNvPr id="34" name="TextBox 33"/>
            <p:cNvSpPr txBox="1"/>
            <p:nvPr/>
          </p:nvSpPr>
          <p:spPr>
            <a:xfrm>
              <a:off x="1756980" y="1853602"/>
              <a:ext cx="3498073" cy="430887"/>
            </a:xfrm>
            <a:prstGeom prst="rect">
              <a:avLst/>
            </a:prstGeom>
            <a:noFill/>
          </p:spPr>
          <p:txBody>
            <a:bodyPr wrap="none" rtlCol="0">
              <a:spAutoFit/>
            </a:bodyPr>
            <a:lstStyle/>
            <a:p>
              <a:r>
                <a:rPr lang="en-US" sz="2200" b="1" dirty="0" smtClean="0">
                  <a:solidFill>
                    <a:schemeClr val="bg1"/>
                  </a:solidFill>
                </a:rPr>
                <a:t>Breadth of Implementation</a:t>
              </a:r>
              <a:endParaRPr lang="en-US" sz="2200" b="1" dirty="0">
                <a:solidFill>
                  <a:schemeClr val="bg1"/>
                </a:solidFill>
              </a:endParaRPr>
            </a:p>
          </p:txBody>
        </p:sp>
        <p:sp>
          <p:nvSpPr>
            <p:cNvPr id="37" name="Right Arrow 36"/>
            <p:cNvSpPr/>
            <p:nvPr/>
          </p:nvSpPr>
          <p:spPr>
            <a:xfrm>
              <a:off x="2675620" y="2272700"/>
              <a:ext cx="1646371" cy="11430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2548250" y="5983069"/>
            <a:ext cx="2062755" cy="646331"/>
          </a:xfrm>
          <a:prstGeom prst="rect">
            <a:avLst/>
          </a:prstGeom>
          <a:noFill/>
          <a:ln>
            <a:solidFill>
              <a:srgbClr val="66FFCC"/>
            </a:solidFill>
          </a:ln>
        </p:spPr>
        <p:txBody>
          <a:bodyPr wrap="square" rtlCol="0">
            <a:spAutoFit/>
          </a:bodyPr>
          <a:lstStyle/>
          <a:p>
            <a:pPr algn="ctr">
              <a:lnSpc>
                <a:spcPct val="90000"/>
              </a:lnSpc>
            </a:pPr>
            <a:r>
              <a:rPr lang="en-US" sz="2000" b="1" dirty="0" smtClean="0">
                <a:solidFill>
                  <a:srgbClr val="66FFCC"/>
                </a:solidFill>
              </a:rPr>
              <a:t>Testing Multiple Models</a:t>
            </a:r>
          </a:p>
        </p:txBody>
      </p:sp>
      <p:sp>
        <p:nvSpPr>
          <p:cNvPr id="41" name="TextBox 40"/>
          <p:cNvSpPr txBox="1"/>
          <p:nvPr/>
        </p:nvSpPr>
        <p:spPr>
          <a:xfrm>
            <a:off x="6510650" y="4656714"/>
            <a:ext cx="1744945" cy="615553"/>
          </a:xfrm>
          <a:prstGeom prst="rect">
            <a:avLst/>
          </a:prstGeom>
          <a:noFill/>
          <a:ln>
            <a:solidFill>
              <a:srgbClr val="FFFF00"/>
            </a:solidFill>
          </a:ln>
        </p:spPr>
        <p:txBody>
          <a:bodyPr wrap="square" rtlCol="0">
            <a:spAutoFit/>
          </a:bodyPr>
          <a:lstStyle/>
          <a:p>
            <a:pPr algn="ctr">
              <a:lnSpc>
                <a:spcPct val="85000"/>
              </a:lnSpc>
            </a:pPr>
            <a:r>
              <a:rPr lang="en-US" sz="2000" b="1" dirty="0" smtClean="0">
                <a:solidFill>
                  <a:srgbClr val="FFFF00"/>
                </a:solidFill>
              </a:rPr>
              <a:t>System-Wide Impact</a:t>
            </a:r>
            <a:endParaRPr lang="en-US" sz="2000" b="1" dirty="0">
              <a:solidFill>
                <a:srgbClr val="FFFF00"/>
              </a:solidFill>
            </a:endParaRPr>
          </a:p>
        </p:txBody>
      </p:sp>
    </p:spTree>
    <p:extLst>
      <p:ext uri="{BB962C8B-B14F-4D97-AF65-F5344CB8AC3E}">
        <p14:creationId xmlns:p14="http://schemas.microsoft.com/office/powerpoint/2010/main" val="4017909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0-#ppt_w/2"/>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0-#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strVal val="#ppt_w*0.70"/>
                                          </p:val>
                                        </p:tav>
                                        <p:tav tm="100000">
                                          <p:val>
                                            <p:strVal val="#ppt_w"/>
                                          </p:val>
                                        </p:tav>
                                      </p:tavLst>
                                    </p:anim>
                                    <p:anim calcmode="lin" valueType="num">
                                      <p:cBhvr>
                                        <p:cTn id="41" dur="500" fill="hold"/>
                                        <p:tgtEl>
                                          <p:spTgt spid="27"/>
                                        </p:tgtEl>
                                        <p:attrNameLst>
                                          <p:attrName>ppt_h</p:attrName>
                                        </p:attrNameLst>
                                      </p:cBhvr>
                                      <p:tavLst>
                                        <p:tav tm="0">
                                          <p:val>
                                            <p:strVal val="#ppt_h"/>
                                          </p:val>
                                        </p:tav>
                                        <p:tav tm="100000">
                                          <p:val>
                                            <p:strVal val="#ppt_h"/>
                                          </p:val>
                                        </p:tav>
                                      </p:tavLst>
                                    </p:anim>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strVal val="#ppt_w*0.70"/>
                                          </p:val>
                                        </p:tav>
                                        <p:tav tm="100000">
                                          <p:val>
                                            <p:strVal val="#ppt_w"/>
                                          </p:val>
                                        </p:tav>
                                      </p:tavLst>
                                    </p:anim>
                                    <p:anim calcmode="lin" valueType="num">
                                      <p:cBhvr>
                                        <p:cTn id="48" dur="500" fill="hold"/>
                                        <p:tgtEl>
                                          <p:spTgt spid="39"/>
                                        </p:tgtEl>
                                        <p:attrNameLst>
                                          <p:attrName>ppt_h</p:attrName>
                                        </p:attrNameLst>
                                      </p:cBhvr>
                                      <p:tavLst>
                                        <p:tav tm="0">
                                          <p:val>
                                            <p:strVal val="#ppt_h"/>
                                          </p:val>
                                        </p:tav>
                                        <p:tav tm="100000">
                                          <p:val>
                                            <p:strVal val="#ppt_h"/>
                                          </p:val>
                                        </p:tav>
                                      </p:tavLst>
                                    </p:anim>
                                    <p:animEffect transition="in" filter="fade">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1+#ppt_w/2"/>
                                          </p:val>
                                        </p:tav>
                                        <p:tav tm="100000">
                                          <p:val>
                                            <p:strVal val="#ppt_x"/>
                                          </p:val>
                                        </p:tav>
                                      </p:tavLst>
                                    </p:anim>
                                    <p:anim calcmode="lin" valueType="num">
                                      <p:cBhvr additive="base">
                                        <p:cTn id="55"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1+#ppt_w/2"/>
                                          </p:val>
                                        </p:tav>
                                        <p:tav tm="100000">
                                          <p:val>
                                            <p:strVal val="#ppt_x"/>
                                          </p:val>
                                        </p:tav>
                                      </p:tavLst>
                                    </p:anim>
                                    <p:anim calcmode="lin" valueType="num">
                                      <p:cBhvr additive="base">
                                        <p:cTn id="61"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strVal val="#ppt_w*0.70"/>
                                          </p:val>
                                        </p:tav>
                                        <p:tav tm="100000">
                                          <p:val>
                                            <p:strVal val="#ppt_w"/>
                                          </p:val>
                                        </p:tav>
                                      </p:tavLst>
                                    </p:anim>
                                    <p:anim calcmode="lin" valueType="num">
                                      <p:cBhvr>
                                        <p:cTn id="67" dur="500" fill="hold"/>
                                        <p:tgtEl>
                                          <p:spTgt spid="38"/>
                                        </p:tgtEl>
                                        <p:attrNameLst>
                                          <p:attrName>ppt_h</p:attrName>
                                        </p:attrNameLst>
                                      </p:cBhvr>
                                      <p:tavLst>
                                        <p:tav tm="0">
                                          <p:val>
                                            <p:strVal val="#ppt_h"/>
                                          </p:val>
                                        </p:tav>
                                        <p:tav tm="100000">
                                          <p:val>
                                            <p:strVal val="#ppt_h"/>
                                          </p:val>
                                        </p:tav>
                                      </p:tavLst>
                                    </p:anim>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strVal val="#ppt_w*0.70"/>
                                          </p:val>
                                        </p:tav>
                                        <p:tav tm="100000">
                                          <p:val>
                                            <p:strVal val="#ppt_w"/>
                                          </p:val>
                                        </p:tav>
                                      </p:tavLst>
                                    </p:anim>
                                    <p:anim calcmode="lin" valueType="num">
                                      <p:cBhvr>
                                        <p:cTn id="74" dur="500" fill="hold"/>
                                        <p:tgtEl>
                                          <p:spTgt spid="41"/>
                                        </p:tgtEl>
                                        <p:attrNameLst>
                                          <p:attrName>ppt_h</p:attrName>
                                        </p:attrNameLst>
                                      </p:cBhvr>
                                      <p:tavLst>
                                        <p:tav tm="0">
                                          <p:val>
                                            <p:strVal val="#ppt_h"/>
                                          </p:val>
                                        </p:tav>
                                        <p:tav tm="100000">
                                          <p:val>
                                            <p:strVal val="#ppt_h"/>
                                          </p:val>
                                        </p:tav>
                                      </p:tavLst>
                                    </p:anim>
                                    <p:animEffect transition="in" filter="fade">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7" grpId="0" animBg="1"/>
      <p:bldP spid="36" grpId="0"/>
      <p:bldP spid="38" grpId="0" animBg="1"/>
      <p:bldP spid="42" grpId="0"/>
      <p:bldP spid="44" grpId="0"/>
      <p:bldP spid="24" grpId="0"/>
      <p:bldP spid="39"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00CC"/>
            </a:gs>
          </a:gsLst>
          <a:lin ang="5400000" scaled="1"/>
        </a:gradFill>
        <a:effectLst/>
      </p:bgPr>
    </p:bg>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191464153"/>
              </p:ext>
            </p:extLst>
          </p:nvPr>
        </p:nvGraphicFramePr>
        <p:xfrm>
          <a:off x="64225" y="1093076"/>
          <a:ext cx="8851175" cy="4926724"/>
        </p:xfrm>
        <a:graphic>
          <a:graphicData uri="http://schemas.openxmlformats.org/drawingml/2006/chart">
            <c:chart xmlns:c="http://schemas.openxmlformats.org/drawingml/2006/chart" xmlns:r="http://schemas.openxmlformats.org/officeDocument/2006/relationships" r:id="rId4"/>
          </a:graphicData>
        </a:graphic>
      </p:graphicFrame>
      <p:sp>
        <p:nvSpPr>
          <p:cNvPr id="30722" name="Rectangle 2"/>
          <p:cNvSpPr>
            <a:spLocks noGrp="1" noChangeArrowheads="1"/>
          </p:cNvSpPr>
          <p:nvPr>
            <p:ph type="title" idx="4294967295"/>
          </p:nvPr>
        </p:nvSpPr>
        <p:spPr>
          <a:xfrm>
            <a:off x="0" y="152400"/>
            <a:ext cx="8855075" cy="868363"/>
          </a:xfrm>
        </p:spPr>
        <p:txBody>
          <a:bodyPr>
            <a:normAutofit fontScale="90000"/>
          </a:bodyPr>
          <a:lstStyle/>
          <a:p>
            <a:pPr eaLnBrk="1" hangingPunct="1">
              <a:lnSpc>
                <a:spcPct val="90000"/>
              </a:lnSpc>
            </a:pPr>
            <a:r>
              <a:rPr lang="en-US" dirty="0" smtClean="0"/>
              <a:t>Intensity of Phenotypic/Genomic Characterization vs. Breadth of Implementation</a:t>
            </a:r>
            <a:endParaRPr lang="en-US" b="1" dirty="0" smtClean="0"/>
          </a:p>
        </p:txBody>
      </p:sp>
      <p:grpSp>
        <p:nvGrpSpPr>
          <p:cNvPr id="3" name="Group 30"/>
          <p:cNvGrpSpPr/>
          <p:nvPr/>
        </p:nvGrpSpPr>
        <p:grpSpPr>
          <a:xfrm>
            <a:off x="1600200" y="2972457"/>
            <a:ext cx="1119249" cy="630571"/>
            <a:chOff x="379132" y="1459267"/>
            <a:chExt cx="884501" cy="388117"/>
          </a:xfrm>
        </p:grpSpPr>
        <p:sp>
          <p:nvSpPr>
            <p:cNvPr id="33" name="Oval 32"/>
            <p:cNvSpPr/>
            <p:nvPr/>
          </p:nvSpPr>
          <p:spPr>
            <a:xfrm>
              <a:off x="529426" y="1459267"/>
              <a:ext cx="580857" cy="388117"/>
            </a:xfrm>
            <a:prstGeom prst="ellipse">
              <a:avLst/>
            </a:prstGeom>
            <a:solidFill>
              <a:srgbClr val="00FFFF"/>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TextBox 31"/>
            <p:cNvSpPr txBox="1"/>
            <p:nvPr/>
          </p:nvSpPr>
          <p:spPr>
            <a:xfrm>
              <a:off x="379132" y="1545784"/>
              <a:ext cx="884501" cy="252863"/>
            </a:xfrm>
            <a:prstGeom prst="rect">
              <a:avLst/>
            </a:prstGeom>
            <a:noFill/>
          </p:spPr>
          <p:txBody>
            <a:bodyPr wrap="square" rtlCol="0">
              <a:spAutoFit/>
            </a:bodyPr>
            <a:lstStyle/>
            <a:p>
              <a:pPr algn="ctr">
                <a:lnSpc>
                  <a:spcPct val="85000"/>
                </a:lnSpc>
              </a:pPr>
              <a:r>
                <a:rPr lang="en-US" sz="1400" b="1" dirty="0" smtClean="0">
                  <a:solidFill>
                    <a:srgbClr val="0000CC"/>
                  </a:solidFill>
                </a:rPr>
                <a:t>NSIGHT </a:t>
              </a:r>
            </a:p>
            <a:p>
              <a:pPr algn="ctr">
                <a:lnSpc>
                  <a:spcPct val="85000"/>
                </a:lnSpc>
              </a:pPr>
              <a:r>
                <a:rPr lang="en-US" sz="1400" b="1" dirty="0" smtClean="0">
                  <a:solidFill>
                    <a:srgbClr val="0000CC"/>
                  </a:solidFill>
                </a:rPr>
                <a:t>1000</a:t>
              </a:r>
              <a:endParaRPr lang="en-US" sz="1400" b="1" dirty="0">
                <a:solidFill>
                  <a:srgbClr val="0000CC"/>
                </a:solidFill>
              </a:endParaRPr>
            </a:p>
          </p:txBody>
        </p:sp>
      </p:grpSp>
      <p:sp>
        <p:nvSpPr>
          <p:cNvPr id="27" name="TextBox 26"/>
          <p:cNvSpPr txBox="1"/>
          <p:nvPr/>
        </p:nvSpPr>
        <p:spPr>
          <a:xfrm>
            <a:off x="589017" y="6019800"/>
            <a:ext cx="2916183" cy="707886"/>
          </a:xfrm>
          <a:prstGeom prst="rect">
            <a:avLst/>
          </a:prstGeom>
          <a:noFill/>
        </p:spPr>
        <p:txBody>
          <a:bodyPr wrap="none" rtlCol="0">
            <a:spAutoFit/>
          </a:bodyPr>
          <a:lstStyle/>
          <a:p>
            <a:pPr algn="ctr"/>
            <a:r>
              <a:rPr lang="en-US" sz="2000" b="1" dirty="0" smtClean="0">
                <a:solidFill>
                  <a:srgbClr val="00FFFF"/>
                </a:solidFill>
              </a:rPr>
              <a:t>Testing Multiple Models</a:t>
            </a:r>
          </a:p>
          <a:p>
            <a:pPr algn="ctr"/>
            <a:r>
              <a:rPr lang="en-US" sz="2000" b="1" dirty="0" smtClean="0">
                <a:solidFill>
                  <a:srgbClr val="00FFFF"/>
                </a:solidFill>
              </a:rPr>
              <a:t>Individual Patient Focus</a:t>
            </a:r>
            <a:endParaRPr lang="en-US" sz="2000" b="1" dirty="0">
              <a:solidFill>
                <a:srgbClr val="00FFFF"/>
              </a:solidFill>
            </a:endParaRPr>
          </a:p>
        </p:txBody>
      </p:sp>
      <p:grpSp>
        <p:nvGrpSpPr>
          <p:cNvPr id="4" name="Group 27"/>
          <p:cNvGrpSpPr/>
          <p:nvPr/>
        </p:nvGrpSpPr>
        <p:grpSpPr>
          <a:xfrm>
            <a:off x="2544390" y="1856934"/>
            <a:ext cx="1189409" cy="926971"/>
            <a:chOff x="412025" y="3614247"/>
            <a:chExt cx="1233989" cy="937672"/>
          </a:xfrm>
          <a:solidFill>
            <a:srgbClr val="00CC99"/>
          </a:solidFill>
        </p:grpSpPr>
        <p:sp>
          <p:nvSpPr>
            <p:cNvPr id="35" name="Oval 34"/>
            <p:cNvSpPr/>
            <p:nvPr/>
          </p:nvSpPr>
          <p:spPr>
            <a:xfrm>
              <a:off x="412025" y="3614247"/>
              <a:ext cx="1233989" cy="937672"/>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49354" y="3803386"/>
              <a:ext cx="1145842" cy="569733"/>
            </a:xfrm>
            <a:prstGeom prst="rect">
              <a:avLst/>
            </a:prstGeom>
            <a:noFill/>
            <a:ln>
              <a:noFill/>
            </a:ln>
          </p:spPr>
          <p:txBody>
            <a:bodyPr wrap="square" rtlCol="0" anchor="ctr">
              <a:spAutoFit/>
            </a:bodyPr>
            <a:lstStyle/>
            <a:p>
              <a:pPr algn="ctr">
                <a:lnSpc>
                  <a:spcPct val="85000"/>
                </a:lnSpc>
              </a:pPr>
              <a:r>
                <a:rPr lang="en-US" b="1" dirty="0" smtClean="0">
                  <a:solidFill>
                    <a:srgbClr val="003366"/>
                  </a:solidFill>
                </a:rPr>
                <a:t>CSER 3000</a:t>
              </a:r>
              <a:endParaRPr lang="en-US" b="1" dirty="0">
                <a:solidFill>
                  <a:srgbClr val="003366"/>
                </a:solidFill>
              </a:endParaRPr>
            </a:p>
          </p:txBody>
        </p:sp>
      </p:grpSp>
      <p:sp>
        <p:nvSpPr>
          <p:cNvPr id="38" name="TextBox 37"/>
          <p:cNvSpPr txBox="1"/>
          <p:nvPr/>
        </p:nvSpPr>
        <p:spPr>
          <a:xfrm>
            <a:off x="5562600" y="6019800"/>
            <a:ext cx="2584362" cy="707886"/>
          </a:xfrm>
          <a:prstGeom prst="rect">
            <a:avLst/>
          </a:prstGeom>
          <a:noFill/>
        </p:spPr>
        <p:txBody>
          <a:bodyPr wrap="none" rtlCol="0">
            <a:spAutoFit/>
          </a:bodyPr>
          <a:lstStyle/>
          <a:p>
            <a:pPr algn="ctr"/>
            <a:r>
              <a:rPr lang="en-US" sz="2000" b="1" dirty="0" smtClean="0">
                <a:solidFill>
                  <a:srgbClr val="FFFF00"/>
                </a:solidFill>
              </a:rPr>
              <a:t>Evidence Generation</a:t>
            </a:r>
          </a:p>
          <a:p>
            <a:pPr algn="ctr"/>
            <a:r>
              <a:rPr lang="en-US" sz="2000" b="1" dirty="0" smtClean="0">
                <a:solidFill>
                  <a:srgbClr val="FFFF00"/>
                </a:solidFill>
              </a:rPr>
              <a:t>System-Wide Impact</a:t>
            </a:r>
            <a:endParaRPr lang="en-US" sz="2000" b="1" dirty="0">
              <a:solidFill>
                <a:srgbClr val="FFFF00"/>
              </a:solidFill>
            </a:endParaRPr>
          </a:p>
        </p:txBody>
      </p:sp>
      <p:grpSp>
        <p:nvGrpSpPr>
          <p:cNvPr id="5" name="Group 29"/>
          <p:cNvGrpSpPr/>
          <p:nvPr/>
        </p:nvGrpSpPr>
        <p:grpSpPr>
          <a:xfrm>
            <a:off x="6172200" y="3429000"/>
            <a:ext cx="2531280" cy="1753259"/>
            <a:chOff x="9775624" y="1066800"/>
            <a:chExt cx="1806776" cy="1372915"/>
          </a:xfrm>
        </p:grpSpPr>
        <p:sp>
          <p:nvSpPr>
            <p:cNvPr id="40" name="Oval 39"/>
            <p:cNvSpPr/>
            <p:nvPr/>
          </p:nvSpPr>
          <p:spPr>
            <a:xfrm>
              <a:off x="9775624" y="1066800"/>
              <a:ext cx="1806776" cy="1372915"/>
            </a:xfrm>
            <a:prstGeom prst="ellipse">
              <a:avLst/>
            </a:prstGeom>
            <a:solidFill>
              <a:srgbClr val="FFFF66"/>
            </a:solidFill>
            <a:ln w="2857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66"/>
                </a:solidFill>
              </a:endParaRPr>
            </a:p>
          </p:txBody>
        </p:sp>
        <p:sp>
          <p:nvSpPr>
            <p:cNvPr id="42" name="TextBox 41"/>
            <p:cNvSpPr txBox="1"/>
            <p:nvPr/>
          </p:nvSpPr>
          <p:spPr>
            <a:xfrm>
              <a:off x="10025742" y="1476438"/>
              <a:ext cx="1318432" cy="561893"/>
            </a:xfrm>
            <a:prstGeom prst="rect">
              <a:avLst/>
            </a:prstGeom>
            <a:noFill/>
          </p:spPr>
          <p:txBody>
            <a:bodyPr wrap="square" rtlCol="0">
              <a:spAutoFit/>
            </a:bodyPr>
            <a:lstStyle/>
            <a:p>
              <a:pPr algn="ctr"/>
              <a:r>
                <a:rPr lang="en-US" b="1" dirty="0" smtClean="0">
                  <a:solidFill>
                    <a:srgbClr val="003366"/>
                  </a:solidFill>
                </a:rPr>
                <a:t>IGNITE</a:t>
              </a:r>
            </a:p>
            <a:p>
              <a:pPr algn="ctr"/>
              <a:r>
                <a:rPr lang="en-US" b="1" dirty="0" smtClean="0">
                  <a:solidFill>
                    <a:srgbClr val="003366"/>
                  </a:solidFill>
                </a:rPr>
                <a:t>51,000</a:t>
              </a:r>
              <a:endParaRPr lang="en-US" b="1" dirty="0">
                <a:solidFill>
                  <a:srgbClr val="003366"/>
                </a:solidFill>
              </a:endParaRPr>
            </a:p>
          </p:txBody>
        </p:sp>
      </p:grpSp>
      <p:grpSp>
        <p:nvGrpSpPr>
          <p:cNvPr id="6" name="Group 28"/>
          <p:cNvGrpSpPr/>
          <p:nvPr/>
        </p:nvGrpSpPr>
        <p:grpSpPr>
          <a:xfrm>
            <a:off x="4419600" y="3100773"/>
            <a:ext cx="1807785" cy="1242627"/>
            <a:chOff x="9250142" y="3199085"/>
            <a:chExt cx="2408458" cy="1830115"/>
          </a:xfrm>
        </p:grpSpPr>
        <p:sp>
          <p:nvSpPr>
            <p:cNvPr id="43" name="Oval 42"/>
            <p:cNvSpPr/>
            <p:nvPr/>
          </p:nvSpPr>
          <p:spPr>
            <a:xfrm>
              <a:off x="9250142" y="3199085"/>
              <a:ext cx="2408458" cy="1830115"/>
            </a:xfrm>
            <a:prstGeom prst="ellipse">
              <a:avLst/>
            </a:prstGeom>
            <a:solidFill>
              <a:srgbClr val="CCFF6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4" name="TextBox 43"/>
            <p:cNvSpPr txBox="1"/>
            <p:nvPr/>
          </p:nvSpPr>
          <p:spPr>
            <a:xfrm>
              <a:off x="9532305" y="3717095"/>
              <a:ext cx="1852690" cy="934006"/>
            </a:xfrm>
            <a:prstGeom prst="rect">
              <a:avLst/>
            </a:prstGeom>
            <a:noFill/>
          </p:spPr>
          <p:txBody>
            <a:bodyPr wrap="square" rtlCol="0">
              <a:spAutoFit/>
            </a:bodyPr>
            <a:lstStyle/>
            <a:p>
              <a:pPr algn="ctr">
                <a:lnSpc>
                  <a:spcPct val="85000"/>
                </a:lnSpc>
              </a:pPr>
              <a:r>
                <a:rPr lang="en-US" b="1" dirty="0" err="1" smtClean="0">
                  <a:solidFill>
                    <a:srgbClr val="003366"/>
                  </a:solidFill>
                </a:rPr>
                <a:t>eMERGE</a:t>
              </a:r>
              <a:endParaRPr lang="en-US" b="1" dirty="0" smtClean="0">
                <a:solidFill>
                  <a:srgbClr val="003366"/>
                </a:solidFill>
              </a:endParaRPr>
            </a:p>
            <a:p>
              <a:pPr algn="ctr">
                <a:lnSpc>
                  <a:spcPct val="85000"/>
                </a:lnSpc>
              </a:pPr>
              <a:r>
                <a:rPr lang="en-US" b="1" dirty="0" smtClean="0">
                  <a:solidFill>
                    <a:srgbClr val="003366"/>
                  </a:solidFill>
                </a:rPr>
                <a:t>25,000</a:t>
              </a:r>
              <a:endParaRPr lang="en-US" b="1" dirty="0">
                <a:solidFill>
                  <a:srgbClr val="003366"/>
                </a:solidFill>
              </a:endParaRPr>
            </a:p>
          </p:txBody>
        </p:sp>
      </p:grpSp>
      <p:sp>
        <p:nvSpPr>
          <p:cNvPr id="25" name="Oval 24"/>
          <p:cNvSpPr/>
          <p:nvPr/>
        </p:nvSpPr>
        <p:spPr>
          <a:xfrm>
            <a:off x="990600" y="1504136"/>
            <a:ext cx="914400" cy="668344"/>
          </a:xfrm>
          <a:prstGeom prst="ellipse">
            <a:avLst/>
          </a:prstGeom>
          <a:solidFill>
            <a:srgbClr val="00FFFF"/>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084139" y="1575319"/>
            <a:ext cx="697627" cy="563231"/>
          </a:xfrm>
          <a:prstGeom prst="rect">
            <a:avLst/>
          </a:prstGeom>
          <a:noFill/>
        </p:spPr>
        <p:txBody>
          <a:bodyPr wrap="none" rtlCol="0">
            <a:spAutoFit/>
          </a:bodyPr>
          <a:lstStyle/>
          <a:p>
            <a:pPr algn="ctr">
              <a:lnSpc>
                <a:spcPct val="85000"/>
              </a:lnSpc>
            </a:pPr>
            <a:r>
              <a:rPr lang="en-US" b="1" dirty="0" smtClean="0">
                <a:solidFill>
                  <a:srgbClr val="0000CC"/>
                </a:solidFill>
              </a:rPr>
              <a:t>UDN</a:t>
            </a:r>
          </a:p>
          <a:p>
            <a:pPr algn="ctr">
              <a:lnSpc>
                <a:spcPct val="85000"/>
              </a:lnSpc>
            </a:pPr>
            <a:r>
              <a:rPr lang="en-US" b="1" dirty="0" smtClean="0">
                <a:solidFill>
                  <a:srgbClr val="0000CC"/>
                </a:solidFill>
              </a:rPr>
              <a:t>1400</a:t>
            </a:r>
            <a:endParaRPr lang="en-US" b="1" dirty="0">
              <a:solidFill>
                <a:srgbClr val="0000CC"/>
              </a:solidFill>
            </a:endParaRPr>
          </a:p>
        </p:txBody>
      </p:sp>
      <p:sp>
        <p:nvSpPr>
          <p:cNvPr id="2" name="Right Arrow 1"/>
          <p:cNvSpPr/>
          <p:nvPr/>
        </p:nvSpPr>
        <p:spPr>
          <a:xfrm>
            <a:off x="6549530" y="5607268"/>
            <a:ext cx="868142" cy="1143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233335" y="1360296"/>
            <a:ext cx="485828" cy="11430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9157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016493" y="1629875"/>
          <a:ext cx="5034613" cy="3273292"/>
        </p:xfrm>
        <a:graphic>
          <a:graphicData uri="http://schemas.openxmlformats.org/drawingml/2006/table">
            <a:tbl>
              <a:tblPr>
                <a:tableStyleId>{5C22544A-7EE6-4342-B048-85BDC9FD1C3A}</a:tableStyleId>
              </a:tblPr>
              <a:tblGrid>
                <a:gridCol w="1377014"/>
                <a:gridCol w="742949"/>
                <a:gridCol w="742950"/>
                <a:gridCol w="688808"/>
                <a:gridCol w="682792"/>
                <a:gridCol w="800100"/>
              </a:tblGrid>
              <a:tr h="578993">
                <a:tc>
                  <a:txBody>
                    <a:bodyPr/>
                    <a:lstStyle/>
                    <a:p>
                      <a:pPr algn="l" fontAlgn="ctr"/>
                      <a:r>
                        <a:rPr lang="en-US" sz="1400" b="1" u="none" strike="noStrike" dirty="0">
                          <a:effectLst/>
                          <a:latin typeface="Arial" pitchFamily="34" charset="0"/>
                          <a:cs typeface="Arial" pitchFamily="34" charset="0"/>
                        </a:rPr>
                        <a:t> Study ID</a:t>
                      </a:r>
                      <a:endParaRPr lang="en-US" sz="1400" b="1" i="0" u="none" strike="noStrike" dirty="0">
                        <a:solidFill>
                          <a:srgbClr val="000000"/>
                        </a:solidFill>
                        <a:effectLst/>
                        <a:latin typeface="Arial" pitchFamily="34" charset="0"/>
                        <a:cs typeface="Arial" pitchFamily="34" charset="0"/>
                      </a:endParaRPr>
                    </a:p>
                  </a:txBody>
                  <a:tcPr marL="7144" marR="7144" marT="9525" marB="0" anchor="ctr">
                    <a:solidFill>
                      <a:schemeClr val="accent3">
                        <a:lumMod val="40000"/>
                        <a:lumOff val="60000"/>
                      </a:schemeClr>
                    </a:solidFill>
                  </a:tcPr>
                </a:tc>
                <a:tc>
                  <a:txBody>
                    <a:bodyPr/>
                    <a:lstStyle/>
                    <a:p>
                      <a:pPr algn="ctr" fontAlgn="ctr"/>
                      <a:r>
                        <a:rPr lang="en-US" sz="1400" b="1" u="none" strike="noStrike" dirty="0" smtClean="0">
                          <a:effectLst/>
                          <a:latin typeface="Arial" pitchFamily="34" charset="0"/>
                          <a:cs typeface="Arial" pitchFamily="34" charset="0"/>
                        </a:rPr>
                        <a:t># Enrolled </a:t>
                      </a:r>
                      <a:r>
                        <a:rPr lang="en-US" sz="1400" b="1" u="none" strike="noStrike" dirty="0">
                          <a:effectLst/>
                          <a:latin typeface="Arial" pitchFamily="34" charset="0"/>
                          <a:cs typeface="Arial" pitchFamily="34" charset="0"/>
                        </a:rPr>
                        <a:t>patients</a:t>
                      </a:r>
                      <a:endParaRPr lang="en-US" sz="1400" b="1" i="0" u="none" strike="noStrike" dirty="0">
                        <a:solidFill>
                          <a:srgbClr val="000000"/>
                        </a:solidFill>
                        <a:effectLst/>
                        <a:latin typeface="Arial" pitchFamily="34" charset="0"/>
                        <a:cs typeface="Arial" pitchFamily="34" charset="0"/>
                      </a:endParaRPr>
                    </a:p>
                  </a:txBody>
                  <a:tcPr marL="7144" marR="7144" marT="9525" marB="0" anchor="ctr">
                    <a:solidFill>
                      <a:schemeClr val="accent3">
                        <a:lumMod val="40000"/>
                        <a:lumOff val="60000"/>
                      </a:schemeClr>
                    </a:solidFill>
                  </a:tcPr>
                </a:tc>
                <a:tc>
                  <a:txBody>
                    <a:bodyPr/>
                    <a:lstStyle/>
                    <a:p>
                      <a:pPr algn="ctr" fontAlgn="ctr"/>
                      <a:r>
                        <a:rPr lang="en-US" sz="1400" b="1" u="none" strike="noStrike" dirty="0" smtClean="0">
                          <a:effectLst/>
                          <a:latin typeface="Arial" pitchFamily="34" charset="0"/>
                          <a:cs typeface="Arial" pitchFamily="34" charset="0"/>
                        </a:rPr>
                        <a:t># Sequenced</a:t>
                      </a:r>
                      <a:endParaRPr lang="en-US" sz="1400" b="1" i="0" u="none" strike="noStrike" dirty="0">
                        <a:solidFill>
                          <a:srgbClr val="000000"/>
                        </a:solidFill>
                        <a:effectLst/>
                        <a:latin typeface="Arial" pitchFamily="34" charset="0"/>
                        <a:cs typeface="Arial" pitchFamily="34" charset="0"/>
                      </a:endParaRPr>
                    </a:p>
                  </a:txBody>
                  <a:tcPr marL="7144" marR="7144" marT="9525" marB="0" anchor="ctr">
                    <a:solidFill>
                      <a:schemeClr val="accent3">
                        <a:lumMod val="40000"/>
                        <a:lumOff val="60000"/>
                      </a:schemeClr>
                    </a:solidFill>
                  </a:tcPr>
                </a:tc>
                <a:tc>
                  <a:txBody>
                    <a:bodyPr/>
                    <a:lstStyle/>
                    <a:p>
                      <a:pPr algn="ctr" fontAlgn="ctr"/>
                      <a:r>
                        <a:rPr lang="en-US" sz="1400" b="1" u="none" strike="noStrike" dirty="0">
                          <a:effectLst/>
                          <a:latin typeface="Arial" pitchFamily="34" charset="0"/>
                          <a:cs typeface="Arial" pitchFamily="34" charset="0"/>
                        </a:rPr>
                        <a:t>Frozen tissue</a:t>
                      </a:r>
                      <a:endParaRPr lang="en-US" sz="1400" b="1" i="0" u="none" strike="noStrike" dirty="0">
                        <a:solidFill>
                          <a:srgbClr val="000000"/>
                        </a:solidFill>
                        <a:effectLst/>
                        <a:latin typeface="Arial" pitchFamily="34" charset="0"/>
                        <a:cs typeface="Arial" pitchFamily="34" charset="0"/>
                      </a:endParaRPr>
                    </a:p>
                  </a:txBody>
                  <a:tcPr marL="7144" marR="7144" marT="9525" marB="0" anchor="ctr">
                    <a:solidFill>
                      <a:schemeClr val="accent3">
                        <a:lumMod val="40000"/>
                        <a:lumOff val="60000"/>
                      </a:schemeClr>
                    </a:solidFill>
                  </a:tcPr>
                </a:tc>
                <a:tc>
                  <a:txBody>
                    <a:bodyPr/>
                    <a:lstStyle/>
                    <a:p>
                      <a:pPr algn="ctr" fontAlgn="ctr"/>
                      <a:r>
                        <a:rPr lang="en-US" sz="1400" b="1" u="none" strike="noStrike" dirty="0">
                          <a:effectLst/>
                          <a:latin typeface="Arial" pitchFamily="34" charset="0"/>
                          <a:cs typeface="Arial" pitchFamily="34" charset="0"/>
                        </a:rPr>
                        <a:t>FFPE tissue</a:t>
                      </a:r>
                      <a:endParaRPr lang="en-US" sz="1400" b="1" i="0" u="none" strike="noStrike" dirty="0">
                        <a:solidFill>
                          <a:srgbClr val="000000"/>
                        </a:solidFill>
                        <a:effectLst/>
                        <a:latin typeface="Arial" pitchFamily="34" charset="0"/>
                        <a:cs typeface="Arial" pitchFamily="34" charset="0"/>
                      </a:endParaRPr>
                    </a:p>
                  </a:txBody>
                  <a:tcPr marL="7144" marR="7144" marT="9525" marB="0" anchor="ctr">
                    <a:solidFill>
                      <a:schemeClr val="accent3">
                        <a:lumMod val="40000"/>
                        <a:lumOff val="60000"/>
                      </a:schemeClr>
                    </a:solidFill>
                  </a:tcPr>
                </a:tc>
                <a:tc>
                  <a:txBody>
                    <a:bodyPr/>
                    <a:lstStyle/>
                    <a:p>
                      <a:pPr algn="ctr" fontAlgn="ctr"/>
                      <a:r>
                        <a:rPr lang="en-US" sz="1400" b="1" u="none" strike="noStrike" dirty="0">
                          <a:effectLst/>
                          <a:latin typeface="Arial" pitchFamily="34" charset="0"/>
                          <a:cs typeface="Arial" pitchFamily="34" charset="0"/>
                        </a:rPr>
                        <a:t>NOT Sequenced</a:t>
                      </a:r>
                      <a:endParaRPr lang="en-US" sz="1400" b="1" i="0" u="none" strike="noStrike" dirty="0">
                        <a:solidFill>
                          <a:srgbClr val="000000"/>
                        </a:solidFill>
                        <a:effectLst/>
                        <a:latin typeface="Arial" pitchFamily="34" charset="0"/>
                        <a:cs typeface="Arial" pitchFamily="34" charset="0"/>
                      </a:endParaRPr>
                    </a:p>
                  </a:txBody>
                  <a:tcPr marL="7144" marR="7144" marT="9525" marB="0" anchor="ctr">
                    <a:solidFill>
                      <a:schemeClr val="accent3">
                        <a:lumMod val="40000"/>
                        <a:lumOff val="60000"/>
                      </a:schemeClr>
                    </a:solidFill>
                  </a:tcPr>
                </a:tc>
              </a:tr>
              <a:tr h="420549">
                <a:tc>
                  <a:txBody>
                    <a:bodyPr/>
                    <a:lstStyle/>
                    <a:p>
                      <a:pPr algn="l" fontAlgn="ctr"/>
                      <a:r>
                        <a:rPr lang="en-US" sz="1400" u="none" strike="noStrike" dirty="0">
                          <a:effectLst/>
                          <a:latin typeface="Arial" pitchFamily="34" charset="0"/>
                          <a:cs typeface="Arial" pitchFamily="34" charset="0"/>
                        </a:rPr>
                        <a:t> MO (</a:t>
                      </a:r>
                      <a:r>
                        <a:rPr lang="en-US" sz="1400" u="none" strike="noStrike" dirty="0" smtClean="0">
                          <a:effectLst/>
                          <a:latin typeface="Arial" pitchFamily="34" charset="0"/>
                          <a:cs typeface="Arial" pitchFamily="34" charset="0"/>
                        </a:rPr>
                        <a:t>Adult patient)</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285</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262</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246</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16</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23</a:t>
                      </a:r>
                      <a:endParaRPr lang="en-US" sz="1400" b="0" i="0" u="none" strike="noStrike">
                        <a:solidFill>
                          <a:srgbClr val="000000"/>
                        </a:solidFill>
                        <a:effectLst/>
                        <a:latin typeface="Arial" pitchFamily="34" charset="0"/>
                        <a:cs typeface="Arial" pitchFamily="34" charset="0"/>
                      </a:endParaRPr>
                    </a:p>
                  </a:txBody>
                  <a:tcPr marL="7144" marR="7144" marT="9525" marB="0" anchor="ctr"/>
                </a:tc>
              </a:tr>
              <a:tr h="420549">
                <a:tc>
                  <a:txBody>
                    <a:bodyPr/>
                    <a:lstStyle/>
                    <a:p>
                      <a:pPr algn="l" fontAlgn="ctr"/>
                      <a:r>
                        <a:rPr lang="en-US" sz="1400" u="none" strike="noStrike" dirty="0">
                          <a:effectLst/>
                          <a:latin typeface="Arial" pitchFamily="34" charset="0"/>
                          <a:cs typeface="Arial" pitchFamily="34" charset="0"/>
                        </a:rPr>
                        <a:t> TP (</a:t>
                      </a:r>
                      <a:r>
                        <a:rPr lang="en-US" sz="1400" u="none" strike="noStrike" dirty="0" smtClean="0">
                          <a:effectLst/>
                          <a:latin typeface="Arial" pitchFamily="34" charset="0"/>
                          <a:cs typeface="Arial" pitchFamily="34" charset="0"/>
                        </a:rPr>
                        <a:t>Tumor </a:t>
                      </a:r>
                      <a:r>
                        <a:rPr lang="en-US" sz="1400" u="none" strike="noStrike" dirty="0">
                          <a:effectLst/>
                          <a:latin typeface="Arial" pitchFamily="34" charset="0"/>
                          <a:cs typeface="Arial" pitchFamily="34" charset="0"/>
                        </a:rPr>
                        <a:t>profiling)</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52</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44</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38</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6</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8</a:t>
                      </a:r>
                      <a:endParaRPr lang="en-US" sz="1400" b="0" i="0" u="none" strike="noStrike">
                        <a:solidFill>
                          <a:srgbClr val="000000"/>
                        </a:solidFill>
                        <a:effectLst/>
                        <a:latin typeface="Arial" pitchFamily="34" charset="0"/>
                        <a:cs typeface="Arial" pitchFamily="34" charset="0"/>
                      </a:endParaRPr>
                    </a:p>
                  </a:txBody>
                  <a:tcPr marL="7144" marR="7144" marT="9525" marB="0" anchor="ctr"/>
                </a:tc>
              </a:tr>
              <a:tr h="420549">
                <a:tc>
                  <a:txBody>
                    <a:bodyPr/>
                    <a:lstStyle/>
                    <a:p>
                      <a:pPr algn="l" fontAlgn="ctr"/>
                      <a:r>
                        <a:rPr lang="en-US" sz="1400" u="none" strike="noStrike" dirty="0">
                          <a:effectLst/>
                          <a:latin typeface="Arial" pitchFamily="34" charset="0"/>
                          <a:cs typeface="Arial" pitchFamily="34" charset="0"/>
                        </a:rPr>
                        <a:t> PO (</a:t>
                      </a:r>
                      <a:r>
                        <a:rPr lang="en-US" sz="1400" u="none" strike="noStrike" dirty="0" smtClean="0">
                          <a:effectLst/>
                          <a:latin typeface="Arial" pitchFamily="34" charset="0"/>
                          <a:cs typeface="Arial" pitchFamily="34" charset="0"/>
                        </a:rPr>
                        <a:t>Pediatric patient)</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55</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53</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44</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9</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2</a:t>
                      </a:r>
                      <a:endParaRPr lang="en-US" sz="1400" b="0" i="0" u="none" strike="noStrike">
                        <a:solidFill>
                          <a:srgbClr val="000000"/>
                        </a:solidFill>
                        <a:effectLst/>
                        <a:latin typeface="Arial" pitchFamily="34" charset="0"/>
                        <a:cs typeface="Arial" pitchFamily="34" charset="0"/>
                      </a:endParaRPr>
                    </a:p>
                  </a:txBody>
                  <a:tcPr marL="7144" marR="7144" marT="9525" marB="0" anchor="ctr"/>
                </a:tc>
              </a:tr>
              <a:tr h="420549">
                <a:tc>
                  <a:txBody>
                    <a:bodyPr/>
                    <a:lstStyle/>
                    <a:p>
                      <a:pPr algn="l" fontAlgn="ctr"/>
                      <a:r>
                        <a:rPr lang="en-US" sz="1400" u="none" strike="noStrike">
                          <a:effectLst/>
                          <a:latin typeface="Arial" pitchFamily="34" charset="0"/>
                          <a:cs typeface="Arial" pitchFamily="34" charset="0"/>
                        </a:rPr>
                        <a:t> ES (External study)</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8</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8</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4</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4</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0</a:t>
                      </a:r>
                      <a:endParaRPr lang="en-US" sz="1400" b="0" i="0" u="none" strike="noStrike">
                        <a:solidFill>
                          <a:srgbClr val="000000"/>
                        </a:solidFill>
                        <a:effectLst/>
                        <a:latin typeface="Arial" pitchFamily="34" charset="0"/>
                        <a:cs typeface="Arial" pitchFamily="34" charset="0"/>
                      </a:endParaRPr>
                    </a:p>
                  </a:txBody>
                  <a:tcPr marL="7144" marR="7144" marT="9525" marB="0" anchor="ctr"/>
                </a:tc>
              </a:tr>
              <a:tr h="420549">
                <a:tc>
                  <a:txBody>
                    <a:bodyPr/>
                    <a:lstStyle/>
                    <a:p>
                      <a:pPr algn="l" fontAlgn="ctr"/>
                      <a:r>
                        <a:rPr lang="en-US" sz="1400" u="none" strike="noStrike" dirty="0">
                          <a:effectLst/>
                          <a:latin typeface="Arial" pitchFamily="34" charset="0"/>
                          <a:cs typeface="Arial" pitchFamily="34" charset="0"/>
                        </a:rPr>
                        <a:t> SC (</a:t>
                      </a:r>
                      <a:r>
                        <a:rPr lang="en-US" sz="1400" u="none" strike="noStrike" dirty="0" smtClean="0">
                          <a:effectLst/>
                          <a:latin typeface="Arial" pitchFamily="34" charset="0"/>
                          <a:cs typeface="Arial" pitchFamily="34" charset="0"/>
                        </a:rPr>
                        <a:t>SU2C Prostate)</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69</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59</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a:effectLst/>
                          <a:latin typeface="Arial" pitchFamily="34" charset="0"/>
                          <a:cs typeface="Arial" pitchFamily="34" charset="0"/>
                        </a:rPr>
                        <a:t>58</a:t>
                      </a:r>
                      <a:endParaRPr lang="en-US" sz="1400" b="0" i="0" u="none" strike="noStrike">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1</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c>
                  <a:txBody>
                    <a:bodyPr/>
                    <a:lstStyle/>
                    <a:p>
                      <a:pPr algn="ctr" fontAlgn="ctr"/>
                      <a:r>
                        <a:rPr lang="en-US" sz="1400" u="none" strike="noStrike" dirty="0">
                          <a:effectLst/>
                          <a:latin typeface="Arial" pitchFamily="34" charset="0"/>
                          <a:cs typeface="Arial" pitchFamily="34" charset="0"/>
                        </a:rPr>
                        <a:t>10</a:t>
                      </a:r>
                      <a:endParaRPr lang="en-US" sz="1400" b="0" i="0" u="none" strike="noStrike" dirty="0">
                        <a:solidFill>
                          <a:srgbClr val="000000"/>
                        </a:solidFill>
                        <a:effectLst/>
                        <a:latin typeface="Arial" pitchFamily="34" charset="0"/>
                        <a:cs typeface="Arial" pitchFamily="34" charset="0"/>
                      </a:endParaRPr>
                    </a:p>
                  </a:txBody>
                  <a:tcPr marL="7144" marR="7144" marT="9525" marB="0" anchor="ctr"/>
                </a:tc>
              </a:tr>
              <a:tr h="442462">
                <a:tc>
                  <a:txBody>
                    <a:bodyPr/>
                    <a:lstStyle/>
                    <a:p>
                      <a:pPr algn="l" fontAlgn="ctr"/>
                      <a:r>
                        <a:rPr lang="en-US" sz="1400" u="none" strike="noStrike" dirty="0" smtClean="0">
                          <a:effectLst/>
                          <a:latin typeface="Arial" pitchFamily="34" charset="0"/>
                          <a:cs typeface="Arial" pitchFamily="34" charset="0"/>
                        </a:rPr>
                        <a:t> TOTAL</a:t>
                      </a:r>
                      <a:endParaRPr lang="en-US" sz="1400" b="1" i="0" u="none" strike="noStrike" dirty="0">
                        <a:solidFill>
                          <a:srgbClr val="000000"/>
                        </a:solidFill>
                        <a:effectLst/>
                        <a:latin typeface="Arial" pitchFamily="34" charset="0"/>
                        <a:cs typeface="Arial" pitchFamily="34" charset="0"/>
                      </a:endParaRPr>
                    </a:p>
                  </a:txBody>
                  <a:tcPr marL="7144" marR="7144" marT="9525" marB="0" anchor="ctr">
                    <a:solidFill>
                      <a:schemeClr val="accent2">
                        <a:lumMod val="20000"/>
                        <a:lumOff val="80000"/>
                      </a:schemeClr>
                    </a:solidFill>
                  </a:tcPr>
                </a:tc>
                <a:tc>
                  <a:txBody>
                    <a:bodyPr/>
                    <a:lstStyle/>
                    <a:p>
                      <a:pPr algn="ctr" fontAlgn="ctr"/>
                      <a:r>
                        <a:rPr lang="en-US" sz="1400" u="none" strike="noStrike" dirty="0">
                          <a:effectLst/>
                          <a:latin typeface="Arial" pitchFamily="34" charset="0"/>
                          <a:cs typeface="Arial" pitchFamily="34" charset="0"/>
                        </a:rPr>
                        <a:t>469</a:t>
                      </a:r>
                      <a:endParaRPr lang="en-US" sz="1400" b="1" i="0" u="none" strike="noStrike" dirty="0">
                        <a:solidFill>
                          <a:srgbClr val="0000FF"/>
                        </a:solidFill>
                        <a:effectLst/>
                        <a:latin typeface="Arial" pitchFamily="34" charset="0"/>
                        <a:cs typeface="Arial" pitchFamily="34" charset="0"/>
                      </a:endParaRPr>
                    </a:p>
                  </a:txBody>
                  <a:tcPr marL="7144" marR="7144" marT="9525" marB="0" anchor="ctr">
                    <a:solidFill>
                      <a:schemeClr val="accent2">
                        <a:lumMod val="20000"/>
                        <a:lumOff val="80000"/>
                      </a:schemeClr>
                    </a:solidFill>
                  </a:tcPr>
                </a:tc>
                <a:tc>
                  <a:txBody>
                    <a:bodyPr/>
                    <a:lstStyle/>
                    <a:p>
                      <a:pPr algn="ctr" fontAlgn="ctr"/>
                      <a:r>
                        <a:rPr lang="en-US" sz="1400" u="none" strike="noStrike" dirty="0">
                          <a:effectLst/>
                          <a:latin typeface="Arial" pitchFamily="34" charset="0"/>
                          <a:cs typeface="Arial" pitchFamily="34" charset="0"/>
                        </a:rPr>
                        <a:t>426</a:t>
                      </a:r>
                      <a:endParaRPr lang="en-US" sz="1400" b="1" i="0" u="none" strike="noStrike" dirty="0">
                        <a:solidFill>
                          <a:srgbClr val="0000FF"/>
                        </a:solidFill>
                        <a:effectLst/>
                        <a:latin typeface="Arial" pitchFamily="34" charset="0"/>
                        <a:cs typeface="Arial" pitchFamily="34" charset="0"/>
                      </a:endParaRPr>
                    </a:p>
                  </a:txBody>
                  <a:tcPr marL="7144" marR="7144" marT="9525" marB="0" anchor="ctr">
                    <a:solidFill>
                      <a:schemeClr val="accent2">
                        <a:lumMod val="20000"/>
                        <a:lumOff val="80000"/>
                      </a:schemeClr>
                    </a:solidFill>
                  </a:tcPr>
                </a:tc>
                <a:tc>
                  <a:txBody>
                    <a:bodyPr/>
                    <a:lstStyle/>
                    <a:p>
                      <a:pPr algn="ctr" fontAlgn="ctr"/>
                      <a:r>
                        <a:rPr lang="en-US" sz="1400" u="none" strike="noStrike" dirty="0">
                          <a:effectLst/>
                          <a:latin typeface="Arial" pitchFamily="34" charset="0"/>
                          <a:cs typeface="Arial" pitchFamily="34" charset="0"/>
                        </a:rPr>
                        <a:t>390</a:t>
                      </a:r>
                      <a:endParaRPr lang="en-US" sz="1400" b="1" i="0" u="none" strike="noStrike" dirty="0">
                        <a:solidFill>
                          <a:srgbClr val="0000FF"/>
                        </a:solidFill>
                        <a:effectLst/>
                        <a:latin typeface="Arial" pitchFamily="34" charset="0"/>
                        <a:cs typeface="Arial" pitchFamily="34" charset="0"/>
                      </a:endParaRPr>
                    </a:p>
                  </a:txBody>
                  <a:tcPr marL="7144" marR="7144" marT="9525" marB="0" anchor="ctr">
                    <a:solidFill>
                      <a:schemeClr val="accent2">
                        <a:lumMod val="20000"/>
                        <a:lumOff val="80000"/>
                      </a:schemeClr>
                    </a:solidFill>
                  </a:tcPr>
                </a:tc>
                <a:tc>
                  <a:txBody>
                    <a:bodyPr/>
                    <a:lstStyle/>
                    <a:p>
                      <a:pPr algn="ctr" fontAlgn="ctr"/>
                      <a:r>
                        <a:rPr lang="en-US" sz="1400" u="none" strike="noStrike" dirty="0">
                          <a:effectLst/>
                          <a:latin typeface="Arial" pitchFamily="34" charset="0"/>
                          <a:cs typeface="Arial" pitchFamily="34" charset="0"/>
                        </a:rPr>
                        <a:t>36</a:t>
                      </a:r>
                      <a:endParaRPr lang="en-US" sz="1400" b="1" i="0" u="none" strike="noStrike" dirty="0">
                        <a:solidFill>
                          <a:srgbClr val="0000FF"/>
                        </a:solidFill>
                        <a:effectLst/>
                        <a:latin typeface="Arial" pitchFamily="34" charset="0"/>
                        <a:cs typeface="Arial" pitchFamily="34" charset="0"/>
                      </a:endParaRPr>
                    </a:p>
                  </a:txBody>
                  <a:tcPr marL="7144" marR="7144" marT="9525" marB="0" anchor="ctr">
                    <a:solidFill>
                      <a:schemeClr val="accent2">
                        <a:lumMod val="20000"/>
                        <a:lumOff val="80000"/>
                      </a:schemeClr>
                    </a:solidFill>
                  </a:tcPr>
                </a:tc>
                <a:tc>
                  <a:txBody>
                    <a:bodyPr/>
                    <a:lstStyle/>
                    <a:p>
                      <a:pPr algn="ctr" fontAlgn="ctr"/>
                      <a:r>
                        <a:rPr lang="en-US" sz="1400" u="none" strike="noStrike" dirty="0">
                          <a:effectLst/>
                          <a:latin typeface="Arial" pitchFamily="34" charset="0"/>
                          <a:cs typeface="Arial" pitchFamily="34" charset="0"/>
                        </a:rPr>
                        <a:t>43</a:t>
                      </a:r>
                      <a:endParaRPr lang="en-US" sz="1400" b="1" i="0" u="none" strike="noStrike" dirty="0">
                        <a:solidFill>
                          <a:srgbClr val="0000FF"/>
                        </a:solidFill>
                        <a:effectLst/>
                        <a:latin typeface="Arial" pitchFamily="34" charset="0"/>
                        <a:cs typeface="Arial" pitchFamily="34" charset="0"/>
                      </a:endParaRPr>
                    </a:p>
                  </a:txBody>
                  <a:tcPr marL="7144" marR="7144" marT="9525" marB="0" anchor="ctr">
                    <a:solidFill>
                      <a:schemeClr val="accent2">
                        <a:lumMod val="20000"/>
                        <a:lumOff val="80000"/>
                      </a:schemeClr>
                    </a:solidFill>
                  </a:tcPr>
                </a:tc>
              </a:tr>
            </a:tbl>
          </a:graphicData>
        </a:graphic>
      </p:graphicFrame>
      <p:sp>
        <p:nvSpPr>
          <p:cNvPr id="5" name="Rectangle 4"/>
          <p:cNvSpPr/>
          <p:nvPr/>
        </p:nvSpPr>
        <p:spPr>
          <a:xfrm>
            <a:off x="1567739" y="704645"/>
            <a:ext cx="8305479" cy="523220"/>
          </a:xfrm>
          <a:prstGeom prst="rect">
            <a:avLst/>
          </a:prstGeom>
        </p:spPr>
        <p:txBody>
          <a:bodyPr wrap="none">
            <a:spAutoFit/>
          </a:bodyPr>
          <a:lstStyle/>
          <a:p>
            <a:r>
              <a:rPr lang="en-US" sz="2800" b="1" dirty="0">
                <a:solidFill>
                  <a:prstClr val="black"/>
                </a:solidFill>
                <a:latin typeface="Arial" pitchFamily="34" charset="0"/>
                <a:cs typeface="Arial" pitchFamily="34" charset="0"/>
              </a:rPr>
              <a:t>Summary of Clinical Programs of MI-ONCOSEQ</a:t>
            </a:r>
          </a:p>
        </p:txBody>
      </p:sp>
      <p:graphicFrame>
        <p:nvGraphicFramePr>
          <p:cNvPr id="7" name="Chart 6"/>
          <p:cNvGraphicFramePr/>
          <p:nvPr>
            <p:extLst/>
          </p:nvPr>
        </p:nvGraphicFramePr>
        <p:xfrm>
          <a:off x="2286000" y="1397000"/>
          <a:ext cx="4572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10" descr="UMHSLogoC.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155" y="5766867"/>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8395" y="5647634"/>
            <a:ext cx="1573800" cy="92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740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537424" y="1401796"/>
          <a:ext cx="5814552" cy="501696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966358" y="3019431"/>
            <a:ext cx="1211614" cy="461665"/>
          </a:xfrm>
          <a:prstGeom prst="rect">
            <a:avLst/>
          </a:prstGeom>
          <a:noFill/>
        </p:spPr>
        <p:txBody>
          <a:bodyPr wrap="none" rtlCol="0">
            <a:spAutoFit/>
          </a:bodyPr>
          <a:lstStyle/>
          <a:p>
            <a:pPr algn="ctr" defTabSz="457200"/>
            <a:r>
              <a:rPr lang="en-US" sz="1200" dirty="0">
                <a:solidFill>
                  <a:prstClr val="black"/>
                </a:solidFill>
              </a:rPr>
              <a:t>13%</a:t>
            </a:r>
          </a:p>
          <a:p>
            <a:pPr defTabSz="457200"/>
            <a:r>
              <a:rPr lang="en-US" sz="1200" dirty="0">
                <a:solidFill>
                  <a:prstClr val="black"/>
                </a:solidFill>
              </a:rPr>
              <a:t>Non-informative</a:t>
            </a:r>
          </a:p>
        </p:txBody>
      </p:sp>
      <p:sp>
        <p:nvSpPr>
          <p:cNvPr id="4" name="TextBox 3"/>
          <p:cNvSpPr txBox="1"/>
          <p:nvPr/>
        </p:nvSpPr>
        <p:spPr>
          <a:xfrm>
            <a:off x="2793586" y="1693874"/>
            <a:ext cx="1557158" cy="461665"/>
          </a:xfrm>
          <a:prstGeom prst="rect">
            <a:avLst/>
          </a:prstGeom>
          <a:noFill/>
        </p:spPr>
        <p:txBody>
          <a:bodyPr wrap="none" rtlCol="0">
            <a:spAutoFit/>
          </a:bodyPr>
          <a:lstStyle/>
          <a:p>
            <a:pPr algn="ctr" defTabSz="457200"/>
            <a:r>
              <a:rPr lang="en-US" sz="1200" dirty="0">
                <a:solidFill>
                  <a:prstClr val="black"/>
                </a:solidFill>
              </a:rPr>
              <a:t>8% Failed </a:t>
            </a:r>
          </a:p>
          <a:p>
            <a:pPr algn="ctr" defTabSz="457200"/>
            <a:r>
              <a:rPr lang="en-US" sz="1200" dirty="0">
                <a:solidFill>
                  <a:prstClr val="black"/>
                </a:solidFill>
              </a:rPr>
              <a:t>Biopsy/tumor content</a:t>
            </a:r>
          </a:p>
        </p:txBody>
      </p:sp>
      <p:sp>
        <p:nvSpPr>
          <p:cNvPr id="5" name="TextBox 4"/>
          <p:cNvSpPr txBox="1"/>
          <p:nvPr/>
        </p:nvSpPr>
        <p:spPr>
          <a:xfrm>
            <a:off x="1447661" y="6118068"/>
            <a:ext cx="772969" cy="369332"/>
          </a:xfrm>
          <a:prstGeom prst="rect">
            <a:avLst/>
          </a:prstGeom>
          <a:noFill/>
        </p:spPr>
        <p:txBody>
          <a:bodyPr wrap="none" rtlCol="0">
            <a:spAutoFit/>
          </a:bodyPr>
          <a:lstStyle/>
          <a:p>
            <a:pPr defTabSz="457200"/>
            <a:r>
              <a:rPr lang="en-US" dirty="0">
                <a:solidFill>
                  <a:prstClr val="black"/>
                </a:solidFill>
              </a:rPr>
              <a:t>n=402</a:t>
            </a:r>
          </a:p>
        </p:txBody>
      </p:sp>
      <p:sp>
        <p:nvSpPr>
          <p:cNvPr id="9" name="TextBox 8"/>
          <p:cNvSpPr txBox="1"/>
          <p:nvPr/>
        </p:nvSpPr>
        <p:spPr>
          <a:xfrm>
            <a:off x="1485265" y="244562"/>
            <a:ext cx="6857711" cy="1477328"/>
          </a:xfrm>
          <a:prstGeom prst="rect">
            <a:avLst/>
          </a:prstGeom>
          <a:noFill/>
        </p:spPr>
        <p:txBody>
          <a:bodyPr wrap="none" rtlCol="0">
            <a:spAutoFit/>
          </a:bodyPr>
          <a:lstStyle/>
          <a:p>
            <a:pPr algn="ctr" defTabSz="457200"/>
            <a:r>
              <a:rPr lang="en-US" sz="3600" b="1" dirty="0">
                <a:solidFill>
                  <a:prstClr val="black"/>
                </a:solidFill>
              </a:rPr>
              <a:t>Categories of Mutations Identified </a:t>
            </a:r>
          </a:p>
          <a:p>
            <a:pPr algn="ctr" defTabSz="457200"/>
            <a:r>
              <a:rPr lang="en-US" sz="3600" b="1" dirty="0">
                <a:solidFill>
                  <a:prstClr val="black"/>
                </a:solidFill>
              </a:rPr>
              <a:t>Through MI-ONCOSEQ</a:t>
            </a:r>
          </a:p>
          <a:p>
            <a:pPr defTabSz="457200"/>
            <a:endParaRPr lang="en-US" dirty="0">
              <a:solidFill>
                <a:prstClr val="black"/>
              </a:solidFill>
            </a:endParaRPr>
          </a:p>
        </p:txBody>
      </p:sp>
      <p:pic>
        <p:nvPicPr>
          <p:cNvPr id="8" name="Content Placeholder 10" descr="UMHSLogoC.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1861" y="5845262"/>
            <a:ext cx="690563" cy="72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3733800"/>
            <a:ext cx="1573800" cy="92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0696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36538"/>
            <a:ext cx="8229600" cy="1143000"/>
          </a:xfrm>
        </p:spPr>
        <p:txBody>
          <a:bodyPr>
            <a:normAutofit/>
          </a:bodyPr>
          <a:lstStyle/>
          <a:p>
            <a:r>
              <a:rPr lang="en-US" dirty="0" smtClean="0">
                <a:solidFill>
                  <a:srgbClr val="FFFF00"/>
                </a:solidFill>
              </a:rPr>
              <a:t>Medical Science = Clinical Care</a:t>
            </a:r>
          </a:p>
        </p:txBody>
      </p:sp>
      <p:sp>
        <p:nvSpPr>
          <p:cNvPr id="299011" name="Rectangle 3"/>
          <p:cNvSpPr>
            <a:spLocks noGrp="1" noChangeArrowheads="1"/>
          </p:cNvSpPr>
          <p:nvPr>
            <p:ph type="body" idx="1"/>
          </p:nvPr>
        </p:nvSpPr>
        <p:spPr>
          <a:xfrm>
            <a:off x="152400" y="1447800"/>
            <a:ext cx="8839200" cy="5029200"/>
          </a:xfrm>
        </p:spPr>
        <p:txBody>
          <a:bodyPr>
            <a:normAutofit/>
          </a:bodyPr>
          <a:lstStyle/>
          <a:p>
            <a:pPr>
              <a:lnSpc>
                <a:spcPct val="90000"/>
              </a:lnSpc>
            </a:pPr>
            <a:r>
              <a:rPr lang="en-US" sz="2400" dirty="0" smtClean="0"/>
              <a:t>Basic science is the foundation of medical practice but the endeavors demand different approaches </a:t>
            </a:r>
          </a:p>
          <a:p>
            <a:pPr>
              <a:lnSpc>
                <a:spcPct val="90000"/>
              </a:lnSpc>
            </a:pPr>
            <a:r>
              <a:rPr lang="en-US" sz="2400" dirty="0" smtClean="0"/>
              <a:t>Theory </a:t>
            </a:r>
            <a:r>
              <a:rPr lang="en-US" sz="2400" dirty="0"/>
              <a:t>alone is insufficient to guide </a:t>
            </a:r>
            <a:r>
              <a:rPr lang="en-US" sz="2400" dirty="0" smtClean="0"/>
              <a:t>action in clinical practice</a:t>
            </a:r>
          </a:p>
          <a:p>
            <a:pPr>
              <a:lnSpc>
                <a:spcPct val="90000"/>
              </a:lnSpc>
            </a:pPr>
            <a:r>
              <a:rPr lang="en-US" sz="2400" dirty="0"/>
              <a:t>The balance between premature translation and inappropriate delay in translation is difficult to achieve</a:t>
            </a:r>
          </a:p>
          <a:p>
            <a:pPr>
              <a:lnSpc>
                <a:spcPct val="90000"/>
              </a:lnSpc>
            </a:pPr>
            <a:r>
              <a:rPr lang="en-US" sz="2400" dirty="0" smtClean="0"/>
              <a:t>The stakes are high </a:t>
            </a:r>
          </a:p>
          <a:p>
            <a:pPr lvl="1">
              <a:lnSpc>
                <a:spcPct val="90000"/>
              </a:lnSpc>
            </a:pPr>
            <a:r>
              <a:rPr lang="en-US" sz="2000" dirty="0" smtClean="0"/>
              <a:t>Misapplication regularly results in profound harm</a:t>
            </a:r>
          </a:p>
          <a:p>
            <a:pPr lvl="2">
              <a:lnSpc>
                <a:spcPct val="90000"/>
              </a:lnSpc>
            </a:pPr>
            <a:r>
              <a:rPr lang="en-US" sz="1600" dirty="0" smtClean="0"/>
              <a:t>To </a:t>
            </a:r>
            <a:r>
              <a:rPr lang="en-US" sz="1600" dirty="0"/>
              <a:t>patients</a:t>
            </a:r>
          </a:p>
          <a:p>
            <a:pPr lvl="2">
              <a:lnSpc>
                <a:spcPct val="90000"/>
              </a:lnSpc>
            </a:pPr>
            <a:r>
              <a:rPr lang="en-US" sz="1600" dirty="0" smtClean="0"/>
              <a:t>To society through increased </a:t>
            </a:r>
            <a:r>
              <a:rPr lang="en-US" sz="1600" dirty="0"/>
              <a:t>cost</a:t>
            </a:r>
          </a:p>
          <a:p>
            <a:pPr lvl="2">
              <a:lnSpc>
                <a:spcPct val="90000"/>
              </a:lnSpc>
            </a:pPr>
            <a:r>
              <a:rPr lang="en-US" sz="1600" dirty="0" smtClean="0"/>
              <a:t>Through missed </a:t>
            </a:r>
            <a:r>
              <a:rPr lang="en-US" sz="1600" dirty="0"/>
              <a:t>opportunities</a:t>
            </a:r>
          </a:p>
          <a:p>
            <a:pPr>
              <a:lnSpc>
                <a:spcPct val="90000"/>
              </a:lnSpc>
            </a:pPr>
            <a:r>
              <a:rPr lang="en-US" sz="2400" dirty="0" smtClean="0"/>
              <a:t>Medical </a:t>
            </a:r>
            <a:r>
              <a:rPr lang="en-US" sz="2400" dirty="0"/>
              <a:t>practice ultimately involves individual values </a:t>
            </a:r>
          </a:p>
          <a:p>
            <a:pPr lvl="1">
              <a:lnSpc>
                <a:spcPct val="90000"/>
              </a:lnSpc>
            </a:pPr>
            <a:r>
              <a:rPr lang="en-US" sz="2000" dirty="0"/>
              <a:t>Which </a:t>
            </a:r>
            <a:r>
              <a:rPr lang="en-US" sz="2000" dirty="0" smtClean="0"/>
              <a:t>ultimately can’t be gainsaid</a:t>
            </a:r>
            <a:endParaRPr lang="en-US" sz="2000" dirty="0"/>
          </a:p>
        </p:txBody>
      </p:sp>
      <p:sp>
        <p:nvSpPr>
          <p:cNvPr id="4100" name="Line 4"/>
          <p:cNvSpPr>
            <a:spLocks noChangeShapeType="1"/>
          </p:cNvSpPr>
          <p:nvPr/>
        </p:nvSpPr>
        <p:spPr bwMode="auto">
          <a:xfrm flipH="1">
            <a:off x="4876800" y="685800"/>
            <a:ext cx="228600" cy="381000"/>
          </a:xfrm>
          <a:prstGeom prst="line">
            <a:avLst/>
          </a:prstGeom>
          <a:noFill/>
          <a:ln w="57150">
            <a:solidFill>
              <a:srgbClr val="FFFF00"/>
            </a:solidFill>
            <a:round/>
            <a:headEnd/>
            <a:tailEnd/>
          </a:ln>
        </p:spPr>
        <p:txBody>
          <a:bodyPr/>
          <a:lstStyle/>
          <a:p>
            <a:endParaRPr lang="en-US"/>
          </a:p>
        </p:txBody>
      </p:sp>
    </p:spTree>
    <p:custDataLst>
      <p:tags r:id="rId1"/>
    </p:custDataLst>
    <p:extLst>
      <p:ext uri="{BB962C8B-B14F-4D97-AF65-F5344CB8AC3E}">
        <p14:creationId xmlns:p14="http://schemas.microsoft.com/office/powerpoint/2010/main" val="383569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9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9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9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9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9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9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90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90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90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99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body" idx="1"/>
          </p:nvPr>
        </p:nvSpPr>
        <p:spPr>
          <a:xfrm>
            <a:off x="228600" y="1676400"/>
            <a:ext cx="5867400" cy="3497040"/>
          </a:xfrm>
        </p:spPr>
        <p:txBody>
          <a:bodyPr>
            <a:normAutofit/>
          </a:bodyPr>
          <a:lstStyle/>
          <a:p>
            <a:pPr>
              <a:lnSpc>
                <a:spcPct val="80000"/>
              </a:lnSpc>
            </a:pPr>
            <a:r>
              <a:rPr lang="en-US" sz="2800" dirty="0" smtClean="0"/>
              <a:t>Therapeutically</a:t>
            </a:r>
          </a:p>
          <a:p>
            <a:pPr lvl="1">
              <a:lnSpc>
                <a:spcPct val="80000"/>
              </a:lnSpc>
            </a:pPr>
            <a:r>
              <a:rPr lang="en-US" sz="2400" dirty="0" err="1" smtClean="0"/>
              <a:t>Reflexic</a:t>
            </a:r>
            <a:r>
              <a:rPr lang="en-US" sz="2400" dirty="0" smtClean="0"/>
              <a:t> HRT after menopause</a:t>
            </a:r>
          </a:p>
          <a:p>
            <a:pPr lvl="1">
              <a:lnSpc>
                <a:spcPct val="80000"/>
              </a:lnSpc>
            </a:pPr>
            <a:r>
              <a:rPr lang="en-US" sz="2400" dirty="0" smtClean="0"/>
              <a:t>Anti-</a:t>
            </a:r>
            <a:r>
              <a:rPr lang="en-US" sz="2400" dirty="0" err="1" smtClean="0"/>
              <a:t>arrhythmics</a:t>
            </a:r>
            <a:r>
              <a:rPr lang="en-US" sz="2400" dirty="0" smtClean="0"/>
              <a:t> for PVCs</a:t>
            </a:r>
          </a:p>
          <a:p>
            <a:pPr lvl="1">
              <a:lnSpc>
                <a:spcPct val="80000"/>
              </a:lnSpc>
            </a:pPr>
            <a:r>
              <a:rPr lang="en-US" sz="2400" dirty="0" smtClean="0"/>
              <a:t>Excessively strict glucose control in diabetes</a:t>
            </a:r>
          </a:p>
          <a:p>
            <a:pPr lvl="1">
              <a:lnSpc>
                <a:spcPct val="80000"/>
              </a:lnSpc>
            </a:pPr>
            <a:r>
              <a:rPr lang="en-US" sz="2400" dirty="0" smtClean="0"/>
              <a:t>Beta-carotene supplementation</a:t>
            </a:r>
          </a:p>
          <a:p>
            <a:pPr>
              <a:lnSpc>
                <a:spcPct val="80000"/>
              </a:lnSpc>
            </a:pPr>
            <a:r>
              <a:rPr lang="en-US" sz="2800" dirty="0" smtClean="0"/>
              <a:t>In Screening</a:t>
            </a:r>
          </a:p>
          <a:p>
            <a:pPr lvl="1">
              <a:lnSpc>
                <a:spcPct val="80000"/>
              </a:lnSpc>
            </a:pPr>
            <a:r>
              <a:rPr lang="en-US" sz="2400" dirty="0"/>
              <a:t>Routine use of PSA screening</a:t>
            </a:r>
          </a:p>
          <a:p>
            <a:pPr lvl="1">
              <a:lnSpc>
                <a:spcPct val="80000"/>
              </a:lnSpc>
            </a:pPr>
            <a:r>
              <a:rPr lang="en-US" sz="2400" dirty="0" smtClean="0"/>
              <a:t>Whole </a:t>
            </a:r>
            <a:r>
              <a:rPr lang="en-US" sz="2400" dirty="0"/>
              <a:t>body </a:t>
            </a:r>
            <a:r>
              <a:rPr lang="en-US" sz="2400" dirty="0" smtClean="0"/>
              <a:t>MRIs</a:t>
            </a:r>
            <a:endParaRPr lang="en-US" sz="2400" dirty="0"/>
          </a:p>
        </p:txBody>
      </p:sp>
      <p:pic>
        <p:nvPicPr>
          <p:cNvPr id="321543" name="Picture 7" descr="pvc"/>
          <p:cNvPicPr>
            <a:picLocks noChangeAspect="1" noChangeArrowheads="1"/>
          </p:cNvPicPr>
          <p:nvPr/>
        </p:nvPicPr>
        <p:blipFill>
          <a:blip r:embed="rId4" cstate="print"/>
          <a:srcRect/>
          <a:stretch>
            <a:fillRect/>
          </a:stretch>
        </p:blipFill>
        <p:spPr bwMode="auto">
          <a:xfrm>
            <a:off x="609600" y="5410200"/>
            <a:ext cx="3643018" cy="1137785"/>
          </a:xfrm>
          <a:prstGeom prst="rect">
            <a:avLst/>
          </a:prstGeom>
          <a:noFill/>
          <a:ln w="28575">
            <a:solidFill>
              <a:schemeClr val="folHlink"/>
            </a:solidFill>
            <a:miter lim="800000"/>
            <a:headEnd/>
            <a:tailEnd/>
          </a:ln>
        </p:spPr>
      </p:pic>
      <p:sp>
        <p:nvSpPr>
          <p:cNvPr id="8" name="Rectangle 7"/>
          <p:cNvSpPr/>
          <p:nvPr/>
        </p:nvSpPr>
        <p:spPr>
          <a:xfrm>
            <a:off x="198422" y="167852"/>
            <a:ext cx="8783531" cy="1323439"/>
          </a:xfrm>
          <a:prstGeom prst="rect">
            <a:avLst/>
          </a:prstGeom>
        </p:spPr>
        <p:txBody>
          <a:bodyPr wrap="square">
            <a:spAutoFit/>
          </a:bodyPr>
          <a:lstStyle/>
          <a:p>
            <a:pPr algn="ctr"/>
            <a:r>
              <a:rPr lang="en-US" sz="4000" dirty="0" smtClean="0">
                <a:solidFill>
                  <a:srgbClr val="FFFF00"/>
                </a:solidFill>
                <a:latin typeface="+mj-lt"/>
                <a:cs typeface="ＭＳ Ｐゴシック" charset="-128"/>
              </a:rPr>
              <a:t>A Long History of Premature Application of Medical Intervention</a:t>
            </a:r>
            <a:endParaRPr lang="en-US" sz="4000" dirty="0">
              <a:solidFill>
                <a:srgbClr val="FFFF00"/>
              </a:solidFill>
              <a:latin typeface="+mj-lt"/>
              <a:cs typeface="ＭＳ Ｐゴシック" charset="-128"/>
            </a:endParaRPr>
          </a:p>
        </p:txBody>
      </p:sp>
      <p:pic>
        <p:nvPicPr>
          <p:cNvPr id="2" name="Picture 1"/>
          <p:cNvPicPr>
            <a:picLocks noChangeAspect="1"/>
          </p:cNvPicPr>
          <p:nvPr/>
        </p:nvPicPr>
        <p:blipFill>
          <a:blip r:embed="rId5" cstate="print"/>
          <a:stretch>
            <a:fillRect/>
          </a:stretch>
        </p:blipFill>
        <p:spPr>
          <a:xfrm>
            <a:off x="5715000" y="1905000"/>
            <a:ext cx="1524000" cy="2298493"/>
          </a:xfrm>
          <a:prstGeom prst="rect">
            <a:avLst/>
          </a:prstGeom>
          <a:noFill/>
          <a:ln w="28575">
            <a:solidFill>
              <a:schemeClr val="folHlink"/>
            </a:solidFill>
            <a:miter lim="800000"/>
            <a:headEnd/>
            <a:tailEnd/>
          </a:ln>
        </p:spPr>
      </p:pic>
      <p:pic>
        <p:nvPicPr>
          <p:cNvPr id="3" name="Picture 2"/>
          <p:cNvPicPr>
            <a:picLocks noChangeAspect="1"/>
          </p:cNvPicPr>
          <p:nvPr/>
        </p:nvPicPr>
        <p:blipFill>
          <a:blip r:embed="rId6" cstate="print"/>
          <a:stretch>
            <a:fillRect/>
          </a:stretch>
        </p:blipFill>
        <p:spPr>
          <a:xfrm>
            <a:off x="7660105" y="1066800"/>
            <a:ext cx="1217194" cy="3901263"/>
          </a:xfrm>
          <a:prstGeom prst="rect">
            <a:avLst/>
          </a:prstGeom>
        </p:spPr>
      </p:pic>
      <p:pic>
        <p:nvPicPr>
          <p:cNvPr id="4" name="Picture 3"/>
          <p:cNvPicPr>
            <a:picLocks noChangeAspect="1"/>
          </p:cNvPicPr>
          <p:nvPr/>
        </p:nvPicPr>
        <p:blipFill>
          <a:blip r:embed="rId7" cstate="print"/>
          <a:stretch>
            <a:fillRect/>
          </a:stretch>
        </p:blipFill>
        <p:spPr>
          <a:xfrm>
            <a:off x="4800600" y="4800600"/>
            <a:ext cx="1757279" cy="1757279"/>
          </a:xfrm>
          <a:prstGeom prst="rect">
            <a:avLst/>
          </a:prstGeom>
        </p:spPr>
      </p:pic>
      <p:pic>
        <p:nvPicPr>
          <p:cNvPr id="5" name="Picture 4"/>
          <p:cNvPicPr>
            <a:picLocks noChangeAspect="1"/>
          </p:cNvPicPr>
          <p:nvPr/>
        </p:nvPicPr>
        <p:blipFill>
          <a:blip r:embed="rId8" cstate="print"/>
          <a:stretch>
            <a:fillRect/>
          </a:stretch>
        </p:blipFill>
        <p:spPr>
          <a:xfrm>
            <a:off x="6934200" y="5181600"/>
            <a:ext cx="1904588" cy="1295400"/>
          </a:xfrm>
          <a:prstGeom prst="rect">
            <a:avLst/>
          </a:prstGeom>
        </p:spPr>
      </p:pic>
    </p:spTree>
    <p:custDataLst>
      <p:tags r:id="rId1"/>
    </p:custDataLst>
    <p:extLst>
      <p:ext uri="{BB962C8B-B14F-4D97-AF65-F5344CB8AC3E}">
        <p14:creationId xmlns:p14="http://schemas.microsoft.com/office/powerpoint/2010/main" val="11933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539">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1539">
                                            <p:txEl>
                                              <p:pRg st="2" end="2"/>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321543"/>
                                        </p:tgtEl>
                                        <p:attrNameLst>
                                          <p:attrName>style.visibility</p:attrName>
                                        </p:attrNameLst>
                                      </p:cBhvr>
                                      <p:to>
                                        <p:strVal val="visible"/>
                                      </p:to>
                                    </p:set>
                                    <p:animEffect transition="in" filter="dissolve">
                                      <p:cBhvr>
                                        <p:cTn id="20" dur="500"/>
                                        <p:tgtEl>
                                          <p:spTgt spid="32154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153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1539">
                                            <p:txEl>
                                              <p:pRg st="4" end="4"/>
                                            </p:txEl>
                                          </p:spTgt>
                                        </p:tgtEl>
                                        <p:attrNameLst>
                                          <p:attrName>style.visibility</p:attrName>
                                        </p:attrNameLst>
                                      </p:cBhvr>
                                      <p:to>
                                        <p:strVal val="visible"/>
                                      </p:to>
                                    </p:se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21539">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21539">
                                            <p:txEl>
                                              <p:pRg st="6" end="6"/>
                                            </p:txEl>
                                          </p:spTgt>
                                        </p:tgtEl>
                                        <p:attrNameLst>
                                          <p:attrName>style.visibility</p:attrName>
                                        </p:attrNameLst>
                                      </p:cBhvr>
                                      <p:to>
                                        <p:strVal val="visible"/>
                                      </p:to>
                                    </p:set>
                                  </p:childTnLst>
                                </p:cTn>
                              </p:par>
                              <p:par>
                                <p:cTn id="40" presetID="9"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1539">
                                            <p:txEl>
                                              <p:pRg st="7" end="7"/>
                                            </p:txEl>
                                          </p:spTgt>
                                        </p:tgtEl>
                                        <p:attrNameLst>
                                          <p:attrName>style.visibility</p:attrName>
                                        </p:attrNameLst>
                                      </p:cBhvr>
                                      <p:to>
                                        <p:strVal val="visible"/>
                                      </p:to>
                                    </p:set>
                                  </p:childTnLst>
                                </p:cTn>
                              </p:par>
                              <p:par>
                                <p:cTn id="47" presetID="9"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dissolv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bldLvl="4"/>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ELSI–Related Results</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r>
              <a:rPr lang="en-US" dirty="0" smtClean="0"/>
              <a:t>The Outcomes &amp; Measures Working Group identified priority areas for investigation of psychosocial and behavioral impact of integrating sequencing into clinical process</a:t>
            </a:r>
          </a:p>
          <a:p>
            <a:pPr lvl="1"/>
            <a:r>
              <a:rPr lang="en-US" dirty="0" smtClean="0"/>
              <a:t>Identified specific challenges related to clinical genomic sequencing, including:</a:t>
            </a:r>
          </a:p>
          <a:p>
            <a:pPr lvl="2"/>
            <a:r>
              <a:rPr lang="en-US" dirty="0" smtClean="0"/>
              <a:t>Reliable measurement tools </a:t>
            </a:r>
          </a:p>
          <a:p>
            <a:pPr lvl="2"/>
            <a:r>
              <a:rPr lang="en-US" dirty="0"/>
              <a:t>Needs/opportunities for instrument development</a:t>
            </a:r>
          </a:p>
          <a:p>
            <a:pPr lvl="2"/>
            <a:r>
              <a:rPr lang="en-US" dirty="0" smtClean="0"/>
              <a:t>Factors </a:t>
            </a:r>
            <a:r>
              <a:rPr lang="en-US" dirty="0"/>
              <a:t>influencing patient understanding </a:t>
            </a:r>
            <a:r>
              <a:rPr lang="en-US" dirty="0" smtClean="0"/>
              <a:t>&amp; outcomes</a:t>
            </a:r>
            <a:endParaRPr lang="en-US" dirty="0"/>
          </a:p>
          <a:p>
            <a:pPr lvl="2"/>
            <a:r>
              <a:rPr lang="en-US" dirty="0" smtClean="0"/>
              <a:t>Importance of qualitative, quantitative and mixed-methods research</a:t>
            </a:r>
            <a:endParaRPr lang="en-US" dirty="0"/>
          </a:p>
        </p:txBody>
      </p:sp>
    </p:spTree>
    <p:extLst>
      <p:ext uri="{BB962C8B-B14F-4D97-AF65-F5344CB8AC3E}">
        <p14:creationId xmlns:p14="http://schemas.microsoft.com/office/powerpoint/2010/main" val="417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58197" y="215536"/>
            <a:ext cx="6793496" cy="523220"/>
          </a:xfrm>
          <a:prstGeom prst="rect">
            <a:avLst/>
          </a:prstGeom>
          <a:noFill/>
        </p:spPr>
        <p:txBody>
          <a:bodyPr wrap="none" rtlCol="0">
            <a:spAutoFit/>
          </a:bodyPr>
          <a:lstStyle/>
          <a:p>
            <a:r>
              <a:rPr lang="en-US" sz="2800" b="1" dirty="0" smtClean="0">
                <a:solidFill>
                  <a:schemeClr val="bg1"/>
                </a:solidFill>
              </a:rPr>
              <a:t>Under-sequenced Medically-Relevant Genes</a:t>
            </a:r>
            <a:endParaRPr lang="en-US" sz="2800" b="1" dirty="0">
              <a:solidFill>
                <a:schemeClr val="bg1"/>
              </a:solidFill>
            </a:endParaRPr>
          </a:p>
        </p:txBody>
      </p:sp>
      <p:sp>
        <p:nvSpPr>
          <p:cNvPr id="4" name="TextBox 3"/>
          <p:cNvSpPr txBox="1"/>
          <p:nvPr/>
        </p:nvSpPr>
        <p:spPr>
          <a:xfrm>
            <a:off x="509584" y="1337324"/>
            <a:ext cx="8078259" cy="646331"/>
          </a:xfrm>
          <a:prstGeom prst="rect">
            <a:avLst/>
          </a:prstGeom>
          <a:noFill/>
        </p:spPr>
        <p:txBody>
          <a:bodyPr wrap="square" rtlCol="0">
            <a:spAutoFit/>
          </a:bodyPr>
          <a:lstStyle/>
          <a:p>
            <a:r>
              <a:rPr lang="en-US" dirty="0" smtClean="0">
                <a:solidFill>
                  <a:schemeClr val="bg1"/>
                </a:solidFill>
              </a:rPr>
              <a:t>1. </a:t>
            </a:r>
            <a:r>
              <a:rPr lang="en-US" b="1" i="1" dirty="0" smtClean="0">
                <a:solidFill>
                  <a:schemeClr val="bg1"/>
                </a:solidFill>
              </a:rPr>
              <a:t>KCNQ1</a:t>
            </a:r>
            <a:r>
              <a:rPr lang="en-US" dirty="0" smtClean="0">
                <a:solidFill>
                  <a:schemeClr val="bg1"/>
                </a:solidFill>
              </a:rPr>
              <a:t>:  </a:t>
            </a:r>
            <a:r>
              <a:rPr lang="en-US" i="1" dirty="0" smtClean="0">
                <a:solidFill>
                  <a:schemeClr val="bg1"/>
                </a:solidFill>
              </a:rPr>
              <a:t>potassium voltage-gated channel, KQT-like subfamily, member 1</a:t>
            </a:r>
          </a:p>
          <a:p>
            <a:r>
              <a:rPr lang="en-US" dirty="0">
                <a:solidFill>
                  <a:schemeClr val="bg1"/>
                </a:solidFill>
              </a:rPr>
              <a:t> </a:t>
            </a:r>
            <a:r>
              <a:rPr lang="en-US" dirty="0" smtClean="0">
                <a:solidFill>
                  <a:schemeClr val="bg1"/>
                </a:solidFill>
              </a:rPr>
              <a:t>               Familial atrial fibrillation; Short QT syndrome; Acquired Long QT syndrome</a:t>
            </a:r>
            <a:endParaRPr lang="en-US" dirty="0">
              <a:solidFill>
                <a:schemeClr val="bg1"/>
              </a:solidFill>
            </a:endParaRPr>
          </a:p>
        </p:txBody>
      </p:sp>
      <p:grpSp>
        <p:nvGrpSpPr>
          <p:cNvPr id="3" name="Group 7"/>
          <p:cNvGrpSpPr/>
          <p:nvPr/>
        </p:nvGrpSpPr>
        <p:grpSpPr>
          <a:xfrm>
            <a:off x="1009226" y="2043837"/>
            <a:ext cx="2010039" cy="369332"/>
            <a:chOff x="1236300" y="1976550"/>
            <a:chExt cx="3246342" cy="605581"/>
          </a:xfrm>
        </p:grpSpPr>
        <p:pic>
          <p:nvPicPr>
            <p:cNvPr id="5" name="Picture 4"/>
            <p:cNvPicPr>
              <a:picLocks noChangeAspect="1"/>
            </p:cNvPicPr>
            <p:nvPr/>
          </p:nvPicPr>
          <p:blipFill rotWithShape="1">
            <a:blip r:embed="rId3" cstate="print"/>
            <a:srcRect l="9146" t="18346" b="6697"/>
            <a:stretch/>
          </p:blipFill>
          <p:spPr>
            <a:xfrm>
              <a:off x="1236300" y="1976550"/>
              <a:ext cx="3246342" cy="605581"/>
            </a:xfrm>
            <a:prstGeom prst="rect">
              <a:avLst/>
            </a:prstGeom>
          </p:spPr>
        </p:pic>
        <p:sp>
          <p:nvSpPr>
            <p:cNvPr id="6" name="Rectangle 5"/>
            <p:cNvSpPr/>
            <p:nvPr/>
          </p:nvSpPr>
          <p:spPr>
            <a:xfrm>
              <a:off x="2102552" y="1976550"/>
              <a:ext cx="252307" cy="243914"/>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
        <p:nvSpPr>
          <p:cNvPr id="9" name="TextBox 8"/>
          <p:cNvSpPr txBox="1"/>
          <p:nvPr/>
        </p:nvSpPr>
        <p:spPr>
          <a:xfrm>
            <a:off x="3481828" y="2007929"/>
            <a:ext cx="3082131" cy="369332"/>
          </a:xfrm>
          <a:prstGeom prst="rect">
            <a:avLst/>
          </a:prstGeom>
          <a:noFill/>
        </p:spPr>
        <p:txBody>
          <a:bodyPr wrap="none" rtlCol="0">
            <a:spAutoFit/>
          </a:bodyPr>
          <a:lstStyle/>
          <a:p>
            <a:r>
              <a:rPr lang="en-US" dirty="0" smtClean="0">
                <a:solidFill>
                  <a:schemeClr val="bg1"/>
                </a:solidFill>
              </a:rPr>
              <a:t>~50% of Exon 1 poorly covered</a:t>
            </a:r>
            <a:endParaRPr lang="en-US" dirty="0">
              <a:solidFill>
                <a:schemeClr val="bg1"/>
              </a:solidFill>
            </a:endParaRPr>
          </a:p>
        </p:txBody>
      </p:sp>
      <p:sp>
        <p:nvSpPr>
          <p:cNvPr id="12" name="TextBox 11"/>
          <p:cNvSpPr txBox="1"/>
          <p:nvPr/>
        </p:nvSpPr>
        <p:spPr>
          <a:xfrm>
            <a:off x="509584" y="2827050"/>
            <a:ext cx="8078259" cy="646331"/>
          </a:xfrm>
          <a:prstGeom prst="rect">
            <a:avLst/>
          </a:prstGeom>
          <a:noFill/>
        </p:spPr>
        <p:txBody>
          <a:bodyPr wrap="square" rtlCol="0">
            <a:spAutoFit/>
          </a:bodyPr>
          <a:lstStyle/>
          <a:p>
            <a:r>
              <a:rPr lang="en-US" dirty="0" smtClean="0">
                <a:solidFill>
                  <a:schemeClr val="bg1"/>
                </a:solidFill>
              </a:rPr>
              <a:t>2.</a:t>
            </a:r>
            <a:r>
              <a:rPr lang="en-US" b="1" i="1" dirty="0" smtClean="0">
                <a:solidFill>
                  <a:schemeClr val="bg1"/>
                </a:solidFill>
              </a:rPr>
              <a:t> PMS2</a:t>
            </a:r>
            <a:r>
              <a:rPr lang="en-US" dirty="0" smtClean="0">
                <a:solidFill>
                  <a:schemeClr val="bg1"/>
                </a:solidFill>
              </a:rPr>
              <a:t>:  </a:t>
            </a:r>
            <a:r>
              <a:rPr lang="en-US" i="1" dirty="0" err="1" smtClean="0">
                <a:solidFill>
                  <a:schemeClr val="bg1"/>
                </a:solidFill>
              </a:rPr>
              <a:t>postmeiotic</a:t>
            </a:r>
            <a:r>
              <a:rPr lang="en-US" i="1" dirty="0" smtClean="0">
                <a:solidFill>
                  <a:schemeClr val="bg1"/>
                </a:solidFill>
              </a:rPr>
              <a:t> segregation increased 2 (S. </a:t>
            </a:r>
            <a:r>
              <a:rPr lang="en-US" i="1" dirty="0" err="1" smtClean="0">
                <a:solidFill>
                  <a:schemeClr val="bg1"/>
                </a:solidFill>
              </a:rPr>
              <a:t>cerevisiae</a:t>
            </a:r>
            <a:r>
              <a:rPr lang="en-US" i="1" dirty="0" smtClean="0">
                <a:solidFill>
                  <a:schemeClr val="bg1"/>
                </a:solidFill>
              </a:rPr>
              <a:t>)</a:t>
            </a:r>
          </a:p>
          <a:p>
            <a:r>
              <a:rPr lang="en-US" dirty="0">
                <a:solidFill>
                  <a:schemeClr val="bg1"/>
                </a:solidFill>
              </a:rPr>
              <a:t> </a:t>
            </a:r>
            <a:r>
              <a:rPr lang="en-US" dirty="0" smtClean="0">
                <a:solidFill>
                  <a:schemeClr val="bg1"/>
                </a:solidFill>
              </a:rPr>
              <a:t>             Lynch syndrome; colorectal cancer, endometrial cancer</a:t>
            </a:r>
            <a:endParaRPr lang="en-US" dirty="0">
              <a:solidFill>
                <a:schemeClr val="bg1"/>
              </a:solidFill>
            </a:endParaRPr>
          </a:p>
        </p:txBody>
      </p:sp>
      <p:grpSp>
        <p:nvGrpSpPr>
          <p:cNvPr id="7" name="Group 15"/>
          <p:cNvGrpSpPr/>
          <p:nvPr/>
        </p:nvGrpSpPr>
        <p:grpSpPr>
          <a:xfrm>
            <a:off x="437331" y="3974434"/>
            <a:ext cx="8317697" cy="541524"/>
            <a:chOff x="437331" y="3768063"/>
            <a:chExt cx="8317697" cy="541524"/>
          </a:xfrm>
        </p:grpSpPr>
        <p:pic>
          <p:nvPicPr>
            <p:cNvPr id="11" name="Picture 10"/>
            <p:cNvPicPr>
              <a:picLocks noChangeAspect="1"/>
            </p:cNvPicPr>
            <p:nvPr/>
          </p:nvPicPr>
          <p:blipFill rotWithShape="1">
            <a:blip r:embed="rId4" cstate="print"/>
            <a:srcRect t="13357"/>
            <a:stretch/>
          </p:blipFill>
          <p:spPr>
            <a:xfrm>
              <a:off x="437331" y="3839862"/>
              <a:ext cx="8317697" cy="469725"/>
            </a:xfrm>
            <a:prstGeom prst="rect">
              <a:avLst/>
            </a:prstGeom>
          </p:spPr>
        </p:pic>
        <p:sp>
          <p:nvSpPr>
            <p:cNvPr id="13" name="Rectangle 12"/>
            <p:cNvSpPr/>
            <p:nvPr/>
          </p:nvSpPr>
          <p:spPr>
            <a:xfrm>
              <a:off x="1676575" y="3768063"/>
              <a:ext cx="45719" cy="17662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4" name="Rectangle 13"/>
            <p:cNvSpPr/>
            <p:nvPr/>
          </p:nvSpPr>
          <p:spPr>
            <a:xfrm>
              <a:off x="1955129" y="3768063"/>
              <a:ext cx="45719" cy="17662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p:nvSpPr>
          <p:spPr>
            <a:xfrm>
              <a:off x="8655415" y="3797807"/>
              <a:ext cx="45719" cy="17662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
        <p:nvSpPr>
          <p:cNvPr id="17" name="TextBox 16"/>
          <p:cNvSpPr txBox="1"/>
          <p:nvPr/>
        </p:nvSpPr>
        <p:spPr>
          <a:xfrm>
            <a:off x="1270959" y="3479786"/>
            <a:ext cx="6495589" cy="369332"/>
          </a:xfrm>
          <a:prstGeom prst="rect">
            <a:avLst/>
          </a:prstGeom>
          <a:noFill/>
        </p:spPr>
        <p:txBody>
          <a:bodyPr wrap="none" rtlCol="0">
            <a:spAutoFit/>
          </a:bodyPr>
          <a:lstStyle/>
          <a:p>
            <a:r>
              <a:rPr lang="en-US" dirty="0" smtClean="0">
                <a:solidFill>
                  <a:schemeClr val="bg1"/>
                </a:solidFill>
              </a:rPr>
              <a:t>Multiple exons with poor coverage at 3’ end; 5’ portion of last exon </a:t>
            </a:r>
            <a:endParaRPr lang="en-US" dirty="0">
              <a:solidFill>
                <a:schemeClr val="bg1"/>
              </a:solidFill>
            </a:endParaRPr>
          </a:p>
        </p:txBody>
      </p:sp>
      <p:sp>
        <p:nvSpPr>
          <p:cNvPr id="18" name="TextBox 17"/>
          <p:cNvSpPr txBox="1"/>
          <p:nvPr/>
        </p:nvSpPr>
        <p:spPr>
          <a:xfrm>
            <a:off x="2447371" y="4463330"/>
            <a:ext cx="2367655" cy="369332"/>
          </a:xfrm>
          <a:prstGeom prst="rect">
            <a:avLst/>
          </a:prstGeom>
          <a:noFill/>
          <a:ln>
            <a:noFill/>
          </a:ln>
        </p:spPr>
        <p:txBody>
          <a:bodyPr wrap="none" rtlCol="0">
            <a:spAutoFit/>
          </a:bodyPr>
          <a:lstStyle/>
          <a:p>
            <a:r>
              <a:rPr lang="en-US" dirty="0" smtClean="0">
                <a:solidFill>
                  <a:schemeClr val="bg1"/>
                </a:solidFill>
              </a:rPr>
              <a:t>segmental duplications</a:t>
            </a:r>
            <a:endParaRPr lang="en-US" dirty="0">
              <a:solidFill>
                <a:schemeClr val="bg1"/>
              </a:solidFill>
            </a:endParaRPr>
          </a:p>
        </p:txBody>
      </p:sp>
      <p:cxnSp>
        <p:nvCxnSpPr>
          <p:cNvPr id="20" name="Straight Connector 19"/>
          <p:cNvCxnSpPr/>
          <p:nvPr/>
        </p:nvCxnSpPr>
        <p:spPr>
          <a:xfrm>
            <a:off x="437331" y="4465492"/>
            <a:ext cx="1934348"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072373" y="4465492"/>
            <a:ext cx="3682655"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154644" y="4473903"/>
            <a:ext cx="285947"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96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8229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rmAutofit/>
          </a:bodyPr>
          <a:lstStyle/>
          <a:p>
            <a:r>
              <a:rPr lang="en-US" sz="2800" dirty="0" smtClean="0">
                <a:solidFill>
                  <a:srgbClr val="FFFF00"/>
                </a:solidFill>
              </a:rPr>
              <a:t>Results by Diagnostic Categories</a:t>
            </a:r>
            <a:endParaRPr lang="en-US" sz="2800" i="1" dirty="0"/>
          </a:p>
        </p:txBody>
      </p:sp>
      <p:sp>
        <p:nvSpPr>
          <p:cNvPr id="3" name="Content Placeholder 2"/>
          <p:cNvSpPr>
            <a:spLocks noGrp="1"/>
          </p:cNvSpPr>
          <p:nvPr>
            <p:ph idx="1"/>
          </p:nvPr>
        </p:nvSpPr>
        <p:spPr>
          <a:xfrm>
            <a:off x="152400" y="1143000"/>
            <a:ext cx="7848600" cy="5257800"/>
          </a:xfrm>
        </p:spPr>
        <p:txBody>
          <a:bodyPr>
            <a:normAutofit/>
          </a:bodyPr>
          <a:lstStyle/>
          <a:p>
            <a:r>
              <a:rPr lang="en-US" dirty="0" smtClean="0"/>
              <a:t>By clinical category</a:t>
            </a:r>
          </a:p>
          <a:p>
            <a:pPr lvl="2"/>
            <a:endParaRPr lang="en-US" dirty="0" smtClean="0"/>
          </a:p>
          <a:p>
            <a:pPr lvl="2"/>
            <a:endParaRPr lang="en-US" dirty="0" smtClean="0"/>
          </a:p>
          <a:p>
            <a:pPr marL="914400" lvl="2" indent="0">
              <a:buNone/>
            </a:pPr>
            <a:endParaRPr lang="en-US" dirty="0" smtClean="0"/>
          </a:p>
          <a:p>
            <a:pPr lvl="2"/>
            <a:endParaRPr lang="en-US" dirty="0" smtClean="0"/>
          </a:p>
          <a:p>
            <a:pPr lvl="2"/>
            <a:endParaRPr lang="en-US" dirty="0" smtClean="0"/>
          </a:p>
          <a:p>
            <a:pPr lvl="2"/>
            <a:endParaRPr lang="en-US" dirty="0"/>
          </a:p>
        </p:txBody>
      </p:sp>
      <p:sp>
        <p:nvSpPr>
          <p:cNvPr id="9" name="TextBox 8"/>
          <p:cNvSpPr txBox="1"/>
          <p:nvPr/>
        </p:nvSpPr>
        <p:spPr>
          <a:xfrm>
            <a:off x="8178800" y="482600"/>
            <a:ext cx="965200" cy="461665"/>
          </a:xfrm>
          <a:prstGeom prst="rect">
            <a:avLst/>
          </a:prstGeom>
          <a:noFill/>
        </p:spPr>
        <p:txBody>
          <a:bodyPr wrap="square" rtlCol="0">
            <a:spAutoFit/>
          </a:bodyPr>
          <a:lstStyle/>
          <a:p>
            <a:r>
              <a:rPr lang="en-US" sz="2400" dirty="0" smtClean="0">
                <a:solidFill>
                  <a:srgbClr val="FFFF00"/>
                </a:solidFill>
              </a:rPr>
              <a:t>43%</a:t>
            </a:r>
            <a:endParaRPr lang="en-US" sz="2400" dirty="0">
              <a:solidFill>
                <a:srgbClr val="FFFF00"/>
              </a:solidFill>
            </a:endParaRPr>
          </a:p>
        </p:txBody>
      </p:sp>
      <p:sp>
        <p:nvSpPr>
          <p:cNvPr id="21" name="TextBox 20"/>
          <p:cNvSpPr txBox="1"/>
          <p:nvPr/>
        </p:nvSpPr>
        <p:spPr>
          <a:xfrm>
            <a:off x="8407400" y="1993900"/>
            <a:ext cx="965200" cy="461665"/>
          </a:xfrm>
          <a:prstGeom prst="rect">
            <a:avLst/>
          </a:prstGeom>
          <a:noFill/>
        </p:spPr>
        <p:txBody>
          <a:bodyPr wrap="square" rtlCol="0">
            <a:spAutoFit/>
          </a:bodyPr>
          <a:lstStyle/>
          <a:p>
            <a:r>
              <a:rPr lang="en-US" sz="2400" dirty="0" smtClean="0">
                <a:solidFill>
                  <a:srgbClr val="FFFF00"/>
                </a:solidFill>
              </a:rPr>
              <a:t>21%</a:t>
            </a:r>
            <a:endParaRPr lang="en-US" sz="2400" dirty="0">
              <a:solidFill>
                <a:srgbClr val="FFFF00"/>
              </a:solidFill>
            </a:endParaRPr>
          </a:p>
        </p:txBody>
      </p:sp>
      <p:sp>
        <p:nvSpPr>
          <p:cNvPr id="22" name="TextBox 21"/>
          <p:cNvSpPr txBox="1"/>
          <p:nvPr/>
        </p:nvSpPr>
        <p:spPr>
          <a:xfrm>
            <a:off x="8407400" y="3378200"/>
            <a:ext cx="965200" cy="461665"/>
          </a:xfrm>
          <a:prstGeom prst="rect">
            <a:avLst/>
          </a:prstGeom>
          <a:noFill/>
        </p:spPr>
        <p:txBody>
          <a:bodyPr wrap="square" rtlCol="0">
            <a:spAutoFit/>
          </a:bodyPr>
          <a:lstStyle/>
          <a:p>
            <a:r>
              <a:rPr lang="en-US" sz="2400" dirty="0" smtClean="0">
                <a:solidFill>
                  <a:srgbClr val="FFFF00"/>
                </a:solidFill>
              </a:rPr>
              <a:t>3</a:t>
            </a:r>
            <a:r>
              <a:rPr lang="en-US" sz="2400" dirty="0">
                <a:solidFill>
                  <a:srgbClr val="FFFF00"/>
                </a:solidFill>
              </a:rPr>
              <a:t>8</a:t>
            </a:r>
            <a:r>
              <a:rPr lang="en-US" sz="2400" dirty="0" smtClean="0">
                <a:solidFill>
                  <a:srgbClr val="FFFF00"/>
                </a:solidFill>
              </a:rPr>
              <a:t>%</a:t>
            </a:r>
            <a:endParaRPr lang="en-US" sz="2400" dirty="0">
              <a:solidFill>
                <a:srgbClr val="FFFF00"/>
              </a:solidFill>
            </a:endParaRPr>
          </a:p>
        </p:txBody>
      </p:sp>
      <p:sp>
        <p:nvSpPr>
          <p:cNvPr id="23" name="TextBox 22"/>
          <p:cNvSpPr txBox="1"/>
          <p:nvPr/>
        </p:nvSpPr>
        <p:spPr>
          <a:xfrm>
            <a:off x="8089900" y="5918200"/>
            <a:ext cx="965200" cy="461665"/>
          </a:xfrm>
          <a:prstGeom prst="rect">
            <a:avLst/>
          </a:prstGeom>
          <a:noFill/>
        </p:spPr>
        <p:txBody>
          <a:bodyPr wrap="square" rtlCol="0">
            <a:spAutoFit/>
          </a:bodyPr>
          <a:lstStyle/>
          <a:p>
            <a:r>
              <a:rPr lang="en-US" sz="2400" dirty="0" smtClean="0">
                <a:solidFill>
                  <a:srgbClr val="FFFF00"/>
                </a:solidFill>
              </a:rPr>
              <a:t>54%</a:t>
            </a:r>
            <a:endParaRPr lang="en-US" sz="2400" dirty="0">
              <a:solidFill>
                <a:srgbClr val="FFFF00"/>
              </a:solidFill>
            </a:endParaRPr>
          </a:p>
        </p:txBody>
      </p:sp>
      <p:sp>
        <p:nvSpPr>
          <p:cNvPr id="24" name="TextBox 23"/>
          <p:cNvSpPr txBox="1"/>
          <p:nvPr/>
        </p:nvSpPr>
        <p:spPr>
          <a:xfrm>
            <a:off x="6184900" y="6235700"/>
            <a:ext cx="965200" cy="461665"/>
          </a:xfrm>
          <a:prstGeom prst="rect">
            <a:avLst/>
          </a:prstGeom>
          <a:noFill/>
        </p:spPr>
        <p:txBody>
          <a:bodyPr wrap="square" rtlCol="0">
            <a:spAutoFit/>
          </a:bodyPr>
          <a:lstStyle/>
          <a:p>
            <a:r>
              <a:rPr lang="en-US" sz="2400" dirty="0" smtClean="0">
                <a:solidFill>
                  <a:srgbClr val="FFFF00"/>
                </a:solidFill>
              </a:rPr>
              <a:t>54%</a:t>
            </a:r>
            <a:endParaRPr lang="en-US" sz="2400" dirty="0">
              <a:solidFill>
                <a:srgbClr val="FFFF00"/>
              </a:solidFill>
            </a:endParaRPr>
          </a:p>
        </p:txBody>
      </p:sp>
    </p:spTree>
    <p:extLst>
      <p:ext uri="{BB962C8B-B14F-4D97-AF65-F5344CB8AC3E}">
        <p14:creationId xmlns:p14="http://schemas.microsoft.com/office/powerpoint/2010/main" val="83996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dissolve">
                                      <p:cBhvr>
                                        <p:cTn id="9" dur="500"/>
                                        <p:tgtEl>
                                          <p:spTgt spid="9"/>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p:bldP spid="21" grpId="0"/>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4876800" cy="1143000"/>
          </a:xfrm>
        </p:spPr>
        <p:txBody>
          <a:bodyPr>
            <a:normAutofit fontScale="90000"/>
          </a:bodyPr>
          <a:lstStyle/>
          <a:p>
            <a:r>
              <a:rPr lang="en-US" dirty="0" smtClean="0">
                <a:solidFill>
                  <a:srgbClr val="FFFF00"/>
                </a:solidFill>
              </a:rPr>
              <a:t>PediSeq Project </a:t>
            </a:r>
            <a:br>
              <a:rPr lang="en-US" dirty="0" smtClean="0">
                <a:solidFill>
                  <a:srgbClr val="FFFF00"/>
                </a:solidFill>
              </a:rPr>
            </a:br>
            <a:r>
              <a:rPr lang="en-US" sz="3600" i="1" dirty="0" smtClean="0"/>
              <a:t>First 39 cases</a:t>
            </a:r>
            <a:br>
              <a:rPr lang="en-US" sz="3600" i="1" dirty="0" smtClean="0"/>
            </a:br>
            <a:r>
              <a:rPr lang="en-US" sz="3600" i="1" dirty="0"/>
              <a:t>(</a:t>
            </a:r>
            <a:r>
              <a:rPr lang="en-US" sz="3600" i="1" dirty="0" smtClean="0"/>
              <a:t>prospective and </a:t>
            </a:r>
            <a:br>
              <a:rPr lang="en-US" sz="3600" i="1" dirty="0" smtClean="0"/>
            </a:br>
            <a:r>
              <a:rPr lang="en-US" sz="3600" i="1" dirty="0" smtClean="0"/>
              <a:t>unknown retrospective)</a:t>
            </a:r>
            <a:endParaRPr lang="en-US" sz="3600" i="1" dirty="0"/>
          </a:p>
        </p:txBody>
      </p:sp>
      <p:sp>
        <p:nvSpPr>
          <p:cNvPr id="3" name="Content Placeholder 2"/>
          <p:cNvSpPr>
            <a:spLocks noGrp="1"/>
          </p:cNvSpPr>
          <p:nvPr>
            <p:ph idx="1"/>
          </p:nvPr>
        </p:nvSpPr>
        <p:spPr>
          <a:xfrm>
            <a:off x="228600" y="2362200"/>
            <a:ext cx="5715000" cy="4114800"/>
          </a:xfrm>
        </p:spPr>
        <p:txBody>
          <a:bodyPr>
            <a:normAutofit/>
          </a:bodyPr>
          <a:lstStyle/>
          <a:p>
            <a:r>
              <a:rPr lang="en-US" dirty="0" smtClean="0"/>
              <a:t>By clinical category</a:t>
            </a:r>
          </a:p>
          <a:p>
            <a:pPr lvl="1"/>
            <a:r>
              <a:rPr lang="en-US" dirty="0" smtClean="0"/>
              <a:t>BLSNHL = 24 cases</a:t>
            </a:r>
          </a:p>
          <a:p>
            <a:pPr lvl="1"/>
            <a:r>
              <a:rPr lang="en-US" dirty="0" smtClean="0"/>
              <a:t>Sudden Cardiac = 9 cases</a:t>
            </a:r>
          </a:p>
          <a:p>
            <a:pPr lvl="1"/>
            <a:r>
              <a:rPr lang="en-US" dirty="0" smtClean="0"/>
              <a:t>Mitochondrial  = 1 case</a:t>
            </a:r>
          </a:p>
          <a:p>
            <a:pPr lvl="1"/>
            <a:r>
              <a:rPr lang="en-US" dirty="0" smtClean="0"/>
              <a:t>Intellectual Disability = 5 cases</a:t>
            </a:r>
          </a:p>
        </p:txBody>
      </p:sp>
      <p:grpSp>
        <p:nvGrpSpPr>
          <p:cNvPr id="4" name="Group 20"/>
          <p:cNvGrpSpPr/>
          <p:nvPr/>
        </p:nvGrpSpPr>
        <p:grpSpPr>
          <a:xfrm>
            <a:off x="3657600" y="304800"/>
            <a:ext cx="3989906" cy="2819400"/>
            <a:chOff x="3657600" y="304800"/>
            <a:chExt cx="3989906" cy="2819400"/>
          </a:xfrm>
        </p:grpSpPr>
        <p:sp>
          <p:nvSpPr>
            <p:cNvPr id="5" name="TextBox 4"/>
            <p:cNvSpPr txBox="1"/>
            <p:nvPr/>
          </p:nvSpPr>
          <p:spPr>
            <a:xfrm>
              <a:off x="5105400" y="304800"/>
              <a:ext cx="2542106" cy="1200329"/>
            </a:xfrm>
            <a:prstGeom prst="rect">
              <a:avLst/>
            </a:prstGeom>
            <a:noFill/>
            <a:ln>
              <a:solidFill>
                <a:srgbClr val="FEB80A"/>
              </a:solidFill>
            </a:ln>
          </p:spPr>
          <p:txBody>
            <a:bodyPr wrap="none" rtlCol="0">
              <a:spAutoFit/>
            </a:bodyPr>
            <a:lstStyle/>
            <a:p>
              <a:r>
                <a:rPr lang="en-US" sz="2400" dirty="0" smtClean="0"/>
                <a:t>3 positive (~13%)</a:t>
              </a:r>
            </a:p>
            <a:p>
              <a:r>
                <a:rPr lang="en-US" sz="2400" dirty="0"/>
                <a:t>8</a:t>
              </a:r>
              <a:r>
                <a:rPr lang="en-US" sz="2400" dirty="0" smtClean="0"/>
                <a:t> possible (~33%)</a:t>
              </a:r>
            </a:p>
            <a:p>
              <a:r>
                <a:rPr lang="en-US" sz="2400" dirty="0" smtClean="0"/>
                <a:t>13 negative (~54%)</a:t>
              </a:r>
              <a:endParaRPr lang="en-US" sz="2400" dirty="0"/>
            </a:p>
          </p:txBody>
        </p:sp>
        <p:cxnSp>
          <p:nvCxnSpPr>
            <p:cNvPr id="11" name="Straight Arrow Connector 10"/>
            <p:cNvCxnSpPr/>
            <p:nvPr/>
          </p:nvCxnSpPr>
          <p:spPr>
            <a:xfrm flipV="1">
              <a:off x="3657600" y="1600200"/>
              <a:ext cx="1371600" cy="1524000"/>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9" name="Group 21"/>
          <p:cNvGrpSpPr/>
          <p:nvPr/>
        </p:nvGrpSpPr>
        <p:grpSpPr>
          <a:xfrm>
            <a:off x="4191000" y="1752600"/>
            <a:ext cx="4773053" cy="1828800"/>
            <a:chOff x="3810000" y="1905000"/>
            <a:chExt cx="4773053" cy="1828800"/>
          </a:xfrm>
        </p:grpSpPr>
        <p:sp>
          <p:nvSpPr>
            <p:cNvPr id="6" name="TextBox 5"/>
            <p:cNvSpPr txBox="1"/>
            <p:nvPr/>
          </p:nvSpPr>
          <p:spPr>
            <a:xfrm>
              <a:off x="6172200" y="1905000"/>
              <a:ext cx="2410853" cy="1200329"/>
            </a:xfrm>
            <a:prstGeom prst="rect">
              <a:avLst/>
            </a:prstGeom>
            <a:noFill/>
            <a:ln>
              <a:solidFill>
                <a:srgbClr val="FEB80A"/>
              </a:solidFill>
            </a:ln>
          </p:spPr>
          <p:txBody>
            <a:bodyPr wrap="none" rtlCol="0">
              <a:spAutoFit/>
            </a:bodyPr>
            <a:lstStyle/>
            <a:p>
              <a:r>
                <a:rPr lang="en-US" sz="2400" dirty="0" smtClean="0"/>
                <a:t>2 positive (~22%)</a:t>
              </a:r>
            </a:p>
            <a:p>
              <a:r>
                <a:rPr lang="en-US" sz="2400" dirty="0" smtClean="0"/>
                <a:t>2 possible (~22%)</a:t>
              </a:r>
            </a:p>
            <a:p>
              <a:r>
                <a:rPr lang="en-US" sz="2400" dirty="0" smtClean="0"/>
                <a:t>5 negative (~56%)</a:t>
              </a:r>
              <a:endParaRPr lang="en-US" sz="2400" dirty="0"/>
            </a:p>
          </p:txBody>
        </p:sp>
        <p:cxnSp>
          <p:nvCxnSpPr>
            <p:cNvPr id="14" name="Straight Arrow Connector 13"/>
            <p:cNvCxnSpPr/>
            <p:nvPr/>
          </p:nvCxnSpPr>
          <p:spPr>
            <a:xfrm flipV="1">
              <a:off x="3810000" y="3048000"/>
              <a:ext cx="2209800" cy="685800"/>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0" name="Group 22"/>
          <p:cNvGrpSpPr/>
          <p:nvPr/>
        </p:nvGrpSpPr>
        <p:grpSpPr>
          <a:xfrm>
            <a:off x="4648200" y="3733799"/>
            <a:ext cx="4317455" cy="1200329"/>
            <a:chOff x="4114800" y="3733800"/>
            <a:chExt cx="4317455" cy="1200329"/>
          </a:xfrm>
        </p:grpSpPr>
        <p:sp>
          <p:nvSpPr>
            <p:cNvPr id="7" name="TextBox 6"/>
            <p:cNvSpPr txBox="1"/>
            <p:nvPr/>
          </p:nvSpPr>
          <p:spPr>
            <a:xfrm>
              <a:off x="6019800" y="3733800"/>
              <a:ext cx="2412455" cy="1200329"/>
            </a:xfrm>
            <a:prstGeom prst="rect">
              <a:avLst/>
            </a:prstGeom>
            <a:noFill/>
            <a:ln>
              <a:solidFill>
                <a:srgbClr val="FEB80A"/>
              </a:solidFill>
            </a:ln>
          </p:spPr>
          <p:txBody>
            <a:bodyPr wrap="none" rtlCol="0">
              <a:spAutoFit/>
            </a:bodyPr>
            <a:lstStyle/>
            <a:p>
              <a:r>
                <a:rPr lang="en-US" sz="2400" dirty="0" smtClean="0"/>
                <a:t>0 positive (0%)</a:t>
              </a:r>
            </a:p>
            <a:p>
              <a:r>
                <a:rPr lang="en-US" sz="2400" dirty="0"/>
                <a:t>0</a:t>
              </a:r>
              <a:r>
                <a:rPr lang="en-US" sz="2400" dirty="0" smtClean="0"/>
                <a:t> possible (0%)</a:t>
              </a:r>
            </a:p>
            <a:p>
              <a:r>
                <a:rPr lang="en-US" sz="2400" dirty="0"/>
                <a:t>1</a:t>
              </a:r>
              <a:r>
                <a:rPr lang="en-US" sz="2400" dirty="0" smtClean="0"/>
                <a:t> negative (100%)</a:t>
              </a:r>
              <a:endParaRPr lang="en-US" sz="2400" dirty="0"/>
            </a:p>
          </p:txBody>
        </p:sp>
        <p:cxnSp>
          <p:nvCxnSpPr>
            <p:cNvPr id="16" name="Straight Arrow Connector 15"/>
            <p:cNvCxnSpPr/>
            <p:nvPr/>
          </p:nvCxnSpPr>
          <p:spPr>
            <a:xfrm>
              <a:off x="4114800" y="4267200"/>
              <a:ext cx="1752600" cy="76200"/>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2" name="Group 23"/>
          <p:cNvGrpSpPr/>
          <p:nvPr/>
        </p:nvGrpSpPr>
        <p:grpSpPr>
          <a:xfrm>
            <a:off x="3810000" y="4953000"/>
            <a:ext cx="3247565" cy="1581329"/>
            <a:chOff x="3810000" y="4953000"/>
            <a:chExt cx="3247565" cy="1581329"/>
          </a:xfrm>
        </p:grpSpPr>
        <p:sp>
          <p:nvSpPr>
            <p:cNvPr id="8" name="TextBox 7"/>
            <p:cNvSpPr txBox="1"/>
            <p:nvPr/>
          </p:nvSpPr>
          <p:spPr>
            <a:xfrm>
              <a:off x="4800600" y="5334000"/>
              <a:ext cx="2256965" cy="1200329"/>
            </a:xfrm>
            <a:prstGeom prst="rect">
              <a:avLst/>
            </a:prstGeom>
            <a:noFill/>
            <a:ln>
              <a:solidFill>
                <a:srgbClr val="FEB80A"/>
              </a:solidFill>
            </a:ln>
          </p:spPr>
          <p:txBody>
            <a:bodyPr wrap="none" rtlCol="0">
              <a:spAutoFit/>
            </a:bodyPr>
            <a:lstStyle/>
            <a:p>
              <a:r>
                <a:rPr lang="en-US" sz="2400" dirty="0" smtClean="0"/>
                <a:t>1 positive (20%)</a:t>
              </a:r>
            </a:p>
            <a:p>
              <a:r>
                <a:rPr lang="en-US" sz="2400" dirty="0" smtClean="0"/>
                <a:t>1 possible (20%)</a:t>
              </a:r>
            </a:p>
            <a:p>
              <a:r>
                <a:rPr lang="en-US" sz="2400" dirty="0" smtClean="0"/>
                <a:t>3 negative (60%)</a:t>
              </a:r>
              <a:endParaRPr lang="en-US" sz="2400" dirty="0"/>
            </a:p>
          </p:txBody>
        </p:sp>
        <p:cxnSp>
          <p:nvCxnSpPr>
            <p:cNvPr id="18" name="Straight Arrow Connector 17"/>
            <p:cNvCxnSpPr/>
            <p:nvPr/>
          </p:nvCxnSpPr>
          <p:spPr>
            <a:xfrm>
              <a:off x="3810000" y="4953000"/>
              <a:ext cx="762000" cy="990600"/>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499211" y="5791200"/>
            <a:ext cx="3463658" cy="830997"/>
          </a:xfrm>
          <a:prstGeom prst="rect">
            <a:avLst/>
          </a:prstGeom>
          <a:noFill/>
          <a:ln>
            <a:solidFill>
              <a:srgbClr val="FEB80A"/>
            </a:solidFill>
          </a:ln>
        </p:spPr>
        <p:txBody>
          <a:bodyPr wrap="none" rtlCol="0">
            <a:spAutoFit/>
          </a:bodyPr>
          <a:lstStyle/>
          <a:p>
            <a:pPr algn="ctr"/>
            <a:r>
              <a:rPr lang="en-US" sz="2400" dirty="0" smtClean="0"/>
              <a:t>47 validation (known)</a:t>
            </a:r>
          </a:p>
          <a:p>
            <a:pPr algn="ctr"/>
            <a:r>
              <a:rPr lang="en-US" sz="2400" dirty="0" smtClean="0"/>
              <a:t>Cases – all positive (100%)</a:t>
            </a:r>
            <a:endParaRPr lang="en-US" sz="2400" dirty="0"/>
          </a:p>
        </p:txBody>
      </p:sp>
      <p:sp>
        <p:nvSpPr>
          <p:cNvPr id="17" name="TextBox 16"/>
          <p:cNvSpPr txBox="1"/>
          <p:nvPr/>
        </p:nvSpPr>
        <p:spPr>
          <a:xfrm>
            <a:off x="7848600" y="685800"/>
            <a:ext cx="838200" cy="369332"/>
          </a:xfrm>
          <a:prstGeom prst="rect">
            <a:avLst/>
          </a:prstGeom>
          <a:noFill/>
        </p:spPr>
        <p:txBody>
          <a:bodyPr wrap="square" rtlCol="0">
            <a:spAutoFit/>
          </a:bodyPr>
          <a:lstStyle/>
          <a:p>
            <a:r>
              <a:rPr lang="en-US" dirty="0" smtClean="0">
                <a:solidFill>
                  <a:srgbClr val="FFFF00"/>
                </a:solidFill>
              </a:rPr>
              <a:t>46%</a:t>
            </a:r>
            <a:endParaRPr lang="en-US" dirty="0">
              <a:solidFill>
                <a:srgbClr val="FFFF00"/>
              </a:solidFill>
            </a:endParaRPr>
          </a:p>
        </p:txBody>
      </p:sp>
    </p:spTree>
    <p:extLst>
      <p:ext uri="{BB962C8B-B14F-4D97-AF65-F5344CB8AC3E}">
        <p14:creationId xmlns:p14="http://schemas.microsoft.com/office/powerpoint/2010/main" val="400179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94" y="123968"/>
            <a:ext cx="4876800" cy="1143000"/>
          </a:xfrm>
        </p:spPr>
        <p:txBody>
          <a:bodyPr>
            <a:normAutofit fontScale="90000"/>
          </a:bodyPr>
          <a:lstStyle/>
          <a:p>
            <a:r>
              <a:rPr lang="en-US" dirty="0" smtClean="0">
                <a:solidFill>
                  <a:srgbClr val="FFFF00"/>
                </a:solidFill>
              </a:rPr>
              <a:t>Results by Diagnostic Categories</a:t>
            </a:r>
            <a:br>
              <a:rPr lang="en-US" dirty="0" smtClean="0">
                <a:solidFill>
                  <a:srgbClr val="FFFF00"/>
                </a:solidFill>
              </a:rPr>
            </a:br>
            <a:r>
              <a:rPr lang="en-US" sz="3600" i="1" dirty="0" smtClean="0"/>
              <a:t>First 145</a:t>
            </a:r>
            <a:r>
              <a:rPr lang="en-US" sz="3600" i="1" dirty="0" smtClean="0">
                <a:solidFill>
                  <a:srgbClr val="FFFF00"/>
                </a:solidFill>
              </a:rPr>
              <a:t>+</a:t>
            </a:r>
            <a:r>
              <a:rPr lang="en-US" sz="3600" i="1" dirty="0" smtClean="0"/>
              <a:t> cases</a:t>
            </a:r>
            <a:endParaRPr lang="en-US" sz="3600" i="1" dirty="0"/>
          </a:p>
        </p:txBody>
      </p:sp>
      <p:sp>
        <p:nvSpPr>
          <p:cNvPr id="3" name="Content Placeholder 2"/>
          <p:cNvSpPr>
            <a:spLocks noGrp="1"/>
          </p:cNvSpPr>
          <p:nvPr>
            <p:ph idx="1"/>
          </p:nvPr>
        </p:nvSpPr>
        <p:spPr>
          <a:xfrm>
            <a:off x="216148" y="1639978"/>
            <a:ext cx="5452461" cy="4114800"/>
          </a:xfrm>
        </p:spPr>
        <p:txBody>
          <a:bodyPr>
            <a:normAutofit/>
          </a:bodyPr>
          <a:lstStyle/>
          <a:p>
            <a:r>
              <a:rPr lang="en-US" dirty="0" smtClean="0"/>
              <a:t>By clinical category</a:t>
            </a:r>
          </a:p>
          <a:p>
            <a:pPr lvl="1"/>
            <a:r>
              <a:rPr lang="en-US" dirty="0" err="1" smtClean="0"/>
              <a:t>Neuro</a:t>
            </a:r>
            <a:r>
              <a:rPr lang="en-US" dirty="0" smtClean="0"/>
              <a:t> = 44 cases</a:t>
            </a:r>
          </a:p>
          <a:p>
            <a:pPr lvl="1"/>
            <a:r>
              <a:rPr lang="en-US" dirty="0" smtClean="0"/>
              <a:t>Cancer = 24 cases</a:t>
            </a:r>
          </a:p>
          <a:p>
            <a:pPr lvl="1"/>
            <a:r>
              <a:rPr lang="en-US" dirty="0" smtClean="0"/>
              <a:t>Cardiology = 12 cases</a:t>
            </a:r>
          </a:p>
          <a:p>
            <a:pPr lvl="1"/>
            <a:r>
              <a:rPr lang="en-US" dirty="0" smtClean="0"/>
              <a:t>Retinal = 33 cases</a:t>
            </a:r>
          </a:p>
          <a:p>
            <a:pPr lvl="1"/>
            <a:r>
              <a:rPr lang="en-US" dirty="0" err="1" smtClean="0"/>
              <a:t>Dysmorphology</a:t>
            </a:r>
            <a:r>
              <a:rPr lang="en-US" dirty="0" smtClean="0"/>
              <a:t>= 24 cases</a:t>
            </a:r>
          </a:p>
        </p:txBody>
      </p:sp>
      <p:grpSp>
        <p:nvGrpSpPr>
          <p:cNvPr id="10" name="Group 26"/>
          <p:cNvGrpSpPr/>
          <p:nvPr/>
        </p:nvGrpSpPr>
        <p:grpSpPr>
          <a:xfrm>
            <a:off x="3847484" y="292348"/>
            <a:ext cx="3898968" cy="2173170"/>
            <a:chOff x="3847484" y="292348"/>
            <a:chExt cx="3898968" cy="2173170"/>
          </a:xfrm>
        </p:grpSpPr>
        <p:sp>
          <p:nvSpPr>
            <p:cNvPr id="5" name="TextBox 4"/>
            <p:cNvSpPr txBox="1"/>
            <p:nvPr/>
          </p:nvSpPr>
          <p:spPr>
            <a:xfrm>
              <a:off x="5180108" y="292348"/>
              <a:ext cx="2566344" cy="1200329"/>
            </a:xfrm>
            <a:prstGeom prst="rect">
              <a:avLst/>
            </a:prstGeom>
            <a:noFill/>
            <a:ln>
              <a:solidFill>
                <a:srgbClr val="FEB80A"/>
              </a:solidFill>
            </a:ln>
          </p:spPr>
          <p:txBody>
            <a:bodyPr wrap="none" rtlCol="0">
              <a:spAutoFit/>
            </a:bodyPr>
            <a:lstStyle/>
            <a:p>
              <a:r>
                <a:rPr lang="en-US" sz="2400" dirty="0" smtClean="0"/>
                <a:t>8 positive (~18%)</a:t>
              </a:r>
            </a:p>
            <a:p>
              <a:r>
                <a:rPr lang="en-US" sz="2400" dirty="0" smtClean="0"/>
                <a:t>11 possible (~25%)</a:t>
              </a:r>
            </a:p>
            <a:p>
              <a:r>
                <a:rPr lang="en-US" sz="2400" dirty="0" smtClean="0"/>
                <a:t>25 negative (~57%)</a:t>
              </a:r>
              <a:endParaRPr lang="en-US" sz="2400" dirty="0"/>
            </a:p>
          </p:txBody>
        </p:sp>
        <p:cxnSp>
          <p:nvCxnSpPr>
            <p:cNvPr id="11" name="Straight Arrow Connector 10"/>
            <p:cNvCxnSpPr/>
            <p:nvPr/>
          </p:nvCxnSpPr>
          <p:spPr>
            <a:xfrm flipV="1">
              <a:off x="3847484" y="1519158"/>
              <a:ext cx="1344751" cy="946360"/>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2" name="Group 27"/>
          <p:cNvGrpSpPr/>
          <p:nvPr/>
        </p:nvGrpSpPr>
        <p:grpSpPr>
          <a:xfrm>
            <a:off x="4071480" y="1855191"/>
            <a:ext cx="4088830" cy="1200329"/>
            <a:chOff x="4071480" y="1855191"/>
            <a:chExt cx="4088830" cy="1200329"/>
          </a:xfrm>
        </p:grpSpPr>
        <p:sp>
          <p:nvSpPr>
            <p:cNvPr id="6" name="TextBox 5"/>
            <p:cNvSpPr txBox="1"/>
            <p:nvPr/>
          </p:nvSpPr>
          <p:spPr>
            <a:xfrm>
              <a:off x="5593966" y="1855191"/>
              <a:ext cx="2566344" cy="1200329"/>
            </a:xfrm>
            <a:prstGeom prst="rect">
              <a:avLst/>
            </a:prstGeom>
            <a:noFill/>
            <a:ln>
              <a:solidFill>
                <a:srgbClr val="FEB80A"/>
              </a:solidFill>
            </a:ln>
          </p:spPr>
          <p:txBody>
            <a:bodyPr wrap="none" rtlCol="0">
              <a:spAutoFit/>
            </a:bodyPr>
            <a:lstStyle/>
            <a:p>
              <a:r>
                <a:rPr lang="en-US" sz="2400" dirty="0"/>
                <a:t>3</a:t>
              </a:r>
              <a:r>
                <a:rPr lang="en-US" sz="2400" dirty="0" smtClean="0"/>
                <a:t> positive (~13%)</a:t>
              </a:r>
            </a:p>
            <a:p>
              <a:r>
                <a:rPr lang="en-US" sz="2400" dirty="0"/>
                <a:t>2</a:t>
              </a:r>
              <a:r>
                <a:rPr lang="en-US" sz="2400" dirty="0" smtClean="0"/>
                <a:t> possible (~</a:t>
              </a:r>
              <a:r>
                <a:rPr lang="en-US" sz="2400" dirty="0"/>
                <a:t>8</a:t>
              </a:r>
              <a:r>
                <a:rPr lang="en-US" sz="2400" dirty="0" smtClean="0"/>
                <a:t>%)</a:t>
              </a:r>
            </a:p>
            <a:p>
              <a:r>
                <a:rPr lang="en-US" sz="2400" dirty="0" smtClean="0"/>
                <a:t>19 possible (~79%)</a:t>
              </a:r>
              <a:endParaRPr lang="en-US" sz="2400" dirty="0"/>
            </a:p>
          </p:txBody>
        </p:sp>
        <p:cxnSp>
          <p:nvCxnSpPr>
            <p:cNvPr id="14" name="Straight Arrow Connector 13"/>
            <p:cNvCxnSpPr/>
            <p:nvPr/>
          </p:nvCxnSpPr>
          <p:spPr>
            <a:xfrm flipV="1">
              <a:off x="4071480" y="2465518"/>
              <a:ext cx="1618812" cy="533608"/>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3" name="Group 29"/>
          <p:cNvGrpSpPr/>
          <p:nvPr/>
        </p:nvGrpSpPr>
        <p:grpSpPr>
          <a:xfrm>
            <a:off x="4127252" y="4067967"/>
            <a:ext cx="4554870" cy="1777778"/>
            <a:chOff x="4127252" y="4067967"/>
            <a:chExt cx="4554870" cy="1777778"/>
          </a:xfrm>
        </p:grpSpPr>
        <p:cxnSp>
          <p:nvCxnSpPr>
            <p:cNvPr id="16" name="Straight Arrow Connector 15"/>
            <p:cNvCxnSpPr/>
            <p:nvPr/>
          </p:nvCxnSpPr>
          <p:spPr>
            <a:xfrm>
              <a:off x="4127252" y="4067967"/>
              <a:ext cx="2160707" cy="651383"/>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15778" y="4645416"/>
              <a:ext cx="2566344" cy="1200329"/>
            </a:xfrm>
            <a:prstGeom prst="rect">
              <a:avLst/>
            </a:prstGeom>
            <a:noFill/>
            <a:ln>
              <a:solidFill>
                <a:srgbClr val="FEB80A"/>
              </a:solidFill>
            </a:ln>
          </p:spPr>
          <p:txBody>
            <a:bodyPr wrap="none" rtlCol="0">
              <a:spAutoFit/>
            </a:bodyPr>
            <a:lstStyle/>
            <a:p>
              <a:r>
                <a:rPr lang="en-US" sz="2400" dirty="0"/>
                <a:t>7</a:t>
              </a:r>
              <a:r>
                <a:rPr lang="en-US" sz="2400" dirty="0" smtClean="0"/>
                <a:t> positive (~21%)</a:t>
              </a:r>
            </a:p>
            <a:p>
              <a:r>
                <a:rPr lang="en-US" sz="2400" dirty="0" smtClean="0"/>
                <a:t>11 possible (~33%)</a:t>
              </a:r>
            </a:p>
            <a:p>
              <a:r>
                <a:rPr lang="en-US" sz="2400" dirty="0" smtClean="0"/>
                <a:t>15 negative (~45%)</a:t>
              </a:r>
              <a:endParaRPr lang="en-US" sz="2400" dirty="0"/>
            </a:p>
          </p:txBody>
        </p:sp>
      </p:grpSp>
      <p:sp>
        <p:nvSpPr>
          <p:cNvPr id="4" name="TextBox 3"/>
          <p:cNvSpPr txBox="1"/>
          <p:nvPr/>
        </p:nvSpPr>
        <p:spPr>
          <a:xfrm>
            <a:off x="0" y="4720849"/>
            <a:ext cx="2835706" cy="1569660"/>
          </a:xfrm>
          <a:prstGeom prst="rect">
            <a:avLst/>
          </a:prstGeom>
          <a:noFill/>
        </p:spPr>
        <p:txBody>
          <a:bodyPr wrap="square" rtlCol="0">
            <a:spAutoFit/>
          </a:bodyPr>
          <a:lstStyle/>
          <a:p>
            <a:r>
              <a:rPr lang="en-US" sz="2400" dirty="0" smtClean="0">
                <a:solidFill>
                  <a:srgbClr val="FFFF66"/>
                </a:solidFill>
              </a:rPr>
              <a:t>Total = 145 cases</a:t>
            </a:r>
          </a:p>
          <a:p>
            <a:r>
              <a:rPr lang="en-US" sz="2400" dirty="0" smtClean="0">
                <a:solidFill>
                  <a:srgbClr val="FFFF66"/>
                </a:solidFill>
              </a:rPr>
              <a:t>25 positive (17%)</a:t>
            </a:r>
          </a:p>
          <a:p>
            <a:r>
              <a:rPr lang="en-US" sz="2400" dirty="0" smtClean="0">
                <a:solidFill>
                  <a:srgbClr val="FFFF66"/>
                </a:solidFill>
              </a:rPr>
              <a:t>33 possible (23%)</a:t>
            </a:r>
          </a:p>
          <a:p>
            <a:r>
              <a:rPr lang="en-US" sz="2400" dirty="0" smtClean="0">
                <a:solidFill>
                  <a:srgbClr val="FFFF66"/>
                </a:solidFill>
              </a:rPr>
              <a:t>87 negative (60%)</a:t>
            </a:r>
          </a:p>
        </p:txBody>
      </p:sp>
      <p:grpSp>
        <p:nvGrpSpPr>
          <p:cNvPr id="15" name="Group 28"/>
          <p:cNvGrpSpPr/>
          <p:nvPr/>
        </p:nvGrpSpPr>
        <p:grpSpPr>
          <a:xfrm>
            <a:off x="4583727" y="3260620"/>
            <a:ext cx="3468660" cy="1200329"/>
            <a:chOff x="4647227" y="3260620"/>
            <a:chExt cx="3468660" cy="1200329"/>
          </a:xfrm>
        </p:grpSpPr>
        <p:sp>
          <p:nvSpPr>
            <p:cNvPr id="7" name="TextBox 6"/>
            <p:cNvSpPr txBox="1"/>
            <p:nvPr/>
          </p:nvSpPr>
          <p:spPr>
            <a:xfrm>
              <a:off x="5705034" y="3260620"/>
              <a:ext cx="2410853" cy="1200329"/>
            </a:xfrm>
            <a:prstGeom prst="rect">
              <a:avLst/>
            </a:prstGeom>
            <a:noFill/>
            <a:ln>
              <a:solidFill>
                <a:srgbClr val="FEB80A"/>
              </a:solidFill>
            </a:ln>
          </p:spPr>
          <p:txBody>
            <a:bodyPr wrap="none" rtlCol="0">
              <a:spAutoFit/>
            </a:bodyPr>
            <a:lstStyle/>
            <a:p>
              <a:r>
                <a:rPr lang="en-US" sz="2400" dirty="0" smtClean="0"/>
                <a:t>1 positive (~</a:t>
              </a:r>
              <a:r>
                <a:rPr lang="en-US" sz="2400" dirty="0"/>
                <a:t>8</a:t>
              </a:r>
              <a:r>
                <a:rPr lang="en-US" sz="2400" dirty="0" smtClean="0"/>
                <a:t>%)</a:t>
              </a:r>
            </a:p>
            <a:p>
              <a:r>
                <a:rPr lang="en-US" sz="2400" dirty="0" smtClean="0"/>
                <a:t>3 possible (~25%)</a:t>
              </a:r>
            </a:p>
            <a:p>
              <a:r>
                <a:rPr lang="en-US" sz="2400" dirty="0" smtClean="0"/>
                <a:t>8 negative (~67%)</a:t>
              </a:r>
              <a:endParaRPr lang="en-US" sz="2400" dirty="0"/>
            </a:p>
          </p:txBody>
        </p:sp>
        <p:cxnSp>
          <p:nvCxnSpPr>
            <p:cNvPr id="20" name="Straight Arrow Connector 19"/>
            <p:cNvCxnSpPr/>
            <p:nvPr/>
          </p:nvCxnSpPr>
          <p:spPr>
            <a:xfrm>
              <a:off x="4647227" y="3537541"/>
              <a:ext cx="1155127" cy="235449"/>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7" name="Group 30"/>
          <p:cNvGrpSpPr/>
          <p:nvPr/>
        </p:nvGrpSpPr>
        <p:grpSpPr>
          <a:xfrm>
            <a:off x="3346336" y="4731802"/>
            <a:ext cx="2566344" cy="1942476"/>
            <a:chOff x="3181236" y="4731802"/>
            <a:chExt cx="2566344" cy="1942476"/>
          </a:xfrm>
        </p:grpSpPr>
        <p:cxnSp>
          <p:nvCxnSpPr>
            <p:cNvPr id="18" name="Straight Arrow Connector 17"/>
            <p:cNvCxnSpPr/>
            <p:nvPr/>
          </p:nvCxnSpPr>
          <p:spPr>
            <a:xfrm>
              <a:off x="3523747" y="4731802"/>
              <a:ext cx="1108177" cy="659962"/>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181236" y="5473949"/>
              <a:ext cx="2566344" cy="1200329"/>
            </a:xfrm>
            <a:prstGeom prst="rect">
              <a:avLst/>
            </a:prstGeom>
            <a:noFill/>
            <a:ln>
              <a:solidFill>
                <a:srgbClr val="FEB80A"/>
              </a:solidFill>
            </a:ln>
          </p:spPr>
          <p:txBody>
            <a:bodyPr wrap="none" rtlCol="0">
              <a:spAutoFit/>
            </a:bodyPr>
            <a:lstStyle/>
            <a:p>
              <a:r>
                <a:rPr lang="en-US" sz="2400" dirty="0"/>
                <a:t>7</a:t>
              </a:r>
              <a:r>
                <a:rPr lang="en-US" sz="2400" dirty="0" smtClean="0"/>
                <a:t> positive (~21%)</a:t>
              </a:r>
            </a:p>
            <a:p>
              <a:r>
                <a:rPr lang="en-US" sz="2400" dirty="0" smtClean="0"/>
                <a:t>11 possible (~33%)</a:t>
              </a:r>
            </a:p>
            <a:p>
              <a:r>
                <a:rPr lang="en-US" sz="2400" dirty="0" smtClean="0"/>
                <a:t>15 negative (~45%)</a:t>
              </a:r>
              <a:endParaRPr lang="en-US" sz="2400" dirty="0"/>
            </a:p>
          </p:txBody>
        </p:sp>
      </p:grpSp>
      <p:sp>
        <p:nvSpPr>
          <p:cNvPr id="9" name="TextBox 8"/>
          <p:cNvSpPr txBox="1"/>
          <p:nvPr/>
        </p:nvSpPr>
        <p:spPr>
          <a:xfrm>
            <a:off x="8178800" y="482600"/>
            <a:ext cx="965200" cy="461665"/>
          </a:xfrm>
          <a:prstGeom prst="rect">
            <a:avLst/>
          </a:prstGeom>
          <a:noFill/>
        </p:spPr>
        <p:txBody>
          <a:bodyPr wrap="square" rtlCol="0">
            <a:spAutoFit/>
          </a:bodyPr>
          <a:lstStyle/>
          <a:p>
            <a:r>
              <a:rPr lang="en-US" sz="2400" dirty="0" smtClean="0">
                <a:solidFill>
                  <a:srgbClr val="FFFF00"/>
                </a:solidFill>
              </a:rPr>
              <a:t>43%</a:t>
            </a:r>
            <a:endParaRPr lang="en-US" sz="2400" dirty="0">
              <a:solidFill>
                <a:srgbClr val="FFFF00"/>
              </a:solidFill>
            </a:endParaRPr>
          </a:p>
        </p:txBody>
      </p:sp>
      <p:sp>
        <p:nvSpPr>
          <p:cNvPr id="21" name="TextBox 20"/>
          <p:cNvSpPr txBox="1"/>
          <p:nvPr/>
        </p:nvSpPr>
        <p:spPr>
          <a:xfrm>
            <a:off x="8407400" y="1993900"/>
            <a:ext cx="965200" cy="461665"/>
          </a:xfrm>
          <a:prstGeom prst="rect">
            <a:avLst/>
          </a:prstGeom>
          <a:noFill/>
        </p:spPr>
        <p:txBody>
          <a:bodyPr wrap="square" rtlCol="0">
            <a:spAutoFit/>
          </a:bodyPr>
          <a:lstStyle/>
          <a:p>
            <a:r>
              <a:rPr lang="en-US" sz="2400" dirty="0" smtClean="0">
                <a:solidFill>
                  <a:srgbClr val="FFFF00"/>
                </a:solidFill>
              </a:rPr>
              <a:t>21%</a:t>
            </a:r>
            <a:endParaRPr lang="en-US" sz="2400" dirty="0">
              <a:solidFill>
                <a:srgbClr val="FFFF00"/>
              </a:solidFill>
            </a:endParaRPr>
          </a:p>
        </p:txBody>
      </p:sp>
      <p:sp>
        <p:nvSpPr>
          <p:cNvPr id="22" name="TextBox 21"/>
          <p:cNvSpPr txBox="1"/>
          <p:nvPr/>
        </p:nvSpPr>
        <p:spPr>
          <a:xfrm>
            <a:off x="8407400" y="3378200"/>
            <a:ext cx="965200" cy="461665"/>
          </a:xfrm>
          <a:prstGeom prst="rect">
            <a:avLst/>
          </a:prstGeom>
          <a:noFill/>
        </p:spPr>
        <p:txBody>
          <a:bodyPr wrap="square" rtlCol="0">
            <a:spAutoFit/>
          </a:bodyPr>
          <a:lstStyle/>
          <a:p>
            <a:r>
              <a:rPr lang="en-US" sz="2400" dirty="0">
                <a:solidFill>
                  <a:srgbClr val="FFFF00"/>
                </a:solidFill>
              </a:rPr>
              <a:t>3</a:t>
            </a:r>
            <a:r>
              <a:rPr lang="en-US" sz="2400" dirty="0" smtClean="0">
                <a:solidFill>
                  <a:srgbClr val="FFFF00"/>
                </a:solidFill>
              </a:rPr>
              <a:t>3%</a:t>
            </a:r>
            <a:endParaRPr lang="en-US" sz="2400" dirty="0">
              <a:solidFill>
                <a:srgbClr val="FFFF00"/>
              </a:solidFill>
            </a:endParaRPr>
          </a:p>
        </p:txBody>
      </p:sp>
      <p:sp>
        <p:nvSpPr>
          <p:cNvPr id="23" name="TextBox 22"/>
          <p:cNvSpPr txBox="1"/>
          <p:nvPr/>
        </p:nvSpPr>
        <p:spPr>
          <a:xfrm>
            <a:off x="8089900" y="5918200"/>
            <a:ext cx="965200" cy="461665"/>
          </a:xfrm>
          <a:prstGeom prst="rect">
            <a:avLst/>
          </a:prstGeom>
          <a:noFill/>
        </p:spPr>
        <p:txBody>
          <a:bodyPr wrap="square" rtlCol="0">
            <a:spAutoFit/>
          </a:bodyPr>
          <a:lstStyle/>
          <a:p>
            <a:r>
              <a:rPr lang="en-US" sz="2400" dirty="0" smtClean="0">
                <a:solidFill>
                  <a:srgbClr val="FFFF00"/>
                </a:solidFill>
              </a:rPr>
              <a:t>54%</a:t>
            </a:r>
            <a:endParaRPr lang="en-US" sz="2400" dirty="0">
              <a:solidFill>
                <a:srgbClr val="FFFF00"/>
              </a:solidFill>
            </a:endParaRPr>
          </a:p>
        </p:txBody>
      </p:sp>
      <p:sp>
        <p:nvSpPr>
          <p:cNvPr id="24" name="TextBox 23"/>
          <p:cNvSpPr txBox="1"/>
          <p:nvPr/>
        </p:nvSpPr>
        <p:spPr>
          <a:xfrm>
            <a:off x="6184900" y="6235700"/>
            <a:ext cx="965200" cy="461665"/>
          </a:xfrm>
          <a:prstGeom prst="rect">
            <a:avLst/>
          </a:prstGeom>
          <a:noFill/>
        </p:spPr>
        <p:txBody>
          <a:bodyPr wrap="square" rtlCol="0">
            <a:spAutoFit/>
          </a:bodyPr>
          <a:lstStyle/>
          <a:p>
            <a:r>
              <a:rPr lang="en-US" sz="2400" dirty="0" smtClean="0">
                <a:solidFill>
                  <a:srgbClr val="FFFF00"/>
                </a:solidFill>
              </a:rPr>
              <a:t>54%</a:t>
            </a:r>
            <a:endParaRPr lang="en-US" sz="2400" dirty="0">
              <a:solidFill>
                <a:srgbClr val="FFFF00"/>
              </a:solidFill>
            </a:endParaRPr>
          </a:p>
        </p:txBody>
      </p:sp>
      <p:sp>
        <p:nvSpPr>
          <p:cNvPr id="26" name="TextBox 25"/>
          <p:cNvSpPr txBox="1"/>
          <p:nvPr/>
        </p:nvSpPr>
        <p:spPr>
          <a:xfrm>
            <a:off x="0" y="6248400"/>
            <a:ext cx="3606800" cy="461665"/>
          </a:xfrm>
          <a:prstGeom prst="rect">
            <a:avLst/>
          </a:prstGeom>
          <a:noFill/>
        </p:spPr>
        <p:txBody>
          <a:bodyPr wrap="square" rtlCol="0">
            <a:spAutoFit/>
          </a:bodyPr>
          <a:lstStyle/>
          <a:p>
            <a:r>
              <a:rPr lang="en-US" sz="2400" dirty="0" smtClean="0">
                <a:solidFill>
                  <a:srgbClr val="FFFF00"/>
                </a:solidFill>
              </a:rPr>
              <a:t>(40% positive /possible)</a:t>
            </a:r>
            <a:endParaRPr lang="en-US" sz="2400" dirty="0">
              <a:solidFill>
                <a:srgbClr val="FFFF00"/>
              </a:solidFill>
            </a:endParaRPr>
          </a:p>
        </p:txBody>
      </p:sp>
    </p:spTree>
    <p:extLst>
      <p:ext uri="{BB962C8B-B14F-4D97-AF65-F5344CB8AC3E}">
        <p14:creationId xmlns:p14="http://schemas.microsoft.com/office/powerpoint/2010/main" val="199218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9"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9"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9"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dissolv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dissolve">
                                      <p:cBhvr>
                                        <p:cTn id="61" dur="500"/>
                                        <p:tgtEl>
                                          <p:spTgt spid="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dissolve">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9" grpId="0"/>
      <p:bldP spid="21" grpId="0"/>
      <p:bldP spid="22" grpId="0"/>
      <p:bldP spid="23" grpId="0"/>
      <p:bldP spid="24"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219200"/>
            <a:ext cx="6096000" cy="923330"/>
          </a:xfrm>
          <a:prstGeom prst="rect">
            <a:avLst/>
          </a:prstGeom>
          <a:noFill/>
        </p:spPr>
        <p:txBody>
          <a:bodyPr wrap="square" rtlCol="0">
            <a:spAutoFit/>
          </a:bodyPr>
          <a:lstStyle/>
          <a:p>
            <a:r>
              <a:rPr lang="en-US" dirty="0" smtClean="0"/>
              <a:t>Next two slides should be distributed, along with some general CSER information, to Council ahead of meeting so they can review on their own and I don’t need to waste time on it.</a:t>
            </a:r>
            <a:endParaRPr lang="en-US" dirty="0"/>
          </a:p>
        </p:txBody>
      </p:sp>
    </p:spTree>
    <p:extLst>
      <p:ext uri="{BB962C8B-B14F-4D97-AF65-F5344CB8AC3E}">
        <p14:creationId xmlns:p14="http://schemas.microsoft.com/office/powerpoint/2010/main" val="393420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body" idx="1"/>
          </p:nvPr>
        </p:nvSpPr>
        <p:spPr>
          <a:xfrm>
            <a:off x="152400" y="2117697"/>
            <a:ext cx="5867400" cy="3497040"/>
          </a:xfrm>
        </p:spPr>
        <p:txBody>
          <a:bodyPr>
            <a:normAutofit/>
          </a:bodyPr>
          <a:lstStyle/>
          <a:p>
            <a:pPr>
              <a:lnSpc>
                <a:spcPct val="80000"/>
              </a:lnSpc>
            </a:pPr>
            <a:r>
              <a:rPr lang="en-US" sz="2800" dirty="0" smtClean="0"/>
              <a:t>Therapeutically</a:t>
            </a:r>
          </a:p>
          <a:p>
            <a:pPr lvl="1">
              <a:lnSpc>
                <a:spcPct val="80000"/>
              </a:lnSpc>
            </a:pPr>
            <a:r>
              <a:rPr lang="en-US" sz="2400" dirty="0" err="1" smtClean="0"/>
              <a:t>Reflexic</a:t>
            </a:r>
            <a:r>
              <a:rPr lang="en-US" sz="2400" dirty="0" smtClean="0"/>
              <a:t> HRT after menopause</a:t>
            </a:r>
          </a:p>
          <a:p>
            <a:pPr lvl="1">
              <a:lnSpc>
                <a:spcPct val="80000"/>
              </a:lnSpc>
            </a:pPr>
            <a:r>
              <a:rPr lang="en-US" sz="2400" dirty="0" smtClean="0"/>
              <a:t>Anti-</a:t>
            </a:r>
            <a:r>
              <a:rPr lang="en-US" sz="2400" dirty="0" err="1" smtClean="0"/>
              <a:t>arrhythmics</a:t>
            </a:r>
            <a:r>
              <a:rPr lang="en-US" sz="2400" dirty="0" smtClean="0"/>
              <a:t> for PVCs</a:t>
            </a:r>
          </a:p>
          <a:p>
            <a:pPr lvl="1">
              <a:lnSpc>
                <a:spcPct val="80000"/>
              </a:lnSpc>
            </a:pPr>
            <a:r>
              <a:rPr lang="en-US" sz="2400" dirty="0" smtClean="0"/>
              <a:t>Excessively strict glucose control in diabetes</a:t>
            </a:r>
          </a:p>
          <a:p>
            <a:pPr>
              <a:lnSpc>
                <a:spcPct val="80000"/>
              </a:lnSpc>
            </a:pPr>
            <a:r>
              <a:rPr lang="en-US" sz="2800" dirty="0" smtClean="0"/>
              <a:t>In Screening</a:t>
            </a:r>
          </a:p>
          <a:p>
            <a:pPr lvl="1">
              <a:lnSpc>
                <a:spcPct val="80000"/>
              </a:lnSpc>
            </a:pPr>
            <a:r>
              <a:rPr lang="en-US" sz="2400" dirty="0"/>
              <a:t>Routine use of PSA screening</a:t>
            </a:r>
          </a:p>
          <a:p>
            <a:pPr lvl="1">
              <a:lnSpc>
                <a:spcPct val="80000"/>
              </a:lnSpc>
            </a:pPr>
            <a:r>
              <a:rPr lang="en-US" sz="2400" dirty="0" smtClean="0"/>
              <a:t>Whole </a:t>
            </a:r>
            <a:r>
              <a:rPr lang="en-US" sz="2400" dirty="0"/>
              <a:t>body </a:t>
            </a:r>
            <a:r>
              <a:rPr lang="en-US" sz="2400" dirty="0" smtClean="0"/>
              <a:t>MRIs</a:t>
            </a:r>
            <a:endParaRPr lang="en-US" sz="2400" dirty="0"/>
          </a:p>
        </p:txBody>
      </p:sp>
      <p:pic>
        <p:nvPicPr>
          <p:cNvPr id="321543" name="Picture 7" descr="pvc"/>
          <p:cNvPicPr>
            <a:picLocks noChangeAspect="1" noChangeArrowheads="1"/>
          </p:cNvPicPr>
          <p:nvPr/>
        </p:nvPicPr>
        <p:blipFill>
          <a:blip r:embed="rId4" cstate="print"/>
          <a:srcRect/>
          <a:stretch>
            <a:fillRect/>
          </a:stretch>
        </p:blipFill>
        <p:spPr bwMode="auto">
          <a:xfrm>
            <a:off x="609600" y="5410200"/>
            <a:ext cx="3643018" cy="1137785"/>
          </a:xfrm>
          <a:prstGeom prst="rect">
            <a:avLst/>
          </a:prstGeom>
          <a:noFill/>
          <a:ln w="28575">
            <a:solidFill>
              <a:schemeClr val="folHlink"/>
            </a:solidFill>
            <a:miter lim="800000"/>
            <a:headEnd/>
            <a:tailEnd/>
          </a:ln>
        </p:spPr>
      </p:pic>
      <p:sp>
        <p:nvSpPr>
          <p:cNvPr id="8" name="Rectangle 7"/>
          <p:cNvSpPr/>
          <p:nvPr/>
        </p:nvSpPr>
        <p:spPr>
          <a:xfrm>
            <a:off x="198422" y="167852"/>
            <a:ext cx="8783531" cy="1323439"/>
          </a:xfrm>
          <a:prstGeom prst="rect">
            <a:avLst/>
          </a:prstGeom>
        </p:spPr>
        <p:txBody>
          <a:bodyPr wrap="square">
            <a:spAutoFit/>
          </a:bodyPr>
          <a:lstStyle/>
          <a:p>
            <a:pPr algn="ctr"/>
            <a:r>
              <a:rPr lang="en-US" sz="4000" dirty="0" smtClean="0">
                <a:solidFill>
                  <a:srgbClr val="FFFF00"/>
                </a:solidFill>
                <a:latin typeface="+mj-lt"/>
                <a:cs typeface="ＭＳ Ｐゴシック" charset="-128"/>
              </a:rPr>
              <a:t>A Long History of Premature Application of Medical Intervention</a:t>
            </a:r>
            <a:endParaRPr lang="en-US" sz="4000" dirty="0">
              <a:solidFill>
                <a:srgbClr val="FFFF00"/>
              </a:solidFill>
              <a:latin typeface="+mj-lt"/>
              <a:cs typeface="ＭＳ Ｐゴシック" charset="-128"/>
            </a:endParaRPr>
          </a:p>
        </p:txBody>
      </p:sp>
      <p:pic>
        <p:nvPicPr>
          <p:cNvPr id="2" name="Picture 1"/>
          <p:cNvPicPr>
            <a:picLocks noChangeAspect="1"/>
          </p:cNvPicPr>
          <p:nvPr/>
        </p:nvPicPr>
        <p:blipFill>
          <a:blip r:embed="rId5" cstate="print"/>
          <a:stretch>
            <a:fillRect/>
          </a:stretch>
        </p:blipFill>
        <p:spPr>
          <a:xfrm>
            <a:off x="5715000" y="1905000"/>
            <a:ext cx="1524000" cy="2298493"/>
          </a:xfrm>
          <a:prstGeom prst="rect">
            <a:avLst/>
          </a:prstGeom>
          <a:noFill/>
          <a:ln w="28575">
            <a:solidFill>
              <a:schemeClr val="folHlink"/>
            </a:solidFill>
            <a:miter lim="800000"/>
            <a:headEnd/>
            <a:tailEnd/>
          </a:ln>
        </p:spPr>
      </p:pic>
      <p:pic>
        <p:nvPicPr>
          <p:cNvPr id="3" name="Picture 2"/>
          <p:cNvPicPr>
            <a:picLocks noChangeAspect="1"/>
          </p:cNvPicPr>
          <p:nvPr/>
        </p:nvPicPr>
        <p:blipFill>
          <a:blip r:embed="rId6" cstate="print"/>
          <a:stretch>
            <a:fillRect/>
          </a:stretch>
        </p:blipFill>
        <p:spPr>
          <a:xfrm>
            <a:off x="7660105" y="1066800"/>
            <a:ext cx="1217194" cy="3901263"/>
          </a:xfrm>
          <a:prstGeom prst="rect">
            <a:avLst/>
          </a:prstGeom>
        </p:spPr>
      </p:pic>
      <p:pic>
        <p:nvPicPr>
          <p:cNvPr id="4" name="Picture 3"/>
          <p:cNvPicPr>
            <a:picLocks noChangeAspect="1"/>
          </p:cNvPicPr>
          <p:nvPr/>
        </p:nvPicPr>
        <p:blipFill>
          <a:blip r:embed="rId7" cstate="print"/>
          <a:stretch>
            <a:fillRect/>
          </a:stretch>
        </p:blipFill>
        <p:spPr>
          <a:xfrm>
            <a:off x="4800600" y="4800600"/>
            <a:ext cx="1757279" cy="1757279"/>
          </a:xfrm>
          <a:prstGeom prst="rect">
            <a:avLst/>
          </a:prstGeom>
        </p:spPr>
      </p:pic>
      <p:pic>
        <p:nvPicPr>
          <p:cNvPr id="5" name="Picture 4"/>
          <p:cNvPicPr>
            <a:picLocks noChangeAspect="1"/>
          </p:cNvPicPr>
          <p:nvPr/>
        </p:nvPicPr>
        <p:blipFill>
          <a:blip r:embed="rId8" cstate="print"/>
          <a:stretch>
            <a:fillRect/>
          </a:stretch>
        </p:blipFill>
        <p:spPr>
          <a:xfrm>
            <a:off x="6934200" y="5181600"/>
            <a:ext cx="1904588" cy="1295400"/>
          </a:xfrm>
          <a:prstGeom prst="rect">
            <a:avLst/>
          </a:prstGeom>
        </p:spPr>
      </p:pic>
    </p:spTree>
    <p:custDataLst>
      <p:tags r:id="rId1"/>
    </p:custDataLst>
    <p:extLst>
      <p:ext uri="{BB962C8B-B14F-4D97-AF65-F5344CB8AC3E}">
        <p14:creationId xmlns:p14="http://schemas.microsoft.com/office/powerpoint/2010/main" val="31299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539">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1539">
                                            <p:txEl>
                                              <p:pRg st="2" end="2"/>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321543"/>
                                        </p:tgtEl>
                                        <p:attrNameLst>
                                          <p:attrName>style.visibility</p:attrName>
                                        </p:attrNameLst>
                                      </p:cBhvr>
                                      <p:to>
                                        <p:strVal val="visible"/>
                                      </p:to>
                                    </p:set>
                                    <p:animEffect transition="in" filter="dissolve">
                                      <p:cBhvr>
                                        <p:cTn id="20" dur="500"/>
                                        <p:tgtEl>
                                          <p:spTgt spid="32154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1539">
                                            <p:txEl>
                                              <p:pRg st="3" end="3"/>
                                            </p:txEl>
                                          </p:spTgt>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1539">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21539">
                                            <p:txEl>
                                              <p:pRg st="5" end="5"/>
                                            </p:txEl>
                                          </p:spTgt>
                                        </p:tgtEl>
                                        <p:attrNameLst>
                                          <p:attrName>style.visibility</p:attrName>
                                        </p:attrNameLst>
                                      </p:cBhvr>
                                      <p:to>
                                        <p:strVal val="visible"/>
                                      </p:to>
                                    </p:set>
                                  </p:childTnLst>
                                </p:cTn>
                              </p:par>
                              <p:par>
                                <p:cTn id="36" presetID="9"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1539">
                                            <p:txEl>
                                              <p:pRg st="6" end="6"/>
                                            </p:txEl>
                                          </p:spTgt>
                                        </p:tgtEl>
                                        <p:attrNameLst>
                                          <p:attrName>style.visibility</p:attrName>
                                        </p:attrNameLst>
                                      </p:cBhvr>
                                      <p:to>
                                        <p:strVal val="visible"/>
                                      </p:to>
                                    </p:set>
                                  </p:childTnLst>
                                </p:cTn>
                              </p:par>
                              <p:par>
                                <p:cTn id="43" presetID="9"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Scope of CSER at 9 Sites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Clinicians Involved: 					154</a:t>
            </a:r>
          </a:p>
          <a:p>
            <a:r>
              <a:rPr lang="en-US" dirty="0" smtClean="0"/>
              <a:t>Non-Health Care Professionals: 		180</a:t>
            </a:r>
          </a:p>
          <a:p>
            <a:r>
              <a:rPr lang="en-US" dirty="0" smtClean="0"/>
              <a:t>Number of Institutions				26</a:t>
            </a:r>
          </a:p>
          <a:p>
            <a:r>
              <a:rPr lang="en-US" dirty="0" smtClean="0"/>
              <a:t>Peer reviewed publications			56</a:t>
            </a:r>
          </a:p>
          <a:p>
            <a:r>
              <a:rPr lang="en-US" dirty="0" smtClean="0"/>
              <a:t>Non-peer reviewed publications		5</a:t>
            </a:r>
          </a:p>
          <a:p>
            <a:r>
              <a:rPr lang="en-US" dirty="0" smtClean="0"/>
              <a:t>Posters at regional/</a:t>
            </a:r>
            <a:r>
              <a:rPr lang="en-US" dirty="0" err="1" smtClean="0"/>
              <a:t>Ntl</a:t>
            </a:r>
            <a:r>
              <a:rPr lang="en-US" dirty="0" smtClean="0"/>
              <a:t>/</a:t>
            </a:r>
            <a:r>
              <a:rPr lang="en-US" dirty="0" err="1" smtClean="0"/>
              <a:t>Interntl</a:t>
            </a:r>
            <a:r>
              <a:rPr lang="en-US" dirty="0" smtClean="0"/>
              <a:t> venues	14</a:t>
            </a:r>
          </a:p>
          <a:p>
            <a:r>
              <a:rPr lang="en-US" dirty="0" smtClean="0"/>
              <a:t>Presentations						95</a:t>
            </a:r>
            <a:endParaRPr lang="en-US" dirty="0"/>
          </a:p>
        </p:txBody>
      </p:sp>
      <p:sp>
        <p:nvSpPr>
          <p:cNvPr id="4" name="TextBox 3"/>
          <p:cNvSpPr txBox="1"/>
          <p:nvPr/>
        </p:nvSpPr>
        <p:spPr>
          <a:xfrm>
            <a:off x="457200" y="152400"/>
            <a:ext cx="8229600" cy="369332"/>
          </a:xfrm>
          <a:prstGeom prst="rect">
            <a:avLst/>
          </a:prstGeom>
          <a:noFill/>
        </p:spPr>
        <p:txBody>
          <a:bodyPr wrap="square" rtlCol="0">
            <a:spAutoFit/>
          </a:bodyPr>
          <a:lstStyle/>
          <a:p>
            <a:r>
              <a:rPr lang="en-US" i="1" dirty="0" smtClean="0">
                <a:solidFill>
                  <a:srgbClr val="FF0000"/>
                </a:solidFill>
              </a:rPr>
              <a:t>Lucia – check on publications/presentations for update</a:t>
            </a:r>
            <a:endParaRPr lang="en-US" i="1" dirty="0">
              <a:solidFill>
                <a:srgbClr val="FF0000"/>
              </a:solidFill>
            </a:endParaRPr>
          </a:p>
        </p:txBody>
      </p:sp>
    </p:spTree>
    <p:extLst>
      <p:ext uri="{BB962C8B-B14F-4D97-AF65-F5344CB8AC3E}">
        <p14:creationId xmlns:p14="http://schemas.microsoft.com/office/powerpoint/2010/main" val="279919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normAutofit fontScale="90000"/>
          </a:bodyPr>
          <a:lstStyle/>
          <a:p>
            <a:r>
              <a:rPr lang="en-US" dirty="0" smtClean="0">
                <a:solidFill>
                  <a:srgbClr val="FFFF00"/>
                </a:solidFill>
              </a:rPr>
              <a:t>Patient Focus of Individual CSER Sites</a:t>
            </a:r>
            <a:endParaRPr lang="en-US" dirty="0">
              <a:solidFill>
                <a:srgbClr val="FFFF00"/>
              </a:solidFill>
            </a:endParaRPr>
          </a:p>
        </p:txBody>
      </p:sp>
      <p:sp>
        <p:nvSpPr>
          <p:cNvPr id="3" name="Content Placeholder 2"/>
          <p:cNvSpPr>
            <a:spLocks noGrp="1"/>
          </p:cNvSpPr>
          <p:nvPr>
            <p:ph idx="1"/>
          </p:nvPr>
        </p:nvSpPr>
        <p:spPr>
          <a:xfrm>
            <a:off x="152400" y="1219200"/>
            <a:ext cx="8763000" cy="5486400"/>
          </a:xfrm>
        </p:spPr>
        <p:txBody>
          <a:bodyPr>
            <a:normAutofit fontScale="55000" lnSpcReduction="20000"/>
          </a:bodyPr>
          <a:lstStyle/>
          <a:p>
            <a:r>
              <a:rPr lang="en-US" dirty="0" smtClean="0">
                <a:solidFill>
                  <a:srgbClr val="FFFF00"/>
                </a:solidFill>
              </a:rPr>
              <a:t>Baylor</a:t>
            </a:r>
          </a:p>
          <a:p>
            <a:pPr lvl="1"/>
            <a:r>
              <a:rPr lang="en-US" dirty="0" smtClean="0">
                <a:solidFill>
                  <a:srgbClr val="FFFFFF"/>
                </a:solidFill>
              </a:rPr>
              <a:t>WES of tumor and germline in childhood cancers</a:t>
            </a:r>
          </a:p>
          <a:p>
            <a:r>
              <a:rPr lang="en-US" dirty="0" smtClean="0">
                <a:solidFill>
                  <a:srgbClr val="FFFFFF"/>
                </a:solidFill>
              </a:rPr>
              <a:t>Brigham &amp; Women / Harvard</a:t>
            </a:r>
          </a:p>
          <a:p>
            <a:pPr lvl="1"/>
            <a:r>
              <a:rPr lang="en-US" dirty="0" smtClean="0">
                <a:solidFill>
                  <a:srgbClr val="FFFFFF"/>
                </a:solidFill>
              </a:rPr>
              <a:t>Randomized trial of WGS in healthy adults &amp; those with suspected hereditary cardiomyopathy</a:t>
            </a:r>
          </a:p>
          <a:p>
            <a:r>
              <a:rPr lang="en-US" dirty="0" smtClean="0">
                <a:solidFill>
                  <a:srgbClr val="FFFFFF"/>
                </a:solidFill>
              </a:rPr>
              <a:t>Children’s Hospital of Philadelphia</a:t>
            </a:r>
          </a:p>
          <a:p>
            <a:pPr lvl="1"/>
            <a:r>
              <a:rPr lang="en-US" dirty="0" smtClean="0">
                <a:solidFill>
                  <a:srgbClr val="FFFFFF"/>
                </a:solidFill>
              </a:rPr>
              <a:t>WES and WGS in four cohorts of children with pediatric disease</a:t>
            </a:r>
          </a:p>
          <a:p>
            <a:pPr lvl="2"/>
            <a:r>
              <a:rPr lang="en-US" dirty="0" smtClean="0">
                <a:solidFill>
                  <a:srgbClr val="FFFFFF"/>
                </a:solidFill>
              </a:rPr>
              <a:t>SNHL, ID, mitochondrial, sudden cardiac death</a:t>
            </a:r>
          </a:p>
          <a:p>
            <a:r>
              <a:rPr lang="en-US" dirty="0" smtClean="0">
                <a:solidFill>
                  <a:srgbClr val="FFFF00"/>
                </a:solidFill>
              </a:rPr>
              <a:t>Dana Farber / Broad Institute</a:t>
            </a:r>
          </a:p>
          <a:p>
            <a:pPr lvl="1"/>
            <a:r>
              <a:rPr lang="en-US" dirty="0" smtClean="0">
                <a:solidFill>
                  <a:srgbClr val="FFFFFF"/>
                </a:solidFill>
              </a:rPr>
              <a:t>WES of tumor and germline in assorted cancers</a:t>
            </a:r>
          </a:p>
          <a:p>
            <a:r>
              <a:rPr lang="en-US" dirty="0">
                <a:solidFill>
                  <a:srgbClr val="FFFFFF"/>
                </a:solidFill>
              </a:rPr>
              <a:t>University of North Carolina at Chapel Hill</a:t>
            </a:r>
          </a:p>
          <a:p>
            <a:pPr lvl="1"/>
            <a:r>
              <a:rPr lang="en-US" dirty="0">
                <a:solidFill>
                  <a:srgbClr val="FFFFFF"/>
                </a:solidFill>
              </a:rPr>
              <a:t>Randomized trial of WES in adults and children with wide variety of likely genetic diseases</a:t>
            </a:r>
          </a:p>
          <a:p>
            <a:pPr lvl="2"/>
            <a:r>
              <a:rPr lang="en-US" dirty="0">
                <a:solidFill>
                  <a:srgbClr val="FFFFFF"/>
                </a:solidFill>
              </a:rPr>
              <a:t>Cardiac disease, neurodevelopmental disorders, </a:t>
            </a:r>
            <a:r>
              <a:rPr lang="en-US" dirty="0" err="1">
                <a:solidFill>
                  <a:srgbClr val="FFFFFF"/>
                </a:solidFill>
              </a:rPr>
              <a:t>dymorphology</a:t>
            </a:r>
            <a:r>
              <a:rPr lang="en-US" dirty="0">
                <a:solidFill>
                  <a:srgbClr val="FFFFFF"/>
                </a:solidFill>
              </a:rPr>
              <a:t>, cancer, ophthalmology diseases</a:t>
            </a:r>
          </a:p>
          <a:p>
            <a:r>
              <a:rPr lang="en-US" dirty="0">
                <a:solidFill>
                  <a:srgbClr val="FFFF00"/>
                </a:solidFill>
              </a:rPr>
              <a:t>University of Washington</a:t>
            </a:r>
          </a:p>
          <a:p>
            <a:pPr lvl="1"/>
            <a:r>
              <a:rPr lang="en-US" dirty="0">
                <a:solidFill>
                  <a:srgbClr val="FFFFFF"/>
                </a:solidFill>
              </a:rPr>
              <a:t>Randomized trial of </a:t>
            </a:r>
            <a:r>
              <a:rPr lang="en-US" dirty="0" smtClean="0">
                <a:solidFill>
                  <a:srgbClr val="FFFFFF"/>
                </a:solidFill>
              </a:rPr>
              <a:t>tumor and </a:t>
            </a:r>
            <a:r>
              <a:rPr lang="en-US" dirty="0" err="1" smtClean="0">
                <a:solidFill>
                  <a:srgbClr val="FFFFFF"/>
                </a:solidFill>
              </a:rPr>
              <a:t>germline</a:t>
            </a:r>
            <a:r>
              <a:rPr lang="en-US" dirty="0" smtClean="0">
                <a:solidFill>
                  <a:srgbClr val="FFFFFF"/>
                </a:solidFill>
              </a:rPr>
              <a:t> WES </a:t>
            </a:r>
            <a:r>
              <a:rPr lang="en-US" dirty="0">
                <a:solidFill>
                  <a:srgbClr val="FFFFFF"/>
                </a:solidFill>
              </a:rPr>
              <a:t>to compare usual care vs. provision of genomic information in adults with </a:t>
            </a:r>
            <a:r>
              <a:rPr lang="en-US" dirty="0" smtClean="0">
                <a:solidFill>
                  <a:srgbClr val="FFFFFF"/>
                </a:solidFill>
              </a:rPr>
              <a:t>CRC</a:t>
            </a:r>
          </a:p>
          <a:p>
            <a:r>
              <a:rPr lang="en-US" dirty="0" smtClean="0">
                <a:solidFill>
                  <a:srgbClr val="FFFFFF"/>
                </a:solidFill>
              </a:rPr>
              <a:t>Hudson </a:t>
            </a:r>
            <a:r>
              <a:rPr lang="en-US" dirty="0">
                <a:solidFill>
                  <a:srgbClr val="FFFFFF"/>
                </a:solidFill>
              </a:rPr>
              <a:t>Alpha (new</a:t>
            </a:r>
            <a:r>
              <a:rPr lang="en-US" dirty="0" smtClean="0">
                <a:solidFill>
                  <a:srgbClr val="FFFFFF"/>
                </a:solidFill>
              </a:rPr>
              <a:t>)</a:t>
            </a:r>
          </a:p>
          <a:p>
            <a:pPr lvl="1"/>
            <a:r>
              <a:rPr lang="en-US" dirty="0" smtClean="0">
                <a:solidFill>
                  <a:srgbClr val="FFFFFF"/>
                </a:solidFill>
              </a:rPr>
              <a:t>Children with intellectual dysfunction</a:t>
            </a:r>
          </a:p>
          <a:p>
            <a:r>
              <a:rPr lang="en-US" dirty="0" smtClean="0">
                <a:solidFill>
                  <a:srgbClr val="FFFFFF"/>
                </a:solidFill>
              </a:rPr>
              <a:t>Kaiser (</a:t>
            </a:r>
            <a:r>
              <a:rPr lang="en-US" dirty="0">
                <a:solidFill>
                  <a:srgbClr val="FFFFFF"/>
                </a:solidFill>
              </a:rPr>
              <a:t>new</a:t>
            </a:r>
            <a:r>
              <a:rPr lang="en-US" dirty="0" smtClean="0">
                <a:solidFill>
                  <a:srgbClr val="FFFFFF"/>
                </a:solidFill>
              </a:rPr>
              <a:t>)</a:t>
            </a:r>
          </a:p>
          <a:p>
            <a:pPr lvl="1"/>
            <a:r>
              <a:rPr lang="en-US" dirty="0" smtClean="0">
                <a:solidFill>
                  <a:srgbClr val="FFFFFF"/>
                </a:solidFill>
              </a:rPr>
              <a:t>Adult couples in context of preconception carrier screening</a:t>
            </a:r>
          </a:p>
          <a:p>
            <a:r>
              <a:rPr lang="en-US" dirty="0" smtClean="0">
                <a:solidFill>
                  <a:srgbClr val="FFFF00"/>
                </a:solidFill>
              </a:rPr>
              <a:t>University of Michigan (new)</a:t>
            </a:r>
          </a:p>
          <a:p>
            <a:pPr lvl="1"/>
            <a:r>
              <a:rPr lang="en-US" dirty="0" smtClean="0">
                <a:solidFill>
                  <a:srgbClr val="FFFFFF"/>
                </a:solidFill>
              </a:rPr>
              <a:t>WES of tumors in adults and children with advanced cancer</a:t>
            </a:r>
          </a:p>
          <a:p>
            <a:pPr lvl="1"/>
            <a:endParaRPr lang="en-US" dirty="0" smtClean="0">
              <a:solidFill>
                <a:srgbClr val="FFFFFF"/>
              </a:solidFill>
            </a:endParaRPr>
          </a:p>
          <a:p>
            <a:pPr lvl="2"/>
            <a:endParaRPr lang="en-US" dirty="0">
              <a:solidFill>
                <a:srgbClr val="FFFFFF"/>
              </a:solidFill>
            </a:endParaRPr>
          </a:p>
        </p:txBody>
      </p:sp>
      <p:sp>
        <p:nvSpPr>
          <p:cNvPr id="4" name="TextBox 3"/>
          <p:cNvSpPr txBox="1"/>
          <p:nvPr/>
        </p:nvSpPr>
        <p:spPr>
          <a:xfrm>
            <a:off x="5181600" y="838200"/>
            <a:ext cx="2895600" cy="369332"/>
          </a:xfrm>
          <a:prstGeom prst="rect">
            <a:avLst/>
          </a:prstGeom>
          <a:noFill/>
        </p:spPr>
        <p:txBody>
          <a:bodyPr wrap="square" rtlCol="0">
            <a:spAutoFit/>
          </a:bodyPr>
          <a:lstStyle/>
          <a:p>
            <a:r>
              <a:rPr lang="en-US" dirty="0" smtClean="0">
                <a:solidFill>
                  <a:srgbClr val="FFFF00"/>
                </a:solidFill>
              </a:rPr>
              <a:t>Somatic tumor sequencing</a:t>
            </a:r>
            <a:endParaRPr lang="en-US" dirty="0">
              <a:solidFill>
                <a:srgbClr val="FFFF00"/>
              </a:solidFill>
            </a:endParaRPr>
          </a:p>
        </p:txBody>
      </p:sp>
      <p:sp>
        <p:nvSpPr>
          <p:cNvPr id="5" name="TextBox 4"/>
          <p:cNvSpPr txBox="1"/>
          <p:nvPr/>
        </p:nvSpPr>
        <p:spPr>
          <a:xfrm>
            <a:off x="5181600" y="1078468"/>
            <a:ext cx="3810000" cy="369332"/>
          </a:xfrm>
          <a:prstGeom prst="rect">
            <a:avLst/>
          </a:prstGeom>
          <a:noFill/>
        </p:spPr>
        <p:txBody>
          <a:bodyPr wrap="square" rtlCol="0">
            <a:spAutoFit/>
          </a:bodyPr>
          <a:lstStyle/>
          <a:p>
            <a:r>
              <a:rPr lang="en-US" dirty="0" smtClean="0"/>
              <a:t>Germline only analysis</a:t>
            </a:r>
            <a:endParaRPr lang="en-US" dirty="0"/>
          </a:p>
        </p:txBody>
      </p:sp>
    </p:spTree>
    <p:extLst>
      <p:ext uri="{BB962C8B-B14F-4D97-AF65-F5344CB8AC3E}">
        <p14:creationId xmlns:p14="http://schemas.microsoft.com/office/powerpoint/2010/main" val="366372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188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7397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2875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cs typeface="Times New Roman"/>
              </a:rPr>
              <a:t>Early tumor report data</a:t>
            </a:r>
            <a:endParaRPr lang="en-US" dirty="0">
              <a:solidFill>
                <a:prstClr val="black"/>
              </a:solidFill>
            </a:endParaRPr>
          </a:p>
        </p:txBody>
      </p:sp>
      <p:cxnSp>
        <p:nvCxnSpPr>
          <p:cNvPr id="3" name="Straight Connector 2"/>
          <p:cNvCxnSpPr/>
          <p:nvPr/>
        </p:nvCxnSpPr>
        <p:spPr>
          <a:xfrm>
            <a:off x="914400" y="838200"/>
            <a:ext cx="7315200" cy="1588"/>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4156793789"/>
              </p:ext>
            </p:extLst>
          </p:nvPr>
        </p:nvGraphicFramePr>
        <p:xfrm>
          <a:off x="2438400" y="1295400"/>
          <a:ext cx="4038600" cy="4131945"/>
        </p:xfrm>
        <a:graphic>
          <a:graphicData uri="http://schemas.openxmlformats.org/drawingml/2006/table">
            <a:tbl>
              <a:tblPr/>
              <a:tblGrid>
                <a:gridCol w="1778000"/>
                <a:gridCol w="2260600"/>
              </a:tblGrid>
              <a:tr h="933450">
                <a:tc>
                  <a:txBody>
                    <a:bodyPr/>
                    <a:lstStyle/>
                    <a:p>
                      <a:pPr algn="l" fontAlgn="b"/>
                      <a:r>
                        <a:rPr lang="en-US" sz="2800" b="1" i="0" u="none" strike="noStrike" dirty="0" smtClean="0">
                          <a:solidFill>
                            <a:srgbClr val="000000"/>
                          </a:solidFill>
                          <a:latin typeface="Calibri"/>
                        </a:rPr>
                        <a:t>Category</a:t>
                      </a:r>
                      <a:endParaRPr lang="en-US" sz="2800" b="1" i="0" u="none" strike="noStrike" dirty="0">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smtClean="0">
                          <a:solidFill>
                            <a:srgbClr val="000000"/>
                          </a:solidFill>
                          <a:latin typeface="Calibri"/>
                        </a:rPr>
                        <a:t>Subjects</a:t>
                      </a:r>
                      <a:endParaRPr lang="en-US" sz="2800" b="1" i="0" u="none" strike="noStrike" dirty="0">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457200">
                <a:tc>
                  <a:txBody>
                    <a:bodyPr/>
                    <a:lstStyle/>
                    <a:p>
                      <a:pPr algn="l" fontAlgn="b"/>
                      <a:r>
                        <a:rPr lang="en-US" sz="2800" b="0" i="0" u="none" strike="noStrike" dirty="0">
                          <a:solidFill>
                            <a:srgbClr val="000000"/>
                          </a:solidFill>
                          <a:latin typeface="Calibri"/>
                        </a:rPr>
                        <a:t>I</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2800" b="0" i="0" u="none" strike="noStrike" dirty="0" smtClean="0">
                          <a:solidFill>
                            <a:srgbClr val="000000"/>
                          </a:solidFill>
                          <a:latin typeface="Calibri"/>
                        </a:rPr>
                        <a:t>2/58 (3%)</a:t>
                      </a:r>
                      <a:endParaRPr lang="en-US" sz="28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457200">
                <a:tc>
                  <a:txBody>
                    <a:bodyPr/>
                    <a:lstStyle/>
                    <a:p>
                      <a:pPr algn="l" fontAlgn="b"/>
                      <a:r>
                        <a:rPr lang="en-US" sz="2800" b="0" i="0" u="none" strike="noStrike" dirty="0">
                          <a:solidFill>
                            <a:srgbClr val="000000"/>
                          </a:solidFill>
                          <a:latin typeface="Calibri"/>
                        </a:rPr>
                        <a:t>II</a:t>
                      </a:r>
                    </a:p>
                  </a:txBody>
                  <a:tcPr marL="9525" marR="9525" marT="9525" marB="0" anchor="b">
                    <a:lnL>
                      <a:noFill/>
                    </a:lnL>
                    <a:lnR>
                      <a:noFill/>
                    </a:lnR>
                    <a:lnT>
                      <a:noFill/>
                    </a:lnT>
                    <a:lnB>
                      <a:noFill/>
                    </a:lnB>
                  </a:tcPr>
                </a:tc>
                <a:tc>
                  <a:txBody>
                    <a:bodyPr/>
                    <a:lstStyle/>
                    <a:p>
                      <a:pPr algn="l" fontAlgn="b"/>
                      <a:r>
                        <a:rPr lang="en-US" sz="2800" b="0" i="0" u="none" strike="noStrike" dirty="0" smtClean="0">
                          <a:solidFill>
                            <a:srgbClr val="000000"/>
                          </a:solidFill>
                          <a:latin typeface="Calibri"/>
                        </a:rPr>
                        <a:t>14/58 </a:t>
                      </a:r>
                      <a:r>
                        <a:rPr lang="en-US" sz="2800" b="0" i="0" u="none" strike="noStrike" dirty="0">
                          <a:solidFill>
                            <a:srgbClr val="000000"/>
                          </a:solidFill>
                          <a:latin typeface="Calibri"/>
                        </a:rPr>
                        <a:t>(24%)</a:t>
                      </a:r>
                    </a:p>
                  </a:txBody>
                  <a:tcPr marL="9525" marR="9525" marT="9525" marB="0" anchor="b">
                    <a:lnL>
                      <a:noFill/>
                    </a:lnL>
                    <a:lnR>
                      <a:noFill/>
                    </a:lnR>
                    <a:lnT>
                      <a:noFill/>
                    </a:lnT>
                    <a:lnB>
                      <a:noFill/>
                    </a:lnB>
                  </a:tcPr>
                </a:tc>
              </a:tr>
              <a:tr h="457200">
                <a:tc>
                  <a:txBody>
                    <a:bodyPr/>
                    <a:lstStyle/>
                    <a:p>
                      <a:pPr algn="l" fontAlgn="b"/>
                      <a:r>
                        <a:rPr lang="en-US" sz="2800" b="0" i="0" u="none" strike="noStrike">
                          <a:solidFill>
                            <a:srgbClr val="000000"/>
                          </a:solidFill>
                          <a:latin typeface="Calibri"/>
                        </a:rPr>
                        <a:t>III</a:t>
                      </a:r>
                    </a:p>
                  </a:txBody>
                  <a:tcPr marL="9525" marR="9525" marT="9525" marB="0" anchor="b">
                    <a:lnL>
                      <a:noFill/>
                    </a:lnL>
                    <a:lnR>
                      <a:noFill/>
                    </a:lnR>
                    <a:lnT>
                      <a:noFill/>
                    </a:lnT>
                    <a:lnB>
                      <a:noFill/>
                    </a:lnB>
                  </a:tcPr>
                </a:tc>
                <a:tc>
                  <a:txBody>
                    <a:bodyPr/>
                    <a:lstStyle/>
                    <a:p>
                      <a:pPr algn="l" fontAlgn="b"/>
                      <a:r>
                        <a:rPr lang="en-US" sz="2800" b="0" i="0" u="none" strike="noStrike" dirty="0" smtClean="0">
                          <a:solidFill>
                            <a:srgbClr val="000000"/>
                          </a:solidFill>
                          <a:latin typeface="Calibri"/>
                        </a:rPr>
                        <a:t>22/58 </a:t>
                      </a:r>
                      <a:r>
                        <a:rPr lang="en-US" sz="2800" b="0" i="0" u="none" strike="noStrike" dirty="0">
                          <a:solidFill>
                            <a:srgbClr val="000000"/>
                          </a:solidFill>
                          <a:latin typeface="Calibri"/>
                        </a:rPr>
                        <a:t>(</a:t>
                      </a:r>
                      <a:r>
                        <a:rPr lang="en-US" sz="2800" b="0" i="0" u="none" strike="noStrike" dirty="0" smtClean="0">
                          <a:solidFill>
                            <a:srgbClr val="000000"/>
                          </a:solidFill>
                          <a:latin typeface="Calibri"/>
                        </a:rPr>
                        <a:t>38%)</a:t>
                      </a:r>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tr>
              <a:tr h="466725">
                <a:tc>
                  <a:txBody>
                    <a:bodyPr/>
                    <a:lstStyle/>
                    <a:p>
                      <a:pPr algn="l" fontAlgn="b"/>
                      <a:r>
                        <a:rPr lang="en-US" sz="2800" b="0" i="0" u="none" strike="noStrike">
                          <a:solidFill>
                            <a:srgbClr val="000000"/>
                          </a:solidFill>
                          <a:latin typeface="Calibri"/>
                        </a:rPr>
                        <a:t>IV</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smtClean="0">
                          <a:solidFill>
                            <a:srgbClr val="000000"/>
                          </a:solidFill>
                          <a:latin typeface="Calibri"/>
                        </a:rPr>
                        <a:t>57/58 (98%)</a:t>
                      </a:r>
                      <a:endParaRPr lang="en-US" sz="2800" b="0" i="0" u="none" strike="noStrike" dirty="0">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457200">
                <a:tc>
                  <a:txBody>
                    <a:bodyPr/>
                    <a:lstStyle/>
                    <a:p>
                      <a:pPr algn="l" fontAlgn="b"/>
                      <a:r>
                        <a:rPr lang="en-US" sz="2800" b="0" i="0" u="none" strike="noStrike" dirty="0" smtClean="0">
                          <a:solidFill>
                            <a:srgbClr val="000000"/>
                          </a:solidFill>
                          <a:latin typeface="Calibri"/>
                        </a:rPr>
                        <a:t>I or II</a:t>
                      </a:r>
                      <a:endParaRPr lang="en-US" sz="28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smtClean="0">
                          <a:solidFill>
                            <a:srgbClr val="000000"/>
                          </a:solidFill>
                          <a:latin typeface="Calibri"/>
                        </a:rPr>
                        <a:t>16/58 (28%)</a:t>
                      </a:r>
                      <a:endParaRPr lang="en-US" sz="28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10">
                <a:tc>
                  <a:txBody>
                    <a:bodyPr/>
                    <a:lstStyle/>
                    <a:p>
                      <a:pPr marL="0" algn="l" defTabSz="914400" rtl="0" eaLnBrk="1" fontAlgn="b" latinLnBrk="0" hangingPunct="1"/>
                      <a:r>
                        <a:rPr lang="en-US" sz="2800" b="0" i="0" u="none" strike="noStrike" kern="1200" dirty="0">
                          <a:solidFill>
                            <a:srgbClr val="000000"/>
                          </a:solidFill>
                          <a:latin typeface="Calibri"/>
                          <a:ea typeface="+mn-ea"/>
                          <a:cs typeface="+mn-cs"/>
                        </a:rPr>
                        <a:t>I, II or III</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2800" b="0" i="0" u="none" strike="noStrike" kern="1200" dirty="0" smtClean="0">
                          <a:solidFill>
                            <a:srgbClr val="000000"/>
                          </a:solidFill>
                          <a:latin typeface="Calibri"/>
                          <a:ea typeface="+mn-ea"/>
                          <a:cs typeface="+mn-cs"/>
                        </a:rPr>
                        <a:t>32/58 </a:t>
                      </a:r>
                      <a:r>
                        <a:rPr lang="en-US" sz="2800" b="0" i="0" u="none" strike="noStrike" kern="1200" dirty="0">
                          <a:solidFill>
                            <a:srgbClr val="000000"/>
                          </a:solidFill>
                          <a:latin typeface="Calibri"/>
                          <a:ea typeface="+mn-ea"/>
                          <a:cs typeface="+mn-cs"/>
                        </a:rPr>
                        <a:t>(</a:t>
                      </a:r>
                      <a:r>
                        <a:rPr lang="en-US" sz="2800" b="0" i="0" u="none" strike="noStrike" kern="1200" dirty="0" smtClean="0">
                          <a:solidFill>
                            <a:srgbClr val="000000"/>
                          </a:solidFill>
                          <a:latin typeface="Calibri"/>
                          <a:ea typeface="+mn-ea"/>
                          <a:cs typeface="+mn-cs"/>
                        </a:rPr>
                        <a:t>55%)</a:t>
                      </a:r>
                      <a:endParaRPr lang="en-US" sz="2800" b="0" i="0" u="none" strike="noStrike" kern="1200" dirty="0">
                        <a:solidFill>
                          <a:srgbClr val="000000"/>
                        </a:solidFill>
                        <a:latin typeface="Calibri"/>
                        <a:ea typeface="+mn-ea"/>
                        <a:cs typeface="+mn-cs"/>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725">
                <a:tc>
                  <a:txBody>
                    <a:bodyPr/>
                    <a:lstStyle/>
                    <a:p>
                      <a:pPr algn="l" fontAlgn="b"/>
                      <a:r>
                        <a:rPr lang="en-US" sz="2800" b="0" i="0" u="none" strike="noStrike" dirty="0">
                          <a:solidFill>
                            <a:srgbClr val="000000"/>
                          </a:solidFill>
                          <a:latin typeface="Calibri"/>
                        </a:rPr>
                        <a:t>only IV</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smtClean="0">
                          <a:solidFill>
                            <a:srgbClr val="000000"/>
                          </a:solidFill>
                          <a:latin typeface="Calibri"/>
                        </a:rPr>
                        <a:t>26/58 </a:t>
                      </a:r>
                      <a:r>
                        <a:rPr lang="en-US" sz="2800" b="0" i="0" u="none" strike="noStrike" dirty="0">
                          <a:solidFill>
                            <a:srgbClr val="000000"/>
                          </a:solidFill>
                          <a:latin typeface="Calibri"/>
                        </a:rPr>
                        <a:t>(</a:t>
                      </a:r>
                      <a:r>
                        <a:rPr lang="en-US" sz="2800" b="0" i="0" u="none" strike="noStrike" dirty="0" smtClean="0">
                          <a:solidFill>
                            <a:srgbClr val="000000"/>
                          </a:solidFill>
                          <a:latin typeface="Calibri"/>
                        </a:rPr>
                        <a:t>45%)</a:t>
                      </a:r>
                      <a:endParaRPr lang="en-US" sz="28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Oval 8"/>
          <p:cNvSpPr/>
          <p:nvPr/>
        </p:nvSpPr>
        <p:spPr>
          <a:xfrm>
            <a:off x="2057400" y="4038600"/>
            <a:ext cx="4419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694912" y="3979545"/>
            <a:ext cx="2086469" cy="646331"/>
          </a:xfrm>
          <a:prstGeom prst="rect">
            <a:avLst/>
          </a:prstGeom>
          <a:noFill/>
        </p:spPr>
        <p:txBody>
          <a:bodyPr wrap="none" rtlCol="0">
            <a:spAutoFit/>
          </a:bodyPr>
          <a:lstStyle/>
          <a:p>
            <a:pPr algn="ctr"/>
            <a:r>
              <a:rPr lang="en-US" b="1" dirty="0" smtClean="0">
                <a:solidFill>
                  <a:schemeClr val="bg1"/>
                </a:solidFill>
              </a:rPr>
              <a:t>Proven or potential </a:t>
            </a:r>
          </a:p>
          <a:p>
            <a:pPr algn="ctr"/>
            <a:r>
              <a:rPr lang="en-US" b="1" dirty="0" smtClean="0">
                <a:solidFill>
                  <a:schemeClr val="bg1"/>
                </a:solidFill>
              </a:rPr>
              <a:t>clinical utility</a:t>
            </a:r>
          </a:p>
        </p:txBody>
      </p:sp>
      <p:grpSp>
        <p:nvGrpSpPr>
          <p:cNvPr id="4" name="Group 46"/>
          <p:cNvGrpSpPr/>
          <p:nvPr/>
        </p:nvGrpSpPr>
        <p:grpSpPr>
          <a:xfrm>
            <a:off x="200419" y="5322287"/>
            <a:ext cx="1135309" cy="1322250"/>
            <a:chOff x="200396" y="5322287"/>
            <a:chExt cx="1135309" cy="1322250"/>
          </a:xfrm>
        </p:grpSpPr>
        <p:pic>
          <p:nvPicPr>
            <p:cNvPr id="13" name="Picture 12" descr="Combined BCM and TCH.png"/>
            <p:cNvPicPr>
              <a:picLocks noChangeAspect="1"/>
            </p:cNvPicPr>
            <p:nvPr/>
          </p:nvPicPr>
          <p:blipFill rotWithShape="1">
            <a:blip r:embed="rId4" cstate="print"/>
            <a:srcRect t="59151"/>
            <a:stretch/>
          </p:blipFill>
          <p:spPr>
            <a:xfrm>
              <a:off x="228599" y="6134100"/>
              <a:ext cx="1078903" cy="510437"/>
            </a:xfrm>
            <a:prstGeom prst="rect">
              <a:avLst/>
            </a:prstGeom>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396" y="5322287"/>
              <a:ext cx="1135309" cy="72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6320" t="10362" r="7986" b="13021"/>
          <a:stretch/>
        </p:blipFill>
        <p:spPr>
          <a:xfrm>
            <a:off x="6629400" y="5396291"/>
            <a:ext cx="2409431" cy="1292866"/>
          </a:xfrm>
          <a:prstGeom prst="rect">
            <a:avLst/>
          </a:prstGeom>
        </p:spPr>
      </p:pic>
      <p:sp>
        <p:nvSpPr>
          <p:cNvPr id="17" name="Oval 16"/>
          <p:cNvSpPr/>
          <p:nvPr/>
        </p:nvSpPr>
        <p:spPr>
          <a:xfrm>
            <a:off x="2057400" y="4495800"/>
            <a:ext cx="4419600" cy="533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6709918" y="4439334"/>
            <a:ext cx="1936812" cy="646331"/>
          </a:xfrm>
          <a:prstGeom prst="rect">
            <a:avLst/>
          </a:prstGeom>
          <a:noFill/>
        </p:spPr>
        <p:txBody>
          <a:bodyPr wrap="none" rtlCol="0">
            <a:spAutoFit/>
          </a:bodyPr>
          <a:lstStyle/>
          <a:p>
            <a:pPr algn="ctr"/>
            <a:r>
              <a:rPr lang="en-US" b="1" dirty="0" smtClean="0">
                <a:solidFill>
                  <a:schemeClr val="bg1"/>
                </a:solidFill>
              </a:rPr>
              <a:t>Any “cancer gene”</a:t>
            </a:r>
          </a:p>
          <a:p>
            <a:pPr algn="ctr"/>
            <a:r>
              <a:rPr lang="en-US" b="1" dirty="0" smtClean="0">
                <a:solidFill>
                  <a:schemeClr val="bg1"/>
                </a:solidFill>
              </a:rPr>
              <a:t>mutation</a:t>
            </a:r>
          </a:p>
        </p:txBody>
      </p:sp>
      <p:sp>
        <p:nvSpPr>
          <p:cNvPr id="6" name="TextBox 5"/>
          <p:cNvSpPr txBox="1"/>
          <p:nvPr/>
        </p:nvSpPr>
        <p:spPr>
          <a:xfrm>
            <a:off x="2799009" y="6393798"/>
            <a:ext cx="2915991" cy="369332"/>
          </a:xfrm>
          <a:prstGeom prst="rect">
            <a:avLst/>
          </a:prstGeom>
          <a:noFill/>
        </p:spPr>
        <p:txBody>
          <a:bodyPr wrap="none" rtlCol="0">
            <a:spAutoFit/>
          </a:bodyPr>
          <a:lstStyle/>
          <a:p>
            <a:r>
              <a:rPr lang="en-US" dirty="0" smtClean="0"/>
              <a:t>Sept 2013: 58 tumor </a:t>
            </a:r>
            <a:r>
              <a:rPr lang="en-US" dirty="0" err="1" smtClean="0"/>
              <a:t>exomes</a:t>
            </a:r>
            <a:endParaRPr lang="en-US" dirty="0"/>
          </a:p>
        </p:txBody>
      </p:sp>
      <p:sp>
        <p:nvSpPr>
          <p:cNvPr id="20" name="TextBox 19"/>
          <p:cNvSpPr txBox="1"/>
          <p:nvPr/>
        </p:nvSpPr>
        <p:spPr>
          <a:xfrm>
            <a:off x="317059" y="914400"/>
            <a:ext cx="8421088" cy="523220"/>
          </a:xfrm>
          <a:prstGeom prst="rect">
            <a:avLst/>
          </a:prstGeom>
          <a:noFill/>
        </p:spPr>
        <p:txBody>
          <a:bodyPr wrap="none" rtlCol="0">
            <a:spAutoFit/>
          </a:bodyPr>
          <a:lstStyle/>
          <a:p>
            <a:pPr algn="ctr"/>
            <a:r>
              <a:rPr lang="en-US" sz="2800" dirty="0" smtClean="0">
                <a:solidFill>
                  <a:schemeClr val="bg1"/>
                </a:solidFill>
              </a:rPr>
              <a:t>NUMBER OF SUBJECTS with mutations in each category</a:t>
            </a:r>
            <a:endParaRPr lang="en-US" sz="2800" dirty="0">
              <a:solidFill>
                <a:schemeClr val="bg1"/>
              </a:solidFill>
            </a:endParaRPr>
          </a:p>
        </p:txBody>
      </p:sp>
    </p:spTree>
    <p:extLst>
      <p:ext uri="{BB962C8B-B14F-4D97-AF65-F5344CB8AC3E}">
        <p14:creationId xmlns:p14="http://schemas.microsoft.com/office/powerpoint/2010/main" val="3435596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7" grpId="0" animBg="1"/>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pevans\AppData\Local\Microsoft\Windows\Temporary Internet Files\Content.Outlook\FSR5MN7X\DM pedigree (3).jpg"/>
          <p:cNvPicPr>
            <a:picLocks noChangeAspect="1" noChangeArrowheads="1"/>
          </p:cNvPicPr>
          <p:nvPr/>
        </p:nvPicPr>
        <p:blipFill>
          <a:blip r:embed="rId3" cstate="print"/>
          <a:srcRect t="4163"/>
          <a:stretch>
            <a:fillRect/>
          </a:stretch>
        </p:blipFill>
        <p:spPr bwMode="auto">
          <a:xfrm>
            <a:off x="0" y="0"/>
            <a:ext cx="9144000" cy="6858000"/>
          </a:xfrm>
          <a:prstGeom prst="rect">
            <a:avLst/>
          </a:prstGeom>
          <a:noFill/>
        </p:spPr>
      </p:pic>
      <p:sp>
        <p:nvSpPr>
          <p:cNvPr id="2" name="Rectangle 1"/>
          <p:cNvSpPr/>
          <p:nvPr/>
        </p:nvSpPr>
        <p:spPr>
          <a:xfrm>
            <a:off x="685800" y="4953000"/>
            <a:ext cx="3065337" cy="369332"/>
          </a:xfrm>
          <a:prstGeom prst="rect">
            <a:avLst/>
          </a:prstGeom>
        </p:spPr>
        <p:txBody>
          <a:bodyPr wrap="none">
            <a:spAutoFit/>
          </a:bodyPr>
          <a:lstStyle/>
          <a:p>
            <a:pPr lvl="2" algn="ctr"/>
            <a:r>
              <a:rPr lang="en-US" i="1" dirty="0">
                <a:solidFill>
                  <a:schemeClr val="bg1"/>
                </a:solidFill>
              </a:rPr>
              <a:t>MSH6</a:t>
            </a:r>
            <a:r>
              <a:rPr lang="en-US" dirty="0">
                <a:solidFill>
                  <a:schemeClr val="bg1"/>
                </a:solidFill>
              </a:rPr>
              <a:t> c.1170delT (p.Phe391fs)</a:t>
            </a:r>
          </a:p>
        </p:txBody>
      </p:sp>
      <p:sp>
        <p:nvSpPr>
          <p:cNvPr id="3" name="Rectangle 2"/>
          <p:cNvSpPr/>
          <p:nvPr/>
        </p:nvSpPr>
        <p:spPr>
          <a:xfrm>
            <a:off x="685800" y="5257800"/>
            <a:ext cx="3015857" cy="369332"/>
          </a:xfrm>
          <a:prstGeom prst="rect">
            <a:avLst/>
          </a:prstGeom>
        </p:spPr>
        <p:txBody>
          <a:bodyPr wrap="none">
            <a:spAutoFit/>
          </a:bodyPr>
          <a:lstStyle/>
          <a:p>
            <a:pPr lvl="2" algn="ctr"/>
            <a:r>
              <a:rPr lang="en-US" i="1" dirty="0">
                <a:solidFill>
                  <a:srgbClr val="000000"/>
                </a:solidFill>
              </a:rPr>
              <a:t>BRCA2</a:t>
            </a:r>
            <a:r>
              <a:rPr lang="en-US" dirty="0">
                <a:solidFill>
                  <a:srgbClr val="000000"/>
                </a:solidFill>
              </a:rPr>
              <a:t> c.2857G&gt;T (p.Glu953*)</a:t>
            </a:r>
          </a:p>
        </p:txBody>
      </p:sp>
      <p:sp>
        <p:nvSpPr>
          <p:cNvPr id="4" name="TextBox 3"/>
          <p:cNvSpPr txBox="1"/>
          <p:nvPr/>
        </p:nvSpPr>
        <p:spPr>
          <a:xfrm>
            <a:off x="76200" y="6220599"/>
            <a:ext cx="4800600" cy="369332"/>
          </a:xfrm>
          <a:prstGeom prst="rect">
            <a:avLst/>
          </a:prstGeom>
          <a:noFill/>
        </p:spPr>
        <p:txBody>
          <a:bodyPr wrap="square" rtlCol="0">
            <a:spAutoFit/>
          </a:bodyPr>
          <a:lstStyle/>
          <a:p>
            <a:pPr algn="ctr"/>
            <a:r>
              <a:rPr lang="en-US" i="1" dirty="0">
                <a:solidFill>
                  <a:srgbClr val="000000"/>
                </a:solidFill>
              </a:rPr>
              <a:t>Lower penetrance in unselected populations</a:t>
            </a:r>
            <a:r>
              <a:rPr lang="en-US" i="1" dirty="0" smtClean="0">
                <a:solidFill>
                  <a:srgbClr val="000000"/>
                </a:solidFill>
              </a:rPr>
              <a:t>?</a:t>
            </a:r>
            <a:endParaRPr lang="en-US" i="1" dirty="0">
              <a:solidFill>
                <a:srgbClr val="000000"/>
              </a:solidFill>
            </a:endParaRPr>
          </a:p>
        </p:txBody>
      </p:sp>
      <p:sp>
        <p:nvSpPr>
          <p:cNvPr id="5" name="Rectangle 4"/>
          <p:cNvSpPr/>
          <p:nvPr/>
        </p:nvSpPr>
        <p:spPr>
          <a:xfrm>
            <a:off x="4114800" y="5858470"/>
            <a:ext cx="4953000" cy="923330"/>
          </a:xfrm>
          <a:prstGeom prst="rect">
            <a:avLst/>
          </a:prstGeom>
        </p:spPr>
        <p:txBody>
          <a:bodyPr wrap="square">
            <a:spAutoFit/>
          </a:bodyPr>
          <a:lstStyle/>
          <a:p>
            <a:pPr lvl="3" algn="ctr"/>
            <a:r>
              <a:rPr lang="en-US" dirty="0" smtClean="0">
                <a:solidFill>
                  <a:srgbClr val="000000"/>
                </a:solidFill>
              </a:rPr>
              <a:t>Diagnostic Variants</a:t>
            </a:r>
          </a:p>
          <a:p>
            <a:pPr lvl="3" algn="ctr"/>
            <a:r>
              <a:rPr lang="en-US" i="1" dirty="0" smtClean="0">
                <a:solidFill>
                  <a:srgbClr val="000000"/>
                </a:solidFill>
              </a:rPr>
              <a:t>ABCA4</a:t>
            </a:r>
            <a:r>
              <a:rPr lang="en-US" dirty="0" smtClean="0">
                <a:solidFill>
                  <a:srgbClr val="000000"/>
                </a:solidFill>
              </a:rPr>
              <a:t> </a:t>
            </a:r>
            <a:r>
              <a:rPr lang="en-US" dirty="0">
                <a:solidFill>
                  <a:srgbClr val="000000"/>
                </a:solidFill>
              </a:rPr>
              <a:t>c.1622T&gt;C  (p.Leu541Pro)</a:t>
            </a:r>
          </a:p>
          <a:p>
            <a:pPr lvl="3" algn="ctr"/>
            <a:r>
              <a:rPr lang="en-US" i="1" dirty="0">
                <a:solidFill>
                  <a:srgbClr val="000000"/>
                </a:solidFill>
              </a:rPr>
              <a:t>ABCA4</a:t>
            </a:r>
            <a:r>
              <a:rPr lang="en-US" dirty="0">
                <a:solidFill>
                  <a:srgbClr val="000000"/>
                </a:solidFill>
              </a:rPr>
              <a:t> c.1805G&gt;A (p.Arg602Gln)</a:t>
            </a:r>
          </a:p>
        </p:txBody>
      </p:sp>
      <p:sp>
        <p:nvSpPr>
          <p:cNvPr id="6" name="TextBox 5"/>
          <p:cNvSpPr txBox="1"/>
          <p:nvPr/>
        </p:nvSpPr>
        <p:spPr>
          <a:xfrm>
            <a:off x="152400" y="4572000"/>
            <a:ext cx="4191000" cy="369332"/>
          </a:xfrm>
          <a:prstGeom prst="rect">
            <a:avLst/>
          </a:prstGeom>
          <a:noFill/>
        </p:spPr>
        <p:txBody>
          <a:bodyPr wrap="square" rtlCol="0">
            <a:spAutoFit/>
          </a:bodyPr>
          <a:lstStyle/>
          <a:p>
            <a:pPr algn="ctr"/>
            <a:r>
              <a:rPr lang="en-US" dirty="0" smtClean="0">
                <a:solidFill>
                  <a:schemeClr val="bg1"/>
                </a:solidFill>
              </a:rPr>
              <a:t>Incidental Variants on WES</a:t>
            </a:r>
            <a:endParaRPr lang="en-US" dirty="0">
              <a:solidFill>
                <a:schemeClr val="bg1"/>
              </a:solidFill>
            </a:endParaRPr>
          </a:p>
        </p:txBody>
      </p:sp>
      <p:sp>
        <p:nvSpPr>
          <p:cNvPr id="7" name="TextBox 6"/>
          <p:cNvSpPr txBox="1"/>
          <p:nvPr/>
        </p:nvSpPr>
        <p:spPr>
          <a:xfrm>
            <a:off x="5257800" y="76200"/>
            <a:ext cx="3657600" cy="646331"/>
          </a:xfrm>
          <a:prstGeom prst="rect">
            <a:avLst/>
          </a:prstGeom>
          <a:noFill/>
        </p:spPr>
        <p:txBody>
          <a:bodyPr wrap="square" rtlCol="0">
            <a:spAutoFit/>
          </a:bodyPr>
          <a:lstStyle/>
          <a:p>
            <a:r>
              <a:rPr lang="en-US" sz="3600" dirty="0" smtClean="0">
                <a:solidFill>
                  <a:srgbClr val="000000"/>
                </a:solidFill>
              </a:rPr>
              <a:t>Case of Interest I</a:t>
            </a:r>
            <a:endParaRPr lang="en-US" sz="3600" dirty="0">
              <a:solidFill>
                <a:srgbClr val="000000"/>
              </a:solidFill>
            </a:endParaRPr>
          </a:p>
        </p:txBody>
      </p:sp>
      <p:sp>
        <p:nvSpPr>
          <p:cNvPr id="10" name="TextBox 9"/>
          <p:cNvSpPr txBox="1"/>
          <p:nvPr/>
        </p:nvSpPr>
        <p:spPr>
          <a:xfrm>
            <a:off x="6019800" y="533400"/>
            <a:ext cx="2514600" cy="461665"/>
          </a:xfrm>
          <a:prstGeom prst="rect">
            <a:avLst/>
          </a:prstGeom>
          <a:noFill/>
        </p:spPr>
        <p:txBody>
          <a:bodyPr wrap="square" rtlCol="0">
            <a:spAutoFit/>
          </a:bodyPr>
          <a:lstStyle/>
          <a:p>
            <a:r>
              <a:rPr lang="en-US" sz="2400" i="1" dirty="0" smtClean="0">
                <a:solidFill>
                  <a:srgbClr val="000000"/>
                </a:solidFill>
              </a:rPr>
              <a:t>Challenges of IFs</a:t>
            </a:r>
            <a:endParaRPr lang="en-US" sz="2400" i="1" dirty="0">
              <a:solidFill>
                <a:srgbClr val="000000"/>
              </a:solidFill>
            </a:endParaRPr>
          </a:p>
        </p:txBody>
      </p:sp>
      <p:sp>
        <p:nvSpPr>
          <p:cNvPr id="8" name="Rectangle 7"/>
          <p:cNvSpPr/>
          <p:nvPr/>
        </p:nvSpPr>
        <p:spPr>
          <a:xfrm>
            <a:off x="228600" y="6488668"/>
            <a:ext cx="4572000" cy="369332"/>
          </a:xfrm>
          <a:prstGeom prst="rect">
            <a:avLst/>
          </a:prstGeom>
        </p:spPr>
        <p:txBody>
          <a:bodyPr>
            <a:spAutoFit/>
          </a:bodyPr>
          <a:lstStyle/>
          <a:p>
            <a:pPr algn="ctr"/>
            <a:r>
              <a:rPr lang="en-US" i="1" dirty="0">
                <a:solidFill>
                  <a:srgbClr val="000000"/>
                </a:solidFill>
              </a:rPr>
              <a:t>New mutation(s)</a:t>
            </a:r>
            <a:r>
              <a:rPr lang="en-US" i="1" dirty="0" smtClean="0">
                <a:solidFill>
                  <a:srgbClr val="000000"/>
                </a:solidFill>
              </a:rPr>
              <a:t>?</a:t>
            </a:r>
            <a:endParaRPr lang="en-US" i="1" dirty="0">
              <a:solidFill>
                <a:srgbClr val="000000"/>
              </a:solidFill>
            </a:endParaRPr>
          </a:p>
        </p:txBody>
      </p:sp>
      <p:sp>
        <p:nvSpPr>
          <p:cNvPr id="12" name="Rectangle 11"/>
          <p:cNvSpPr/>
          <p:nvPr/>
        </p:nvSpPr>
        <p:spPr>
          <a:xfrm>
            <a:off x="1981200" y="5943600"/>
            <a:ext cx="1031026" cy="369332"/>
          </a:xfrm>
          <a:prstGeom prst="rect">
            <a:avLst/>
          </a:prstGeom>
        </p:spPr>
        <p:txBody>
          <a:bodyPr wrap="none">
            <a:spAutoFit/>
          </a:bodyPr>
          <a:lstStyle/>
          <a:p>
            <a:pPr algn="ctr"/>
            <a:r>
              <a:rPr lang="en-US" i="1" dirty="0">
                <a:solidFill>
                  <a:srgbClr val="000000"/>
                </a:solidFill>
              </a:rPr>
              <a:t>Chance?</a:t>
            </a:r>
          </a:p>
        </p:txBody>
      </p:sp>
    </p:spTree>
    <p:extLst>
      <p:ext uri="{BB962C8B-B14F-4D97-AF65-F5344CB8AC3E}">
        <p14:creationId xmlns:p14="http://schemas.microsoft.com/office/powerpoint/2010/main" val="19119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1"/>
      <p:bldP spid="5" grpId="0"/>
      <p:bldP spid="6" grpId="0"/>
      <p:bldP spid="10"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solidFill>
                  <a:srgbClr val="FFFF00"/>
                </a:solidFill>
              </a:rPr>
              <a:t>Case of Interest II</a:t>
            </a:r>
            <a:endParaRPr lang="en-US" dirty="0">
              <a:solidFill>
                <a:srgbClr val="FFFF00"/>
              </a:solidFill>
            </a:endParaRPr>
          </a:p>
        </p:txBody>
      </p:sp>
      <p:sp>
        <p:nvSpPr>
          <p:cNvPr id="3" name="Content Placeholder 2"/>
          <p:cNvSpPr>
            <a:spLocks noGrp="1"/>
          </p:cNvSpPr>
          <p:nvPr>
            <p:ph idx="1"/>
          </p:nvPr>
        </p:nvSpPr>
        <p:spPr>
          <a:xfrm>
            <a:off x="533400" y="1600200"/>
            <a:ext cx="8229600" cy="5029200"/>
          </a:xfrm>
        </p:spPr>
        <p:txBody>
          <a:bodyPr>
            <a:normAutofit fontScale="92500"/>
          </a:bodyPr>
          <a:lstStyle/>
          <a:p>
            <a:r>
              <a:rPr lang="en-US" dirty="0" smtClean="0"/>
              <a:t>Subject </a:t>
            </a:r>
            <a:r>
              <a:rPr lang="en-US" dirty="0" err="1" smtClean="0"/>
              <a:t>dxd</a:t>
            </a:r>
            <a:r>
              <a:rPr lang="en-US" dirty="0" smtClean="0"/>
              <a:t> at age 6 with “hereditary spastic paraplegia”</a:t>
            </a:r>
          </a:p>
          <a:p>
            <a:pPr lvl="1"/>
            <a:r>
              <a:rPr lang="en-US" dirty="0" smtClean="0"/>
              <a:t>Confined to crutches and wheelchair</a:t>
            </a:r>
          </a:p>
          <a:p>
            <a:pPr lvl="1"/>
            <a:r>
              <a:rPr lang="en-US" dirty="0" smtClean="0"/>
              <a:t>Painful spasticity on daily basis</a:t>
            </a:r>
          </a:p>
          <a:p>
            <a:r>
              <a:rPr lang="en-US" dirty="0" smtClean="0"/>
              <a:t>At 36 no alternative dx had been found in spite of multiple referrals and evaluations nationally</a:t>
            </a:r>
          </a:p>
          <a:p>
            <a:pPr marL="365760" lvl="1" indent="-283464">
              <a:spcBef>
                <a:spcPts val="600"/>
              </a:spcBef>
              <a:buSzPct val="80000"/>
              <a:buFont typeface="Wingdings 2"/>
              <a:buChar char=""/>
            </a:pPr>
            <a:r>
              <a:rPr lang="en-US" sz="3100" dirty="0" smtClean="0"/>
              <a:t>On WES: GCH1 [p.Arg216*] mutation, consistent with a Diagnosis of </a:t>
            </a:r>
            <a:r>
              <a:rPr lang="en-US" sz="3100" dirty="0" err="1" smtClean="0"/>
              <a:t>dopa</a:t>
            </a:r>
            <a:r>
              <a:rPr lang="en-US" sz="3100" dirty="0" smtClean="0"/>
              <a:t>-responsive </a:t>
            </a:r>
            <a:r>
              <a:rPr lang="en-US" sz="3100" dirty="0" err="1" smtClean="0"/>
              <a:t>dystonia</a:t>
            </a:r>
            <a:endParaRPr lang="en-US" sz="3100" dirty="0" smtClean="0"/>
          </a:p>
          <a:p>
            <a:r>
              <a:rPr lang="en-US" dirty="0" smtClean="0"/>
              <a:t>Rx with oral L-dopa often effective </a:t>
            </a:r>
          </a:p>
          <a:p>
            <a:pPr lvl="1"/>
            <a:r>
              <a:rPr lang="en-US" dirty="0" smtClean="0"/>
              <a:t>Dramatic response</a:t>
            </a:r>
            <a:endParaRPr lang="en-US" dirty="0"/>
          </a:p>
        </p:txBody>
      </p:sp>
      <p:sp>
        <p:nvSpPr>
          <p:cNvPr id="4" name="TextBox 3"/>
          <p:cNvSpPr txBox="1"/>
          <p:nvPr/>
        </p:nvSpPr>
        <p:spPr>
          <a:xfrm>
            <a:off x="1219200" y="838200"/>
            <a:ext cx="6781800" cy="523220"/>
          </a:xfrm>
          <a:prstGeom prst="rect">
            <a:avLst/>
          </a:prstGeom>
          <a:noFill/>
        </p:spPr>
        <p:txBody>
          <a:bodyPr wrap="square" rtlCol="0">
            <a:spAutoFit/>
          </a:bodyPr>
          <a:lstStyle/>
          <a:p>
            <a:pPr algn="ctr"/>
            <a:r>
              <a:rPr lang="en-US" sz="2800" i="1" dirty="0" smtClean="0"/>
              <a:t>Occasional Therapeutic Implications</a:t>
            </a:r>
            <a:endParaRPr lang="en-US" sz="2800" i="1" dirty="0"/>
          </a:p>
        </p:txBody>
      </p:sp>
    </p:spTree>
    <p:extLst>
      <p:ext uri="{BB962C8B-B14F-4D97-AF65-F5344CB8AC3E}">
        <p14:creationId xmlns:p14="http://schemas.microsoft.com/office/powerpoint/2010/main" val="361679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a:lstStyle/>
          <a:p>
            <a:r>
              <a:rPr lang="en-US" dirty="0" smtClean="0">
                <a:solidFill>
                  <a:srgbClr val="FFFF00"/>
                </a:solidFill>
              </a:rPr>
              <a:t>Case of Interest III</a:t>
            </a:r>
            <a:endParaRPr lang="en-US" dirty="0">
              <a:solidFill>
                <a:srgbClr val="FFFF00"/>
              </a:solidFill>
            </a:endParaRPr>
          </a:p>
        </p:txBody>
      </p:sp>
      <p:sp>
        <p:nvSpPr>
          <p:cNvPr id="3" name="Content Placeholder 2"/>
          <p:cNvSpPr>
            <a:spLocks noGrp="1"/>
          </p:cNvSpPr>
          <p:nvPr>
            <p:ph idx="1"/>
          </p:nvPr>
        </p:nvSpPr>
        <p:spPr>
          <a:xfrm>
            <a:off x="76200" y="1828800"/>
            <a:ext cx="8229600" cy="4525963"/>
          </a:xfrm>
        </p:spPr>
        <p:txBody>
          <a:bodyPr>
            <a:normAutofit/>
          </a:bodyPr>
          <a:lstStyle/>
          <a:p>
            <a:r>
              <a:rPr lang="en-US" dirty="0" smtClean="0"/>
              <a:t>Child with non-</a:t>
            </a:r>
            <a:r>
              <a:rPr lang="en-US" dirty="0" err="1" smtClean="0"/>
              <a:t>syndromic</a:t>
            </a:r>
            <a:r>
              <a:rPr lang="en-US" dirty="0" smtClean="0"/>
              <a:t> cone-rod dystrophy</a:t>
            </a:r>
          </a:p>
          <a:p>
            <a:r>
              <a:rPr lang="en-US" dirty="0" smtClean="0"/>
              <a:t>Two likely deleterious mutations in </a:t>
            </a:r>
            <a:r>
              <a:rPr lang="en-US" i="1" dirty="0" smtClean="0"/>
              <a:t>BBS9</a:t>
            </a:r>
          </a:p>
          <a:p>
            <a:pPr lvl="2"/>
            <a:r>
              <a:rPr lang="en-US" dirty="0">
                <a:latin typeface="Consolas" pitchFamily="49" charset="0"/>
                <a:ea typeface="Calibri" pitchFamily="34" charset="0"/>
                <a:cs typeface="Consolas" pitchFamily="49" charset="0"/>
              </a:rPr>
              <a:t>c.1255C&gt;G (p.Pro419Ala</a:t>
            </a:r>
            <a:r>
              <a:rPr lang="en-US" dirty="0" smtClean="0">
                <a:latin typeface="Consolas" pitchFamily="49" charset="0"/>
                <a:ea typeface="Calibri" pitchFamily="34" charset="0"/>
                <a:cs typeface="Consolas" pitchFamily="49" charset="0"/>
              </a:rPr>
              <a:t>)</a:t>
            </a:r>
          </a:p>
          <a:p>
            <a:pPr lvl="2"/>
            <a:r>
              <a:rPr lang="en-US" dirty="0" smtClean="0">
                <a:latin typeface="Consolas" pitchFamily="49" charset="0"/>
                <a:ea typeface="Calibri" pitchFamily="34" charset="0"/>
                <a:cs typeface="Consolas" pitchFamily="49" charset="0"/>
              </a:rPr>
              <a:t>c</a:t>
            </a:r>
            <a:r>
              <a:rPr lang="en-US" dirty="0">
                <a:latin typeface="Consolas" pitchFamily="49" charset="0"/>
                <a:ea typeface="Calibri" pitchFamily="34" charset="0"/>
                <a:cs typeface="Consolas" pitchFamily="49" charset="0"/>
              </a:rPr>
              <a:t>.2153A&gt;T (p.Glu748Val</a:t>
            </a:r>
            <a:r>
              <a:rPr lang="en-US" dirty="0" smtClean="0">
                <a:latin typeface="Consolas" pitchFamily="49" charset="0"/>
                <a:ea typeface="Calibri" pitchFamily="34" charset="0"/>
                <a:cs typeface="Consolas" pitchFamily="49" charset="0"/>
              </a:rPr>
              <a:t>)</a:t>
            </a:r>
          </a:p>
          <a:p>
            <a:r>
              <a:rPr lang="en-US" i="1" dirty="0" smtClean="0"/>
              <a:t>BBS9</a:t>
            </a:r>
            <a:r>
              <a:rPr lang="en-US" dirty="0" smtClean="0"/>
              <a:t> has </a:t>
            </a:r>
            <a:r>
              <a:rPr lang="en-US" dirty="0"/>
              <a:t>not been associated with </a:t>
            </a:r>
            <a:r>
              <a:rPr lang="en-US" dirty="0" smtClean="0"/>
              <a:t>non-</a:t>
            </a:r>
            <a:r>
              <a:rPr lang="en-US" dirty="0" err="1" smtClean="0"/>
              <a:t>syndromic</a:t>
            </a:r>
            <a:r>
              <a:rPr lang="en-US" dirty="0" smtClean="0"/>
              <a:t> CRD, </a:t>
            </a:r>
            <a:r>
              <a:rPr lang="en-US" dirty="0"/>
              <a:t>but </a:t>
            </a:r>
            <a:r>
              <a:rPr lang="en-US" dirty="0" smtClean="0"/>
              <a:t>CRD </a:t>
            </a:r>
            <a:r>
              <a:rPr lang="en-US" dirty="0"/>
              <a:t>is a feature of </a:t>
            </a:r>
            <a:r>
              <a:rPr lang="en-US" dirty="0" smtClean="0"/>
              <a:t>BBS</a:t>
            </a:r>
          </a:p>
          <a:p>
            <a:r>
              <a:rPr lang="en-US" dirty="0"/>
              <a:t>T</a:t>
            </a:r>
            <a:r>
              <a:rPr lang="en-US" dirty="0" smtClean="0"/>
              <a:t>here </a:t>
            </a:r>
            <a:r>
              <a:rPr lang="en-US" dirty="0"/>
              <a:t>are other BBS genes </a:t>
            </a:r>
            <a:r>
              <a:rPr lang="en-US" dirty="0" smtClean="0"/>
              <a:t>associated </a:t>
            </a:r>
            <a:r>
              <a:rPr lang="en-US" dirty="0"/>
              <a:t>with non-</a:t>
            </a:r>
            <a:r>
              <a:rPr lang="en-US" dirty="0" err="1"/>
              <a:t>syndromic</a:t>
            </a:r>
            <a:r>
              <a:rPr lang="en-US" dirty="0"/>
              <a:t> retinitis </a:t>
            </a:r>
            <a:r>
              <a:rPr lang="en-US" dirty="0" err="1"/>
              <a:t>pigmentosa</a:t>
            </a:r>
            <a:endParaRPr lang="en-US" dirty="0"/>
          </a:p>
          <a:p>
            <a:endParaRPr lang="en-US" dirty="0"/>
          </a:p>
        </p:txBody>
      </p:sp>
      <p:sp>
        <p:nvSpPr>
          <p:cNvPr id="4" name="TextBox 3"/>
          <p:cNvSpPr txBox="1"/>
          <p:nvPr/>
        </p:nvSpPr>
        <p:spPr>
          <a:xfrm>
            <a:off x="609600" y="914400"/>
            <a:ext cx="7924800" cy="584776"/>
          </a:xfrm>
          <a:prstGeom prst="rect">
            <a:avLst/>
          </a:prstGeom>
          <a:noFill/>
        </p:spPr>
        <p:txBody>
          <a:bodyPr wrap="square" rtlCol="0">
            <a:spAutoFit/>
          </a:bodyPr>
          <a:lstStyle/>
          <a:p>
            <a:pPr algn="ctr"/>
            <a:r>
              <a:rPr lang="en-US" sz="3200" i="1" dirty="0" smtClean="0"/>
              <a:t>Expansion of our understanding of phenotypes</a:t>
            </a:r>
            <a:endParaRPr lang="en-US" sz="3200" i="1" dirty="0"/>
          </a:p>
        </p:txBody>
      </p:sp>
      <p:pic>
        <p:nvPicPr>
          <p:cNvPr id="5" name="Picture 4"/>
          <p:cNvPicPr>
            <a:picLocks noChangeAspect="1"/>
          </p:cNvPicPr>
          <p:nvPr/>
        </p:nvPicPr>
        <p:blipFill>
          <a:blip r:embed="rId3" cstate="print"/>
          <a:stretch>
            <a:fillRect/>
          </a:stretch>
        </p:blipFill>
        <p:spPr>
          <a:xfrm>
            <a:off x="7543800" y="2819400"/>
            <a:ext cx="1362274" cy="1155700"/>
          </a:xfrm>
          <a:prstGeom prst="rect">
            <a:avLst/>
          </a:prstGeom>
        </p:spPr>
      </p:pic>
    </p:spTree>
    <p:extLst>
      <p:ext uri="{BB962C8B-B14F-4D97-AF65-F5344CB8AC3E}">
        <p14:creationId xmlns:p14="http://schemas.microsoft.com/office/powerpoint/2010/main" val="34456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solidFill>
                  <a:srgbClr val="FFFF00"/>
                </a:solidFill>
              </a:rPr>
              <a:t>Assorted Challenges Highlighted by CSER Sites in Last Update</a:t>
            </a:r>
            <a:endParaRPr lang="en-US" dirty="0">
              <a:solidFill>
                <a:srgbClr val="FFFF00"/>
              </a:solidFill>
            </a:endParaRPr>
          </a:p>
        </p:txBody>
      </p:sp>
      <p:sp>
        <p:nvSpPr>
          <p:cNvPr id="3" name="Content Placeholder 2"/>
          <p:cNvSpPr>
            <a:spLocks noGrp="1"/>
          </p:cNvSpPr>
          <p:nvPr>
            <p:ph idx="1"/>
          </p:nvPr>
        </p:nvSpPr>
        <p:spPr>
          <a:xfrm>
            <a:off x="152400" y="1371600"/>
            <a:ext cx="8763000" cy="5410200"/>
          </a:xfrm>
        </p:spPr>
        <p:txBody>
          <a:bodyPr>
            <a:normAutofit fontScale="62500" lnSpcReduction="20000"/>
          </a:bodyPr>
          <a:lstStyle/>
          <a:p>
            <a:r>
              <a:rPr lang="en-US" dirty="0" smtClean="0"/>
              <a:t>Timely analysis</a:t>
            </a:r>
          </a:p>
          <a:p>
            <a:pPr lvl="1"/>
            <a:r>
              <a:rPr lang="en-US" dirty="0" smtClean="0"/>
              <a:t>Especially in setting of diseases with poor prognosis (Baylor, Dana Farber)</a:t>
            </a:r>
          </a:p>
          <a:p>
            <a:pPr lvl="1"/>
            <a:r>
              <a:rPr lang="en-US" dirty="0" smtClean="0"/>
              <a:t>When Rx/EOL decisions hinge on analysis (Baylor, Dana Farber)</a:t>
            </a:r>
          </a:p>
          <a:p>
            <a:r>
              <a:rPr lang="en-US" dirty="0" smtClean="0"/>
              <a:t>Disappointment among some participants when not randomized to receive maximal results (BW)</a:t>
            </a:r>
          </a:p>
          <a:p>
            <a:r>
              <a:rPr lang="en-US" dirty="0" smtClean="0"/>
              <a:t>Construction of user-friendly reports for full range of users (providers to patients)</a:t>
            </a:r>
          </a:p>
          <a:p>
            <a:r>
              <a:rPr lang="en-US" dirty="0" smtClean="0"/>
              <a:t>Curation and signing out variants </a:t>
            </a:r>
          </a:p>
          <a:p>
            <a:pPr lvl="1"/>
            <a:r>
              <a:rPr lang="en-US" dirty="0"/>
              <a:t>C</a:t>
            </a:r>
            <a:r>
              <a:rPr lang="en-US" dirty="0" smtClean="0"/>
              <a:t>omplex and time consuming (everyone)</a:t>
            </a:r>
          </a:p>
          <a:p>
            <a:pPr lvl="1"/>
            <a:r>
              <a:rPr lang="en-US" dirty="0"/>
              <a:t>I</a:t>
            </a:r>
            <a:r>
              <a:rPr lang="en-US" dirty="0" smtClean="0"/>
              <a:t>naccurate public databases of variants (everyone)</a:t>
            </a:r>
          </a:p>
          <a:p>
            <a:pPr lvl="1"/>
            <a:r>
              <a:rPr lang="en-US" dirty="0" smtClean="0"/>
              <a:t>Analytic approach (gene lists vs. gene-agnostic approach (CHOP and UNC)</a:t>
            </a:r>
          </a:p>
          <a:p>
            <a:r>
              <a:rPr lang="en-US" dirty="0" smtClean="0"/>
              <a:t>Difficulty of providing informed consent given inherent clinical time constraints</a:t>
            </a:r>
          </a:p>
          <a:p>
            <a:r>
              <a:rPr lang="en-US" dirty="0" smtClean="0"/>
              <a:t>Difficulty of / need for independent CLIA confirmation</a:t>
            </a:r>
          </a:p>
          <a:p>
            <a:r>
              <a:rPr lang="en-US" dirty="0"/>
              <a:t>Eventual expansion of phenotypes associated with </a:t>
            </a:r>
            <a:r>
              <a:rPr lang="en-US" dirty="0" smtClean="0"/>
              <a:t>mutations</a:t>
            </a:r>
          </a:p>
          <a:p>
            <a:r>
              <a:rPr lang="en-US" dirty="0"/>
              <a:t>Proliferation of </a:t>
            </a:r>
            <a:r>
              <a:rPr lang="en-US" dirty="0" smtClean="0"/>
              <a:t>available commercial tests </a:t>
            </a:r>
            <a:r>
              <a:rPr lang="en-US" dirty="0"/>
              <a:t>of large panels – </a:t>
            </a:r>
            <a:r>
              <a:rPr lang="en-US" dirty="0" smtClean="0"/>
              <a:t>how to navigate? </a:t>
            </a:r>
          </a:p>
          <a:p>
            <a:r>
              <a:rPr lang="en-US" dirty="0" smtClean="0"/>
              <a:t>Insufficient knowledge about penetrance of mutations, especially in context of non-target information</a:t>
            </a:r>
          </a:p>
        </p:txBody>
      </p:sp>
    </p:spTree>
    <p:extLst>
      <p:ext uri="{BB962C8B-B14F-4D97-AF65-F5344CB8AC3E}">
        <p14:creationId xmlns:p14="http://schemas.microsoft.com/office/powerpoint/2010/main" val="347232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391400" y="5257800"/>
            <a:ext cx="446958" cy="341914"/>
            <a:chOff x="7390910" y="5454652"/>
            <a:chExt cx="446958" cy="341914"/>
          </a:xfrm>
        </p:grpSpPr>
        <p:sp>
          <p:nvSpPr>
            <p:cNvPr id="6" name="Oval 5"/>
            <p:cNvSpPr/>
            <p:nvPr/>
          </p:nvSpPr>
          <p:spPr bwMode="auto">
            <a:xfrm>
              <a:off x="7609268" y="5454652"/>
              <a:ext cx="228600" cy="227013"/>
            </a:xfrm>
            <a:prstGeom prst="ellipse">
              <a:avLst/>
            </a:prstGeom>
            <a:solidFill>
              <a:srgbClr val="FFFF6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bg1"/>
                </a:solidFill>
                <a:cs typeface="Arial" pitchFamily="34" charset="0"/>
              </a:endParaRPr>
            </a:p>
          </p:txBody>
        </p:sp>
        <p:cxnSp>
          <p:nvCxnSpPr>
            <p:cNvPr id="7" name="Straight Arrow Connector 52"/>
            <p:cNvCxnSpPr>
              <a:cxnSpLocks noChangeShapeType="1"/>
            </p:cNvCxnSpPr>
            <p:nvPr/>
          </p:nvCxnSpPr>
          <p:spPr bwMode="auto">
            <a:xfrm flipV="1">
              <a:off x="7390910" y="5668194"/>
              <a:ext cx="173859" cy="128372"/>
            </a:xfrm>
            <a:prstGeom prst="straightConnector1">
              <a:avLst/>
            </a:prstGeom>
            <a:noFill/>
            <a:ln w="12700">
              <a:solidFill>
                <a:schemeClr val="tx1"/>
              </a:solidFill>
              <a:round/>
              <a:headEnd/>
              <a:tailEnd type="arrow" w="med" len="med"/>
            </a:ln>
          </p:spPr>
        </p:cxnSp>
      </p:grpSp>
      <p:sp>
        <p:nvSpPr>
          <p:cNvPr id="2" name="Title 1"/>
          <p:cNvSpPr>
            <a:spLocks noGrp="1"/>
          </p:cNvSpPr>
          <p:nvPr>
            <p:ph type="title"/>
          </p:nvPr>
        </p:nvSpPr>
        <p:spPr>
          <a:xfrm>
            <a:off x="457200" y="76200"/>
            <a:ext cx="8229600" cy="1143000"/>
          </a:xfrm>
        </p:spPr>
        <p:txBody>
          <a:bodyPr>
            <a:normAutofit fontScale="90000"/>
          </a:bodyPr>
          <a:lstStyle/>
          <a:p>
            <a:r>
              <a:rPr lang="en-US" dirty="0" smtClean="0">
                <a:solidFill>
                  <a:srgbClr val="FFFF00"/>
                </a:solidFill>
              </a:rPr>
              <a:t>The Stakes are High in the Clinical Application of Genomics</a:t>
            </a:r>
            <a:endParaRPr lang="en-US" dirty="0">
              <a:solidFill>
                <a:srgbClr val="FFFF00"/>
              </a:solidFill>
            </a:endParaRPr>
          </a:p>
        </p:txBody>
      </p:sp>
      <p:sp>
        <p:nvSpPr>
          <p:cNvPr id="3" name="Content Placeholder 2"/>
          <p:cNvSpPr>
            <a:spLocks noGrp="1"/>
          </p:cNvSpPr>
          <p:nvPr>
            <p:ph idx="1"/>
          </p:nvPr>
        </p:nvSpPr>
        <p:spPr>
          <a:xfrm>
            <a:off x="152400" y="1524000"/>
            <a:ext cx="8534400" cy="5105400"/>
          </a:xfrm>
        </p:spPr>
        <p:txBody>
          <a:bodyPr>
            <a:normAutofit fontScale="92500" lnSpcReduction="10000"/>
          </a:bodyPr>
          <a:lstStyle/>
          <a:p>
            <a:r>
              <a:rPr lang="en-US" dirty="0" smtClean="0"/>
              <a:t>Patients (&amp; families) make serious </a:t>
            </a:r>
            <a:r>
              <a:rPr lang="en-US" dirty="0"/>
              <a:t>decisions </a:t>
            </a:r>
            <a:r>
              <a:rPr lang="en-US" dirty="0" smtClean="0"/>
              <a:t>when we apply genomic knowledge</a:t>
            </a:r>
            <a:endParaRPr lang="en-US" dirty="0"/>
          </a:p>
          <a:p>
            <a:pPr lvl="1"/>
            <a:r>
              <a:rPr lang="en-US" dirty="0" smtClean="0"/>
              <a:t>False positives lead to:</a:t>
            </a:r>
          </a:p>
          <a:p>
            <a:pPr lvl="2"/>
            <a:r>
              <a:rPr lang="en-US" dirty="0"/>
              <a:t>U</a:t>
            </a:r>
            <a:r>
              <a:rPr lang="en-US" dirty="0" smtClean="0"/>
              <a:t>nnecessary surgery; years </a:t>
            </a:r>
            <a:r>
              <a:rPr lang="en-US" dirty="0"/>
              <a:t>of </a:t>
            </a:r>
            <a:r>
              <a:rPr lang="en-US" dirty="0" smtClean="0"/>
              <a:t>unnecessary screening</a:t>
            </a:r>
            <a:endParaRPr lang="en-US" dirty="0"/>
          </a:p>
          <a:p>
            <a:pPr lvl="2"/>
            <a:r>
              <a:rPr lang="en-US" dirty="0"/>
              <a:t>Premature end to diagnostic </a:t>
            </a:r>
            <a:r>
              <a:rPr lang="en-US" dirty="0" smtClean="0"/>
              <a:t>pursuit, forgoing </a:t>
            </a:r>
            <a:r>
              <a:rPr lang="en-US" dirty="0"/>
              <a:t>the true </a:t>
            </a:r>
            <a:r>
              <a:rPr lang="en-US" dirty="0" smtClean="0"/>
              <a:t>answer</a:t>
            </a:r>
          </a:p>
          <a:p>
            <a:pPr lvl="1"/>
            <a:r>
              <a:rPr lang="en-US" dirty="0" smtClean="0"/>
              <a:t>False negatives lead to:</a:t>
            </a:r>
          </a:p>
          <a:p>
            <a:pPr lvl="2"/>
            <a:r>
              <a:rPr lang="en-US" dirty="0" smtClean="0"/>
              <a:t>Forgoing necessary preventive/therapeutic                   modalities</a:t>
            </a:r>
            <a:endParaRPr lang="en-US" dirty="0"/>
          </a:p>
          <a:p>
            <a:pPr lvl="1"/>
            <a:r>
              <a:rPr lang="en-US" dirty="0" smtClean="0"/>
              <a:t>Amplified by misclassification </a:t>
            </a:r>
            <a:r>
              <a:rPr lang="en-US" dirty="0"/>
              <a:t>of family </a:t>
            </a:r>
            <a:r>
              <a:rPr lang="en-US" dirty="0" smtClean="0"/>
              <a:t>                members </a:t>
            </a:r>
            <a:r>
              <a:rPr lang="en-US" dirty="0"/>
              <a:t>as </a:t>
            </a:r>
            <a:r>
              <a:rPr lang="en-US" dirty="0" smtClean="0"/>
              <a:t>at-risk </a:t>
            </a:r>
            <a:r>
              <a:rPr lang="en-US" dirty="0"/>
              <a:t>or not</a:t>
            </a:r>
          </a:p>
          <a:p>
            <a:pPr lvl="1"/>
            <a:r>
              <a:rPr lang="en-US" dirty="0" smtClean="0"/>
              <a:t>Family </a:t>
            </a:r>
            <a:r>
              <a:rPr lang="en-US" dirty="0"/>
              <a:t>planning &amp; </a:t>
            </a:r>
            <a:r>
              <a:rPr lang="en-US" dirty="0" smtClean="0"/>
              <a:t>abortion</a:t>
            </a:r>
          </a:p>
          <a:p>
            <a:pPr lvl="1"/>
            <a:r>
              <a:rPr lang="en-US" dirty="0" smtClean="0"/>
              <a:t>The psychological damage of misinformation</a:t>
            </a:r>
            <a:endParaRPr lang="en-US" dirty="0"/>
          </a:p>
          <a:p>
            <a:endParaRPr lang="en-US" dirty="0" smtClean="0"/>
          </a:p>
          <a:p>
            <a:pPr lvl="2"/>
            <a:endParaRPr lang="en-US" dirty="0"/>
          </a:p>
        </p:txBody>
      </p:sp>
      <p:grpSp>
        <p:nvGrpSpPr>
          <p:cNvPr id="33" name="Group 32"/>
          <p:cNvGrpSpPr/>
          <p:nvPr/>
        </p:nvGrpSpPr>
        <p:grpSpPr>
          <a:xfrm>
            <a:off x="7162800" y="4572000"/>
            <a:ext cx="1694643" cy="1676400"/>
            <a:chOff x="7296957" y="4191000"/>
            <a:chExt cx="1694643" cy="1676400"/>
          </a:xfrm>
        </p:grpSpPr>
        <p:grpSp>
          <p:nvGrpSpPr>
            <p:cNvPr id="8" name="Group 7"/>
            <p:cNvGrpSpPr/>
            <p:nvPr/>
          </p:nvGrpSpPr>
          <p:grpSpPr>
            <a:xfrm>
              <a:off x="7326505" y="4191000"/>
              <a:ext cx="1665095" cy="1630621"/>
              <a:chOff x="7176073" y="4808539"/>
              <a:chExt cx="1665095" cy="1630621"/>
            </a:xfrm>
          </p:grpSpPr>
          <p:sp>
            <p:nvSpPr>
              <p:cNvPr id="9" name="Rectangle 8"/>
              <p:cNvSpPr/>
              <p:nvPr/>
            </p:nvSpPr>
            <p:spPr bwMode="auto">
              <a:xfrm>
                <a:off x="7452106" y="4816476"/>
                <a:ext cx="230187" cy="228600"/>
              </a:xfrm>
              <a:prstGeom prst="rect">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sp>
            <p:nvSpPr>
              <p:cNvPr id="10" name="Oval 9"/>
              <p:cNvSpPr/>
              <p:nvPr/>
            </p:nvSpPr>
            <p:spPr bwMode="auto">
              <a:xfrm>
                <a:off x="8612568" y="4808539"/>
                <a:ext cx="228600" cy="228600"/>
              </a:xfrm>
              <a:prstGeom prst="ellipse">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cxnSp>
            <p:nvCxnSpPr>
              <p:cNvPr id="11" name="Straight Connector 37"/>
              <p:cNvCxnSpPr>
                <a:cxnSpLocks noChangeShapeType="1"/>
              </p:cNvCxnSpPr>
              <p:nvPr/>
            </p:nvCxnSpPr>
            <p:spPr bwMode="auto">
              <a:xfrm rot="5400000">
                <a:off x="7587588" y="6068411"/>
                <a:ext cx="271845" cy="0"/>
              </a:xfrm>
              <a:prstGeom prst="line">
                <a:avLst/>
              </a:prstGeom>
              <a:noFill/>
              <a:ln w="12700">
                <a:solidFill>
                  <a:schemeClr val="tx1"/>
                </a:solidFill>
                <a:round/>
                <a:headEnd/>
                <a:tailEnd/>
              </a:ln>
            </p:spPr>
          </p:cxnSp>
          <p:cxnSp>
            <p:nvCxnSpPr>
              <p:cNvPr id="12" name="Straight Connector 38"/>
              <p:cNvCxnSpPr>
                <a:cxnSpLocks noChangeShapeType="1"/>
              </p:cNvCxnSpPr>
              <p:nvPr/>
            </p:nvCxnSpPr>
            <p:spPr bwMode="auto">
              <a:xfrm rot="5400000">
                <a:off x="7588847" y="5820479"/>
                <a:ext cx="271845" cy="0"/>
              </a:xfrm>
              <a:prstGeom prst="line">
                <a:avLst/>
              </a:prstGeom>
              <a:noFill/>
              <a:ln w="12700">
                <a:solidFill>
                  <a:schemeClr val="tx1"/>
                </a:solidFill>
                <a:round/>
                <a:headEnd/>
                <a:tailEnd/>
              </a:ln>
            </p:spPr>
          </p:cxnSp>
          <p:cxnSp>
            <p:nvCxnSpPr>
              <p:cNvPr id="13" name="Straight Connector 39"/>
              <p:cNvCxnSpPr>
                <a:cxnSpLocks noChangeShapeType="1"/>
              </p:cNvCxnSpPr>
              <p:nvPr/>
            </p:nvCxnSpPr>
            <p:spPr bwMode="auto">
              <a:xfrm rot="5400000">
                <a:off x="8020975" y="5330905"/>
                <a:ext cx="271845" cy="0"/>
              </a:xfrm>
              <a:prstGeom prst="line">
                <a:avLst/>
              </a:prstGeom>
              <a:noFill/>
              <a:ln w="12700">
                <a:solidFill>
                  <a:schemeClr val="tx1"/>
                </a:solidFill>
                <a:round/>
                <a:headEnd/>
                <a:tailEnd/>
              </a:ln>
            </p:spPr>
          </p:cxnSp>
          <p:cxnSp>
            <p:nvCxnSpPr>
              <p:cNvPr id="14" name="Straight Connector 40"/>
              <p:cNvCxnSpPr>
                <a:cxnSpLocks noChangeShapeType="1"/>
              </p:cNvCxnSpPr>
              <p:nvPr/>
            </p:nvCxnSpPr>
            <p:spPr bwMode="auto">
              <a:xfrm rot="5400000">
                <a:off x="7591367" y="5324613"/>
                <a:ext cx="271845" cy="0"/>
              </a:xfrm>
              <a:prstGeom prst="line">
                <a:avLst/>
              </a:prstGeom>
              <a:noFill/>
              <a:ln w="12700">
                <a:solidFill>
                  <a:schemeClr val="tx1"/>
                </a:solidFill>
                <a:round/>
                <a:headEnd/>
                <a:tailEnd/>
              </a:ln>
            </p:spPr>
          </p:cxnSp>
          <p:cxnSp>
            <p:nvCxnSpPr>
              <p:cNvPr id="15" name="Straight Connector 41"/>
              <p:cNvCxnSpPr>
                <a:cxnSpLocks noChangeShapeType="1"/>
              </p:cNvCxnSpPr>
              <p:nvPr/>
            </p:nvCxnSpPr>
            <p:spPr bwMode="auto">
              <a:xfrm rot="5400000">
                <a:off x="8492157" y="5318320"/>
                <a:ext cx="271845" cy="0"/>
              </a:xfrm>
              <a:prstGeom prst="line">
                <a:avLst/>
              </a:prstGeom>
              <a:noFill/>
              <a:ln w="12700">
                <a:solidFill>
                  <a:schemeClr val="tx1"/>
                </a:solidFill>
                <a:round/>
                <a:headEnd/>
                <a:tailEnd/>
              </a:ln>
            </p:spPr>
          </p:cxnSp>
          <p:cxnSp>
            <p:nvCxnSpPr>
              <p:cNvPr id="16" name="Straight Connector 42"/>
              <p:cNvCxnSpPr>
                <a:cxnSpLocks noChangeShapeType="1"/>
              </p:cNvCxnSpPr>
              <p:nvPr/>
            </p:nvCxnSpPr>
            <p:spPr bwMode="auto">
              <a:xfrm rot="5400000">
                <a:off x="8017195" y="5062838"/>
                <a:ext cx="271845" cy="0"/>
              </a:xfrm>
              <a:prstGeom prst="line">
                <a:avLst/>
              </a:prstGeom>
              <a:noFill/>
              <a:ln w="12700">
                <a:solidFill>
                  <a:schemeClr val="tx1"/>
                </a:solidFill>
                <a:round/>
                <a:headEnd/>
                <a:tailEnd/>
              </a:ln>
            </p:spPr>
          </p:cxnSp>
          <p:cxnSp>
            <p:nvCxnSpPr>
              <p:cNvPr id="17" name="Straight Connector 44"/>
              <p:cNvCxnSpPr>
                <a:cxnSpLocks noChangeShapeType="1"/>
              </p:cNvCxnSpPr>
              <p:nvPr/>
            </p:nvCxnSpPr>
            <p:spPr bwMode="auto">
              <a:xfrm>
                <a:off x="7693273" y="4920621"/>
                <a:ext cx="922207" cy="0"/>
              </a:xfrm>
              <a:prstGeom prst="line">
                <a:avLst/>
              </a:prstGeom>
              <a:noFill/>
              <a:ln w="12700">
                <a:solidFill>
                  <a:schemeClr val="tx1"/>
                </a:solidFill>
                <a:round/>
                <a:headEnd/>
                <a:tailEnd/>
              </a:ln>
            </p:spPr>
          </p:cxnSp>
          <p:cxnSp>
            <p:nvCxnSpPr>
              <p:cNvPr id="18" name="Straight Connector 45"/>
              <p:cNvCxnSpPr>
                <a:cxnSpLocks noChangeShapeType="1"/>
              </p:cNvCxnSpPr>
              <p:nvPr/>
            </p:nvCxnSpPr>
            <p:spPr bwMode="auto">
              <a:xfrm>
                <a:off x="7717211" y="5193725"/>
                <a:ext cx="922207" cy="0"/>
              </a:xfrm>
              <a:prstGeom prst="line">
                <a:avLst/>
              </a:prstGeom>
              <a:noFill/>
              <a:ln w="12700">
                <a:solidFill>
                  <a:schemeClr val="tx1"/>
                </a:solidFill>
                <a:round/>
                <a:headEnd/>
                <a:tailEnd/>
              </a:ln>
            </p:spPr>
          </p:cxnSp>
          <p:cxnSp>
            <p:nvCxnSpPr>
              <p:cNvPr id="19" name="Straight Connector 46"/>
              <p:cNvCxnSpPr>
                <a:cxnSpLocks noChangeShapeType="1"/>
              </p:cNvCxnSpPr>
              <p:nvPr/>
            </p:nvCxnSpPr>
            <p:spPr bwMode="auto">
              <a:xfrm>
                <a:off x="7272485" y="5950108"/>
                <a:ext cx="922207" cy="0"/>
              </a:xfrm>
              <a:prstGeom prst="line">
                <a:avLst/>
              </a:prstGeom>
              <a:noFill/>
              <a:ln w="12700">
                <a:solidFill>
                  <a:schemeClr val="tx1"/>
                </a:solidFill>
                <a:round/>
                <a:headEnd/>
                <a:tailEnd/>
              </a:ln>
            </p:spPr>
          </p:cxnSp>
          <p:cxnSp>
            <p:nvCxnSpPr>
              <p:cNvPr id="20" name="Straight Connector 47"/>
              <p:cNvCxnSpPr>
                <a:cxnSpLocks noChangeShapeType="1"/>
              </p:cNvCxnSpPr>
              <p:nvPr/>
            </p:nvCxnSpPr>
            <p:spPr bwMode="auto">
              <a:xfrm rot="5400000">
                <a:off x="8047431" y="6074704"/>
                <a:ext cx="271845" cy="0"/>
              </a:xfrm>
              <a:prstGeom prst="line">
                <a:avLst/>
              </a:prstGeom>
              <a:noFill/>
              <a:ln w="12700">
                <a:solidFill>
                  <a:schemeClr val="tx1"/>
                </a:solidFill>
                <a:round/>
                <a:headEnd/>
                <a:tailEnd/>
              </a:ln>
            </p:spPr>
          </p:cxnSp>
          <p:cxnSp>
            <p:nvCxnSpPr>
              <p:cNvPr id="21" name="Straight Connector 48"/>
              <p:cNvCxnSpPr>
                <a:cxnSpLocks noChangeShapeType="1"/>
              </p:cNvCxnSpPr>
              <p:nvPr/>
            </p:nvCxnSpPr>
            <p:spPr bwMode="auto">
              <a:xfrm rot="5400000">
                <a:off x="7140342" y="6074704"/>
                <a:ext cx="271845" cy="0"/>
              </a:xfrm>
              <a:prstGeom prst="line">
                <a:avLst/>
              </a:prstGeom>
              <a:noFill/>
              <a:ln w="12700">
                <a:solidFill>
                  <a:schemeClr val="tx1"/>
                </a:solidFill>
                <a:round/>
                <a:headEnd/>
                <a:tailEnd/>
              </a:ln>
            </p:spPr>
          </p:cxnSp>
          <p:sp>
            <p:nvSpPr>
              <p:cNvPr id="22" name="Oval 21"/>
              <p:cNvSpPr/>
              <p:nvPr/>
            </p:nvSpPr>
            <p:spPr bwMode="auto">
              <a:xfrm>
                <a:off x="7176073" y="6197626"/>
                <a:ext cx="228600" cy="228600"/>
              </a:xfrm>
              <a:prstGeom prst="ellipse">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sp>
            <p:nvSpPr>
              <p:cNvPr id="23" name="Rectangle 22"/>
              <p:cNvSpPr/>
              <p:nvPr/>
            </p:nvSpPr>
            <p:spPr bwMode="auto">
              <a:xfrm>
                <a:off x="8048231" y="5463550"/>
                <a:ext cx="228734" cy="228600"/>
              </a:xfrm>
              <a:prstGeom prst="rect">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sp>
            <p:nvSpPr>
              <p:cNvPr id="24" name="Oval 23"/>
              <p:cNvSpPr/>
              <p:nvPr/>
            </p:nvSpPr>
            <p:spPr bwMode="auto">
              <a:xfrm>
                <a:off x="8520190" y="5450617"/>
                <a:ext cx="228600" cy="228600"/>
              </a:xfrm>
              <a:prstGeom prst="ellipse">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sp>
            <p:nvSpPr>
              <p:cNvPr id="25" name="Rectangle 24"/>
              <p:cNvSpPr/>
              <p:nvPr/>
            </p:nvSpPr>
            <p:spPr bwMode="auto">
              <a:xfrm>
                <a:off x="7614562" y="6200566"/>
                <a:ext cx="230187" cy="228600"/>
              </a:xfrm>
              <a:prstGeom prst="rect">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sp>
            <p:nvSpPr>
              <p:cNvPr id="26" name="Rectangle 25"/>
              <p:cNvSpPr/>
              <p:nvPr/>
            </p:nvSpPr>
            <p:spPr bwMode="auto">
              <a:xfrm>
                <a:off x="8074260" y="6210560"/>
                <a:ext cx="230187" cy="228600"/>
              </a:xfrm>
              <a:prstGeom prst="rect">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grpSp>
        <p:grpSp>
          <p:nvGrpSpPr>
            <p:cNvPr id="27" name="Group 26"/>
            <p:cNvGrpSpPr/>
            <p:nvPr/>
          </p:nvGrpSpPr>
          <p:grpSpPr>
            <a:xfrm>
              <a:off x="7296957" y="4799004"/>
              <a:ext cx="1620517" cy="1068396"/>
              <a:chOff x="7146525" y="5409523"/>
              <a:chExt cx="1620517" cy="1068396"/>
            </a:xfrm>
          </p:grpSpPr>
          <p:sp>
            <p:nvSpPr>
              <p:cNvPr id="28" name="TextBox 27"/>
              <p:cNvSpPr txBox="1"/>
              <p:nvPr/>
            </p:nvSpPr>
            <p:spPr>
              <a:xfrm>
                <a:off x="7146525" y="6161103"/>
                <a:ext cx="275208" cy="307777"/>
              </a:xfrm>
              <a:prstGeom prst="rect">
                <a:avLst/>
              </a:prstGeom>
              <a:noFill/>
            </p:spPr>
            <p:txBody>
              <a:bodyPr wrap="square" rtlCol="0">
                <a:spAutoFit/>
              </a:bodyPr>
              <a:lstStyle/>
              <a:p>
                <a:r>
                  <a:rPr lang="en-US" sz="1400" b="1" dirty="0" smtClean="0"/>
                  <a:t>?</a:t>
                </a:r>
                <a:endParaRPr lang="en-US" sz="1400" b="1" dirty="0"/>
              </a:p>
            </p:txBody>
          </p:sp>
          <p:sp>
            <p:nvSpPr>
              <p:cNvPr id="29" name="TextBox 28"/>
              <p:cNvSpPr txBox="1"/>
              <p:nvPr/>
            </p:nvSpPr>
            <p:spPr>
              <a:xfrm>
                <a:off x="8045309" y="6170142"/>
                <a:ext cx="275208" cy="307777"/>
              </a:xfrm>
              <a:prstGeom prst="rect">
                <a:avLst/>
              </a:prstGeom>
              <a:noFill/>
            </p:spPr>
            <p:txBody>
              <a:bodyPr wrap="square" rtlCol="0">
                <a:spAutoFit/>
              </a:bodyPr>
              <a:lstStyle/>
              <a:p>
                <a:r>
                  <a:rPr lang="en-US" sz="1400" b="1" dirty="0" smtClean="0"/>
                  <a:t>?</a:t>
                </a:r>
                <a:endParaRPr lang="en-US" sz="1400" b="1" dirty="0"/>
              </a:p>
            </p:txBody>
          </p:sp>
          <p:sp>
            <p:nvSpPr>
              <p:cNvPr id="30" name="TextBox 29"/>
              <p:cNvSpPr txBox="1"/>
              <p:nvPr/>
            </p:nvSpPr>
            <p:spPr>
              <a:xfrm>
                <a:off x="8491834" y="5409523"/>
                <a:ext cx="275208" cy="307777"/>
              </a:xfrm>
              <a:prstGeom prst="rect">
                <a:avLst/>
              </a:prstGeom>
              <a:noFill/>
            </p:spPr>
            <p:txBody>
              <a:bodyPr wrap="square" rtlCol="0">
                <a:spAutoFit/>
              </a:bodyPr>
              <a:lstStyle/>
              <a:p>
                <a:r>
                  <a:rPr lang="en-US" sz="1400" b="1" dirty="0" smtClean="0"/>
                  <a:t>?</a:t>
                </a:r>
                <a:endParaRPr lang="en-US" sz="1400" b="1" dirty="0"/>
              </a:p>
            </p:txBody>
          </p:sp>
          <p:sp>
            <p:nvSpPr>
              <p:cNvPr id="31" name="TextBox 30"/>
              <p:cNvSpPr txBox="1"/>
              <p:nvPr/>
            </p:nvSpPr>
            <p:spPr>
              <a:xfrm>
                <a:off x="8018016" y="5425739"/>
                <a:ext cx="275208" cy="307777"/>
              </a:xfrm>
              <a:prstGeom prst="rect">
                <a:avLst/>
              </a:prstGeom>
              <a:noFill/>
            </p:spPr>
            <p:txBody>
              <a:bodyPr wrap="square" rtlCol="0">
                <a:spAutoFit/>
              </a:bodyPr>
              <a:lstStyle/>
              <a:p>
                <a:r>
                  <a:rPr lang="en-US" sz="1400" b="1" dirty="0" smtClean="0"/>
                  <a:t>?</a:t>
                </a:r>
                <a:endParaRPr lang="en-US" sz="1400" b="1" dirty="0"/>
              </a:p>
            </p:txBody>
          </p:sp>
          <p:sp>
            <p:nvSpPr>
              <p:cNvPr id="32" name="TextBox 31"/>
              <p:cNvSpPr txBox="1"/>
              <p:nvPr/>
            </p:nvSpPr>
            <p:spPr>
              <a:xfrm>
                <a:off x="7589247" y="6166327"/>
                <a:ext cx="275208" cy="307777"/>
              </a:xfrm>
              <a:prstGeom prst="rect">
                <a:avLst/>
              </a:prstGeom>
              <a:noFill/>
            </p:spPr>
            <p:txBody>
              <a:bodyPr wrap="square" rtlCol="0">
                <a:spAutoFit/>
              </a:bodyPr>
              <a:lstStyle/>
              <a:p>
                <a:r>
                  <a:rPr lang="en-US" sz="1400" b="1" dirty="0" smtClean="0"/>
                  <a:t>?</a:t>
                </a:r>
                <a:endParaRPr lang="en-US" sz="1400" b="1" dirty="0"/>
              </a:p>
            </p:txBody>
          </p:sp>
        </p:grpSp>
      </p:grpSp>
    </p:spTree>
    <p:extLst>
      <p:ext uri="{BB962C8B-B14F-4D97-AF65-F5344CB8AC3E}">
        <p14:creationId xmlns:p14="http://schemas.microsoft.com/office/powerpoint/2010/main" val="125225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9"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dissolve">
                                      <p:cBhvr>
                                        <p:cTn id="33" dur="500"/>
                                        <p:tgtEl>
                                          <p:spTgt spid="33"/>
                                        </p:tgtEl>
                                      </p:cBhvr>
                                    </p:animEffec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3" y="116011"/>
            <a:ext cx="8819535" cy="1143000"/>
          </a:xfrm>
        </p:spPr>
        <p:txBody>
          <a:bodyPr>
            <a:normAutofit/>
          </a:bodyPr>
          <a:lstStyle/>
          <a:p>
            <a:r>
              <a:rPr lang="en-US" sz="4000" dirty="0" smtClean="0">
                <a:solidFill>
                  <a:srgbClr val="FFFF00"/>
                </a:solidFill>
              </a:rPr>
              <a:t>Maintaining a Clinical Focus</a:t>
            </a:r>
            <a:endParaRPr lang="en-US" sz="4000" dirty="0">
              <a:solidFill>
                <a:srgbClr val="FFFF00"/>
              </a:solidFill>
            </a:endParaRPr>
          </a:p>
        </p:txBody>
      </p:sp>
      <p:sp>
        <p:nvSpPr>
          <p:cNvPr id="3" name="Content Placeholder 2"/>
          <p:cNvSpPr>
            <a:spLocks noGrp="1"/>
          </p:cNvSpPr>
          <p:nvPr>
            <p:ph idx="1"/>
          </p:nvPr>
        </p:nvSpPr>
        <p:spPr>
          <a:xfrm>
            <a:off x="217956" y="1269516"/>
            <a:ext cx="6608293" cy="5449078"/>
          </a:xfrm>
        </p:spPr>
        <p:txBody>
          <a:bodyPr>
            <a:normAutofit fontScale="70000" lnSpcReduction="20000"/>
          </a:bodyPr>
          <a:lstStyle/>
          <a:p>
            <a:r>
              <a:rPr lang="en-US" dirty="0" smtClean="0"/>
              <a:t>MPS is (just another) highly complex medical test</a:t>
            </a:r>
          </a:p>
          <a:p>
            <a:r>
              <a:rPr lang="en-US" dirty="0" smtClean="0"/>
              <a:t>Claims that “soon everyone will have their whole genome sequenced” are typically predicated only upon its low cost</a:t>
            </a:r>
          </a:p>
          <a:p>
            <a:pPr lvl="1"/>
            <a:r>
              <a:rPr lang="en-US" dirty="0" smtClean="0"/>
              <a:t>Even if “free”, perceived low cost is an illusion</a:t>
            </a:r>
          </a:p>
          <a:p>
            <a:pPr lvl="2"/>
            <a:r>
              <a:rPr lang="en-US" dirty="0" smtClean="0"/>
              <a:t>Indiscriminate application of medical tests is very expensive</a:t>
            </a:r>
          </a:p>
          <a:p>
            <a:pPr lvl="3"/>
            <a:r>
              <a:rPr lang="en-US" dirty="0" smtClean="0"/>
              <a:t>Morbidity/mortality to individuals (e.g. PSA screening)</a:t>
            </a:r>
          </a:p>
          <a:p>
            <a:pPr lvl="3"/>
            <a:r>
              <a:rPr lang="en-US" dirty="0" smtClean="0"/>
              <a:t>Expense to individuals &amp; society</a:t>
            </a:r>
          </a:p>
          <a:p>
            <a:r>
              <a:rPr lang="en-US" dirty="0" smtClean="0"/>
              <a:t>It should be applied as are other medical tests:</a:t>
            </a:r>
          </a:p>
          <a:p>
            <a:pPr lvl="1"/>
            <a:r>
              <a:rPr lang="en-US" dirty="0" smtClean="0"/>
              <a:t>When and if the situation warrants</a:t>
            </a:r>
          </a:p>
          <a:p>
            <a:pPr lvl="1"/>
            <a:r>
              <a:rPr lang="en-US" dirty="0" smtClean="0"/>
              <a:t>With </a:t>
            </a:r>
            <a:r>
              <a:rPr lang="en-US" dirty="0"/>
              <a:t>targeted genomic </a:t>
            </a:r>
            <a:r>
              <a:rPr lang="en-US" dirty="0" smtClean="0"/>
              <a:t>analysis </a:t>
            </a:r>
            <a:r>
              <a:rPr lang="en-US" dirty="0"/>
              <a:t>in </a:t>
            </a:r>
            <a:r>
              <a:rPr lang="en-US" dirty="0" smtClean="0"/>
              <a:t>most settings</a:t>
            </a:r>
          </a:p>
          <a:p>
            <a:pPr lvl="2"/>
            <a:r>
              <a:rPr lang="en-US" dirty="0"/>
              <a:t>Targeting could be actual (e.g. capture) or virtual (at the analytic stage)</a:t>
            </a:r>
          </a:p>
          <a:p>
            <a:pPr lvl="1"/>
            <a:r>
              <a:rPr lang="en-US" dirty="0" smtClean="0"/>
              <a:t>WGS/WES useful in selected diagnostic settings and in research</a:t>
            </a:r>
          </a:p>
          <a:p>
            <a:pPr lvl="2"/>
            <a:r>
              <a:rPr lang="en-US" dirty="0" smtClean="0"/>
              <a:t>Think before burdening the system with a flood of extraneous information that begs for misinterpretation</a:t>
            </a:r>
          </a:p>
          <a:p>
            <a:r>
              <a:rPr lang="en-US" dirty="0" smtClean="0"/>
              <a:t>CSER is generating data to guide its optimal use</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7080777" y="4752784"/>
            <a:ext cx="1943100" cy="1943100"/>
          </a:xfrm>
          <a:prstGeom prst="rect">
            <a:avLst/>
          </a:prstGeom>
          <a:noFill/>
          <a:ln w="9525">
            <a:noFill/>
            <a:miter lim="800000"/>
            <a:headEnd/>
            <a:tailEnd/>
          </a:ln>
        </p:spPr>
      </p:pic>
      <p:pic>
        <p:nvPicPr>
          <p:cNvPr id="502788" name="Picture 4" descr="http://us.123rf.com/400wm/400/400/beenana/beenana0710/beenana071000042/1923113-close-up-view-of-a-united-states-buffalo-nickel-with-stacks-of-coins-behind-it-on-a-black-background.jpg"/>
          <p:cNvPicPr>
            <a:picLocks noChangeAspect="1" noChangeArrowheads="1"/>
          </p:cNvPicPr>
          <p:nvPr/>
        </p:nvPicPr>
        <p:blipFill>
          <a:blip r:embed="rId4" cstate="print"/>
          <a:srcRect l="25721" t="19971" r="12136" b="13100"/>
          <a:stretch>
            <a:fillRect/>
          </a:stretch>
        </p:blipFill>
        <p:spPr bwMode="auto">
          <a:xfrm>
            <a:off x="6916843" y="1343608"/>
            <a:ext cx="2003222" cy="1623526"/>
          </a:xfrm>
          <a:prstGeom prst="rect">
            <a:avLst/>
          </a:prstGeom>
          <a:noFill/>
        </p:spPr>
      </p:pic>
      <p:pic>
        <p:nvPicPr>
          <p:cNvPr id="7" name="Picture 4" descr="http://www.freeiconsweb.com/Icons-show/Visual-Animals-PNG/Elephant_256x256.png"/>
          <p:cNvPicPr>
            <a:picLocks noChangeAspect="1" noChangeArrowheads="1"/>
          </p:cNvPicPr>
          <p:nvPr/>
        </p:nvPicPr>
        <p:blipFill>
          <a:blip r:embed="rId5" cstate="print"/>
          <a:srcRect/>
          <a:stretch>
            <a:fillRect/>
          </a:stretch>
        </p:blipFill>
        <p:spPr bwMode="auto">
          <a:xfrm>
            <a:off x="6473891" y="3004458"/>
            <a:ext cx="1730375" cy="1730375"/>
          </a:xfrm>
          <a:prstGeom prst="rect">
            <a:avLst/>
          </a:prstGeom>
          <a:noFill/>
        </p:spPr>
      </p:pic>
    </p:spTree>
    <p:extLst>
      <p:ext uri="{BB962C8B-B14F-4D97-AF65-F5344CB8AC3E}">
        <p14:creationId xmlns:p14="http://schemas.microsoft.com/office/powerpoint/2010/main" val="168696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02788"/>
                                        </p:tgtEl>
                                        <p:attrNameLst>
                                          <p:attrName>style.visibility</p:attrName>
                                        </p:attrNameLst>
                                      </p:cBhvr>
                                      <p:to>
                                        <p:strVal val="visible"/>
                                      </p:to>
                                    </p:set>
                                    <p:animEffect transition="in" filter="dissolve">
                                      <p:cBhvr>
                                        <p:cTn id="15" dur="500"/>
                                        <p:tgtEl>
                                          <p:spTgt spid="502788"/>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9"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dissolve">
                                      <p:cBhvr>
                                        <p:cTn id="45" dur="500"/>
                                        <p:tgtEl>
                                          <p:spTgt spid="102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0"/>
            <a:ext cx="7315200" cy="707886"/>
          </a:xfrm>
          <a:prstGeom prst="rect">
            <a:avLst/>
          </a:prstGeom>
          <a:noFill/>
        </p:spPr>
        <p:txBody>
          <a:bodyPr wrap="square" rtlCol="0">
            <a:spAutoFit/>
          </a:bodyPr>
          <a:lstStyle/>
          <a:p>
            <a:pPr algn="ctr"/>
            <a:r>
              <a:rPr lang="en-US" sz="4000" dirty="0" smtClean="0">
                <a:solidFill>
                  <a:srgbClr val="FFFF00"/>
                </a:solidFill>
              </a:rPr>
              <a:t>Thank You</a:t>
            </a:r>
          </a:p>
        </p:txBody>
      </p:sp>
      <p:sp>
        <p:nvSpPr>
          <p:cNvPr id="5" name="TextBox 4"/>
          <p:cNvSpPr txBox="1"/>
          <p:nvPr/>
        </p:nvSpPr>
        <p:spPr>
          <a:xfrm>
            <a:off x="914400" y="3352800"/>
            <a:ext cx="7315200" cy="584776"/>
          </a:xfrm>
          <a:prstGeom prst="rect">
            <a:avLst/>
          </a:prstGeom>
          <a:noFill/>
        </p:spPr>
        <p:txBody>
          <a:bodyPr wrap="square" rtlCol="0">
            <a:spAutoFit/>
          </a:bodyPr>
          <a:lstStyle/>
          <a:p>
            <a:pPr algn="ctr"/>
            <a:r>
              <a:rPr lang="en-US" sz="3200" dirty="0" err="1" smtClean="0"/>
              <a:t>jpevans@med.unc.edu</a:t>
            </a:r>
            <a:endParaRPr lang="en-US" sz="3200" dirty="0" smtClean="0"/>
          </a:p>
        </p:txBody>
      </p:sp>
      <p:pic>
        <p:nvPicPr>
          <p:cNvPr id="6" name="Picture 5"/>
          <p:cNvPicPr>
            <a:picLocks noChangeAspect="1"/>
          </p:cNvPicPr>
          <p:nvPr/>
        </p:nvPicPr>
        <p:blipFill>
          <a:blip r:embed="rId3" cstate="print"/>
          <a:stretch>
            <a:fillRect/>
          </a:stretch>
        </p:blipFill>
        <p:spPr>
          <a:xfrm>
            <a:off x="5029200" y="4800600"/>
            <a:ext cx="1282700" cy="1587500"/>
          </a:xfrm>
          <a:prstGeom prst="rect">
            <a:avLst/>
          </a:prstGeom>
        </p:spPr>
      </p:pic>
      <p:sp>
        <p:nvSpPr>
          <p:cNvPr id="7" name="TextBox 6"/>
          <p:cNvSpPr txBox="1"/>
          <p:nvPr/>
        </p:nvSpPr>
        <p:spPr>
          <a:xfrm>
            <a:off x="3048000" y="5257800"/>
            <a:ext cx="2209800" cy="646331"/>
          </a:xfrm>
          <a:prstGeom prst="rect">
            <a:avLst/>
          </a:prstGeom>
          <a:noFill/>
        </p:spPr>
        <p:txBody>
          <a:bodyPr wrap="square" rtlCol="0">
            <a:spAutoFit/>
          </a:bodyPr>
          <a:lstStyle/>
          <a:p>
            <a:pPr algn="ctr"/>
            <a:r>
              <a:rPr lang="en-US" i="1" dirty="0" err="1" smtClean="0">
                <a:solidFill>
                  <a:srgbClr val="FFFF00"/>
                </a:solidFill>
              </a:rPr>
              <a:t>Venimus</a:t>
            </a:r>
            <a:r>
              <a:rPr lang="en-US" i="1" dirty="0" smtClean="0">
                <a:solidFill>
                  <a:srgbClr val="FFFF00"/>
                </a:solidFill>
              </a:rPr>
              <a:t>, </a:t>
            </a:r>
            <a:r>
              <a:rPr lang="en-US" i="1" dirty="0" err="1" smtClean="0">
                <a:solidFill>
                  <a:srgbClr val="FFFF00"/>
                </a:solidFill>
              </a:rPr>
              <a:t>Vidimus</a:t>
            </a:r>
            <a:r>
              <a:rPr lang="en-US" i="1" dirty="0" smtClean="0">
                <a:solidFill>
                  <a:srgbClr val="FFFF00"/>
                </a:solidFill>
              </a:rPr>
              <a:t>, </a:t>
            </a:r>
            <a:r>
              <a:rPr lang="en-US" i="1" dirty="0" err="1" smtClean="0">
                <a:solidFill>
                  <a:srgbClr val="FFFF00"/>
                </a:solidFill>
              </a:rPr>
              <a:t>Secuti</a:t>
            </a:r>
            <a:r>
              <a:rPr lang="en-US" i="1" dirty="0" smtClean="0">
                <a:solidFill>
                  <a:srgbClr val="FFFF00"/>
                </a:solidFill>
              </a:rPr>
              <a:t> </a:t>
            </a:r>
            <a:r>
              <a:rPr lang="en-US" i="1" dirty="0" err="1" smtClean="0">
                <a:solidFill>
                  <a:srgbClr val="FFFF00"/>
                </a:solidFill>
              </a:rPr>
              <a:t>Sumus</a:t>
            </a:r>
            <a:endParaRPr lang="en-US" i="1" dirty="0">
              <a:solidFill>
                <a:srgbClr val="FFFF00"/>
              </a:solidFill>
            </a:endParaRPr>
          </a:p>
        </p:txBody>
      </p:sp>
      <p:pic>
        <p:nvPicPr>
          <p:cNvPr id="8" name="Picture 7" descr="C:\Users\jpevans\AppData\Local\Microsoft\Windows\Temporary Internet Files\Content.Outlook\FSR5MN7X\CSER_Logo (2).png"/>
          <p:cNvPicPr/>
          <p:nvPr/>
        </p:nvPicPr>
        <p:blipFill>
          <a:blip r:embed="rId4" cstate="print"/>
          <a:srcRect/>
          <a:stretch>
            <a:fillRect/>
          </a:stretch>
        </p:blipFill>
        <p:spPr bwMode="auto">
          <a:xfrm>
            <a:off x="2819400" y="381000"/>
            <a:ext cx="3429000" cy="1371600"/>
          </a:xfrm>
          <a:prstGeom prst="rect">
            <a:avLst/>
          </a:prstGeom>
          <a:noFill/>
          <a:ln w="9525">
            <a:noFill/>
            <a:miter lim="800000"/>
            <a:headEnd/>
            <a:tailEnd/>
          </a:ln>
        </p:spPr>
      </p:pic>
    </p:spTree>
    <p:extLst>
      <p:ext uri="{BB962C8B-B14F-4D97-AF65-F5344CB8AC3E}">
        <p14:creationId xmlns:p14="http://schemas.microsoft.com/office/powerpoint/2010/main" val="3045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8990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650" name="Picture 2" descr="the woman in the moon the rabbit in the moon the cow jumping"/>
          <p:cNvPicPr>
            <a:picLocks noChangeAspect="1" noChangeArrowheads="1"/>
          </p:cNvPicPr>
          <p:nvPr/>
        </p:nvPicPr>
        <p:blipFill>
          <a:blip r:embed="rId3" cstate="print"/>
          <a:srcRect/>
          <a:stretch>
            <a:fillRect/>
          </a:stretch>
        </p:blipFill>
        <p:spPr bwMode="auto">
          <a:xfrm>
            <a:off x="6705600" y="1828800"/>
            <a:ext cx="1981200" cy="1981201"/>
          </a:xfrm>
          <a:prstGeom prst="rect">
            <a:avLst/>
          </a:prstGeom>
          <a:noFill/>
        </p:spPr>
      </p:pic>
      <p:sp>
        <p:nvSpPr>
          <p:cNvPr id="2" name="Title 1"/>
          <p:cNvSpPr>
            <a:spLocks noGrp="1"/>
          </p:cNvSpPr>
          <p:nvPr>
            <p:ph type="title"/>
          </p:nvPr>
        </p:nvSpPr>
        <p:spPr>
          <a:xfrm>
            <a:off x="228600" y="228600"/>
            <a:ext cx="8758410" cy="939333"/>
          </a:xfrm>
        </p:spPr>
        <p:txBody>
          <a:bodyPr>
            <a:normAutofit fontScale="90000"/>
          </a:bodyPr>
          <a:lstStyle/>
          <a:p>
            <a:r>
              <a:rPr lang="en-US" dirty="0" smtClean="0">
                <a:solidFill>
                  <a:srgbClr val="FFFF00"/>
                </a:solidFill>
              </a:rPr>
              <a:t>We’re Biologically Predisposed to Misinterpret Genomic Data</a:t>
            </a:r>
            <a:endParaRPr lang="en-US" sz="2800" i="1" dirty="0">
              <a:solidFill>
                <a:schemeClr val="tx1"/>
              </a:solidFill>
            </a:endParaRPr>
          </a:p>
        </p:txBody>
      </p:sp>
      <p:sp>
        <p:nvSpPr>
          <p:cNvPr id="4" name="Content Placeholder 2"/>
          <p:cNvSpPr>
            <a:spLocks noGrp="1"/>
          </p:cNvSpPr>
          <p:nvPr>
            <p:ph idx="1"/>
          </p:nvPr>
        </p:nvSpPr>
        <p:spPr>
          <a:xfrm>
            <a:off x="72356" y="1617741"/>
            <a:ext cx="6714380" cy="5079354"/>
          </a:xfrm>
        </p:spPr>
        <p:txBody>
          <a:bodyPr>
            <a:normAutofit/>
          </a:bodyPr>
          <a:lstStyle/>
          <a:p>
            <a:r>
              <a:rPr lang="en-US" dirty="0" smtClean="0"/>
              <a:t>As humans we are evolutionarily predisposed to discern patterns</a:t>
            </a:r>
          </a:p>
          <a:p>
            <a:pPr lvl="1"/>
            <a:r>
              <a:rPr lang="en-US" dirty="0" smtClean="0"/>
              <a:t>Even when not real</a:t>
            </a:r>
          </a:p>
          <a:p>
            <a:pPr lvl="1"/>
            <a:r>
              <a:rPr lang="en-US" dirty="0" smtClean="0"/>
              <a:t>The genome is so big it guarantees amazing coincidences</a:t>
            </a:r>
          </a:p>
          <a:p>
            <a:r>
              <a:rPr lang="en-US" dirty="0" smtClean="0"/>
              <a:t>The bar for applying </a:t>
            </a:r>
            <a:r>
              <a:rPr lang="en-US" dirty="0" err="1" smtClean="0"/>
              <a:t>genomically</a:t>
            </a:r>
            <a:r>
              <a:rPr lang="en-US" dirty="0" smtClean="0"/>
              <a:t>-derived data must be set very high</a:t>
            </a:r>
          </a:p>
          <a:p>
            <a:pPr lvl="1"/>
            <a:r>
              <a:rPr lang="en-US" dirty="0" smtClean="0"/>
              <a:t>We have to be highly cognizant of the low prior probability of significance of any variant</a:t>
            </a:r>
          </a:p>
        </p:txBody>
      </p:sp>
      <p:pic>
        <p:nvPicPr>
          <p:cNvPr id="7" name="Picture 6"/>
          <p:cNvPicPr>
            <a:picLocks noChangeAspect="1"/>
          </p:cNvPicPr>
          <p:nvPr/>
        </p:nvPicPr>
        <p:blipFill>
          <a:blip r:embed="rId4" cstate="print"/>
          <a:stretch>
            <a:fillRect/>
          </a:stretch>
        </p:blipFill>
        <p:spPr>
          <a:xfrm>
            <a:off x="6934200" y="4343400"/>
            <a:ext cx="1672582" cy="1788197"/>
          </a:xfrm>
          <a:prstGeom prst="rect">
            <a:avLst/>
          </a:prstGeom>
        </p:spPr>
      </p:pic>
    </p:spTree>
    <p:extLst>
      <p:ext uri="{BB962C8B-B14F-4D97-AF65-F5344CB8AC3E}">
        <p14:creationId xmlns:p14="http://schemas.microsoft.com/office/powerpoint/2010/main" val="192168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539650"/>
                                        </p:tgtEl>
                                        <p:attrNameLst>
                                          <p:attrName>style.visibility</p:attrName>
                                        </p:attrNameLst>
                                      </p:cBhvr>
                                      <p:to>
                                        <p:strVal val="visible"/>
                                      </p:to>
                                    </p:set>
                                    <p:animEffect transition="in" filter="dissolve">
                                      <p:cBhvr>
                                        <p:cTn id="13" dur="500"/>
                                        <p:tgtEl>
                                          <p:spTgt spid="5396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7848600" cy="6247864"/>
          </a:xfrm>
          <a:prstGeom prst="rect">
            <a:avLst/>
          </a:prstGeom>
          <a:noFill/>
        </p:spPr>
        <p:txBody>
          <a:bodyPr wrap="square" rtlCol="0">
            <a:spAutoFit/>
          </a:bodyPr>
          <a:lstStyle/>
          <a:p>
            <a:r>
              <a:rPr lang="en-US" sz="1600" dirty="0" smtClean="0"/>
              <a:t>For possible NHGRI Council meeting talk about CSER. Use the  CSER talk I did for the October 2013 meeting that the NIH folks couldn't</a:t>
            </a:r>
            <a:r>
              <a:rPr lang="fr-FR" sz="1600" dirty="0" smtClean="0"/>
              <a:t>’</a:t>
            </a:r>
            <a:r>
              <a:rPr lang="en-US" sz="1600" dirty="0" smtClean="0"/>
              <a:t>t go to b/o government shut down. For local NCGENES advertisement look at the ACMG talk I’m doing in March 2014</a:t>
            </a:r>
          </a:p>
          <a:p>
            <a:endParaRPr lang="en-US" sz="1600" dirty="0"/>
          </a:p>
          <a:p>
            <a:r>
              <a:rPr lang="en-US" sz="1600" dirty="0" smtClean="0"/>
              <a:t>Summarize justification for CSER, some of our results at UNC.</a:t>
            </a:r>
          </a:p>
          <a:p>
            <a:endParaRPr lang="en-US" sz="1600" dirty="0"/>
          </a:p>
          <a:p>
            <a:r>
              <a:rPr lang="en-US" sz="1600" dirty="0" smtClean="0"/>
              <a:t>Discuss needs, including:</a:t>
            </a:r>
          </a:p>
          <a:p>
            <a:r>
              <a:rPr lang="en-US" sz="1600" dirty="0" smtClean="0"/>
              <a:t>Further collection of data to define </a:t>
            </a:r>
            <a:r>
              <a:rPr lang="en-US" sz="1600" dirty="0" err="1" smtClean="0"/>
              <a:t>dxic</a:t>
            </a:r>
            <a:r>
              <a:rPr lang="en-US" sz="1600" dirty="0" smtClean="0"/>
              <a:t> yields to guide clinicians use of WES</a:t>
            </a:r>
          </a:p>
          <a:p>
            <a:endParaRPr lang="en-US" sz="1600" dirty="0" smtClean="0"/>
          </a:p>
          <a:p>
            <a:r>
              <a:rPr lang="en-US" sz="1600" dirty="0" smtClean="0"/>
              <a:t>Will need outcome data and the timeline is too short  to obtain from initial cycle</a:t>
            </a:r>
          </a:p>
          <a:p>
            <a:endParaRPr lang="en-US" sz="1600" dirty="0"/>
          </a:p>
          <a:p>
            <a:r>
              <a:rPr lang="en-US" sz="1600" dirty="0" smtClean="0"/>
              <a:t>Further ELSI data collection regarding return of IF – might give a one-slide overview of where we stand with need for ACMG 56, the ROR controversy and opt- out solution</a:t>
            </a:r>
          </a:p>
          <a:p>
            <a:endParaRPr lang="en-US" sz="1600" dirty="0"/>
          </a:p>
          <a:p>
            <a:r>
              <a:rPr lang="en-US" sz="1600" dirty="0" err="1" smtClean="0"/>
              <a:t>ClinGen</a:t>
            </a:r>
            <a:r>
              <a:rPr lang="en-US" sz="1600" dirty="0" smtClean="0"/>
              <a:t> project and adjudication of variants (moon slide) as major need</a:t>
            </a:r>
          </a:p>
          <a:p>
            <a:endParaRPr lang="en-US" sz="1600" dirty="0"/>
          </a:p>
          <a:p>
            <a:r>
              <a:rPr lang="en-US" sz="1600" dirty="0" smtClean="0"/>
              <a:t>To figure out penetrance there is a need for registry of off-target mutations in disease genes that allows ascertainment of a. personal medical </a:t>
            </a:r>
            <a:r>
              <a:rPr lang="en-US" sz="1600" dirty="0" err="1" smtClean="0"/>
              <a:t>hx</a:t>
            </a:r>
            <a:r>
              <a:rPr lang="en-US" sz="1600" dirty="0" smtClean="0"/>
              <a:t> b. family history c. prospective f/u.  Lots of efforts going on that are uncovering mutations – need to harness systematically. Doesn’t need it’s own sequencing project if it can be piggy-backed</a:t>
            </a:r>
          </a:p>
          <a:p>
            <a:r>
              <a:rPr lang="en-US" sz="1600" dirty="0"/>
              <a:t>	</a:t>
            </a:r>
            <a:endParaRPr lang="en-US" sz="1600" dirty="0" smtClean="0"/>
          </a:p>
          <a:p>
            <a:r>
              <a:rPr lang="en-US" sz="1600" dirty="0" smtClean="0"/>
              <a:t>Need to assess </a:t>
            </a:r>
            <a:r>
              <a:rPr lang="en-US" sz="1600" dirty="0" err="1" smtClean="0"/>
              <a:t>targteted</a:t>
            </a:r>
            <a:r>
              <a:rPr lang="en-US" sz="1600" dirty="0" smtClean="0"/>
              <a:t> sequencing of genes in general population for possible public health investigation</a:t>
            </a:r>
          </a:p>
          <a:p>
            <a:endParaRPr lang="en-US" sz="1600" dirty="0"/>
          </a:p>
          <a:p>
            <a:r>
              <a:rPr lang="en-US" sz="1600" dirty="0" smtClean="0"/>
              <a:t>Describe public health potential with looking for rare highly penetrant mutations.</a:t>
            </a:r>
            <a:endParaRPr lang="en-US" sz="1600" dirty="0"/>
          </a:p>
        </p:txBody>
      </p:sp>
    </p:spTree>
    <p:extLst>
      <p:ext uri="{BB962C8B-B14F-4D97-AF65-F5344CB8AC3E}">
        <p14:creationId xmlns:p14="http://schemas.microsoft.com/office/powerpoint/2010/main" val="3861832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3200" dirty="0" smtClean="0">
                <a:solidFill>
                  <a:srgbClr val="FFFF00"/>
                </a:solidFill>
              </a:rPr>
              <a:t>Real Results Are Better Than Hypothetical Results</a:t>
            </a:r>
            <a:endParaRPr lang="en-US" sz="3200" dirty="0">
              <a:solidFill>
                <a:srgbClr val="FFFF00"/>
              </a:solidFill>
            </a:endParaRPr>
          </a:p>
        </p:txBody>
      </p:sp>
      <p:sp>
        <p:nvSpPr>
          <p:cNvPr id="3" name="Content Placeholder 2"/>
          <p:cNvSpPr>
            <a:spLocks noGrp="1"/>
          </p:cNvSpPr>
          <p:nvPr>
            <p:ph idx="1"/>
          </p:nvPr>
        </p:nvSpPr>
        <p:spPr>
          <a:xfrm>
            <a:off x="457200" y="1143000"/>
            <a:ext cx="8229600" cy="5334000"/>
          </a:xfrm>
        </p:spPr>
        <p:txBody>
          <a:bodyPr>
            <a:normAutofit/>
          </a:bodyPr>
          <a:lstStyle/>
          <a:p>
            <a:pPr>
              <a:spcBef>
                <a:spcPts val="0"/>
              </a:spcBef>
            </a:pPr>
            <a:r>
              <a:rPr lang="en-US" sz="2400" dirty="0" smtClean="0"/>
              <a:t>Most important reasons for wanting to learn IF</a:t>
            </a:r>
          </a:p>
          <a:p>
            <a:pPr lvl="1">
              <a:spcBef>
                <a:spcPts val="0"/>
              </a:spcBef>
            </a:pPr>
            <a:r>
              <a:rPr lang="en-US" sz="2200" dirty="0" smtClean="0"/>
              <a:t>To get information about family’s possible health risks</a:t>
            </a:r>
          </a:p>
          <a:p>
            <a:pPr lvl="1">
              <a:spcBef>
                <a:spcPts val="0"/>
              </a:spcBef>
            </a:pPr>
            <a:r>
              <a:rPr lang="en-US" sz="2200" dirty="0" smtClean="0"/>
              <a:t>Motivation to do things to prevent or delay future health problems</a:t>
            </a:r>
          </a:p>
          <a:p>
            <a:pPr lvl="1">
              <a:spcBef>
                <a:spcPts val="0"/>
              </a:spcBef>
            </a:pPr>
            <a:r>
              <a:rPr lang="en-US" sz="2200" dirty="0" smtClean="0"/>
              <a:t>To contribute to research</a:t>
            </a:r>
            <a:endParaRPr lang="en-US" sz="2600" dirty="0"/>
          </a:p>
          <a:p>
            <a:pPr marL="400050">
              <a:spcBef>
                <a:spcPts val="0"/>
              </a:spcBef>
            </a:pPr>
            <a:r>
              <a:rPr lang="en-US" sz="2400" dirty="0" smtClean="0"/>
              <a:t>Most important reasons for NOT wanting to learn IF</a:t>
            </a:r>
          </a:p>
          <a:p>
            <a:pPr marL="800100" lvl="1">
              <a:spcBef>
                <a:spcPts val="0"/>
              </a:spcBef>
            </a:pPr>
            <a:r>
              <a:rPr lang="en-US" sz="2200" dirty="0" smtClean="0"/>
              <a:t>Too upsetting to find out about risk for a serious health problem</a:t>
            </a:r>
          </a:p>
          <a:p>
            <a:pPr marL="800100" lvl="1">
              <a:spcBef>
                <a:spcPts val="0"/>
              </a:spcBef>
            </a:pPr>
            <a:r>
              <a:rPr lang="en-US" sz="2200" dirty="0" smtClean="0"/>
              <a:t>Information would not give definite answers</a:t>
            </a:r>
          </a:p>
          <a:p>
            <a:pPr marL="800100" lvl="1">
              <a:spcBef>
                <a:spcPts val="0"/>
              </a:spcBef>
            </a:pPr>
            <a:r>
              <a:rPr lang="en-US" sz="2200" dirty="0" smtClean="0"/>
              <a:t>No way to cure or prevent health problems</a:t>
            </a:r>
          </a:p>
          <a:p>
            <a:r>
              <a:rPr lang="en-US" sz="2400" dirty="0"/>
              <a:t>In-person interview during clinic visit</a:t>
            </a:r>
          </a:p>
          <a:p>
            <a:pPr lvl="1">
              <a:spcBef>
                <a:spcPts val="0"/>
              </a:spcBef>
            </a:pPr>
            <a:r>
              <a:rPr lang="en-US" sz="2200" dirty="0"/>
              <a:t>15/21 indicated they ‘probably’ or ‘definitely’ will ask for at least some IFs</a:t>
            </a:r>
            <a:endParaRPr lang="en-US" dirty="0"/>
          </a:p>
          <a:p>
            <a:pPr marL="800100" lvl="1">
              <a:spcBef>
                <a:spcPts val="0"/>
              </a:spcBef>
            </a:pPr>
            <a:r>
              <a:rPr lang="en-US" sz="2200" dirty="0"/>
              <a:t>However, only 6/21 have formally requested any findings to date via phone </a:t>
            </a:r>
            <a:r>
              <a:rPr lang="en-US" sz="2200" dirty="0" smtClean="0"/>
              <a:t>call</a:t>
            </a:r>
            <a:endParaRPr lang="en-US" sz="2600" dirty="0" smtClean="0"/>
          </a:p>
          <a:p>
            <a:pPr marL="1200150" lvl="2">
              <a:spcBef>
                <a:spcPts val="0"/>
              </a:spcBef>
            </a:pPr>
            <a:endParaRPr lang="en-US" sz="1600" dirty="0"/>
          </a:p>
          <a:p>
            <a:pPr marL="971550" lvl="2" indent="0">
              <a:spcBef>
                <a:spcPts val="0"/>
              </a:spcBef>
              <a:buNone/>
            </a:pPr>
            <a:endParaRPr lang="en-US" sz="1600" dirty="0" smtClean="0"/>
          </a:p>
          <a:p>
            <a:pPr marL="1200150" lvl="2">
              <a:spcBef>
                <a:spcPts val="0"/>
              </a:spcBef>
            </a:pPr>
            <a:endParaRPr lang="en-US" sz="1600" dirty="0" smtClean="0"/>
          </a:p>
          <a:p>
            <a:pPr marL="1200150" lvl="2">
              <a:spcBef>
                <a:spcPts val="0"/>
              </a:spcBef>
            </a:pPr>
            <a:endParaRPr lang="en-US" sz="1600" dirty="0"/>
          </a:p>
          <a:p>
            <a:pPr marL="971550" lvl="2" indent="0">
              <a:spcBef>
                <a:spcPts val="0"/>
              </a:spcBef>
              <a:buNone/>
            </a:pPr>
            <a:endParaRPr lang="en-US" sz="1600" dirty="0" smtClean="0"/>
          </a:p>
          <a:p>
            <a:pPr marL="514350" lvl="1" indent="0">
              <a:spcBef>
                <a:spcPts val="0"/>
              </a:spcBef>
              <a:buNone/>
            </a:pPr>
            <a:endParaRPr lang="en-US" sz="2000" dirty="0" smtClean="0"/>
          </a:p>
          <a:p>
            <a:pPr lvl="1"/>
            <a:endParaRPr lang="en-US" sz="2400" dirty="0" smtClean="0"/>
          </a:p>
          <a:p>
            <a:pPr marL="457200" lvl="1" indent="0">
              <a:buNone/>
            </a:pPr>
            <a:endParaRPr lang="en-US" sz="2400" dirty="0" smtClean="0"/>
          </a:p>
        </p:txBody>
      </p:sp>
    </p:spTree>
    <p:extLst>
      <p:ext uri="{BB962C8B-B14F-4D97-AF65-F5344CB8AC3E}">
        <p14:creationId xmlns:p14="http://schemas.microsoft.com/office/powerpoint/2010/main" val="12549339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5856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83663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Key Questions</a:t>
            </a:r>
            <a:endParaRPr lang="en-US"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r>
              <a:rPr lang="en-US" dirty="0"/>
              <a:t>Somatic analysis of malignant tumors</a:t>
            </a:r>
          </a:p>
          <a:p>
            <a:pPr lvl="1"/>
            <a:r>
              <a:rPr lang="en-US" dirty="0"/>
              <a:t>How often does such analysis lead to change in Rx?</a:t>
            </a:r>
          </a:p>
          <a:p>
            <a:pPr lvl="1"/>
            <a:r>
              <a:rPr lang="en-US" dirty="0"/>
              <a:t>Improvement of </a:t>
            </a:r>
            <a:r>
              <a:rPr lang="en-US" dirty="0" smtClean="0"/>
              <a:t>outcome with </a:t>
            </a:r>
            <a:r>
              <a:rPr lang="en-US" dirty="0"/>
              <a:t>genomic guidance</a:t>
            </a:r>
          </a:p>
          <a:p>
            <a:r>
              <a:rPr lang="en-US" dirty="0" smtClean="0"/>
              <a:t>Diagnostic yield with germline analysis</a:t>
            </a:r>
          </a:p>
          <a:p>
            <a:pPr lvl="1"/>
            <a:r>
              <a:rPr lang="en-US" dirty="0" smtClean="0"/>
              <a:t>Will provide important guidance to use of genomic sequencing in the clinic</a:t>
            </a:r>
          </a:p>
          <a:p>
            <a:pPr lvl="1"/>
            <a:r>
              <a:rPr lang="en-US" dirty="0" smtClean="0"/>
              <a:t>Will likely be different for different patient categories/phenotypes</a:t>
            </a:r>
          </a:p>
          <a:p>
            <a:r>
              <a:rPr lang="en-US" dirty="0" smtClean="0"/>
              <a:t>Especially important given the time and resource intensive nature of analysis</a:t>
            </a:r>
          </a:p>
          <a:p>
            <a:r>
              <a:rPr lang="en-US" dirty="0" smtClean="0"/>
              <a:t>Incidental Findings</a:t>
            </a:r>
          </a:p>
          <a:p>
            <a:pPr lvl="1"/>
            <a:r>
              <a:rPr lang="en-US" dirty="0" smtClean="0"/>
              <a:t>Frequency with which they arise</a:t>
            </a:r>
          </a:p>
          <a:p>
            <a:pPr lvl="1"/>
            <a:r>
              <a:rPr lang="en-US" dirty="0" smtClean="0"/>
              <a:t>Preferences and actual choices made by subjects with regard to such findings</a:t>
            </a:r>
          </a:p>
          <a:p>
            <a:pPr lvl="1"/>
            <a:r>
              <a:rPr lang="en-US" dirty="0" smtClean="0"/>
              <a:t>Impact of receipt on patients and families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4252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43470"/>
            <a:ext cx="8686800" cy="923330"/>
          </a:xfrm>
          <a:prstGeom prst="rect">
            <a:avLst/>
          </a:prstGeom>
          <a:noFill/>
        </p:spPr>
        <p:txBody>
          <a:bodyPr wrap="square" rtlCol="0">
            <a:spAutoFit/>
          </a:bodyPr>
          <a:lstStyle/>
          <a:p>
            <a:r>
              <a:rPr lang="en-US" dirty="0" smtClean="0"/>
              <a:t>CSER Plenary Session Thursday, 10/1013 from 10:30-11:30</a:t>
            </a:r>
          </a:p>
          <a:p>
            <a:endParaRPr lang="en-US" dirty="0"/>
          </a:p>
          <a:p>
            <a:endParaRPr lang="en-US" dirty="0"/>
          </a:p>
        </p:txBody>
      </p:sp>
      <p:sp>
        <p:nvSpPr>
          <p:cNvPr id="13313" name="Rectangle 1"/>
          <p:cNvSpPr>
            <a:spLocks noChangeArrowheads="1"/>
          </p:cNvSpPr>
          <p:nvPr/>
        </p:nvSpPr>
        <p:spPr bwMode="auto">
          <a:xfrm>
            <a:off x="152400" y="2057400"/>
            <a:ext cx="8915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Hey Lucia and Brad,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I’m starting to think about the plenary talk that I’m giving on Thursday, 10/10, from 10:30 to 11:30.</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Would you look at the rough outline and see what you think? I want to make sure that I talk about things that will be of interest to everyone.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will need help from you guys getting the aggregate data. I figure since the quarterly reports are due 9/16 I might be able to get you to help me soon after that with aggregation. I’m not a procrastinator and like getting stuff done in advance!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Finally, what other things do you think I should talk about? Please feel free to make suggestions; I’d appreciate your input.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 overview of the CSER goals/rationale. I don’t think I’ll provide many details on each group’s individual project, but will likely have a slide or two that summarize the overall approach and patient mix for each site.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Total numbers enrolled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Total numbers analyzed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Demographics including ethnicities, age, sex</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Phenotypic/clinical categories of subjects being examined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Diagnostic hit-rates broken down by clinical/phenotypic category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With some degree of granularity with regard to results that are clearly positive vs. possible explanations vs. VUS vs. negative results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I’ll probably take a slight diversion and briefly discuss different approaches to analysis, which will help me keep the interest of the informatics folks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Frequency of incidental findings deemed reportable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I’m assuming that each site reports this information?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bit of the ELSI experience thus far, recognizing that it will be largely anecdotal at this early stage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I’ll likely discuss a few individual cases that illustrate broader principles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e.g. a finding we have of a reportable incidental finding and the interesting family history data obtained upon reporting that back to the subject)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our case of the highly therapeutic finding of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-responsive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dystonia</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dx</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other illustrative cases that other groups might have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Thanks!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Rectangle 1"/>
          <p:cNvSpPr>
            <a:spLocks noChangeArrowheads="1"/>
          </p:cNvSpPr>
          <p:nvPr/>
        </p:nvSpPr>
        <p:spPr bwMode="auto">
          <a:xfrm>
            <a:off x="2362200" y="990600"/>
            <a:ext cx="4953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&gt; Sounds great. How about if we leave the precise time (20 </a:t>
            </a:r>
            <a:r>
              <a:rPr kumimoji="0" lang="en-US" sz="10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vs</a:t>
            </a:r>
            <a:r>
              <a:rPr kumimoji="0" lang="en-US" sz="10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15 minutes) a bit flexible for now and as we start to craft our talks we can refine if needed? For now I'll plan on ~20 minutes. I won't have some of the aggregate data for a couple of weeks so things are still up in the air a bit.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&gt;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4924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PQuestion"/>
          <p:cNvSpPr>
            <a:spLocks noGrp="1"/>
          </p:cNvSpPr>
          <p:nvPr>
            <p:ph type="title"/>
          </p:nvPr>
        </p:nvSpPr>
        <p:spPr>
          <a:xfrm>
            <a:off x="0" y="76200"/>
            <a:ext cx="9144000" cy="914400"/>
          </a:xfrm>
        </p:spPr>
        <p:txBody>
          <a:bodyPr>
            <a:normAutofit fontScale="90000"/>
          </a:bodyPr>
          <a:lstStyle/>
          <a:p>
            <a:r>
              <a:rPr lang="en-US" sz="4000" dirty="0" smtClean="0">
                <a:solidFill>
                  <a:srgbClr val="FFFF66"/>
                </a:solidFill>
              </a:rPr>
              <a:t>Our Values Regarding Genetic Information Vary</a:t>
            </a:r>
          </a:p>
        </p:txBody>
      </p:sp>
      <p:sp>
        <p:nvSpPr>
          <p:cNvPr id="1028" name="TPAnswers"/>
          <p:cNvSpPr>
            <a:spLocks noGrp="1"/>
          </p:cNvSpPr>
          <p:nvPr>
            <p:ph type="body" idx="1"/>
            <p:custDataLst>
              <p:tags r:id="rId2"/>
            </p:custDataLst>
          </p:nvPr>
        </p:nvSpPr>
        <p:spPr>
          <a:xfrm>
            <a:off x="210751" y="3665088"/>
            <a:ext cx="4114800" cy="2298392"/>
          </a:xfrm>
        </p:spPr>
        <p:txBody>
          <a:bodyPr/>
          <a:lstStyle/>
          <a:p>
            <a:pPr marL="514350" indent="-514350">
              <a:buFontTx/>
              <a:buAutoNum type="arabicPeriod"/>
            </a:pPr>
            <a:r>
              <a:rPr lang="en-US" dirty="0" smtClean="0"/>
              <a:t>Yes</a:t>
            </a:r>
          </a:p>
          <a:p>
            <a:pPr marL="514350" indent="-514350">
              <a:buFontTx/>
              <a:buAutoNum type="arabicPeriod"/>
            </a:pPr>
            <a:r>
              <a:rPr lang="en-US" dirty="0" smtClean="0"/>
              <a:t>No</a:t>
            </a:r>
          </a:p>
          <a:p>
            <a:pPr marL="514350" indent="-514350">
              <a:buFontTx/>
              <a:buAutoNum type="arabicPeriod"/>
            </a:pPr>
            <a:r>
              <a:rPr lang="en-US" dirty="0" smtClean="0"/>
              <a:t>I’m not sure</a:t>
            </a:r>
          </a:p>
        </p:txBody>
      </p:sp>
      <p:sp>
        <p:nvSpPr>
          <p:cNvPr id="5" name="TextBox 4"/>
          <p:cNvSpPr txBox="1">
            <a:spLocks noChangeArrowheads="1"/>
          </p:cNvSpPr>
          <p:nvPr/>
        </p:nvSpPr>
        <p:spPr bwMode="auto">
          <a:xfrm>
            <a:off x="5629275" y="3714750"/>
            <a:ext cx="3305175" cy="1477963"/>
          </a:xfrm>
          <a:prstGeom prst="rect">
            <a:avLst/>
          </a:prstGeom>
          <a:noFill/>
          <a:ln w="9525">
            <a:noFill/>
            <a:miter lim="800000"/>
            <a:headEnd/>
            <a:tailEnd/>
          </a:ln>
        </p:spPr>
        <p:txBody>
          <a:bodyPr>
            <a:spAutoFit/>
          </a:bodyPr>
          <a:lstStyle/>
          <a:p>
            <a:pPr>
              <a:buFont typeface="Arial" charset="0"/>
              <a:buChar char="•"/>
            </a:pPr>
            <a:r>
              <a:rPr lang="en-US"/>
              <a:t>Alzheimer Disease</a:t>
            </a:r>
          </a:p>
          <a:p>
            <a:pPr>
              <a:buFont typeface="Arial" charset="0"/>
              <a:buChar char="•"/>
            </a:pPr>
            <a:r>
              <a:rPr lang="en-US"/>
              <a:t>Fatal Familial Insomnia</a:t>
            </a:r>
          </a:p>
          <a:p>
            <a:pPr>
              <a:buFont typeface="Arial" charset="0"/>
              <a:buChar char="•"/>
            </a:pPr>
            <a:r>
              <a:rPr lang="en-US"/>
              <a:t>Spinocerebellar Ataxia</a:t>
            </a:r>
          </a:p>
          <a:p>
            <a:pPr>
              <a:buFont typeface="Arial" charset="0"/>
              <a:buChar char="•"/>
            </a:pPr>
            <a:r>
              <a:rPr lang="en-US"/>
              <a:t>Huntington Disease</a:t>
            </a:r>
          </a:p>
          <a:p>
            <a:pPr>
              <a:buFont typeface="Arial" charset="0"/>
              <a:buChar char="•"/>
            </a:pPr>
            <a:r>
              <a:rPr lang="en-US"/>
              <a:t>CADASIL</a:t>
            </a:r>
          </a:p>
        </p:txBody>
      </p:sp>
      <p:sp>
        <p:nvSpPr>
          <p:cNvPr id="6" name="TextBox 5"/>
          <p:cNvSpPr txBox="1">
            <a:spLocks noChangeArrowheads="1"/>
          </p:cNvSpPr>
          <p:nvPr/>
        </p:nvSpPr>
        <p:spPr bwMode="auto">
          <a:xfrm>
            <a:off x="4124325" y="3295650"/>
            <a:ext cx="4657725" cy="461963"/>
          </a:xfrm>
          <a:prstGeom prst="rect">
            <a:avLst/>
          </a:prstGeom>
          <a:noFill/>
          <a:ln w="9525">
            <a:noFill/>
            <a:miter lim="800000"/>
            <a:headEnd/>
            <a:tailEnd/>
          </a:ln>
        </p:spPr>
        <p:txBody>
          <a:bodyPr>
            <a:spAutoFit/>
          </a:bodyPr>
          <a:lstStyle/>
          <a:p>
            <a:pPr algn="ctr"/>
            <a:r>
              <a:rPr lang="en-US" dirty="0">
                <a:solidFill>
                  <a:srgbClr val="FFFF00"/>
                </a:solidFill>
              </a:rPr>
              <a:t>A few really bad genetic diseases…</a:t>
            </a:r>
          </a:p>
        </p:txBody>
      </p:sp>
      <p:sp>
        <p:nvSpPr>
          <p:cNvPr id="2" name="Rectangle 1"/>
          <p:cNvSpPr/>
          <p:nvPr/>
        </p:nvSpPr>
        <p:spPr>
          <a:xfrm>
            <a:off x="241925" y="5845098"/>
            <a:ext cx="8709291" cy="875111"/>
          </a:xfrm>
          <a:prstGeom prst="rect">
            <a:avLst/>
          </a:prstGeom>
        </p:spPr>
        <p:txBody>
          <a:bodyPr wrap="square">
            <a:spAutoFit/>
          </a:bodyPr>
          <a:lstStyle/>
          <a:p>
            <a:pPr algn="ctr">
              <a:lnSpc>
                <a:spcPct val="90000"/>
              </a:lnSpc>
            </a:pPr>
            <a:r>
              <a:rPr lang="en-US" sz="2800" i="1" dirty="0" smtClean="0">
                <a:solidFill>
                  <a:srgbClr val="FFFF00"/>
                </a:solidFill>
              </a:rPr>
              <a:t>We need to understand how heterogeneous values can be accommodated</a:t>
            </a:r>
            <a:endParaRPr lang="en-US" sz="2800" i="1" dirty="0">
              <a:solidFill>
                <a:srgbClr val="FFFF00"/>
              </a:solidFill>
            </a:endParaRPr>
          </a:p>
        </p:txBody>
      </p:sp>
      <p:sp>
        <p:nvSpPr>
          <p:cNvPr id="3" name="TextBox 2"/>
          <p:cNvSpPr txBox="1"/>
          <p:nvPr/>
        </p:nvSpPr>
        <p:spPr>
          <a:xfrm>
            <a:off x="228600" y="1219200"/>
            <a:ext cx="8763000" cy="1384995"/>
          </a:xfrm>
          <a:prstGeom prst="rect">
            <a:avLst/>
          </a:prstGeom>
          <a:noFill/>
        </p:spPr>
        <p:txBody>
          <a:bodyPr wrap="square" rtlCol="0">
            <a:spAutoFit/>
          </a:bodyPr>
          <a:lstStyle/>
          <a:p>
            <a:pPr algn="ctr"/>
            <a:r>
              <a:rPr lang="en-US" sz="2800" dirty="0"/>
              <a:t>If you carry a mutation that essentially guarantees that you will develop a severe, unpreventable &amp; untreatable neurological disease by age 60 would you wish to be told?</a:t>
            </a:r>
          </a:p>
        </p:txBody>
      </p:sp>
    </p:spTree>
    <p:custDataLst>
      <p:tags r:id="rId1"/>
    </p:custDataLst>
    <p:extLst>
      <p:ext uri="{BB962C8B-B14F-4D97-AF65-F5344CB8AC3E}">
        <p14:creationId xmlns:p14="http://schemas.microsoft.com/office/powerpoint/2010/main" val="17431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8">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P spid="5" grpId="0" build="p"/>
      <p:bldP spid="6" grpId="0"/>
      <p:bldP spid="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219200" y="731845"/>
            <a:ext cx="7543800" cy="4525963"/>
          </a:xfrm>
        </p:spPr>
        <p:txBody>
          <a:bodyPr>
            <a:normAutofit fontScale="92500" lnSpcReduction="10000"/>
          </a:bodyPr>
          <a:lstStyle/>
          <a:p>
            <a:r>
              <a:rPr lang="en-US" sz="2800" u="sng" dirty="0" smtClean="0">
                <a:solidFill>
                  <a:schemeClr val="bg1"/>
                </a:solidFill>
              </a:rPr>
              <a:t>Category I mutations</a:t>
            </a:r>
          </a:p>
          <a:p>
            <a:pPr lvl="1"/>
            <a:r>
              <a:rPr lang="en-US" sz="2400" b="1" dirty="0">
                <a:solidFill>
                  <a:schemeClr val="bg1"/>
                </a:solidFill>
              </a:rPr>
              <a:t>E</a:t>
            </a:r>
            <a:r>
              <a:rPr lang="en-US" sz="2400" b="1" dirty="0" smtClean="0">
                <a:solidFill>
                  <a:schemeClr val="bg1"/>
                </a:solidFill>
              </a:rPr>
              <a:t>stablished </a:t>
            </a:r>
            <a:r>
              <a:rPr lang="en-US" sz="2400" b="1" dirty="0">
                <a:solidFill>
                  <a:schemeClr val="bg1"/>
                </a:solidFill>
              </a:rPr>
              <a:t>clinical utility </a:t>
            </a:r>
            <a:r>
              <a:rPr lang="en-US" sz="2400" dirty="0">
                <a:solidFill>
                  <a:schemeClr val="bg1"/>
                </a:solidFill>
              </a:rPr>
              <a:t>for the tumor type </a:t>
            </a:r>
            <a:r>
              <a:rPr lang="en-US" sz="2400" dirty="0" smtClean="0">
                <a:solidFill>
                  <a:schemeClr val="bg1"/>
                </a:solidFill>
              </a:rPr>
              <a:t>tested </a:t>
            </a:r>
          </a:p>
          <a:p>
            <a:r>
              <a:rPr lang="en-US" sz="2800" u="sng" dirty="0" smtClean="0">
                <a:solidFill>
                  <a:schemeClr val="bg1"/>
                </a:solidFill>
              </a:rPr>
              <a:t>Category II mutations</a:t>
            </a:r>
          </a:p>
          <a:p>
            <a:pPr lvl="1"/>
            <a:r>
              <a:rPr lang="en-US" sz="2400" b="1" dirty="0">
                <a:solidFill>
                  <a:schemeClr val="bg1"/>
                </a:solidFill>
              </a:rPr>
              <a:t>P</a:t>
            </a:r>
            <a:r>
              <a:rPr lang="en-US" sz="2400" b="1" dirty="0" smtClean="0">
                <a:solidFill>
                  <a:schemeClr val="bg1"/>
                </a:solidFill>
              </a:rPr>
              <a:t>otential </a:t>
            </a:r>
            <a:r>
              <a:rPr lang="en-US" sz="2400" b="1" dirty="0">
                <a:solidFill>
                  <a:schemeClr val="bg1"/>
                </a:solidFill>
              </a:rPr>
              <a:t>clinical </a:t>
            </a:r>
            <a:r>
              <a:rPr lang="en-US" sz="2400" b="1" dirty="0" smtClean="0">
                <a:solidFill>
                  <a:schemeClr val="bg1"/>
                </a:solidFill>
              </a:rPr>
              <a:t>utility</a:t>
            </a:r>
          </a:p>
          <a:p>
            <a:pPr lvl="1"/>
            <a:r>
              <a:rPr lang="en-US" sz="2400" dirty="0">
                <a:solidFill>
                  <a:schemeClr val="bg1"/>
                </a:solidFill>
              </a:rPr>
              <a:t>G</a:t>
            </a:r>
            <a:r>
              <a:rPr lang="en-US" sz="2400" dirty="0" smtClean="0">
                <a:solidFill>
                  <a:schemeClr val="bg1"/>
                </a:solidFill>
              </a:rPr>
              <a:t>enes </a:t>
            </a:r>
            <a:r>
              <a:rPr lang="en-US" sz="2400" dirty="0">
                <a:solidFill>
                  <a:schemeClr val="bg1"/>
                </a:solidFill>
              </a:rPr>
              <a:t>that are members of cancer pathways, gene families, or functional </a:t>
            </a:r>
            <a:r>
              <a:rPr lang="en-US" sz="2400" dirty="0" smtClean="0">
                <a:solidFill>
                  <a:schemeClr val="bg1"/>
                </a:solidFill>
              </a:rPr>
              <a:t>groups; targets of </a:t>
            </a:r>
            <a:r>
              <a:rPr lang="en-US" sz="2400" dirty="0">
                <a:solidFill>
                  <a:schemeClr val="bg1"/>
                </a:solidFill>
              </a:rPr>
              <a:t>approved  </a:t>
            </a:r>
            <a:r>
              <a:rPr lang="en-US" sz="2400" dirty="0" smtClean="0">
                <a:solidFill>
                  <a:schemeClr val="bg1"/>
                </a:solidFill>
              </a:rPr>
              <a:t> or </a:t>
            </a:r>
            <a:r>
              <a:rPr lang="en-US" sz="2400" dirty="0">
                <a:solidFill>
                  <a:schemeClr val="bg1"/>
                </a:solidFill>
              </a:rPr>
              <a:t>investigational therapeutic </a:t>
            </a:r>
            <a:r>
              <a:rPr lang="en-US" sz="2400" dirty="0" smtClean="0">
                <a:solidFill>
                  <a:schemeClr val="bg1"/>
                </a:solidFill>
              </a:rPr>
              <a:t>agents</a:t>
            </a:r>
          </a:p>
          <a:p>
            <a:r>
              <a:rPr lang="en-US" sz="2800" u="sng" dirty="0" smtClean="0">
                <a:solidFill>
                  <a:schemeClr val="bg1"/>
                </a:solidFill>
              </a:rPr>
              <a:t>Category III mutations</a:t>
            </a:r>
          </a:p>
          <a:p>
            <a:pPr lvl="1"/>
            <a:r>
              <a:rPr lang="en-US" sz="2400" b="1" dirty="0" smtClean="0">
                <a:solidFill>
                  <a:schemeClr val="bg1"/>
                </a:solidFill>
              </a:rPr>
              <a:t>In </a:t>
            </a:r>
            <a:r>
              <a:rPr lang="en-US" sz="2400" b="1" dirty="0">
                <a:solidFill>
                  <a:schemeClr val="bg1"/>
                </a:solidFill>
              </a:rPr>
              <a:t>consensus cancer genes </a:t>
            </a:r>
            <a:r>
              <a:rPr lang="en-US" sz="2400" dirty="0">
                <a:solidFill>
                  <a:schemeClr val="bg1"/>
                </a:solidFill>
              </a:rPr>
              <a:t>(not </a:t>
            </a:r>
            <a:r>
              <a:rPr lang="en-US" sz="2400" dirty="0" smtClean="0">
                <a:solidFill>
                  <a:schemeClr val="bg1"/>
                </a:solidFill>
              </a:rPr>
              <a:t>included in I </a:t>
            </a:r>
            <a:r>
              <a:rPr lang="en-US" sz="2400" dirty="0">
                <a:solidFill>
                  <a:schemeClr val="bg1"/>
                </a:solidFill>
              </a:rPr>
              <a:t>and II</a:t>
            </a:r>
            <a:r>
              <a:rPr lang="en-US" sz="2400" dirty="0" smtClean="0">
                <a:solidFill>
                  <a:schemeClr val="bg1"/>
                </a:solidFill>
              </a:rPr>
              <a:t>)	</a:t>
            </a:r>
          </a:p>
          <a:p>
            <a:r>
              <a:rPr lang="en-US" sz="2800" u="sng" dirty="0" smtClean="0">
                <a:solidFill>
                  <a:schemeClr val="bg1"/>
                </a:solidFill>
              </a:rPr>
              <a:t>Category IV mutations</a:t>
            </a:r>
            <a:endParaRPr lang="en-US" u="sng" dirty="0">
              <a:solidFill>
                <a:schemeClr val="bg1"/>
              </a:solidFill>
            </a:endParaRPr>
          </a:p>
          <a:p>
            <a:pPr lvl="1"/>
            <a:r>
              <a:rPr lang="en-US" sz="2400" dirty="0" smtClean="0">
                <a:solidFill>
                  <a:schemeClr val="bg1"/>
                </a:solidFill>
              </a:rPr>
              <a:t>All other mutations</a:t>
            </a:r>
          </a:p>
        </p:txBody>
      </p:sp>
      <p:grpSp>
        <p:nvGrpSpPr>
          <p:cNvPr id="2" name="Group 8"/>
          <p:cNvGrpSpPr/>
          <p:nvPr/>
        </p:nvGrpSpPr>
        <p:grpSpPr>
          <a:xfrm>
            <a:off x="200419" y="5322287"/>
            <a:ext cx="1135309" cy="1322250"/>
            <a:chOff x="200396" y="5322287"/>
            <a:chExt cx="1135309" cy="1322250"/>
          </a:xfrm>
        </p:grpSpPr>
        <p:pic>
          <p:nvPicPr>
            <p:cNvPr id="10" name="Picture 9" descr="Combined BCM and TCH.png"/>
            <p:cNvPicPr>
              <a:picLocks noChangeAspect="1"/>
            </p:cNvPicPr>
            <p:nvPr/>
          </p:nvPicPr>
          <p:blipFill rotWithShape="1">
            <a:blip r:embed="rId4" cstate="print"/>
            <a:srcRect t="59151"/>
            <a:stretch/>
          </p:blipFill>
          <p:spPr>
            <a:xfrm>
              <a:off x="228599" y="6134100"/>
              <a:ext cx="1078903" cy="510437"/>
            </a:xfrm>
            <a:prstGeom prst="rect">
              <a:avLst/>
            </a:prstGeom>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396" y="5322287"/>
              <a:ext cx="1135309" cy="72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5105400" y="838200"/>
            <a:ext cx="2174378" cy="369332"/>
          </a:xfrm>
          <a:prstGeom prst="rect">
            <a:avLst/>
          </a:prstGeom>
          <a:solidFill>
            <a:srgbClr val="FF0000"/>
          </a:solidFill>
          <a:ln>
            <a:solidFill>
              <a:schemeClr val="tx1"/>
            </a:solidFill>
          </a:ln>
        </p:spPr>
        <p:txBody>
          <a:bodyPr wrap="none" rtlCol="0">
            <a:spAutoFit/>
          </a:bodyPr>
          <a:lstStyle/>
          <a:p>
            <a:r>
              <a:rPr lang="en-US" b="1" i="1" dirty="0" smtClean="0">
                <a:solidFill>
                  <a:schemeClr val="bg1"/>
                </a:solidFill>
              </a:rPr>
              <a:t>ALK</a:t>
            </a:r>
            <a:r>
              <a:rPr lang="en-US" b="1" dirty="0" smtClean="0">
                <a:solidFill>
                  <a:schemeClr val="bg1"/>
                </a:solidFill>
              </a:rPr>
              <a:t> - </a:t>
            </a:r>
            <a:r>
              <a:rPr lang="en-US" b="1" dirty="0" err="1" smtClean="0">
                <a:solidFill>
                  <a:schemeClr val="bg1"/>
                </a:solidFill>
              </a:rPr>
              <a:t>neuroblastoma</a:t>
            </a:r>
            <a:endParaRPr lang="en-US" b="1" dirty="0">
              <a:solidFill>
                <a:schemeClr val="bg1"/>
              </a:solidFill>
            </a:endParaRPr>
          </a:p>
        </p:txBody>
      </p:sp>
      <p:sp>
        <p:nvSpPr>
          <p:cNvPr id="12" name="TextBox 11"/>
          <p:cNvSpPr txBox="1"/>
          <p:nvPr/>
        </p:nvSpPr>
        <p:spPr>
          <a:xfrm>
            <a:off x="5137460" y="1840468"/>
            <a:ext cx="2238498" cy="369332"/>
          </a:xfrm>
          <a:prstGeom prst="rect">
            <a:avLst/>
          </a:prstGeom>
          <a:solidFill>
            <a:srgbClr val="FFC000"/>
          </a:solidFill>
          <a:ln>
            <a:solidFill>
              <a:schemeClr val="tx1"/>
            </a:solidFill>
          </a:ln>
        </p:spPr>
        <p:txBody>
          <a:bodyPr wrap="none" rtlCol="0">
            <a:spAutoFit/>
          </a:bodyPr>
          <a:lstStyle/>
          <a:p>
            <a:r>
              <a:rPr lang="en-US" b="1" i="1" dirty="0" smtClean="0">
                <a:solidFill>
                  <a:schemeClr val="bg1"/>
                </a:solidFill>
              </a:rPr>
              <a:t>MET</a:t>
            </a:r>
            <a:r>
              <a:rPr lang="en-US" b="1" dirty="0" smtClean="0">
                <a:solidFill>
                  <a:schemeClr val="bg1"/>
                </a:solidFill>
              </a:rPr>
              <a:t> - </a:t>
            </a:r>
            <a:r>
              <a:rPr lang="en-US" b="1" dirty="0" err="1" smtClean="0">
                <a:solidFill>
                  <a:schemeClr val="bg1"/>
                </a:solidFill>
              </a:rPr>
              <a:t>neuroblastoma</a:t>
            </a:r>
            <a:endParaRPr lang="en-US" b="1" dirty="0">
              <a:solidFill>
                <a:schemeClr val="bg1"/>
              </a:solidFill>
            </a:endParaRPr>
          </a:p>
        </p:txBody>
      </p:sp>
      <p:sp>
        <p:nvSpPr>
          <p:cNvPr id="13" name="TextBox 12"/>
          <p:cNvSpPr txBox="1"/>
          <p:nvPr/>
        </p:nvSpPr>
        <p:spPr>
          <a:xfrm>
            <a:off x="5105400" y="4126468"/>
            <a:ext cx="2302618" cy="369332"/>
          </a:xfrm>
          <a:prstGeom prst="rect">
            <a:avLst/>
          </a:prstGeom>
          <a:solidFill>
            <a:srgbClr val="FFFF00"/>
          </a:solidFill>
          <a:ln>
            <a:solidFill>
              <a:schemeClr val="tx1"/>
            </a:solidFill>
          </a:ln>
        </p:spPr>
        <p:txBody>
          <a:bodyPr wrap="none" rtlCol="0">
            <a:spAutoFit/>
          </a:bodyPr>
          <a:lstStyle/>
          <a:p>
            <a:r>
              <a:rPr lang="en-US" b="1" i="1" dirty="0" smtClean="0">
                <a:solidFill>
                  <a:schemeClr val="bg1"/>
                </a:solidFill>
              </a:rPr>
              <a:t>PHF6 </a:t>
            </a:r>
            <a:r>
              <a:rPr lang="en-US" b="1" dirty="0" smtClean="0">
                <a:solidFill>
                  <a:schemeClr val="bg1"/>
                </a:solidFill>
              </a:rPr>
              <a:t>- </a:t>
            </a:r>
            <a:r>
              <a:rPr lang="en-US" b="1" dirty="0" err="1" smtClean="0">
                <a:solidFill>
                  <a:schemeClr val="bg1"/>
                </a:solidFill>
              </a:rPr>
              <a:t>neuroblastoma</a:t>
            </a:r>
            <a:endParaRPr lang="en-US" b="1" dirty="0">
              <a:solidFill>
                <a:schemeClr val="bg1"/>
              </a:solidFill>
            </a:endParaRPr>
          </a:p>
        </p:txBody>
      </p:sp>
      <p:sp>
        <p:nvSpPr>
          <p:cNvPr id="14" name="TextBox 13"/>
          <p:cNvSpPr txBox="1"/>
          <p:nvPr/>
        </p:nvSpPr>
        <p:spPr>
          <a:xfrm>
            <a:off x="5129631" y="4999822"/>
            <a:ext cx="2260940" cy="369332"/>
          </a:xfrm>
          <a:prstGeom prst="rect">
            <a:avLst/>
          </a:prstGeom>
          <a:solidFill>
            <a:schemeClr val="bg1">
              <a:lumMod val="85000"/>
            </a:schemeClr>
          </a:solidFill>
          <a:ln>
            <a:solidFill>
              <a:schemeClr val="tx1"/>
            </a:solidFill>
          </a:ln>
        </p:spPr>
        <p:txBody>
          <a:bodyPr wrap="none" rtlCol="0">
            <a:spAutoFit/>
          </a:bodyPr>
          <a:lstStyle/>
          <a:p>
            <a:r>
              <a:rPr lang="en-US" b="1" i="1" dirty="0" smtClean="0"/>
              <a:t>XIAP </a:t>
            </a:r>
            <a:r>
              <a:rPr lang="en-US" b="1" dirty="0" smtClean="0"/>
              <a:t>- </a:t>
            </a:r>
            <a:r>
              <a:rPr lang="en-US" b="1" dirty="0" err="1" smtClean="0"/>
              <a:t>neuroblastoma</a:t>
            </a:r>
            <a:endParaRPr lang="en-US" b="1" dirty="0"/>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6320" t="10362" r="7986" b="13021"/>
          <a:stretch/>
        </p:blipFill>
        <p:spPr>
          <a:xfrm>
            <a:off x="6629400" y="5396291"/>
            <a:ext cx="2409431" cy="1292866"/>
          </a:xfrm>
          <a:prstGeom prst="rect">
            <a:avLst/>
          </a:prstGeom>
        </p:spPr>
      </p:pic>
    </p:spTree>
    <p:extLst>
      <p:ext uri="{BB962C8B-B14F-4D97-AF65-F5344CB8AC3E}">
        <p14:creationId xmlns:p14="http://schemas.microsoft.com/office/powerpoint/2010/main" val="2235769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cs typeface="Times New Roman"/>
              </a:rPr>
              <a:t>Early tumor report data</a:t>
            </a:r>
            <a:endParaRPr lang="en-US" dirty="0">
              <a:solidFill>
                <a:prstClr val="black"/>
              </a:solidFill>
            </a:endParaRPr>
          </a:p>
        </p:txBody>
      </p:sp>
      <p:cxnSp>
        <p:nvCxnSpPr>
          <p:cNvPr id="3" name="Straight Connector 2"/>
          <p:cNvCxnSpPr/>
          <p:nvPr/>
        </p:nvCxnSpPr>
        <p:spPr>
          <a:xfrm>
            <a:off x="914400" y="838200"/>
            <a:ext cx="7315200" cy="1588"/>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4" name="Group 46"/>
          <p:cNvGrpSpPr/>
          <p:nvPr/>
        </p:nvGrpSpPr>
        <p:grpSpPr>
          <a:xfrm>
            <a:off x="200419" y="5322287"/>
            <a:ext cx="1135309" cy="1322250"/>
            <a:chOff x="200396" y="5322287"/>
            <a:chExt cx="1135309" cy="1322250"/>
          </a:xfrm>
        </p:grpSpPr>
        <p:pic>
          <p:nvPicPr>
            <p:cNvPr id="13" name="Picture 12" descr="Combined BCM and TCH.png"/>
            <p:cNvPicPr>
              <a:picLocks noChangeAspect="1"/>
            </p:cNvPicPr>
            <p:nvPr/>
          </p:nvPicPr>
          <p:blipFill rotWithShape="1">
            <a:blip r:embed="rId4" cstate="print"/>
            <a:srcRect t="59151"/>
            <a:stretch/>
          </p:blipFill>
          <p:spPr>
            <a:xfrm>
              <a:off x="228599" y="6134100"/>
              <a:ext cx="1078903" cy="510437"/>
            </a:xfrm>
            <a:prstGeom prst="rect">
              <a:avLst/>
            </a:prstGeom>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396" y="5322287"/>
              <a:ext cx="1135309" cy="72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1184532" y="914400"/>
            <a:ext cx="6686126" cy="523220"/>
          </a:xfrm>
          <a:prstGeom prst="rect">
            <a:avLst/>
          </a:prstGeom>
          <a:noFill/>
        </p:spPr>
        <p:txBody>
          <a:bodyPr wrap="none" rtlCol="0">
            <a:spAutoFit/>
          </a:bodyPr>
          <a:lstStyle/>
          <a:p>
            <a:pPr algn="ctr"/>
            <a:r>
              <a:rPr lang="en-US" sz="2800" dirty="0" smtClean="0">
                <a:solidFill>
                  <a:schemeClr val="bg1"/>
                </a:solidFill>
              </a:rPr>
              <a:t>HIGHEST category of mutation PER SUBJECT</a:t>
            </a:r>
            <a:endParaRPr lang="en-US" sz="2800" dirty="0">
              <a:solidFill>
                <a:schemeClr val="bg1"/>
              </a:solidFill>
            </a:endParaRPr>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6320" t="10362" r="7986" b="13021"/>
          <a:stretch/>
        </p:blipFill>
        <p:spPr>
          <a:xfrm>
            <a:off x="6629400" y="5396291"/>
            <a:ext cx="2409431" cy="1292866"/>
          </a:xfrm>
          <a:prstGeom prst="rect">
            <a:avLst/>
          </a:prstGeom>
        </p:spPr>
      </p:pic>
      <p:graphicFrame>
        <p:nvGraphicFramePr>
          <p:cNvPr id="43" name="Chart 42"/>
          <p:cNvGraphicFramePr>
            <a:graphicFrameLocks/>
          </p:cNvGraphicFramePr>
          <p:nvPr>
            <p:extLst>
              <p:ext uri="{D42A27DB-BD31-4B8C-83A1-F6EECF244321}">
                <p14:modId xmlns:p14="http://schemas.microsoft.com/office/powerpoint/2010/main" val="480945386"/>
              </p:ext>
            </p:extLst>
          </p:nvPr>
        </p:nvGraphicFramePr>
        <p:xfrm>
          <a:off x="626115" y="1459715"/>
          <a:ext cx="8060685" cy="4159156"/>
        </p:xfrm>
        <a:graphic>
          <a:graphicData uri="http://schemas.openxmlformats.org/drawingml/2006/chart">
            <c:chart xmlns:c="http://schemas.openxmlformats.org/drawingml/2006/chart" xmlns:r="http://schemas.openxmlformats.org/officeDocument/2006/relationships" r:id="rId7"/>
          </a:graphicData>
        </a:graphic>
      </p:graphicFrame>
      <p:sp>
        <p:nvSpPr>
          <p:cNvPr id="44" name="TextBox 43"/>
          <p:cNvSpPr txBox="1"/>
          <p:nvPr/>
        </p:nvSpPr>
        <p:spPr>
          <a:xfrm>
            <a:off x="2799009" y="6393798"/>
            <a:ext cx="2915991" cy="369332"/>
          </a:xfrm>
          <a:prstGeom prst="rect">
            <a:avLst/>
          </a:prstGeom>
          <a:noFill/>
        </p:spPr>
        <p:txBody>
          <a:bodyPr wrap="none" rtlCol="0">
            <a:spAutoFit/>
          </a:bodyPr>
          <a:lstStyle/>
          <a:p>
            <a:r>
              <a:rPr lang="en-US" dirty="0" smtClean="0">
                <a:solidFill>
                  <a:schemeClr val="bg1"/>
                </a:solidFill>
              </a:rPr>
              <a:t>Sept 2013: 58 tumor </a:t>
            </a:r>
            <a:r>
              <a:rPr lang="en-US" dirty="0" err="1" smtClean="0">
                <a:solidFill>
                  <a:schemeClr val="bg1"/>
                </a:solidFill>
              </a:rPr>
              <a:t>exomes</a:t>
            </a:r>
            <a:endParaRPr lang="en-US" dirty="0">
              <a:solidFill>
                <a:schemeClr val="bg1"/>
              </a:solidFill>
            </a:endParaRPr>
          </a:p>
        </p:txBody>
      </p:sp>
    </p:spTree>
    <p:extLst>
      <p:ext uri="{BB962C8B-B14F-4D97-AF65-F5344CB8AC3E}">
        <p14:creationId xmlns:p14="http://schemas.microsoft.com/office/powerpoint/2010/main" val="28710734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838200" y="644731"/>
            <a:ext cx="70866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Based on our current data (n=70 tumor exomes), we would estimate that we detect a tumor exome finding that could potentially change pharmacologic treatment of the patient sequenced (with FDA approved drugs or as part of a clinical trial) in the event of tumor recurrence in 25% of pediatric solid tumor cases. The context/caveat to this estimate is that we are sequencing newly-diagnosed pediatric solid tumor patients, who are generally treated initially on or following relatively well-defined protocols, such that the tumor exome data are generally received while the patient is completing their initial standard treatment. Thus in our project the utility of the tumor exome data is being evaluated in the clinical context of recurrent or refractory tumors.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Please see attached for several summary slides in case they would be of any use at the meeting.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Best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Will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286000" y="504885"/>
            <a:ext cx="6019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Hey,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The gene is BBS9, and her number is 141 if you want to look her up.  She has a clinical diagnosis of non-</a:t>
            </a:r>
            <a:r>
              <a:rPr kumimoji="0" lang="en-US" sz="16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syndromic</a:t>
            </a: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cone-rod dystrophy.  She had two variants that were not reported in the literature (but predicted damaging by </a:t>
            </a:r>
            <a:r>
              <a:rPr kumimoji="0" lang="en-US" sz="16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Polyphen</a:t>
            </a: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  The two rare variants are BBS9 c.1255C&gt;G (p.Pro419Ala) and BBS9 c.2153A&gt;T (p.Glu748Val).  The BBS9 gene has not been associated with cone-rod dystrophy (CRD), but of course, CRD is a feature of BBS.  Additionally, there are other BBS genes that are associated with non-</a:t>
            </a:r>
            <a:r>
              <a:rPr kumimoji="0" lang="en-US" sz="16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syndromic</a:t>
            </a: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retinitis </a:t>
            </a:r>
            <a:r>
              <a:rPr kumimoji="0" lang="en-US" sz="16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pigmentosa</a:t>
            </a: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so we believe her CRD is associated with the two variants identified in her BBS9 genes.  We don't have info on phase of the two variants, and we probably won't get the opportunity to study family members.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Let me know what additional information you would like on her!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55509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0"/>
            <a:ext cx="6248400" cy="4247317"/>
          </a:xfrm>
          <a:prstGeom prst="rect">
            <a:avLst/>
          </a:prstGeom>
          <a:noFill/>
        </p:spPr>
        <p:txBody>
          <a:bodyPr wrap="square" rtlCol="0">
            <a:spAutoFit/>
          </a:bodyPr>
          <a:lstStyle/>
          <a:p>
            <a:r>
              <a:rPr lang="en-US" dirty="0" smtClean="0"/>
              <a:t>Discuss briefly the inherent variation in how VUS’s / diagnostic findings are reported. Which affects the “hit rate” as well as having important clinical implications. Stress importance of being conservative.</a:t>
            </a:r>
          </a:p>
          <a:p>
            <a:endParaRPr lang="en-US" dirty="0" smtClean="0"/>
          </a:p>
          <a:p>
            <a:pPr>
              <a:buFont typeface="Arial" pitchFamily="34" charset="0"/>
              <a:buChar char="•"/>
            </a:pPr>
            <a:r>
              <a:rPr lang="en-US" dirty="0" smtClean="0"/>
              <a:t>Definite or Likely (single, clearly deleterious, previously reported 	pathogenic mutation in AD disease)</a:t>
            </a:r>
          </a:p>
          <a:p>
            <a:pPr>
              <a:buFont typeface="Arial" pitchFamily="34" charset="0"/>
              <a:buChar char="•"/>
            </a:pPr>
            <a:r>
              <a:rPr lang="en-US" dirty="0" smtClean="0"/>
              <a:t>Possible/VUS – right gene with right phenotype with possible variant</a:t>
            </a:r>
          </a:p>
          <a:p>
            <a:pPr>
              <a:buFont typeface="Arial" pitchFamily="34" charset="0"/>
              <a:buChar char="•"/>
            </a:pPr>
            <a:r>
              <a:rPr lang="en-US" dirty="0" smtClean="0"/>
              <a:t>VUS – worth reporting but no or minimal claims as to being diagnostic  </a:t>
            </a:r>
          </a:p>
          <a:p>
            <a:pPr lvl="1">
              <a:buFont typeface="Arial" pitchFamily="34" charset="0"/>
              <a:buChar char="•"/>
            </a:pPr>
            <a:r>
              <a:rPr lang="en-US" dirty="0" smtClean="0"/>
              <a:t>This would include a deleterious mutation in a great gene for the phenotype in a recessive disease where you haven't found a second disease mutation. Report b/o ability to recommend focused sequencing / deletion analysis.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7239000" cy="3416320"/>
          </a:xfrm>
          <a:prstGeom prst="rect">
            <a:avLst/>
          </a:prstGeom>
          <a:noFill/>
        </p:spPr>
        <p:txBody>
          <a:bodyPr wrap="square" rtlCol="0">
            <a:spAutoFit/>
          </a:bodyPr>
          <a:lstStyle/>
          <a:p>
            <a:pPr algn="ctr"/>
            <a:r>
              <a:rPr lang="en-US" sz="5400" dirty="0" smtClean="0"/>
              <a:t>Following slides are from CSER Plenary in October 2013 and ACMG Lessons learned in March 2014</a:t>
            </a:r>
            <a:endParaRPr lang="en-US" sz="5400" dirty="0"/>
          </a:p>
        </p:txBody>
      </p:sp>
    </p:spTree>
    <p:extLst>
      <p:ext uri="{BB962C8B-B14F-4D97-AF65-F5344CB8AC3E}">
        <p14:creationId xmlns:p14="http://schemas.microsoft.com/office/powerpoint/2010/main" val="1808923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924800" cy="1470025"/>
          </a:xfrm>
        </p:spPr>
        <p:txBody>
          <a:bodyPr>
            <a:noAutofit/>
          </a:bodyPr>
          <a:lstStyle/>
          <a:p>
            <a:r>
              <a:rPr lang="en-US" sz="4800" dirty="0" smtClean="0">
                <a:solidFill>
                  <a:srgbClr val="FFFF00"/>
                </a:solidFill>
              </a:rPr>
              <a:t>CSER</a:t>
            </a:r>
            <a:br>
              <a:rPr lang="en-US" sz="4800" dirty="0" smtClean="0">
                <a:solidFill>
                  <a:srgbClr val="FFFF00"/>
                </a:solidFill>
              </a:rPr>
            </a:br>
            <a:r>
              <a:rPr lang="en-US" sz="4800" dirty="0" smtClean="0">
                <a:solidFill>
                  <a:srgbClr val="FFFF00"/>
                </a:solidFill>
              </a:rPr>
              <a:t>Clinical Sequencing Exploratory Research</a:t>
            </a:r>
            <a:endParaRPr lang="en-US" sz="4800" dirty="0">
              <a:solidFill>
                <a:srgbClr val="FFFF00"/>
              </a:solidFill>
            </a:endParaRPr>
          </a:p>
        </p:txBody>
      </p:sp>
      <p:sp>
        <p:nvSpPr>
          <p:cNvPr id="3" name="Subtitle 2"/>
          <p:cNvSpPr>
            <a:spLocks noGrp="1"/>
          </p:cNvSpPr>
          <p:nvPr>
            <p:ph type="subTitle" idx="1"/>
          </p:nvPr>
        </p:nvSpPr>
        <p:spPr>
          <a:xfrm>
            <a:off x="1447800" y="3886200"/>
            <a:ext cx="6400800" cy="2743200"/>
          </a:xfrm>
        </p:spPr>
        <p:txBody>
          <a:bodyPr>
            <a:normAutofit fontScale="62500" lnSpcReduction="20000"/>
          </a:bodyPr>
          <a:lstStyle/>
          <a:p>
            <a:r>
              <a:rPr lang="en-US" sz="4400" i="1" dirty="0" smtClean="0"/>
              <a:t>NHGRI Genome Sequencing Research Network Meeting</a:t>
            </a:r>
          </a:p>
          <a:p>
            <a:r>
              <a:rPr lang="en-US" sz="4400" i="1" dirty="0" smtClean="0"/>
              <a:t>Bethesda, MD</a:t>
            </a:r>
          </a:p>
          <a:p>
            <a:r>
              <a:rPr lang="en-US" sz="4400" i="1" dirty="0" smtClean="0"/>
              <a:t>8 October – 11 October 2013</a:t>
            </a:r>
          </a:p>
          <a:p>
            <a:endParaRPr lang="en-US" dirty="0"/>
          </a:p>
          <a:p>
            <a:r>
              <a:rPr lang="en-US" dirty="0" smtClean="0"/>
              <a:t>Jim Evans MD, </a:t>
            </a:r>
            <a:r>
              <a:rPr lang="en-US" dirty="0" err="1" smtClean="0"/>
              <a:t>Ph.D</a:t>
            </a:r>
            <a:endParaRPr lang="en-US" dirty="0" smtClean="0"/>
          </a:p>
          <a:p>
            <a:r>
              <a:rPr lang="en-US" dirty="0" smtClean="0"/>
              <a:t>University of North Carolina at Chapel Hill</a:t>
            </a:r>
            <a:endParaRPr lang="en-US" dirty="0"/>
          </a:p>
        </p:txBody>
      </p:sp>
      <p:pic>
        <p:nvPicPr>
          <p:cNvPr id="5" name="Picture 4" descr="C:\Users\jpevans\AppData\Local\Microsoft\Windows\Temporary Internet Files\Content.Outlook\FSR5MN7X\CSER_Logo (2).png"/>
          <p:cNvPicPr/>
          <p:nvPr/>
        </p:nvPicPr>
        <p:blipFill>
          <a:blip r:embed="rId3" cstate="print"/>
          <a:srcRect/>
          <a:stretch>
            <a:fillRect/>
          </a:stretch>
        </p:blipFill>
        <p:spPr bwMode="auto">
          <a:xfrm>
            <a:off x="2819400" y="2362200"/>
            <a:ext cx="3429000" cy="1371600"/>
          </a:xfrm>
          <a:prstGeom prst="rect">
            <a:avLst/>
          </a:prstGeom>
          <a:noFill/>
          <a:ln w="9525">
            <a:noFill/>
            <a:miter lim="800000"/>
            <a:headEnd/>
            <a:tailEnd/>
          </a:ln>
        </p:spPr>
      </p:pic>
    </p:spTree>
    <p:extLst>
      <p:ext uri="{BB962C8B-B14F-4D97-AF65-F5344CB8AC3E}">
        <p14:creationId xmlns:p14="http://schemas.microsoft.com/office/powerpoint/2010/main" val="5287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600200" y="1965960"/>
            <a:ext cx="5943600" cy="451104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600200" y="76200"/>
            <a:ext cx="5943600" cy="1813560"/>
          </a:xfrm>
          <a:prstGeom prst="rect">
            <a:avLst/>
          </a:prstGeom>
          <a:noFill/>
          <a:ln w="28575" cmpd="sng">
            <a:solidFill>
              <a:srgbClr val="FFFF00"/>
            </a:solidFill>
            <a:miter lim="800000"/>
            <a:headEnd/>
            <a:tailEnd/>
          </a:ln>
        </p:spPr>
      </p:pic>
      <p:sp>
        <p:nvSpPr>
          <p:cNvPr id="6" name="TextBox 5"/>
          <p:cNvSpPr txBox="1"/>
          <p:nvPr/>
        </p:nvSpPr>
        <p:spPr>
          <a:xfrm>
            <a:off x="5334000" y="6477000"/>
            <a:ext cx="3810000" cy="307777"/>
          </a:xfrm>
          <a:prstGeom prst="rect">
            <a:avLst/>
          </a:prstGeom>
          <a:noFill/>
        </p:spPr>
        <p:txBody>
          <a:bodyPr wrap="square" rtlCol="0">
            <a:spAutoFit/>
          </a:bodyPr>
          <a:lstStyle/>
          <a:p>
            <a:r>
              <a:rPr lang="en-US" sz="1400" i="1" dirty="0" smtClean="0">
                <a:solidFill>
                  <a:srgbClr val="FFFF00"/>
                </a:solidFill>
              </a:rPr>
              <a:t>Green &amp; </a:t>
            </a:r>
            <a:r>
              <a:rPr lang="en-US" sz="1400" i="1" dirty="0" err="1" smtClean="0">
                <a:solidFill>
                  <a:srgbClr val="FFFF00"/>
                </a:solidFill>
              </a:rPr>
              <a:t>Guyer</a:t>
            </a:r>
            <a:r>
              <a:rPr lang="en-US" sz="1400" i="1" dirty="0" smtClean="0">
                <a:solidFill>
                  <a:srgbClr val="FFFF00"/>
                </a:solidFill>
              </a:rPr>
              <a:t>. Nature; 470:204.2011</a:t>
            </a:r>
            <a:endParaRPr lang="en-US" sz="1400" i="1" dirty="0">
              <a:solidFill>
                <a:srgbClr val="FFFF00"/>
              </a:solidFill>
            </a:endParaRPr>
          </a:p>
        </p:txBody>
      </p:sp>
    </p:spTree>
    <p:extLst>
      <p:ext uri="{BB962C8B-B14F-4D97-AF65-F5344CB8AC3E}">
        <p14:creationId xmlns:p14="http://schemas.microsoft.com/office/powerpoint/2010/main" val="1184389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36538"/>
            <a:ext cx="8229600" cy="1143000"/>
          </a:xfrm>
        </p:spPr>
        <p:txBody>
          <a:bodyPr>
            <a:normAutofit/>
          </a:bodyPr>
          <a:lstStyle/>
          <a:p>
            <a:r>
              <a:rPr lang="en-US" dirty="0" smtClean="0">
                <a:solidFill>
                  <a:srgbClr val="FFFF00"/>
                </a:solidFill>
              </a:rPr>
              <a:t>Medical Science = Clinical Care</a:t>
            </a:r>
          </a:p>
        </p:txBody>
      </p:sp>
      <p:sp>
        <p:nvSpPr>
          <p:cNvPr id="299011" name="Rectangle 3"/>
          <p:cNvSpPr>
            <a:spLocks noGrp="1" noChangeArrowheads="1"/>
          </p:cNvSpPr>
          <p:nvPr>
            <p:ph type="body" idx="1"/>
          </p:nvPr>
        </p:nvSpPr>
        <p:spPr>
          <a:xfrm>
            <a:off x="152400" y="1447800"/>
            <a:ext cx="8839200" cy="5080000"/>
          </a:xfrm>
        </p:spPr>
        <p:txBody>
          <a:bodyPr>
            <a:normAutofit/>
          </a:bodyPr>
          <a:lstStyle/>
          <a:p>
            <a:pPr>
              <a:lnSpc>
                <a:spcPct val="90000"/>
              </a:lnSpc>
            </a:pPr>
            <a:r>
              <a:rPr lang="en-US" sz="2400" dirty="0" smtClean="0"/>
              <a:t>Medical Science is the foundation of Medical Practice</a:t>
            </a:r>
          </a:p>
          <a:p>
            <a:pPr>
              <a:lnSpc>
                <a:spcPct val="90000"/>
              </a:lnSpc>
            </a:pPr>
            <a:r>
              <a:rPr lang="en-US" sz="2400" dirty="0" smtClean="0"/>
              <a:t>But the two endeavors demand different approaches </a:t>
            </a:r>
          </a:p>
          <a:p>
            <a:pPr>
              <a:lnSpc>
                <a:spcPct val="90000"/>
              </a:lnSpc>
            </a:pPr>
            <a:r>
              <a:rPr lang="en-US" sz="2400" dirty="0" smtClean="0"/>
              <a:t>Theory </a:t>
            </a:r>
            <a:r>
              <a:rPr lang="en-US" sz="2400" dirty="0"/>
              <a:t>alone is insufficient to guide </a:t>
            </a:r>
            <a:r>
              <a:rPr lang="en-US" sz="2400" dirty="0" smtClean="0"/>
              <a:t>practice</a:t>
            </a:r>
          </a:p>
          <a:p>
            <a:pPr>
              <a:lnSpc>
                <a:spcPct val="90000"/>
              </a:lnSpc>
            </a:pPr>
            <a:r>
              <a:rPr lang="en-US" sz="2400" dirty="0" smtClean="0"/>
              <a:t>The stakes are particularly high </a:t>
            </a:r>
          </a:p>
          <a:p>
            <a:pPr lvl="1">
              <a:lnSpc>
                <a:spcPct val="90000"/>
              </a:lnSpc>
            </a:pPr>
            <a:r>
              <a:rPr lang="en-US" sz="2000" dirty="0" smtClean="0"/>
              <a:t>Misapplication can result in real and profound harm</a:t>
            </a:r>
          </a:p>
          <a:p>
            <a:pPr>
              <a:lnSpc>
                <a:spcPct val="90000"/>
              </a:lnSpc>
            </a:pPr>
            <a:r>
              <a:rPr lang="en-US" sz="2400" dirty="0" smtClean="0"/>
              <a:t>The balance between premature translation and inappropriate delay in translation is difficult to achieve</a:t>
            </a:r>
          </a:p>
          <a:p>
            <a:pPr lvl="1">
              <a:lnSpc>
                <a:spcPct val="90000"/>
              </a:lnSpc>
            </a:pPr>
            <a:r>
              <a:rPr lang="en-US" sz="2000" dirty="0" smtClean="0"/>
              <a:t>Harm to patients</a:t>
            </a:r>
          </a:p>
          <a:p>
            <a:pPr lvl="1">
              <a:lnSpc>
                <a:spcPct val="90000"/>
              </a:lnSpc>
            </a:pPr>
            <a:r>
              <a:rPr lang="en-US" sz="2000" dirty="0" smtClean="0"/>
              <a:t>Increased cost</a:t>
            </a:r>
          </a:p>
          <a:p>
            <a:pPr lvl="1">
              <a:lnSpc>
                <a:spcPct val="90000"/>
              </a:lnSpc>
            </a:pPr>
            <a:r>
              <a:rPr lang="en-US" sz="2000" dirty="0" smtClean="0"/>
              <a:t>Missed opportunities</a:t>
            </a:r>
          </a:p>
          <a:p>
            <a:pPr>
              <a:lnSpc>
                <a:spcPct val="90000"/>
              </a:lnSpc>
            </a:pPr>
            <a:r>
              <a:rPr lang="en-US" sz="2400" dirty="0"/>
              <a:t>Medical practice ultimately involves individual values </a:t>
            </a:r>
          </a:p>
          <a:p>
            <a:pPr lvl="1">
              <a:lnSpc>
                <a:spcPct val="90000"/>
              </a:lnSpc>
            </a:pPr>
            <a:r>
              <a:rPr lang="en-US" sz="2000" dirty="0"/>
              <a:t>Which </a:t>
            </a:r>
            <a:r>
              <a:rPr lang="en-US" sz="2000" dirty="0" smtClean="0"/>
              <a:t>ultimately can’t be </a:t>
            </a:r>
            <a:r>
              <a:rPr lang="en-US" sz="2000" dirty="0"/>
              <a:t>gainsaid</a:t>
            </a:r>
          </a:p>
          <a:p>
            <a:pPr marL="0" indent="0">
              <a:lnSpc>
                <a:spcPct val="90000"/>
              </a:lnSpc>
              <a:buNone/>
            </a:pPr>
            <a:endParaRPr lang="en-US" sz="2800" dirty="0" smtClean="0"/>
          </a:p>
        </p:txBody>
      </p:sp>
      <p:sp>
        <p:nvSpPr>
          <p:cNvPr id="4100" name="Line 4"/>
          <p:cNvSpPr>
            <a:spLocks noChangeShapeType="1"/>
          </p:cNvSpPr>
          <p:nvPr/>
        </p:nvSpPr>
        <p:spPr bwMode="auto">
          <a:xfrm flipH="1">
            <a:off x="4876800" y="685800"/>
            <a:ext cx="228600" cy="381000"/>
          </a:xfrm>
          <a:prstGeom prst="line">
            <a:avLst/>
          </a:prstGeom>
          <a:noFill/>
          <a:ln w="57150">
            <a:solidFill>
              <a:srgbClr val="FFFF00"/>
            </a:solidFill>
            <a:round/>
            <a:headEnd/>
            <a:tailEnd/>
          </a:ln>
        </p:spPr>
        <p:txBody>
          <a:bodyPr/>
          <a:lstStyle/>
          <a:p>
            <a:endParaRPr lang="en-US"/>
          </a:p>
        </p:txBody>
      </p:sp>
    </p:spTree>
    <p:custDataLst>
      <p:tags r:id="rId1"/>
    </p:custDataLst>
    <p:extLst>
      <p:ext uri="{BB962C8B-B14F-4D97-AF65-F5344CB8AC3E}">
        <p14:creationId xmlns:p14="http://schemas.microsoft.com/office/powerpoint/2010/main" val="191394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9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9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9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9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9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9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90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90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90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990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990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bldLvl="5"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body" idx="1"/>
          </p:nvPr>
        </p:nvSpPr>
        <p:spPr>
          <a:xfrm>
            <a:off x="152400" y="2117697"/>
            <a:ext cx="5867400" cy="3497040"/>
          </a:xfrm>
        </p:spPr>
        <p:txBody>
          <a:bodyPr>
            <a:normAutofit/>
          </a:bodyPr>
          <a:lstStyle/>
          <a:p>
            <a:pPr>
              <a:lnSpc>
                <a:spcPct val="80000"/>
              </a:lnSpc>
            </a:pPr>
            <a:r>
              <a:rPr lang="en-US" sz="2800" dirty="0" smtClean="0"/>
              <a:t>Therapeutically</a:t>
            </a:r>
          </a:p>
          <a:p>
            <a:pPr lvl="1">
              <a:lnSpc>
                <a:spcPct val="80000"/>
              </a:lnSpc>
            </a:pPr>
            <a:r>
              <a:rPr lang="en-US" sz="2400" dirty="0" err="1" smtClean="0"/>
              <a:t>Reflexic</a:t>
            </a:r>
            <a:r>
              <a:rPr lang="en-US" sz="2400" dirty="0" smtClean="0"/>
              <a:t> HRT after menopause</a:t>
            </a:r>
          </a:p>
          <a:p>
            <a:pPr lvl="1">
              <a:lnSpc>
                <a:spcPct val="80000"/>
              </a:lnSpc>
            </a:pPr>
            <a:r>
              <a:rPr lang="en-US" sz="2400" dirty="0" smtClean="0"/>
              <a:t>Anti-</a:t>
            </a:r>
            <a:r>
              <a:rPr lang="en-US" sz="2400" dirty="0" err="1" smtClean="0"/>
              <a:t>arrhythmics</a:t>
            </a:r>
            <a:r>
              <a:rPr lang="en-US" sz="2400" dirty="0" smtClean="0"/>
              <a:t> for PVCs</a:t>
            </a:r>
          </a:p>
          <a:p>
            <a:pPr lvl="1">
              <a:lnSpc>
                <a:spcPct val="80000"/>
              </a:lnSpc>
            </a:pPr>
            <a:r>
              <a:rPr lang="en-US" sz="2400" dirty="0" smtClean="0"/>
              <a:t>Excessively strict glucose control in diabetes</a:t>
            </a:r>
          </a:p>
          <a:p>
            <a:pPr>
              <a:lnSpc>
                <a:spcPct val="80000"/>
              </a:lnSpc>
            </a:pPr>
            <a:r>
              <a:rPr lang="en-US" sz="2800" dirty="0" smtClean="0"/>
              <a:t>In Screening</a:t>
            </a:r>
          </a:p>
          <a:p>
            <a:pPr lvl="1">
              <a:lnSpc>
                <a:spcPct val="80000"/>
              </a:lnSpc>
            </a:pPr>
            <a:r>
              <a:rPr lang="en-US" sz="2400" dirty="0"/>
              <a:t>Routine use of PSA screening</a:t>
            </a:r>
          </a:p>
          <a:p>
            <a:pPr lvl="1">
              <a:lnSpc>
                <a:spcPct val="80000"/>
              </a:lnSpc>
            </a:pPr>
            <a:r>
              <a:rPr lang="en-US" sz="2400" dirty="0" smtClean="0"/>
              <a:t>Whole </a:t>
            </a:r>
            <a:r>
              <a:rPr lang="en-US" sz="2400" dirty="0"/>
              <a:t>body </a:t>
            </a:r>
            <a:r>
              <a:rPr lang="en-US" sz="2400" dirty="0" smtClean="0"/>
              <a:t>MRIs</a:t>
            </a:r>
            <a:endParaRPr lang="en-US" sz="2400" dirty="0"/>
          </a:p>
        </p:txBody>
      </p:sp>
      <p:pic>
        <p:nvPicPr>
          <p:cNvPr id="321543" name="Picture 7" descr="pvc"/>
          <p:cNvPicPr>
            <a:picLocks noChangeAspect="1" noChangeArrowheads="1"/>
          </p:cNvPicPr>
          <p:nvPr/>
        </p:nvPicPr>
        <p:blipFill>
          <a:blip r:embed="rId4" cstate="print"/>
          <a:srcRect/>
          <a:stretch>
            <a:fillRect/>
          </a:stretch>
        </p:blipFill>
        <p:spPr bwMode="auto">
          <a:xfrm>
            <a:off x="609600" y="5410200"/>
            <a:ext cx="3643018" cy="1137785"/>
          </a:xfrm>
          <a:prstGeom prst="rect">
            <a:avLst/>
          </a:prstGeom>
          <a:noFill/>
          <a:ln w="28575">
            <a:solidFill>
              <a:schemeClr val="folHlink"/>
            </a:solidFill>
            <a:miter lim="800000"/>
            <a:headEnd/>
            <a:tailEnd/>
          </a:ln>
        </p:spPr>
      </p:pic>
      <p:sp>
        <p:nvSpPr>
          <p:cNvPr id="8" name="Rectangle 7"/>
          <p:cNvSpPr/>
          <p:nvPr/>
        </p:nvSpPr>
        <p:spPr>
          <a:xfrm>
            <a:off x="198422" y="167852"/>
            <a:ext cx="8783531" cy="1323439"/>
          </a:xfrm>
          <a:prstGeom prst="rect">
            <a:avLst/>
          </a:prstGeom>
        </p:spPr>
        <p:txBody>
          <a:bodyPr wrap="square">
            <a:spAutoFit/>
          </a:bodyPr>
          <a:lstStyle/>
          <a:p>
            <a:pPr algn="ctr"/>
            <a:r>
              <a:rPr lang="en-US" sz="4000" dirty="0" smtClean="0">
                <a:solidFill>
                  <a:srgbClr val="FFFF00"/>
                </a:solidFill>
                <a:latin typeface="+mj-lt"/>
                <a:cs typeface="ＭＳ Ｐゴシック" charset="-128"/>
              </a:rPr>
              <a:t>A Long History of Premature Application of Medical Intervention</a:t>
            </a:r>
            <a:endParaRPr lang="en-US" sz="4000" dirty="0">
              <a:solidFill>
                <a:srgbClr val="FFFF00"/>
              </a:solidFill>
              <a:latin typeface="+mj-lt"/>
              <a:cs typeface="ＭＳ Ｐゴシック" charset="-128"/>
            </a:endParaRPr>
          </a:p>
        </p:txBody>
      </p:sp>
      <p:pic>
        <p:nvPicPr>
          <p:cNvPr id="2" name="Picture 1"/>
          <p:cNvPicPr>
            <a:picLocks noChangeAspect="1"/>
          </p:cNvPicPr>
          <p:nvPr/>
        </p:nvPicPr>
        <p:blipFill>
          <a:blip r:embed="rId5" cstate="print"/>
          <a:stretch>
            <a:fillRect/>
          </a:stretch>
        </p:blipFill>
        <p:spPr>
          <a:xfrm>
            <a:off x="5715000" y="1905000"/>
            <a:ext cx="1524000" cy="2298493"/>
          </a:xfrm>
          <a:prstGeom prst="rect">
            <a:avLst/>
          </a:prstGeom>
          <a:noFill/>
          <a:ln w="28575">
            <a:solidFill>
              <a:schemeClr val="folHlink"/>
            </a:solidFill>
            <a:miter lim="800000"/>
            <a:headEnd/>
            <a:tailEnd/>
          </a:ln>
        </p:spPr>
      </p:pic>
      <p:pic>
        <p:nvPicPr>
          <p:cNvPr id="3" name="Picture 2"/>
          <p:cNvPicPr>
            <a:picLocks noChangeAspect="1"/>
          </p:cNvPicPr>
          <p:nvPr/>
        </p:nvPicPr>
        <p:blipFill>
          <a:blip r:embed="rId6" cstate="print"/>
          <a:stretch>
            <a:fillRect/>
          </a:stretch>
        </p:blipFill>
        <p:spPr>
          <a:xfrm>
            <a:off x="7660105" y="1066800"/>
            <a:ext cx="1217194" cy="3901263"/>
          </a:xfrm>
          <a:prstGeom prst="rect">
            <a:avLst/>
          </a:prstGeom>
        </p:spPr>
      </p:pic>
      <p:pic>
        <p:nvPicPr>
          <p:cNvPr id="4" name="Picture 3"/>
          <p:cNvPicPr>
            <a:picLocks noChangeAspect="1"/>
          </p:cNvPicPr>
          <p:nvPr/>
        </p:nvPicPr>
        <p:blipFill>
          <a:blip r:embed="rId7" cstate="print"/>
          <a:stretch>
            <a:fillRect/>
          </a:stretch>
        </p:blipFill>
        <p:spPr>
          <a:xfrm>
            <a:off x="4800600" y="4800600"/>
            <a:ext cx="1757279" cy="1757279"/>
          </a:xfrm>
          <a:prstGeom prst="rect">
            <a:avLst/>
          </a:prstGeom>
        </p:spPr>
      </p:pic>
      <p:pic>
        <p:nvPicPr>
          <p:cNvPr id="5" name="Picture 4"/>
          <p:cNvPicPr>
            <a:picLocks noChangeAspect="1"/>
          </p:cNvPicPr>
          <p:nvPr/>
        </p:nvPicPr>
        <p:blipFill>
          <a:blip r:embed="rId8" cstate="print"/>
          <a:stretch>
            <a:fillRect/>
          </a:stretch>
        </p:blipFill>
        <p:spPr>
          <a:xfrm>
            <a:off x="6934200" y="5181600"/>
            <a:ext cx="1904588" cy="1295400"/>
          </a:xfrm>
          <a:prstGeom prst="rect">
            <a:avLst/>
          </a:prstGeom>
        </p:spPr>
      </p:pic>
    </p:spTree>
    <p:custDataLst>
      <p:tags r:id="rId1"/>
    </p:custDataLst>
    <p:extLst>
      <p:ext uri="{BB962C8B-B14F-4D97-AF65-F5344CB8AC3E}">
        <p14:creationId xmlns:p14="http://schemas.microsoft.com/office/powerpoint/2010/main" val="175998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539">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1539">
                                            <p:txEl>
                                              <p:pRg st="2" end="2"/>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321543"/>
                                        </p:tgtEl>
                                        <p:attrNameLst>
                                          <p:attrName>style.visibility</p:attrName>
                                        </p:attrNameLst>
                                      </p:cBhvr>
                                      <p:to>
                                        <p:strVal val="visible"/>
                                      </p:to>
                                    </p:set>
                                    <p:animEffect transition="in" filter="dissolve">
                                      <p:cBhvr>
                                        <p:cTn id="20" dur="500"/>
                                        <p:tgtEl>
                                          <p:spTgt spid="32154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1539">
                                            <p:txEl>
                                              <p:pRg st="3" end="3"/>
                                            </p:txEl>
                                          </p:spTgt>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1539">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21539">
                                            <p:txEl>
                                              <p:pRg st="5" end="5"/>
                                            </p:txEl>
                                          </p:spTgt>
                                        </p:tgtEl>
                                        <p:attrNameLst>
                                          <p:attrName>style.visibility</p:attrName>
                                        </p:attrNameLst>
                                      </p:cBhvr>
                                      <p:to>
                                        <p:strVal val="visible"/>
                                      </p:to>
                                    </p:set>
                                  </p:childTnLst>
                                </p:cTn>
                              </p:par>
                              <p:par>
                                <p:cTn id="36" presetID="9"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1539">
                                            <p:txEl>
                                              <p:pRg st="6" end="6"/>
                                            </p:txEl>
                                          </p:spTgt>
                                        </p:tgtEl>
                                        <p:attrNameLst>
                                          <p:attrName>style.visibility</p:attrName>
                                        </p:attrNameLst>
                                      </p:cBhvr>
                                      <p:to>
                                        <p:strVal val="visible"/>
                                      </p:to>
                                    </p:set>
                                  </p:childTnLst>
                                </p:cTn>
                              </p:par>
                              <p:par>
                                <p:cTn id="43" presetID="9"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bldLvl="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8089900" y="1219200"/>
            <a:ext cx="1054100" cy="1054100"/>
          </a:xfrm>
          <a:prstGeom prst="rect">
            <a:avLst/>
          </a:prstGeom>
        </p:spPr>
      </p:pic>
      <p:sp>
        <p:nvSpPr>
          <p:cNvPr id="2" name="Title 1"/>
          <p:cNvSpPr>
            <a:spLocks noGrp="1"/>
          </p:cNvSpPr>
          <p:nvPr>
            <p:ph type="title"/>
          </p:nvPr>
        </p:nvSpPr>
        <p:spPr>
          <a:xfrm>
            <a:off x="457200" y="152400"/>
            <a:ext cx="8229600" cy="808038"/>
          </a:xfrm>
        </p:spPr>
        <p:txBody>
          <a:bodyPr>
            <a:normAutofit fontScale="90000"/>
          </a:bodyPr>
          <a:lstStyle/>
          <a:p>
            <a:r>
              <a:rPr lang="en-US" dirty="0" smtClean="0">
                <a:solidFill>
                  <a:srgbClr val="FFFF00"/>
                </a:solidFill>
              </a:rPr>
              <a:t>Underlying Rationale of CSER &amp;Related Clinical Sequencing Programs</a:t>
            </a:r>
            <a:endParaRPr lang="en-US" dirty="0">
              <a:solidFill>
                <a:srgbClr val="FFFF00"/>
              </a:solidFill>
            </a:endParaRPr>
          </a:p>
        </p:txBody>
      </p:sp>
      <p:sp>
        <p:nvSpPr>
          <p:cNvPr id="3" name="Content Placeholder 2"/>
          <p:cNvSpPr>
            <a:spLocks noGrp="1"/>
          </p:cNvSpPr>
          <p:nvPr>
            <p:ph idx="1"/>
          </p:nvPr>
        </p:nvSpPr>
        <p:spPr>
          <a:xfrm>
            <a:off x="152400" y="2057401"/>
            <a:ext cx="8839200" cy="4763272"/>
          </a:xfrm>
        </p:spPr>
        <p:txBody>
          <a:bodyPr>
            <a:normAutofit fontScale="92500" lnSpcReduction="10000"/>
          </a:bodyPr>
          <a:lstStyle/>
          <a:p>
            <a:r>
              <a:rPr lang="en-US" dirty="0" smtClean="0"/>
              <a:t>Unsystematic introduction of new modalities into clinical care generates poor and misleading data regarding its utility &amp; appropriate clinical applications</a:t>
            </a:r>
          </a:p>
          <a:p>
            <a:pPr lvl="1"/>
            <a:r>
              <a:rPr lang="en-US" dirty="0" smtClean="0"/>
              <a:t>Shifts costs to an already constrained medical system</a:t>
            </a:r>
          </a:p>
          <a:p>
            <a:pPr lvl="2"/>
            <a:r>
              <a:rPr lang="en-US" dirty="0" smtClean="0"/>
              <a:t>Nothing is free in the world of clinical medicine</a:t>
            </a:r>
          </a:p>
          <a:p>
            <a:pPr lvl="2"/>
            <a:r>
              <a:rPr lang="en-US" dirty="0" smtClean="0"/>
              <a:t>A free but inappropriate clinical test is </a:t>
            </a:r>
            <a:r>
              <a:rPr lang="en-US" u="sng" dirty="0" smtClean="0"/>
              <a:t>very</a:t>
            </a:r>
            <a:r>
              <a:rPr lang="en-US" dirty="0" smtClean="0"/>
              <a:t> expensive</a:t>
            </a:r>
          </a:p>
          <a:p>
            <a:pPr lvl="1"/>
            <a:r>
              <a:rPr lang="en-US" dirty="0" smtClean="0"/>
              <a:t>Makes patients </a:t>
            </a:r>
            <a:r>
              <a:rPr lang="en-US" i="1" dirty="0" smtClean="0"/>
              <a:t>de facto </a:t>
            </a:r>
            <a:r>
              <a:rPr lang="en-US" dirty="0" smtClean="0"/>
              <a:t>research subjects</a:t>
            </a:r>
          </a:p>
          <a:p>
            <a:pPr lvl="1"/>
            <a:r>
              <a:rPr lang="en-US" dirty="0" smtClean="0"/>
              <a:t>Privacy concerns are especially resonant in genomics</a:t>
            </a:r>
          </a:p>
          <a:p>
            <a:pPr lvl="1"/>
            <a:r>
              <a:rPr lang="en-US" dirty="0" smtClean="0"/>
              <a:t>Undermines systematic collection &amp; sharing of genomic &amp; phenotypic information - critical to understanding the medical implications of the genome</a:t>
            </a:r>
            <a:endParaRPr lang="en-US" dirty="0"/>
          </a:p>
        </p:txBody>
      </p:sp>
      <p:sp>
        <p:nvSpPr>
          <p:cNvPr id="4" name="Rectangle 3"/>
          <p:cNvSpPr/>
          <p:nvPr/>
        </p:nvSpPr>
        <p:spPr>
          <a:xfrm>
            <a:off x="762000" y="1295400"/>
            <a:ext cx="7620000" cy="646331"/>
          </a:xfrm>
          <a:prstGeom prst="rect">
            <a:avLst/>
          </a:prstGeom>
        </p:spPr>
        <p:txBody>
          <a:bodyPr wrap="square">
            <a:spAutoFit/>
          </a:bodyPr>
          <a:lstStyle/>
          <a:p>
            <a:pPr algn="ctr"/>
            <a:r>
              <a:rPr lang="en-US" i="1" dirty="0"/>
              <a:t>Lots of sequencing is already being performed; it’s </a:t>
            </a:r>
            <a:r>
              <a:rPr lang="en-US" i="1" dirty="0" smtClean="0"/>
              <a:t>getting really cheap, </a:t>
            </a:r>
            <a:r>
              <a:rPr lang="en-US" i="1" dirty="0"/>
              <a:t>why not just introduce it into clinical </a:t>
            </a:r>
            <a:r>
              <a:rPr lang="en-US" i="1" dirty="0" smtClean="0"/>
              <a:t>care and learn that way?</a:t>
            </a:r>
            <a:endParaRPr lang="en-US" i="1" dirty="0"/>
          </a:p>
        </p:txBody>
      </p:sp>
    </p:spTree>
    <p:extLst>
      <p:ext uri="{BB962C8B-B14F-4D97-AF65-F5344CB8AC3E}">
        <p14:creationId xmlns:p14="http://schemas.microsoft.com/office/powerpoint/2010/main" val="1326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solidFill>
                  <a:srgbClr val="FFFF00"/>
                </a:solidFill>
              </a:rPr>
              <a:t>The Stakes are High in the Clinical Application of Genomics</a:t>
            </a:r>
            <a:endParaRPr lang="en-US" dirty="0">
              <a:solidFill>
                <a:srgbClr val="FFFF00"/>
              </a:solidFill>
            </a:endParaRPr>
          </a:p>
        </p:txBody>
      </p:sp>
      <p:sp>
        <p:nvSpPr>
          <p:cNvPr id="3" name="Content Placeholder 2"/>
          <p:cNvSpPr>
            <a:spLocks noGrp="1"/>
          </p:cNvSpPr>
          <p:nvPr>
            <p:ph idx="1"/>
          </p:nvPr>
        </p:nvSpPr>
        <p:spPr>
          <a:xfrm>
            <a:off x="457200" y="2057400"/>
            <a:ext cx="8229600" cy="4525963"/>
          </a:xfrm>
        </p:spPr>
        <p:txBody>
          <a:bodyPr>
            <a:normAutofit lnSpcReduction="10000"/>
          </a:bodyPr>
          <a:lstStyle/>
          <a:p>
            <a:r>
              <a:rPr lang="en-US" dirty="0" smtClean="0"/>
              <a:t>Patients (&amp; families) make serious </a:t>
            </a:r>
            <a:r>
              <a:rPr lang="en-US" dirty="0"/>
              <a:t>decisions </a:t>
            </a:r>
            <a:r>
              <a:rPr lang="en-US" dirty="0" smtClean="0"/>
              <a:t>on </a:t>
            </a:r>
            <a:r>
              <a:rPr lang="en-US" dirty="0"/>
              <a:t>the basis of </a:t>
            </a:r>
            <a:r>
              <a:rPr lang="en-US" dirty="0" smtClean="0"/>
              <a:t>an alleged causative mutation</a:t>
            </a:r>
            <a:endParaRPr lang="en-US" dirty="0"/>
          </a:p>
          <a:p>
            <a:pPr lvl="1"/>
            <a:r>
              <a:rPr lang="en-US" dirty="0"/>
              <a:t>Years of </a:t>
            </a:r>
            <a:r>
              <a:rPr lang="en-US" dirty="0" smtClean="0"/>
              <a:t>unnecessary invasive </a:t>
            </a:r>
            <a:r>
              <a:rPr lang="en-US" dirty="0"/>
              <a:t>screening or risk-reducing surgery</a:t>
            </a:r>
          </a:p>
          <a:p>
            <a:pPr lvl="2"/>
            <a:r>
              <a:rPr lang="en-US" dirty="0"/>
              <a:t>Or forgoing such modalities when actually necessary</a:t>
            </a:r>
          </a:p>
          <a:p>
            <a:r>
              <a:rPr lang="en-US" dirty="0"/>
              <a:t>Family planning &amp; </a:t>
            </a:r>
            <a:r>
              <a:rPr lang="en-US" dirty="0" smtClean="0"/>
              <a:t>abortion</a:t>
            </a:r>
          </a:p>
          <a:p>
            <a:r>
              <a:rPr lang="en-US" dirty="0" smtClean="0"/>
              <a:t>Premature end to “diagnostic odyssey”,      thus forgoing the true answer</a:t>
            </a:r>
          </a:p>
          <a:p>
            <a:pPr lvl="1"/>
            <a:r>
              <a:rPr lang="en-US" dirty="0" smtClean="0"/>
              <a:t>Forfeiting possible therapies</a:t>
            </a:r>
          </a:p>
          <a:p>
            <a:pPr lvl="1"/>
            <a:endParaRPr lang="en-US" dirty="0"/>
          </a:p>
          <a:p>
            <a:endParaRPr lang="en-US" dirty="0" smtClean="0"/>
          </a:p>
          <a:p>
            <a:pPr lvl="2"/>
            <a:endParaRPr lang="en-US" dirty="0"/>
          </a:p>
        </p:txBody>
      </p:sp>
      <p:sp>
        <p:nvSpPr>
          <p:cNvPr id="4" name="Rectangle 3"/>
          <p:cNvSpPr/>
          <p:nvPr/>
        </p:nvSpPr>
        <p:spPr>
          <a:xfrm>
            <a:off x="304800" y="1295400"/>
            <a:ext cx="8534400" cy="584776"/>
          </a:xfrm>
          <a:prstGeom prst="rect">
            <a:avLst/>
          </a:prstGeom>
        </p:spPr>
        <p:txBody>
          <a:bodyPr wrap="square">
            <a:spAutoFit/>
          </a:bodyPr>
          <a:lstStyle/>
          <a:p>
            <a:pPr algn="ctr"/>
            <a:r>
              <a:rPr lang="en-US" sz="3200" i="1" dirty="0" smtClean="0"/>
              <a:t>Genomic Application in the Diagnostic </a:t>
            </a:r>
            <a:r>
              <a:rPr lang="en-US" sz="3200" i="1" dirty="0"/>
              <a:t>Setting</a:t>
            </a:r>
          </a:p>
        </p:txBody>
      </p:sp>
      <p:grpSp>
        <p:nvGrpSpPr>
          <p:cNvPr id="34" name="Group 33"/>
          <p:cNvGrpSpPr/>
          <p:nvPr/>
        </p:nvGrpSpPr>
        <p:grpSpPr>
          <a:xfrm>
            <a:off x="7315200" y="4495800"/>
            <a:ext cx="1694643" cy="1676400"/>
            <a:chOff x="7315200" y="4495800"/>
            <a:chExt cx="1694643" cy="1676400"/>
          </a:xfrm>
        </p:grpSpPr>
        <p:grpSp>
          <p:nvGrpSpPr>
            <p:cNvPr id="5" name="Group 4"/>
            <p:cNvGrpSpPr/>
            <p:nvPr/>
          </p:nvGrpSpPr>
          <p:grpSpPr>
            <a:xfrm>
              <a:off x="7559585" y="5149470"/>
              <a:ext cx="446958" cy="341914"/>
              <a:chOff x="7390910" y="5454652"/>
              <a:chExt cx="446958" cy="341914"/>
            </a:xfrm>
          </p:grpSpPr>
          <p:sp>
            <p:nvSpPr>
              <p:cNvPr id="6" name="Oval 5"/>
              <p:cNvSpPr/>
              <p:nvPr/>
            </p:nvSpPr>
            <p:spPr bwMode="auto">
              <a:xfrm>
                <a:off x="7609268" y="5454652"/>
                <a:ext cx="228600" cy="227013"/>
              </a:xfrm>
              <a:prstGeom prst="ellipse">
                <a:avLst/>
              </a:prstGeom>
              <a:solidFill>
                <a:srgbClr val="FFFF6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bg1"/>
                  </a:solidFill>
                  <a:cs typeface="Arial" pitchFamily="34" charset="0"/>
                </a:endParaRPr>
              </a:p>
            </p:txBody>
          </p:sp>
          <p:cxnSp>
            <p:nvCxnSpPr>
              <p:cNvPr id="7" name="Straight Arrow Connector 52"/>
              <p:cNvCxnSpPr>
                <a:cxnSpLocks noChangeShapeType="1"/>
              </p:cNvCxnSpPr>
              <p:nvPr/>
            </p:nvCxnSpPr>
            <p:spPr bwMode="auto">
              <a:xfrm flipV="1">
                <a:off x="7390910" y="5668194"/>
                <a:ext cx="173859" cy="128372"/>
              </a:xfrm>
              <a:prstGeom prst="straightConnector1">
                <a:avLst/>
              </a:prstGeom>
              <a:noFill/>
              <a:ln w="12700">
                <a:solidFill>
                  <a:schemeClr val="tx1"/>
                </a:solidFill>
                <a:round/>
                <a:headEnd/>
                <a:tailEnd type="arrow" w="med" len="med"/>
              </a:ln>
            </p:spPr>
          </p:cxnSp>
        </p:grpSp>
        <p:grpSp>
          <p:nvGrpSpPr>
            <p:cNvPr id="8" name="Group 7"/>
            <p:cNvGrpSpPr/>
            <p:nvPr/>
          </p:nvGrpSpPr>
          <p:grpSpPr>
            <a:xfrm>
              <a:off x="7344748" y="4495800"/>
              <a:ext cx="1665095" cy="1630621"/>
              <a:chOff x="7176073" y="4808539"/>
              <a:chExt cx="1665095" cy="1630621"/>
            </a:xfrm>
          </p:grpSpPr>
          <p:sp>
            <p:nvSpPr>
              <p:cNvPr id="9" name="Rectangle 8"/>
              <p:cNvSpPr/>
              <p:nvPr/>
            </p:nvSpPr>
            <p:spPr bwMode="auto">
              <a:xfrm>
                <a:off x="7452106" y="4816476"/>
                <a:ext cx="230187" cy="228600"/>
              </a:xfrm>
              <a:prstGeom prst="rect">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sp>
            <p:nvSpPr>
              <p:cNvPr id="10" name="Oval 9"/>
              <p:cNvSpPr/>
              <p:nvPr/>
            </p:nvSpPr>
            <p:spPr bwMode="auto">
              <a:xfrm>
                <a:off x="8612568" y="4808539"/>
                <a:ext cx="228600" cy="228600"/>
              </a:xfrm>
              <a:prstGeom prst="ellipse">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cxnSp>
            <p:nvCxnSpPr>
              <p:cNvPr id="11" name="Straight Connector 37"/>
              <p:cNvCxnSpPr>
                <a:cxnSpLocks noChangeShapeType="1"/>
              </p:cNvCxnSpPr>
              <p:nvPr/>
            </p:nvCxnSpPr>
            <p:spPr bwMode="auto">
              <a:xfrm rot="5400000">
                <a:off x="7587588" y="6068411"/>
                <a:ext cx="271845" cy="0"/>
              </a:xfrm>
              <a:prstGeom prst="line">
                <a:avLst/>
              </a:prstGeom>
              <a:noFill/>
              <a:ln w="12700">
                <a:solidFill>
                  <a:schemeClr val="tx1"/>
                </a:solidFill>
                <a:round/>
                <a:headEnd/>
                <a:tailEnd/>
              </a:ln>
            </p:spPr>
          </p:cxnSp>
          <p:cxnSp>
            <p:nvCxnSpPr>
              <p:cNvPr id="12" name="Straight Connector 38"/>
              <p:cNvCxnSpPr>
                <a:cxnSpLocks noChangeShapeType="1"/>
              </p:cNvCxnSpPr>
              <p:nvPr/>
            </p:nvCxnSpPr>
            <p:spPr bwMode="auto">
              <a:xfrm rot="5400000">
                <a:off x="7588847" y="5820479"/>
                <a:ext cx="271845" cy="0"/>
              </a:xfrm>
              <a:prstGeom prst="line">
                <a:avLst/>
              </a:prstGeom>
              <a:noFill/>
              <a:ln w="12700">
                <a:solidFill>
                  <a:schemeClr val="tx1"/>
                </a:solidFill>
                <a:round/>
                <a:headEnd/>
                <a:tailEnd/>
              </a:ln>
            </p:spPr>
          </p:cxnSp>
          <p:cxnSp>
            <p:nvCxnSpPr>
              <p:cNvPr id="13" name="Straight Connector 39"/>
              <p:cNvCxnSpPr>
                <a:cxnSpLocks noChangeShapeType="1"/>
              </p:cNvCxnSpPr>
              <p:nvPr/>
            </p:nvCxnSpPr>
            <p:spPr bwMode="auto">
              <a:xfrm rot="5400000">
                <a:off x="8020975" y="5330905"/>
                <a:ext cx="271845" cy="0"/>
              </a:xfrm>
              <a:prstGeom prst="line">
                <a:avLst/>
              </a:prstGeom>
              <a:noFill/>
              <a:ln w="12700">
                <a:solidFill>
                  <a:schemeClr val="tx1"/>
                </a:solidFill>
                <a:round/>
                <a:headEnd/>
                <a:tailEnd/>
              </a:ln>
            </p:spPr>
          </p:cxnSp>
          <p:cxnSp>
            <p:nvCxnSpPr>
              <p:cNvPr id="14" name="Straight Connector 40"/>
              <p:cNvCxnSpPr>
                <a:cxnSpLocks noChangeShapeType="1"/>
              </p:cNvCxnSpPr>
              <p:nvPr/>
            </p:nvCxnSpPr>
            <p:spPr bwMode="auto">
              <a:xfrm rot="5400000">
                <a:off x="7591367" y="5324613"/>
                <a:ext cx="271845" cy="0"/>
              </a:xfrm>
              <a:prstGeom prst="line">
                <a:avLst/>
              </a:prstGeom>
              <a:noFill/>
              <a:ln w="12700">
                <a:solidFill>
                  <a:schemeClr val="tx1"/>
                </a:solidFill>
                <a:round/>
                <a:headEnd/>
                <a:tailEnd/>
              </a:ln>
            </p:spPr>
          </p:cxnSp>
          <p:cxnSp>
            <p:nvCxnSpPr>
              <p:cNvPr id="15" name="Straight Connector 41"/>
              <p:cNvCxnSpPr>
                <a:cxnSpLocks noChangeShapeType="1"/>
              </p:cNvCxnSpPr>
              <p:nvPr/>
            </p:nvCxnSpPr>
            <p:spPr bwMode="auto">
              <a:xfrm rot="5400000">
                <a:off x="8492157" y="5318320"/>
                <a:ext cx="271845" cy="0"/>
              </a:xfrm>
              <a:prstGeom prst="line">
                <a:avLst/>
              </a:prstGeom>
              <a:noFill/>
              <a:ln w="12700">
                <a:solidFill>
                  <a:schemeClr val="tx1"/>
                </a:solidFill>
                <a:round/>
                <a:headEnd/>
                <a:tailEnd/>
              </a:ln>
            </p:spPr>
          </p:cxnSp>
          <p:cxnSp>
            <p:nvCxnSpPr>
              <p:cNvPr id="16" name="Straight Connector 42"/>
              <p:cNvCxnSpPr>
                <a:cxnSpLocks noChangeShapeType="1"/>
              </p:cNvCxnSpPr>
              <p:nvPr/>
            </p:nvCxnSpPr>
            <p:spPr bwMode="auto">
              <a:xfrm rot="5400000">
                <a:off x="8017195" y="5062838"/>
                <a:ext cx="271845" cy="0"/>
              </a:xfrm>
              <a:prstGeom prst="line">
                <a:avLst/>
              </a:prstGeom>
              <a:noFill/>
              <a:ln w="12700">
                <a:solidFill>
                  <a:schemeClr val="tx1"/>
                </a:solidFill>
                <a:round/>
                <a:headEnd/>
                <a:tailEnd/>
              </a:ln>
            </p:spPr>
          </p:cxnSp>
          <p:cxnSp>
            <p:nvCxnSpPr>
              <p:cNvPr id="17" name="Straight Connector 44"/>
              <p:cNvCxnSpPr>
                <a:cxnSpLocks noChangeShapeType="1"/>
              </p:cNvCxnSpPr>
              <p:nvPr/>
            </p:nvCxnSpPr>
            <p:spPr bwMode="auto">
              <a:xfrm>
                <a:off x="7693273" y="4920621"/>
                <a:ext cx="922207" cy="0"/>
              </a:xfrm>
              <a:prstGeom prst="line">
                <a:avLst/>
              </a:prstGeom>
              <a:noFill/>
              <a:ln w="12700">
                <a:solidFill>
                  <a:schemeClr val="tx1"/>
                </a:solidFill>
                <a:round/>
                <a:headEnd/>
                <a:tailEnd/>
              </a:ln>
            </p:spPr>
          </p:cxnSp>
          <p:cxnSp>
            <p:nvCxnSpPr>
              <p:cNvPr id="18" name="Straight Connector 45"/>
              <p:cNvCxnSpPr>
                <a:cxnSpLocks noChangeShapeType="1"/>
              </p:cNvCxnSpPr>
              <p:nvPr/>
            </p:nvCxnSpPr>
            <p:spPr bwMode="auto">
              <a:xfrm>
                <a:off x="7717211" y="5193725"/>
                <a:ext cx="922207" cy="0"/>
              </a:xfrm>
              <a:prstGeom prst="line">
                <a:avLst/>
              </a:prstGeom>
              <a:noFill/>
              <a:ln w="12700">
                <a:solidFill>
                  <a:schemeClr val="tx1"/>
                </a:solidFill>
                <a:round/>
                <a:headEnd/>
                <a:tailEnd/>
              </a:ln>
            </p:spPr>
          </p:cxnSp>
          <p:cxnSp>
            <p:nvCxnSpPr>
              <p:cNvPr id="19" name="Straight Connector 46"/>
              <p:cNvCxnSpPr>
                <a:cxnSpLocks noChangeShapeType="1"/>
              </p:cNvCxnSpPr>
              <p:nvPr/>
            </p:nvCxnSpPr>
            <p:spPr bwMode="auto">
              <a:xfrm>
                <a:off x="7272485" y="5950108"/>
                <a:ext cx="922207" cy="0"/>
              </a:xfrm>
              <a:prstGeom prst="line">
                <a:avLst/>
              </a:prstGeom>
              <a:noFill/>
              <a:ln w="12700">
                <a:solidFill>
                  <a:schemeClr val="tx1"/>
                </a:solidFill>
                <a:round/>
                <a:headEnd/>
                <a:tailEnd/>
              </a:ln>
            </p:spPr>
          </p:cxnSp>
          <p:cxnSp>
            <p:nvCxnSpPr>
              <p:cNvPr id="20" name="Straight Connector 47"/>
              <p:cNvCxnSpPr>
                <a:cxnSpLocks noChangeShapeType="1"/>
              </p:cNvCxnSpPr>
              <p:nvPr/>
            </p:nvCxnSpPr>
            <p:spPr bwMode="auto">
              <a:xfrm rot="5400000">
                <a:off x="8047431" y="6074704"/>
                <a:ext cx="271845" cy="0"/>
              </a:xfrm>
              <a:prstGeom prst="line">
                <a:avLst/>
              </a:prstGeom>
              <a:noFill/>
              <a:ln w="12700">
                <a:solidFill>
                  <a:schemeClr val="tx1"/>
                </a:solidFill>
                <a:round/>
                <a:headEnd/>
                <a:tailEnd/>
              </a:ln>
            </p:spPr>
          </p:cxnSp>
          <p:cxnSp>
            <p:nvCxnSpPr>
              <p:cNvPr id="21" name="Straight Connector 48"/>
              <p:cNvCxnSpPr>
                <a:cxnSpLocks noChangeShapeType="1"/>
              </p:cNvCxnSpPr>
              <p:nvPr/>
            </p:nvCxnSpPr>
            <p:spPr bwMode="auto">
              <a:xfrm rot="5400000">
                <a:off x="7140342" y="6074704"/>
                <a:ext cx="271845" cy="0"/>
              </a:xfrm>
              <a:prstGeom prst="line">
                <a:avLst/>
              </a:prstGeom>
              <a:noFill/>
              <a:ln w="12700">
                <a:solidFill>
                  <a:schemeClr val="tx1"/>
                </a:solidFill>
                <a:round/>
                <a:headEnd/>
                <a:tailEnd/>
              </a:ln>
            </p:spPr>
          </p:cxnSp>
          <p:sp>
            <p:nvSpPr>
              <p:cNvPr id="22" name="Oval 21"/>
              <p:cNvSpPr/>
              <p:nvPr/>
            </p:nvSpPr>
            <p:spPr bwMode="auto">
              <a:xfrm>
                <a:off x="7176073" y="6197626"/>
                <a:ext cx="228600" cy="228600"/>
              </a:xfrm>
              <a:prstGeom prst="ellipse">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sp>
            <p:nvSpPr>
              <p:cNvPr id="23" name="Rectangle 22"/>
              <p:cNvSpPr/>
              <p:nvPr/>
            </p:nvSpPr>
            <p:spPr bwMode="auto">
              <a:xfrm>
                <a:off x="8048231" y="5463550"/>
                <a:ext cx="228734" cy="228600"/>
              </a:xfrm>
              <a:prstGeom prst="rect">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sp>
            <p:nvSpPr>
              <p:cNvPr id="24" name="Oval 23"/>
              <p:cNvSpPr/>
              <p:nvPr/>
            </p:nvSpPr>
            <p:spPr bwMode="auto">
              <a:xfrm>
                <a:off x="8520190" y="5450617"/>
                <a:ext cx="228600" cy="228600"/>
              </a:xfrm>
              <a:prstGeom prst="ellipse">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sp>
            <p:nvSpPr>
              <p:cNvPr id="25" name="Rectangle 24"/>
              <p:cNvSpPr/>
              <p:nvPr/>
            </p:nvSpPr>
            <p:spPr bwMode="auto">
              <a:xfrm>
                <a:off x="7614562" y="6200566"/>
                <a:ext cx="230187" cy="228600"/>
              </a:xfrm>
              <a:prstGeom prst="rect">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sp>
            <p:nvSpPr>
              <p:cNvPr id="26" name="Rectangle 25"/>
              <p:cNvSpPr/>
              <p:nvPr/>
            </p:nvSpPr>
            <p:spPr bwMode="auto">
              <a:xfrm>
                <a:off x="8074260" y="6210560"/>
                <a:ext cx="230187" cy="228600"/>
              </a:xfrm>
              <a:prstGeom prst="rect">
                <a:avLst/>
              </a:prstGeom>
              <a:noFill/>
              <a:ln w="12700">
                <a:solidFill>
                  <a:schemeClr val="tx1"/>
                </a:solidFill>
                <a:round/>
                <a:headEnd/>
                <a:tailEnd/>
              </a:ln>
            </p:spPr>
            <p:txBody>
              <a:bodyPr anchor="ctr"/>
              <a:lstStyle/>
              <a:p>
                <a:pPr algn="ctr"/>
                <a:endParaRPr lang="en-US">
                  <a:solidFill>
                    <a:schemeClr val="bg1"/>
                  </a:solidFill>
                  <a:cs typeface="Arial" pitchFamily="34" charset="0"/>
                </a:endParaRPr>
              </a:p>
            </p:txBody>
          </p:sp>
        </p:grpSp>
        <p:grpSp>
          <p:nvGrpSpPr>
            <p:cNvPr id="27" name="Group 26"/>
            <p:cNvGrpSpPr/>
            <p:nvPr/>
          </p:nvGrpSpPr>
          <p:grpSpPr>
            <a:xfrm>
              <a:off x="7315200" y="5103804"/>
              <a:ext cx="1620517" cy="1068396"/>
              <a:chOff x="7146525" y="5409523"/>
              <a:chExt cx="1620517" cy="1068396"/>
            </a:xfrm>
          </p:grpSpPr>
          <p:sp>
            <p:nvSpPr>
              <p:cNvPr id="28" name="TextBox 27"/>
              <p:cNvSpPr txBox="1"/>
              <p:nvPr/>
            </p:nvSpPr>
            <p:spPr>
              <a:xfrm>
                <a:off x="7146525" y="6161103"/>
                <a:ext cx="275208" cy="307777"/>
              </a:xfrm>
              <a:prstGeom prst="rect">
                <a:avLst/>
              </a:prstGeom>
              <a:noFill/>
            </p:spPr>
            <p:txBody>
              <a:bodyPr wrap="square" rtlCol="0">
                <a:spAutoFit/>
              </a:bodyPr>
              <a:lstStyle/>
              <a:p>
                <a:r>
                  <a:rPr lang="en-US" sz="1400" b="1" dirty="0" smtClean="0"/>
                  <a:t>?</a:t>
                </a:r>
                <a:endParaRPr lang="en-US" sz="1400" b="1" dirty="0"/>
              </a:p>
            </p:txBody>
          </p:sp>
          <p:sp>
            <p:nvSpPr>
              <p:cNvPr id="29" name="TextBox 28"/>
              <p:cNvSpPr txBox="1"/>
              <p:nvPr/>
            </p:nvSpPr>
            <p:spPr>
              <a:xfrm>
                <a:off x="8045309" y="6170142"/>
                <a:ext cx="275208" cy="307777"/>
              </a:xfrm>
              <a:prstGeom prst="rect">
                <a:avLst/>
              </a:prstGeom>
              <a:noFill/>
            </p:spPr>
            <p:txBody>
              <a:bodyPr wrap="square" rtlCol="0">
                <a:spAutoFit/>
              </a:bodyPr>
              <a:lstStyle/>
              <a:p>
                <a:r>
                  <a:rPr lang="en-US" sz="1400" b="1" dirty="0" smtClean="0"/>
                  <a:t>?</a:t>
                </a:r>
                <a:endParaRPr lang="en-US" sz="1400" b="1" dirty="0"/>
              </a:p>
            </p:txBody>
          </p:sp>
          <p:sp>
            <p:nvSpPr>
              <p:cNvPr id="30" name="TextBox 29"/>
              <p:cNvSpPr txBox="1"/>
              <p:nvPr/>
            </p:nvSpPr>
            <p:spPr>
              <a:xfrm>
                <a:off x="8491834" y="5409523"/>
                <a:ext cx="275208" cy="307777"/>
              </a:xfrm>
              <a:prstGeom prst="rect">
                <a:avLst/>
              </a:prstGeom>
              <a:noFill/>
            </p:spPr>
            <p:txBody>
              <a:bodyPr wrap="square" rtlCol="0">
                <a:spAutoFit/>
              </a:bodyPr>
              <a:lstStyle/>
              <a:p>
                <a:r>
                  <a:rPr lang="en-US" sz="1400" b="1" dirty="0" smtClean="0"/>
                  <a:t>?</a:t>
                </a:r>
                <a:endParaRPr lang="en-US" sz="1400" b="1" dirty="0"/>
              </a:p>
            </p:txBody>
          </p:sp>
          <p:sp>
            <p:nvSpPr>
              <p:cNvPr id="31" name="TextBox 30"/>
              <p:cNvSpPr txBox="1"/>
              <p:nvPr/>
            </p:nvSpPr>
            <p:spPr>
              <a:xfrm>
                <a:off x="8018016" y="5425739"/>
                <a:ext cx="275208" cy="307777"/>
              </a:xfrm>
              <a:prstGeom prst="rect">
                <a:avLst/>
              </a:prstGeom>
              <a:noFill/>
            </p:spPr>
            <p:txBody>
              <a:bodyPr wrap="square" rtlCol="0">
                <a:spAutoFit/>
              </a:bodyPr>
              <a:lstStyle/>
              <a:p>
                <a:r>
                  <a:rPr lang="en-US" sz="1400" b="1" dirty="0" smtClean="0"/>
                  <a:t>?</a:t>
                </a:r>
                <a:endParaRPr lang="en-US" sz="1400" b="1" dirty="0"/>
              </a:p>
            </p:txBody>
          </p:sp>
          <p:sp>
            <p:nvSpPr>
              <p:cNvPr id="32" name="TextBox 31"/>
              <p:cNvSpPr txBox="1"/>
              <p:nvPr/>
            </p:nvSpPr>
            <p:spPr>
              <a:xfrm>
                <a:off x="7589247" y="6166327"/>
                <a:ext cx="275208" cy="307777"/>
              </a:xfrm>
              <a:prstGeom prst="rect">
                <a:avLst/>
              </a:prstGeom>
              <a:noFill/>
            </p:spPr>
            <p:txBody>
              <a:bodyPr wrap="square" rtlCol="0">
                <a:spAutoFit/>
              </a:bodyPr>
              <a:lstStyle/>
              <a:p>
                <a:r>
                  <a:rPr lang="en-US" sz="1400" b="1" dirty="0" smtClean="0"/>
                  <a:t>?</a:t>
                </a:r>
                <a:endParaRPr lang="en-US" sz="1400" b="1" dirty="0"/>
              </a:p>
            </p:txBody>
          </p:sp>
        </p:grpSp>
      </p:grpSp>
    </p:spTree>
    <p:extLst>
      <p:ext uri="{BB962C8B-B14F-4D97-AF65-F5344CB8AC3E}">
        <p14:creationId xmlns:p14="http://schemas.microsoft.com/office/powerpoint/2010/main" val="18539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9"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dissolv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6" y="152400"/>
            <a:ext cx="8874888" cy="952951"/>
          </a:xfrm>
        </p:spPr>
        <p:txBody>
          <a:bodyPr>
            <a:normAutofit fontScale="90000"/>
          </a:bodyPr>
          <a:lstStyle/>
          <a:p>
            <a:r>
              <a:rPr lang="en-US" dirty="0">
                <a:solidFill>
                  <a:srgbClr val="FFFF00"/>
                </a:solidFill>
              </a:rPr>
              <a:t>The Stakes are High in the Clinical Application of Genomics</a:t>
            </a:r>
            <a:endParaRPr lang="en-US" sz="2000" i="1" dirty="0">
              <a:solidFill>
                <a:schemeClr val="tx1"/>
              </a:solidFill>
              <a:ea typeface="ＭＳ Ｐゴシック" pitchFamily="34" charset="-128"/>
            </a:endParaRPr>
          </a:p>
        </p:txBody>
      </p:sp>
      <p:sp>
        <p:nvSpPr>
          <p:cNvPr id="3" name="Content Placeholder 2"/>
          <p:cNvSpPr>
            <a:spLocks noGrp="1"/>
          </p:cNvSpPr>
          <p:nvPr>
            <p:ph idx="1"/>
          </p:nvPr>
        </p:nvSpPr>
        <p:spPr>
          <a:xfrm>
            <a:off x="76200" y="2043670"/>
            <a:ext cx="8153400" cy="4738130"/>
          </a:xfrm>
        </p:spPr>
        <p:txBody>
          <a:bodyPr>
            <a:normAutofit fontScale="85000" lnSpcReduction="20000"/>
          </a:bodyPr>
          <a:lstStyle/>
          <a:p>
            <a:r>
              <a:rPr lang="en-US" dirty="0" smtClean="0"/>
              <a:t>Inflicting medical care on the healthy requires        great caution</a:t>
            </a:r>
          </a:p>
          <a:p>
            <a:r>
              <a:rPr lang="en-US" dirty="0" smtClean="0"/>
              <a:t>Healthy </a:t>
            </a:r>
            <a:r>
              <a:rPr lang="en-US" dirty="0"/>
              <a:t>people </a:t>
            </a:r>
            <a:r>
              <a:rPr lang="en-US" dirty="0" smtClean="0"/>
              <a:t>arguably have less to gain than sick people </a:t>
            </a:r>
          </a:p>
          <a:p>
            <a:r>
              <a:rPr lang="en-US" dirty="0" smtClean="0"/>
              <a:t>Different relationship between provider &amp; recipient</a:t>
            </a:r>
          </a:p>
          <a:p>
            <a:pPr lvl="1"/>
            <a:r>
              <a:rPr lang="en-US" dirty="0" smtClean="0"/>
              <a:t>The individual isn't typically seeking us out </a:t>
            </a:r>
            <a:endParaRPr lang="en-US" dirty="0"/>
          </a:p>
          <a:p>
            <a:r>
              <a:rPr lang="en-US" dirty="0" smtClean="0"/>
              <a:t>Benefits are less obvious</a:t>
            </a:r>
          </a:p>
          <a:p>
            <a:pPr lvl="1"/>
            <a:r>
              <a:rPr lang="en-US" dirty="0" smtClean="0"/>
              <a:t>“Great news! You didn't get sick!”</a:t>
            </a:r>
          </a:p>
          <a:p>
            <a:r>
              <a:rPr lang="en-US" dirty="0" smtClean="0"/>
              <a:t>The downsides are easy to see</a:t>
            </a:r>
          </a:p>
          <a:p>
            <a:pPr lvl="1"/>
            <a:r>
              <a:rPr lang="en-US" dirty="0" smtClean="0"/>
              <a:t>All interventions have downsides</a:t>
            </a:r>
          </a:p>
          <a:p>
            <a:r>
              <a:rPr lang="en-US" dirty="0" smtClean="0"/>
              <a:t>The prior probability that any given genomic finding in an individual is clinically important is low</a:t>
            </a:r>
          </a:p>
        </p:txBody>
      </p:sp>
      <p:pic>
        <p:nvPicPr>
          <p:cNvPr id="7" name="Picture 4" descr="katie_couric_colonoscopy"/>
          <p:cNvPicPr>
            <a:picLocks noChangeAspect="1" noChangeArrowheads="1"/>
          </p:cNvPicPr>
          <p:nvPr/>
        </p:nvPicPr>
        <p:blipFill rotWithShape="1">
          <a:blip r:embed="rId3" cstate="print"/>
          <a:srcRect l="3293" r="5602" b="6049"/>
          <a:stretch/>
        </p:blipFill>
        <p:spPr bwMode="auto">
          <a:xfrm>
            <a:off x="6699661" y="4191000"/>
            <a:ext cx="1943808" cy="1523460"/>
          </a:xfrm>
          <a:prstGeom prst="rect">
            <a:avLst/>
          </a:prstGeom>
          <a:noFill/>
          <a:ln w="28575">
            <a:solidFill>
              <a:schemeClr val="folHlink"/>
            </a:solidFill>
            <a:miter lim="800000"/>
            <a:headEnd/>
            <a:tailEnd/>
          </a:ln>
        </p:spPr>
      </p:pic>
      <p:sp>
        <p:nvSpPr>
          <p:cNvPr id="8" name="Rectangle 7"/>
          <p:cNvSpPr/>
          <p:nvPr/>
        </p:nvSpPr>
        <p:spPr>
          <a:xfrm>
            <a:off x="467895" y="1143000"/>
            <a:ext cx="8168105" cy="584776"/>
          </a:xfrm>
          <a:prstGeom prst="rect">
            <a:avLst/>
          </a:prstGeom>
        </p:spPr>
        <p:txBody>
          <a:bodyPr wrap="square">
            <a:spAutoFit/>
          </a:bodyPr>
          <a:lstStyle/>
          <a:p>
            <a:pPr algn="ctr"/>
            <a:r>
              <a:rPr lang="en-US" sz="3200" i="1" dirty="0" smtClean="0"/>
              <a:t>Genomic Screening of the General Population</a:t>
            </a:r>
            <a:endParaRPr lang="en-US" sz="3200" dirty="0"/>
          </a:p>
        </p:txBody>
      </p:sp>
      <p:pic>
        <p:nvPicPr>
          <p:cNvPr id="5" name="Picture 4"/>
          <p:cNvPicPr>
            <a:picLocks noChangeAspect="1"/>
          </p:cNvPicPr>
          <p:nvPr/>
        </p:nvPicPr>
        <p:blipFill>
          <a:blip r:embed="rId4" cstate="print"/>
          <a:stretch>
            <a:fillRect/>
          </a:stretch>
        </p:blipFill>
        <p:spPr>
          <a:xfrm>
            <a:off x="7162800" y="1732175"/>
            <a:ext cx="1828800" cy="1087225"/>
          </a:xfrm>
          <a:prstGeom prst="rect">
            <a:avLst/>
          </a:prstGeom>
        </p:spPr>
      </p:pic>
    </p:spTree>
    <p:extLst>
      <p:ext uri="{BB962C8B-B14F-4D97-AF65-F5344CB8AC3E}">
        <p14:creationId xmlns:p14="http://schemas.microsoft.com/office/powerpoint/2010/main" val="165523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650" name="Picture 2" descr="the woman in the moon the rabbit in the moon the cow jumping"/>
          <p:cNvPicPr>
            <a:picLocks noChangeAspect="1" noChangeArrowheads="1"/>
          </p:cNvPicPr>
          <p:nvPr/>
        </p:nvPicPr>
        <p:blipFill>
          <a:blip r:embed="rId3" cstate="print"/>
          <a:srcRect/>
          <a:stretch>
            <a:fillRect/>
          </a:stretch>
        </p:blipFill>
        <p:spPr bwMode="auto">
          <a:xfrm>
            <a:off x="6705600" y="1828800"/>
            <a:ext cx="1981200" cy="1981201"/>
          </a:xfrm>
          <a:prstGeom prst="rect">
            <a:avLst/>
          </a:prstGeom>
          <a:noFill/>
        </p:spPr>
      </p:pic>
      <p:sp>
        <p:nvSpPr>
          <p:cNvPr id="2" name="Title 1"/>
          <p:cNvSpPr>
            <a:spLocks noGrp="1"/>
          </p:cNvSpPr>
          <p:nvPr>
            <p:ph type="title"/>
          </p:nvPr>
        </p:nvSpPr>
        <p:spPr>
          <a:xfrm>
            <a:off x="228600" y="228600"/>
            <a:ext cx="8758410" cy="939333"/>
          </a:xfrm>
        </p:spPr>
        <p:txBody>
          <a:bodyPr>
            <a:normAutofit fontScale="90000"/>
          </a:bodyPr>
          <a:lstStyle/>
          <a:p>
            <a:r>
              <a:rPr lang="en-US" dirty="0" smtClean="0">
                <a:solidFill>
                  <a:srgbClr val="FFFF00"/>
                </a:solidFill>
              </a:rPr>
              <a:t>We’re Biologically Predisposed to Misinterpret Genomic Data</a:t>
            </a:r>
            <a:endParaRPr lang="en-US" sz="2800" i="1" dirty="0">
              <a:solidFill>
                <a:schemeClr val="tx1"/>
              </a:solidFill>
            </a:endParaRPr>
          </a:p>
        </p:txBody>
      </p:sp>
      <p:sp>
        <p:nvSpPr>
          <p:cNvPr id="4" name="Content Placeholder 2"/>
          <p:cNvSpPr>
            <a:spLocks noGrp="1"/>
          </p:cNvSpPr>
          <p:nvPr>
            <p:ph idx="1"/>
          </p:nvPr>
        </p:nvSpPr>
        <p:spPr>
          <a:xfrm>
            <a:off x="72356" y="1617741"/>
            <a:ext cx="6714380" cy="5079354"/>
          </a:xfrm>
        </p:spPr>
        <p:txBody>
          <a:bodyPr>
            <a:normAutofit/>
          </a:bodyPr>
          <a:lstStyle/>
          <a:p>
            <a:r>
              <a:rPr lang="en-US" dirty="0" smtClean="0"/>
              <a:t>As humans we are evolutionarily predisposed to discern patterns</a:t>
            </a:r>
          </a:p>
          <a:p>
            <a:pPr lvl="1"/>
            <a:r>
              <a:rPr lang="en-US" dirty="0" smtClean="0"/>
              <a:t>Even when not real</a:t>
            </a:r>
          </a:p>
          <a:p>
            <a:pPr lvl="1"/>
            <a:r>
              <a:rPr lang="en-US" dirty="0" smtClean="0"/>
              <a:t>The genome is so big it guarantees amazing coincidences</a:t>
            </a:r>
          </a:p>
          <a:p>
            <a:r>
              <a:rPr lang="en-US" dirty="0" smtClean="0"/>
              <a:t>The bar for applying </a:t>
            </a:r>
            <a:r>
              <a:rPr lang="en-US" dirty="0" err="1" smtClean="0"/>
              <a:t>genomically</a:t>
            </a:r>
            <a:r>
              <a:rPr lang="en-US" dirty="0" smtClean="0"/>
              <a:t>-derived data must be set very high</a:t>
            </a:r>
          </a:p>
          <a:p>
            <a:pPr lvl="1"/>
            <a:r>
              <a:rPr lang="en-US" dirty="0" smtClean="0"/>
              <a:t>We have to be highly cognizant of the low prior probability of significance of any variant</a:t>
            </a:r>
          </a:p>
        </p:txBody>
      </p:sp>
      <p:pic>
        <p:nvPicPr>
          <p:cNvPr id="7" name="Picture 6"/>
          <p:cNvPicPr>
            <a:picLocks noChangeAspect="1"/>
          </p:cNvPicPr>
          <p:nvPr/>
        </p:nvPicPr>
        <p:blipFill>
          <a:blip r:embed="rId4" cstate="print"/>
          <a:stretch>
            <a:fillRect/>
          </a:stretch>
        </p:blipFill>
        <p:spPr>
          <a:xfrm>
            <a:off x="6934200" y="4343400"/>
            <a:ext cx="1672582" cy="1788197"/>
          </a:xfrm>
          <a:prstGeom prst="rect">
            <a:avLst/>
          </a:prstGeom>
        </p:spPr>
      </p:pic>
    </p:spTree>
    <p:extLst>
      <p:ext uri="{BB962C8B-B14F-4D97-AF65-F5344CB8AC3E}">
        <p14:creationId xmlns:p14="http://schemas.microsoft.com/office/powerpoint/2010/main" val="344433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539650"/>
                                        </p:tgtEl>
                                        <p:attrNameLst>
                                          <p:attrName>style.visibility</p:attrName>
                                        </p:attrNameLst>
                                      </p:cBhvr>
                                      <p:to>
                                        <p:strVal val="visible"/>
                                      </p:to>
                                    </p:set>
                                    <p:animEffect transition="in" filter="dissolve">
                                      <p:cBhvr>
                                        <p:cTn id="13" dur="500"/>
                                        <p:tgtEl>
                                          <p:spTgt spid="5396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PQuestion"/>
          <p:cNvSpPr>
            <a:spLocks noGrp="1"/>
          </p:cNvSpPr>
          <p:nvPr>
            <p:ph type="title"/>
          </p:nvPr>
        </p:nvSpPr>
        <p:spPr>
          <a:xfrm>
            <a:off x="0" y="76200"/>
            <a:ext cx="9144000" cy="914400"/>
          </a:xfrm>
        </p:spPr>
        <p:txBody>
          <a:bodyPr>
            <a:normAutofit fontScale="90000"/>
          </a:bodyPr>
          <a:lstStyle/>
          <a:p>
            <a:r>
              <a:rPr lang="en-US" sz="4000" dirty="0" smtClean="0">
                <a:solidFill>
                  <a:srgbClr val="FFFF66"/>
                </a:solidFill>
              </a:rPr>
              <a:t>Our Values Regarding Genetic Information Vary</a:t>
            </a:r>
          </a:p>
        </p:txBody>
      </p:sp>
      <p:sp>
        <p:nvSpPr>
          <p:cNvPr id="1028" name="TPAnswers"/>
          <p:cNvSpPr>
            <a:spLocks noGrp="1"/>
          </p:cNvSpPr>
          <p:nvPr>
            <p:ph type="body" idx="1"/>
            <p:custDataLst>
              <p:tags r:id="rId2"/>
            </p:custDataLst>
          </p:nvPr>
        </p:nvSpPr>
        <p:spPr>
          <a:xfrm>
            <a:off x="210751" y="3665088"/>
            <a:ext cx="4114800" cy="2298392"/>
          </a:xfrm>
        </p:spPr>
        <p:txBody>
          <a:bodyPr/>
          <a:lstStyle/>
          <a:p>
            <a:pPr marL="514350" indent="-514350">
              <a:buFontTx/>
              <a:buAutoNum type="arabicPeriod"/>
            </a:pPr>
            <a:r>
              <a:rPr lang="en-US" dirty="0" smtClean="0"/>
              <a:t>Yes</a:t>
            </a:r>
          </a:p>
          <a:p>
            <a:pPr marL="514350" indent="-514350">
              <a:buFontTx/>
              <a:buAutoNum type="arabicPeriod"/>
            </a:pPr>
            <a:r>
              <a:rPr lang="en-US" dirty="0" smtClean="0"/>
              <a:t>No</a:t>
            </a:r>
          </a:p>
          <a:p>
            <a:pPr marL="514350" indent="-514350">
              <a:buFontTx/>
              <a:buAutoNum type="arabicPeriod"/>
            </a:pPr>
            <a:r>
              <a:rPr lang="en-US" dirty="0" smtClean="0"/>
              <a:t>I’m not sure</a:t>
            </a:r>
          </a:p>
        </p:txBody>
      </p:sp>
      <p:sp>
        <p:nvSpPr>
          <p:cNvPr id="5" name="TextBox 4"/>
          <p:cNvSpPr txBox="1">
            <a:spLocks noChangeArrowheads="1"/>
          </p:cNvSpPr>
          <p:nvPr/>
        </p:nvSpPr>
        <p:spPr bwMode="auto">
          <a:xfrm>
            <a:off x="5629275" y="3714750"/>
            <a:ext cx="3305175" cy="1477963"/>
          </a:xfrm>
          <a:prstGeom prst="rect">
            <a:avLst/>
          </a:prstGeom>
          <a:noFill/>
          <a:ln w="9525">
            <a:noFill/>
            <a:miter lim="800000"/>
            <a:headEnd/>
            <a:tailEnd/>
          </a:ln>
        </p:spPr>
        <p:txBody>
          <a:bodyPr>
            <a:spAutoFit/>
          </a:bodyPr>
          <a:lstStyle/>
          <a:p>
            <a:pPr>
              <a:buFont typeface="Arial" charset="0"/>
              <a:buChar char="•"/>
            </a:pPr>
            <a:r>
              <a:rPr lang="en-US"/>
              <a:t>Alzheimer Disease</a:t>
            </a:r>
          </a:p>
          <a:p>
            <a:pPr>
              <a:buFont typeface="Arial" charset="0"/>
              <a:buChar char="•"/>
            </a:pPr>
            <a:r>
              <a:rPr lang="en-US"/>
              <a:t>Fatal Familial Insomnia</a:t>
            </a:r>
          </a:p>
          <a:p>
            <a:pPr>
              <a:buFont typeface="Arial" charset="0"/>
              <a:buChar char="•"/>
            </a:pPr>
            <a:r>
              <a:rPr lang="en-US"/>
              <a:t>Spinocerebellar Ataxia</a:t>
            </a:r>
          </a:p>
          <a:p>
            <a:pPr>
              <a:buFont typeface="Arial" charset="0"/>
              <a:buChar char="•"/>
            </a:pPr>
            <a:r>
              <a:rPr lang="en-US"/>
              <a:t>Huntington Disease</a:t>
            </a:r>
          </a:p>
          <a:p>
            <a:pPr>
              <a:buFont typeface="Arial" charset="0"/>
              <a:buChar char="•"/>
            </a:pPr>
            <a:r>
              <a:rPr lang="en-US"/>
              <a:t>CADASIL</a:t>
            </a:r>
          </a:p>
        </p:txBody>
      </p:sp>
      <p:sp>
        <p:nvSpPr>
          <p:cNvPr id="6" name="TextBox 5"/>
          <p:cNvSpPr txBox="1">
            <a:spLocks noChangeArrowheads="1"/>
          </p:cNvSpPr>
          <p:nvPr/>
        </p:nvSpPr>
        <p:spPr bwMode="auto">
          <a:xfrm>
            <a:off x="4124325" y="3295650"/>
            <a:ext cx="4657725" cy="461963"/>
          </a:xfrm>
          <a:prstGeom prst="rect">
            <a:avLst/>
          </a:prstGeom>
          <a:noFill/>
          <a:ln w="9525">
            <a:noFill/>
            <a:miter lim="800000"/>
            <a:headEnd/>
            <a:tailEnd/>
          </a:ln>
        </p:spPr>
        <p:txBody>
          <a:bodyPr>
            <a:spAutoFit/>
          </a:bodyPr>
          <a:lstStyle/>
          <a:p>
            <a:pPr algn="ctr"/>
            <a:r>
              <a:rPr lang="en-US" dirty="0">
                <a:solidFill>
                  <a:srgbClr val="FFFF00"/>
                </a:solidFill>
              </a:rPr>
              <a:t>A few really bad genetic diseases…</a:t>
            </a:r>
          </a:p>
        </p:txBody>
      </p:sp>
      <p:sp>
        <p:nvSpPr>
          <p:cNvPr id="2" name="Rectangle 1"/>
          <p:cNvSpPr/>
          <p:nvPr/>
        </p:nvSpPr>
        <p:spPr>
          <a:xfrm>
            <a:off x="241925" y="5845098"/>
            <a:ext cx="8709291" cy="875111"/>
          </a:xfrm>
          <a:prstGeom prst="rect">
            <a:avLst/>
          </a:prstGeom>
        </p:spPr>
        <p:txBody>
          <a:bodyPr wrap="square">
            <a:spAutoFit/>
          </a:bodyPr>
          <a:lstStyle/>
          <a:p>
            <a:pPr algn="ctr">
              <a:lnSpc>
                <a:spcPct val="90000"/>
              </a:lnSpc>
            </a:pPr>
            <a:r>
              <a:rPr lang="en-US" sz="2800" i="1" dirty="0" smtClean="0">
                <a:solidFill>
                  <a:srgbClr val="FFFF00"/>
                </a:solidFill>
              </a:rPr>
              <a:t>We need to design clinically </a:t>
            </a:r>
            <a:r>
              <a:rPr lang="en-US" sz="2800" i="1" dirty="0">
                <a:solidFill>
                  <a:srgbClr val="FFFF00"/>
                </a:solidFill>
              </a:rPr>
              <a:t>oriented </a:t>
            </a:r>
            <a:r>
              <a:rPr lang="en-US" sz="2800" i="1" dirty="0" smtClean="0">
                <a:solidFill>
                  <a:srgbClr val="FFFF00"/>
                </a:solidFill>
              </a:rPr>
              <a:t>approaches by </a:t>
            </a:r>
            <a:r>
              <a:rPr lang="en-US" sz="2800" i="1" dirty="0">
                <a:solidFill>
                  <a:srgbClr val="FFFF00"/>
                </a:solidFill>
              </a:rPr>
              <a:t>which </a:t>
            </a:r>
            <a:r>
              <a:rPr lang="en-US" sz="2800" i="1" dirty="0" smtClean="0">
                <a:solidFill>
                  <a:srgbClr val="FFFF00"/>
                </a:solidFill>
              </a:rPr>
              <a:t>patient </a:t>
            </a:r>
            <a:r>
              <a:rPr lang="en-US" sz="2800" i="1" dirty="0">
                <a:solidFill>
                  <a:srgbClr val="FFFF00"/>
                </a:solidFill>
              </a:rPr>
              <a:t>choice </a:t>
            </a:r>
            <a:r>
              <a:rPr lang="en-US" sz="2800" i="1" dirty="0" smtClean="0">
                <a:solidFill>
                  <a:srgbClr val="FFFF00"/>
                </a:solidFill>
              </a:rPr>
              <a:t>&amp; provider’s duties can both be facilitated</a:t>
            </a:r>
            <a:endParaRPr lang="en-US" sz="2800" i="1" dirty="0">
              <a:solidFill>
                <a:srgbClr val="FFFF00"/>
              </a:solidFill>
            </a:endParaRPr>
          </a:p>
        </p:txBody>
      </p:sp>
      <p:sp>
        <p:nvSpPr>
          <p:cNvPr id="3" name="TextBox 2"/>
          <p:cNvSpPr txBox="1"/>
          <p:nvPr/>
        </p:nvSpPr>
        <p:spPr>
          <a:xfrm>
            <a:off x="228600" y="1524000"/>
            <a:ext cx="8382000" cy="1815882"/>
          </a:xfrm>
          <a:prstGeom prst="rect">
            <a:avLst/>
          </a:prstGeom>
          <a:noFill/>
        </p:spPr>
        <p:txBody>
          <a:bodyPr wrap="square" rtlCol="0">
            <a:spAutoFit/>
          </a:bodyPr>
          <a:lstStyle/>
          <a:p>
            <a:pPr algn="ctr"/>
            <a:r>
              <a:rPr lang="en-US" sz="2800" dirty="0"/>
              <a:t>If you carry a mutation that essentially guarantees that you will develop a severe, unpreventable &amp; untreatable neurological disease by age 60 would you wish to be told?</a:t>
            </a:r>
          </a:p>
        </p:txBody>
      </p:sp>
    </p:spTree>
    <p:custDataLst>
      <p:tags r:id="rId1"/>
    </p:custDataLst>
    <p:extLst>
      <p:ext uri="{BB962C8B-B14F-4D97-AF65-F5344CB8AC3E}">
        <p14:creationId xmlns:p14="http://schemas.microsoft.com/office/powerpoint/2010/main" val="38749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8">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P spid="5" grpId="0" build="p"/>
      <p:bldP spid="6" grpId="0"/>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545052397"/>
              </p:ext>
            </p:extLst>
          </p:nvPr>
        </p:nvGraphicFramePr>
        <p:xfrm>
          <a:off x="2057400" y="2044106"/>
          <a:ext cx="5105400" cy="3975694"/>
        </p:xfrm>
        <a:graphic>
          <a:graphicData uri="http://schemas.openxmlformats.org/presentationml/2006/ole">
            <mc:AlternateContent xmlns:mc="http://schemas.openxmlformats.org/markup-compatibility/2006">
              <mc:Choice xmlns:v="urn:schemas-microsoft-com:vml" Requires="v">
                <p:oleObj spid="_x0000_s2132" name="Document" r:id="rId5" imgW="5968780" imgH="4648029" progId="Word.Document.12">
                  <p:embed/>
                </p:oleObj>
              </mc:Choice>
              <mc:Fallback>
                <p:oleObj name="Document" r:id="rId5" imgW="5968780" imgH="4648029" progId="Word.Document.12">
                  <p:embed/>
                  <p:pic>
                    <p:nvPicPr>
                      <p:cNvPr id="0" name="Picture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044106"/>
                        <a:ext cx="5105400" cy="3975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752600" y="6019800"/>
            <a:ext cx="5791200" cy="830997"/>
          </a:xfrm>
          <a:prstGeom prst="rect">
            <a:avLst/>
          </a:prstGeom>
          <a:noFill/>
        </p:spPr>
        <p:txBody>
          <a:bodyPr wrap="square" rtlCol="0">
            <a:spAutoFit/>
          </a:bodyPr>
          <a:lstStyle/>
          <a:p>
            <a:pPr algn="ctr"/>
            <a:r>
              <a:rPr lang="en-US" sz="2400" i="1" dirty="0" smtClean="0">
                <a:solidFill>
                  <a:srgbClr val="FFFF00"/>
                </a:solidFill>
              </a:rPr>
              <a:t>To begin to arrive at best practices for implementing genomic medicine</a:t>
            </a:r>
            <a:endParaRPr lang="en-US" sz="2400" i="1" dirty="0">
              <a:solidFill>
                <a:srgbClr val="FFFF00"/>
              </a:solidFill>
            </a:endParaRPr>
          </a:p>
        </p:txBody>
      </p:sp>
      <p:pic>
        <p:nvPicPr>
          <p:cNvPr id="5" name="Picture 4" descr="C:\Users\jpevans\AppData\Local\Microsoft\Windows\Temporary Internet Files\Content.Outlook\FSR5MN7X\CSER_Logo (2).png"/>
          <p:cNvPicPr/>
          <p:nvPr/>
        </p:nvPicPr>
        <p:blipFill>
          <a:blip r:embed="rId7" cstate="print"/>
          <a:srcRect/>
          <a:stretch>
            <a:fillRect/>
          </a:stretch>
        </p:blipFill>
        <p:spPr bwMode="auto">
          <a:xfrm>
            <a:off x="2514600" y="152400"/>
            <a:ext cx="4343400" cy="1752600"/>
          </a:xfrm>
          <a:prstGeom prst="rect">
            <a:avLst/>
          </a:prstGeom>
          <a:noFill/>
          <a:ln w="38100" cmpd="sng">
            <a:solidFill>
              <a:srgbClr val="FFFF00"/>
            </a:solidFill>
            <a:miter lim="800000"/>
            <a:headEnd/>
            <a:tailEnd/>
          </a:ln>
        </p:spPr>
      </p:pic>
    </p:spTree>
    <p:extLst>
      <p:ext uri="{BB962C8B-B14F-4D97-AF65-F5344CB8AC3E}">
        <p14:creationId xmlns:p14="http://schemas.microsoft.com/office/powerpoint/2010/main" val="28955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08038"/>
          </a:xfrm>
        </p:spPr>
        <p:txBody>
          <a:bodyPr/>
          <a:lstStyle/>
          <a:p>
            <a:r>
              <a:rPr lang="en-US" dirty="0" smtClean="0">
                <a:solidFill>
                  <a:srgbClr val="FFFF00"/>
                </a:solidFill>
              </a:rPr>
              <a:t>CSER is Seeking Data Regarding:</a:t>
            </a:r>
            <a:endParaRPr lang="en-US" dirty="0">
              <a:solidFill>
                <a:srgbClr val="FFFF00"/>
              </a:solidFill>
            </a:endParaRPr>
          </a:p>
        </p:txBody>
      </p:sp>
      <p:sp>
        <p:nvSpPr>
          <p:cNvPr id="4" name="Content Placeholder 3"/>
          <p:cNvSpPr>
            <a:spLocks noGrp="1"/>
          </p:cNvSpPr>
          <p:nvPr>
            <p:ph idx="1"/>
          </p:nvPr>
        </p:nvSpPr>
        <p:spPr>
          <a:xfrm>
            <a:off x="457200" y="762000"/>
            <a:ext cx="8534400" cy="5486400"/>
          </a:xfrm>
        </p:spPr>
        <p:txBody>
          <a:bodyPr>
            <a:normAutofit fontScale="77500" lnSpcReduction="20000"/>
          </a:bodyPr>
          <a:lstStyle/>
          <a:p>
            <a:r>
              <a:rPr lang="en-US" dirty="0" smtClean="0"/>
              <a:t>What are the patient characteristics that signal potential utility (or lack thereof) for applying genome-scale sequencing?</a:t>
            </a:r>
          </a:p>
          <a:p>
            <a:pPr lvl="1"/>
            <a:r>
              <a:rPr lang="en-US" dirty="0" smtClean="0"/>
              <a:t>Diagnostic “hit” rates in different clinical populations</a:t>
            </a:r>
          </a:p>
          <a:p>
            <a:pPr lvl="1"/>
            <a:r>
              <a:rPr lang="en-US" dirty="0" smtClean="0"/>
              <a:t>When is somatic analysis of tumors most informative for Rx?</a:t>
            </a:r>
          </a:p>
          <a:p>
            <a:r>
              <a:rPr lang="en-US" dirty="0" smtClean="0"/>
              <a:t>What are the best approaches to analysis of data?</a:t>
            </a:r>
          </a:p>
          <a:p>
            <a:pPr lvl="1"/>
            <a:r>
              <a:rPr lang="en-US" dirty="0" smtClean="0"/>
              <a:t>In the clinical setting, which requires substantial efficiency and making trade-offs between sensitivity and specificity</a:t>
            </a:r>
          </a:p>
          <a:p>
            <a:pPr lvl="2"/>
            <a:r>
              <a:rPr lang="en-US" dirty="0" smtClean="0"/>
              <a:t>e. g. categories of genes </a:t>
            </a:r>
            <a:r>
              <a:rPr lang="en-US" i="1" dirty="0" smtClean="0"/>
              <a:t>vs</a:t>
            </a:r>
            <a:r>
              <a:rPr lang="en-US" dirty="0" smtClean="0"/>
              <a:t>. “gene agnostic” approach?</a:t>
            </a:r>
          </a:p>
          <a:p>
            <a:pPr lvl="2"/>
            <a:r>
              <a:rPr lang="en-US" dirty="0" smtClean="0"/>
              <a:t>Especially important given time &amp; resource intensive nature of analysis</a:t>
            </a:r>
          </a:p>
          <a:p>
            <a:r>
              <a:rPr lang="en-US" dirty="0" smtClean="0"/>
              <a:t>Special considerations in different populations?</a:t>
            </a:r>
          </a:p>
          <a:p>
            <a:pPr lvl="1"/>
            <a:r>
              <a:rPr lang="en-US" dirty="0" smtClean="0"/>
              <a:t>e.g. minorities and traditionally underserved groups</a:t>
            </a:r>
          </a:p>
          <a:p>
            <a:pPr lvl="2"/>
            <a:r>
              <a:rPr lang="en-US" dirty="0" smtClean="0"/>
              <a:t>From data analysis to differing values regarding genomic information</a:t>
            </a:r>
          </a:p>
          <a:p>
            <a:r>
              <a:rPr lang="en-US" dirty="0" smtClean="0"/>
              <a:t>How should we deal with the plethora of highly heterogeneous “non-target” data generated when performing genomic sequencing?</a:t>
            </a:r>
          </a:p>
        </p:txBody>
      </p:sp>
      <p:sp>
        <p:nvSpPr>
          <p:cNvPr id="5" name="TextBox 4"/>
          <p:cNvSpPr txBox="1"/>
          <p:nvPr/>
        </p:nvSpPr>
        <p:spPr>
          <a:xfrm>
            <a:off x="152400" y="6019800"/>
            <a:ext cx="8839200" cy="830997"/>
          </a:xfrm>
          <a:prstGeom prst="rect">
            <a:avLst/>
          </a:prstGeom>
          <a:noFill/>
        </p:spPr>
        <p:txBody>
          <a:bodyPr wrap="square" rtlCol="0">
            <a:spAutoFit/>
          </a:bodyPr>
          <a:lstStyle/>
          <a:p>
            <a:pPr algn="ctr"/>
            <a:r>
              <a:rPr lang="en-US" sz="2400" i="1" dirty="0" smtClean="0">
                <a:solidFill>
                  <a:srgbClr val="FFFF00"/>
                </a:solidFill>
              </a:rPr>
              <a:t>Discovery (e.g. novel genes for phenotypes) is “incidental” to the main goals of CSER</a:t>
            </a:r>
          </a:p>
        </p:txBody>
      </p:sp>
    </p:spTree>
    <p:extLst>
      <p:ext uri="{BB962C8B-B14F-4D97-AF65-F5344CB8AC3E}">
        <p14:creationId xmlns:p14="http://schemas.microsoft.com/office/powerpoint/2010/main" val="30103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Scope of CSER at 9 Sites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Clinicians Involved: 					200</a:t>
            </a:r>
          </a:p>
          <a:p>
            <a:r>
              <a:rPr lang="en-US" dirty="0" smtClean="0"/>
              <a:t>Non-Health Care Professionals: 		177</a:t>
            </a:r>
          </a:p>
          <a:p>
            <a:r>
              <a:rPr lang="en-US" dirty="0" smtClean="0"/>
              <a:t>Number of Institutions				25</a:t>
            </a:r>
          </a:p>
          <a:p>
            <a:r>
              <a:rPr lang="en-US" dirty="0" smtClean="0"/>
              <a:t>Peer reviewed publications			31</a:t>
            </a:r>
          </a:p>
          <a:p>
            <a:r>
              <a:rPr lang="en-US" dirty="0" smtClean="0"/>
              <a:t>Non-peer reviewed publications		8</a:t>
            </a:r>
          </a:p>
          <a:p>
            <a:r>
              <a:rPr lang="en-US" dirty="0" smtClean="0"/>
              <a:t>Posters at regional/</a:t>
            </a:r>
            <a:r>
              <a:rPr lang="en-US" dirty="0" err="1" smtClean="0"/>
              <a:t>Ntl</a:t>
            </a:r>
            <a:r>
              <a:rPr lang="en-US" dirty="0" smtClean="0"/>
              <a:t>/</a:t>
            </a:r>
            <a:r>
              <a:rPr lang="en-US" dirty="0" err="1" smtClean="0"/>
              <a:t>Interntl</a:t>
            </a:r>
            <a:r>
              <a:rPr lang="en-US" dirty="0" smtClean="0"/>
              <a:t> venues	5</a:t>
            </a:r>
          </a:p>
          <a:p>
            <a:r>
              <a:rPr lang="en-US" dirty="0" smtClean="0"/>
              <a:t>Presentations						35</a:t>
            </a:r>
            <a:endParaRPr lang="en-US" dirty="0"/>
          </a:p>
        </p:txBody>
      </p:sp>
    </p:spTree>
    <p:extLst>
      <p:ext uri="{BB962C8B-B14F-4D97-AF65-F5344CB8AC3E}">
        <p14:creationId xmlns:p14="http://schemas.microsoft.com/office/powerpoint/2010/main" val="375348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normAutofit fontScale="90000"/>
          </a:bodyPr>
          <a:lstStyle/>
          <a:p>
            <a:r>
              <a:rPr lang="en-US" dirty="0" smtClean="0">
                <a:solidFill>
                  <a:srgbClr val="FFFF00"/>
                </a:solidFill>
              </a:rPr>
              <a:t>Patient Focus of Individual CSER Sites</a:t>
            </a:r>
            <a:endParaRPr lang="en-US" dirty="0">
              <a:solidFill>
                <a:srgbClr val="FFFF00"/>
              </a:solidFill>
            </a:endParaRPr>
          </a:p>
        </p:txBody>
      </p:sp>
      <p:sp>
        <p:nvSpPr>
          <p:cNvPr id="3" name="Content Placeholder 2"/>
          <p:cNvSpPr>
            <a:spLocks noGrp="1"/>
          </p:cNvSpPr>
          <p:nvPr>
            <p:ph idx="1"/>
          </p:nvPr>
        </p:nvSpPr>
        <p:spPr>
          <a:xfrm>
            <a:off x="152400" y="1219200"/>
            <a:ext cx="8763000" cy="5486400"/>
          </a:xfrm>
        </p:spPr>
        <p:txBody>
          <a:bodyPr>
            <a:normAutofit fontScale="55000" lnSpcReduction="20000"/>
          </a:bodyPr>
          <a:lstStyle/>
          <a:p>
            <a:r>
              <a:rPr lang="en-US" dirty="0" smtClean="0">
                <a:solidFill>
                  <a:srgbClr val="FFFF00"/>
                </a:solidFill>
              </a:rPr>
              <a:t>Baylor</a:t>
            </a:r>
          </a:p>
          <a:p>
            <a:pPr lvl="1"/>
            <a:r>
              <a:rPr lang="en-US" dirty="0" smtClean="0">
                <a:solidFill>
                  <a:srgbClr val="FFFFFF"/>
                </a:solidFill>
              </a:rPr>
              <a:t>WES of tumor and germline in childhood cancers</a:t>
            </a:r>
          </a:p>
          <a:p>
            <a:r>
              <a:rPr lang="en-US" dirty="0" smtClean="0">
                <a:solidFill>
                  <a:srgbClr val="FFFFFF"/>
                </a:solidFill>
              </a:rPr>
              <a:t>Brigham &amp; Women / Harvard</a:t>
            </a:r>
          </a:p>
          <a:p>
            <a:pPr lvl="1"/>
            <a:r>
              <a:rPr lang="en-US" dirty="0" smtClean="0">
                <a:solidFill>
                  <a:srgbClr val="FFFFFF"/>
                </a:solidFill>
              </a:rPr>
              <a:t>Randomized trial of WGS in healthy adults &amp; those with suspected hereditary cardiomyopathy</a:t>
            </a:r>
          </a:p>
          <a:p>
            <a:r>
              <a:rPr lang="en-US" dirty="0" smtClean="0">
                <a:solidFill>
                  <a:srgbClr val="FFFFFF"/>
                </a:solidFill>
              </a:rPr>
              <a:t>Children’s Hospital of Philadelphia</a:t>
            </a:r>
          </a:p>
          <a:p>
            <a:pPr lvl="1"/>
            <a:r>
              <a:rPr lang="en-US" dirty="0" smtClean="0">
                <a:solidFill>
                  <a:srgbClr val="FFFFFF"/>
                </a:solidFill>
              </a:rPr>
              <a:t>WES and WGS in four cohorts of children with pediatric disease</a:t>
            </a:r>
          </a:p>
          <a:p>
            <a:pPr lvl="2"/>
            <a:r>
              <a:rPr lang="en-US" dirty="0" smtClean="0">
                <a:solidFill>
                  <a:srgbClr val="FFFFFF"/>
                </a:solidFill>
              </a:rPr>
              <a:t>SNHL, ID, mitochondrial, sudden cardiac death</a:t>
            </a:r>
          </a:p>
          <a:p>
            <a:r>
              <a:rPr lang="en-US" dirty="0" smtClean="0">
                <a:solidFill>
                  <a:srgbClr val="FFFF00"/>
                </a:solidFill>
              </a:rPr>
              <a:t>Dana Farber / Broad Institute</a:t>
            </a:r>
          </a:p>
          <a:p>
            <a:pPr lvl="1"/>
            <a:r>
              <a:rPr lang="en-US" dirty="0" smtClean="0">
                <a:solidFill>
                  <a:srgbClr val="FFFFFF"/>
                </a:solidFill>
              </a:rPr>
              <a:t>WES of tumor and germline in assorted cancers</a:t>
            </a:r>
          </a:p>
          <a:p>
            <a:r>
              <a:rPr lang="en-US" dirty="0">
                <a:solidFill>
                  <a:srgbClr val="FFFFFF"/>
                </a:solidFill>
              </a:rPr>
              <a:t>University of North Carolina at Chapel Hill</a:t>
            </a:r>
          </a:p>
          <a:p>
            <a:pPr lvl="1"/>
            <a:r>
              <a:rPr lang="en-US" dirty="0">
                <a:solidFill>
                  <a:srgbClr val="FFFFFF"/>
                </a:solidFill>
              </a:rPr>
              <a:t>Randomized trial of WES in adults and children with wide variety of likely genetic diseases</a:t>
            </a:r>
          </a:p>
          <a:p>
            <a:pPr lvl="2"/>
            <a:r>
              <a:rPr lang="en-US" dirty="0">
                <a:solidFill>
                  <a:srgbClr val="FFFFFF"/>
                </a:solidFill>
              </a:rPr>
              <a:t>Cardiac disease, neurodevelopmental disorders, </a:t>
            </a:r>
            <a:r>
              <a:rPr lang="en-US" dirty="0" err="1">
                <a:solidFill>
                  <a:srgbClr val="FFFFFF"/>
                </a:solidFill>
              </a:rPr>
              <a:t>dymorphology</a:t>
            </a:r>
            <a:r>
              <a:rPr lang="en-US" dirty="0">
                <a:solidFill>
                  <a:srgbClr val="FFFFFF"/>
                </a:solidFill>
              </a:rPr>
              <a:t>, cancer, ophthalmology diseases</a:t>
            </a:r>
          </a:p>
          <a:p>
            <a:r>
              <a:rPr lang="en-US" dirty="0">
                <a:solidFill>
                  <a:srgbClr val="FFFF00"/>
                </a:solidFill>
              </a:rPr>
              <a:t>University of Washington</a:t>
            </a:r>
          </a:p>
          <a:p>
            <a:pPr lvl="1"/>
            <a:r>
              <a:rPr lang="en-US" dirty="0">
                <a:solidFill>
                  <a:srgbClr val="FFFFFF"/>
                </a:solidFill>
              </a:rPr>
              <a:t>Randomized trial of </a:t>
            </a:r>
            <a:r>
              <a:rPr lang="en-US" dirty="0" smtClean="0">
                <a:solidFill>
                  <a:srgbClr val="FFFFFF"/>
                </a:solidFill>
              </a:rPr>
              <a:t>tumor and </a:t>
            </a:r>
            <a:r>
              <a:rPr lang="en-US" dirty="0" err="1" smtClean="0">
                <a:solidFill>
                  <a:srgbClr val="FFFFFF"/>
                </a:solidFill>
              </a:rPr>
              <a:t>germline</a:t>
            </a:r>
            <a:r>
              <a:rPr lang="en-US" dirty="0" smtClean="0">
                <a:solidFill>
                  <a:srgbClr val="FFFFFF"/>
                </a:solidFill>
              </a:rPr>
              <a:t> WES </a:t>
            </a:r>
            <a:r>
              <a:rPr lang="en-US" dirty="0">
                <a:solidFill>
                  <a:srgbClr val="FFFFFF"/>
                </a:solidFill>
              </a:rPr>
              <a:t>to compare usual care vs. provision of genomic information in adults with CRC</a:t>
            </a:r>
          </a:p>
          <a:p>
            <a:endParaRPr lang="en-US" dirty="0" smtClean="0">
              <a:solidFill>
                <a:srgbClr val="FFFFFF"/>
              </a:solidFill>
            </a:endParaRPr>
          </a:p>
          <a:p>
            <a:r>
              <a:rPr lang="en-US" dirty="0" smtClean="0">
                <a:solidFill>
                  <a:srgbClr val="FFFFFF"/>
                </a:solidFill>
              </a:rPr>
              <a:t>Hudson </a:t>
            </a:r>
            <a:r>
              <a:rPr lang="en-US" dirty="0">
                <a:solidFill>
                  <a:srgbClr val="FFFFFF"/>
                </a:solidFill>
              </a:rPr>
              <a:t>Alpha (new</a:t>
            </a:r>
            <a:r>
              <a:rPr lang="en-US" dirty="0" smtClean="0">
                <a:solidFill>
                  <a:srgbClr val="FFFFFF"/>
                </a:solidFill>
              </a:rPr>
              <a:t>)</a:t>
            </a:r>
          </a:p>
          <a:p>
            <a:pPr lvl="1"/>
            <a:r>
              <a:rPr lang="en-US" dirty="0" smtClean="0">
                <a:solidFill>
                  <a:srgbClr val="FFFFFF"/>
                </a:solidFill>
              </a:rPr>
              <a:t>Children with intellectual dysfunction</a:t>
            </a:r>
          </a:p>
          <a:p>
            <a:r>
              <a:rPr lang="en-US" dirty="0" smtClean="0">
                <a:solidFill>
                  <a:srgbClr val="FFFFFF"/>
                </a:solidFill>
              </a:rPr>
              <a:t>Kaiser (</a:t>
            </a:r>
            <a:r>
              <a:rPr lang="en-US" dirty="0">
                <a:solidFill>
                  <a:srgbClr val="FFFFFF"/>
                </a:solidFill>
              </a:rPr>
              <a:t>new</a:t>
            </a:r>
            <a:r>
              <a:rPr lang="en-US" dirty="0" smtClean="0">
                <a:solidFill>
                  <a:srgbClr val="FFFFFF"/>
                </a:solidFill>
              </a:rPr>
              <a:t>)</a:t>
            </a:r>
          </a:p>
          <a:p>
            <a:pPr lvl="1"/>
            <a:r>
              <a:rPr lang="en-US" dirty="0" smtClean="0">
                <a:solidFill>
                  <a:srgbClr val="FFFFFF"/>
                </a:solidFill>
              </a:rPr>
              <a:t>Adult couples in context of preconception carrier screening</a:t>
            </a:r>
          </a:p>
          <a:p>
            <a:r>
              <a:rPr lang="en-US" dirty="0" smtClean="0">
                <a:solidFill>
                  <a:srgbClr val="FFFF00"/>
                </a:solidFill>
              </a:rPr>
              <a:t>University of Michigan (new)</a:t>
            </a:r>
          </a:p>
          <a:p>
            <a:pPr lvl="1"/>
            <a:r>
              <a:rPr lang="en-US" dirty="0" smtClean="0">
                <a:solidFill>
                  <a:srgbClr val="FFFFFF"/>
                </a:solidFill>
              </a:rPr>
              <a:t>WES of tumors in adults and children with advanced cancer</a:t>
            </a:r>
          </a:p>
          <a:p>
            <a:pPr lvl="1"/>
            <a:endParaRPr lang="en-US" dirty="0" smtClean="0">
              <a:solidFill>
                <a:srgbClr val="FFFFFF"/>
              </a:solidFill>
            </a:endParaRPr>
          </a:p>
          <a:p>
            <a:pPr lvl="2"/>
            <a:endParaRPr lang="en-US" dirty="0">
              <a:solidFill>
                <a:srgbClr val="FFFFFF"/>
              </a:solidFill>
            </a:endParaRPr>
          </a:p>
        </p:txBody>
      </p:sp>
      <p:sp>
        <p:nvSpPr>
          <p:cNvPr id="4" name="TextBox 3"/>
          <p:cNvSpPr txBox="1"/>
          <p:nvPr/>
        </p:nvSpPr>
        <p:spPr>
          <a:xfrm>
            <a:off x="5181600" y="838200"/>
            <a:ext cx="2895600" cy="369332"/>
          </a:xfrm>
          <a:prstGeom prst="rect">
            <a:avLst/>
          </a:prstGeom>
          <a:noFill/>
        </p:spPr>
        <p:txBody>
          <a:bodyPr wrap="square" rtlCol="0">
            <a:spAutoFit/>
          </a:bodyPr>
          <a:lstStyle/>
          <a:p>
            <a:r>
              <a:rPr lang="en-US" dirty="0" smtClean="0">
                <a:solidFill>
                  <a:srgbClr val="FFFF00"/>
                </a:solidFill>
              </a:rPr>
              <a:t>Somatic tumor sequencing</a:t>
            </a:r>
            <a:endParaRPr lang="en-US" dirty="0">
              <a:solidFill>
                <a:srgbClr val="FFFF00"/>
              </a:solidFill>
            </a:endParaRPr>
          </a:p>
        </p:txBody>
      </p:sp>
      <p:sp>
        <p:nvSpPr>
          <p:cNvPr id="5" name="TextBox 4"/>
          <p:cNvSpPr txBox="1"/>
          <p:nvPr/>
        </p:nvSpPr>
        <p:spPr>
          <a:xfrm>
            <a:off x="5181600" y="1078468"/>
            <a:ext cx="3810000" cy="369332"/>
          </a:xfrm>
          <a:prstGeom prst="rect">
            <a:avLst/>
          </a:prstGeom>
          <a:noFill/>
        </p:spPr>
        <p:txBody>
          <a:bodyPr wrap="square" rtlCol="0">
            <a:spAutoFit/>
          </a:bodyPr>
          <a:lstStyle/>
          <a:p>
            <a:r>
              <a:rPr lang="en-US" dirty="0" smtClean="0"/>
              <a:t>Germline only analysis</a:t>
            </a:r>
            <a:endParaRPr lang="en-US" dirty="0"/>
          </a:p>
        </p:txBody>
      </p:sp>
    </p:spTree>
    <p:extLst>
      <p:ext uri="{BB962C8B-B14F-4D97-AF65-F5344CB8AC3E}">
        <p14:creationId xmlns:p14="http://schemas.microsoft.com/office/powerpoint/2010/main" val="9162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9" end="19"/>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Aggregate CSER Data</a:t>
            </a:r>
            <a:br>
              <a:rPr lang="en-US" dirty="0" smtClean="0">
                <a:solidFill>
                  <a:srgbClr val="FFFF00"/>
                </a:solidFill>
              </a:rPr>
            </a:br>
            <a:r>
              <a:rPr lang="en-US" sz="2200" i="1" dirty="0" smtClean="0"/>
              <a:t>Reported 9/12/2013</a:t>
            </a:r>
            <a:endParaRPr lang="en-US" dirty="0"/>
          </a:p>
        </p:txBody>
      </p:sp>
      <p:sp>
        <p:nvSpPr>
          <p:cNvPr id="3" name="Content Placeholder 2"/>
          <p:cNvSpPr>
            <a:spLocks noGrp="1"/>
          </p:cNvSpPr>
          <p:nvPr>
            <p:ph idx="1"/>
          </p:nvPr>
        </p:nvSpPr>
        <p:spPr>
          <a:xfrm>
            <a:off x="457200" y="1600200"/>
            <a:ext cx="8610600" cy="4525963"/>
          </a:xfrm>
        </p:spPr>
        <p:txBody>
          <a:bodyPr>
            <a:normAutofit fontScale="77500" lnSpcReduction="20000"/>
          </a:bodyPr>
          <a:lstStyle/>
          <a:p>
            <a:r>
              <a:rPr lang="en-US" dirty="0" smtClean="0"/>
              <a:t>Total Enrollment: 657</a:t>
            </a:r>
          </a:p>
          <a:p>
            <a:pPr lvl="1"/>
            <a:r>
              <a:rPr lang="en-US" dirty="0" smtClean="0"/>
              <a:t>Adults: 429</a:t>
            </a:r>
          </a:p>
          <a:p>
            <a:pPr lvl="2"/>
            <a:r>
              <a:rPr lang="en-US" dirty="0" smtClean="0"/>
              <a:t>256 female / 173 male</a:t>
            </a:r>
          </a:p>
          <a:p>
            <a:pPr lvl="1"/>
            <a:r>
              <a:rPr lang="en-US" dirty="0" smtClean="0"/>
              <a:t>Children: 228</a:t>
            </a:r>
          </a:p>
          <a:p>
            <a:pPr lvl="2"/>
            <a:r>
              <a:rPr lang="en-US" dirty="0" smtClean="0"/>
              <a:t>107 female / 121 male</a:t>
            </a:r>
          </a:p>
          <a:p>
            <a:r>
              <a:rPr lang="en-US" dirty="0"/>
              <a:t>B</a:t>
            </a:r>
            <a:r>
              <a:rPr lang="en-US" dirty="0" smtClean="0"/>
              <a:t>y race</a:t>
            </a:r>
          </a:p>
          <a:p>
            <a:pPr lvl="1"/>
            <a:r>
              <a:rPr lang="en-US" dirty="0" smtClean="0"/>
              <a:t>Adults/Children (%)</a:t>
            </a:r>
          </a:p>
          <a:p>
            <a:pPr lvl="2"/>
            <a:r>
              <a:rPr lang="en-US" dirty="0" smtClean="0"/>
              <a:t>American Indian/Alaska Native			7/6 (1.6%/2%)</a:t>
            </a:r>
          </a:p>
          <a:p>
            <a:pPr lvl="2"/>
            <a:r>
              <a:rPr lang="en-US" dirty="0" smtClean="0"/>
              <a:t>Asian						10/5 (2.3%/2%)</a:t>
            </a:r>
          </a:p>
          <a:p>
            <a:pPr lvl="2"/>
            <a:r>
              <a:rPr lang="en-US" dirty="0" smtClean="0"/>
              <a:t>Native Hawaiian other Pacific Islander		0/0 (0%/0%)</a:t>
            </a:r>
          </a:p>
          <a:p>
            <a:pPr lvl="2"/>
            <a:r>
              <a:rPr lang="en-US" dirty="0" smtClean="0"/>
              <a:t>Black or AA, non-Hispanic				19/20 (4.4%/8%)</a:t>
            </a:r>
          </a:p>
          <a:p>
            <a:pPr lvl="2"/>
            <a:r>
              <a:rPr lang="en-US" dirty="0" smtClean="0"/>
              <a:t>Hispanic					7/45 (1.6%/19%)</a:t>
            </a:r>
          </a:p>
          <a:p>
            <a:pPr lvl="2"/>
            <a:r>
              <a:rPr lang="en-US" dirty="0" smtClean="0"/>
              <a:t>White, non-Hispanic				294/111 (69%/48%)</a:t>
            </a:r>
          </a:p>
          <a:p>
            <a:pPr lvl="2"/>
            <a:r>
              <a:rPr lang="en-US" dirty="0" smtClean="0"/>
              <a:t>Not reported or other				94/51 (22%/22%)</a:t>
            </a:r>
            <a:endParaRPr lang="en-US" dirty="0"/>
          </a:p>
        </p:txBody>
      </p:sp>
    </p:spTree>
    <p:extLst>
      <p:ext uri="{BB962C8B-B14F-4D97-AF65-F5344CB8AC3E}">
        <p14:creationId xmlns:p14="http://schemas.microsoft.com/office/powerpoint/2010/main" val="28276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rgbClr val="FFFF00"/>
                </a:solidFill>
              </a:rPr>
              <a:t>Aggregate Data of # Sequenced &amp; Results Returned </a:t>
            </a:r>
            <a:endParaRPr lang="en-US" dirty="0">
              <a:solidFill>
                <a:srgbClr val="FFFF00"/>
              </a:solidFill>
            </a:endParaRPr>
          </a:p>
        </p:txBody>
      </p:sp>
      <p:sp>
        <p:nvSpPr>
          <p:cNvPr id="3" name="Content Placeholder 2"/>
          <p:cNvSpPr>
            <a:spLocks noGrp="1"/>
          </p:cNvSpPr>
          <p:nvPr>
            <p:ph idx="1"/>
          </p:nvPr>
        </p:nvSpPr>
        <p:spPr>
          <a:xfrm>
            <a:off x="533400" y="1905000"/>
            <a:ext cx="8229600" cy="4525963"/>
          </a:xfrm>
        </p:spPr>
        <p:txBody>
          <a:bodyPr>
            <a:normAutofit fontScale="77500" lnSpcReduction="20000"/>
          </a:bodyPr>
          <a:lstStyle/>
          <a:p>
            <a:r>
              <a:rPr lang="en-US" dirty="0" smtClean="0"/>
              <a:t>Total Sequenced: 315</a:t>
            </a:r>
          </a:p>
          <a:p>
            <a:pPr lvl="1"/>
            <a:r>
              <a:rPr lang="en-US" dirty="0" smtClean="0"/>
              <a:t>Adults 		199</a:t>
            </a:r>
          </a:p>
          <a:p>
            <a:pPr lvl="1"/>
            <a:r>
              <a:rPr lang="en-US" dirty="0" smtClean="0"/>
              <a:t>Children 		116</a:t>
            </a:r>
          </a:p>
          <a:p>
            <a:r>
              <a:rPr lang="en-US" dirty="0" smtClean="0"/>
              <a:t>Number of participants “with variants /genomic findings”*</a:t>
            </a:r>
          </a:p>
          <a:p>
            <a:pPr lvl="1"/>
            <a:r>
              <a:rPr lang="en-US" dirty="0" smtClean="0"/>
              <a:t>Adults 		127 	(63%)</a:t>
            </a:r>
          </a:p>
          <a:p>
            <a:pPr lvl="1"/>
            <a:r>
              <a:rPr lang="en-US" dirty="0" smtClean="0"/>
              <a:t>Children 		80 	(69%)</a:t>
            </a:r>
          </a:p>
          <a:p>
            <a:r>
              <a:rPr lang="en-US" dirty="0" smtClean="0"/>
              <a:t>Results returned** in diagnostic context</a:t>
            </a:r>
          </a:p>
          <a:p>
            <a:pPr lvl="1"/>
            <a:r>
              <a:rPr lang="en-US" dirty="0" smtClean="0"/>
              <a:t>Adults 		28 	(14%)</a:t>
            </a:r>
          </a:p>
          <a:p>
            <a:pPr lvl="1"/>
            <a:r>
              <a:rPr lang="en-US" dirty="0" smtClean="0"/>
              <a:t>Children 		59 	(51%)</a:t>
            </a:r>
          </a:p>
          <a:p>
            <a:r>
              <a:rPr lang="en-US" dirty="0" smtClean="0"/>
              <a:t>Results returned*** as “incidental findings”</a:t>
            </a:r>
          </a:p>
          <a:p>
            <a:pPr lvl="1"/>
            <a:r>
              <a:rPr lang="en-US" dirty="0" smtClean="0"/>
              <a:t>Adults		20	(10%)</a:t>
            </a:r>
          </a:p>
          <a:p>
            <a:pPr lvl="1"/>
            <a:r>
              <a:rPr lang="en-US" dirty="0" smtClean="0"/>
              <a:t>Children		5	(4%)</a:t>
            </a:r>
          </a:p>
        </p:txBody>
      </p:sp>
      <p:sp>
        <p:nvSpPr>
          <p:cNvPr id="4" name="TextBox 3"/>
          <p:cNvSpPr txBox="1"/>
          <p:nvPr/>
        </p:nvSpPr>
        <p:spPr>
          <a:xfrm>
            <a:off x="5486400" y="5855732"/>
            <a:ext cx="2314755" cy="304800"/>
          </a:xfrm>
          <a:prstGeom prst="rect">
            <a:avLst/>
          </a:prstGeom>
          <a:noFill/>
        </p:spPr>
        <p:txBody>
          <a:bodyPr wrap="square" rtlCol="0">
            <a:spAutoFit/>
          </a:bodyPr>
          <a:lstStyle/>
          <a:p>
            <a:pPr>
              <a:buFont typeface="Arial" charset="0"/>
              <a:buChar char="•"/>
            </a:pPr>
            <a:r>
              <a:rPr lang="en-US" sz="1400" dirty="0" smtClean="0">
                <a:solidFill>
                  <a:srgbClr val="FFFF00"/>
                </a:solidFill>
              </a:rPr>
              <a:t>*High/</a:t>
            </a:r>
            <a:r>
              <a:rPr lang="en-US" sz="1400" dirty="0">
                <a:solidFill>
                  <a:srgbClr val="FFFF00"/>
                </a:solidFill>
              </a:rPr>
              <a:t> </a:t>
            </a:r>
            <a:r>
              <a:rPr lang="en-US" sz="1400" dirty="0" smtClean="0">
                <a:solidFill>
                  <a:srgbClr val="FFFF00"/>
                </a:solidFill>
              </a:rPr>
              <a:t>Variable meaning</a:t>
            </a:r>
          </a:p>
        </p:txBody>
      </p:sp>
      <p:sp>
        <p:nvSpPr>
          <p:cNvPr id="5" name="TextBox 4"/>
          <p:cNvSpPr txBox="1"/>
          <p:nvPr/>
        </p:nvSpPr>
        <p:spPr>
          <a:xfrm>
            <a:off x="5486400" y="6160532"/>
            <a:ext cx="2843842" cy="304800"/>
          </a:xfrm>
          <a:prstGeom prst="rect">
            <a:avLst/>
          </a:prstGeom>
          <a:noFill/>
        </p:spPr>
        <p:txBody>
          <a:bodyPr wrap="square" rtlCol="0">
            <a:spAutoFit/>
          </a:bodyPr>
          <a:lstStyle/>
          <a:p>
            <a:pPr>
              <a:buFont typeface="Arial" charset="0"/>
              <a:buChar char="•"/>
            </a:pPr>
            <a:r>
              <a:rPr lang="en-US" sz="1400" dirty="0" smtClean="0">
                <a:solidFill>
                  <a:srgbClr val="FFFF00"/>
                </a:solidFill>
              </a:rPr>
              <a:t>**Low due to those in progress</a:t>
            </a:r>
          </a:p>
        </p:txBody>
      </p:sp>
      <p:sp>
        <p:nvSpPr>
          <p:cNvPr id="6" name="TextBox 5"/>
          <p:cNvSpPr txBox="1"/>
          <p:nvPr/>
        </p:nvSpPr>
        <p:spPr>
          <a:xfrm>
            <a:off x="5486400" y="6477000"/>
            <a:ext cx="3657600" cy="307777"/>
          </a:xfrm>
          <a:prstGeom prst="rect">
            <a:avLst/>
          </a:prstGeom>
          <a:noFill/>
        </p:spPr>
        <p:txBody>
          <a:bodyPr wrap="square" rtlCol="0">
            <a:spAutoFit/>
          </a:bodyPr>
          <a:lstStyle/>
          <a:p>
            <a:pPr>
              <a:buFont typeface="Arial" charset="0"/>
              <a:buChar char="•"/>
            </a:pPr>
            <a:r>
              <a:rPr lang="en-US" sz="1400" dirty="0" smtClean="0">
                <a:solidFill>
                  <a:srgbClr val="FFFF00"/>
                </a:solidFill>
              </a:rPr>
              <a:t>***Incomplete consensus on criteria for return</a:t>
            </a:r>
          </a:p>
        </p:txBody>
      </p:sp>
      <p:sp>
        <p:nvSpPr>
          <p:cNvPr id="7" name="TextBox 6"/>
          <p:cNvSpPr txBox="1"/>
          <p:nvPr/>
        </p:nvSpPr>
        <p:spPr>
          <a:xfrm>
            <a:off x="228600" y="1219200"/>
            <a:ext cx="8534400" cy="461665"/>
          </a:xfrm>
          <a:prstGeom prst="rect">
            <a:avLst/>
          </a:prstGeom>
          <a:noFill/>
        </p:spPr>
        <p:txBody>
          <a:bodyPr wrap="square" rtlCol="0">
            <a:spAutoFit/>
          </a:bodyPr>
          <a:lstStyle/>
          <a:p>
            <a:pPr algn="ctr"/>
            <a:r>
              <a:rPr lang="en-US" sz="2400" i="1" dirty="0" smtClean="0"/>
              <a:t>Very rough figures, aggregating </a:t>
            </a:r>
            <a:r>
              <a:rPr lang="en-US" sz="2400" i="1" dirty="0" err="1" smtClean="0"/>
              <a:t>germline</a:t>
            </a:r>
            <a:r>
              <a:rPr lang="en-US" sz="2400" i="1" dirty="0" smtClean="0"/>
              <a:t> &amp; somatic analysis</a:t>
            </a:r>
            <a:endParaRPr lang="en-US" sz="2400" i="1" dirty="0"/>
          </a:p>
        </p:txBody>
      </p:sp>
    </p:spTree>
    <p:extLst>
      <p:ext uri="{BB962C8B-B14F-4D97-AF65-F5344CB8AC3E}">
        <p14:creationId xmlns:p14="http://schemas.microsoft.com/office/powerpoint/2010/main" val="242958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9"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par>
                                <p:cTn id="40" presetID="9"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767280293"/>
              </p:ext>
            </p:extLst>
          </p:nvPr>
        </p:nvGraphicFramePr>
        <p:xfrm>
          <a:off x="2057400" y="2044106"/>
          <a:ext cx="5105400" cy="3975694"/>
        </p:xfrm>
        <a:graphic>
          <a:graphicData uri="http://schemas.openxmlformats.org/presentationml/2006/ole">
            <mc:AlternateContent xmlns:mc="http://schemas.openxmlformats.org/markup-compatibility/2006">
              <mc:Choice xmlns:v="urn:schemas-microsoft-com:vml" Requires="v">
                <p:oleObj spid="_x0000_s1165" name="Document" r:id="rId5" imgW="5968780" imgH="4648029" progId="Word.Document.12">
                  <p:embed/>
                </p:oleObj>
              </mc:Choice>
              <mc:Fallback>
                <p:oleObj name="Document" r:id="rId5" imgW="5968780" imgH="4648029" progId="Word.Document.12">
                  <p:embed/>
                  <p:pic>
                    <p:nvPicPr>
                      <p:cNvPr id="0" name="Picture 1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044106"/>
                        <a:ext cx="5105400" cy="3975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28600" y="6019800"/>
            <a:ext cx="8686800" cy="830997"/>
          </a:xfrm>
          <a:prstGeom prst="rect">
            <a:avLst/>
          </a:prstGeom>
          <a:noFill/>
        </p:spPr>
        <p:txBody>
          <a:bodyPr wrap="square" rtlCol="0">
            <a:spAutoFit/>
          </a:bodyPr>
          <a:lstStyle/>
          <a:p>
            <a:pPr algn="ctr"/>
            <a:r>
              <a:rPr lang="en-US" sz="2400" i="1" dirty="0" smtClean="0">
                <a:solidFill>
                  <a:srgbClr val="FFFF00"/>
                </a:solidFill>
              </a:rPr>
              <a:t>To establish best practices for translation and implementation of genomic medicine</a:t>
            </a:r>
            <a:endParaRPr lang="en-US" sz="2400" i="1" dirty="0">
              <a:solidFill>
                <a:srgbClr val="FFFF00"/>
              </a:solidFill>
            </a:endParaRPr>
          </a:p>
        </p:txBody>
      </p:sp>
      <p:pic>
        <p:nvPicPr>
          <p:cNvPr id="5" name="Picture 4" descr="C:\Users\jpevans\AppData\Local\Microsoft\Windows\Temporary Internet Files\Content.Outlook\FSR5MN7X\CSER_Logo (2).png"/>
          <p:cNvPicPr/>
          <p:nvPr/>
        </p:nvPicPr>
        <p:blipFill>
          <a:blip r:embed="rId7" cstate="print"/>
          <a:srcRect/>
          <a:stretch>
            <a:fillRect/>
          </a:stretch>
        </p:blipFill>
        <p:spPr bwMode="auto">
          <a:xfrm>
            <a:off x="2514600" y="152400"/>
            <a:ext cx="4343400" cy="1752600"/>
          </a:xfrm>
          <a:prstGeom prst="rect">
            <a:avLst/>
          </a:prstGeom>
          <a:noFill/>
          <a:ln w="38100" cmpd="sng">
            <a:solidFill>
              <a:srgbClr val="FFFF00"/>
            </a:solidFill>
            <a:miter lim="800000"/>
            <a:headEnd/>
            <a:tailEnd/>
          </a:ln>
        </p:spPr>
      </p:pic>
    </p:spTree>
    <p:extLst>
      <p:ext uri="{BB962C8B-B14F-4D97-AF65-F5344CB8AC3E}">
        <p14:creationId xmlns:p14="http://schemas.microsoft.com/office/powerpoint/2010/main" val="20348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cs typeface="Times New Roman"/>
              </a:rPr>
              <a:t>Early tumor report data</a:t>
            </a:r>
            <a:endParaRPr lang="en-US" dirty="0">
              <a:solidFill>
                <a:prstClr val="black"/>
              </a:solidFill>
            </a:endParaRPr>
          </a:p>
        </p:txBody>
      </p:sp>
      <p:cxnSp>
        <p:nvCxnSpPr>
          <p:cNvPr id="3" name="Straight Connector 2"/>
          <p:cNvCxnSpPr/>
          <p:nvPr/>
        </p:nvCxnSpPr>
        <p:spPr>
          <a:xfrm>
            <a:off x="914400" y="838200"/>
            <a:ext cx="7315200" cy="1588"/>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375004646"/>
              </p:ext>
            </p:extLst>
          </p:nvPr>
        </p:nvGraphicFramePr>
        <p:xfrm>
          <a:off x="2438400" y="1295400"/>
          <a:ext cx="4038600" cy="4131945"/>
        </p:xfrm>
        <a:graphic>
          <a:graphicData uri="http://schemas.openxmlformats.org/drawingml/2006/table">
            <a:tbl>
              <a:tblPr/>
              <a:tblGrid>
                <a:gridCol w="1778000"/>
                <a:gridCol w="2260600"/>
              </a:tblGrid>
              <a:tr h="933450">
                <a:tc>
                  <a:txBody>
                    <a:bodyPr/>
                    <a:lstStyle/>
                    <a:p>
                      <a:pPr algn="l" fontAlgn="b"/>
                      <a:r>
                        <a:rPr lang="en-US" sz="2800" b="1" i="0" u="none" strike="noStrike" dirty="0" smtClean="0">
                          <a:solidFill>
                            <a:srgbClr val="000000"/>
                          </a:solidFill>
                          <a:latin typeface="Calibri"/>
                        </a:rPr>
                        <a:t>Category</a:t>
                      </a:r>
                      <a:endParaRPr lang="en-US" sz="2800" b="1" i="0" u="none" strike="noStrike" dirty="0">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800" b="1" i="0" u="none" strike="noStrike" dirty="0" smtClean="0">
                          <a:solidFill>
                            <a:srgbClr val="000000"/>
                          </a:solidFill>
                          <a:latin typeface="Calibri"/>
                        </a:rPr>
                        <a:t>Subjects</a:t>
                      </a:r>
                      <a:endParaRPr lang="en-US" sz="2800" b="1" i="0" u="none" strike="noStrike" dirty="0">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457200">
                <a:tc>
                  <a:txBody>
                    <a:bodyPr/>
                    <a:lstStyle/>
                    <a:p>
                      <a:pPr algn="l" fontAlgn="b"/>
                      <a:r>
                        <a:rPr lang="en-US" sz="2800" b="0" i="0" u="none" strike="noStrike" dirty="0">
                          <a:solidFill>
                            <a:srgbClr val="000000"/>
                          </a:solidFill>
                          <a:latin typeface="Calibri"/>
                        </a:rPr>
                        <a:t>I</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2800" b="0" i="0" u="none" strike="noStrike" dirty="0" smtClean="0">
                          <a:solidFill>
                            <a:srgbClr val="000000"/>
                          </a:solidFill>
                          <a:latin typeface="Calibri"/>
                        </a:rPr>
                        <a:t>2/58 (3%)</a:t>
                      </a:r>
                      <a:endParaRPr lang="en-US" sz="28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457200">
                <a:tc>
                  <a:txBody>
                    <a:bodyPr/>
                    <a:lstStyle/>
                    <a:p>
                      <a:pPr algn="l" fontAlgn="b"/>
                      <a:r>
                        <a:rPr lang="en-US" sz="2800" b="0" i="0" u="none" strike="noStrike" dirty="0">
                          <a:solidFill>
                            <a:srgbClr val="000000"/>
                          </a:solidFill>
                          <a:latin typeface="Calibri"/>
                        </a:rPr>
                        <a:t>II</a:t>
                      </a:r>
                    </a:p>
                  </a:txBody>
                  <a:tcPr marL="9525" marR="9525" marT="9525" marB="0" anchor="b">
                    <a:lnL>
                      <a:noFill/>
                    </a:lnL>
                    <a:lnR>
                      <a:noFill/>
                    </a:lnR>
                    <a:lnT>
                      <a:noFill/>
                    </a:lnT>
                    <a:lnB>
                      <a:noFill/>
                    </a:lnB>
                  </a:tcPr>
                </a:tc>
                <a:tc>
                  <a:txBody>
                    <a:bodyPr/>
                    <a:lstStyle/>
                    <a:p>
                      <a:pPr algn="l" fontAlgn="b"/>
                      <a:r>
                        <a:rPr lang="en-US" sz="2800" b="0" i="0" u="none" strike="noStrike" dirty="0" smtClean="0">
                          <a:solidFill>
                            <a:srgbClr val="000000"/>
                          </a:solidFill>
                          <a:latin typeface="Calibri"/>
                        </a:rPr>
                        <a:t>14/58 </a:t>
                      </a:r>
                      <a:r>
                        <a:rPr lang="en-US" sz="2800" b="0" i="0" u="none" strike="noStrike" dirty="0">
                          <a:solidFill>
                            <a:srgbClr val="000000"/>
                          </a:solidFill>
                          <a:latin typeface="Calibri"/>
                        </a:rPr>
                        <a:t>(24%)</a:t>
                      </a:r>
                    </a:p>
                  </a:txBody>
                  <a:tcPr marL="9525" marR="9525" marT="9525" marB="0" anchor="b">
                    <a:lnL>
                      <a:noFill/>
                    </a:lnL>
                    <a:lnR>
                      <a:noFill/>
                    </a:lnR>
                    <a:lnT>
                      <a:noFill/>
                    </a:lnT>
                    <a:lnB>
                      <a:noFill/>
                    </a:lnB>
                  </a:tcPr>
                </a:tc>
              </a:tr>
              <a:tr h="457200">
                <a:tc>
                  <a:txBody>
                    <a:bodyPr/>
                    <a:lstStyle/>
                    <a:p>
                      <a:pPr algn="l" fontAlgn="b"/>
                      <a:r>
                        <a:rPr lang="en-US" sz="2800" b="0" i="0" u="none" strike="noStrike">
                          <a:solidFill>
                            <a:srgbClr val="000000"/>
                          </a:solidFill>
                          <a:latin typeface="Calibri"/>
                        </a:rPr>
                        <a:t>III</a:t>
                      </a:r>
                    </a:p>
                  </a:txBody>
                  <a:tcPr marL="9525" marR="9525" marT="9525" marB="0" anchor="b">
                    <a:lnL>
                      <a:noFill/>
                    </a:lnL>
                    <a:lnR>
                      <a:noFill/>
                    </a:lnR>
                    <a:lnT>
                      <a:noFill/>
                    </a:lnT>
                    <a:lnB>
                      <a:noFill/>
                    </a:lnB>
                  </a:tcPr>
                </a:tc>
                <a:tc>
                  <a:txBody>
                    <a:bodyPr/>
                    <a:lstStyle/>
                    <a:p>
                      <a:pPr algn="l" fontAlgn="b"/>
                      <a:r>
                        <a:rPr lang="en-US" sz="2800" b="0" i="0" u="none" strike="noStrike" dirty="0" smtClean="0">
                          <a:solidFill>
                            <a:srgbClr val="000000"/>
                          </a:solidFill>
                          <a:latin typeface="Calibri"/>
                        </a:rPr>
                        <a:t>22/58 </a:t>
                      </a:r>
                      <a:r>
                        <a:rPr lang="en-US" sz="2800" b="0" i="0" u="none" strike="noStrike" dirty="0">
                          <a:solidFill>
                            <a:srgbClr val="000000"/>
                          </a:solidFill>
                          <a:latin typeface="Calibri"/>
                        </a:rPr>
                        <a:t>(</a:t>
                      </a:r>
                      <a:r>
                        <a:rPr lang="en-US" sz="2800" b="0" i="0" u="none" strike="noStrike" dirty="0" smtClean="0">
                          <a:solidFill>
                            <a:srgbClr val="000000"/>
                          </a:solidFill>
                          <a:latin typeface="Calibri"/>
                        </a:rPr>
                        <a:t>38%)</a:t>
                      </a:r>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tr>
              <a:tr h="466725">
                <a:tc>
                  <a:txBody>
                    <a:bodyPr/>
                    <a:lstStyle/>
                    <a:p>
                      <a:pPr algn="l" fontAlgn="b"/>
                      <a:r>
                        <a:rPr lang="en-US" sz="2800" b="0" i="0" u="none" strike="noStrike">
                          <a:solidFill>
                            <a:srgbClr val="000000"/>
                          </a:solidFill>
                          <a:latin typeface="Calibri"/>
                        </a:rPr>
                        <a:t>IV</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smtClean="0">
                          <a:solidFill>
                            <a:srgbClr val="000000"/>
                          </a:solidFill>
                          <a:latin typeface="Calibri"/>
                        </a:rPr>
                        <a:t>57/58 (98%)</a:t>
                      </a:r>
                      <a:endParaRPr lang="en-US" sz="2800" b="0" i="0" u="none" strike="noStrike" dirty="0">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457200">
                <a:tc>
                  <a:txBody>
                    <a:bodyPr/>
                    <a:lstStyle/>
                    <a:p>
                      <a:pPr algn="l" fontAlgn="b"/>
                      <a:r>
                        <a:rPr lang="en-US" sz="2800" b="0" i="0" u="none" strike="noStrike" dirty="0" smtClean="0">
                          <a:solidFill>
                            <a:srgbClr val="000000"/>
                          </a:solidFill>
                          <a:latin typeface="Calibri"/>
                        </a:rPr>
                        <a:t>I or II</a:t>
                      </a:r>
                      <a:endParaRPr lang="en-US" sz="28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smtClean="0">
                          <a:solidFill>
                            <a:srgbClr val="000000"/>
                          </a:solidFill>
                          <a:latin typeface="Calibri"/>
                        </a:rPr>
                        <a:t>16/58 (28%)</a:t>
                      </a:r>
                      <a:endParaRPr lang="en-US" sz="28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10">
                <a:tc>
                  <a:txBody>
                    <a:bodyPr/>
                    <a:lstStyle/>
                    <a:p>
                      <a:pPr marL="0" algn="l" defTabSz="914400" rtl="0" eaLnBrk="1" fontAlgn="b" latinLnBrk="0" hangingPunct="1"/>
                      <a:r>
                        <a:rPr lang="en-US" sz="2800" b="0" i="0" u="none" strike="noStrike" kern="1200" dirty="0">
                          <a:solidFill>
                            <a:srgbClr val="000000"/>
                          </a:solidFill>
                          <a:latin typeface="Calibri"/>
                          <a:ea typeface="+mn-ea"/>
                          <a:cs typeface="+mn-cs"/>
                        </a:rPr>
                        <a:t>I, II or III</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2800" b="0" i="0" u="none" strike="noStrike" kern="1200" dirty="0" smtClean="0">
                          <a:solidFill>
                            <a:srgbClr val="000000"/>
                          </a:solidFill>
                          <a:latin typeface="Calibri"/>
                          <a:ea typeface="+mn-ea"/>
                          <a:cs typeface="+mn-cs"/>
                        </a:rPr>
                        <a:t>32/58 </a:t>
                      </a:r>
                      <a:r>
                        <a:rPr lang="en-US" sz="2800" b="0" i="0" u="none" strike="noStrike" kern="1200" dirty="0">
                          <a:solidFill>
                            <a:srgbClr val="000000"/>
                          </a:solidFill>
                          <a:latin typeface="Calibri"/>
                          <a:ea typeface="+mn-ea"/>
                          <a:cs typeface="+mn-cs"/>
                        </a:rPr>
                        <a:t>(</a:t>
                      </a:r>
                      <a:r>
                        <a:rPr lang="en-US" sz="2800" b="0" i="0" u="none" strike="noStrike" kern="1200" dirty="0" smtClean="0">
                          <a:solidFill>
                            <a:srgbClr val="000000"/>
                          </a:solidFill>
                          <a:latin typeface="Calibri"/>
                          <a:ea typeface="+mn-ea"/>
                          <a:cs typeface="+mn-cs"/>
                        </a:rPr>
                        <a:t>55%)</a:t>
                      </a:r>
                      <a:endParaRPr lang="en-US" sz="2800" b="0" i="0" u="none" strike="noStrike" kern="1200" dirty="0">
                        <a:solidFill>
                          <a:srgbClr val="000000"/>
                        </a:solidFill>
                        <a:latin typeface="Calibri"/>
                        <a:ea typeface="+mn-ea"/>
                        <a:cs typeface="+mn-cs"/>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725">
                <a:tc>
                  <a:txBody>
                    <a:bodyPr/>
                    <a:lstStyle/>
                    <a:p>
                      <a:pPr algn="l" fontAlgn="b"/>
                      <a:r>
                        <a:rPr lang="en-US" sz="2800" b="0" i="0" u="none" strike="noStrike" dirty="0">
                          <a:solidFill>
                            <a:srgbClr val="000000"/>
                          </a:solidFill>
                          <a:latin typeface="Calibri"/>
                        </a:rPr>
                        <a:t>only IV</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smtClean="0">
                          <a:solidFill>
                            <a:srgbClr val="000000"/>
                          </a:solidFill>
                          <a:latin typeface="Calibri"/>
                        </a:rPr>
                        <a:t>26/58 </a:t>
                      </a:r>
                      <a:r>
                        <a:rPr lang="en-US" sz="2800" b="0" i="0" u="none" strike="noStrike" dirty="0">
                          <a:solidFill>
                            <a:srgbClr val="000000"/>
                          </a:solidFill>
                          <a:latin typeface="Calibri"/>
                        </a:rPr>
                        <a:t>(</a:t>
                      </a:r>
                      <a:r>
                        <a:rPr lang="en-US" sz="2800" b="0" i="0" u="none" strike="noStrike" dirty="0" smtClean="0">
                          <a:solidFill>
                            <a:srgbClr val="000000"/>
                          </a:solidFill>
                          <a:latin typeface="Calibri"/>
                        </a:rPr>
                        <a:t>45%)</a:t>
                      </a:r>
                      <a:endParaRPr lang="en-US" sz="28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Oval 8"/>
          <p:cNvSpPr/>
          <p:nvPr/>
        </p:nvSpPr>
        <p:spPr>
          <a:xfrm>
            <a:off x="2057400" y="4038600"/>
            <a:ext cx="4419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694912" y="3979545"/>
            <a:ext cx="2086469" cy="646331"/>
          </a:xfrm>
          <a:prstGeom prst="rect">
            <a:avLst/>
          </a:prstGeom>
          <a:noFill/>
        </p:spPr>
        <p:txBody>
          <a:bodyPr wrap="none" rtlCol="0">
            <a:spAutoFit/>
          </a:bodyPr>
          <a:lstStyle/>
          <a:p>
            <a:pPr algn="ctr"/>
            <a:r>
              <a:rPr lang="en-US" b="1" dirty="0" smtClean="0">
                <a:solidFill>
                  <a:schemeClr val="bg1"/>
                </a:solidFill>
              </a:rPr>
              <a:t>Proven or potential </a:t>
            </a:r>
          </a:p>
          <a:p>
            <a:pPr algn="ctr"/>
            <a:r>
              <a:rPr lang="en-US" b="1" dirty="0" smtClean="0">
                <a:solidFill>
                  <a:schemeClr val="bg1"/>
                </a:solidFill>
              </a:rPr>
              <a:t>clinical utility</a:t>
            </a:r>
          </a:p>
        </p:txBody>
      </p:sp>
      <p:grpSp>
        <p:nvGrpSpPr>
          <p:cNvPr id="4" name="Group 46"/>
          <p:cNvGrpSpPr/>
          <p:nvPr/>
        </p:nvGrpSpPr>
        <p:grpSpPr>
          <a:xfrm>
            <a:off x="200419" y="5322287"/>
            <a:ext cx="1135309" cy="1322250"/>
            <a:chOff x="200396" y="5322287"/>
            <a:chExt cx="1135309" cy="1322250"/>
          </a:xfrm>
        </p:grpSpPr>
        <p:pic>
          <p:nvPicPr>
            <p:cNvPr id="13" name="Picture 12" descr="Combined BCM and TCH.png"/>
            <p:cNvPicPr>
              <a:picLocks noChangeAspect="1"/>
            </p:cNvPicPr>
            <p:nvPr/>
          </p:nvPicPr>
          <p:blipFill rotWithShape="1">
            <a:blip r:embed="rId3" cstate="print"/>
            <a:srcRect t="59151"/>
            <a:stretch/>
          </p:blipFill>
          <p:spPr>
            <a:xfrm>
              <a:off x="228599" y="6134100"/>
              <a:ext cx="1078903" cy="510437"/>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96" y="5322287"/>
              <a:ext cx="1135309" cy="72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320" t="10362" r="7986" b="13021"/>
          <a:stretch/>
        </p:blipFill>
        <p:spPr>
          <a:xfrm>
            <a:off x="6629400" y="5396291"/>
            <a:ext cx="2409431" cy="1292866"/>
          </a:xfrm>
          <a:prstGeom prst="rect">
            <a:avLst/>
          </a:prstGeom>
        </p:spPr>
      </p:pic>
      <p:sp>
        <p:nvSpPr>
          <p:cNvPr id="17" name="Oval 16"/>
          <p:cNvSpPr/>
          <p:nvPr/>
        </p:nvSpPr>
        <p:spPr>
          <a:xfrm>
            <a:off x="2057400" y="4495800"/>
            <a:ext cx="4419600" cy="533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6709918" y="4439334"/>
            <a:ext cx="1936812" cy="646331"/>
          </a:xfrm>
          <a:prstGeom prst="rect">
            <a:avLst/>
          </a:prstGeom>
          <a:noFill/>
        </p:spPr>
        <p:txBody>
          <a:bodyPr wrap="none" rtlCol="0">
            <a:spAutoFit/>
          </a:bodyPr>
          <a:lstStyle/>
          <a:p>
            <a:pPr algn="ctr"/>
            <a:r>
              <a:rPr lang="en-US" b="1" dirty="0" smtClean="0">
                <a:solidFill>
                  <a:schemeClr val="bg1"/>
                </a:solidFill>
              </a:rPr>
              <a:t>Any “cancer gene”</a:t>
            </a:r>
          </a:p>
          <a:p>
            <a:pPr algn="ctr"/>
            <a:r>
              <a:rPr lang="en-US" b="1" dirty="0" smtClean="0">
                <a:solidFill>
                  <a:schemeClr val="bg1"/>
                </a:solidFill>
              </a:rPr>
              <a:t>mutation</a:t>
            </a:r>
          </a:p>
        </p:txBody>
      </p:sp>
      <p:sp>
        <p:nvSpPr>
          <p:cNvPr id="6" name="TextBox 5"/>
          <p:cNvSpPr txBox="1"/>
          <p:nvPr/>
        </p:nvSpPr>
        <p:spPr>
          <a:xfrm>
            <a:off x="2799009" y="6393798"/>
            <a:ext cx="2915991" cy="369332"/>
          </a:xfrm>
          <a:prstGeom prst="rect">
            <a:avLst/>
          </a:prstGeom>
          <a:noFill/>
        </p:spPr>
        <p:txBody>
          <a:bodyPr wrap="none" rtlCol="0">
            <a:spAutoFit/>
          </a:bodyPr>
          <a:lstStyle/>
          <a:p>
            <a:r>
              <a:rPr lang="en-US" dirty="0" smtClean="0"/>
              <a:t>Sept 2013: 58 tumor </a:t>
            </a:r>
            <a:r>
              <a:rPr lang="en-US" dirty="0" err="1" smtClean="0"/>
              <a:t>exomes</a:t>
            </a:r>
            <a:endParaRPr lang="en-US" dirty="0"/>
          </a:p>
        </p:txBody>
      </p:sp>
      <p:sp>
        <p:nvSpPr>
          <p:cNvPr id="20" name="TextBox 19"/>
          <p:cNvSpPr txBox="1"/>
          <p:nvPr/>
        </p:nvSpPr>
        <p:spPr>
          <a:xfrm>
            <a:off x="317059" y="914400"/>
            <a:ext cx="8421088" cy="523220"/>
          </a:xfrm>
          <a:prstGeom prst="rect">
            <a:avLst/>
          </a:prstGeom>
          <a:noFill/>
        </p:spPr>
        <p:txBody>
          <a:bodyPr wrap="none" rtlCol="0">
            <a:spAutoFit/>
          </a:bodyPr>
          <a:lstStyle/>
          <a:p>
            <a:pPr algn="ctr"/>
            <a:r>
              <a:rPr lang="en-US" sz="2800" dirty="0" smtClean="0">
                <a:solidFill>
                  <a:schemeClr val="bg1"/>
                </a:solidFill>
              </a:rPr>
              <a:t>NUMBER OF SUBJECTS with mutations in each category</a:t>
            </a:r>
            <a:endParaRPr lang="en-US" sz="2800" dirty="0">
              <a:solidFill>
                <a:schemeClr val="bg1"/>
              </a:solidFill>
            </a:endParaRPr>
          </a:p>
        </p:txBody>
      </p:sp>
    </p:spTree>
    <p:extLst>
      <p:ext uri="{BB962C8B-B14F-4D97-AF65-F5344CB8AC3E}">
        <p14:creationId xmlns:p14="http://schemas.microsoft.com/office/powerpoint/2010/main" val="315933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7" grpId="0" animBg="1"/>
      <p:bldP spid="1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solidFill>
                  <a:srgbClr val="FFFF00"/>
                </a:solidFill>
              </a:rPr>
              <a:t>First 21 </a:t>
            </a:r>
            <a:r>
              <a:rPr lang="en-US" sz="4000" dirty="0" err="1" smtClean="0">
                <a:solidFill>
                  <a:srgbClr val="FFFF00"/>
                </a:solidFill>
              </a:rPr>
              <a:t>CanSeq</a:t>
            </a:r>
            <a:r>
              <a:rPr lang="en-US" sz="4000" dirty="0" smtClean="0">
                <a:solidFill>
                  <a:srgbClr val="FFFF00"/>
                </a:solidFill>
              </a:rPr>
              <a:t> Patients</a:t>
            </a:r>
            <a:endParaRPr lang="en-US" sz="4000" dirty="0">
              <a:solidFill>
                <a:srgbClr val="FFFF00"/>
              </a:solidFill>
            </a:endParaRPr>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r>
              <a:rPr lang="en-US" b="1" u="sng" dirty="0" smtClean="0"/>
              <a:t>Somatic Alterations: </a:t>
            </a:r>
          </a:p>
          <a:p>
            <a:pPr lvl="1"/>
            <a:r>
              <a:rPr lang="en-US" dirty="0" smtClean="0"/>
              <a:t>Curated 82 alterations in 32 genes</a:t>
            </a:r>
          </a:p>
          <a:p>
            <a:pPr lvl="1"/>
            <a:r>
              <a:rPr lang="en-US" dirty="0" smtClean="0"/>
              <a:t>Half of these are in 3 genes (KRAS, APC, TP53)</a:t>
            </a:r>
          </a:p>
          <a:p>
            <a:pPr lvl="1"/>
            <a:r>
              <a:rPr lang="en-US" dirty="0" smtClean="0"/>
              <a:t>Voted to return </a:t>
            </a:r>
            <a:r>
              <a:rPr lang="en-US" dirty="0"/>
              <a:t>68 out of </a:t>
            </a:r>
            <a:r>
              <a:rPr lang="en-US" dirty="0" smtClean="0"/>
              <a:t>82 (83%)</a:t>
            </a:r>
          </a:p>
          <a:p>
            <a:pPr marL="457200" lvl="1" indent="0">
              <a:buNone/>
            </a:pPr>
            <a:endParaRPr lang="en-US" dirty="0" smtClean="0"/>
          </a:p>
          <a:p>
            <a:r>
              <a:rPr lang="en-US" b="1" u="sng" dirty="0" err="1" smtClean="0"/>
              <a:t>Germline</a:t>
            </a:r>
            <a:r>
              <a:rPr lang="en-US" b="1" u="sng" dirty="0" smtClean="0"/>
              <a:t> Alterations:</a:t>
            </a:r>
          </a:p>
          <a:p>
            <a:pPr lvl="1"/>
            <a:r>
              <a:rPr lang="en-US" dirty="0" smtClean="0"/>
              <a:t>Curated 88 alterations in 50 genes</a:t>
            </a:r>
          </a:p>
          <a:p>
            <a:pPr lvl="1"/>
            <a:r>
              <a:rPr lang="en-US" dirty="0" smtClean="0"/>
              <a:t>Nearly all alterations are unique</a:t>
            </a:r>
          </a:p>
          <a:p>
            <a:pPr lvl="1"/>
            <a:r>
              <a:rPr lang="en-US" dirty="0" smtClean="0"/>
              <a:t>Most are VUS</a:t>
            </a:r>
            <a:endParaRPr lang="en-US" dirty="0"/>
          </a:p>
          <a:p>
            <a:pPr lvl="1"/>
            <a:r>
              <a:rPr lang="en-US" dirty="0" smtClean="0"/>
              <a:t>Voted to return 11 of 88 (12%)</a:t>
            </a:r>
            <a:endParaRPr lang="en-US" dirty="0"/>
          </a:p>
        </p:txBody>
      </p:sp>
      <p:pic>
        <p:nvPicPr>
          <p:cNvPr id="4" name="Picture 3"/>
          <p:cNvPicPr>
            <a:picLocks noChangeAspect="1"/>
          </p:cNvPicPr>
          <p:nvPr/>
        </p:nvPicPr>
        <p:blipFill>
          <a:blip r:embed="rId2" cstate="print"/>
          <a:srcRect/>
          <a:stretch>
            <a:fillRect/>
          </a:stretch>
        </p:blipFill>
        <p:spPr bwMode="auto">
          <a:xfrm>
            <a:off x="62043" y="6246483"/>
            <a:ext cx="2956829" cy="532172"/>
          </a:xfrm>
          <a:prstGeom prst="rect">
            <a:avLst/>
          </a:prstGeom>
          <a:noFill/>
          <a:ln w="9525">
            <a:noFill/>
            <a:miter lim="800000"/>
            <a:headEnd/>
            <a:tailEnd/>
          </a:ln>
        </p:spPr>
      </p:pic>
      <p:pic>
        <p:nvPicPr>
          <p:cNvPr id="5" name="Picture 5"/>
          <p:cNvPicPr>
            <a:picLocks noChangeAspect="1"/>
          </p:cNvPicPr>
          <p:nvPr/>
        </p:nvPicPr>
        <p:blipFill>
          <a:blip r:embed="rId3" cstate="print"/>
          <a:srcRect l="2" t="37733" r="16870" b="37109"/>
          <a:stretch>
            <a:fillRect/>
          </a:stretch>
        </p:blipFill>
        <p:spPr bwMode="auto">
          <a:xfrm>
            <a:off x="7220789" y="6206804"/>
            <a:ext cx="1897554" cy="562040"/>
          </a:xfrm>
          <a:prstGeom prst="rect">
            <a:avLst/>
          </a:prstGeom>
          <a:noFill/>
          <a:ln w="9525">
            <a:noFill/>
            <a:miter lim="800000"/>
            <a:headEnd/>
            <a:tailEnd/>
          </a:ln>
        </p:spPr>
      </p:pic>
      <p:pic>
        <p:nvPicPr>
          <p:cNvPr id="6" name="Picture 4" descr="http://www.brighamandwomens.org/_images/logo.gif"/>
          <p:cNvPicPr>
            <a:picLocks noChangeAspect="1" noChangeArrowheads="1"/>
          </p:cNvPicPr>
          <p:nvPr/>
        </p:nvPicPr>
        <p:blipFill rotWithShape="1">
          <a:blip r:embed="rId4" cstate="print"/>
          <a:srcRect t="15496" b="12979"/>
          <a:stretch/>
        </p:blipFill>
        <p:spPr bwMode="auto">
          <a:xfrm>
            <a:off x="3847842" y="6206804"/>
            <a:ext cx="2623713" cy="625539"/>
          </a:xfrm>
          <a:prstGeom prst="rect">
            <a:avLst/>
          </a:prstGeom>
          <a:noFill/>
          <a:ln w="9525">
            <a:noFill/>
            <a:miter lim="800000"/>
            <a:headEnd/>
            <a:tailEnd/>
          </a:ln>
        </p:spPr>
      </p:pic>
    </p:spTree>
    <p:extLst>
      <p:ext uri="{BB962C8B-B14F-4D97-AF65-F5344CB8AC3E}">
        <p14:creationId xmlns:p14="http://schemas.microsoft.com/office/powerpoint/2010/main" val="91693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4876800" cy="1143000"/>
          </a:xfrm>
        </p:spPr>
        <p:txBody>
          <a:bodyPr>
            <a:normAutofit fontScale="90000"/>
          </a:bodyPr>
          <a:lstStyle/>
          <a:p>
            <a:r>
              <a:rPr lang="en-US" dirty="0" smtClean="0">
                <a:solidFill>
                  <a:srgbClr val="FFFF00"/>
                </a:solidFill>
              </a:rPr>
              <a:t>NCGENES </a:t>
            </a:r>
            <a:br>
              <a:rPr lang="en-US" dirty="0" smtClean="0">
                <a:solidFill>
                  <a:srgbClr val="FFFF00"/>
                </a:solidFill>
              </a:rPr>
            </a:br>
            <a:r>
              <a:rPr lang="en-US" sz="3600" i="1" dirty="0" smtClean="0"/>
              <a:t>First 94 cases</a:t>
            </a:r>
            <a:endParaRPr lang="en-US" sz="3600" i="1" dirty="0"/>
          </a:p>
        </p:txBody>
      </p:sp>
      <p:sp>
        <p:nvSpPr>
          <p:cNvPr id="3" name="Content Placeholder 2"/>
          <p:cNvSpPr>
            <a:spLocks noGrp="1"/>
          </p:cNvSpPr>
          <p:nvPr>
            <p:ph idx="1"/>
          </p:nvPr>
        </p:nvSpPr>
        <p:spPr>
          <a:xfrm>
            <a:off x="228600" y="2362200"/>
            <a:ext cx="4343400" cy="4114800"/>
          </a:xfrm>
        </p:spPr>
        <p:txBody>
          <a:bodyPr>
            <a:normAutofit/>
          </a:bodyPr>
          <a:lstStyle/>
          <a:p>
            <a:r>
              <a:rPr lang="en-US" dirty="0" smtClean="0"/>
              <a:t>By clinical category</a:t>
            </a:r>
          </a:p>
          <a:p>
            <a:pPr lvl="1"/>
            <a:r>
              <a:rPr lang="en-US" dirty="0" err="1" smtClean="0"/>
              <a:t>Neuro</a:t>
            </a:r>
            <a:r>
              <a:rPr lang="en-US" dirty="0" smtClean="0"/>
              <a:t> = 43 cases</a:t>
            </a:r>
          </a:p>
          <a:p>
            <a:pPr lvl="1"/>
            <a:r>
              <a:rPr lang="en-US" dirty="0" smtClean="0"/>
              <a:t>Cancer = 14 cases</a:t>
            </a:r>
          </a:p>
          <a:p>
            <a:pPr lvl="1"/>
            <a:r>
              <a:rPr lang="en-US" dirty="0" smtClean="0"/>
              <a:t>Cardiology = 8 cases</a:t>
            </a:r>
          </a:p>
          <a:p>
            <a:pPr lvl="1"/>
            <a:r>
              <a:rPr lang="en-US" dirty="0" err="1" smtClean="0"/>
              <a:t>Ophtho</a:t>
            </a:r>
            <a:r>
              <a:rPr lang="en-US" dirty="0" smtClean="0"/>
              <a:t> = 29 cases</a:t>
            </a:r>
          </a:p>
        </p:txBody>
      </p:sp>
      <p:grpSp>
        <p:nvGrpSpPr>
          <p:cNvPr id="21" name="Group 20"/>
          <p:cNvGrpSpPr/>
          <p:nvPr/>
        </p:nvGrpSpPr>
        <p:grpSpPr>
          <a:xfrm>
            <a:off x="3657600" y="304800"/>
            <a:ext cx="4178686" cy="2819400"/>
            <a:chOff x="3657600" y="304800"/>
            <a:chExt cx="4178686" cy="2819400"/>
          </a:xfrm>
        </p:grpSpPr>
        <p:sp>
          <p:nvSpPr>
            <p:cNvPr id="5" name="TextBox 4"/>
            <p:cNvSpPr txBox="1"/>
            <p:nvPr/>
          </p:nvSpPr>
          <p:spPr>
            <a:xfrm>
              <a:off x="5105400" y="304800"/>
              <a:ext cx="2730886" cy="1200328"/>
            </a:xfrm>
            <a:prstGeom prst="rect">
              <a:avLst/>
            </a:prstGeom>
            <a:noFill/>
            <a:ln>
              <a:solidFill>
                <a:srgbClr val="FEB80A"/>
              </a:solidFill>
            </a:ln>
          </p:spPr>
          <p:txBody>
            <a:bodyPr wrap="none" rtlCol="0">
              <a:spAutoFit/>
            </a:bodyPr>
            <a:lstStyle/>
            <a:p>
              <a:r>
                <a:rPr lang="en-US" sz="2400" dirty="0" smtClean="0"/>
                <a:t>6 positive (~14%)</a:t>
              </a:r>
            </a:p>
            <a:p>
              <a:r>
                <a:rPr lang="en-US" sz="2400" dirty="0" smtClean="0"/>
                <a:t>12 uncertain (~28%)</a:t>
              </a:r>
            </a:p>
            <a:p>
              <a:r>
                <a:rPr lang="en-US" sz="2400" dirty="0" smtClean="0"/>
                <a:t>25 negative (~58%)</a:t>
              </a:r>
              <a:endParaRPr lang="en-US" sz="2400" dirty="0"/>
            </a:p>
          </p:txBody>
        </p:sp>
        <p:cxnSp>
          <p:nvCxnSpPr>
            <p:cNvPr id="11" name="Straight Arrow Connector 10"/>
            <p:cNvCxnSpPr/>
            <p:nvPr/>
          </p:nvCxnSpPr>
          <p:spPr>
            <a:xfrm flipV="1">
              <a:off x="3657600" y="1600200"/>
              <a:ext cx="1371600" cy="1524000"/>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3810000" y="1905000"/>
            <a:ext cx="4939198" cy="1828800"/>
            <a:chOff x="3810000" y="1905000"/>
            <a:chExt cx="4939198" cy="1828800"/>
          </a:xfrm>
        </p:grpSpPr>
        <p:sp>
          <p:nvSpPr>
            <p:cNvPr id="6" name="TextBox 5"/>
            <p:cNvSpPr txBox="1"/>
            <p:nvPr/>
          </p:nvSpPr>
          <p:spPr>
            <a:xfrm>
              <a:off x="6172200" y="1905000"/>
              <a:ext cx="2576998" cy="1200328"/>
            </a:xfrm>
            <a:prstGeom prst="rect">
              <a:avLst/>
            </a:prstGeom>
            <a:noFill/>
            <a:ln>
              <a:solidFill>
                <a:srgbClr val="FEB80A"/>
              </a:solidFill>
            </a:ln>
          </p:spPr>
          <p:txBody>
            <a:bodyPr wrap="none" rtlCol="0">
              <a:spAutoFit/>
            </a:bodyPr>
            <a:lstStyle/>
            <a:p>
              <a:r>
                <a:rPr lang="en-US" sz="2400" dirty="0" smtClean="0"/>
                <a:t>1 positive (~7%)</a:t>
              </a:r>
            </a:p>
            <a:p>
              <a:r>
                <a:rPr lang="en-US" sz="2400" dirty="0" smtClean="0"/>
                <a:t>3 uncertain (~21%)</a:t>
              </a:r>
            </a:p>
            <a:p>
              <a:r>
                <a:rPr lang="en-US" sz="2400" dirty="0" smtClean="0"/>
                <a:t>10 negative (~71%)</a:t>
              </a:r>
              <a:endParaRPr lang="en-US" sz="2400" dirty="0"/>
            </a:p>
          </p:txBody>
        </p:sp>
        <p:cxnSp>
          <p:nvCxnSpPr>
            <p:cNvPr id="14" name="Straight Arrow Connector 13"/>
            <p:cNvCxnSpPr/>
            <p:nvPr/>
          </p:nvCxnSpPr>
          <p:spPr>
            <a:xfrm flipV="1">
              <a:off x="3810000" y="3048000"/>
              <a:ext cx="2209800" cy="685800"/>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4114800" y="3733800"/>
            <a:ext cx="4540157" cy="1200328"/>
            <a:chOff x="4114800" y="3733800"/>
            <a:chExt cx="4540157" cy="1200328"/>
          </a:xfrm>
        </p:grpSpPr>
        <p:sp>
          <p:nvSpPr>
            <p:cNvPr id="7" name="TextBox 6"/>
            <p:cNvSpPr txBox="1"/>
            <p:nvPr/>
          </p:nvSpPr>
          <p:spPr>
            <a:xfrm>
              <a:off x="6019800" y="3733800"/>
              <a:ext cx="2635157" cy="1200328"/>
            </a:xfrm>
            <a:prstGeom prst="rect">
              <a:avLst/>
            </a:prstGeom>
            <a:noFill/>
            <a:ln>
              <a:solidFill>
                <a:srgbClr val="FEB80A"/>
              </a:solidFill>
            </a:ln>
          </p:spPr>
          <p:txBody>
            <a:bodyPr wrap="none" rtlCol="0">
              <a:spAutoFit/>
            </a:bodyPr>
            <a:lstStyle/>
            <a:p>
              <a:r>
                <a:rPr lang="en-US" sz="2400" dirty="0" smtClean="0"/>
                <a:t>1 positive (~13%)</a:t>
              </a:r>
            </a:p>
            <a:p>
              <a:r>
                <a:rPr lang="en-US" sz="2400" dirty="0" smtClean="0"/>
                <a:t>2 uncertain (~25%)</a:t>
              </a:r>
            </a:p>
            <a:p>
              <a:r>
                <a:rPr lang="en-US" sz="2400" dirty="0" smtClean="0"/>
                <a:t>5 negative (~62%)</a:t>
              </a:r>
              <a:endParaRPr lang="en-US" sz="2400" dirty="0"/>
            </a:p>
          </p:txBody>
        </p:sp>
        <p:cxnSp>
          <p:nvCxnSpPr>
            <p:cNvPr id="16" name="Straight Arrow Connector 15"/>
            <p:cNvCxnSpPr/>
            <p:nvPr/>
          </p:nvCxnSpPr>
          <p:spPr>
            <a:xfrm>
              <a:off x="4114800" y="4267200"/>
              <a:ext cx="1752600" cy="76200"/>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3810000" y="4953000"/>
            <a:ext cx="3569100" cy="1581328"/>
            <a:chOff x="3810000" y="4953000"/>
            <a:chExt cx="3569100" cy="1581328"/>
          </a:xfrm>
        </p:grpSpPr>
        <p:sp>
          <p:nvSpPr>
            <p:cNvPr id="8" name="TextBox 7"/>
            <p:cNvSpPr txBox="1"/>
            <p:nvPr/>
          </p:nvSpPr>
          <p:spPr>
            <a:xfrm>
              <a:off x="4800600" y="5334000"/>
              <a:ext cx="2578500" cy="1200328"/>
            </a:xfrm>
            <a:prstGeom prst="rect">
              <a:avLst/>
            </a:prstGeom>
            <a:noFill/>
            <a:ln>
              <a:solidFill>
                <a:srgbClr val="FEB80A"/>
              </a:solidFill>
            </a:ln>
          </p:spPr>
          <p:txBody>
            <a:bodyPr wrap="none" rtlCol="0">
              <a:spAutoFit/>
            </a:bodyPr>
            <a:lstStyle/>
            <a:p>
              <a:r>
                <a:rPr lang="en-US" sz="2400" dirty="0" smtClean="0"/>
                <a:t>10 positive (~43%)</a:t>
              </a:r>
            </a:p>
            <a:p>
              <a:r>
                <a:rPr lang="en-US" sz="2400" dirty="0" smtClean="0"/>
                <a:t>2 VUS (~9%)</a:t>
              </a:r>
            </a:p>
            <a:p>
              <a:r>
                <a:rPr lang="en-US" sz="2400" dirty="0" smtClean="0"/>
                <a:t>11 negative (~48%)</a:t>
              </a:r>
              <a:endParaRPr lang="en-US" sz="2400" dirty="0"/>
            </a:p>
          </p:txBody>
        </p:sp>
        <p:cxnSp>
          <p:nvCxnSpPr>
            <p:cNvPr id="18" name="Straight Arrow Connector 17"/>
            <p:cNvCxnSpPr/>
            <p:nvPr/>
          </p:nvCxnSpPr>
          <p:spPr>
            <a:xfrm>
              <a:off x="3810000" y="4953000"/>
              <a:ext cx="762000" cy="990600"/>
            </a:xfrm>
            <a:prstGeom prst="straightConnector1">
              <a:avLst/>
            </a:prstGeom>
            <a:ln w="28575" cap="flat" cmpd="sng" algn="ctr">
              <a:solidFill>
                <a:srgbClr val="FEB80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005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9"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ssolv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pevans\AppData\Local\Microsoft\Windows\Temporary Internet Files\Content.Outlook\FSR5MN7X\DM pedigree (3).jpg"/>
          <p:cNvPicPr>
            <a:picLocks noChangeAspect="1" noChangeArrowheads="1"/>
          </p:cNvPicPr>
          <p:nvPr/>
        </p:nvPicPr>
        <p:blipFill>
          <a:blip r:embed="rId3" cstate="print"/>
          <a:srcRect t="4163"/>
          <a:stretch>
            <a:fillRect/>
          </a:stretch>
        </p:blipFill>
        <p:spPr bwMode="auto">
          <a:xfrm>
            <a:off x="0" y="0"/>
            <a:ext cx="9144000" cy="6858000"/>
          </a:xfrm>
          <a:prstGeom prst="rect">
            <a:avLst/>
          </a:prstGeom>
          <a:noFill/>
        </p:spPr>
      </p:pic>
      <p:sp>
        <p:nvSpPr>
          <p:cNvPr id="2" name="Rectangle 1"/>
          <p:cNvSpPr/>
          <p:nvPr/>
        </p:nvSpPr>
        <p:spPr>
          <a:xfrm>
            <a:off x="685800" y="4953000"/>
            <a:ext cx="3065337" cy="369332"/>
          </a:xfrm>
          <a:prstGeom prst="rect">
            <a:avLst/>
          </a:prstGeom>
        </p:spPr>
        <p:txBody>
          <a:bodyPr wrap="none">
            <a:spAutoFit/>
          </a:bodyPr>
          <a:lstStyle/>
          <a:p>
            <a:pPr lvl="2" algn="ctr"/>
            <a:r>
              <a:rPr lang="en-US" i="1" dirty="0">
                <a:solidFill>
                  <a:schemeClr val="bg1"/>
                </a:solidFill>
              </a:rPr>
              <a:t>MSH6</a:t>
            </a:r>
            <a:r>
              <a:rPr lang="en-US" dirty="0">
                <a:solidFill>
                  <a:schemeClr val="bg1"/>
                </a:solidFill>
              </a:rPr>
              <a:t> c.1170delT (p.Phe391fs)</a:t>
            </a:r>
          </a:p>
        </p:txBody>
      </p:sp>
      <p:sp>
        <p:nvSpPr>
          <p:cNvPr id="3" name="Rectangle 2"/>
          <p:cNvSpPr/>
          <p:nvPr/>
        </p:nvSpPr>
        <p:spPr>
          <a:xfrm>
            <a:off x="685800" y="5257800"/>
            <a:ext cx="3015857" cy="369332"/>
          </a:xfrm>
          <a:prstGeom prst="rect">
            <a:avLst/>
          </a:prstGeom>
        </p:spPr>
        <p:txBody>
          <a:bodyPr wrap="none">
            <a:spAutoFit/>
          </a:bodyPr>
          <a:lstStyle/>
          <a:p>
            <a:pPr lvl="2" algn="ctr"/>
            <a:r>
              <a:rPr lang="en-US" i="1" dirty="0">
                <a:solidFill>
                  <a:srgbClr val="000000"/>
                </a:solidFill>
              </a:rPr>
              <a:t>BRCA2</a:t>
            </a:r>
            <a:r>
              <a:rPr lang="en-US" dirty="0">
                <a:solidFill>
                  <a:srgbClr val="000000"/>
                </a:solidFill>
              </a:rPr>
              <a:t> c.2857G&gt;T (p.Glu953*)</a:t>
            </a:r>
          </a:p>
        </p:txBody>
      </p:sp>
      <p:sp>
        <p:nvSpPr>
          <p:cNvPr id="4" name="TextBox 3"/>
          <p:cNvSpPr txBox="1"/>
          <p:nvPr/>
        </p:nvSpPr>
        <p:spPr>
          <a:xfrm>
            <a:off x="76200" y="6220599"/>
            <a:ext cx="4800600" cy="369332"/>
          </a:xfrm>
          <a:prstGeom prst="rect">
            <a:avLst/>
          </a:prstGeom>
          <a:noFill/>
        </p:spPr>
        <p:txBody>
          <a:bodyPr wrap="square" rtlCol="0">
            <a:spAutoFit/>
          </a:bodyPr>
          <a:lstStyle/>
          <a:p>
            <a:pPr algn="ctr"/>
            <a:r>
              <a:rPr lang="en-US" i="1" dirty="0">
                <a:solidFill>
                  <a:srgbClr val="000000"/>
                </a:solidFill>
              </a:rPr>
              <a:t>Lower penetrance in unselected populations</a:t>
            </a:r>
            <a:r>
              <a:rPr lang="en-US" i="1" dirty="0" smtClean="0">
                <a:solidFill>
                  <a:srgbClr val="000000"/>
                </a:solidFill>
              </a:rPr>
              <a:t>?</a:t>
            </a:r>
            <a:endParaRPr lang="en-US" i="1" dirty="0">
              <a:solidFill>
                <a:srgbClr val="000000"/>
              </a:solidFill>
            </a:endParaRPr>
          </a:p>
        </p:txBody>
      </p:sp>
      <p:sp>
        <p:nvSpPr>
          <p:cNvPr id="5" name="Rectangle 4"/>
          <p:cNvSpPr/>
          <p:nvPr/>
        </p:nvSpPr>
        <p:spPr>
          <a:xfrm>
            <a:off x="4114800" y="5858470"/>
            <a:ext cx="4953000" cy="923330"/>
          </a:xfrm>
          <a:prstGeom prst="rect">
            <a:avLst/>
          </a:prstGeom>
        </p:spPr>
        <p:txBody>
          <a:bodyPr wrap="square">
            <a:spAutoFit/>
          </a:bodyPr>
          <a:lstStyle/>
          <a:p>
            <a:pPr lvl="3" algn="ctr"/>
            <a:r>
              <a:rPr lang="en-US" dirty="0" smtClean="0">
                <a:solidFill>
                  <a:srgbClr val="000000"/>
                </a:solidFill>
              </a:rPr>
              <a:t>Diagnostic Variants</a:t>
            </a:r>
          </a:p>
          <a:p>
            <a:pPr lvl="3" algn="ctr"/>
            <a:r>
              <a:rPr lang="en-US" i="1" dirty="0" smtClean="0">
                <a:solidFill>
                  <a:srgbClr val="000000"/>
                </a:solidFill>
              </a:rPr>
              <a:t>ABCA4</a:t>
            </a:r>
            <a:r>
              <a:rPr lang="en-US" dirty="0" smtClean="0">
                <a:solidFill>
                  <a:srgbClr val="000000"/>
                </a:solidFill>
              </a:rPr>
              <a:t> </a:t>
            </a:r>
            <a:r>
              <a:rPr lang="en-US" dirty="0">
                <a:solidFill>
                  <a:srgbClr val="000000"/>
                </a:solidFill>
              </a:rPr>
              <a:t>c.1622T&gt;C  (p.Leu541Pro)</a:t>
            </a:r>
          </a:p>
          <a:p>
            <a:pPr lvl="3" algn="ctr"/>
            <a:r>
              <a:rPr lang="en-US" i="1" dirty="0">
                <a:solidFill>
                  <a:srgbClr val="000000"/>
                </a:solidFill>
              </a:rPr>
              <a:t>ABCA4</a:t>
            </a:r>
            <a:r>
              <a:rPr lang="en-US" dirty="0">
                <a:solidFill>
                  <a:srgbClr val="000000"/>
                </a:solidFill>
              </a:rPr>
              <a:t> c.1805G&gt;A (p.Arg602Gln)</a:t>
            </a:r>
          </a:p>
        </p:txBody>
      </p:sp>
      <p:sp>
        <p:nvSpPr>
          <p:cNvPr id="6" name="TextBox 5"/>
          <p:cNvSpPr txBox="1"/>
          <p:nvPr/>
        </p:nvSpPr>
        <p:spPr>
          <a:xfrm>
            <a:off x="152400" y="4572000"/>
            <a:ext cx="4191000" cy="369332"/>
          </a:xfrm>
          <a:prstGeom prst="rect">
            <a:avLst/>
          </a:prstGeom>
          <a:noFill/>
        </p:spPr>
        <p:txBody>
          <a:bodyPr wrap="square" rtlCol="0">
            <a:spAutoFit/>
          </a:bodyPr>
          <a:lstStyle/>
          <a:p>
            <a:pPr algn="ctr"/>
            <a:r>
              <a:rPr lang="en-US" dirty="0" smtClean="0">
                <a:solidFill>
                  <a:schemeClr val="bg1"/>
                </a:solidFill>
              </a:rPr>
              <a:t>Incidental Variants on WES</a:t>
            </a:r>
            <a:endParaRPr lang="en-US" dirty="0">
              <a:solidFill>
                <a:schemeClr val="bg1"/>
              </a:solidFill>
            </a:endParaRPr>
          </a:p>
        </p:txBody>
      </p:sp>
      <p:sp>
        <p:nvSpPr>
          <p:cNvPr id="7" name="TextBox 6"/>
          <p:cNvSpPr txBox="1"/>
          <p:nvPr/>
        </p:nvSpPr>
        <p:spPr>
          <a:xfrm>
            <a:off x="5257800" y="76200"/>
            <a:ext cx="3657600" cy="646331"/>
          </a:xfrm>
          <a:prstGeom prst="rect">
            <a:avLst/>
          </a:prstGeom>
          <a:noFill/>
        </p:spPr>
        <p:txBody>
          <a:bodyPr wrap="square" rtlCol="0">
            <a:spAutoFit/>
          </a:bodyPr>
          <a:lstStyle/>
          <a:p>
            <a:r>
              <a:rPr lang="en-US" sz="3600" dirty="0" smtClean="0">
                <a:solidFill>
                  <a:srgbClr val="000000"/>
                </a:solidFill>
              </a:rPr>
              <a:t>Case of Interest I</a:t>
            </a:r>
            <a:endParaRPr lang="en-US" sz="3600" dirty="0">
              <a:solidFill>
                <a:srgbClr val="000000"/>
              </a:solidFill>
            </a:endParaRPr>
          </a:p>
        </p:txBody>
      </p:sp>
      <p:sp>
        <p:nvSpPr>
          <p:cNvPr id="10" name="TextBox 9"/>
          <p:cNvSpPr txBox="1"/>
          <p:nvPr/>
        </p:nvSpPr>
        <p:spPr>
          <a:xfrm>
            <a:off x="6019800" y="533400"/>
            <a:ext cx="2514600" cy="461665"/>
          </a:xfrm>
          <a:prstGeom prst="rect">
            <a:avLst/>
          </a:prstGeom>
          <a:noFill/>
        </p:spPr>
        <p:txBody>
          <a:bodyPr wrap="square" rtlCol="0">
            <a:spAutoFit/>
          </a:bodyPr>
          <a:lstStyle/>
          <a:p>
            <a:r>
              <a:rPr lang="en-US" sz="2400" i="1" dirty="0" smtClean="0">
                <a:solidFill>
                  <a:srgbClr val="000000"/>
                </a:solidFill>
              </a:rPr>
              <a:t>Challenges of IFs</a:t>
            </a:r>
            <a:endParaRPr lang="en-US" sz="2400" i="1" dirty="0">
              <a:solidFill>
                <a:srgbClr val="000000"/>
              </a:solidFill>
            </a:endParaRPr>
          </a:p>
        </p:txBody>
      </p:sp>
      <p:sp>
        <p:nvSpPr>
          <p:cNvPr id="8" name="Rectangle 7"/>
          <p:cNvSpPr/>
          <p:nvPr/>
        </p:nvSpPr>
        <p:spPr>
          <a:xfrm>
            <a:off x="228600" y="6488668"/>
            <a:ext cx="4572000" cy="369332"/>
          </a:xfrm>
          <a:prstGeom prst="rect">
            <a:avLst/>
          </a:prstGeom>
        </p:spPr>
        <p:txBody>
          <a:bodyPr>
            <a:spAutoFit/>
          </a:bodyPr>
          <a:lstStyle/>
          <a:p>
            <a:pPr algn="ctr"/>
            <a:r>
              <a:rPr lang="en-US" i="1" dirty="0">
                <a:solidFill>
                  <a:srgbClr val="000000"/>
                </a:solidFill>
              </a:rPr>
              <a:t>New mutation(s)</a:t>
            </a:r>
            <a:r>
              <a:rPr lang="en-US" i="1" dirty="0" smtClean="0">
                <a:solidFill>
                  <a:srgbClr val="000000"/>
                </a:solidFill>
              </a:rPr>
              <a:t>?</a:t>
            </a:r>
            <a:endParaRPr lang="en-US" i="1" dirty="0">
              <a:solidFill>
                <a:srgbClr val="000000"/>
              </a:solidFill>
            </a:endParaRPr>
          </a:p>
        </p:txBody>
      </p:sp>
      <p:sp>
        <p:nvSpPr>
          <p:cNvPr id="12" name="Rectangle 11"/>
          <p:cNvSpPr/>
          <p:nvPr/>
        </p:nvSpPr>
        <p:spPr>
          <a:xfrm>
            <a:off x="1981200" y="5943600"/>
            <a:ext cx="1031026" cy="369332"/>
          </a:xfrm>
          <a:prstGeom prst="rect">
            <a:avLst/>
          </a:prstGeom>
        </p:spPr>
        <p:txBody>
          <a:bodyPr wrap="none">
            <a:spAutoFit/>
          </a:bodyPr>
          <a:lstStyle/>
          <a:p>
            <a:pPr algn="ctr"/>
            <a:r>
              <a:rPr lang="en-US" i="1" dirty="0">
                <a:solidFill>
                  <a:srgbClr val="000000"/>
                </a:solidFill>
              </a:rPr>
              <a:t>Chance?</a:t>
            </a:r>
          </a:p>
        </p:txBody>
      </p:sp>
    </p:spTree>
    <p:extLst>
      <p:ext uri="{BB962C8B-B14F-4D97-AF65-F5344CB8AC3E}">
        <p14:creationId xmlns:p14="http://schemas.microsoft.com/office/powerpoint/2010/main" val="2201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0" grpId="0"/>
      <p:bldP spid="8" grpId="0"/>
      <p:bldP spid="1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solidFill>
                  <a:srgbClr val="FFFF00"/>
                </a:solidFill>
              </a:rPr>
              <a:t>Case of Interest II</a:t>
            </a:r>
            <a:endParaRPr lang="en-US" dirty="0">
              <a:solidFill>
                <a:srgbClr val="FFFF00"/>
              </a:solidFill>
            </a:endParaRPr>
          </a:p>
        </p:txBody>
      </p:sp>
      <p:sp>
        <p:nvSpPr>
          <p:cNvPr id="3" name="Content Placeholder 2"/>
          <p:cNvSpPr>
            <a:spLocks noGrp="1"/>
          </p:cNvSpPr>
          <p:nvPr>
            <p:ph idx="1"/>
          </p:nvPr>
        </p:nvSpPr>
        <p:spPr>
          <a:xfrm>
            <a:off x="533400" y="1600200"/>
            <a:ext cx="8229600" cy="5029200"/>
          </a:xfrm>
        </p:spPr>
        <p:txBody>
          <a:bodyPr>
            <a:normAutofit fontScale="92500"/>
          </a:bodyPr>
          <a:lstStyle/>
          <a:p>
            <a:r>
              <a:rPr lang="en-US" dirty="0" smtClean="0"/>
              <a:t>Subject </a:t>
            </a:r>
            <a:r>
              <a:rPr lang="en-US" dirty="0" err="1" smtClean="0"/>
              <a:t>dxd</a:t>
            </a:r>
            <a:r>
              <a:rPr lang="en-US" dirty="0" smtClean="0"/>
              <a:t> at age 6 with “hereditary spastic paraplegia”</a:t>
            </a:r>
          </a:p>
          <a:p>
            <a:pPr lvl="1"/>
            <a:r>
              <a:rPr lang="en-US" dirty="0" smtClean="0"/>
              <a:t>Confined to crutches and wheelchair</a:t>
            </a:r>
          </a:p>
          <a:p>
            <a:pPr lvl="1"/>
            <a:r>
              <a:rPr lang="en-US" dirty="0" smtClean="0"/>
              <a:t>Painful spasticity on daily basis</a:t>
            </a:r>
          </a:p>
          <a:p>
            <a:r>
              <a:rPr lang="en-US" dirty="0" smtClean="0"/>
              <a:t>At 36 no alternative dx had been found in spite of multiple referrals and evaluations nationally</a:t>
            </a:r>
          </a:p>
          <a:p>
            <a:pPr marL="365760" lvl="1" indent="-283464">
              <a:spcBef>
                <a:spcPts val="600"/>
              </a:spcBef>
              <a:buSzPct val="80000"/>
              <a:buFont typeface="Wingdings 2"/>
              <a:buChar char=""/>
            </a:pPr>
            <a:r>
              <a:rPr lang="en-US" sz="3100" dirty="0" smtClean="0"/>
              <a:t>On WES: GCH1 [p.Arg216*] mutation, consistent with a Diagnosis of </a:t>
            </a:r>
            <a:r>
              <a:rPr lang="en-US" sz="3100" dirty="0" err="1" smtClean="0"/>
              <a:t>dopa</a:t>
            </a:r>
            <a:r>
              <a:rPr lang="en-US" sz="3100" dirty="0" smtClean="0"/>
              <a:t>-responsive </a:t>
            </a:r>
            <a:r>
              <a:rPr lang="en-US" sz="3100" dirty="0" err="1" smtClean="0"/>
              <a:t>dystonia</a:t>
            </a:r>
            <a:endParaRPr lang="en-US" sz="3100" dirty="0" smtClean="0"/>
          </a:p>
          <a:p>
            <a:r>
              <a:rPr lang="en-US" dirty="0" smtClean="0"/>
              <a:t>Rx with oral L-dopa often effective </a:t>
            </a:r>
          </a:p>
          <a:p>
            <a:pPr lvl="1"/>
            <a:r>
              <a:rPr lang="en-US" dirty="0" smtClean="0"/>
              <a:t>Dramatic response</a:t>
            </a:r>
            <a:endParaRPr lang="en-US" dirty="0"/>
          </a:p>
        </p:txBody>
      </p:sp>
      <p:sp>
        <p:nvSpPr>
          <p:cNvPr id="4" name="TextBox 3"/>
          <p:cNvSpPr txBox="1"/>
          <p:nvPr/>
        </p:nvSpPr>
        <p:spPr>
          <a:xfrm>
            <a:off x="1219200" y="838200"/>
            <a:ext cx="6781800" cy="523220"/>
          </a:xfrm>
          <a:prstGeom prst="rect">
            <a:avLst/>
          </a:prstGeom>
          <a:noFill/>
        </p:spPr>
        <p:txBody>
          <a:bodyPr wrap="square" rtlCol="0">
            <a:spAutoFit/>
          </a:bodyPr>
          <a:lstStyle/>
          <a:p>
            <a:pPr algn="ctr"/>
            <a:r>
              <a:rPr lang="en-US" sz="2800" i="1" dirty="0" smtClean="0"/>
              <a:t>Occasional Therapeutic Implications</a:t>
            </a:r>
            <a:endParaRPr lang="en-US" sz="2800" i="1" dirty="0"/>
          </a:p>
        </p:txBody>
      </p:sp>
    </p:spTree>
    <p:extLst>
      <p:ext uri="{BB962C8B-B14F-4D97-AF65-F5344CB8AC3E}">
        <p14:creationId xmlns:p14="http://schemas.microsoft.com/office/powerpoint/2010/main" val="26198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a:lstStyle/>
          <a:p>
            <a:r>
              <a:rPr lang="en-US" dirty="0" smtClean="0">
                <a:solidFill>
                  <a:srgbClr val="FFFF00"/>
                </a:solidFill>
              </a:rPr>
              <a:t>Case of Interest III</a:t>
            </a:r>
            <a:endParaRPr lang="en-US" dirty="0">
              <a:solidFill>
                <a:srgbClr val="FFFF00"/>
              </a:solidFill>
            </a:endParaRPr>
          </a:p>
        </p:txBody>
      </p:sp>
      <p:sp>
        <p:nvSpPr>
          <p:cNvPr id="3" name="Content Placeholder 2"/>
          <p:cNvSpPr>
            <a:spLocks noGrp="1"/>
          </p:cNvSpPr>
          <p:nvPr>
            <p:ph idx="1"/>
          </p:nvPr>
        </p:nvSpPr>
        <p:spPr>
          <a:xfrm>
            <a:off x="76200" y="1828800"/>
            <a:ext cx="8229600" cy="4525963"/>
          </a:xfrm>
        </p:spPr>
        <p:txBody>
          <a:bodyPr>
            <a:normAutofit/>
          </a:bodyPr>
          <a:lstStyle/>
          <a:p>
            <a:r>
              <a:rPr lang="en-US" dirty="0" smtClean="0"/>
              <a:t>Child with non-</a:t>
            </a:r>
            <a:r>
              <a:rPr lang="en-US" dirty="0" err="1" smtClean="0"/>
              <a:t>syndromic</a:t>
            </a:r>
            <a:r>
              <a:rPr lang="en-US" dirty="0" smtClean="0"/>
              <a:t> cone-rod dystrophy</a:t>
            </a:r>
          </a:p>
          <a:p>
            <a:r>
              <a:rPr lang="en-US" dirty="0" smtClean="0"/>
              <a:t>Two likely deleterious mutations in </a:t>
            </a:r>
            <a:r>
              <a:rPr lang="en-US" i="1" dirty="0" smtClean="0"/>
              <a:t>BBS9</a:t>
            </a:r>
          </a:p>
          <a:p>
            <a:pPr lvl="2"/>
            <a:r>
              <a:rPr lang="en-US" dirty="0">
                <a:latin typeface="Consolas" pitchFamily="49" charset="0"/>
                <a:ea typeface="Calibri" pitchFamily="34" charset="0"/>
                <a:cs typeface="Consolas" pitchFamily="49" charset="0"/>
              </a:rPr>
              <a:t>c.1255C&gt;G (p.Pro419Ala</a:t>
            </a:r>
            <a:r>
              <a:rPr lang="en-US" dirty="0" smtClean="0">
                <a:latin typeface="Consolas" pitchFamily="49" charset="0"/>
                <a:ea typeface="Calibri" pitchFamily="34" charset="0"/>
                <a:cs typeface="Consolas" pitchFamily="49" charset="0"/>
              </a:rPr>
              <a:t>)</a:t>
            </a:r>
          </a:p>
          <a:p>
            <a:pPr lvl="2"/>
            <a:r>
              <a:rPr lang="en-US" dirty="0" smtClean="0">
                <a:latin typeface="Consolas" pitchFamily="49" charset="0"/>
                <a:ea typeface="Calibri" pitchFamily="34" charset="0"/>
                <a:cs typeface="Consolas" pitchFamily="49" charset="0"/>
              </a:rPr>
              <a:t>c</a:t>
            </a:r>
            <a:r>
              <a:rPr lang="en-US" dirty="0">
                <a:latin typeface="Consolas" pitchFamily="49" charset="0"/>
                <a:ea typeface="Calibri" pitchFamily="34" charset="0"/>
                <a:cs typeface="Consolas" pitchFamily="49" charset="0"/>
              </a:rPr>
              <a:t>.2153A&gt;T (p.Glu748Val</a:t>
            </a:r>
            <a:r>
              <a:rPr lang="en-US" dirty="0" smtClean="0">
                <a:latin typeface="Consolas" pitchFamily="49" charset="0"/>
                <a:ea typeface="Calibri" pitchFamily="34" charset="0"/>
                <a:cs typeface="Consolas" pitchFamily="49" charset="0"/>
              </a:rPr>
              <a:t>)</a:t>
            </a:r>
          </a:p>
          <a:p>
            <a:r>
              <a:rPr lang="en-US" i="1" dirty="0" smtClean="0"/>
              <a:t>BBS9</a:t>
            </a:r>
            <a:r>
              <a:rPr lang="en-US" dirty="0" smtClean="0"/>
              <a:t> has </a:t>
            </a:r>
            <a:r>
              <a:rPr lang="en-US" dirty="0"/>
              <a:t>not been associated with </a:t>
            </a:r>
            <a:r>
              <a:rPr lang="en-US" dirty="0" smtClean="0"/>
              <a:t>non-</a:t>
            </a:r>
            <a:r>
              <a:rPr lang="en-US" dirty="0" err="1" smtClean="0"/>
              <a:t>syndromic</a:t>
            </a:r>
            <a:r>
              <a:rPr lang="en-US" dirty="0" smtClean="0"/>
              <a:t> CRD, </a:t>
            </a:r>
            <a:r>
              <a:rPr lang="en-US" dirty="0"/>
              <a:t>but </a:t>
            </a:r>
            <a:r>
              <a:rPr lang="en-US" dirty="0" smtClean="0"/>
              <a:t>CRD </a:t>
            </a:r>
            <a:r>
              <a:rPr lang="en-US" dirty="0"/>
              <a:t>is a feature of </a:t>
            </a:r>
            <a:r>
              <a:rPr lang="en-US" dirty="0" smtClean="0"/>
              <a:t>BBS</a:t>
            </a:r>
          </a:p>
          <a:p>
            <a:r>
              <a:rPr lang="en-US" dirty="0"/>
              <a:t>T</a:t>
            </a:r>
            <a:r>
              <a:rPr lang="en-US" dirty="0" smtClean="0"/>
              <a:t>here </a:t>
            </a:r>
            <a:r>
              <a:rPr lang="en-US" dirty="0"/>
              <a:t>are other BBS genes </a:t>
            </a:r>
            <a:r>
              <a:rPr lang="en-US" dirty="0" smtClean="0"/>
              <a:t>associated </a:t>
            </a:r>
            <a:r>
              <a:rPr lang="en-US" dirty="0"/>
              <a:t>with non-</a:t>
            </a:r>
            <a:r>
              <a:rPr lang="en-US" dirty="0" err="1"/>
              <a:t>syndromic</a:t>
            </a:r>
            <a:r>
              <a:rPr lang="en-US" dirty="0"/>
              <a:t> retinitis </a:t>
            </a:r>
            <a:r>
              <a:rPr lang="en-US" dirty="0" err="1"/>
              <a:t>pigmentosa</a:t>
            </a:r>
            <a:endParaRPr lang="en-US" dirty="0"/>
          </a:p>
          <a:p>
            <a:endParaRPr lang="en-US" dirty="0"/>
          </a:p>
        </p:txBody>
      </p:sp>
      <p:sp>
        <p:nvSpPr>
          <p:cNvPr id="4" name="TextBox 3"/>
          <p:cNvSpPr txBox="1"/>
          <p:nvPr/>
        </p:nvSpPr>
        <p:spPr>
          <a:xfrm>
            <a:off x="609600" y="914400"/>
            <a:ext cx="7924800" cy="584776"/>
          </a:xfrm>
          <a:prstGeom prst="rect">
            <a:avLst/>
          </a:prstGeom>
          <a:noFill/>
        </p:spPr>
        <p:txBody>
          <a:bodyPr wrap="square" rtlCol="0">
            <a:spAutoFit/>
          </a:bodyPr>
          <a:lstStyle/>
          <a:p>
            <a:pPr algn="ctr"/>
            <a:r>
              <a:rPr lang="en-US" sz="3200" i="1" dirty="0" smtClean="0"/>
              <a:t>Expansion of our understanding of phenotypes</a:t>
            </a:r>
            <a:endParaRPr lang="en-US" sz="3200" i="1" dirty="0"/>
          </a:p>
        </p:txBody>
      </p:sp>
      <p:pic>
        <p:nvPicPr>
          <p:cNvPr id="5" name="Picture 4"/>
          <p:cNvPicPr>
            <a:picLocks noChangeAspect="1"/>
          </p:cNvPicPr>
          <p:nvPr/>
        </p:nvPicPr>
        <p:blipFill>
          <a:blip r:embed="rId2" cstate="print"/>
          <a:stretch>
            <a:fillRect/>
          </a:stretch>
        </p:blipFill>
        <p:spPr>
          <a:xfrm>
            <a:off x="7543800" y="2819400"/>
            <a:ext cx="1362274" cy="1155700"/>
          </a:xfrm>
          <a:prstGeom prst="rect">
            <a:avLst/>
          </a:prstGeom>
        </p:spPr>
      </p:pic>
    </p:spTree>
    <p:extLst>
      <p:ext uri="{BB962C8B-B14F-4D97-AF65-F5344CB8AC3E}">
        <p14:creationId xmlns:p14="http://schemas.microsoft.com/office/powerpoint/2010/main" val="140631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solidFill>
                  <a:srgbClr val="FFFF00"/>
                </a:solidFill>
              </a:rPr>
              <a:t>Assorted Challenges Highlighted by CSER Sites in Last Update</a:t>
            </a:r>
            <a:endParaRPr lang="en-US" dirty="0">
              <a:solidFill>
                <a:srgbClr val="FFFF00"/>
              </a:solidFill>
            </a:endParaRPr>
          </a:p>
        </p:txBody>
      </p:sp>
      <p:sp>
        <p:nvSpPr>
          <p:cNvPr id="3" name="Content Placeholder 2"/>
          <p:cNvSpPr>
            <a:spLocks noGrp="1"/>
          </p:cNvSpPr>
          <p:nvPr>
            <p:ph idx="1"/>
          </p:nvPr>
        </p:nvSpPr>
        <p:spPr>
          <a:xfrm>
            <a:off x="152400" y="1371600"/>
            <a:ext cx="8763000" cy="5410200"/>
          </a:xfrm>
        </p:spPr>
        <p:txBody>
          <a:bodyPr>
            <a:normAutofit fontScale="62500" lnSpcReduction="20000"/>
          </a:bodyPr>
          <a:lstStyle/>
          <a:p>
            <a:r>
              <a:rPr lang="en-US" dirty="0" smtClean="0"/>
              <a:t>Timely analysis</a:t>
            </a:r>
          </a:p>
          <a:p>
            <a:pPr lvl="1"/>
            <a:r>
              <a:rPr lang="en-US" dirty="0" smtClean="0"/>
              <a:t>Especially in setting of diseases with poor prognosis (Baylor, Dana Farber)</a:t>
            </a:r>
          </a:p>
          <a:p>
            <a:pPr lvl="1"/>
            <a:r>
              <a:rPr lang="en-US" dirty="0" smtClean="0"/>
              <a:t>When Rx/EOL decisions hinge on analysis (Baylor, Dana Farber)</a:t>
            </a:r>
          </a:p>
          <a:p>
            <a:r>
              <a:rPr lang="en-US" dirty="0" smtClean="0"/>
              <a:t>Disappointment among some participants when not randomized to receive maximal results (BW)</a:t>
            </a:r>
          </a:p>
          <a:p>
            <a:r>
              <a:rPr lang="en-US" dirty="0" smtClean="0"/>
              <a:t>Construction of user-friendly reports for full range of users (providers to patients)</a:t>
            </a:r>
          </a:p>
          <a:p>
            <a:r>
              <a:rPr lang="en-US" dirty="0" smtClean="0"/>
              <a:t>Curation and signing out variants </a:t>
            </a:r>
          </a:p>
          <a:p>
            <a:pPr lvl="1"/>
            <a:r>
              <a:rPr lang="en-US" dirty="0"/>
              <a:t>C</a:t>
            </a:r>
            <a:r>
              <a:rPr lang="en-US" dirty="0" smtClean="0"/>
              <a:t>omplex and time consuming (everyone)</a:t>
            </a:r>
          </a:p>
          <a:p>
            <a:pPr lvl="1"/>
            <a:r>
              <a:rPr lang="en-US" dirty="0"/>
              <a:t>I</a:t>
            </a:r>
            <a:r>
              <a:rPr lang="en-US" dirty="0" smtClean="0"/>
              <a:t>naccurate public databases of variants (everyone)</a:t>
            </a:r>
          </a:p>
          <a:p>
            <a:pPr lvl="1"/>
            <a:r>
              <a:rPr lang="en-US" dirty="0" smtClean="0"/>
              <a:t>Analytic approach (gene lists vs. gene-agnostic approach (CHOP and UNC)</a:t>
            </a:r>
          </a:p>
          <a:p>
            <a:r>
              <a:rPr lang="en-US" dirty="0" smtClean="0"/>
              <a:t>Difficulty of providing informed consent given inherent clinical time constraints</a:t>
            </a:r>
          </a:p>
          <a:p>
            <a:r>
              <a:rPr lang="en-US" dirty="0" smtClean="0"/>
              <a:t>Difficulty of / need for independent CLIA confirmation</a:t>
            </a:r>
          </a:p>
          <a:p>
            <a:r>
              <a:rPr lang="en-US" dirty="0"/>
              <a:t>Eventual expansion of phenotypes associated with </a:t>
            </a:r>
            <a:r>
              <a:rPr lang="en-US" dirty="0" smtClean="0"/>
              <a:t>mutations</a:t>
            </a:r>
          </a:p>
          <a:p>
            <a:r>
              <a:rPr lang="en-US" dirty="0"/>
              <a:t>Proliferation of </a:t>
            </a:r>
            <a:r>
              <a:rPr lang="en-US" dirty="0" smtClean="0"/>
              <a:t>available commercial tests </a:t>
            </a:r>
            <a:r>
              <a:rPr lang="en-US" dirty="0"/>
              <a:t>of large panels – </a:t>
            </a:r>
            <a:r>
              <a:rPr lang="en-US" dirty="0" smtClean="0"/>
              <a:t>how to navigate? </a:t>
            </a:r>
          </a:p>
          <a:p>
            <a:r>
              <a:rPr lang="en-US" dirty="0" smtClean="0"/>
              <a:t>Insufficient knowledge about penetrance of mutations, especially in context of non-target information</a:t>
            </a:r>
          </a:p>
        </p:txBody>
      </p:sp>
    </p:spTree>
    <p:extLst>
      <p:ext uri="{BB962C8B-B14F-4D97-AF65-F5344CB8AC3E}">
        <p14:creationId xmlns:p14="http://schemas.microsoft.com/office/powerpoint/2010/main" val="34807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3" y="116011"/>
            <a:ext cx="8819535" cy="1143000"/>
          </a:xfrm>
        </p:spPr>
        <p:txBody>
          <a:bodyPr>
            <a:normAutofit/>
          </a:bodyPr>
          <a:lstStyle/>
          <a:p>
            <a:r>
              <a:rPr lang="en-US" sz="4000" dirty="0" smtClean="0">
                <a:solidFill>
                  <a:srgbClr val="FFFF00"/>
                </a:solidFill>
              </a:rPr>
              <a:t>Maintaining a Clinical Focus</a:t>
            </a:r>
            <a:endParaRPr lang="en-US" sz="4000" dirty="0">
              <a:solidFill>
                <a:srgbClr val="FFFF00"/>
              </a:solidFill>
            </a:endParaRPr>
          </a:p>
        </p:txBody>
      </p:sp>
      <p:sp>
        <p:nvSpPr>
          <p:cNvPr id="3" name="Content Placeholder 2"/>
          <p:cNvSpPr>
            <a:spLocks noGrp="1"/>
          </p:cNvSpPr>
          <p:nvPr>
            <p:ph idx="1"/>
          </p:nvPr>
        </p:nvSpPr>
        <p:spPr>
          <a:xfrm>
            <a:off x="217956" y="1269516"/>
            <a:ext cx="6608293" cy="5449078"/>
          </a:xfrm>
        </p:spPr>
        <p:txBody>
          <a:bodyPr>
            <a:normAutofit fontScale="70000" lnSpcReduction="20000"/>
          </a:bodyPr>
          <a:lstStyle/>
          <a:p>
            <a:r>
              <a:rPr lang="en-US" dirty="0" smtClean="0"/>
              <a:t>MPS is (just another) highly complex medical test</a:t>
            </a:r>
          </a:p>
          <a:p>
            <a:r>
              <a:rPr lang="en-US" dirty="0" smtClean="0"/>
              <a:t>Claims that “soon everyone will have their whole genome sequenced” are typically predicated only upon its low cost</a:t>
            </a:r>
          </a:p>
          <a:p>
            <a:pPr lvl="1"/>
            <a:r>
              <a:rPr lang="en-US" dirty="0" smtClean="0"/>
              <a:t>Even if “free”, perceived low cost is an illusion</a:t>
            </a:r>
          </a:p>
          <a:p>
            <a:pPr lvl="2"/>
            <a:r>
              <a:rPr lang="en-US" dirty="0" smtClean="0"/>
              <a:t>Indiscriminate application of medical tests is very expensive</a:t>
            </a:r>
          </a:p>
          <a:p>
            <a:pPr lvl="3"/>
            <a:r>
              <a:rPr lang="en-US" dirty="0" smtClean="0"/>
              <a:t>Morbidity/mortality to individuals (e.g. PSA screening)</a:t>
            </a:r>
          </a:p>
          <a:p>
            <a:pPr lvl="3"/>
            <a:r>
              <a:rPr lang="en-US" dirty="0" smtClean="0"/>
              <a:t>Expense to individuals &amp; society</a:t>
            </a:r>
          </a:p>
          <a:p>
            <a:r>
              <a:rPr lang="en-US" dirty="0" smtClean="0"/>
              <a:t>It should be applied as are other medical tests:</a:t>
            </a:r>
          </a:p>
          <a:p>
            <a:pPr lvl="1"/>
            <a:r>
              <a:rPr lang="en-US" dirty="0" smtClean="0"/>
              <a:t>When and if the situation warrants</a:t>
            </a:r>
          </a:p>
          <a:p>
            <a:pPr lvl="1"/>
            <a:r>
              <a:rPr lang="en-US" dirty="0" smtClean="0"/>
              <a:t>With </a:t>
            </a:r>
            <a:r>
              <a:rPr lang="en-US" dirty="0"/>
              <a:t>targeted genomic </a:t>
            </a:r>
            <a:r>
              <a:rPr lang="en-US" dirty="0" smtClean="0"/>
              <a:t>analysis </a:t>
            </a:r>
            <a:r>
              <a:rPr lang="en-US" dirty="0"/>
              <a:t>in </a:t>
            </a:r>
            <a:r>
              <a:rPr lang="en-US" dirty="0" smtClean="0"/>
              <a:t>most settings</a:t>
            </a:r>
          </a:p>
          <a:p>
            <a:pPr lvl="2"/>
            <a:r>
              <a:rPr lang="en-US" dirty="0"/>
              <a:t>Targeting could be actual (e.g. capture) or virtual (at the analytic stage)</a:t>
            </a:r>
          </a:p>
          <a:p>
            <a:pPr lvl="1"/>
            <a:r>
              <a:rPr lang="en-US" dirty="0" smtClean="0"/>
              <a:t>WGS/WES useful in selected diagnostic settings and in research</a:t>
            </a:r>
          </a:p>
          <a:p>
            <a:pPr lvl="2"/>
            <a:r>
              <a:rPr lang="en-US" dirty="0" smtClean="0"/>
              <a:t>Think before burdening the system with a flood of extraneous information that begs for misinterpretation</a:t>
            </a:r>
          </a:p>
          <a:p>
            <a:r>
              <a:rPr lang="en-US" dirty="0" smtClean="0"/>
              <a:t>CSER is generating data to guide its optimal use</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7080777" y="4752784"/>
            <a:ext cx="1943100" cy="1943100"/>
          </a:xfrm>
          <a:prstGeom prst="rect">
            <a:avLst/>
          </a:prstGeom>
          <a:noFill/>
          <a:ln w="9525">
            <a:noFill/>
            <a:miter lim="800000"/>
            <a:headEnd/>
            <a:tailEnd/>
          </a:ln>
        </p:spPr>
      </p:pic>
      <p:pic>
        <p:nvPicPr>
          <p:cNvPr id="502788" name="Picture 4" descr="http://us.123rf.com/400wm/400/400/beenana/beenana0710/beenana071000042/1923113-close-up-view-of-a-united-states-buffalo-nickel-with-stacks-of-coins-behind-it-on-a-black-background.jpg"/>
          <p:cNvPicPr>
            <a:picLocks noChangeAspect="1" noChangeArrowheads="1"/>
          </p:cNvPicPr>
          <p:nvPr/>
        </p:nvPicPr>
        <p:blipFill>
          <a:blip r:embed="rId4" cstate="print"/>
          <a:srcRect l="25721" t="19971" r="12136" b="13100"/>
          <a:stretch>
            <a:fillRect/>
          </a:stretch>
        </p:blipFill>
        <p:spPr bwMode="auto">
          <a:xfrm>
            <a:off x="6916843" y="1343608"/>
            <a:ext cx="2003222" cy="1623526"/>
          </a:xfrm>
          <a:prstGeom prst="rect">
            <a:avLst/>
          </a:prstGeom>
          <a:noFill/>
        </p:spPr>
      </p:pic>
      <p:pic>
        <p:nvPicPr>
          <p:cNvPr id="7" name="Picture 4" descr="http://www.freeiconsweb.com/Icons-show/Visual-Animals-PNG/Elephant_256x256.png"/>
          <p:cNvPicPr>
            <a:picLocks noChangeAspect="1" noChangeArrowheads="1"/>
          </p:cNvPicPr>
          <p:nvPr/>
        </p:nvPicPr>
        <p:blipFill>
          <a:blip r:embed="rId5" cstate="print"/>
          <a:srcRect/>
          <a:stretch>
            <a:fillRect/>
          </a:stretch>
        </p:blipFill>
        <p:spPr bwMode="auto">
          <a:xfrm>
            <a:off x="6473891" y="3004458"/>
            <a:ext cx="1730375" cy="1730375"/>
          </a:xfrm>
          <a:prstGeom prst="rect">
            <a:avLst/>
          </a:prstGeom>
          <a:noFill/>
        </p:spPr>
      </p:pic>
    </p:spTree>
    <p:extLst>
      <p:ext uri="{BB962C8B-B14F-4D97-AF65-F5344CB8AC3E}">
        <p14:creationId xmlns:p14="http://schemas.microsoft.com/office/powerpoint/2010/main" val="35712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02788"/>
                                        </p:tgtEl>
                                        <p:attrNameLst>
                                          <p:attrName>style.visibility</p:attrName>
                                        </p:attrNameLst>
                                      </p:cBhvr>
                                      <p:to>
                                        <p:strVal val="visible"/>
                                      </p:to>
                                    </p:set>
                                    <p:animEffect transition="in" filter="dissolve">
                                      <p:cBhvr>
                                        <p:cTn id="15" dur="500"/>
                                        <p:tgtEl>
                                          <p:spTgt spid="502788"/>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9"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dissolve">
                                      <p:cBhvr>
                                        <p:cTn id="45" dur="500"/>
                                        <p:tgtEl>
                                          <p:spTgt spid="102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0"/>
            <a:ext cx="7315200" cy="707886"/>
          </a:xfrm>
          <a:prstGeom prst="rect">
            <a:avLst/>
          </a:prstGeom>
          <a:noFill/>
        </p:spPr>
        <p:txBody>
          <a:bodyPr wrap="square" rtlCol="0">
            <a:spAutoFit/>
          </a:bodyPr>
          <a:lstStyle/>
          <a:p>
            <a:pPr algn="ctr"/>
            <a:r>
              <a:rPr lang="en-US" sz="4000" dirty="0" smtClean="0">
                <a:solidFill>
                  <a:srgbClr val="FFFF00"/>
                </a:solidFill>
              </a:rPr>
              <a:t>Thank You</a:t>
            </a:r>
          </a:p>
        </p:txBody>
      </p:sp>
      <p:sp>
        <p:nvSpPr>
          <p:cNvPr id="5" name="TextBox 4"/>
          <p:cNvSpPr txBox="1"/>
          <p:nvPr/>
        </p:nvSpPr>
        <p:spPr>
          <a:xfrm>
            <a:off x="914400" y="3352800"/>
            <a:ext cx="7315200" cy="584776"/>
          </a:xfrm>
          <a:prstGeom prst="rect">
            <a:avLst/>
          </a:prstGeom>
          <a:noFill/>
        </p:spPr>
        <p:txBody>
          <a:bodyPr wrap="square" rtlCol="0">
            <a:spAutoFit/>
          </a:bodyPr>
          <a:lstStyle/>
          <a:p>
            <a:pPr algn="ctr"/>
            <a:r>
              <a:rPr lang="en-US" sz="3200" dirty="0" err="1" smtClean="0"/>
              <a:t>jpevans@med.unc.edu</a:t>
            </a:r>
            <a:endParaRPr lang="en-US" sz="3200" dirty="0" smtClean="0"/>
          </a:p>
        </p:txBody>
      </p:sp>
      <p:pic>
        <p:nvPicPr>
          <p:cNvPr id="6" name="Picture 5"/>
          <p:cNvPicPr>
            <a:picLocks noChangeAspect="1"/>
          </p:cNvPicPr>
          <p:nvPr/>
        </p:nvPicPr>
        <p:blipFill>
          <a:blip r:embed="rId3" cstate="print"/>
          <a:stretch>
            <a:fillRect/>
          </a:stretch>
        </p:blipFill>
        <p:spPr>
          <a:xfrm>
            <a:off x="5029200" y="4800600"/>
            <a:ext cx="1282700" cy="1587500"/>
          </a:xfrm>
          <a:prstGeom prst="rect">
            <a:avLst/>
          </a:prstGeom>
        </p:spPr>
      </p:pic>
      <p:sp>
        <p:nvSpPr>
          <p:cNvPr id="7" name="TextBox 6"/>
          <p:cNvSpPr txBox="1"/>
          <p:nvPr/>
        </p:nvSpPr>
        <p:spPr>
          <a:xfrm>
            <a:off x="3048000" y="5257800"/>
            <a:ext cx="2209800" cy="646331"/>
          </a:xfrm>
          <a:prstGeom prst="rect">
            <a:avLst/>
          </a:prstGeom>
          <a:noFill/>
        </p:spPr>
        <p:txBody>
          <a:bodyPr wrap="square" rtlCol="0">
            <a:spAutoFit/>
          </a:bodyPr>
          <a:lstStyle/>
          <a:p>
            <a:pPr algn="ctr"/>
            <a:r>
              <a:rPr lang="en-US" i="1" dirty="0" err="1" smtClean="0">
                <a:solidFill>
                  <a:srgbClr val="FFFF00"/>
                </a:solidFill>
              </a:rPr>
              <a:t>Venimus</a:t>
            </a:r>
            <a:r>
              <a:rPr lang="en-US" i="1" dirty="0" smtClean="0">
                <a:solidFill>
                  <a:srgbClr val="FFFF00"/>
                </a:solidFill>
              </a:rPr>
              <a:t>, </a:t>
            </a:r>
            <a:r>
              <a:rPr lang="en-US" i="1" dirty="0" err="1" smtClean="0">
                <a:solidFill>
                  <a:srgbClr val="FFFF00"/>
                </a:solidFill>
              </a:rPr>
              <a:t>Vidimus</a:t>
            </a:r>
            <a:r>
              <a:rPr lang="en-US" i="1" dirty="0" smtClean="0">
                <a:solidFill>
                  <a:srgbClr val="FFFF00"/>
                </a:solidFill>
              </a:rPr>
              <a:t>, </a:t>
            </a:r>
            <a:r>
              <a:rPr lang="en-US" i="1" dirty="0" err="1" smtClean="0">
                <a:solidFill>
                  <a:srgbClr val="FFFF00"/>
                </a:solidFill>
              </a:rPr>
              <a:t>Secuti</a:t>
            </a:r>
            <a:r>
              <a:rPr lang="en-US" i="1" dirty="0" smtClean="0">
                <a:solidFill>
                  <a:srgbClr val="FFFF00"/>
                </a:solidFill>
              </a:rPr>
              <a:t> </a:t>
            </a:r>
            <a:r>
              <a:rPr lang="en-US" i="1" dirty="0" err="1" smtClean="0">
                <a:solidFill>
                  <a:srgbClr val="FFFF00"/>
                </a:solidFill>
              </a:rPr>
              <a:t>Sumus</a:t>
            </a:r>
            <a:endParaRPr lang="en-US" i="1" dirty="0">
              <a:solidFill>
                <a:srgbClr val="FFFF00"/>
              </a:solidFill>
            </a:endParaRPr>
          </a:p>
        </p:txBody>
      </p:sp>
      <p:pic>
        <p:nvPicPr>
          <p:cNvPr id="8" name="Picture 7" descr="C:\Users\jpevans\AppData\Local\Microsoft\Windows\Temporary Internet Files\Content.Outlook\FSR5MN7X\CSER_Logo (2).png"/>
          <p:cNvPicPr/>
          <p:nvPr/>
        </p:nvPicPr>
        <p:blipFill>
          <a:blip r:embed="rId4" cstate="print"/>
          <a:srcRect/>
          <a:stretch>
            <a:fillRect/>
          </a:stretch>
        </p:blipFill>
        <p:spPr bwMode="auto">
          <a:xfrm>
            <a:off x="2819400" y="381000"/>
            <a:ext cx="3429000" cy="1371600"/>
          </a:xfrm>
          <a:prstGeom prst="rect">
            <a:avLst/>
          </a:prstGeom>
          <a:noFill/>
          <a:ln w="9525">
            <a:noFill/>
            <a:miter lim="800000"/>
            <a:headEnd/>
            <a:tailEnd/>
          </a:ln>
        </p:spPr>
      </p:pic>
    </p:spTree>
    <p:extLst>
      <p:ext uri="{BB962C8B-B14F-4D97-AF65-F5344CB8AC3E}">
        <p14:creationId xmlns:p14="http://schemas.microsoft.com/office/powerpoint/2010/main" val="36429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3682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08038"/>
          </a:xfrm>
        </p:spPr>
        <p:txBody>
          <a:bodyPr/>
          <a:lstStyle/>
          <a:p>
            <a:r>
              <a:rPr lang="en-US" dirty="0" smtClean="0">
                <a:solidFill>
                  <a:srgbClr val="FFFF00"/>
                </a:solidFill>
              </a:rPr>
              <a:t>CSER is Seeking Data Regarding:</a:t>
            </a:r>
            <a:endParaRPr lang="en-US" dirty="0">
              <a:solidFill>
                <a:srgbClr val="FFFF00"/>
              </a:solidFill>
            </a:endParaRPr>
          </a:p>
        </p:txBody>
      </p:sp>
      <p:sp>
        <p:nvSpPr>
          <p:cNvPr id="4" name="Content Placeholder 3"/>
          <p:cNvSpPr>
            <a:spLocks noGrp="1"/>
          </p:cNvSpPr>
          <p:nvPr>
            <p:ph idx="1"/>
          </p:nvPr>
        </p:nvSpPr>
        <p:spPr>
          <a:xfrm>
            <a:off x="76200" y="838200"/>
            <a:ext cx="8915400" cy="5486400"/>
          </a:xfrm>
        </p:spPr>
        <p:txBody>
          <a:bodyPr>
            <a:normAutofit fontScale="77500" lnSpcReduction="20000"/>
          </a:bodyPr>
          <a:lstStyle/>
          <a:p>
            <a:r>
              <a:rPr lang="en-US" dirty="0" smtClean="0"/>
              <a:t>Patient characteristics that signal potential utility of WG/ES, e.g.</a:t>
            </a:r>
          </a:p>
          <a:p>
            <a:pPr lvl="1"/>
            <a:r>
              <a:rPr lang="en-US" dirty="0" smtClean="0"/>
              <a:t>Diagnostic “hit” rates in different clinical populations</a:t>
            </a:r>
          </a:p>
          <a:p>
            <a:pPr lvl="1"/>
            <a:r>
              <a:rPr lang="en-US" dirty="0" smtClean="0"/>
              <a:t>When is somatic analysis of tumors most informative for guiding Rx?</a:t>
            </a:r>
          </a:p>
          <a:p>
            <a:r>
              <a:rPr lang="en-US" dirty="0" smtClean="0"/>
              <a:t>How to analyze large data sets in a clinical environment?</a:t>
            </a:r>
          </a:p>
          <a:p>
            <a:pPr lvl="1"/>
            <a:r>
              <a:rPr lang="en-US" dirty="0" smtClean="0"/>
              <a:t>Quality control</a:t>
            </a:r>
          </a:p>
          <a:p>
            <a:pPr lvl="1"/>
            <a:r>
              <a:rPr lang="en-US" dirty="0" smtClean="0"/>
              <a:t>Timeliness</a:t>
            </a:r>
          </a:p>
          <a:p>
            <a:pPr lvl="1"/>
            <a:r>
              <a:rPr lang="en-US" dirty="0" smtClean="0"/>
              <a:t>Confidentiality</a:t>
            </a:r>
          </a:p>
          <a:p>
            <a:pPr lvl="1"/>
            <a:r>
              <a:rPr lang="en-US" dirty="0" smtClean="0"/>
              <a:t>Integration with EMR</a:t>
            </a:r>
          </a:p>
          <a:p>
            <a:pPr lvl="1"/>
            <a:r>
              <a:rPr lang="en-US" dirty="0" smtClean="0"/>
              <a:t>etc.</a:t>
            </a:r>
          </a:p>
          <a:p>
            <a:r>
              <a:rPr lang="en-US" dirty="0" smtClean="0"/>
              <a:t>Special considerations in different populations</a:t>
            </a:r>
          </a:p>
          <a:p>
            <a:pPr lvl="1"/>
            <a:r>
              <a:rPr lang="en-US" dirty="0" smtClean="0"/>
              <a:t>e.g. minorities and traditionally underserved groups</a:t>
            </a:r>
          </a:p>
          <a:p>
            <a:pPr lvl="2"/>
            <a:r>
              <a:rPr lang="en-US" dirty="0"/>
              <a:t>Different values</a:t>
            </a:r>
          </a:p>
          <a:p>
            <a:pPr lvl="2"/>
            <a:r>
              <a:rPr lang="en-US" dirty="0" smtClean="0"/>
              <a:t>Different allele frequencies</a:t>
            </a:r>
          </a:p>
          <a:p>
            <a:r>
              <a:rPr lang="en-US" dirty="0" smtClean="0"/>
              <a:t>How should we deal with the plethora of highly heterogeneous “non-target” data generated when performing genomic sequencing?</a:t>
            </a:r>
          </a:p>
        </p:txBody>
      </p:sp>
      <p:sp>
        <p:nvSpPr>
          <p:cNvPr id="5" name="TextBox 4"/>
          <p:cNvSpPr txBox="1"/>
          <p:nvPr/>
        </p:nvSpPr>
        <p:spPr>
          <a:xfrm>
            <a:off x="152400" y="6320135"/>
            <a:ext cx="8839200" cy="461665"/>
          </a:xfrm>
          <a:prstGeom prst="rect">
            <a:avLst/>
          </a:prstGeom>
          <a:noFill/>
        </p:spPr>
        <p:txBody>
          <a:bodyPr wrap="square" rtlCol="0">
            <a:spAutoFit/>
          </a:bodyPr>
          <a:lstStyle/>
          <a:p>
            <a:pPr algn="ctr"/>
            <a:r>
              <a:rPr lang="en-US" sz="2400" i="1" dirty="0" smtClean="0">
                <a:solidFill>
                  <a:srgbClr val="FFFF00"/>
                </a:solidFill>
              </a:rPr>
              <a:t>Gene discovery is important but incidental to the main goals of CSER</a:t>
            </a:r>
          </a:p>
        </p:txBody>
      </p:sp>
    </p:spTree>
    <p:extLst>
      <p:ext uri="{BB962C8B-B14F-4D97-AF65-F5344CB8AC3E}">
        <p14:creationId xmlns:p14="http://schemas.microsoft.com/office/powerpoint/2010/main" val="14176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dissolv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Key Questions</a:t>
            </a:r>
            <a:endParaRPr lang="en-US"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r>
              <a:rPr lang="en-US" dirty="0"/>
              <a:t>Somatic analysis of malignant tumors</a:t>
            </a:r>
          </a:p>
          <a:p>
            <a:pPr lvl="1"/>
            <a:r>
              <a:rPr lang="en-US" dirty="0"/>
              <a:t>How often does such analysis lead to change in Rx?</a:t>
            </a:r>
          </a:p>
          <a:p>
            <a:pPr lvl="1"/>
            <a:r>
              <a:rPr lang="en-US" dirty="0"/>
              <a:t>Improvement of </a:t>
            </a:r>
            <a:r>
              <a:rPr lang="en-US" dirty="0" smtClean="0"/>
              <a:t>outcome with </a:t>
            </a:r>
            <a:r>
              <a:rPr lang="en-US" dirty="0"/>
              <a:t>genomic guidance</a:t>
            </a:r>
          </a:p>
          <a:p>
            <a:r>
              <a:rPr lang="en-US" dirty="0" smtClean="0"/>
              <a:t>Diagnostic yield with germline analysis</a:t>
            </a:r>
          </a:p>
          <a:p>
            <a:pPr lvl="1"/>
            <a:r>
              <a:rPr lang="en-US" dirty="0" smtClean="0"/>
              <a:t>Will provide important guidance to use of genomic sequencing in the clinic</a:t>
            </a:r>
          </a:p>
          <a:p>
            <a:pPr lvl="1"/>
            <a:r>
              <a:rPr lang="en-US" dirty="0" smtClean="0"/>
              <a:t>Will likely be different for different patient categories/phenotypes</a:t>
            </a:r>
          </a:p>
          <a:p>
            <a:r>
              <a:rPr lang="en-US" dirty="0" smtClean="0"/>
              <a:t>Especially important given the time and resource intensive nature of analysis</a:t>
            </a:r>
          </a:p>
          <a:p>
            <a:r>
              <a:rPr lang="en-US" dirty="0" smtClean="0"/>
              <a:t>Incidental Findings</a:t>
            </a:r>
          </a:p>
          <a:p>
            <a:pPr lvl="1"/>
            <a:r>
              <a:rPr lang="en-US" dirty="0" smtClean="0"/>
              <a:t>Frequency with which they arise</a:t>
            </a:r>
          </a:p>
          <a:p>
            <a:pPr lvl="1"/>
            <a:r>
              <a:rPr lang="en-US" dirty="0" smtClean="0"/>
              <a:t>Preferences and actual choices made by subjects with regard to such findings</a:t>
            </a:r>
          </a:p>
          <a:p>
            <a:pPr lvl="1"/>
            <a:r>
              <a:rPr lang="en-US" dirty="0" smtClean="0"/>
              <a:t>Impact of receipt on patients and families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55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43470"/>
            <a:ext cx="8686800" cy="923330"/>
          </a:xfrm>
          <a:prstGeom prst="rect">
            <a:avLst/>
          </a:prstGeom>
          <a:noFill/>
        </p:spPr>
        <p:txBody>
          <a:bodyPr wrap="square" rtlCol="0">
            <a:spAutoFit/>
          </a:bodyPr>
          <a:lstStyle/>
          <a:p>
            <a:r>
              <a:rPr lang="en-US" dirty="0" smtClean="0"/>
              <a:t>CSER Plenary Session Thursday, 10/1013 from 10:30-11:30</a:t>
            </a:r>
          </a:p>
          <a:p>
            <a:endParaRPr lang="en-US" dirty="0"/>
          </a:p>
          <a:p>
            <a:endParaRPr lang="en-US" dirty="0"/>
          </a:p>
        </p:txBody>
      </p:sp>
      <p:sp>
        <p:nvSpPr>
          <p:cNvPr id="13313" name="Rectangle 1"/>
          <p:cNvSpPr>
            <a:spLocks noChangeArrowheads="1"/>
          </p:cNvSpPr>
          <p:nvPr/>
        </p:nvSpPr>
        <p:spPr bwMode="auto">
          <a:xfrm>
            <a:off x="152400" y="2057400"/>
            <a:ext cx="8915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Hey Lucia and Brad,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I’m starting to think about the plenary talk that I’m giving on Thursday, 10/10, from 10:30 to 11:30.</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Would you look at the rough outline and see what you think? I want to make sure that I talk about things that will be of interest to everyone.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will need help from you guys getting the aggregate data. I figure since the quarterly reports are due 9/16 I might be able to get you to help me soon after that with aggregation. I’m not a procrastinator and like getting stuff done in advance!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Finally, what other things do you think I should talk about? Please feel free to make suggestions; I’d appreciate your input.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 overview of the CSER goals/rationale. I don’t think I’ll provide many details on each group’s individual project, but will likely have a slide or two that summarize the overall approach and patient mix for each site.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Total numbers enrolled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Total numbers analyzed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Demographics including ethnicities, age, sex</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Phenotypic/clinical categories of subjects being examined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Diagnostic hit-rates broken down by clinical/phenotypic category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With some degree of granularity with regard to results that are clearly positive vs. possible explanations vs. VUS vs. negative results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I’ll probably take a slight diversion and briefly discuss different approaches to analysis, which will help me keep the interest of the informatics folks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Frequency of incidental findings deemed reportable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I’m assuming that each site reports this information?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bit of the ELSI experience thus far, recognizing that it will be largely anecdotal at this early stage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I’ll likely discuss a few individual cases that illustrate broader principles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e.g. a finding we have of a reportable incidental finding and the interesting family history data obtained upon reporting that back to the subject)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our case of the highly therapeutic finding of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-responsive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dystonia</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dx</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other illustrative cases that other groups might have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Thanks!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Rectangle 1"/>
          <p:cNvSpPr>
            <a:spLocks noChangeArrowheads="1"/>
          </p:cNvSpPr>
          <p:nvPr/>
        </p:nvSpPr>
        <p:spPr bwMode="auto">
          <a:xfrm>
            <a:off x="2362200" y="990600"/>
            <a:ext cx="4953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&gt; Sounds great. How about if we leave the precise time (20 </a:t>
            </a:r>
            <a:r>
              <a:rPr kumimoji="0" lang="en-US" sz="10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vs</a:t>
            </a:r>
            <a:r>
              <a:rPr kumimoji="0" lang="en-US" sz="10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15 minutes) a bit flexible for now and as we start to craft our talks we can refine if needed? For now I'll plan on ~20 minutes. I won't have some of the aggregate data for a couple of weeks so things are still up in the air a bit.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&gt;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381791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838200" y="644731"/>
            <a:ext cx="70866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Based on our current data (n=70 tumor exomes), we would estimate that we detect a tumor exome finding that could potentially change pharmacologic treatment of the patient sequenced (with FDA approved drugs or as part of a clinical trial) in the event of tumor recurrence in 25% of pediatric solid tumor cases. The context/caveat to this estimate is that we are sequencing newly-diagnosed pediatric solid tumor patients, who are generally treated initially on or following relatively well-defined protocols, such that the tumor exome data are generally received while the patient is completing their initial standard treatment. Thus in our project the utility of the tumor exome data is being evaluated in the clinical context of recurrent or refractory tumors.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Please see attached for several summary slides in case they would be of any use at the meeting.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Best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Will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841280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286000" y="504885"/>
            <a:ext cx="6019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Hey,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The gene is BBS9, and her number is 141 if you want to look her up.  She has a clinical diagnosis of non-</a:t>
            </a:r>
            <a:r>
              <a:rPr kumimoji="0" lang="en-US" sz="16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syndromic</a:t>
            </a: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cone-rod dystrophy.  She had two variants that were not reported in the literature (but predicted damaging by </a:t>
            </a:r>
            <a:r>
              <a:rPr kumimoji="0" lang="en-US" sz="16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Polyphen</a:t>
            </a: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  The two rare variants are BBS9 c.1255C&gt;G (p.Pro419Ala) and BBS9 c.2153A&gt;T (p.Glu748Val).  The BBS9 gene has not been associated with cone-rod dystrophy (CRD), but of course, CRD is a feature of BBS.  Additionally, there are other BBS genes that are associated with non-</a:t>
            </a:r>
            <a:r>
              <a:rPr kumimoji="0" lang="en-US" sz="16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syndromic</a:t>
            </a: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retinitis </a:t>
            </a:r>
            <a:r>
              <a:rPr kumimoji="0" lang="en-US" sz="1600" b="0" i="0" u="none" strike="noStrike" cap="none" normalizeH="0" baseline="0" dirty="0" err="1" smtClean="0">
                <a:ln>
                  <a:noFill/>
                </a:ln>
                <a:solidFill>
                  <a:schemeClr val="tx1"/>
                </a:solidFill>
                <a:effectLst/>
                <a:latin typeface="Consolas" pitchFamily="49" charset="0"/>
                <a:ea typeface="Calibri" pitchFamily="34" charset="0"/>
                <a:cs typeface="Consolas" pitchFamily="49" charset="0"/>
              </a:rPr>
              <a:t>pigmentosa</a:t>
            </a: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 so we believe her CRD is associated with the two variants identified in her BBS9 genes.  We don't have info on phase of the two variants, and we probably won't get the opportunity to study family members.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ea typeface="Calibri" pitchFamily="34" charset="0"/>
                <a:cs typeface="Consolas" pitchFamily="49" charset="0"/>
              </a:rPr>
              <a:t>Let me know what additional information you would like on her!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557975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0"/>
            <a:ext cx="5181600" cy="2123658"/>
          </a:xfrm>
          <a:prstGeom prst="rect">
            <a:avLst/>
          </a:prstGeom>
          <a:noFill/>
        </p:spPr>
        <p:txBody>
          <a:bodyPr wrap="square" rtlCol="0">
            <a:spAutoFit/>
          </a:bodyPr>
          <a:lstStyle/>
          <a:p>
            <a:pPr algn="ctr"/>
            <a:r>
              <a:rPr lang="en-US" sz="4400" dirty="0" smtClean="0"/>
              <a:t>Following slides are from ACMG talk on lessons learned</a:t>
            </a:r>
            <a:endParaRPr lang="en-US" sz="4400" dirty="0"/>
          </a:p>
        </p:txBody>
      </p:sp>
    </p:spTree>
    <p:extLst>
      <p:ext uri="{BB962C8B-B14F-4D97-AF65-F5344CB8AC3E}">
        <p14:creationId xmlns:p14="http://schemas.microsoft.com/office/powerpoint/2010/main" val="36277972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solidFill>
                  <a:srgbClr val="FFFF00"/>
                </a:solidFill>
              </a:rPr>
              <a:t>Evidence is Needed to Guide Use of New Medical Modalities</a:t>
            </a:r>
            <a:endParaRPr lang="en-US" dirty="0">
              <a:solidFill>
                <a:srgbClr val="FFFF00"/>
              </a:solidFill>
            </a:endParaRPr>
          </a:p>
        </p:txBody>
      </p:sp>
      <p:sp>
        <p:nvSpPr>
          <p:cNvPr id="3" name="Content Placeholder 2"/>
          <p:cNvSpPr>
            <a:spLocks noGrp="1"/>
          </p:cNvSpPr>
          <p:nvPr>
            <p:ph idx="1"/>
          </p:nvPr>
        </p:nvSpPr>
        <p:spPr>
          <a:xfrm>
            <a:off x="457200" y="1600200"/>
            <a:ext cx="5715000" cy="4953000"/>
          </a:xfrm>
        </p:spPr>
        <p:txBody>
          <a:bodyPr>
            <a:normAutofit/>
          </a:bodyPr>
          <a:lstStyle/>
          <a:p>
            <a:r>
              <a:rPr lang="en-US" dirty="0" smtClean="0"/>
              <a:t>The advent of MPS quickly transformed genetic and medical research</a:t>
            </a:r>
          </a:p>
          <a:p>
            <a:r>
              <a:rPr lang="en-US" dirty="0" smtClean="0"/>
              <a:t> However, the transition to clinical implementation is complex </a:t>
            </a:r>
          </a:p>
          <a:p>
            <a:r>
              <a:rPr lang="en-US" dirty="0" smtClean="0"/>
              <a:t>Ultimately, evidence-based guidelines need to be formulated for use</a:t>
            </a:r>
            <a:endParaRPr lang="en-US" dirty="0"/>
          </a:p>
        </p:txBody>
      </p:sp>
      <p:pic>
        <p:nvPicPr>
          <p:cNvPr id="4" name="Picture 6" descr="hammer-and-nail_web"/>
          <p:cNvPicPr>
            <a:picLocks noChangeAspect="1" noChangeArrowheads="1"/>
          </p:cNvPicPr>
          <p:nvPr/>
        </p:nvPicPr>
        <p:blipFill>
          <a:blip r:embed="rId3" cstate="print"/>
          <a:srcRect/>
          <a:stretch>
            <a:fillRect/>
          </a:stretch>
        </p:blipFill>
        <p:spPr bwMode="auto">
          <a:xfrm>
            <a:off x="6248400" y="2133600"/>
            <a:ext cx="2312700" cy="3461432"/>
          </a:xfrm>
          <a:prstGeom prst="rect">
            <a:avLst/>
          </a:prstGeom>
          <a:noFill/>
          <a:ln w="9525">
            <a:solidFill>
              <a:srgbClr val="FFFF00"/>
            </a:solidFill>
            <a:miter lim="800000"/>
            <a:headEnd/>
            <a:tailEnd/>
          </a:ln>
        </p:spPr>
      </p:pic>
    </p:spTree>
    <p:extLst>
      <p:ext uri="{BB962C8B-B14F-4D97-AF65-F5344CB8AC3E}">
        <p14:creationId xmlns:p14="http://schemas.microsoft.com/office/powerpoint/2010/main" val="19903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8762"/>
            <a:ext cx="8229600" cy="808038"/>
          </a:xfrm>
        </p:spPr>
        <p:txBody>
          <a:bodyPr>
            <a:normAutofit fontScale="90000"/>
          </a:bodyPr>
          <a:lstStyle/>
          <a:p>
            <a:r>
              <a:rPr lang="en-US" dirty="0" smtClean="0">
                <a:solidFill>
                  <a:srgbClr val="FFFF00"/>
                </a:solidFill>
              </a:rPr>
              <a:t>Data Needs for Successful General Implementation</a:t>
            </a:r>
            <a:endParaRPr lang="en-US" dirty="0">
              <a:solidFill>
                <a:srgbClr val="FFFF00"/>
              </a:solidFill>
            </a:endParaRPr>
          </a:p>
        </p:txBody>
      </p:sp>
      <p:sp>
        <p:nvSpPr>
          <p:cNvPr id="4" name="Content Placeholder 3"/>
          <p:cNvSpPr>
            <a:spLocks noGrp="1"/>
          </p:cNvSpPr>
          <p:nvPr>
            <p:ph idx="1"/>
          </p:nvPr>
        </p:nvSpPr>
        <p:spPr>
          <a:xfrm>
            <a:off x="381000" y="1676400"/>
            <a:ext cx="8534400" cy="5029200"/>
          </a:xfrm>
        </p:spPr>
        <p:txBody>
          <a:bodyPr>
            <a:normAutofit fontScale="70000" lnSpcReduction="20000"/>
          </a:bodyPr>
          <a:lstStyle/>
          <a:p>
            <a:r>
              <a:rPr lang="en-US" dirty="0" smtClean="0"/>
              <a:t>What are the patient characteristics that signal potential utility (or lack thereof) for applying genome-scale </a:t>
            </a:r>
            <a:r>
              <a:rPr lang="en-US" dirty="0" err="1" smtClean="0"/>
              <a:t>germline</a:t>
            </a:r>
            <a:r>
              <a:rPr lang="en-US" dirty="0" smtClean="0"/>
              <a:t> sequencing?</a:t>
            </a:r>
          </a:p>
          <a:p>
            <a:pPr lvl="1"/>
            <a:r>
              <a:rPr lang="en-US" dirty="0" smtClean="0"/>
              <a:t>Diagnostic “hit” rates in different clinical populations</a:t>
            </a:r>
          </a:p>
          <a:p>
            <a:r>
              <a:rPr lang="en-US" dirty="0" smtClean="0"/>
              <a:t>What are the best approaches to analysis of data?</a:t>
            </a:r>
          </a:p>
          <a:p>
            <a:pPr lvl="1"/>
            <a:r>
              <a:rPr lang="en-US" dirty="0" smtClean="0"/>
              <a:t>Striking the right balance between sensitivity and specificity</a:t>
            </a:r>
          </a:p>
          <a:p>
            <a:pPr lvl="2"/>
            <a:r>
              <a:rPr lang="en-US" dirty="0" smtClean="0"/>
              <a:t>Categories of genes </a:t>
            </a:r>
            <a:r>
              <a:rPr lang="en-US" i="1" dirty="0" smtClean="0"/>
              <a:t>vs</a:t>
            </a:r>
            <a:r>
              <a:rPr lang="en-US" dirty="0" smtClean="0"/>
              <a:t>. “gene agnostic” approach?</a:t>
            </a:r>
          </a:p>
          <a:p>
            <a:pPr lvl="2"/>
            <a:r>
              <a:rPr lang="en-US" dirty="0" smtClean="0"/>
              <a:t>Especially important given time &amp; resource intensive nature of analysis</a:t>
            </a:r>
          </a:p>
          <a:p>
            <a:r>
              <a:rPr lang="en-US" dirty="0"/>
              <a:t>Special considerations in different populations?</a:t>
            </a:r>
          </a:p>
          <a:p>
            <a:pPr lvl="1"/>
            <a:r>
              <a:rPr lang="en-US" dirty="0"/>
              <a:t>e.g. minorities and traditionally underserved groups</a:t>
            </a:r>
          </a:p>
          <a:p>
            <a:pPr lvl="2"/>
            <a:r>
              <a:rPr lang="en-US" dirty="0"/>
              <a:t>From data analysis to differing values regarding genomic information</a:t>
            </a:r>
          </a:p>
          <a:p>
            <a:r>
              <a:rPr lang="en-US" dirty="0"/>
              <a:t>How should we deal with the plethora of highly heterogeneous “non-target” data generated when performing genomic sequencing?</a:t>
            </a:r>
          </a:p>
          <a:p>
            <a:r>
              <a:rPr lang="en-US" dirty="0" smtClean="0"/>
              <a:t>How to adjudicate clinical meaning of variants?</a:t>
            </a:r>
          </a:p>
          <a:p>
            <a:pPr lvl="1"/>
            <a:r>
              <a:rPr lang="en-US" dirty="0" err="1" smtClean="0"/>
              <a:t>ClinGen</a:t>
            </a:r>
            <a:r>
              <a:rPr lang="en-US" dirty="0" smtClean="0"/>
              <a:t> Project</a:t>
            </a:r>
          </a:p>
        </p:txBody>
      </p:sp>
    </p:spTree>
    <p:extLst>
      <p:ext uri="{BB962C8B-B14F-4D97-AF65-F5344CB8AC3E}">
        <p14:creationId xmlns:p14="http://schemas.microsoft.com/office/powerpoint/2010/main" val="38661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Autofit/>
          </a:bodyPr>
          <a:lstStyle/>
          <a:p>
            <a:r>
              <a:rPr lang="en-US" sz="4000" dirty="0" smtClean="0">
                <a:solidFill>
                  <a:srgbClr val="FFFF00"/>
                </a:solidFill>
              </a:rPr>
              <a:t>People Want (and Don’t Want) Off-Target Info for Predictable Reasons</a:t>
            </a:r>
            <a:endParaRPr lang="en-US" sz="4000" dirty="0">
              <a:solidFill>
                <a:srgbClr val="FFFF00"/>
              </a:solidFill>
            </a:endParaRPr>
          </a:p>
        </p:txBody>
      </p:sp>
      <p:sp>
        <p:nvSpPr>
          <p:cNvPr id="3" name="Content Placeholder 2"/>
          <p:cNvSpPr>
            <a:spLocks noGrp="1"/>
          </p:cNvSpPr>
          <p:nvPr>
            <p:ph idx="1"/>
          </p:nvPr>
        </p:nvSpPr>
        <p:spPr>
          <a:xfrm>
            <a:off x="457200" y="1524000"/>
            <a:ext cx="8229600" cy="4572000"/>
          </a:xfrm>
        </p:spPr>
        <p:txBody>
          <a:bodyPr>
            <a:normAutofit/>
          </a:bodyPr>
          <a:lstStyle/>
          <a:p>
            <a:pPr>
              <a:spcBef>
                <a:spcPts val="0"/>
              </a:spcBef>
            </a:pPr>
            <a:r>
              <a:rPr lang="en-US" sz="2400" dirty="0" smtClean="0"/>
              <a:t>Most important reasons for wanting to learn IF</a:t>
            </a:r>
          </a:p>
          <a:p>
            <a:pPr lvl="1">
              <a:spcBef>
                <a:spcPts val="0"/>
              </a:spcBef>
            </a:pPr>
            <a:r>
              <a:rPr lang="en-US" sz="2200" dirty="0" smtClean="0"/>
              <a:t>To get information about family’s possible health risks</a:t>
            </a:r>
          </a:p>
          <a:p>
            <a:pPr lvl="1">
              <a:spcBef>
                <a:spcPts val="0"/>
              </a:spcBef>
            </a:pPr>
            <a:r>
              <a:rPr lang="en-US" sz="2200" dirty="0" smtClean="0"/>
              <a:t>Motivation to do things to prevent or delay future health problems</a:t>
            </a:r>
          </a:p>
          <a:p>
            <a:pPr lvl="1">
              <a:spcBef>
                <a:spcPts val="0"/>
              </a:spcBef>
            </a:pPr>
            <a:r>
              <a:rPr lang="en-US" sz="2200" dirty="0" smtClean="0"/>
              <a:t>To contribute to research</a:t>
            </a:r>
          </a:p>
          <a:p>
            <a:pPr marL="457200" lvl="1" indent="0">
              <a:spcBef>
                <a:spcPts val="0"/>
              </a:spcBef>
              <a:buNone/>
            </a:pPr>
            <a:endParaRPr lang="en-US" sz="2600" dirty="0"/>
          </a:p>
          <a:p>
            <a:pPr marL="400050">
              <a:spcBef>
                <a:spcPts val="0"/>
              </a:spcBef>
            </a:pPr>
            <a:r>
              <a:rPr lang="en-US" sz="2400" dirty="0" smtClean="0"/>
              <a:t>Most important reasons for NOT wanting to learn IF</a:t>
            </a:r>
          </a:p>
          <a:p>
            <a:pPr marL="800100" lvl="1">
              <a:spcBef>
                <a:spcPts val="0"/>
              </a:spcBef>
            </a:pPr>
            <a:r>
              <a:rPr lang="en-US" sz="2200" dirty="0" smtClean="0"/>
              <a:t>Too upsetting to find out about risk for a serious health problem</a:t>
            </a:r>
          </a:p>
          <a:p>
            <a:pPr marL="800100" lvl="1">
              <a:spcBef>
                <a:spcPts val="0"/>
              </a:spcBef>
            </a:pPr>
            <a:r>
              <a:rPr lang="en-US" sz="2200" dirty="0" smtClean="0"/>
              <a:t>Information would not give definite answers</a:t>
            </a:r>
          </a:p>
          <a:p>
            <a:pPr marL="800100" lvl="1">
              <a:spcBef>
                <a:spcPts val="0"/>
              </a:spcBef>
            </a:pPr>
            <a:r>
              <a:rPr lang="en-US" sz="2200" dirty="0" smtClean="0"/>
              <a:t>No way to cure or prevent health problems</a:t>
            </a:r>
          </a:p>
          <a:p>
            <a:pPr marL="1200150" lvl="2">
              <a:spcBef>
                <a:spcPts val="0"/>
              </a:spcBef>
            </a:pPr>
            <a:endParaRPr lang="en-US" sz="1600" dirty="0"/>
          </a:p>
          <a:p>
            <a:pPr marL="971550" lvl="2" indent="0">
              <a:spcBef>
                <a:spcPts val="0"/>
              </a:spcBef>
              <a:buNone/>
            </a:pPr>
            <a:endParaRPr lang="en-US" sz="1600" dirty="0" smtClean="0"/>
          </a:p>
          <a:p>
            <a:pPr marL="1200150" lvl="2">
              <a:spcBef>
                <a:spcPts val="0"/>
              </a:spcBef>
            </a:pPr>
            <a:endParaRPr lang="en-US" sz="1600" dirty="0" smtClean="0"/>
          </a:p>
          <a:p>
            <a:pPr marL="1200150" lvl="2">
              <a:spcBef>
                <a:spcPts val="0"/>
              </a:spcBef>
            </a:pPr>
            <a:endParaRPr lang="en-US" sz="1600" dirty="0"/>
          </a:p>
          <a:p>
            <a:pPr marL="971550" lvl="2" indent="0">
              <a:spcBef>
                <a:spcPts val="0"/>
              </a:spcBef>
              <a:buNone/>
            </a:pPr>
            <a:endParaRPr lang="en-US" sz="1600" dirty="0" smtClean="0"/>
          </a:p>
          <a:p>
            <a:pPr marL="514350" lvl="1" indent="0">
              <a:spcBef>
                <a:spcPts val="0"/>
              </a:spcBef>
              <a:buNone/>
            </a:pPr>
            <a:endParaRPr lang="en-US" sz="2000" dirty="0" smtClean="0"/>
          </a:p>
          <a:p>
            <a:pPr lvl="1"/>
            <a:endParaRPr lang="en-US" sz="2400" dirty="0" smtClean="0"/>
          </a:p>
          <a:p>
            <a:pPr marL="457200" lvl="1" indent="0">
              <a:buNone/>
            </a:pPr>
            <a:endParaRPr lang="en-US" sz="2400" dirty="0" smtClean="0"/>
          </a:p>
        </p:txBody>
      </p:sp>
    </p:spTree>
    <p:extLst>
      <p:ext uri="{BB962C8B-B14F-4D97-AF65-F5344CB8AC3E}">
        <p14:creationId xmlns:p14="http://schemas.microsoft.com/office/powerpoint/2010/main" val="242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fontScale="90000"/>
          </a:bodyPr>
          <a:lstStyle/>
          <a:p>
            <a:r>
              <a:rPr lang="en-US" dirty="0" smtClean="0">
                <a:solidFill>
                  <a:srgbClr val="FFFF00"/>
                </a:solidFill>
              </a:rPr>
              <a:t>Real Data are Better Than Hypothetical Data</a:t>
            </a:r>
            <a:br>
              <a:rPr lang="en-US" dirty="0" smtClean="0">
                <a:solidFill>
                  <a:srgbClr val="FFFF00"/>
                </a:solidFill>
              </a:rPr>
            </a:br>
            <a:r>
              <a:rPr lang="en-US" sz="3200" i="1" dirty="0" smtClean="0"/>
              <a:t>Preliminary Findings</a:t>
            </a:r>
            <a:endParaRPr lang="en-US" sz="3200" i="1" dirty="0"/>
          </a:p>
        </p:txBody>
      </p:sp>
      <p:sp>
        <p:nvSpPr>
          <p:cNvPr id="3" name="Content Placeholder 2"/>
          <p:cNvSpPr>
            <a:spLocks noGrp="1"/>
          </p:cNvSpPr>
          <p:nvPr>
            <p:ph idx="1"/>
          </p:nvPr>
        </p:nvSpPr>
        <p:spPr>
          <a:xfrm>
            <a:off x="457200" y="2590799"/>
            <a:ext cx="8229600" cy="3581401"/>
          </a:xfrm>
        </p:spPr>
        <p:txBody>
          <a:bodyPr>
            <a:normAutofit/>
          </a:bodyPr>
          <a:lstStyle/>
          <a:p>
            <a:pPr>
              <a:spcBef>
                <a:spcPts val="0"/>
              </a:spcBef>
            </a:pPr>
            <a:r>
              <a:rPr lang="en-US" sz="2600" dirty="0" smtClean="0"/>
              <a:t>15/18 indicated they ‘probably’ or ‘definitely’ will ask for at least some IFs</a:t>
            </a:r>
          </a:p>
          <a:p>
            <a:pPr lvl="1">
              <a:spcBef>
                <a:spcPts val="0"/>
              </a:spcBef>
            </a:pPr>
            <a:r>
              <a:rPr lang="en-US" sz="2400" dirty="0" smtClean="0"/>
              <a:t>Pharmacogenomics being the most “popular” category</a:t>
            </a:r>
          </a:p>
          <a:p>
            <a:pPr marL="1371600" lvl="2" indent="-457200">
              <a:spcBef>
                <a:spcPts val="0"/>
              </a:spcBef>
              <a:buNone/>
            </a:pPr>
            <a:endParaRPr lang="en-US" dirty="0"/>
          </a:p>
          <a:p>
            <a:pPr marL="400050">
              <a:spcBef>
                <a:spcPts val="0"/>
              </a:spcBef>
            </a:pPr>
            <a:r>
              <a:rPr lang="en-US" sz="2600" dirty="0" smtClean="0"/>
              <a:t>Our study design asks that subjects make a phone call to obtain off-target information</a:t>
            </a:r>
            <a:endParaRPr lang="en-US" sz="2600" dirty="0"/>
          </a:p>
          <a:p>
            <a:pPr lvl="1">
              <a:spcBef>
                <a:spcPts val="0"/>
              </a:spcBef>
            </a:pPr>
            <a:r>
              <a:rPr lang="en-US" sz="2400" dirty="0"/>
              <a:t>6/18 have requested findings to date</a:t>
            </a:r>
          </a:p>
          <a:p>
            <a:pPr marL="114300" indent="0">
              <a:spcBef>
                <a:spcPts val="0"/>
              </a:spcBef>
              <a:buNone/>
            </a:pPr>
            <a:endParaRPr lang="en-US" dirty="0"/>
          </a:p>
          <a:p>
            <a:pPr marL="1371600" lvl="3" indent="0">
              <a:spcBef>
                <a:spcPts val="0"/>
              </a:spcBef>
              <a:buNone/>
            </a:pPr>
            <a:endParaRPr lang="en-US" dirty="0" smtClean="0"/>
          </a:p>
          <a:p>
            <a:pPr lvl="2">
              <a:spcBef>
                <a:spcPts val="0"/>
              </a:spcBef>
            </a:pPr>
            <a:endParaRPr lang="en-US" sz="2000" dirty="0"/>
          </a:p>
          <a:p>
            <a:pPr marL="514350" lvl="1" indent="0">
              <a:spcBef>
                <a:spcPts val="0"/>
              </a:spcBef>
              <a:buNone/>
            </a:pPr>
            <a:endParaRPr lang="en-US" sz="2000" dirty="0" smtClean="0"/>
          </a:p>
          <a:p>
            <a:pPr lvl="1"/>
            <a:endParaRPr lang="en-US" sz="2400" dirty="0" smtClean="0"/>
          </a:p>
          <a:p>
            <a:pPr marL="457200" lvl="1" indent="0">
              <a:buNone/>
            </a:pPr>
            <a:endParaRPr lang="en-US" sz="2400" dirty="0" smtClean="0"/>
          </a:p>
        </p:txBody>
      </p:sp>
    </p:spTree>
    <p:extLst>
      <p:ext uri="{BB962C8B-B14F-4D97-AF65-F5344CB8AC3E}">
        <p14:creationId xmlns:p14="http://schemas.microsoft.com/office/powerpoint/2010/main" val="40946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a:lstStyle/>
          <a:p>
            <a:r>
              <a:rPr lang="en-US" dirty="0" smtClean="0">
                <a:solidFill>
                  <a:srgbClr val="FFFF00"/>
                </a:solidFill>
              </a:rPr>
              <a:t>Case of Interest I</a:t>
            </a:r>
            <a:endParaRPr lang="en-US" dirty="0">
              <a:solidFill>
                <a:srgbClr val="FFFF00"/>
              </a:solidFill>
            </a:endParaRPr>
          </a:p>
        </p:txBody>
      </p:sp>
      <p:sp>
        <p:nvSpPr>
          <p:cNvPr id="3" name="Content Placeholder 2"/>
          <p:cNvSpPr>
            <a:spLocks noGrp="1"/>
          </p:cNvSpPr>
          <p:nvPr>
            <p:ph idx="1"/>
          </p:nvPr>
        </p:nvSpPr>
        <p:spPr>
          <a:xfrm>
            <a:off x="76200" y="1828800"/>
            <a:ext cx="8229600" cy="4525963"/>
          </a:xfrm>
        </p:spPr>
        <p:txBody>
          <a:bodyPr>
            <a:normAutofit/>
          </a:bodyPr>
          <a:lstStyle/>
          <a:p>
            <a:r>
              <a:rPr lang="en-US" dirty="0" smtClean="0"/>
              <a:t>Child with non-</a:t>
            </a:r>
            <a:r>
              <a:rPr lang="en-US" dirty="0" err="1" smtClean="0"/>
              <a:t>syndromic</a:t>
            </a:r>
            <a:r>
              <a:rPr lang="en-US" dirty="0" smtClean="0"/>
              <a:t> cone-rod dystrophy</a:t>
            </a:r>
          </a:p>
          <a:p>
            <a:r>
              <a:rPr lang="en-US" dirty="0" smtClean="0"/>
              <a:t>Two likely deleterious mutations in </a:t>
            </a:r>
            <a:r>
              <a:rPr lang="en-US" i="1" dirty="0" smtClean="0"/>
              <a:t>BBS9</a:t>
            </a:r>
          </a:p>
          <a:p>
            <a:pPr lvl="2"/>
            <a:r>
              <a:rPr lang="en-US" dirty="0">
                <a:latin typeface="Consolas" pitchFamily="49" charset="0"/>
                <a:ea typeface="Calibri" pitchFamily="34" charset="0"/>
                <a:cs typeface="Consolas" pitchFamily="49" charset="0"/>
              </a:rPr>
              <a:t>c.1255C&gt;G (p.Pro419Ala</a:t>
            </a:r>
            <a:r>
              <a:rPr lang="en-US" dirty="0" smtClean="0">
                <a:latin typeface="Consolas" pitchFamily="49" charset="0"/>
                <a:ea typeface="Calibri" pitchFamily="34" charset="0"/>
                <a:cs typeface="Consolas" pitchFamily="49" charset="0"/>
              </a:rPr>
              <a:t>)</a:t>
            </a:r>
          </a:p>
          <a:p>
            <a:pPr lvl="2"/>
            <a:r>
              <a:rPr lang="en-US" dirty="0" smtClean="0">
                <a:latin typeface="Consolas" pitchFamily="49" charset="0"/>
                <a:ea typeface="Calibri" pitchFamily="34" charset="0"/>
                <a:cs typeface="Consolas" pitchFamily="49" charset="0"/>
              </a:rPr>
              <a:t>c</a:t>
            </a:r>
            <a:r>
              <a:rPr lang="en-US" dirty="0">
                <a:latin typeface="Consolas" pitchFamily="49" charset="0"/>
                <a:ea typeface="Calibri" pitchFamily="34" charset="0"/>
                <a:cs typeface="Consolas" pitchFamily="49" charset="0"/>
              </a:rPr>
              <a:t>.2153A&gt;T (p.Glu748Val</a:t>
            </a:r>
            <a:r>
              <a:rPr lang="en-US" dirty="0" smtClean="0">
                <a:latin typeface="Consolas" pitchFamily="49" charset="0"/>
                <a:ea typeface="Calibri" pitchFamily="34" charset="0"/>
                <a:cs typeface="Consolas" pitchFamily="49" charset="0"/>
              </a:rPr>
              <a:t>)</a:t>
            </a:r>
          </a:p>
          <a:p>
            <a:r>
              <a:rPr lang="en-US" i="1" dirty="0" smtClean="0"/>
              <a:t>BBS9</a:t>
            </a:r>
            <a:r>
              <a:rPr lang="en-US" dirty="0" smtClean="0"/>
              <a:t> has </a:t>
            </a:r>
            <a:r>
              <a:rPr lang="en-US" dirty="0"/>
              <a:t>not been associated with </a:t>
            </a:r>
            <a:r>
              <a:rPr lang="en-US" dirty="0" smtClean="0"/>
              <a:t>non-</a:t>
            </a:r>
            <a:r>
              <a:rPr lang="en-US" dirty="0" err="1" smtClean="0"/>
              <a:t>syndromic</a:t>
            </a:r>
            <a:r>
              <a:rPr lang="en-US" dirty="0" smtClean="0"/>
              <a:t> CRD, </a:t>
            </a:r>
            <a:r>
              <a:rPr lang="en-US" dirty="0"/>
              <a:t>but </a:t>
            </a:r>
            <a:r>
              <a:rPr lang="en-US" dirty="0" smtClean="0"/>
              <a:t>CRD </a:t>
            </a:r>
            <a:r>
              <a:rPr lang="en-US" dirty="0"/>
              <a:t>is a feature of </a:t>
            </a:r>
            <a:r>
              <a:rPr lang="en-US" dirty="0" smtClean="0"/>
              <a:t>BBS</a:t>
            </a:r>
          </a:p>
          <a:p>
            <a:r>
              <a:rPr lang="en-US" dirty="0"/>
              <a:t>T</a:t>
            </a:r>
            <a:r>
              <a:rPr lang="en-US" dirty="0" smtClean="0"/>
              <a:t>here </a:t>
            </a:r>
            <a:r>
              <a:rPr lang="en-US" dirty="0"/>
              <a:t>are other BBS genes </a:t>
            </a:r>
            <a:r>
              <a:rPr lang="en-US" dirty="0" smtClean="0"/>
              <a:t>associated </a:t>
            </a:r>
            <a:r>
              <a:rPr lang="en-US" dirty="0"/>
              <a:t>with non-</a:t>
            </a:r>
            <a:r>
              <a:rPr lang="en-US" dirty="0" err="1"/>
              <a:t>syndromic</a:t>
            </a:r>
            <a:r>
              <a:rPr lang="en-US" dirty="0"/>
              <a:t> retinitis </a:t>
            </a:r>
            <a:r>
              <a:rPr lang="en-US" dirty="0" err="1"/>
              <a:t>pigmentosa</a:t>
            </a:r>
            <a:endParaRPr lang="en-US" dirty="0"/>
          </a:p>
          <a:p>
            <a:endParaRPr lang="en-US" dirty="0"/>
          </a:p>
        </p:txBody>
      </p:sp>
      <p:sp>
        <p:nvSpPr>
          <p:cNvPr id="4" name="TextBox 3"/>
          <p:cNvSpPr txBox="1"/>
          <p:nvPr/>
        </p:nvSpPr>
        <p:spPr>
          <a:xfrm>
            <a:off x="609600" y="914400"/>
            <a:ext cx="7924800" cy="584776"/>
          </a:xfrm>
          <a:prstGeom prst="rect">
            <a:avLst/>
          </a:prstGeom>
          <a:noFill/>
        </p:spPr>
        <p:txBody>
          <a:bodyPr wrap="square" rtlCol="0">
            <a:spAutoFit/>
          </a:bodyPr>
          <a:lstStyle/>
          <a:p>
            <a:pPr algn="ctr"/>
            <a:r>
              <a:rPr lang="en-US" sz="3200" i="1" dirty="0" smtClean="0"/>
              <a:t>Expansion of our understanding of phenotypes</a:t>
            </a:r>
            <a:endParaRPr lang="en-US" sz="3200" i="1" dirty="0"/>
          </a:p>
        </p:txBody>
      </p:sp>
      <p:pic>
        <p:nvPicPr>
          <p:cNvPr id="5" name="Picture 4"/>
          <p:cNvPicPr>
            <a:picLocks noChangeAspect="1"/>
          </p:cNvPicPr>
          <p:nvPr/>
        </p:nvPicPr>
        <p:blipFill>
          <a:blip r:embed="rId3" cstate="print"/>
          <a:stretch>
            <a:fillRect/>
          </a:stretch>
        </p:blipFill>
        <p:spPr>
          <a:xfrm>
            <a:off x="7543800" y="2819400"/>
            <a:ext cx="1362274" cy="1155700"/>
          </a:xfrm>
          <a:prstGeom prst="rect">
            <a:avLst/>
          </a:prstGeom>
        </p:spPr>
      </p:pic>
    </p:spTree>
    <p:extLst>
      <p:ext uri="{BB962C8B-B14F-4D97-AF65-F5344CB8AC3E}">
        <p14:creationId xmlns:p14="http://schemas.microsoft.com/office/powerpoint/2010/main" val="2039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SLIDEGUID" val="F3A2433FEBFA44C3966DBF53F21DF1C6"/>
  <p:tag name="SLIDEID" val="F3A2433FEBFA44C3966DBF53F21DF1C6"/>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Yes|smicln|No|smicln|I’m really not sure|smicln|I don’t think we should run such tests"/>
  <p:tag name="QUESTIONALIAS" val="If you carry a high penetrance mutation for a severe progressive neurological disease would you wish to be told?"/>
  <p:tag name="VALUES" val="No Value|smicln|No Value|smicln|No Value|smicln|No Value"/>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Yes&#10;No&#10;I’m really not sure&#10;I don’t think we should run such tests"/>
  <p:tag name="OLDNUMANSWERS" val="4"/>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SLIDEGUID" val="F3A2433FEBFA44C3966DBF53F21DF1C6"/>
  <p:tag name="SLIDEID" val="F3A2433FEBFA44C3966DBF53F21DF1C6"/>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Yes|smicln|No|smicln|I’m really not sure|smicln|I don’t think we should run such tests"/>
  <p:tag name="QUESTIONALIAS" val="If you carry a high penetrance mutation for a severe progressive neurological disease would you wish to be told?"/>
  <p:tag name="VALUES" val="No Value|smicln|No Value|smicln|No Value|smicln|No Value"/>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Yes&#10;No&#10;I’m really not sure&#10;I don’t think we should run such tests"/>
  <p:tag name="OLDNUMANSWERS"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10972</TotalTime>
  <Words>9771</Words>
  <Application>Microsoft Office PowerPoint</Application>
  <PresentationFormat>On-screen Show (4:3)</PresentationFormat>
  <Paragraphs>1316</Paragraphs>
  <Slides>106</Slides>
  <Notes>103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09" baseType="lpstr">
      <vt:lpstr>Office Theme</vt:lpstr>
      <vt:lpstr>Default Design</vt:lpstr>
      <vt:lpstr>Document</vt:lpstr>
      <vt:lpstr>CSER Clinical Sequencing Exploratory Research</vt:lpstr>
      <vt:lpstr>PowerPoint Presentation</vt:lpstr>
      <vt:lpstr>Medical Science = Clinical Care</vt:lpstr>
      <vt:lpstr>PowerPoint Presentation</vt:lpstr>
      <vt:lpstr>The Stakes are High in the Clinical Application of Genomics</vt:lpstr>
      <vt:lpstr>Our Values Regarding Genetic Information Vary</vt:lpstr>
      <vt:lpstr>Underlying Rationale of CSER &amp;Related Clinical Sequencing Programs</vt:lpstr>
      <vt:lpstr>PowerPoint Presentation</vt:lpstr>
      <vt:lpstr>CSER is Seeking Data Regarding:</vt:lpstr>
      <vt:lpstr>Aggregate CSER Accomplishments</vt:lpstr>
      <vt:lpstr>Aggregate CSER Data Reported 3/12/2014</vt:lpstr>
      <vt:lpstr>PowerPoint Presentation</vt:lpstr>
      <vt:lpstr>Return of Results &amp; Clinical Relevance</vt:lpstr>
      <vt:lpstr>Diagnostic Yield by Patient Category</vt:lpstr>
      <vt:lpstr>ELSI–Related Results</vt:lpstr>
      <vt:lpstr>ELSI–Related Results</vt:lpstr>
      <vt:lpstr>Future Challenges &amp; Opportunities</vt:lpstr>
      <vt:lpstr>Outcomes</vt:lpstr>
      <vt:lpstr>Future Needs, Challenges &amp; Opportunities</vt:lpstr>
      <vt:lpstr>Analytical Approaches</vt:lpstr>
      <vt:lpstr>Future Needs, Challenges &amp; Opportunities</vt:lpstr>
      <vt:lpstr>Future Needs, Challenges &amp; Opportunities</vt:lpstr>
      <vt:lpstr>Future Needs, Challenges &amp; Opportunities</vt:lpstr>
      <vt:lpstr>We’re Wasting Data</vt:lpstr>
      <vt:lpstr>PowerPoint Presentation</vt:lpstr>
      <vt:lpstr>Spectrum of Genomic Medicine Implementation: Intensity vs. Breadth</vt:lpstr>
      <vt:lpstr>Intensity of Phenotypic/Genomic Characterization vs. Breadth of Implementation</vt:lpstr>
      <vt:lpstr>PowerPoint Presentation</vt:lpstr>
      <vt:lpstr>PowerPoint Presentation</vt:lpstr>
      <vt:lpstr>PowerPoint Presentation</vt:lpstr>
      <vt:lpstr>PowerPoint Presentation</vt:lpstr>
      <vt:lpstr>PowerPoint Presentation</vt:lpstr>
      <vt:lpstr>ELSI–Related Results</vt:lpstr>
      <vt:lpstr>PowerPoint Presentation</vt:lpstr>
      <vt:lpstr>PowerPoint Presentation</vt:lpstr>
      <vt:lpstr>Results by Diagnostic Categories</vt:lpstr>
      <vt:lpstr>PediSeq Project  First 39 cases (prospective and  unknown retrospective)</vt:lpstr>
      <vt:lpstr>Results by Diagnostic Categories First 145+ cases</vt:lpstr>
      <vt:lpstr>PowerPoint Presentation</vt:lpstr>
      <vt:lpstr>Scope of CSER at 9 Sites</vt:lpstr>
      <vt:lpstr>Patient Focus of Individual CSER Sites</vt:lpstr>
      <vt:lpstr>PowerPoint Presentation</vt:lpstr>
      <vt:lpstr>PowerPoint Presentation</vt:lpstr>
      <vt:lpstr>PowerPoint Presentation</vt:lpstr>
      <vt:lpstr>PowerPoint Presentation</vt:lpstr>
      <vt:lpstr>PowerPoint Presentation</vt:lpstr>
      <vt:lpstr>Case of Interest II</vt:lpstr>
      <vt:lpstr>Case of Interest III</vt:lpstr>
      <vt:lpstr>Assorted Challenges Highlighted by CSER Sites in Last Update</vt:lpstr>
      <vt:lpstr>Maintaining a Clinical Focus</vt:lpstr>
      <vt:lpstr>PowerPoint Presentation</vt:lpstr>
      <vt:lpstr>PowerPoint Presentation</vt:lpstr>
      <vt:lpstr>We’re Biologically Predisposed to Misinterpret Genomic Data</vt:lpstr>
      <vt:lpstr>PowerPoint Presentation</vt:lpstr>
      <vt:lpstr>Real Results Are Better Than Hypothetical Results</vt:lpstr>
      <vt:lpstr>PowerPoint Presentation</vt:lpstr>
      <vt:lpstr>PowerPoint Presentation</vt:lpstr>
      <vt:lpstr>Key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CSER Clinical Sequencing Exploratory Research</vt:lpstr>
      <vt:lpstr>PowerPoint Presentation</vt:lpstr>
      <vt:lpstr>Medical Science = Clinical Care</vt:lpstr>
      <vt:lpstr>PowerPoint Presentation</vt:lpstr>
      <vt:lpstr>The Stakes are High in the Clinical Application of Genomics</vt:lpstr>
      <vt:lpstr>The Stakes are High in the Clinical Application of Genomics</vt:lpstr>
      <vt:lpstr>We’re Biologically Predisposed to Misinterpret Genomic Data</vt:lpstr>
      <vt:lpstr>Our Values Regarding Genetic Information Vary</vt:lpstr>
      <vt:lpstr>PowerPoint Presentation</vt:lpstr>
      <vt:lpstr>CSER is Seeking Data Regarding:</vt:lpstr>
      <vt:lpstr>Scope of CSER at 9 Sites</vt:lpstr>
      <vt:lpstr>Patient Focus of Individual CSER Sites</vt:lpstr>
      <vt:lpstr>Aggregate CSER Data Reported 9/12/2013</vt:lpstr>
      <vt:lpstr>Aggregate Data of # Sequenced &amp; Results Returned </vt:lpstr>
      <vt:lpstr>PowerPoint Presentation</vt:lpstr>
      <vt:lpstr>First 21 CanSeq Patients</vt:lpstr>
      <vt:lpstr>NCGENES  First 94 cases</vt:lpstr>
      <vt:lpstr>PowerPoint Presentation</vt:lpstr>
      <vt:lpstr>Case of Interest II</vt:lpstr>
      <vt:lpstr>Case of Interest III</vt:lpstr>
      <vt:lpstr>Assorted Challenges Highlighted by CSER Sites in Last Update</vt:lpstr>
      <vt:lpstr>Maintaining a Clinical Focus</vt:lpstr>
      <vt:lpstr>PowerPoint Presentation</vt:lpstr>
      <vt:lpstr>PowerPoint Presentation</vt:lpstr>
      <vt:lpstr>Key Questions</vt:lpstr>
      <vt:lpstr>PowerPoint Presentation</vt:lpstr>
      <vt:lpstr>PowerPoint Presentation</vt:lpstr>
      <vt:lpstr>PowerPoint Presentation</vt:lpstr>
      <vt:lpstr>PowerPoint Presentation</vt:lpstr>
      <vt:lpstr>Evidence is Needed to Guide Use of New Medical Modalities</vt:lpstr>
      <vt:lpstr>Data Needs for Successful General Implementation</vt:lpstr>
      <vt:lpstr>People Want (and Don’t Want) Off-Target Info for Predictable Reasons</vt:lpstr>
      <vt:lpstr>Real Data are Better Than Hypothetical Data Preliminary Findings</vt:lpstr>
      <vt:lpstr>Case of Interest I</vt:lpstr>
      <vt:lpstr>Case of Interest II</vt:lpstr>
      <vt:lpstr>Tentative &amp; Preliminary Conclusions</vt:lpstr>
      <vt:lpstr>PowerPoint Presentation</vt:lpstr>
      <vt:lpstr>Key Questions</vt:lpstr>
      <vt:lpstr>The Stakes are High in the Clinical Application of Genomics</vt:lpstr>
      <vt:lpstr>Aggregate Data of # Sequenced &amp; Results Returned </vt:lpstr>
      <vt:lpstr>First 21 CanSeq Patients</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 User</dc:creator>
  <cp:lastModifiedBy>Wyatt, Judith (NIH/NHGRI) </cp:lastModifiedBy>
  <cp:revision>509</cp:revision>
  <dcterms:created xsi:type="dcterms:W3CDTF">2013-09-04T12:38:50Z</dcterms:created>
  <dcterms:modified xsi:type="dcterms:W3CDTF">2014-05-21T11:41:38Z</dcterms:modified>
</cp:coreProperties>
</file>