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1707" r:id="rId2"/>
    <p:sldId id="1708" r:id="rId3"/>
    <p:sldId id="1433" r:id="rId4"/>
    <p:sldId id="1533" r:id="rId5"/>
    <p:sldId id="1692" r:id="rId6"/>
    <p:sldId id="1709" r:id="rId7"/>
    <p:sldId id="1710" r:id="rId8"/>
    <p:sldId id="1711" r:id="rId9"/>
    <p:sldId id="1713" r:id="rId10"/>
    <p:sldId id="1714" r:id="rId11"/>
    <p:sldId id="1715" r:id="rId12"/>
    <p:sldId id="1716" r:id="rId13"/>
    <p:sldId id="1663" r:id="rId14"/>
    <p:sldId id="1717" r:id="rId15"/>
    <p:sldId id="1718" r:id="rId16"/>
    <p:sldId id="1720" r:id="rId17"/>
    <p:sldId id="1721" r:id="rId18"/>
    <p:sldId id="1722" r:id="rId19"/>
    <p:sldId id="1723" r:id="rId20"/>
    <p:sldId id="1724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b="1" kern="1200">
        <a:solidFill>
          <a:schemeClr val="bg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BF3"/>
    <a:srgbClr val="000000"/>
    <a:srgbClr val="1A1727"/>
    <a:srgbClr val="295AFF"/>
    <a:srgbClr val="4383FF"/>
    <a:srgbClr val="F5D145"/>
    <a:srgbClr val="FF67FF"/>
    <a:srgbClr val="FD31FF"/>
    <a:srgbClr val="1BB213"/>
    <a:srgbClr val="311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5" autoAdjust="0"/>
    <p:restoredTop sz="90929"/>
  </p:normalViewPr>
  <p:slideViewPr>
    <p:cSldViewPr>
      <p:cViewPr>
        <p:scale>
          <a:sx n="125" d="100"/>
          <a:sy n="125" d="100"/>
        </p:scale>
        <p:origin x="-408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5" d="100"/>
        <a:sy n="185" d="100"/>
      </p:scale>
      <p:origin x="0" y="6984"/>
    </p:cViewPr>
  </p:sorterViewPr>
  <p:notesViewPr>
    <p:cSldViewPr>
      <p:cViewPr varScale="1">
        <p:scale>
          <a:sx n="86" d="100"/>
          <a:sy n="86" d="100"/>
        </p:scale>
        <p:origin x="-171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5459EF45-3669-564A-99FE-587C30B29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4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6578F-F51B-7E48-B4D5-1B7D95EA2A6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D4BE5484-FDDB-0D4B-A5E1-AB3B2091C5E5}" type="slidenum">
              <a:rPr lang="en-US" b="1">
                <a:solidFill>
                  <a:prstClr val="black"/>
                </a:solidFill>
              </a:rPr>
              <a:pPr/>
              <a:t>9</a:t>
            </a:fld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Pleitropy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,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Osteoblasts lack alternative pathway from </a:t>
            </a:r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phosphoethanolamine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, photoreceptors ?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Predicts involvement of this pathway in other retinal/</a:t>
            </a:r>
            <a:r>
              <a:rPr lang="en-US" baseline="0" smtClean="0">
                <a:latin typeface="Arial" charset="0"/>
                <a:ea typeface="ＭＳ Ｐゴシック" charset="-128"/>
                <a:cs typeface="ＭＳ Ｐゴシック" charset="-128"/>
              </a:rPr>
              <a:t>skeletal phenotypes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BB32-4E68-E145-8588-8F74A80CBC7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13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E6D7B-69C4-6D41-94F4-68C18FEECCF8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14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28600" indent="-2286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E6D7B-69C4-6D41-94F4-68C18FEECCF8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15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28600" indent="-2286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E6D7B-69C4-6D41-94F4-68C18FEECCF8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16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28600" indent="-2286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E57624-1083-0149-BB72-9378E5BE22A9}" type="slidenum">
              <a:rPr lang="en-US"/>
              <a:pPr/>
              <a:t>19</a:t>
            </a:fld>
            <a:endParaRPr lang="en-US"/>
          </a:p>
        </p:txBody>
      </p:sp>
      <p:sp>
        <p:nvSpPr>
          <p:cNvPr id="144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E57624-1083-0149-BB72-9378E5BE22A9}" type="slidenum">
              <a:rPr lang="en-US"/>
              <a:pPr/>
              <a:t>20</a:t>
            </a:fld>
            <a:endParaRPr lang="en-US"/>
          </a:p>
        </p:txBody>
      </p:sp>
      <p:sp>
        <p:nvSpPr>
          <p:cNvPr id="144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1DFB6-E7EB-9140-B3FF-CD30C94B47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2822A-EC0C-9445-BFF6-330DD4B62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56434-3BE6-9F40-9C4A-F1A9ABC935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5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81A97-24A0-1646-B76C-80239FFE8C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9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6E552-287D-5A42-8C8A-19D9ACD67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BF41E-FD42-9B44-999D-FD702394B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4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53D12-DC0A-504A-9F93-7C592467CA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8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627E7-1A3D-5740-92E2-18191D712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9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79E06-CAC1-6C47-A8A7-55430BB21A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4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2FB60-110D-3449-8CDA-2BB6D6611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D4FD3-BAD7-184A-BF37-48E64D8DBC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8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1A8DF2ED-2AAA-E743-8184-79473759C6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393700"/>
            <a:ext cx="8382000" cy="609600"/>
          </a:xfrm>
          <a:effectLst>
            <a:outerShdw blurRad="1035050" dist="25400" dir="2700000" sx="67000" sy="67000">
              <a:srgbClr val="000000">
                <a:alpha val="14000"/>
              </a:srgbClr>
            </a:outerShdw>
          </a:effectLst>
        </p:spPr>
        <p:txBody>
          <a:bodyPr anchor="t"/>
          <a:lstStyle/>
          <a:p>
            <a:pPr eaLnBrk="1" hangingPunct="1">
              <a:lnSpc>
                <a:spcPts val="4720"/>
              </a:lnSpc>
              <a:defRPr/>
            </a:pP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NHGRI Centers for </a:t>
            </a:r>
            <a:r>
              <a:rPr lang="en-US" sz="3600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Mendelian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 Genomics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pic>
        <p:nvPicPr>
          <p:cNvPr id="7" name="Picture 6" descr="CMG home_cro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69574" r="8367" b="8114"/>
          <a:stretch/>
        </p:blipFill>
        <p:spPr>
          <a:xfrm>
            <a:off x="523527" y="1879600"/>
            <a:ext cx="8229601" cy="1397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0202" y="3429000"/>
            <a:ext cx="3903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www.mendelian.org</a:t>
            </a:r>
            <a:endParaRPr lang="en-US" b="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r>
              <a:rPr lang="en-US" b="0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gmendel@mendelian.org</a:t>
            </a:r>
            <a:endParaRPr lang="en-US" b="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MG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29000"/>
            <a:ext cx="3478879" cy="977900"/>
          </a:xfrm>
          <a:prstGeom prst="rect">
            <a:avLst/>
          </a:prstGeom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609600" y="1219200"/>
            <a:ext cx="8153400" cy="0"/>
          </a:xfrm>
          <a:prstGeom prst="line">
            <a:avLst/>
          </a:prstGeom>
          <a:noFill/>
          <a:ln w="57150" cmpd="thickThin">
            <a:solidFill>
              <a:srgbClr val="2E8264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4724400"/>
            <a:ext cx="81491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Goal: Identify and define the causes of all human 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monogenic diseases</a:t>
            </a:r>
            <a:endParaRPr lang="en-US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69109" y="226608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97736"/>
            <a:ext cx="855418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ill Sans Light"/>
                <a:cs typeface="Gill Sans Light"/>
              </a:rPr>
              <a:t>Mutations in </a:t>
            </a:r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  <a:latin typeface="Gill Sans Light"/>
                <a:cs typeface="Gill Sans Light"/>
              </a:rPr>
              <a:t>PIEZO2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ill Sans Light"/>
                <a:cs typeface="Gill Sans Light"/>
              </a:rPr>
              <a:t> cause Gordon,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Gill Sans Light"/>
                <a:cs typeface="Gill Sans Light"/>
              </a:rPr>
              <a:t>Marden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ill Sans Light"/>
                <a:cs typeface="Gill Sans Light"/>
              </a:rPr>
              <a:t>-Walker and Distal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Gill Sans Light"/>
                <a:cs typeface="Gill Sans Light"/>
              </a:rPr>
              <a:t>Arthrogryposis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ill Sans Light"/>
                <a:cs typeface="Gill Sans Light"/>
              </a:rPr>
              <a:t> type 5 syndromes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10651" y="1763279"/>
            <a:ext cx="4957601" cy="3262189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13 unique mutations identified in 35 families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10 missense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2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frameshift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deletions</a:t>
            </a:r>
          </a:p>
          <a:p>
            <a:pPr lvl="1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 in-frame deletion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GS : n=10/12 (83%)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DA5: n=24/29 (82%)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MWS: n=1/2 (50%)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Picture 1" descr="PIEZO2 figure 3 triangle revis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17420" r="8628" b="15471"/>
          <a:stretch/>
        </p:blipFill>
        <p:spPr>
          <a:xfrm>
            <a:off x="4724571" y="1667990"/>
            <a:ext cx="4050242" cy="4142528"/>
          </a:xfrm>
          <a:prstGeom prst="rect">
            <a:avLst/>
          </a:prstGeom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310650" y="4167174"/>
            <a:ext cx="4513230" cy="20067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7472" indent="-256032" algn="l" defTabSz="4572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27A491"/>
              </a:buClr>
              <a:buFont typeface="Arial"/>
              <a:buChar char="•"/>
              <a:defRPr sz="2000" b="0" i="0" kern="1200">
                <a:solidFill>
                  <a:srgbClr val="525252"/>
                </a:solidFill>
                <a:latin typeface="Helvetica Neue Light"/>
                <a:ea typeface="+mn-ea"/>
                <a:cs typeface="Helvetica Neue Light"/>
              </a:defRPr>
            </a:lvl1pPr>
            <a:lvl2pPr marL="7315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kern="1200">
                <a:solidFill>
                  <a:srgbClr val="525252"/>
                </a:solidFill>
                <a:latin typeface="Helvetica Neue Light"/>
                <a:ea typeface="+mn-ea"/>
                <a:cs typeface="Helvetica Neue Light"/>
              </a:defRPr>
            </a:lvl2pPr>
            <a:lvl3pPr marL="105156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75000"/>
                </a:schemeClr>
              </a:buClr>
              <a:buFont typeface="Arial"/>
              <a:buChar char="•"/>
              <a:defRPr sz="1600" b="0" i="0" kern="1200">
                <a:solidFill>
                  <a:srgbClr val="525252"/>
                </a:solidFill>
                <a:latin typeface="Helvetica Neue Light"/>
                <a:ea typeface="+mn-ea"/>
                <a:cs typeface="Helvetica Neue Light"/>
              </a:defRPr>
            </a:lvl3pPr>
            <a:lvl4pPr marL="141732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75000"/>
                </a:schemeClr>
              </a:buClr>
              <a:buFont typeface="Arial"/>
              <a:buChar char="•"/>
              <a:defRPr sz="1600" b="0" i="0" kern="1200">
                <a:solidFill>
                  <a:srgbClr val="525252"/>
                </a:solidFill>
                <a:latin typeface="Helvetica Neue Light"/>
                <a:ea typeface="+mn-ea"/>
                <a:cs typeface="Helvetica Neue Light"/>
              </a:defRPr>
            </a:lvl4pPr>
            <a:lvl5pPr marL="178308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75000"/>
                </a:schemeClr>
              </a:buClr>
              <a:buFont typeface="Arial"/>
              <a:buChar char="•"/>
              <a:defRPr sz="1600" b="0" i="0" kern="1200">
                <a:solidFill>
                  <a:srgbClr val="525252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Two mutation “hot-spots”</a:t>
            </a:r>
          </a:p>
          <a:p>
            <a:pPr lvl="1">
              <a:buClr>
                <a:srgbClr val="FFFFFF">
                  <a:lumMod val="50000"/>
                </a:srgbClr>
              </a:buClr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E2727del (n=10)</a:t>
            </a:r>
          </a:p>
          <a:p>
            <a:pPr lvl="1">
              <a:buClr>
                <a:srgbClr val="FFFFFF">
                  <a:lumMod val="50000"/>
                </a:srgbClr>
              </a:buClr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R2686H (n=11)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Significant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genotype/phenotype association between R2686H and cleft palate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29200" y="6324600"/>
            <a:ext cx="384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4A452A"/>
                </a:solidFill>
                <a:latin typeface="Arial"/>
                <a:cs typeface="Arial"/>
              </a:rPr>
              <a:t>McMillin</a:t>
            </a:r>
            <a:r>
              <a:rPr lang="en-US" sz="2400" b="0" dirty="0" smtClean="0">
                <a:solidFill>
                  <a:srgbClr val="4A452A"/>
                </a:solidFill>
                <a:latin typeface="Arial"/>
                <a:cs typeface="Arial"/>
              </a:rPr>
              <a:t> et al </a:t>
            </a:r>
            <a:r>
              <a:rPr lang="en-US" sz="2400" b="0" i="1" dirty="0" smtClean="0">
                <a:solidFill>
                  <a:srgbClr val="4A452A"/>
                </a:solidFill>
                <a:latin typeface="Arial"/>
                <a:cs typeface="Arial"/>
              </a:rPr>
              <a:t>AJHG</a:t>
            </a:r>
            <a:r>
              <a:rPr lang="en-US" sz="2400" b="0" dirty="0" smtClean="0">
                <a:solidFill>
                  <a:srgbClr val="4A452A"/>
                </a:solidFill>
                <a:latin typeface="Arial"/>
                <a:cs typeface="Arial"/>
              </a:rPr>
              <a:t> (2014)</a:t>
            </a:r>
            <a:endParaRPr lang="en-US" sz="2400" b="0" dirty="0">
              <a:solidFill>
                <a:srgbClr val="4A452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6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446" y="4114800"/>
            <a:ext cx="477252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76800" y="4724400"/>
            <a:ext cx="4114800" cy="1864896"/>
            <a:chOff x="5966949" y="4419600"/>
            <a:chExt cx="3177051" cy="12420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38320" r="11284"/>
            <a:stretch/>
          </p:blipFill>
          <p:spPr>
            <a:xfrm>
              <a:off x="5966949" y="4419600"/>
              <a:ext cx="3177051" cy="9754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400" y="5486400"/>
              <a:ext cx="1541318" cy="17528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22" y="1371600"/>
            <a:ext cx="3015343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165" y="1905000"/>
            <a:ext cx="3186435" cy="2438400"/>
          </a:xfrm>
          <a:prstGeom prst="rect">
            <a:avLst/>
          </a:prstGeom>
        </p:spPr>
      </p:pic>
      <p:pic>
        <p:nvPicPr>
          <p:cNvPr id="10" name="Picture 2" descr="I:\morphology\CLP1\cover.ti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95" y="1676400"/>
            <a:ext cx="222840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8207" y="0"/>
            <a:ext cx="78491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Founder mutation in </a:t>
            </a:r>
            <a:r>
              <a:rPr lang="en-US" b="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CLP1</a:t>
            </a:r>
            <a:r>
              <a:rPr lang="en-US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a kinase required for </a:t>
            </a:r>
          </a:p>
          <a:p>
            <a:pPr algn="ctr"/>
            <a:r>
              <a:rPr lang="en-US" b="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tRNA</a:t>
            </a:r>
            <a:r>
              <a:rPr lang="en-US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splicing, causes</a:t>
            </a:r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abnormal </a:t>
            </a:r>
          </a:p>
          <a:p>
            <a:pPr algn="ctr"/>
            <a:r>
              <a:rPr lang="en-US" b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</a:t>
            </a:r>
            <a:r>
              <a:rPr lang="en-US" b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eurodevelopment and </a:t>
            </a:r>
            <a:r>
              <a:rPr lang="en-US" b="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neurodegeneration</a:t>
            </a:r>
            <a:endParaRPr lang="en-US" b="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-228600" y="4114800"/>
            <a:ext cx="5334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16" name="Shape 26"/>
          <p:cNvCxnSpPr>
            <a:cxnSpLocks noChangeShapeType="1"/>
          </p:cNvCxnSpPr>
          <p:nvPr/>
        </p:nvCxnSpPr>
        <p:spPr bwMode="auto">
          <a:xfrm>
            <a:off x="361418" y="6319462"/>
            <a:ext cx="8426450" cy="2857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16" descr="mendelian_center_log_new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8" y="6414688"/>
            <a:ext cx="1683625" cy="4098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477000" y="6400800"/>
            <a:ext cx="24384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1295400"/>
          </a:xfrm>
        </p:spPr>
        <p:txBody>
          <a:bodyPr/>
          <a:lstStyle/>
          <a:p>
            <a:r>
              <a:rPr lang="en-US" sz="2800" dirty="0" smtClean="0"/>
              <a:t>Founder </a:t>
            </a:r>
            <a:r>
              <a:rPr lang="en-US" sz="2800" dirty="0"/>
              <a:t>mutation in </a:t>
            </a:r>
            <a:r>
              <a:rPr lang="en-US" sz="2800" i="1" dirty="0" smtClean="0"/>
              <a:t>DYRK1B </a:t>
            </a:r>
            <a:r>
              <a:rPr lang="en-US" sz="2800" dirty="0" smtClean="0"/>
              <a:t>causes early coronary artery disease, obesity, hypertension and diabetes</a:t>
            </a:r>
            <a:endParaRPr lang="en-US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96" y="2819400"/>
            <a:ext cx="2682551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143000"/>
            <a:ext cx="3657600" cy="2604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886200"/>
            <a:ext cx="3340100" cy="2498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58" y="1431429"/>
            <a:ext cx="481413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Early CAD (mean age onset 44)</a:t>
            </a:r>
          </a:p>
          <a:p>
            <a:pPr marL="457200" indent="-457200"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Obesity (mean BMI 33)</a:t>
            </a:r>
          </a:p>
          <a:p>
            <a:pPr marL="457200" indent="-457200"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Diabetes (mean FBS 175 mg/dl)</a:t>
            </a:r>
          </a:p>
          <a:p>
            <a:pPr marL="457200" indent="-457200"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Hypertension (mean SBP 175 mg/dl)</a:t>
            </a:r>
          </a:p>
          <a:p>
            <a:pPr marL="457200" indent="-457200">
              <a:buFont typeface="Arial"/>
              <a:buChar char="•"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8409" y="6400800"/>
            <a:ext cx="3320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 smtClean="0">
                <a:solidFill>
                  <a:srgbClr val="000000"/>
                </a:solidFill>
                <a:latin typeface="+mn-lt"/>
              </a:rPr>
              <a:t>Keramati</a:t>
            </a: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 et al. NEJM, 2014</a:t>
            </a:r>
          </a:p>
          <a:p>
            <a:pPr marL="457200" indent="-457200">
              <a:buFont typeface="Arial"/>
              <a:buChar char="•"/>
            </a:pPr>
            <a:endParaRPr lang="en-US" sz="2400" b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0" name="Shape 26"/>
          <p:cNvCxnSpPr>
            <a:cxnSpLocks noChangeShapeType="1"/>
          </p:cNvCxnSpPr>
          <p:nvPr/>
        </p:nvCxnSpPr>
        <p:spPr bwMode="auto">
          <a:xfrm>
            <a:off x="361418" y="6352886"/>
            <a:ext cx="8426450" cy="2857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 descr="mendelian_center_log_ne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8" y="6448112"/>
            <a:ext cx="1683625" cy="4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4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800" dirty="0" smtClean="0"/>
              <a:t>Recessive mutations in </a:t>
            </a:r>
            <a:r>
              <a:rPr lang="en-US" sz="2800" dirty="0" err="1" smtClean="0"/>
              <a:t>Diacylglycerol</a:t>
            </a:r>
            <a:r>
              <a:rPr lang="en-US" sz="2800" dirty="0" smtClean="0"/>
              <a:t> Kinase </a:t>
            </a:r>
            <a:r>
              <a:rPr lang="en-US" sz="2800" dirty="0" smtClean="0">
                <a:latin typeface="Symbol" charset="2"/>
                <a:cs typeface="Symbol" charset="2"/>
              </a:rPr>
              <a:t>e</a:t>
            </a:r>
            <a:r>
              <a:rPr lang="en-US" sz="2800" dirty="0">
                <a:cs typeface="Symbol" charset="2"/>
              </a:rPr>
              <a:t> </a:t>
            </a:r>
            <a:r>
              <a:rPr lang="en-US" sz="2800" dirty="0" smtClean="0">
                <a:cs typeface="Symbol" charset="2"/>
              </a:rPr>
              <a:t>cause novel hemolytic-uremic syndrome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0"/>
            <a:ext cx="9144000" cy="2561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1447800"/>
            <a:ext cx="548098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Patients present in first year with hemolysis, 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     thrombocytopenia, kidney failure; </a:t>
            </a:r>
          </a:p>
          <a:p>
            <a:r>
              <a:rPr lang="en-US" sz="2000" b="0" dirty="0">
                <a:solidFill>
                  <a:schemeClr val="tx1"/>
                </a:solidFill>
                <a:latin typeface="+mj-lt"/>
                <a:cs typeface="Symbol" charset="2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    episodic recurrences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-    </a:t>
            </a:r>
            <a:r>
              <a:rPr lang="en-US" sz="2000" b="0" dirty="0">
                <a:solidFill>
                  <a:schemeClr val="tx1"/>
                </a:solidFill>
                <a:latin typeface="+mj-lt"/>
                <a:cs typeface="Symbol" charset="2"/>
              </a:rPr>
              <a:t>P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ersistent hypertension, proteinuria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-    Renal failure common by age 15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-    Poor response to anti-complement Rx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j-lt"/>
                <a:cs typeface="Symbol" charset="2"/>
              </a:rPr>
              <a:t>-    Cured by renal transplant</a:t>
            </a:r>
          </a:p>
          <a:p>
            <a:r>
              <a:rPr lang="en-US" sz="2000" b="0" dirty="0" smtClean="0">
                <a:cs typeface="Symbol" charset="2"/>
              </a:rPr>
              <a:t> </a:t>
            </a:r>
            <a:endParaRPr lang="en-US" sz="20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24000"/>
            <a:ext cx="2762001" cy="2174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27365" y="6396335"/>
            <a:ext cx="3264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Nature Genetics, 2013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" name="Shape 26"/>
          <p:cNvCxnSpPr>
            <a:cxnSpLocks noChangeShapeType="1"/>
          </p:cNvCxnSpPr>
          <p:nvPr/>
        </p:nvCxnSpPr>
        <p:spPr bwMode="auto">
          <a:xfrm>
            <a:off x="361418" y="6372225"/>
            <a:ext cx="8426450" cy="2857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11" descr="mendelian_center_log_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8" y="6414688"/>
            <a:ext cx="1683625" cy="4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49875" y="1403519"/>
            <a:ext cx="3750933" cy="2641600"/>
            <a:chOff x="5349875" y="1488189"/>
            <a:chExt cx="3750933" cy="2641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9875" y="1488189"/>
              <a:ext cx="3750933" cy="2641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477933" y="1591733"/>
              <a:ext cx="203200" cy="203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477933" y="2243666"/>
              <a:ext cx="203200" cy="203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4572000" y="6426682"/>
            <a:ext cx="4617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0" dirty="0" err="1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Lemmers</a:t>
            </a:r>
            <a:r>
              <a:rPr lang="en-US" sz="2000" b="0" dirty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b="0" dirty="0" smtClean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et </a:t>
            </a:r>
            <a:r>
              <a:rPr lang="en-US" sz="2000" b="0" dirty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al</a:t>
            </a:r>
            <a:r>
              <a:rPr lang="en-US" sz="2000" b="0" dirty="0" smtClean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. </a:t>
            </a:r>
            <a:r>
              <a:rPr lang="en-US" sz="2000" b="0" i="1" dirty="0" smtClean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Nature Genetics (2012)</a:t>
            </a:r>
            <a:endParaRPr lang="en-US" sz="2000" b="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 Box 1323"/>
          <p:cNvSpPr txBox="1">
            <a:spLocks noChangeArrowheads="1"/>
          </p:cNvSpPr>
          <p:nvPr/>
        </p:nvSpPr>
        <p:spPr bwMode="auto">
          <a:xfrm>
            <a:off x="144684" y="1090549"/>
            <a:ext cx="5414297" cy="37087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Arial"/>
              <a:buChar char="•"/>
              <a:defRPr/>
            </a:pP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facioscapulohumeral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muscular dystrophy types 2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(FSHD2)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weakness of muscles of face, upper trunk (indistinguishable from FSHD1)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DUX4 (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homeobox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TF) normally expressed only in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germline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, methylated in somatic tissues. Found in tandem array.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SzPct val="150000"/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In FSHD1, individuals have a contracted array,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resulting in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hypomethylation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, </a:t>
            </a:r>
            <a:r>
              <a:rPr 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and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DUX4 has a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polyadenylation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sequence, allowing ectopic expression of DUX4 in skeletal muscle.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In FSHD2, array is of normal length, with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polyadenylation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signal and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hypomethylation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. Segregation pattern suggested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digenic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inheritance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50000"/>
              <a:buFont typeface="Arial"/>
              <a:buChar char="•"/>
              <a:defRPr/>
            </a:pPr>
            <a:r>
              <a:rPr lang="en-US" sz="14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SMCHD1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mutations on chromosome 18 found in 15 families in conjunction with Chr. 4 haplotype.</a:t>
            </a:r>
          </a:p>
        </p:txBody>
      </p:sp>
      <p:pic>
        <p:nvPicPr>
          <p:cNvPr id="5" name="Picture 4" descr="SMCHD1_genediagram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r="1343" b="16557"/>
          <a:stretch/>
        </p:blipFill>
        <p:spPr>
          <a:xfrm>
            <a:off x="1843558" y="4688422"/>
            <a:ext cx="5637237" cy="1559978"/>
          </a:xfrm>
          <a:prstGeom prst="rect">
            <a:avLst/>
          </a:prstGeom>
        </p:spPr>
      </p:pic>
      <p:cxnSp>
        <p:nvCxnSpPr>
          <p:cNvPr id="14" name="Shape 26"/>
          <p:cNvCxnSpPr>
            <a:cxnSpLocks noChangeShapeType="1"/>
          </p:cNvCxnSpPr>
          <p:nvPr/>
        </p:nvCxnSpPr>
        <p:spPr bwMode="auto">
          <a:xfrm>
            <a:off x="361418" y="6269335"/>
            <a:ext cx="8426450" cy="2857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18259" y="152400"/>
            <a:ext cx="806394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err="1" smtClean="0">
                <a:solidFill>
                  <a:schemeClr val="accent6">
                    <a:lumMod val="75000"/>
                  </a:schemeClr>
                </a:solidFill>
                <a:latin typeface="Gill Sans Light"/>
                <a:cs typeface="Gill Sans Light"/>
              </a:rPr>
              <a:t>Digenic</a:t>
            </a:r>
            <a:r>
              <a:rPr lang="en-US" sz="3200" kern="0" noProof="0" dirty="0" smtClean="0">
                <a:solidFill>
                  <a:schemeClr val="accent6">
                    <a:lumMod val="75000"/>
                  </a:schemeClr>
                </a:solidFill>
                <a:latin typeface="Gill Sans Light"/>
                <a:cs typeface="Gill Sans Light"/>
              </a:rPr>
              <a:t> inheritance of FSHD2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Gill Sans Light"/>
              <a:cs typeface="Gill Sans Light"/>
            </a:endParaRPr>
          </a:p>
        </p:txBody>
      </p:sp>
      <p:pic>
        <p:nvPicPr>
          <p:cNvPr id="22" name="Picture 21" descr="mendelian_center_log_ne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6391230"/>
            <a:ext cx="1683625" cy="4098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477933" y="2235200"/>
            <a:ext cx="3513667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6248400" y="6457890"/>
            <a:ext cx="2707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0" dirty="0" smtClean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Ng et al. </a:t>
            </a:r>
            <a:r>
              <a:rPr lang="en-US" sz="2000" b="0" i="1" dirty="0" smtClean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AJHG</a:t>
            </a:r>
            <a:r>
              <a:rPr lang="en-US" sz="2000" b="0" dirty="0" smtClean="0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rPr>
              <a:t> (2013)</a:t>
            </a:r>
            <a:endParaRPr lang="en-US" sz="2000" b="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 Box 1323"/>
          <p:cNvSpPr txBox="1">
            <a:spLocks noChangeArrowheads="1"/>
          </p:cNvSpPr>
          <p:nvPr/>
        </p:nvSpPr>
        <p:spPr bwMode="auto">
          <a:xfrm>
            <a:off x="99255" y="2256348"/>
            <a:ext cx="4548188" cy="19851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intellectual disability, seizures, multiple affected organ systems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highly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heterogeneous 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SLC35A2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(UDP-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galactose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transporter)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X-linked 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somatic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mosaicism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in all affected individuals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defRPr/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0" name="Picture 29" descr="SLC35A2_genediagram_13March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40864" r="70785" b="55131"/>
          <a:stretch/>
        </p:blipFill>
        <p:spPr>
          <a:xfrm>
            <a:off x="2916027" y="5355298"/>
            <a:ext cx="2898976" cy="588408"/>
          </a:xfrm>
          <a:prstGeom prst="rect">
            <a:avLst/>
          </a:prstGeom>
        </p:spPr>
      </p:pic>
      <p:pic>
        <p:nvPicPr>
          <p:cNvPr id="7" name="Picture 6" descr="SLC35A2_genediagram_13March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t="27065" r="5523" b="59225"/>
          <a:stretch/>
        </p:blipFill>
        <p:spPr>
          <a:xfrm>
            <a:off x="1562831" y="4335021"/>
            <a:ext cx="6351870" cy="1608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69776" y="2160274"/>
            <a:ext cx="4292355" cy="1554529"/>
            <a:chOff x="4338097" y="2734733"/>
            <a:chExt cx="4292355" cy="1554529"/>
          </a:xfrm>
        </p:grpSpPr>
        <p:pic>
          <p:nvPicPr>
            <p:cNvPr id="11" name="Picture 10" descr="Family Pedigree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6201" y="2851733"/>
              <a:ext cx="4090466" cy="12487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4461933" y="2734733"/>
              <a:ext cx="3759200" cy="31644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376201" y="3983567"/>
              <a:ext cx="4192066" cy="11694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38097" y="3950708"/>
              <a:ext cx="3385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</a:t>
              </a:r>
              <a:endParaRPr lang="en-US" sz="8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64058" y="3950708"/>
              <a:ext cx="9028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 / </a:t>
              </a:r>
            </a:p>
            <a:p>
              <a:pPr algn="ctr"/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c.15_*48delinsA</a:t>
              </a:r>
              <a:endParaRPr lang="en-US" sz="8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67463" y="3950708"/>
              <a:ext cx="72327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 / p.M1T</a:t>
              </a:r>
              <a:endParaRPr lang="en-US" sz="8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58065" y="3950708"/>
              <a:ext cx="3385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</a:t>
              </a:r>
              <a:endParaRPr lang="en-US" sz="8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55881" y="3950708"/>
              <a:ext cx="77457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 / p.V331I</a:t>
              </a:r>
              <a:endParaRPr lang="en-US" sz="800" dirty="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423833" y="3382433"/>
              <a:ext cx="177800" cy="973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902199" y="3382433"/>
              <a:ext cx="448734" cy="973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935133" y="3382433"/>
              <a:ext cx="177800" cy="973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23565" y="3382433"/>
              <a:ext cx="351367" cy="973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540625" y="3382433"/>
              <a:ext cx="177800" cy="973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8087782" y="3382433"/>
              <a:ext cx="332317" cy="973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38097" y="3342993"/>
              <a:ext cx="3385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</a:t>
              </a:r>
              <a:endParaRPr lang="en-US" sz="8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62881" y="3342993"/>
              <a:ext cx="5822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 / WT</a:t>
              </a:r>
              <a:endParaRPr lang="en-US" sz="8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70564" y="3342993"/>
              <a:ext cx="3385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</a:t>
              </a:r>
              <a:endParaRPr lang="en-US" sz="8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58065" y="3342993"/>
              <a:ext cx="3385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</a:t>
              </a:r>
              <a:endParaRPr lang="en-US" sz="8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12281" y="3342993"/>
              <a:ext cx="5822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 / WT</a:t>
              </a:r>
              <a:endParaRPr lang="en-US" sz="8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978615" y="3342993"/>
              <a:ext cx="5822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WT / WT</a:t>
              </a:r>
              <a:endParaRPr lang="en-US" sz="800" dirty="0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803900" y="3870274"/>
              <a:ext cx="663563" cy="1608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30575" y="3950708"/>
              <a:ext cx="38235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SAB</a:t>
              </a:r>
              <a:endParaRPr lang="en-US" sz="8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41207" y="3950708"/>
              <a:ext cx="38235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latin typeface="Helvetica Neue Light" charset="0"/>
                </a:rPr>
                <a:t>SAB</a:t>
              </a:r>
              <a:endParaRPr lang="en-US" sz="800" dirty="0"/>
            </a:p>
          </p:txBody>
        </p:sp>
      </p:grpSp>
      <p:cxnSp>
        <p:nvCxnSpPr>
          <p:cNvPr id="36" name="Shape 26"/>
          <p:cNvCxnSpPr>
            <a:cxnSpLocks noChangeShapeType="1"/>
          </p:cNvCxnSpPr>
          <p:nvPr/>
        </p:nvCxnSpPr>
        <p:spPr bwMode="auto">
          <a:xfrm>
            <a:off x="361418" y="6319462"/>
            <a:ext cx="8426450" cy="2857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361418" y="113743"/>
            <a:ext cx="84264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0" kern="0" noProof="0" dirty="0" smtClean="0">
                <a:solidFill>
                  <a:srgbClr val="22228B"/>
                </a:solidFill>
                <a:latin typeface="Helvetica"/>
                <a:cs typeface="Helvetica"/>
              </a:rPr>
              <a:t>Somatic </a:t>
            </a:r>
            <a:r>
              <a:rPr lang="en-US" sz="2800" b="0" kern="0" dirty="0">
                <a:solidFill>
                  <a:srgbClr val="22228B"/>
                </a:solidFill>
                <a:latin typeface="Helvetica"/>
                <a:cs typeface="Helvetica"/>
              </a:rPr>
              <a:t>m</a:t>
            </a:r>
            <a:r>
              <a:rPr lang="en-US" sz="2800" b="0" kern="0" noProof="0" dirty="0" err="1" smtClean="0">
                <a:solidFill>
                  <a:srgbClr val="22228B"/>
                </a:solidFill>
                <a:latin typeface="Helvetica"/>
                <a:cs typeface="Helvetica"/>
              </a:rPr>
              <a:t>osaicism</a:t>
            </a:r>
            <a:r>
              <a:rPr lang="en-US" sz="2800" b="0" kern="0" noProof="0" dirty="0" smtClean="0">
                <a:solidFill>
                  <a:srgbClr val="22228B"/>
                </a:solidFill>
                <a:latin typeface="Helvetica"/>
                <a:cs typeface="Helvetica"/>
              </a:rPr>
              <a:t> for LOF mutations in UDP </a:t>
            </a:r>
            <a:r>
              <a:rPr lang="en-US" sz="2800" b="0" kern="0" noProof="0" dirty="0" err="1" smtClean="0">
                <a:solidFill>
                  <a:srgbClr val="22228B"/>
                </a:solidFill>
                <a:latin typeface="Helvetica"/>
                <a:cs typeface="Helvetica"/>
              </a:rPr>
              <a:t>galactose</a:t>
            </a:r>
            <a:r>
              <a:rPr lang="en-US" sz="2800" b="0" kern="0" noProof="0" dirty="0" smtClean="0">
                <a:solidFill>
                  <a:srgbClr val="22228B"/>
                </a:solidFill>
                <a:latin typeface="Helvetica"/>
                <a:cs typeface="Helvetica"/>
              </a:rPr>
              <a:t> transporter </a:t>
            </a:r>
            <a:r>
              <a:rPr lang="en-US" sz="2800" b="0" i="1" kern="0" noProof="0" dirty="0" smtClean="0">
                <a:solidFill>
                  <a:srgbClr val="22228B"/>
                </a:solidFill>
                <a:latin typeface="Helvetica"/>
                <a:cs typeface="Helvetica"/>
              </a:rPr>
              <a:t>SLC35A2</a:t>
            </a:r>
            <a:r>
              <a:rPr lang="en-US" sz="2800" b="0" kern="0" noProof="0" dirty="0" smtClean="0">
                <a:solidFill>
                  <a:srgbClr val="22228B"/>
                </a:solidFill>
                <a:latin typeface="Helvetica"/>
                <a:cs typeface="Helvetica"/>
              </a:rPr>
              <a:t> in patients with </a:t>
            </a:r>
            <a:r>
              <a:rPr lang="en-US" sz="2800" b="0" dirty="0">
                <a:solidFill>
                  <a:srgbClr val="22228B"/>
                </a:solidFill>
                <a:latin typeface="Helvetica"/>
                <a:cs typeface="Helvetica"/>
              </a:rPr>
              <a:t>loss of </a:t>
            </a:r>
            <a:r>
              <a:rPr lang="en-US" sz="2800" b="0" dirty="0" err="1" smtClean="0">
                <a:solidFill>
                  <a:srgbClr val="22228B"/>
                </a:solidFill>
                <a:latin typeface="Helvetica"/>
                <a:cs typeface="Helvetica"/>
              </a:rPr>
              <a:t>galactose</a:t>
            </a:r>
            <a:r>
              <a:rPr lang="en-US" sz="2800" b="0" dirty="0" smtClean="0">
                <a:solidFill>
                  <a:srgbClr val="22228B"/>
                </a:solidFill>
                <a:latin typeface="Helvetica"/>
                <a:cs typeface="Helvetica"/>
              </a:rPr>
              <a:t> </a:t>
            </a:r>
            <a:r>
              <a:rPr lang="en-US" sz="2800" b="0" dirty="0">
                <a:solidFill>
                  <a:srgbClr val="22228B"/>
                </a:solidFill>
                <a:latin typeface="Helvetica"/>
                <a:cs typeface="Helvetica"/>
              </a:rPr>
              <a:t>and </a:t>
            </a:r>
            <a:r>
              <a:rPr lang="en-US" sz="2800" b="0" dirty="0" err="1">
                <a:solidFill>
                  <a:srgbClr val="22228B"/>
                </a:solidFill>
                <a:latin typeface="Helvetica"/>
                <a:cs typeface="Helvetica"/>
              </a:rPr>
              <a:t>sialic</a:t>
            </a:r>
            <a:r>
              <a:rPr lang="en-US" sz="2800" b="0" dirty="0">
                <a:solidFill>
                  <a:srgbClr val="22228B"/>
                </a:solidFill>
                <a:latin typeface="Helvetica"/>
                <a:cs typeface="Helvetica"/>
              </a:rPr>
              <a:t> acid from </a:t>
            </a:r>
            <a:r>
              <a:rPr lang="en-US" sz="2800" b="0" dirty="0" smtClean="0">
                <a:solidFill>
                  <a:srgbClr val="22228B"/>
                </a:solidFill>
                <a:latin typeface="Helvetica"/>
                <a:cs typeface="Helvetica"/>
              </a:rPr>
              <a:t>multiple branches </a:t>
            </a:r>
            <a:r>
              <a:rPr lang="en-US" sz="2800" b="0" dirty="0">
                <a:solidFill>
                  <a:srgbClr val="22228B"/>
                </a:solidFill>
                <a:latin typeface="Helvetica"/>
                <a:cs typeface="Helvetica"/>
              </a:rPr>
              <a:t>of complex type N-</a:t>
            </a:r>
            <a:r>
              <a:rPr lang="en-US" sz="2800" b="0" dirty="0" err="1">
                <a:solidFill>
                  <a:srgbClr val="22228B"/>
                </a:solidFill>
                <a:latin typeface="Helvetica"/>
                <a:cs typeface="Helvetica"/>
              </a:rPr>
              <a:t>glycans</a:t>
            </a:r>
            <a:r>
              <a:rPr lang="en-US" sz="2800" b="0" kern="0" noProof="0" dirty="0" smtClean="0">
                <a:solidFill>
                  <a:srgbClr val="22228B"/>
                </a:solidFill>
                <a:latin typeface="Helvetica"/>
                <a:cs typeface="Helvetica"/>
              </a:rPr>
              <a:t> </a:t>
            </a:r>
            <a:endParaRPr kumimoji="0" lang="en-US" sz="2800" b="0" u="none" strike="noStrike" kern="0" cap="none" spc="0" normalizeH="0" baseline="0" noProof="0" dirty="0">
              <a:ln>
                <a:noFill/>
              </a:ln>
              <a:solidFill>
                <a:srgbClr val="22228B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42" name="Picture 41" descr="mendelian_center_log_new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8" y="6414688"/>
            <a:ext cx="1683625" cy="4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4724400" y="6457890"/>
            <a:ext cx="3805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0" dirty="0" smtClean="0">
                <a:solidFill>
                  <a:srgbClr val="404040"/>
                </a:solidFill>
                <a:latin typeface="Arial"/>
                <a:cs typeface="Arial"/>
              </a:rPr>
              <a:t>Lim et al. Hum </a:t>
            </a:r>
            <a:r>
              <a:rPr lang="en-US" sz="2000" b="0" dirty="0" err="1" smtClean="0">
                <a:solidFill>
                  <a:srgbClr val="404040"/>
                </a:solidFill>
                <a:latin typeface="Arial"/>
                <a:cs typeface="Arial"/>
              </a:rPr>
              <a:t>Mol</a:t>
            </a:r>
            <a:r>
              <a:rPr lang="en-US" sz="2000" b="0" dirty="0" smtClean="0">
                <a:solidFill>
                  <a:srgbClr val="404040"/>
                </a:solidFill>
                <a:latin typeface="Arial"/>
                <a:cs typeface="Arial"/>
              </a:rPr>
              <a:t> Genet, 2014</a:t>
            </a:r>
            <a:endParaRPr lang="en-US" sz="2000" b="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36" name="Shape 26"/>
          <p:cNvCxnSpPr>
            <a:cxnSpLocks noChangeShapeType="1"/>
          </p:cNvCxnSpPr>
          <p:nvPr/>
        </p:nvCxnSpPr>
        <p:spPr bwMode="auto">
          <a:xfrm>
            <a:off x="361418" y="6319462"/>
            <a:ext cx="8426450" cy="2857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361418" y="113743"/>
            <a:ext cx="8426450" cy="138499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0" kern="0" dirty="0" smtClean="0">
                <a:solidFill>
                  <a:srgbClr val="22228B"/>
                </a:solidFill>
                <a:latin typeface="Helvetica"/>
                <a:cs typeface="Helvetica"/>
              </a:rPr>
              <a:t>Somatic activating RAS mutations cause nevus sebaceous, wooly hair-epidermal nevus syndrome, and cutaneous-skeletal hypophosphatemia</a:t>
            </a:r>
            <a:endParaRPr kumimoji="0" lang="en-US" sz="2800" b="0" u="none" strike="noStrike" kern="0" cap="none" spc="0" normalizeH="0" baseline="0" noProof="0" dirty="0">
              <a:ln>
                <a:noFill/>
              </a:ln>
              <a:solidFill>
                <a:srgbClr val="22228B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42" name="Picture 41" descr="mendelian_center_log_n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8" y="6414688"/>
            <a:ext cx="1683625" cy="4098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1676400"/>
            <a:ext cx="2409795" cy="251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360" y="1600200"/>
            <a:ext cx="218584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90786" y="2404015"/>
            <a:ext cx="947228" cy="2997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600200"/>
            <a:ext cx="1765300" cy="1822019"/>
          </a:xfrm>
          <a:prstGeom prst="rect">
            <a:avLst/>
          </a:prstGeom>
          <a:ln>
            <a:solidFill>
              <a:srgbClr val="2F2B2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230929" y="5181600"/>
            <a:ext cx="24360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kern="0" dirty="0" smtClean="0">
                <a:solidFill>
                  <a:schemeClr val="tx1"/>
                </a:solidFill>
                <a:latin typeface="Helvetica"/>
                <a:cs typeface="Helvetica"/>
              </a:rPr>
              <a:t>HRAS G13R (n = 12)</a:t>
            </a:r>
          </a:p>
          <a:p>
            <a:r>
              <a:rPr lang="en-US" sz="1800" b="0" kern="0" dirty="0" smtClean="0">
                <a:solidFill>
                  <a:schemeClr val="tx1"/>
                </a:solidFill>
                <a:latin typeface="Helvetica"/>
                <a:cs typeface="Helvetica"/>
              </a:rPr>
              <a:t>KRAS G12D</a:t>
            </a:r>
          </a:p>
          <a:p>
            <a:r>
              <a:rPr lang="en-US" sz="1800" b="0" kern="0" dirty="0" smtClean="0">
                <a:solidFill>
                  <a:schemeClr val="tx1"/>
                </a:solidFill>
                <a:latin typeface="Helvetica"/>
                <a:cs typeface="Helvetica"/>
              </a:rPr>
              <a:t>KRAS G12V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71800" y="5184338"/>
            <a:ext cx="2294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kern="0" dirty="0" smtClean="0">
                <a:solidFill>
                  <a:schemeClr val="tx1"/>
                </a:solidFill>
                <a:latin typeface="Helvetica"/>
                <a:cs typeface="Helvetica"/>
              </a:rPr>
              <a:t>HRAS G12S (n = 3)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170394" y="5181600"/>
            <a:ext cx="22878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kern="0" dirty="0" smtClean="0">
                <a:solidFill>
                  <a:schemeClr val="tx1"/>
                </a:solidFill>
                <a:latin typeface="Helvetica"/>
                <a:cs typeface="Helvetica"/>
              </a:rPr>
              <a:t>HRAS G13R (n = 2)</a:t>
            </a:r>
          </a:p>
          <a:p>
            <a:r>
              <a:rPr lang="en-US" sz="1800" b="0" kern="0" dirty="0" smtClean="0">
                <a:solidFill>
                  <a:schemeClr val="tx1"/>
                </a:solidFill>
                <a:latin typeface="Helvetica"/>
                <a:cs typeface="Helvetica"/>
              </a:rPr>
              <a:t>HRAS Q61R</a:t>
            </a:r>
          </a:p>
          <a:p>
            <a:r>
              <a:rPr lang="en-US" sz="1800" b="0" kern="0" dirty="0" smtClean="0">
                <a:solidFill>
                  <a:schemeClr val="tx1"/>
                </a:solidFill>
                <a:latin typeface="Helvetica"/>
                <a:cs typeface="Helvetica"/>
              </a:rPr>
              <a:t>NRAS Q61R (n = 2)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8600" y="4400490"/>
            <a:ext cx="2266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kern="0" dirty="0" smtClean="0">
                <a:solidFill>
                  <a:srgbClr val="000000"/>
                </a:solidFill>
                <a:latin typeface="Helvetica"/>
                <a:cs typeface="Helvetica"/>
              </a:rPr>
              <a:t>Nevus Sebaceous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971800" y="439751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kern="0" dirty="0" smtClean="0">
                <a:solidFill>
                  <a:srgbClr val="000000"/>
                </a:solidFill>
                <a:latin typeface="Helvetica"/>
                <a:cs typeface="Helvetica"/>
              </a:rPr>
              <a:t>Wooly Hair-Epidermal </a:t>
            </a:r>
          </a:p>
          <a:p>
            <a:r>
              <a:rPr lang="en-US" sz="2000" b="0" kern="0" dirty="0" smtClean="0">
                <a:solidFill>
                  <a:srgbClr val="000000"/>
                </a:solidFill>
                <a:latin typeface="Helvetica"/>
                <a:cs typeface="Helvetica"/>
              </a:rPr>
              <a:t>Nevus </a:t>
            </a:r>
            <a:r>
              <a:rPr lang="en-US" sz="2000" b="0" kern="0" dirty="0">
                <a:solidFill>
                  <a:srgbClr val="000000"/>
                </a:solidFill>
                <a:latin typeface="Helvetica"/>
                <a:cs typeface="Helvetica"/>
              </a:rPr>
              <a:t>S</a:t>
            </a:r>
            <a:r>
              <a:rPr lang="en-US" sz="2000" b="0" kern="0" dirty="0" smtClean="0">
                <a:solidFill>
                  <a:srgbClr val="000000"/>
                </a:solidFill>
                <a:latin typeface="Helvetica"/>
                <a:cs typeface="Helvetica"/>
              </a:rPr>
              <a:t>yndrome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72200" y="43975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0" kern="0" dirty="0" smtClean="0">
                <a:solidFill>
                  <a:srgbClr val="000000"/>
                </a:solidFill>
                <a:latin typeface="Helvetica"/>
                <a:cs typeface="Helvetica"/>
              </a:rPr>
              <a:t>Cutaneous-Skeletal Hypophosphatemia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6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0" y="1219200"/>
            <a:ext cx="6705600" cy="1981200"/>
            <a:chOff x="152400" y="2174430"/>
            <a:chExt cx="8534400" cy="29309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8600" y="2362200"/>
              <a:ext cx="2067648" cy="22097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174430"/>
              <a:ext cx="3378200" cy="27785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0" y="2209800"/>
              <a:ext cx="2209800" cy="249154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304800" y="4800600"/>
              <a:ext cx="3429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962400" y="4486729"/>
              <a:ext cx="44958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83978" y="4572000"/>
              <a:ext cx="1507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+mj-lt"/>
                </a:rPr>
                <a:t>Tetralogy of </a:t>
              </a:r>
              <a:r>
                <a:rPr lang="en-US" sz="1200" dirty="0" err="1" smtClean="0">
                  <a:solidFill>
                    <a:schemeClr val="tx1"/>
                  </a:solidFill>
                  <a:latin typeface="+mj-lt"/>
                </a:rPr>
                <a:t>Fallot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59020" y="4572000"/>
              <a:ext cx="252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tx1"/>
                  </a:solidFill>
                  <a:latin typeface="+mj-lt"/>
                </a:rPr>
                <a:t>Hypoplastic</a:t>
              </a:r>
              <a:r>
                <a:rPr lang="en-US" sz="1200" dirty="0" smtClean="0">
                  <a:solidFill>
                    <a:schemeClr val="tx1"/>
                  </a:solidFill>
                  <a:latin typeface="+mj-lt"/>
                </a:rPr>
                <a:t> left heart syndrome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52400" y="4495800"/>
              <a:ext cx="38862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0076" y="4572000"/>
              <a:ext cx="1133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+mj-lt"/>
                </a:rPr>
                <a:t>Normal heart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02388" y="4572000"/>
              <a:ext cx="1502129" cy="394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+mj-lt"/>
                </a:rPr>
                <a:t>Transposition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" y="76200"/>
            <a:ext cx="9067800" cy="1143000"/>
          </a:xfrm>
        </p:spPr>
        <p:txBody>
          <a:bodyPr/>
          <a:lstStyle/>
          <a:p>
            <a:r>
              <a:rPr lang="en-US" sz="2800" i="1" dirty="0" smtClean="0"/>
              <a:t>De novo </a:t>
            </a:r>
            <a:r>
              <a:rPr lang="en-US" sz="2800" dirty="0" smtClean="0"/>
              <a:t>mutations in congenital </a:t>
            </a:r>
            <a:br>
              <a:rPr lang="en-US" sz="2800" dirty="0" smtClean="0"/>
            </a:br>
            <a:r>
              <a:rPr lang="en-US" sz="2800" dirty="0" smtClean="0"/>
              <a:t>heart disease: enrichment of mutations in </a:t>
            </a:r>
            <a:br>
              <a:rPr lang="en-US" sz="2800" dirty="0" smtClean="0"/>
            </a:br>
            <a:r>
              <a:rPr lang="en-US" sz="2800" dirty="0" smtClean="0"/>
              <a:t>histone-modifying genes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0" y="3048000"/>
            <a:ext cx="5257800" cy="3429000"/>
            <a:chOff x="228600" y="2819400"/>
            <a:chExt cx="5638800" cy="381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819400"/>
              <a:ext cx="5153689" cy="365917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3048000" y="2895600"/>
              <a:ext cx="2819400" cy="3733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389472"/>
            <a:ext cx="3448863" cy="28956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6629400" y="6477000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400" b="0" dirty="0" smtClean="0">
                <a:solidFill>
                  <a:schemeClr val="tx1"/>
                </a:solidFill>
              </a:rPr>
              <a:t>Nature, 2013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" y="-304800"/>
            <a:ext cx="4409440" cy="2133600"/>
          </a:xfrm>
        </p:spPr>
        <p:txBody>
          <a:bodyPr/>
          <a:lstStyle/>
          <a:p>
            <a:r>
              <a:rPr lang="en-US" sz="2000" i="1" dirty="0" smtClean="0"/>
              <a:t>De novo </a:t>
            </a:r>
            <a:r>
              <a:rPr lang="en-US" sz="2000" dirty="0" err="1" smtClean="0"/>
              <a:t>germline</a:t>
            </a:r>
            <a:r>
              <a:rPr lang="en-US" sz="2000" dirty="0" smtClean="0"/>
              <a:t> mutations in </a:t>
            </a:r>
            <a:r>
              <a:rPr lang="en-US" sz="2000" i="1" dirty="0" smtClean="0"/>
              <a:t>CACNA1D</a:t>
            </a:r>
            <a:r>
              <a:rPr lang="en-US" sz="2000" dirty="0" smtClean="0"/>
              <a:t> cause hypertension, primary </a:t>
            </a:r>
            <a:r>
              <a:rPr lang="en-US" sz="2000" dirty="0" err="1" smtClean="0"/>
              <a:t>aldosteronism</a:t>
            </a:r>
            <a:r>
              <a:rPr lang="en-US" sz="2000" dirty="0" smtClean="0"/>
              <a:t>, seizures and a complex neuromuscular disease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38200" y="1371600"/>
            <a:ext cx="1250806" cy="1088043"/>
            <a:chOff x="6019800" y="4191000"/>
            <a:chExt cx="1250806" cy="1088043"/>
          </a:xfrm>
        </p:grpSpPr>
        <p:sp>
          <p:nvSpPr>
            <p:cNvPr id="14" name="Oval 13"/>
            <p:cNvSpPr/>
            <p:nvPr/>
          </p:nvSpPr>
          <p:spPr bwMode="auto">
            <a:xfrm>
              <a:off x="6099729" y="4191000"/>
              <a:ext cx="319647" cy="326043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876576" y="4196547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6" name="Straight Connector 15"/>
            <p:cNvCxnSpPr>
              <a:stCxn id="14" idx="6"/>
              <a:endCxn id="15" idx="1"/>
            </p:cNvCxnSpPr>
            <p:nvPr/>
          </p:nvCxnSpPr>
          <p:spPr bwMode="auto">
            <a:xfrm flipV="1">
              <a:off x="6419376" y="4348947"/>
              <a:ext cx="457200" cy="50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647976" y="4343400"/>
              <a:ext cx="0" cy="609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6019800" y="4430692"/>
              <a:ext cx="481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rgbClr val="000000"/>
                  </a:solidFill>
                  <a:latin typeface="+mn-lt"/>
                </a:rPr>
                <a:t>+/+</a:t>
              </a:r>
              <a:endParaRPr lang="en-US" sz="1600" b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9284" y="4419600"/>
              <a:ext cx="481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rgbClr val="000000"/>
                  </a:solidFill>
                  <a:latin typeface="+mn-lt"/>
                </a:rPr>
                <a:t>+/+</a:t>
              </a:r>
              <a:endParaRPr lang="en-US" sz="1600" b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6491318" y="4953000"/>
              <a:ext cx="319647" cy="32604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74022" y="2514600"/>
            <a:ext cx="1114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  <a:latin typeface="+mj-lt"/>
              </a:rPr>
              <a:t>G403D</a:t>
            </a:r>
            <a:r>
              <a:rPr lang="en-US" sz="1800" b="0" dirty="0" smtClean="0">
                <a:solidFill>
                  <a:srgbClr val="000000"/>
                </a:solidFill>
                <a:latin typeface="+mj-lt"/>
              </a:rPr>
              <a:t>/+</a:t>
            </a:r>
            <a:endParaRPr lang="en-US" sz="1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895600"/>
            <a:ext cx="29565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  <a:latin typeface="Arial"/>
                <a:cs typeface="Arial"/>
              </a:rPr>
              <a:t>Age dx:	1st day of life</a:t>
            </a:r>
          </a:p>
          <a:p>
            <a:r>
              <a:rPr lang="en-US" sz="1600" b="0" dirty="0" smtClean="0">
                <a:solidFill>
                  <a:schemeClr val="tx1"/>
                </a:solidFill>
                <a:latin typeface="Arial"/>
                <a:cs typeface="Arial"/>
              </a:rPr>
              <a:t>BP:      	&gt;99</a:t>
            </a:r>
            <a:r>
              <a:rPr lang="en-US" sz="1600" b="0" baseline="30000" dirty="0" smtClean="0">
                <a:solidFill>
                  <a:schemeClr val="tx1"/>
                </a:solidFill>
                <a:latin typeface="Arial"/>
                <a:cs typeface="Arial"/>
              </a:rPr>
              <a:t>th </a:t>
            </a:r>
            <a:r>
              <a:rPr lang="en-US" sz="1600" b="0" dirty="0" smtClean="0">
                <a:solidFill>
                  <a:schemeClr val="tx1"/>
                </a:solidFill>
                <a:latin typeface="Arial"/>
                <a:cs typeface="Arial"/>
              </a:rPr>
              <a:t>%</a:t>
            </a:r>
          </a:p>
          <a:p>
            <a:r>
              <a:rPr lang="en-US" sz="1600" b="0" dirty="0" smtClean="0">
                <a:solidFill>
                  <a:schemeClr val="tx1"/>
                </a:solidFill>
                <a:latin typeface="Arial"/>
                <a:cs typeface="Arial"/>
              </a:rPr>
              <a:t>Aldo: 	high</a:t>
            </a:r>
          </a:p>
          <a:p>
            <a:r>
              <a:rPr lang="en-US" sz="1600" b="0" dirty="0" smtClean="0">
                <a:solidFill>
                  <a:schemeClr val="tx1"/>
                </a:solidFill>
                <a:latin typeface="Arial"/>
                <a:cs typeface="Arial"/>
              </a:rPr>
              <a:t>PRA: 	low</a:t>
            </a:r>
          </a:p>
          <a:p>
            <a:r>
              <a:rPr lang="en-US" sz="1600" b="0" dirty="0" smtClean="0">
                <a:solidFill>
                  <a:schemeClr val="tx1"/>
                </a:solidFill>
                <a:latin typeface="Arial"/>
                <a:cs typeface="Arial"/>
              </a:rPr>
              <a:t>Seizures, Spastic quadriplegia</a:t>
            </a:r>
          </a:p>
          <a:p>
            <a:r>
              <a:rPr lang="en-US" sz="1600" b="0" dirty="0" smtClean="0">
                <a:solidFill>
                  <a:schemeClr val="tx1"/>
                </a:solidFill>
                <a:latin typeface="Arial"/>
                <a:cs typeface="Arial"/>
              </a:rPr>
              <a:t>Profound developmental delay</a:t>
            </a:r>
          </a:p>
          <a:p>
            <a:endParaRPr lang="en-US" sz="16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46206" y="1371600"/>
            <a:ext cx="1250806" cy="1088043"/>
            <a:chOff x="6019800" y="4191000"/>
            <a:chExt cx="1250806" cy="1088043"/>
          </a:xfrm>
        </p:grpSpPr>
        <p:sp>
          <p:nvSpPr>
            <p:cNvPr id="23" name="Oval 22"/>
            <p:cNvSpPr/>
            <p:nvPr/>
          </p:nvSpPr>
          <p:spPr bwMode="auto">
            <a:xfrm>
              <a:off x="6099729" y="4191000"/>
              <a:ext cx="319647" cy="326043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876576" y="4196547"/>
              <a:ext cx="3048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25" name="Straight Connector 24"/>
            <p:cNvCxnSpPr>
              <a:stCxn id="23" idx="6"/>
              <a:endCxn id="24" idx="1"/>
            </p:cNvCxnSpPr>
            <p:nvPr/>
          </p:nvCxnSpPr>
          <p:spPr bwMode="auto">
            <a:xfrm flipV="1">
              <a:off x="6419376" y="4348947"/>
              <a:ext cx="457200" cy="50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6647976" y="4343400"/>
              <a:ext cx="0" cy="609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6019800" y="4430692"/>
              <a:ext cx="481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rgbClr val="000000"/>
                  </a:solidFill>
                  <a:latin typeface="+mn-lt"/>
                </a:rPr>
                <a:t>+/+</a:t>
              </a:r>
              <a:endParaRPr lang="en-US" sz="1600" b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89284" y="4419600"/>
              <a:ext cx="481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rgbClr val="000000"/>
                  </a:solidFill>
                  <a:latin typeface="+mn-lt"/>
                </a:rPr>
                <a:t>+/+</a:t>
              </a:r>
              <a:endParaRPr lang="en-US" sz="1600" b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491318" y="4953000"/>
              <a:ext cx="319647" cy="32604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682028" y="2514600"/>
            <a:ext cx="1025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  <a:latin typeface="+mj-lt"/>
              </a:rPr>
              <a:t>I770M</a:t>
            </a:r>
            <a:r>
              <a:rPr lang="en-US" sz="1800" b="0" dirty="0" smtClean="0">
                <a:solidFill>
                  <a:srgbClr val="000000"/>
                </a:solidFill>
                <a:latin typeface="+mj-lt"/>
              </a:rPr>
              <a:t>/+</a:t>
            </a:r>
            <a:endParaRPr lang="en-US" sz="1800" dirty="0">
              <a:latin typeface="+mj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648200" y="-381000"/>
            <a:ext cx="402844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b="0" dirty="0"/>
              <a:t>I</a:t>
            </a:r>
            <a:r>
              <a:rPr lang="en-US" sz="2000" b="0" dirty="0" smtClean="0"/>
              <a:t>dentical somatic mutations in adrenal cortex cause &gt;10% of aldosterone-producing adenomas</a:t>
            </a:r>
            <a:endParaRPr lang="en-US" sz="2000" b="0" dirty="0"/>
          </a:p>
        </p:txBody>
      </p:sp>
      <p:pic>
        <p:nvPicPr>
          <p:cNvPr id="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97038"/>
            <a:ext cx="26289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19600"/>
            <a:ext cx="3810000" cy="19436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514" y="4267200"/>
            <a:ext cx="2644486" cy="20236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114800"/>
            <a:ext cx="1626433" cy="2133600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 bwMode="auto">
          <a:xfrm>
            <a:off x="6400800" y="63246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  <a:latin typeface="Helvetica" charset="0"/>
              </a:rPr>
              <a:t>Nature Genetics, 2013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51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343400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r>
              <a:rPr lang="en-US" sz="2400" u="sng" dirty="0" smtClean="0"/>
              <a:t>Subjects			Outbred	1</a:t>
            </a:r>
            <a:r>
              <a:rPr lang="en-US" sz="2400" u="sng" baseline="30000" dirty="0" smtClean="0"/>
              <a:t>st</a:t>
            </a:r>
            <a:r>
              <a:rPr lang="en-US" sz="2400" u="sng" dirty="0" smtClean="0"/>
              <a:t> cousins 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#	sequence		</a:t>
            </a:r>
            <a:r>
              <a:rPr lang="en-US" sz="2400" dirty="0"/>
              <a:t> </a:t>
            </a:r>
            <a:r>
              <a:rPr lang="en-US" sz="2400" dirty="0" smtClean="0"/>
              <a:t> 1975		         536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# new genes with </a:t>
            </a:r>
            <a:r>
              <a:rPr lang="en-US" sz="2400" u="sng" dirty="0" smtClean="0"/>
              <a:t>&gt;</a:t>
            </a:r>
            <a:r>
              <a:rPr lang="en-US" sz="2400" dirty="0" smtClean="0"/>
              <a:t> 1 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 err="1" smtClean="0"/>
              <a:t>homz</a:t>
            </a:r>
            <a:r>
              <a:rPr lang="en-US" sz="2400" dirty="0" smtClean="0"/>
              <a:t> </a:t>
            </a:r>
            <a:r>
              <a:rPr lang="en-US" sz="2400" dirty="0"/>
              <a:t>LOF </a:t>
            </a:r>
            <a:r>
              <a:rPr lang="en-US" sz="2400" dirty="0" smtClean="0"/>
              <a:t>mutations	    139</a:t>
            </a:r>
            <a:r>
              <a:rPr lang="en-US" sz="2400" dirty="0"/>
              <a:t>		</a:t>
            </a:r>
            <a:r>
              <a:rPr lang="en-US" sz="2400" dirty="0" smtClean="0"/>
              <a:t>         713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# new </a:t>
            </a:r>
            <a:r>
              <a:rPr lang="en-US" sz="2400" dirty="0" err="1" smtClean="0"/>
              <a:t>homz</a:t>
            </a:r>
            <a:r>
              <a:rPr lang="en-US" sz="2400" dirty="0" smtClean="0"/>
              <a:t> LOF/subject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b="1" dirty="0" smtClean="0"/>
              <a:t>0.07	</a:t>
            </a:r>
            <a:r>
              <a:rPr lang="en-US" sz="2400" b="1" dirty="0"/>
              <a:t> </a:t>
            </a:r>
            <a:r>
              <a:rPr lang="en-US" sz="2400" b="1" dirty="0" smtClean="0"/>
              <a:t>        1.33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   In addition to these damaging mutations, there are &gt;5x more rare homozygous variants at completely conserved positions that are likely LOF mutations</a:t>
            </a:r>
            <a:endParaRPr lang="en-US" sz="2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381000"/>
            <a:ext cx="8763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800" b="0" dirty="0"/>
              <a:t>H</a:t>
            </a:r>
            <a:r>
              <a:rPr lang="en-US" sz="2800" b="0" dirty="0" smtClean="0"/>
              <a:t>uman knock-out project:</a:t>
            </a:r>
            <a:br>
              <a:rPr lang="en-US" sz="2800" b="0" dirty="0" smtClean="0"/>
            </a:br>
            <a:r>
              <a:rPr lang="en-US" sz="2800" b="0" dirty="0" smtClean="0"/>
              <a:t>New genes with homozygous nulls identified with high frequency in offspring of 1</a:t>
            </a:r>
            <a:r>
              <a:rPr lang="en-US" sz="2800" b="0" baseline="30000" dirty="0" smtClean="0"/>
              <a:t>st</a:t>
            </a:r>
            <a:r>
              <a:rPr lang="en-US" sz="2800" b="0" dirty="0" smtClean="0"/>
              <a:t> cousins</a:t>
            </a:r>
            <a:endParaRPr lang="en-US" sz="2800" b="0" dirty="0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07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r>
              <a:rPr lang="en-US" dirty="0" smtClean="0"/>
              <a:t>Explain human biology</a:t>
            </a:r>
          </a:p>
          <a:p>
            <a:r>
              <a:rPr lang="en-US" dirty="0" smtClean="0"/>
              <a:t>Allow diagnostic testing important for disease prevention, therapy and prognosis</a:t>
            </a:r>
          </a:p>
          <a:p>
            <a:r>
              <a:rPr lang="en-US" dirty="0" smtClean="0"/>
              <a:t>Identify therapeutic targets applicable to general population</a:t>
            </a:r>
          </a:p>
          <a:p>
            <a:pPr lvl="1"/>
            <a:r>
              <a:rPr lang="en-US" sz="2400" dirty="0"/>
              <a:t>Nav1.7 and pain</a:t>
            </a:r>
          </a:p>
          <a:p>
            <a:pPr lvl="1"/>
            <a:r>
              <a:rPr lang="en-US" sz="2400" dirty="0"/>
              <a:t> ROMK and blood pressure</a:t>
            </a:r>
          </a:p>
          <a:p>
            <a:pPr lvl="1"/>
            <a:r>
              <a:rPr lang="en-US" sz="2400" dirty="0"/>
              <a:t> PCSK9 and LDL cholesterol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err="1"/>
              <a:t>Orexin</a:t>
            </a:r>
            <a:r>
              <a:rPr lang="en-US" sz="2400" dirty="0"/>
              <a:t> and sleep</a:t>
            </a:r>
          </a:p>
          <a:p>
            <a:pPr lvl="1"/>
            <a:r>
              <a:rPr lang="en-US" sz="2400" dirty="0"/>
              <a:t> APP and </a:t>
            </a:r>
            <a:r>
              <a:rPr lang="en-US" sz="2400" dirty="0">
                <a:latin typeface="Symbol" charset="2"/>
                <a:cs typeface="Symbol" charset="2"/>
              </a:rPr>
              <a:t>g-</a:t>
            </a:r>
            <a:r>
              <a:rPr lang="en-US" sz="2400" dirty="0" err="1">
                <a:cs typeface="Symbol" charset="2"/>
              </a:rPr>
              <a:t>secretase</a:t>
            </a:r>
            <a:r>
              <a:rPr lang="en-US" sz="2400" dirty="0">
                <a:cs typeface="Symbol" charset="2"/>
              </a:rPr>
              <a:t> in Alzheimer’s   disease</a:t>
            </a:r>
          </a:p>
          <a:p>
            <a:pPr lvl="1"/>
            <a:r>
              <a:rPr lang="en-US" sz="2400" dirty="0">
                <a:cs typeface="Symbol" charset="2"/>
              </a:rPr>
              <a:t> LRP5/DKK/SOST and high bone mass</a:t>
            </a: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2A2BF3"/>
                </a:solidFill>
                <a:cs typeface="+mj-cs"/>
              </a:rPr>
              <a:t>Importance and impact of </a:t>
            </a:r>
            <a:r>
              <a:rPr lang="en-US" dirty="0" err="1" smtClean="0">
                <a:solidFill>
                  <a:srgbClr val="2A2BF3"/>
                </a:solidFill>
                <a:cs typeface="+mj-cs"/>
              </a:rPr>
              <a:t>Mendelian</a:t>
            </a:r>
            <a:r>
              <a:rPr lang="en-US" dirty="0" smtClean="0">
                <a:solidFill>
                  <a:srgbClr val="2A2BF3"/>
                </a:solidFill>
                <a:cs typeface="+mj-cs"/>
              </a:rPr>
              <a:t> genetics</a:t>
            </a: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343400"/>
          </a:xfrm>
        </p:spPr>
        <p:txBody>
          <a:bodyPr/>
          <a:lstStyle/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No substitute for both clinical domain and genetics expertise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Extreme </a:t>
            </a:r>
            <a:r>
              <a:rPr lang="en-US" sz="2400" dirty="0"/>
              <a:t>phenotypes from consanguineous union continues to be fertile ground for discovery of new recessive </a:t>
            </a:r>
            <a:r>
              <a:rPr lang="en-US" sz="2400" dirty="0" smtClean="0"/>
              <a:t>loci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Some traits have very high locus heterogeneity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2400" dirty="0" smtClean="0"/>
              <a:t>- Potential opportunity for rapid functional screening in model systems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Haploinsufficiency due to </a:t>
            </a:r>
            <a:r>
              <a:rPr lang="en-US" sz="2400" i="1" dirty="0" smtClean="0"/>
              <a:t>de novo </a:t>
            </a:r>
            <a:r>
              <a:rPr lang="en-US" sz="2400" dirty="0" smtClean="0"/>
              <a:t>mutation appears to play a significant role in a number of congenital disorders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sz="2400" dirty="0"/>
              <a:t>Need for extensive world-wide collaboration and data sharing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152400"/>
            <a:ext cx="8763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800" b="0" dirty="0" smtClean="0"/>
              <a:t>Lessons emphasized to date</a:t>
            </a:r>
            <a:endParaRPr lang="en-US" sz="2800" b="0" dirty="0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8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2A2BF3"/>
                </a:solidFill>
                <a:cs typeface="+mj-cs"/>
              </a:rPr>
              <a:t>Status of </a:t>
            </a:r>
            <a:r>
              <a:rPr lang="en-US" dirty="0" err="1" smtClean="0">
                <a:solidFill>
                  <a:srgbClr val="2A2BF3"/>
                </a:solidFill>
                <a:cs typeface="+mj-cs"/>
              </a:rPr>
              <a:t>Mendelian</a:t>
            </a:r>
            <a:r>
              <a:rPr lang="en-US" dirty="0" smtClean="0">
                <a:solidFill>
                  <a:srgbClr val="2A2BF3"/>
                </a:solidFill>
                <a:cs typeface="+mj-cs"/>
              </a:rPr>
              <a:t> Genetics</a:t>
            </a:r>
          </a:p>
        </p:txBody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3820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21,000 Protein-coding genes in human genome</a:t>
            </a:r>
          </a:p>
          <a:p>
            <a:pPr marL="0" indent="0">
              <a:buNone/>
              <a:defRPr/>
            </a:pPr>
            <a:endParaRPr lang="en-US" sz="800" dirty="0" smtClean="0"/>
          </a:p>
          <a:p>
            <a:pPr>
              <a:defRPr/>
            </a:pPr>
            <a:r>
              <a:rPr lang="en-US" dirty="0" smtClean="0"/>
              <a:t>3,000 different genes known to be mutated in  </a:t>
            </a:r>
          </a:p>
          <a:p>
            <a:pPr marL="0" indent="0"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4,000 </a:t>
            </a:r>
            <a:r>
              <a:rPr lang="en-US" dirty="0" err="1" smtClean="0"/>
              <a:t>Mendelian</a:t>
            </a:r>
            <a:r>
              <a:rPr lang="en-US" dirty="0" smtClean="0"/>
              <a:t> phenotypes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cs typeface="+mn-cs"/>
              </a:rPr>
              <a:t>Tremendous opportunity for new discovery in coding regions</a:t>
            </a:r>
          </a:p>
          <a:p>
            <a:pPr marL="0" indent="0">
              <a:buNone/>
              <a:defRPr/>
            </a:pPr>
            <a:endParaRPr lang="en-US" sz="800" dirty="0" smtClean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r>
              <a:rPr lang="en-US" dirty="0" smtClean="0"/>
              <a:t>Non-coding regions have been </a:t>
            </a:r>
            <a:r>
              <a:rPr lang="en-US" i="1" dirty="0" smtClean="0"/>
              <a:t>terra incognita </a:t>
            </a:r>
            <a:r>
              <a:rPr lang="en-US" dirty="0" smtClean="0"/>
              <a:t>but are an emerging opportunity</a:t>
            </a:r>
            <a:endParaRPr lang="en-US" dirty="0" smtClean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endParaRPr lang="en-US" dirty="0" smtClean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WES_pipelin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91050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0" y="1862077"/>
            <a:ext cx="4662905" cy="2862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- 6 </a:t>
            </a:r>
            <a:r>
              <a:rPr lang="en-US" sz="1800" b="0" dirty="0" err="1">
                <a:solidFill>
                  <a:schemeClr val="tx1"/>
                </a:solidFill>
                <a:latin typeface="+mj-lt"/>
              </a:rPr>
              <a:t>exomes</a:t>
            </a:r>
            <a:r>
              <a:rPr lang="en-US" sz="1800" b="0" dirty="0">
                <a:solidFill>
                  <a:schemeClr val="tx1"/>
                </a:solidFill>
                <a:latin typeface="+mj-lt"/>
              </a:rPr>
              <a:t>/lane on </a:t>
            </a:r>
            <a:r>
              <a:rPr lang="en-US" sz="1800" b="0" dirty="0" err="1">
                <a:solidFill>
                  <a:schemeClr val="tx1"/>
                </a:solidFill>
                <a:latin typeface="+mj-lt"/>
              </a:rPr>
              <a:t>HiSeq</a:t>
            </a:r>
            <a:r>
              <a:rPr lang="en-US" sz="1800" b="0" dirty="0">
                <a:solidFill>
                  <a:schemeClr val="tx1"/>
                </a:solidFill>
                <a:latin typeface="+mj-lt"/>
              </a:rPr>
              <a:t> instrument</a:t>
            </a:r>
          </a:p>
          <a:p>
            <a:pPr>
              <a:defRPr/>
            </a:pPr>
            <a:endParaRPr lang="en-US" sz="18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- Median coverage of targeted bases 80x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Sensitivity of heterozygote detection: 96.5%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Specificity of heterozygote calls: 99.8%</a:t>
            </a:r>
          </a:p>
          <a:p>
            <a:pPr>
              <a:defRPr/>
            </a:pPr>
            <a:endParaRPr lang="en-US" sz="1800" b="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- Total cost (including reagents, labor, 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amortization of sequencing, data storage 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and computing equipment): </a:t>
            </a: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$500</a:t>
            </a:r>
          </a:p>
          <a:p>
            <a:pPr>
              <a:defRPr/>
            </a:pP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4037" y="152400"/>
            <a:ext cx="5491163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90"/>
                </a:solidFill>
                <a:latin typeface="+mj-lt"/>
              </a:rPr>
              <a:t>Sequencing the human </a:t>
            </a:r>
            <a:r>
              <a:rPr lang="en-US" dirty="0" err="1">
                <a:solidFill>
                  <a:srgbClr val="000090"/>
                </a:solidFill>
                <a:latin typeface="+mj-lt"/>
              </a:rPr>
              <a:t>exome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: 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90"/>
                </a:solidFill>
                <a:latin typeface="+mj-lt"/>
              </a:rPr>
              <a:t>21,000 </a:t>
            </a:r>
            <a:r>
              <a:rPr lang="en-US" dirty="0">
                <a:solidFill>
                  <a:srgbClr val="000090"/>
                </a:solidFill>
                <a:latin typeface="+mj-lt"/>
              </a:rPr>
              <a:t>genes, 33 Mb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Utility of Exome Sequencing Established in 2009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799"/>
            <a:ext cx="7419036" cy="1524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26" y="1447800"/>
            <a:ext cx="369638" cy="1513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263430"/>
            <a:ext cx="8382000" cy="1841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4813300"/>
            <a:ext cx="1498600" cy="749300"/>
          </a:xfrm>
          <a:prstGeom prst="rect">
            <a:avLst/>
          </a:prstGeom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5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Where are the ‘missing’ </a:t>
            </a:r>
            <a:r>
              <a:rPr lang="en-US" dirty="0" err="1" smtClean="0"/>
              <a:t>Mendelian</a:t>
            </a:r>
            <a:r>
              <a:rPr lang="en-US" dirty="0" smtClean="0"/>
              <a:t> traits?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lvl="1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/>
              <a:t>Unsolved known </a:t>
            </a:r>
            <a:r>
              <a:rPr lang="en-US" dirty="0" err="1" smtClean="0"/>
              <a:t>Mendelian</a:t>
            </a:r>
            <a:r>
              <a:rPr lang="en-US" dirty="0" smtClean="0"/>
              <a:t> traits</a:t>
            </a:r>
          </a:p>
          <a:p>
            <a:pPr lvl="1">
              <a:lnSpc>
                <a:spcPct val="120000"/>
              </a:lnSpc>
              <a:buFont typeface="Arial"/>
              <a:buChar char="•"/>
              <a:defRPr/>
            </a:pPr>
            <a:endParaRPr lang="en-US" dirty="0" smtClean="0"/>
          </a:p>
          <a:p>
            <a:pPr lvl="1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/>
              <a:t>Unmapped/unrecognized </a:t>
            </a:r>
            <a:r>
              <a:rPr lang="en-US" dirty="0" err="1"/>
              <a:t>Mendelian</a:t>
            </a:r>
            <a:r>
              <a:rPr lang="en-US" dirty="0"/>
              <a:t> </a:t>
            </a:r>
            <a:r>
              <a:rPr lang="en-US" dirty="0" smtClean="0"/>
              <a:t>loci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en-US" dirty="0" smtClean="0"/>
              <a:t>	 - Extreme phenotypes arising from    	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en-US" dirty="0" smtClean="0"/>
              <a:t>  	   consanguineous union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en-US" dirty="0" smtClean="0"/>
              <a:t>	-  Potential dominant </a:t>
            </a:r>
            <a:r>
              <a:rPr lang="en-US" dirty="0"/>
              <a:t>reproductive </a:t>
            </a:r>
            <a:r>
              <a:rPr lang="en-US" dirty="0" err="1"/>
              <a:t>lethals</a:t>
            </a:r>
            <a:endParaRPr lang="en-US" dirty="0"/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en-US" dirty="0"/>
              <a:t>	 </a:t>
            </a:r>
            <a:r>
              <a:rPr lang="en-US" dirty="0" smtClean="0"/>
              <a:t>- </a:t>
            </a:r>
            <a:r>
              <a:rPr lang="en-US" dirty="0"/>
              <a:t>Diseases caused by somatic </a:t>
            </a:r>
            <a:r>
              <a:rPr lang="en-US" dirty="0" smtClean="0"/>
              <a:t>mutations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endParaRPr lang="en-US" dirty="0" smtClean="0"/>
          </a:p>
          <a:p>
            <a:pPr lvl="1">
              <a:lnSpc>
                <a:spcPct val="120000"/>
              </a:lnSpc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9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CMG patient recruitment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dirty="0" smtClean="0"/>
              <a:t>Predominantly via extensive worldwide networks of collaborators; small contribution via Web portal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&gt; 400 collaborating investigators from &gt; 25 countries on 5 continents 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&gt; 17,000 index cases recruited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&gt; 800 disease entities</a:t>
            </a:r>
          </a:p>
          <a:p>
            <a:pPr lvl="1"/>
            <a:endParaRPr lang="en-US" dirty="0"/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1066800"/>
          </a:xfrm>
        </p:spPr>
        <p:txBody>
          <a:bodyPr/>
          <a:lstStyle/>
          <a:p>
            <a:r>
              <a:rPr lang="en-US" dirty="0" smtClean="0"/>
              <a:t>Progress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dirty="0" smtClean="0"/>
              <a:t>&gt;12,200 exomes sequenced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84 manuscripts published including gene discovery papers in </a:t>
            </a:r>
            <a:r>
              <a:rPr lang="en-US" dirty="0"/>
              <a:t>Nature (1</a:t>
            </a:r>
            <a:r>
              <a:rPr lang="en-US" dirty="0" smtClean="0"/>
              <a:t>), </a:t>
            </a:r>
            <a:r>
              <a:rPr lang="en-US" dirty="0"/>
              <a:t>Science (1)</a:t>
            </a:r>
            <a:r>
              <a:rPr lang="en-US" dirty="0" smtClean="0"/>
              <a:t>, Cell (2), Nature Genetics (6), NEJM (2), AJHG (17), Hum </a:t>
            </a:r>
            <a:r>
              <a:rPr lang="en-US" dirty="0" err="1" smtClean="0"/>
              <a:t>Mol</a:t>
            </a:r>
            <a:r>
              <a:rPr lang="en-US" dirty="0" smtClean="0"/>
              <a:t> Gen (4)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Published manuscripts include 60 new disease loci and genetic disorders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/>
              <a:t>~</a:t>
            </a:r>
            <a:r>
              <a:rPr lang="en-US" dirty="0" smtClean="0"/>
              <a:t>200 more new </a:t>
            </a:r>
            <a:r>
              <a:rPr lang="en-US" dirty="0"/>
              <a:t>disease </a:t>
            </a:r>
            <a:r>
              <a:rPr lang="en-US" dirty="0" smtClean="0"/>
              <a:t>genes and traits identified as yet unpublished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2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6333" y="-15875"/>
            <a:ext cx="8113889" cy="609600"/>
          </a:xfrm>
          <a:effectLst>
            <a:outerShdw blurRad="50800" dist="25400" dir="2700000">
              <a:srgbClr val="000000">
                <a:alpha val="30000"/>
              </a:srgbClr>
            </a:outerShdw>
          </a:effectLst>
        </p:spPr>
        <p:txBody>
          <a:bodyPr anchor="t">
            <a:noAutofit/>
          </a:bodyPr>
          <a:lstStyle/>
          <a:p>
            <a:pPr algn="l" eaLnBrk="1" hangingPunct="1">
              <a:defRPr/>
            </a:pPr>
            <a:r>
              <a:rPr lang="en-US" i="1" dirty="0" smtClean="0">
                <a:latin typeface="Trebuchet MS"/>
                <a:cs typeface="Trebuchet MS"/>
              </a:rPr>
              <a:t>Spondylometaphyseal </a:t>
            </a:r>
            <a:br>
              <a:rPr lang="en-US" i="1" dirty="0" smtClean="0">
                <a:latin typeface="Trebuchet MS"/>
                <a:cs typeface="Trebuchet MS"/>
              </a:rPr>
            </a:br>
            <a:r>
              <a:rPr lang="en-US" i="1" dirty="0" smtClean="0">
                <a:latin typeface="Trebuchet MS"/>
                <a:cs typeface="Trebuchet MS"/>
              </a:rPr>
              <a:t>dysplasia-Cone/Rod dystrophy (SMD-CRD)</a:t>
            </a:r>
            <a:endParaRPr lang="en-US" i="1" dirty="0">
              <a:latin typeface="Trebuchet MS"/>
              <a:cs typeface="Trebuchet MS"/>
            </a:endParaRPr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372533" y="1219200"/>
            <a:ext cx="8782756" cy="0"/>
          </a:xfrm>
          <a:prstGeom prst="line">
            <a:avLst/>
          </a:prstGeom>
          <a:noFill/>
          <a:ln w="57150" cmpd="thickThin">
            <a:solidFill>
              <a:srgbClr val="34007E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-76200" y="1422400"/>
            <a:ext cx="519571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ts val="3400"/>
              </a:lnSpc>
              <a:spcBef>
                <a:spcPts val="1500"/>
              </a:spcBef>
              <a:buClr>
                <a:schemeClr val="tx2"/>
              </a:buClr>
              <a:buFont typeface="Wingdings" pitchFamily="-108" charset="2"/>
              <a:buChar char="§"/>
              <a:defRPr/>
            </a:pPr>
            <a:r>
              <a:rPr lang="en-US" sz="24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Six </a:t>
            </a:r>
            <a:r>
              <a:rPr lang="en-US" sz="2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unrelated SMD-CRD </a:t>
            </a:r>
            <a:r>
              <a:rPr lang="en-US" sz="24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pedigrees, 8 </a:t>
            </a:r>
            <a:r>
              <a:rPr lang="en-US" sz="2400" i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PYCT1A </a:t>
            </a:r>
            <a:r>
              <a:rPr lang="en-US" sz="24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variants (1 nonsense, 1 indel, 6 missense)</a:t>
            </a:r>
          </a:p>
          <a:p>
            <a:pPr marL="342900" indent="-342900" eaLnBrk="1" hangingPunct="1">
              <a:lnSpc>
                <a:spcPts val="3400"/>
              </a:lnSpc>
              <a:spcBef>
                <a:spcPts val="1500"/>
              </a:spcBef>
              <a:buClr>
                <a:schemeClr val="tx2"/>
              </a:buClr>
              <a:buFont typeface="Wingdings" pitchFamily="-108" charset="2"/>
              <a:buChar char="§"/>
              <a:defRPr/>
            </a:pPr>
            <a:r>
              <a:rPr lang="en-US" sz="2400" i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PCYT1A</a:t>
            </a:r>
            <a:r>
              <a:rPr lang="en-US" sz="24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cs typeface="Trebuchet MS"/>
              </a:rPr>
              <a:t> encodes CCTα, rate limiting step in synthesis of phosphatidylcholine, a major membrane structural lipid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609600" y="5486400"/>
            <a:ext cx="8534400" cy="0"/>
          </a:xfrm>
          <a:prstGeom prst="line">
            <a:avLst/>
          </a:prstGeom>
          <a:noFill/>
          <a:ln w="12700" cmpd="sng">
            <a:solidFill>
              <a:srgbClr val="34007E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3022" y="6324600"/>
            <a:ext cx="642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lang="en-US" sz="2000" dirty="0" smtClean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lang="en-US" sz="2400" dirty="0" smtClean="0">
                <a:solidFill>
                  <a:srgbClr val="595959"/>
                </a:solidFill>
                <a:latin typeface="Trebuchet MS"/>
                <a:cs typeface="Trebuchet MS"/>
              </a:rPr>
              <a:t>Hoover-Fong et al., AJHG 94: 105, 2014</a:t>
            </a:r>
            <a:endParaRPr lang="en-US" sz="24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15" name="Picture 14" descr="SMD_CRD_full bod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26244"/>
            <a:ext cx="1672204" cy="3779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SMD_CRD_fundu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5"/>
          <a:stretch/>
        </p:blipFill>
        <p:spPr>
          <a:xfrm>
            <a:off x="6934200" y="3213100"/>
            <a:ext cx="1769533" cy="217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/>
          <p:cNvCxnSpPr/>
          <p:nvPr/>
        </p:nvCxnSpPr>
        <p:spPr bwMode="auto">
          <a:xfrm flipH="1">
            <a:off x="8387645" y="3269020"/>
            <a:ext cx="339276" cy="8584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BBE0E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696200" y="2667001"/>
            <a:ext cx="1447800" cy="850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960"/>
              </a:lnSpc>
            </a:pPr>
            <a:r>
              <a:rPr lang="en-US" sz="1800" dirty="0" smtClean="0"/>
              <a:t>Excavated macular lesion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608197" y="568961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CTP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2352" y="5689616"/>
            <a:ext cx="2639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Choline phosphate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7588" y="5689616"/>
            <a:ext cx="186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CDP-choline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5775" y="5689616"/>
            <a:ext cx="360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+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62589" y="5945832"/>
            <a:ext cx="558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255911" y="5740400"/>
            <a:ext cx="124178" cy="4191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455834" y="5945832"/>
            <a:ext cx="558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56966" y="5689616"/>
            <a:ext cx="1689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Ptd</a:t>
            </a:r>
            <a:r>
              <a:rPr lang="en-US" sz="2400" dirty="0" smtClean="0">
                <a:solidFill>
                  <a:prstClr val="black"/>
                </a:solidFill>
              </a:rPr>
              <a:t>-choline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063164"/>
            <a:ext cx="2133600" cy="1680036"/>
          </a:xfrm>
          <a:prstGeom prst="rect">
            <a:avLst/>
          </a:prstGeom>
        </p:spPr>
      </p:pic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184215" y="6301027"/>
            <a:ext cx="8707561" cy="1117"/>
          </a:xfrm>
          <a:prstGeom prst="line">
            <a:avLst/>
          </a:prstGeom>
          <a:noFill/>
          <a:ln w="12700" cmpd="sng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7" tIns="45699" rIns="91397" bIns="45699"/>
          <a:lstStyle/>
          <a:p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07" y="6381909"/>
            <a:ext cx="1649791" cy="4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 g4:Microsoft Office 98:Templates:Blank Presentation</Template>
  <TotalTime>65700</TotalTime>
  <Words>996</Words>
  <Application>Microsoft Office PowerPoint</Application>
  <PresentationFormat>On-screen Show (4:3)</PresentationFormat>
  <Paragraphs>197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 Presentation</vt:lpstr>
      <vt:lpstr>NHGRI Centers for Mendelian Genomics</vt:lpstr>
      <vt:lpstr>Importance and impact of Mendelian genetics</vt:lpstr>
      <vt:lpstr>Status of Mendelian Genetics</vt:lpstr>
      <vt:lpstr>PowerPoint Presentation</vt:lpstr>
      <vt:lpstr>Utility of Exome Sequencing Established in 2009</vt:lpstr>
      <vt:lpstr>Where are the ‘missing’ Mendelian traits?</vt:lpstr>
      <vt:lpstr>CMG patient recruitment</vt:lpstr>
      <vt:lpstr>Progress to date</vt:lpstr>
      <vt:lpstr>Spondylometaphyseal  dysplasia-Cone/Rod dystrophy (SMD-CRD)</vt:lpstr>
      <vt:lpstr>Mutations in PIEZO2 cause Gordon, Marden-Walker and Distal Arthrogryposis type 5 syndromes</vt:lpstr>
      <vt:lpstr>PowerPoint Presentation</vt:lpstr>
      <vt:lpstr>Founder mutation in DYRK1B causes early coronary artery disease, obesity, hypertension and diabetes</vt:lpstr>
      <vt:lpstr>Recessive mutations in Diacylglycerol Kinase e cause novel hemolytic-uremic syndrome</vt:lpstr>
      <vt:lpstr>PowerPoint Presentation</vt:lpstr>
      <vt:lpstr>PowerPoint Presentation</vt:lpstr>
      <vt:lpstr>PowerPoint Presentation</vt:lpstr>
      <vt:lpstr>De novo mutations in congenital  heart disease: enrichment of mutations in  histone-modifying genes</vt:lpstr>
      <vt:lpstr>De novo germline mutations in CACNA1D cause hypertension, primary aldosteronism, seizures and a complex neuromuscular disease</vt:lpstr>
      <vt:lpstr>PowerPoint Presentation</vt:lpstr>
      <vt:lpstr>PowerPoint Presentation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Goals of laboratory</dc:title>
  <dc:creator>Richard  Lifton</dc:creator>
  <cp:lastModifiedBy>Wyatt, Judith (NIH/NHGRI) </cp:lastModifiedBy>
  <cp:revision>604</cp:revision>
  <dcterms:created xsi:type="dcterms:W3CDTF">2010-10-16T23:50:00Z</dcterms:created>
  <dcterms:modified xsi:type="dcterms:W3CDTF">2014-05-21T11:57:48Z</dcterms:modified>
</cp:coreProperties>
</file>