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tags/tag11.xml" ContentType="application/vnd.openxmlformats-officedocument.presentationml.tags+xml"/>
  <Override PartName="/ppt/notesSlides/notesSlide13.xml" ContentType="application/vnd.openxmlformats-officedocument.presentationml.notesSlide+xml"/>
  <Override PartName="/ppt/tags/tag12.xml" ContentType="application/vnd.openxmlformats-officedocument.presentationml.tags+xml"/>
  <Override PartName="/ppt/notesSlides/notesSlide14.xml" ContentType="application/vnd.openxmlformats-officedocument.presentationml.notesSlide+xml"/>
  <Override PartName="/ppt/tags/tag13.xml" ContentType="application/vnd.openxmlformats-officedocument.presentationml.tags+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5.xml" ContentType="application/vnd.openxmlformats-officedocument.presentationml.tags+xml"/>
  <Override PartName="/ppt/notesSlides/notesSlide18.xml" ContentType="application/vnd.openxmlformats-officedocument.presentationml.notesSlide+xml"/>
  <Override PartName="/ppt/tags/tag16.xml" ContentType="application/vnd.openxmlformats-officedocument.presentationml.tags+xml"/>
  <Override PartName="/ppt/notesSlides/notesSlide19.xml" ContentType="application/vnd.openxmlformats-officedocument.presentationml.notesSlide+xml"/>
  <Override PartName="/ppt/tags/tag17.xml" ContentType="application/vnd.openxmlformats-officedocument.presentationml.tag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20.xml" ContentType="application/vnd.openxmlformats-officedocument.presentationml.notesSlide+xml"/>
  <Override PartName="/ppt/tags/tag18.xml" ContentType="application/vnd.openxmlformats-officedocument.presentationml.tags+xml"/>
  <Override PartName="/ppt/notesSlides/notesSlide21.xml" ContentType="application/vnd.openxmlformats-officedocument.presentationml.notesSlide+xml"/>
  <Override PartName="/ppt/tags/tag19.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22.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23.xml" ContentType="application/vnd.openxmlformats-officedocument.presentationml.tags+xml"/>
  <Override PartName="/ppt/notesSlides/notesSlide28.xml" ContentType="application/vnd.openxmlformats-officedocument.presentationml.notesSlide+xml"/>
  <Override PartName="/ppt/tags/tag24.xml" ContentType="application/vnd.openxmlformats-officedocument.presentationml.tags+xml"/>
  <Override PartName="/ppt/notesSlides/notesSlide29.xml" ContentType="application/vnd.openxmlformats-officedocument.presentationml.notesSlide+xml"/>
  <Override PartName="/ppt/tags/tag25.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26.xml" ContentType="application/vnd.openxmlformats-officedocument.presentationml.tags+xml"/>
  <Override PartName="/ppt/notesSlides/notesSlide35.xml" ContentType="application/vnd.openxmlformats-officedocument.presentationml.notesSlide+xml"/>
  <Override PartName="/ppt/tags/tag27.xml" ContentType="application/vnd.openxmlformats-officedocument.presentationml.tags+xml"/>
  <Override PartName="/ppt/notesSlides/notesSlide36.xml" ContentType="application/vnd.openxmlformats-officedocument.presentationml.notesSlide+xml"/>
  <Override PartName="/ppt/tags/tag28.xml" ContentType="application/vnd.openxmlformats-officedocument.presentationml.tags+xml"/>
  <Override PartName="/ppt/notesSlides/notesSlide37.xml" ContentType="application/vnd.openxmlformats-officedocument.presentationml.notesSlide+xml"/>
  <Override PartName="/ppt/tags/tag29.xml" ContentType="application/vnd.openxmlformats-officedocument.presentationml.tags+xml"/>
  <Override PartName="/ppt/notesSlides/notesSlide38.xml" ContentType="application/vnd.openxmlformats-officedocument.presentationml.notesSlide+xml"/>
  <Override PartName="/ppt/tags/tag30.xml" ContentType="application/vnd.openxmlformats-officedocument.presentationml.tags+xml"/>
  <Override PartName="/ppt/notesSlides/notesSlide39.xml" ContentType="application/vnd.openxmlformats-officedocument.presentationml.notesSlide+xml"/>
  <Override PartName="/ppt/tags/tag31.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876" r:id="rId2"/>
    <p:sldMasterId id="2147483900" r:id="rId3"/>
    <p:sldMasterId id="2147483923" r:id="rId4"/>
    <p:sldMasterId id="2147483935" r:id="rId5"/>
    <p:sldMasterId id="2147483947" r:id="rId6"/>
    <p:sldMasterId id="2147483959" r:id="rId7"/>
    <p:sldMasterId id="2147483971" r:id="rId8"/>
    <p:sldMasterId id="2147483983" r:id="rId9"/>
    <p:sldMasterId id="2147483995" r:id="rId10"/>
  </p:sldMasterIdLst>
  <p:notesMasterIdLst>
    <p:notesMasterId r:id="rId65"/>
  </p:notesMasterIdLst>
  <p:handoutMasterIdLst>
    <p:handoutMasterId r:id="rId66"/>
  </p:handoutMasterIdLst>
  <p:sldIdLst>
    <p:sldId id="465" r:id="rId11"/>
    <p:sldId id="615" r:id="rId12"/>
    <p:sldId id="555" r:id="rId13"/>
    <p:sldId id="556" r:id="rId14"/>
    <p:sldId id="566" r:id="rId15"/>
    <p:sldId id="561" r:id="rId16"/>
    <p:sldId id="594" r:id="rId17"/>
    <p:sldId id="593" r:id="rId18"/>
    <p:sldId id="565" r:id="rId19"/>
    <p:sldId id="539" r:id="rId20"/>
    <p:sldId id="564" r:id="rId21"/>
    <p:sldId id="520" r:id="rId22"/>
    <p:sldId id="559" r:id="rId23"/>
    <p:sldId id="560" r:id="rId24"/>
    <p:sldId id="567" r:id="rId25"/>
    <p:sldId id="535" r:id="rId26"/>
    <p:sldId id="571" r:id="rId27"/>
    <p:sldId id="475" r:id="rId28"/>
    <p:sldId id="542" r:id="rId29"/>
    <p:sldId id="551" r:id="rId30"/>
    <p:sldId id="527" r:id="rId31"/>
    <p:sldId id="507" r:id="rId32"/>
    <p:sldId id="478" r:id="rId33"/>
    <p:sldId id="569" r:id="rId34"/>
    <p:sldId id="570" r:id="rId35"/>
    <p:sldId id="490" r:id="rId36"/>
    <p:sldId id="484" r:id="rId37"/>
    <p:sldId id="485" r:id="rId38"/>
    <p:sldId id="525" r:id="rId39"/>
    <p:sldId id="487" r:id="rId40"/>
    <p:sldId id="488" r:id="rId41"/>
    <p:sldId id="489" r:id="rId42"/>
    <p:sldId id="515" r:id="rId43"/>
    <p:sldId id="516" r:id="rId44"/>
    <p:sldId id="470" r:id="rId45"/>
    <p:sldId id="467" r:id="rId46"/>
    <p:sldId id="514" r:id="rId47"/>
    <p:sldId id="581" r:id="rId48"/>
    <p:sldId id="582" r:id="rId49"/>
    <p:sldId id="583" r:id="rId50"/>
    <p:sldId id="584" r:id="rId51"/>
    <p:sldId id="586" r:id="rId52"/>
    <p:sldId id="577" r:id="rId53"/>
    <p:sldId id="578" r:id="rId54"/>
    <p:sldId id="579" r:id="rId55"/>
    <p:sldId id="608" r:id="rId56"/>
    <p:sldId id="543" r:id="rId57"/>
    <p:sldId id="614" r:id="rId58"/>
    <p:sldId id="596" r:id="rId59"/>
    <p:sldId id="598" r:id="rId60"/>
    <p:sldId id="599" r:id="rId61"/>
    <p:sldId id="601" r:id="rId62"/>
    <p:sldId id="602" r:id="rId63"/>
    <p:sldId id="462" r:id="rId6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0000C0"/>
    <a:srgbClr val="FFFFFF"/>
    <a:srgbClr val="0000CC"/>
    <a:srgbClr val="0000FF"/>
    <a:srgbClr val="66FFFF"/>
    <a:srgbClr val="00D5D0"/>
    <a:srgbClr val="A800A8"/>
    <a:srgbClr val="660066"/>
    <a:srgbClr val="99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24" autoAdjust="0"/>
    <p:restoredTop sz="61559" autoAdjust="0"/>
  </p:normalViewPr>
  <p:slideViewPr>
    <p:cSldViewPr>
      <p:cViewPr varScale="1">
        <p:scale>
          <a:sx n="49" d="100"/>
          <a:sy n="49" d="100"/>
        </p:scale>
        <p:origin x="-1500" y="-84"/>
      </p:cViewPr>
      <p:guideLst>
        <p:guide orient="horz" pos="2352"/>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61" Type="http://schemas.openxmlformats.org/officeDocument/2006/relationships/slide" Target="slides/slide5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presProps" Target="presProp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erwinbottinger:Dropbox:CKDafterAMIA:Summarytables_otherstuff:eGFR9CAAonly:CKDAA4yearsicdtable.csv"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erwinbottinger:Dropbox:CKDafterAMIA:Summarytables_otherstuff:eGFR9CAAonly:CKDAA4yearsicdtable.csv"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erwinbottinger:Dropbox:CKDafterAMIA:Summarytables_otherstuff:eGFR9CAAonly:CKDAA4yearsicdtable.csv"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erwinbottinger:Dropbox:CKDafterAMIA:Summarytables_otherstuff:eGFR9CAAonly:CKDAA4yearsicdtable.csv"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bar"/>
        <c:grouping val="clustered"/>
        <c:varyColors val="0"/>
        <c:ser>
          <c:idx val="0"/>
          <c:order val="0"/>
          <c:tx>
            <c:strRef>
              <c:f>CKDAA4yearsicdtable.csv!$J$30</c:f>
              <c:strCache>
                <c:ptCount val="1"/>
                <c:pt idx="0">
                  <c:v>% APOL1 two risk alleles </c:v>
                </c:pt>
              </c:strCache>
            </c:strRef>
          </c:tx>
          <c:spPr>
            <a:solidFill>
              <a:schemeClr val="tx1">
                <a:lumMod val="65000"/>
                <a:lumOff val="35000"/>
              </a:schemeClr>
            </a:solidFill>
            <a:ln>
              <a:noFill/>
            </a:ln>
          </c:spPr>
          <c:invertIfNegative val="0"/>
          <c:dLbls>
            <c:dLbl>
              <c:idx val="1"/>
              <c:spPr/>
              <c:txPr>
                <a:bodyPr/>
                <a:lstStyle/>
                <a:p>
                  <a:pPr>
                    <a:defRPr sz="1000">
                      <a:solidFill>
                        <a:srgbClr val="FF0000"/>
                      </a:solidFill>
                    </a:defRPr>
                  </a:pPr>
                  <a:endParaRPr lang="en-US"/>
                </a:p>
              </c:txPr>
              <c:showLegendKey val="0"/>
              <c:showVal val="1"/>
              <c:showCatName val="0"/>
              <c:showSerName val="0"/>
              <c:showPercent val="0"/>
              <c:showBubbleSize val="0"/>
            </c:dLbl>
            <c:dLbl>
              <c:idx val="5"/>
              <c:spPr/>
              <c:txPr>
                <a:bodyPr/>
                <a:lstStyle/>
                <a:p>
                  <a:pPr>
                    <a:defRPr sz="1000">
                      <a:solidFill>
                        <a:srgbClr val="FF0000"/>
                      </a:solidFill>
                    </a:defRPr>
                  </a:pPr>
                  <a:endParaRPr lang="en-US"/>
                </a:p>
              </c:txPr>
              <c:showLegendKey val="0"/>
              <c:showVal val="1"/>
              <c:showCatName val="0"/>
              <c:showSerName val="0"/>
              <c:showPercent val="0"/>
              <c:showBubbleSize val="0"/>
            </c:dLbl>
            <c:dLbl>
              <c:idx val="8"/>
              <c:spPr/>
              <c:txPr>
                <a:bodyPr/>
                <a:lstStyle/>
                <a:p>
                  <a:pPr>
                    <a:defRPr sz="1000">
                      <a:solidFill>
                        <a:srgbClr val="FF0000"/>
                      </a:solidFill>
                    </a:defRPr>
                  </a:pPr>
                  <a:endParaRPr lang="en-US"/>
                </a:p>
              </c:txPr>
              <c:showLegendKey val="0"/>
              <c:showVal val="1"/>
              <c:showCatName val="0"/>
              <c:showSerName val="0"/>
              <c:showPercent val="0"/>
              <c:showBubbleSize val="0"/>
            </c:dLbl>
            <c:txPr>
              <a:bodyPr/>
              <a:lstStyle/>
              <a:p>
                <a:pPr>
                  <a:defRPr sz="1000"/>
                </a:pPr>
                <a:endParaRPr lang="en-US"/>
              </a:p>
            </c:txPr>
            <c:showLegendKey val="0"/>
            <c:showVal val="1"/>
            <c:showCatName val="0"/>
            <c:showSerName val="0"/>
            <c:showPercent val="0"/>
            <c:showBubbleSize val="0"/>
            <c:showLeaderLines val="0"/>
          </c:dLbls>
          <c:cat>
            <c:strRef>
              <c:f>CKDAA4yearsicdtable.csv!$I$31:$I$39</c:f>
              <c:strCache>
                <c:ptCount val="9"/>
                <c:pt idx="0">
                  <c:v>C1</c:v>
                </c:pt>
                <c:pt idx="1">
                  <c:v>C2</c:v>
                </c:pt>
                <c:pt idx="2">
                  <c:v>C3</c:v>
                </c:pt>
                <c:pt idx="3">
                  <c:v>C4</c:v>
                </c:pt>
                <c:pt idx="4">
                  <c:v>C5</c:v>
                </c:pt>
                <c:pt idx="5">
                  <c:v>C6</c:v>
                </c:pt>
                <c:pt idx="6">
                  <c:v>C7</c:v>
                </c:pt>
                <c:pt idx="7">
                  <c:v>C8</c:v>
                </c:pt>
                <c:pt idx="8">
                  <c:v>C9</c:v>
                </c:pt>
              </c:strCache>
            </c:strRef>
          </c:cat>
          <c:val>
            <c:numRef>
              <c:f>CKDAA4yearsicdtable.csv!$J$31:$J$39</c:f>
              <c:numCache>
                <c:formatCode>0.0</c:formatCode>
                <c:ptCount val="9"/>
                <c:pt idx="0">
                  <c:v>14</c:v>
                </c:pt>
                <c:pt idx="1">
                  <c:v>24</c:v>
                </c:pt>
                <c:pt idx="2">
                  <c:v>12</c:v>
                </c:pt>
                <c:pt idx="3">
                  <c:v>14</c:v>
                </c:pt>
                <c:pt idx="4">
                  <c:v>14</c:v>
                </c:pt>
                <c:pt idx="5">
                  <c:v>28</c:v>
                </c:pt>
                <c:pt idx="6">
                  <c:v>13</c:v>
                </c:pt>
                <c:pt idx="7">
                  <c:v>11</c:v>
                </c:pt>
                <c:pt idx="8">
                  <c:v>26</c:v>
                </c:pt>
              </c:numCache>
            </c:numRef>
          </c:val>
        </c:ser>
        <c:dLbls>
          <c:showLegendKey val="0"/>
          <c:showVal val="0"/>
          <c:showCatName val="0"/>
          <c:showSerName val="0"/>
          <c:showPercent val="0"/>
          <c:showBubbleSize val="0"/>
        </c:dLbls>
        <c:gapWidth val="150"/>
        <c:axId val="41423616"/>
        <c:axId val="41425152"/>
      </c:barChart>
      <c:catAx>
        <c:axId val="41423616"/>
        <c:scaling>
          <c:orientation val="maxMin"/>
        </c:scaling>
        <c:delete val="0"/>
        <c:axPos val="l"/>
        <c:majorTickMark val="out"/>
        <c:minorTickMark val="none"/>
        <c:tickLblPos val="nextTo"/>
        <c:txPr>
          <a:bodyPr/>
          <a:lstStyle/>
          <a:p>
            <a:pPr>
              <a:defRPr sz="1000"/>
            </a:pPr>
            <a:endParaRPr lang="en-US"/>
          </a:p>
        </c:txPr>
        <c:crossAx val="41425152"/>
        <c:crosses val="autoZero"/>
        <c:auto val="1"/>
        <c:lblAlgn val="ctr"/>
        <c:lblOffset val="100"/>
        <c:noMultiLvlLbl val="0"/>
      </c:catAx>
      <c:valAx>
        <c:axId val="41425152"/>
        <c:scaling>
          <c:orientation val="minMax"/>
        </c:scaling>
        <c:delete val="0"/>
        <c:axPos val="t"/>
        <c:majorGridlines>
          <c:spPr>
            <a:ln>
              <a:noFill/>
            </a:ln>
          </c:spPr>
        </c:majorGridlines>
        <c:numFmt formatCode="0.0" sourceLinked="1"/>
        <c:majorTickMark val="out"/>
        <c:minorTickMark val="none"/>
        <c:tickLblPos val="nextTo"/>
        <c:txPr>
          <a:bodyPr/>
          <a:lstStyle/>
          <a:p>
            <a:pPr>
              <a:defRPr sz="1000"/>
            </a:pPr>
            <a:endParaRPr lang="en-US"/>
          </a:p>
        </c:txPr>
        <c:crossAx val="41423616"/>
        <c:crosses val="autoZero"/>
        <c:crossBetween val="between"/>
      </c:valAx>
    </c:plotArea>
    <c:legend>
      <c:legendPos val="t"/>
      <c:legendEntry>
        <c:idx val="0"/>
        <c:txPr>
          <a:bodyPr/>
          <a:lstStyle/>
          <a:p>
            <a:pPr>
              <a:defRPr sz="1400" b="1">
                <a:solidFill>
                  <a:srgbClr val="0000CC"/>
                </a:solidFill>
              </a:defRPr>
            </a:pPr>
            <a:endParaRPr lang="en-US"/>
          </a:p>
        </c:txPr>
      </c:legendEntry>
      <c:layout>
        <c:manualLayout>
          <c:xMode val="edge"/>
          <c:yMode val="edge"/>
          <c:x val="1.0165373628071401E-2"/>
          <c:y val="8.2668296029500002E-2"/>
          <c:w val="0.62571679790026202"/>
          <c:h val="0.12872587381520201"/>
        </c:manualLayout>
      </c:layout>
      <c:overlay val="0"/>
      <c:txPr>
        <a:bodyPr/>
        <a:lstStyle/>
        <a:p>
          <a:pPr>
            <a:defRPr sz="1400" b="1">
              <a:solidFill>
                <a:srgbClr val="0000CC"/>
              </a:solidFill>
            </a:defRPr>
          </a:pPr>
          <a:endParaRPr lang="en-US"/>
        </a:p>
      </c:txPr>
    </c:legend>
    <c:plotVisOnly val="1"/>
    <c:dispBlanksAs val="gap"/>
    <c:showDLblsOverMax val="0"/>
  </c:chart>
  <c:spPr>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bar"/>
        <c:grouping val="clustered"/>
        <c:varyColors val="0"/>
        <c:dLbls>
          <c:showLegendKey val="0"/>
          <c:showVal val="0"/>
          <c:showCatName val="0"/>
          <c:showSerName val="0"/>
          <c:showPercent val="0"/>
          <c:showBubbleSize val="0"/>
        </c:dLbls>
        <c:gapWidth val="150"/>
        <c:axId val="41457152"/>
        <c:axId val="41458688"/>
      </c:barChart>
      <c:catAx>
        <c:axId val="41457152"/>
        <c:scaling>
          <c:orientation val="maxMin"/>
        </c:scaling>
        <c:delete val="0"/>
        <c:axPos val="l"/>
        <c:majorTickMark val="out"/>
        <c:minorTickMark val="none"/>
        <c:tickLblPos val="nextTo"/>
        <c:txPr>
          <a:bodyPr/>
          <a:lstStyle/>
          <a:p>
            <a:pPr>
              <a:defRPr sz="1000"/>
            </a:pPr>
            <a:endParaRPr lang="en-US"/>
          </a:p>
        </c:txPr>
        <c:crossAx val="41458688"/>
        <c:crosses val="autoZero"/>
        <c:auto val="1"/>
        <c:lblAlgn val="ctr"/>
        <c:lblOffset val="100"/>
        <c:noMultiLvlLbl val="0"/>
      </c:catAx>
      <c:valAx>
        <c:axId val="41458688"/>
        <c:scaling>
          <c:orientation val="minMax"/>
          <c:max val="100"/>
        </c:scaling>
        <c:delete val="0"/>
        <c:axPos val="t"/>
        <c:majorGridlines>
          <c:spPr>
            <a:ln>
              <a:noFill/>
            </a:ln>
          </c:spPr>
        </c:majorGridlines>
        <c:numFmt formatCode="General" sourceLinked="1"/>
        <c:majorTickMark val="out"/>
        <c:minorTickMark val="none"/>
        <c:tickLblPos val="nextTo"/>
        <c:txPr>
          <a:bodyPr/>
          <a:lstStyle/>
          <a:p>
            <a:pPr>
              <a:defRPr sz="1100"/>
            </a:pPr>
            <a:endParaRPr lang="en-US"/>
          </a:p>
        </c:txPr>
        <c:crossAx val="41457152"/>
        <c:crosses val="autoZero"/>
        <c:crossBetween val="between"/>
      </c:valAx>
    </c:plotArea>
    <c:legend>
      <c:legendPos val="t"/>
      <c:layout>
        <c:manualLayout>
          <c:xMode val="edge"/>
          <c:yMode val="edge"/>
          <c:x val="0.192977638278963"/>
          <c:y val="9.4597348918450702E-2"/>
          <c:w val="0.620883119065061"/>
          <c:h val="0.11478012175595"/>
        </c:manualLayout>
      </c:layout>
      <c:overlay val="0"/>
      <c:txPr>
        <a:bodyPr/>
        <a:lstStyle/>
        <a:p>
          <a:pPr>
            <a:defRPr sz="1200"/>
          </a:pPr>
          <a:endParaRPr lang="en-US"/>
        </a:p>
      </c:txPr>
    </c:legend>
    <c:plotVisOnly val="1"/>
    <c:dispBlanksAs val="gap"/>
    <c:showDLblsOverMax val="0"/>
  </c:chart>
  <c:spPr>
    <a:ln>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bar"/>
        <c:grouping val="clustered"/>
        <c:varyColors val="0"/>
        <c:ser>
          <c:idx val="0"/>
          <c:order val="0"/>
          <c:tx>
            <c:strRef>
              <c:f>CKDAA4yearsicdtable.csv!$A$17</c:f>
              <c:strCache>
                <c:ptCount val="1"/>
                <c:pt idx="0">
                  <c:v>% ACUTE MYOCARDIAL INFARCTION</c:v>
                </c:pt>
              </c:strCache>
            </c:strRef>
          </c:tx>
          <c:spPr>
            <a:solidFill>
              <a:schemeClr val="tx1">
                <a:lumMod val="65000"/>
                <a:lumOff val="35000"/>
              </a:schemeClr>
            </a:solidFill>
            <a:ln>
              <a:noFill/>
            </a:ln>
          </c:spPr>
          <c:invertIfNegative val="0"/>
          <c:dLbls>
            <c:txPr>
              <a:bodyPr/>
              <a:lstStyle/>
              <a:p>
                <a:pPr>
                  <a:defRPr sz="1200"/>
                </a:pPr>
                <a:endParaRPr lang="en-US"/>
              </a:p>
            </c:txPr>
            <c:showLegendKey val="0"/>
            <c:showVal val="1"/>
            <c:showCatName val="0"/>
            <c:showSerName val="0"/>
            <c:showPercent val="0"/>
            <c:showBubbleSize val="0"/>
            <c:showLeaderLines val="0"/>
          </c:dLbls>
          <c:cat>
            <c:strRef>
              <c:f>CKDAA4yearsicdtable.csv!$B$16:$K$16</c:f>
              <c:strCache>
                <c:ptCount val="10"/>
                <c:pt idx="0">
                  <c:v>C1</c:v>
                </c:pt>
                <c:pt idx="1">
                  <c:v>C2</c:v>
                </c:pt>
                <c:pt idx="2">
                  <c:v>C3</c:v>
                </c:pt>
                <c:pt idx="3">
                  <c:v>C4</c:v>
                </c:pt>
                <c:pt idx="4">
                  <c:v>C5</c:v>
                </c:pt>
                <c:pt idx="5">
                  <c:v>C6</c:v>
                </c:pt>
                <c:pt idx="6">
                  <c:v>C7</c:v>
                </c:pt>
                <c:pt idx="7">
                  <c:v>C8</c:v>
                </c:pt>
                <c:pt idx="8">
                  <c:v>C9</c:v>
                </c:pt>
                <c:pt idx="9">
                  <c:v>ALL</c:v>
                </c:pt>
              </c:strCache>
            </c:strRef>
          </c:cat>
          <c:val>
            <c:numRef>
              <c:f>CKDAA4yearsicdtable.csv!$B$17:$K$17</c:f>
              <c:numCache>
                <c:formatCode>General</c:formatCode>
                <c:ptCount val="10"/>
                <c:pt idx="0">
                  <c:v>9</c:v>
                </c:pt>
                <c:pt idx="1">
                  <c:v>6</c:v>
                </c:pt>
                <c:pt idx="2">
                  <c:v>0</c:v>
                </c:pt>
                <c:pt idx="3">
                  <c:v>1</c:v>
                </c:pt>
                <c:pt idx="4">
                  <c:v>6</c:v>
                </c:pt>
                <c:pt idx="5">
                  <c:v>11</c:v>
                </c:pt>
                <c:pt idx="6">
                  <c:v>2</c:v>
                </c:pt>
                <c:pt idx="7">
                  <c:v>7</c:v>
                </c:pt>
                <c:pt idx="8">
                  <c:v>21</c:v>
                </c:pt>
                <c:pt idx="9">
                  <c:v>4</c:v>
                </c:pt>
              </c:numCache>
            </c:numRef>
          </c:val>
        </c:ser>
        <c:dLbls>
          <c:showLegendKey val="0"/>
          <c:showVal val="0"/>
          <c:showCatName val="0"/>
          <c:showSerName val="0"/>
          <c:showPercent val="0"/>
          <c:showBubbleSize val="0"/>
        </c:dLbls>
        <c:gapWidth val="150"/>
        <c:axId val="41470976"/>
        <c:axId val="86512384"/>
      </c:barChart>
      <c:catAx>
        <c:axId val="41470976"/>
        <c:scaling>
          <c:orientation val="maxMin"/>
        </c:scaling>
        <c:delete val="0"/>
        <c:axPos val="l"/>
        <c:majorTickMark val="out"/>
        <c:minorTickMark val="none"/>
        <c:tickLblPos val="nextTo"/>
        <c:crossAx val="86512384"/>
        <c:crosses val="autoZero"/>
        <c:auto val="1"/>
        <c:lblAlgn val="ctr"/>
        <c:lblOffset val="100"/>
        <c:noMultiLvlLbl val="0"/>
      </c:catAx>
      <c:valAx>
        <c:axId val="86512384"/>
        <c:scaling>
          <c:orientation val="minMax"/>
        </c:scaling>
        <c:delete val="0"/>
        <c:axPos val="t"/>
        <c:majorGridlines>
          <c:spPr>
            <a:ln>
              <a:noFill/>
            </a:ln>
          </c:spPr>
        </c:majorGridlines>
        <c:numFmt formatCode="General" sourceLinked="1"/>
        <c:majorTickMark val="out"/>
        <c:minorTickMark val="none"/>
        <c:tickLblPos val="nextTo"/>
        <c:txPr>
          <a:bodyPr/>
          <a:lstStyle/>
          <a:p>
            <a:pPr>
              <a:defRPr sz="1200"/>
            </a:pPr>
            <a:endParaRPr lang="en-US"/>
          </a:p>
        </c:txPr>
        <c:crossAx val="41470976"/>
        <c:crosses val="autoZero"/>
        <c:crossBetween val="between"/>
      </c:valAx>
    </c:plotArea>
    <c:legend>
      <c:legendPos val="t"/>
      <c:layout>
        <c:manualLayout>
          <c:xMode val="edge"/>
          <c:yMode val="edge"/>
          <c:x val="4.7059146915523001E-2"/>
          <c:y val="9.0151561091369195E-2"/>
          <c:w val="0.94951893192329151"/>
          <c:h val="0.104159740449111"/>
        </c:manualLayout>
      </c:layout>
      <c:overlay val="0"/>
      <c:txPr>
        <a:bodyPr/>
        <a:lstStyle/>
        <a:p>
          <a:pPr>
            <a:defRPr sz="1400" b="1">
              <a:solidFill>
                <a:srgbClr val="0000CC"/>
              </a:solidFill>
            </a:defRPr>
          </a:pPr>
          <a:endParaRPr lang="en-US"/>
        </a:p>
      </c:txPr>
    </c:legend>
    <c:plotVisOnly val="1"/>
    <c:dispBlanksAs val="gap"/>
    <c:showDLblsOverMax val="0"/>
  </c:chart>
  <c:spPr>
    <a:ln>
      <a:no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barChart>
        <c:barDir val="bar"/>
        <c:grouping val="clustered"/>
        <c:varyColors val="0"/>
        <c:ser>
          <c:idx val="0"/>
          <c:order val="0"/>
          <c:tx>
            <c:strRef>
              <c:f>CKDAA4yearsicdtable.csv!$C$30</c:f>
              <c:strCache>
                <c:ptCount val="1"/>
                <c:pt idx="0">
                  <c:v>% CHRONIC KIDNEY DISEASE (CKD)</c:v>
                </c:pt>
              </c:strCache>
            </c:strRef>
          </c:tx>
          <c:spPr>
            <a:solidFill>
              <a:schemeClr val="tx1">
                <a:lumMod val="65000"/>
                <a:lumOff val="35000"/>
              </a:schemeClr>
            </a:solidFill>
            <a:ln>
              <a:noFill/>
            </a:ln>
          </c:spPr>
          <c:invertIfNegative val="0"/>
          <c:dLbls>
            <c:txPr>
              <a:bodyPr/>
              <a:lstStyle/>
              <a:p>
                <a:pPr>
                  <a:defRPr sz="1200"/>
                </a:pPr>
                <a:endParaRPr lang="en-US"/>
              </a:p>
            </c:txPr>
            <c:showLegendKey val="0"/>
            <c:showVal val="1"/>
            <c:showCatName val="0"/>
            <c:showSerName val="0"/>
            <c:showPercent val="0"/>
            <c:showBubbleSize val="0"/>
            <c:showLeaderLines val="0"/>
          </c:dLbls>
          <c:cat>
            <c:strRef>
              <c:f>CKDAA4yearsicdtable.csv!$B$31:$B$40</c:f>
              <c:strCache>
                <c:ptCount val="10"/>
                <c:pt idx="0">
                  <c:v>C1</c:v>
                </c:pt>
                <c:pt idx="1">
                  <c:v>C2</c:v>
                </c:pt>
                <c:pt idx="2">
                  <c:v>C3</c:v>
                </c:pt>
                <c:pt idx="3">
                  <c:v>C4</c:v>
                </c:pt>
                <c:pt idx="4">
                  <c:v>C5</c:v>
                </c:pt>
                <c:pt idx="5">
                  <c:v>C6</c:v>
                </c:pt>
                <c:pt idx="6">
                  <c:v>C7</c:v>
                </c:pt>
                <c:pt idx="7">
                  <c:v>C8</c:v>
                </c:pt>
                <c:pt idx="8">
                  <c:v>C9</c:v>
                </c:pt>
                <c:pt idx="9">
                  <c:v>ALL</c:v>
                </c:pt>
              </c:strCache>
            </c:strRef>
          </c:cat>
          <c:val>
            <c:numRef>
              <c:f>CKDAA4yearsicdtable.csv!$C$31:$C$40</c:f>
              <c:numCache>
                <c:formatCode>General</c:formatCode>
                <c:ptCount val="10"/>
                <c:pt idx="0">
                  <c:v>67</c:v>
                </c:pt>
                <c:pt idx="1">
                  <c:v>98</c:v>
                </c:pt>
                <c:pt idx="2">
                  <c:v>3</c:v>
                </c:pt>
                <c:pt idx="3">
                  <c:v>6</c:v>
                </c:pt>
                <c:pt idx="4">
                  <c:v>26</c:v>
                </c:pt>
                <c:pt idx="5">
                  <c:v>94</c:v>
                </c:pt>
                <c:pt idx="6">
                  <c:v>4</c:v>
                </c:pt>
                <c:pt idx="7">
                  <c:v>25</c:v>
                </c:pt>
                <c:pt idx="8">
                  <c:v>100</c:v>
                </c:pt>
                <c:pt idx="9">
                  <c:v>26</c:v>
                </c:pt>
              </c:numCache>
            </c:numRef>
          </c:val>
        </c:ser>
        <c:dLbls>
          <c:showLegendKey val="0"/>
          <c:showVal val="0"/>
          <c:showCatName val="0"/>
          <c:showSerName val="0"/>
          <c:showPercent val="0"/>
          <c:showBubbleSize val="0"/>
        </c:dLbls>
        <c:gapWidth val="150"/>
        <c:axId val="86536960"/>
        <c:axId val="86538496"/>
      </c:barChart>
      <c:catAx>
        <c:axId val="86536960"/>
        <c:scaling>
          <c:orientation val="maxMin"/>
        </c:scaling>
        <c:delete val="0"/>
        <c:axPos val="l"/>
        <c:majorTickMark val="out"/>
        <c:minorTickMark val="none"/>
        <c:tickLblPos val="nextTo"/>
        <c:crossAx val="86538496"/>
        <c:crosses val="autoZero"/>
        <c:auto val="1"/>
        <c:lblAlgn val="ctr"/>
        <c:lblOffset val="100"/>
        <c:noMultiLvlLbl val="0"/>
      </c:catAx>
      <c:valAx>
        <c:axId val="86538496"/>
        <c:scaling>
          <c:orientation val="minMax"/>
          <c:max val="100"/>
        </c:scaling>
        <c:delete val="0"/>
        <c:axPos val="t"/>
        <c:majorGridlines>
          <c:spPr>
            <a:ln>
              <a:noFill/>
            </a:ln>
          </c:spPr>
        </c:majorGridlines>
        <c:numFmt formatCode="General" sourceLinked="1"/>
        <c:majorTickMark val="out"/>
        <c:minorTickMark val="none"/>
        <c:tickLblPos val="nextTo"/>
        <c:txPr>
          <a:bodyPr/>
          <a:lstStyle/>
          <a:p>
            <a:pPr>
              <a:defRPr sz="1200"/>
            </a:pPr>
            <a:endParaRPr lang="en-US"/>
          </a:p>
        </c:txPr>
        <c:crossAx val="86536960"/>
        <c:crosses val="autoZero"/>
        <c:crossBetween val="between"/>
      </c:valAx>
    </c:plotArea>
    <c:legend>
      <c:legendPos val="t"/>
      <c:layout>
        <c:manualLayout>
          <c:xMode val="edge"/>
          <c:yMode val="edge"/>
          <c:x val="0"/>
          <c:y val="0.10089332312794599"/>
          <c:w val="1"/>
          <c:h val="0.104159740449111"/>
        </c:manualLayout>
      </c:layout>
      <c:overlay val="0"/>
      <c:txPr>
        <a:bodyPr/>
        <a:lstStyle/>
        <a:p>
          <a:pPr>
            <a:defRPr sz="1400" b="1">
              <a:solidFill>
                <a:srgbClr val="0000CC"/>
              </a:solidFill>
            </a:defRPr>
          </a:pPr>
          <a:endParaRPr lang="en-US"/>
        </a:p>
      </c:txPr>
    </c:legend>
    <c:plotVisOnly val="1"/>
    <c:dispBlanksAs val="gap"/>
    <c:showDLblsOverMax val="0"/>
  </c:chart>
  <c:spPr>
    <a:ln>
      <a:noFill/>
    </a:ln>
  </c:sp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386AD5-6F34-4689-816B-0E4AFBD57C58}" type="doc">
      <dgm:prSet loTypeId="urn:microsoft.com/office/officeart/2005/8/layout/hList6" loCatId="list" qsTypeId="urn:microsoft.com/office/officeart/2005/8/quickstyle/3d2" qsCatId="3D" csTypeId="urn:microsoft.com/office/officeart/2005/8/colors/accent2_4" csCatId="accent2" phldr="1"/>
      <dgm:spPr/>
      <dgm:t>
        <a:bodyPr/>
        <a:lstStyle/>
        <a:p>
          <a:endParaRPr lang="en-US"/>
        </a:p>
      </dgm:t>
    </dgm:pt>
    <dgm:pt modelId="{0C760176-4030-4CE2-A102-5AEADB64DE33}">
      <dgm:prSet phldrT="[Text]" custT="1"/>
      <dgm:spPr/>
      <dgm:t>
        <a:bodyPr/>
        <a:lstStyle/>
        <a:p>
          <a:r>
            <a:rPr lang="en-US" sz="2400" b="1" dirty="0" smtClean="0"/>
            <a:t>Discovering clinically relevant variants</a:t>
          </a:r>
          <a:endParaRPr lang="en-US" sz="2400" b="1" dirty="0"/>
        </a:p>
      </dgm:t>
    </dgm:pt>
    <dgm:pt modelId="{BEB4DB7D-7194-4558-9D3B-8EF65F6D3D3C}" type="parTrans" cxnId="{E0E7A6CA-538F-4D77-A856-297F66854265}">
      <dgm:prSet/>
      <dgm:spPr/>
      <dgm:t>
        <a:bodyPr/>
        <a:lstStyle/>
        <a:p>
          <a:endParaRPr lang="en-US" sz="2400" b="1"/>
        </a:p>
      </dgm:t>
    </dgm:pt>
    <dgm:pt modelId="{0180D280-CE78-47F2-A1ED-95B666EEB814}" type="sibTrans" cxnId="{E0E7A6CA-538F-4D77-A856-297F66854265}">
      <dgm:prSet/>
      <dgm:spPr/>
      <dgm:t>
        <a:bodyPr/>
        <a:lstStyle/>
        <a:p>
          <a:endParaRPr lang="en-US" sz="2400" b="1"/>
        </a:p>
      </dgm:t>
    </dgm:pt>
    <dgm:pt modelId="{48669E20-5D92-4DE8-8313-2EB6F788A109}">
      <dgm:prSet phldrT="[Text]" custT="1"/>
      <dgm:spPr/>
      <dgm:t>
        <a:bodyPr/>
        <a:lstStyle/>
        <a:p>
          <a:r>
            <a:rPr lang="en-US" sz="2400" b="1" dirty="0" smtClean="0"/>
            <a:t>Assessing impact of large-scale implementation on cost and quality of care</a:t>
          </a:r>
          <a:endParaRPr lang="en-US" sz="2400" b="1" dirty="0"/>
        </a:p>
      </dgm:t>
    </dgm:pt>
    <dgm:pt modelId="{AB782188-EAB8-47C9-BAF0-0F95C5017ABC}" type="parTrans" cxnId="{209909C8-B6B6-4352-B9BE-9EAD46459019}">
      <dgm:prSet/>
      <dgm:spPr/>
      <dgm:t>
        <a:bodyPr/>
        <a:lstStyle/>
        <a:p>
          <a:endParaRPr lang="en-US" sz="2400" b="1"/>
        </a:p>
      </dgm:t>
    </dgm:pt>
    <dgm:pt modelId="{1A5F498B-8770-4D67-8948-0ADB722B0508}" type="sibTrans" cxnId="{209909C8-B6B6-4352-B9BE-9EAD46459019}">
      <dgm:prSet/>
      <dgm:spPr/>
      <dgm:t>
        <a:bodyPr/>
        <a:lstStyle/>
        <a:p>
          <a:endParaRPr lang="en-US" sz="2400" b="1"/>
        </a:p>
      </dgm:t>
    </dgm:pt>
    <dgm:pt modelId="{01FABC62-9BAC-4709-8209-A200B0980439}">
      <dgm:prSet phldrT="[Text]" custT="1"/>
      <dgm:spPr>
        <a:solidFill>
          <a:srgbClr val="9393B7"/>
        </a:solidFill>
      </dgm:spPr>
      <dgm:t>
        <a:bodyPr/>
        <a:lstStyle/>
        <a:p>
          <a:r>
            <a:rPr lang="en-US" sz="2400" b="1" dirty="0" smtClean="0">
              <a:solidFill>
                <a:schemeClr val="accent6">
                  <a:lumMod val="75000"/>
                </a:schemeClr>
              </a:solidFill>
            </a:rPr>
            <a:t>Enabling discovery and implementation research in other </a:t>
          </a:r>
          <a:r>
            <a:rPr lang="en-US" sz="2400" b="1" dirty="0" err="1" smtClean="0">
              <a:solidFill>
                <a:schemeClr val="accent6">
                  <a:lumMod val="75000"/>
                </a:schemeClr>
              </a:solidFill>
            </a:rPr>
            <a:t>biorepositories</a:t>
          </a:r>
          <a:endParaRPr lang="en-US" sz="2400" b="1" dirty="0">
            <a:solidFill>
              <a:schemeClr val="accent6">
                <a:lumMod val="75000"/>
              </a:schemeClr>
            </a:solidFill>
          </a:endParaRPr>
        </a:p>
      </dgm:t>
    </dgm:pt>
    <dgm:pt modelId="{C0503908-D4D9-47C0-BE6B-35FF2E2A2D8D}" type="sibTrans" cxnId="{70F88683-3A1D-4C88-9BF4-FCA3EB4194C1}">
      <dgm:prSet/>
      <dgm:spPr/>
      <dgm:t>
        <a:bodyPr/>
        <a:lstStyle/>
        <a:p>
          <a:endParaRPr lang="en-US" sz="2400" b="1"/>
        </a:p>
      </dgm:t>
    </dgm:pt>
    <dgm:pt modelId="{0D17BB31-B0BB-4207-A0FC-2FBEC98788D8}" type="parTrans" cxnId="{70F88683-3A1D-4C88-9BF4-FCA3EB4194C1}">
      <dgm:prSet/>
      <dgm:spPr/>
      <dgm:t>
        <a:bodyPr/>
        <a:lstStyle/>
        <a:p>
          <a:endParaRPr lang="en-US" sz="2400" b="1"/>
        </a:p>
      </dgm:t>
    </dgm:pt>
    <dgm:pt modelId="{EDC7F9BF-D622-48F7-8F8C-551103C38775}" type="pres">
      <dgm:prSet presAssocID="{09386AD5-6F34-4689-816B-0E4AFBD57C58}" presName="Name0" presStyleCnt="0">
        <dgm:presLayoutVars>
          <dgm:dir/>
          <dgm:resizeHandles val="exact"/>
        </dgm:presLayoutVars>
      </dgm:prSet>
      <dgm:spPr/>
      <dgm:t>
        <a:bodyPr/>
        <a:lstStyle/>
        <a:p>
          <a:endParaRPr lang="en-US"/>
        </a:p>
      </dgm:t>
    </dgm:pt>
    <dgm:pt modelId="{18D09646-DE0A-427B-AAA2-CBF48771076D}" type="pres">
      <dgm:prSet presAssocID="{0C760176-4030-4CE2-A102-5AEADB64DE33}" presName="node" presStyleLbl="node1" presStyleIdx="0" presStyleCnt="3" custLinFactNeighborX="-513" custLinFactNeighborY="-1036">
        <dgm:presLayoutVars>
          <dgm:bulletEnabled val="1"/>
        </dgm:presLayoutVars>
      </dgm:prSet>
      <dgm:spPr/>
      <dgm:t>
        <a:bodyPr/>
        <a:lstStyle/>
        <a:p>
          <a:endParaRPr lang="en-US"/>
        </a:p>
      </dgm:t>
    </dgm:pt>
    <dgm:pt modelId="{0FA046B3-6F01-4377-A1DD-8B6DA5D03972}" type="pres">
      <dgm:prSet presAssocID="{0180D280-CE78-47F2-A1ED-95B666EEB814}" presName="sibTrans" presStyleCnt="0"/>
      <dgm:spPr/>
    </dgm:pt>
    <dgm:pt modelId="{849AEDC7-C4B1-41C3-B5BE-B7D12808A9BF}" type="pres">
      <dgm:prSet presAssocID="{48669E20-5D92-4DE8-8313-2EB6F788A109}" presName="node" presStyleLbl="node1" presStyleIdx="1" presStyleCnt="3">
        <dgm:presLayoutVars>
          <dgm:bulletEnabled val="1"/>
        </dgm:presLayoutVars>
      </dgm:prSet>
      <dgm:spPr/>
      <dgm:t>
        <a:bodyPr/>
        <a:lstStyle/>
        <a:p>
          <a:endParaRPr lang="en-US"/>
        </a:p>
      </dgm:t>
    </dgm:pt>
    <dgm:pt modelId="{D15375F5-EA46-46A8-97CB-0BBD98258F6A}" type="pres">
      <dgm:prSet presAssocID="{1A5F498B-8770-4D67-8948-0ADB722B0508}" presName="sibTrans" presStyleCnt="0"/>
      <dgm:spPr/>
    </dgm:pt>
    <dgm:pt modelId="{D5E5A86D-1F23-42A7-8A04-73A6D05FB4AA}" type="pres">
      <dgm:prSet presAssocID="{01FABC62-9BAC-4709-8209-A200B0980439}" presName="node" presStyleLbl="node1" presStyleIdx="2" presStyleCnt="3" custScaleY="94595">
        <dgm:presLayoutVars>
          <dgm:bulletEnabled val="1"/>
        </dgm:presLayoutVars>
      </dgm:prSet>
      <dgm:spPr/>
      <dgm:t>
        <a:bodyPr/>
        <a:lstStyle/>
        <a:p>
          <a:endParaRPr lang="en-US"/>
        </a:p>
      </dgm:t>
    </dgm:pt>
  </dgm:ptLst>
  <dgm:cxnLst>
    <dgm:cxn modelId="{209909C8-B6B6-4352-B9BE-9EAD46459019}" srcId="{09386AD5-6F34-4689-816B-0E4AFBD57C58}" destId="{48669E20-5D92-4DE8-8313-2EB6F788A109}" srcOrd="1" destOrd="0" parTransId="{AB782188-EAB8-47C9-BAF0-0F95C5017ABC}" sibTransId="{1A5F498B-8770-4D67-8948-0ADB722B0508}"/>
    <dgm:cxn modelId="{70F88683-3A1D-4C88-9BF4-FCA3EB4194C1}" srcId="{09386AD5-6F34-4689-816B-0E4AFBD57C58}" destId="{01FABC62-9BAC-4709-8209-A200B0980439}" srcOrd="2" destOrd="0" parTransId="{0D17BB31-B0BB-4207-A0FC-2FBEC98788D8}" sibTransId="{C0503908-D4D9-47C0-BE6B-35FF2E2A2D8D}"/>
    <dgm:cxn modelId="{F24E33BF-30B7-47B0-9C3B-AAEB728272C9}" type="presOf" srcId="{09386AD5-6F34-4689-816B-0E4AFBD57C58}" destId="{EDC7F9BF-D622-48F7-8F8C-551103C38775}" srcOrd="0" destOrd="0" presId="urn:microsoft.com/office/officeart/2005/8/layout/hList6"/>
    <dgm:cxn modelId="{29E137CA-2EA1-4359-9B2D-D1E55D091AD0}" type="presOf" srcId="{01FABC62-9BAC-4709-8209-A200B0980439}" destId="{D5E5A86D-1F23-42A7-8A04-73A6D05FB4AA}" srcOrd="0" destOrd="0" presId="urn:microsoft.com/office/officeart/2005/8/layout/hList6"/>
    <dgm:cxn modelId="{E0E7A6CA-538F-4D77-A856-297F66854265}" srcId="{09386AD5-6F34-4689-816B-0E4AFBD57C58}" destId="{0C760176-4030-4CE2-A102-5AEADB64DE33}" srcOrd="0" destOrd="0" parTransId="{BEB4DB7D-7194-4558-9D3B-8EF65F6D3D3C}" sibTransId="{0180D280-CE78-47F2-A1ED-95B666EEB814}"/>
    <dgm:cxn modelId="{8F55809A-351B-41CA-833D-AD654E0FB2BF}" type="presOf" srcId="{0C760176-4030-4CE2-A102-5AEADB64DE33}" destId="{18D09646-DE0A-427B-AAA2-CBF48771076D}" srcOrd="0" destOrd="0" presId="urn:microsoft.com/office/officeart/2005/8/layout/hList6"/>
    <dgm:cxn modelId="{52E7FF42-84AC-433F-9869-8E6A6BFCE47A}" type="presOf" srcId="{48669E20-5D92-4DE8-8313-2EB6F788A109}" destId="{849AEDC7-C4B1-41C3-B5BE-B7D12808A9BF}" srcOrd="0" destOrd="0" presId="urn:microsoft.com/office/officeart/2005/8/layout/hList6"/>
    <dgm:cxn modelId="{67E6B7A8-41E6-4FD9-8370-C4957D72B63E}" type="presParOf" srcId="{EDC7F9BF-D622-48F7-8F8C-551103C38775}" destId="{18D09646-DE0A-427B-AAA2-CBF48771076D}" srcOrd="0" destOrd="0" presId="urn:microsoft.com/office/officeart/2005/8/layout/hList6"/>
    <dgm:cxn modelId="{28FDEB1E-828F-45A5-828B-94DBAEC31BC9}" type="presParOf" srcId="{EDC7F9BF-D622-48F7-8F8C-551103C38775}" destId="{0FA046B3-6F01-4377-A1DD-8B6DA5D03972}" srcOrd="1" destOrd="0" presId="urn:microsoft.com/office/officeart/2005/8/layout/hList6"/>
    <dgm:cxn modelId="{87F00023-A5C5-4B31-B854-6D9CADACFA33}" type="presParOf" srcId="{EDC7F9BF-D622-48F7-8F8C-551103C38775}" destId="{849AEDC7-C4B1-41C3-B5BE-B7D12808A9BF}" srcOrd="2" destOrd="0" presId="urn:microsoft.com/office/officeart/2005/8/layout/hList6"/>
    <dgm:cxn modelId="{CE1AD672-4D22-4810-8EFA-586ED01B21C8}" type="presParOf" srcId="{EDC7F9BF-D622-48F7-8F8C-551103C38775}" destId="{D15375F5-EA46-46A8-97CB-0BBD98258F6A}" srcOrd="3" destOrd="0" presId="urn:microsoft.com/office/officeart/2005/8/layout/hList6"/>
    <dgm:cxn modelId="{CA351362-B3A6-402E-B2DF-F244D6FE1610}" type="presParOf" srcId="{EDC7F9BF-D622-48F7-8F8C-551103C38775}" destId="{D5E5A86D-1F23-42A7-8A04-73A6D05FB4AA}" srcOrd="4" destOrd="0" presId="urn:microsoft.com/office/officeart/2005/8/layout/h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D09646-DE0A-427B-AAA2-CBF48771076D}">
      <dsp:nvSpPr>
        <dsp:cNvPr id="0" name=""/>
        <dsp:cNvSpPr/>
      </dsp:nvSpPr>
      <dsp:spPr>
        <a:xfrm rot="16200000">
          <a:off x="-1140271" y="1140271"/>
          <a:ext cx="4699000" cy="2418457"/>
        </a:xfrm>
        <a:prstGeom prst="flowChartManualOperation">
          <a:avLst/>
        </a:prstGeom>
        <a:gradFill rotWithShape="0">
          <a:gsLst>
            <a:gs pos="0">
              <a:schemeClr val="accent2">
                <a:shade val="50000"/>
                <a:hueOff val="0"/>
                <a:satOff val="0"/>
                <a:lumOff val="0"/>
                <a:alphaOff val="0"/>
                <a:shade val="51000"/>
                <a:satMod val="130000"/>
              </a:schemeClr>
            </a:gs>
            <a:gs pos="80000">
              <a:schemeClr val="accent2">
                <a:shade val="50000"/>
                <a:hueOff val="0"/>
                <a:satOff val="0"/>
                <a:lumOff val="0"/>
                <a:alphaOff val="0"/>
                <a:shade val="93000"/>
                <a:satMod val="130000"/>
              </a:schemeClr>
            </a:gs>
            <a:gs pos="100000">
              <a:schemeClr val="accent2">
                <a:shade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0" tIns="0" rIns="152400" bIns="0" numCol="1" spcCol="1270" anchor="ctr" anchorCtr="0">
          <a:noAutofit/>
        </a:bodyPr>
        <a:lstStyle/>
        <a:p>
          <a:pPr lvl="0" algn="ctr" defTabSz="1066800">
            <a:lnSpc>
              <a:spcPct val="90000"/>
            </a:lnSpc>
            <a:spcBef>
              <a:spcPct val="0"/>
            </a:spcBef>
            <a:spcAft>
              <a:spcPct val="35000"/>
            </a:spcAft>
          </a:pPr>
          <a:r>
            <a:rPr lang="en-US" sz="2400" b="1" kern="1200" dirty="0" smtClean="0"/>
            <a:t>Discovering clinically relevant variants</a:t>
          </a:r>
          <a:endParaRPr lang="en-US" sz="2400" b="1" kern="1200" dirty="0"/>
        </a:p>
      </dsp:txBody>
      <dsp:txXfrm rot="5400000">
        <a:off x="0" y="939800"/>
        <a:ext cx="2418457" cy="2819400"/>
      </dsp:txXfrm>
    </dsp:sp>
    <dsp:sp modelId="{849AEDC7-C4B1-41C3-B5BE-B7D12808A9BF}">
      <dsp:nvSpPr>
        <dsp:cNvPr id="0" name=""/>
        <dsp:cNvSpPr/>
      </dsp:nvSpPr>
      <dsp:spPr>
        <a:xfrm rot="16200000">
          <a:off x="1460500" y="1140271"/>
          <a:ext cx="4699000" cy="2418457"/>
        </a:xfrm>
        <a:prstGeom prst="flowChartManualOperation">
          <a:avLst/>
        </a:prstGeom>
        <a:gradFill rotWithShape="0">
          <a:gsLst>
            <a:gs pos="0">
              <a:schemeClr val="accent2">
                <a:shade val="50000"/>
                <a:hueOff val="0"/>
                <a:satOff val="-21688"/>
                <a:lumOff val="35185"/>
                <a:alphaOff val="0"/>
                <a:shade val="51000"/>
                <a:satMod val="130000"/>
              </a:schemeClr>
            </a:gs>
            <a:gs pos="80000">
              <a:schemeClr val="accent2">
                <a:shade val="50000"/>
                <a:hueOff val="0"/>
                <a:satOff val="-21688"/>
                <a:lumOff val="35185"/>
                <a:alphaOff val="0"/>
                <a:shade val="93000"/>
                <a:satMod val="130000"/>
              </a:schemeClr>
            </a:gs>
            <a:gs pos="100000">
              <a:schemeClr val="accent2">
                <a:shade val="50000"/>
                <a:hueOff val="0"/>
                <a:satOff val="-21688"/>
                <a:lumOff val="3518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0" tIns="0" rIns="152400" bIns="0" numCol="1" spcCol="1270" anchor="ctr" anchorCtr="0">
          <a:noAutofit/>
        </a:bodyPr>
        <a:lstStyle/>
        <a:p>
          <a:pPr lvl="0" algn="ctr" defTabSz="1066800">
            <a:lnSpc>
              <a:spcPct val="90000"/>
            </a:lnSpc>
            <a:spcBef>
              <a:spcPct val="0"/>
            </a:spcBef>
            <a:spcAft>
              <a:spcPct val="35000"/>
            </a:spcAft>
          </a:pPr>
          <a:r>
            <a:rPr lang="en-US" sz="2400" b="1" kern="1200" dirty="0" smtClean="0"/>
            <a:t>Assessing impact of large-scale implementation on cost and quality of care</a:t>
          </a:r>
          <a:endParaRPr lang="en-US" sz="2400" b="1" kern="1200" dirty="0"/>
        </a:p>
      </dsp:txBody>
      <dsp:txXfrm rot="5400000">
        <a:off x="2600771" y="939800"/>
        <a:ext cx="2418457" cy="2819400"/>
      </dsp:txXfrm>
    </dsp:sp>
    <dsp:sp modelId="{D5E5A86D-1F23-42A7-8A04-73A6D05FB4AA}">
      <dsp:nvSpPr>
        <dsp:cNvPr id="0" name=""/>
        <dsp:cNvSpPr/>
      </dsp:nvSpPr>
      <dsp:spPr>
        <a:xfrm rot="16200000">
          <a:off x="4187331" y="1140271"/>
          <a:ext cx="4445019" cy="2418457"/>
        </a:xfrm>
        <a:prstGeom prst="flowChartManualOperation">
          <a:avLst/>
        </a:prstGeom>
        <a:solidFill>
          <a:srgbClr val="9393B7"/>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0" tIns="0" rIns="152400" bIns="0"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accent6">
                  <a:lumMod val="75000"/>
                </a:schemeClr>
              </a:solidFill>
            </a:rPr>
            <a:t>Enabling discovery and implementation research in other </a:t>
          </a:r>
          <a:r>
            <a:rPr lang="en-US" sz="2400" b="1" kern="1200" dirty="0" err="1" smtClean="0">
              <a:solidFill>
                <a:schemeClr val="accent6">
                  <a:lumMod val="75000"/>
                </a:schemeClr>
              </a:solidFill>
            </a:rPr>
            <a:t>biorepositories</a:t>
          </a:r>
          <a:endParaRPr lang="en-US" sz="2400" b="1" kern="1200" dirty="0">
            <a:solidFill>
              <a:schemeClr val="accent6">
                <a:lumMod val="75000"/>
              </a:schemeClr>
            </a:solidFill>
          </a:endParaRPr>
        </a:p>
      </dsp:txBody>
      <dsp:txXfrm rot="5400000">
        <a:off x="5200612" y="1015994"/>
        <a:ext cx="2418457" cy="2667011"/>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ADFA7665-2250-44FA-8919-BB53A1172444}" type="datetimeFigureOut">
              <a:rPr lang="en-US" smtClean="0"/>
              <a:t>5/23/2014</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426F1F8A-DD4C-4AD6-80D7-30CD4C10FDAE}" type="slidenum">
              <a:rPr lang="en-US" smtClean="0"/>
              <a:t>‹#›</a:t>
            </a:fld>
            <a:endParaRPr lang="en-US"/>
          </a:p>
        </p:txBody>
      </p:sp>
    </p:spTree>
    <p:extLst>
      <p:ext uri="{BB962C8B-B14F-4D97-AF65-F5344CB8AC3E}">
        <p14:creationId xmlns:p14="http://schemas.microsoft.com/office/powerpoint/2010/main" val="6857016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36552BA4-29CC-43AE-A5CC-0D29D41A31C8}" type="datetimeFigureOut">
              <a:rPr lang="en-US" smtClean="0"/>
              <a:t>5/23/2014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C944F9A4-3A38-4611-BC39-D49F828FDB75}" type="slidenum">
              <a:rPr lang="en-US" smtClean="0"/>
              <a:t>‹#›</a:t>
            </a:fld>
            <a:endParaRPr lang="en-US"/>
          </a:p>
        </p:txBody>
      </p:sp>
    </p:spTree>
    <p:extLst>
      <p:ext uri="{BB962C8B-B14F-4D97-AF65-F5344CB8AC3E}">
        <p14:creationId xmlns:p14="http://schemas.microsoft.com/office/powerpoint/2010/main" val="3265231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myresults.org/"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DE3DA2-C72D-429D-8869-F9A2659E2CE0}" type="slidenum">
              <a:rPr lang="en-US" smtClean="0"/>
              <a:pPr/>
              <a:t>1</a:t>
            </a:fld>
            <a:endParaRPr lang="en-US"/>
          </a:p>
        </p:txBody>
      </p:sp>
    </p:spTree>
    <p:extLst>
      <p:ext uri="{BB962C8B-B14F-4D97-AF65-F5344CB8AC3E}">
        <p14:creationId xmlns:p14="http://schemas.microsoft.com/office/powerpoint/2010/main" val="2810705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5887" lvl="1">
              <a:lnSpc>
                <a:spcPct val="90000"/>
              </a:lnSpc>
              <a:spcBef>
                <a:spcPts val="611"/>
              </a:spcBef>
            </a:pPr>
            <a:r>
              <a:rPr lang="en-US" sz="2900" b="0" dirty="0" smtClean="0">
                <a:solidFill>
                  <a:schemeClr val="bg1"/>
                </a:solidFill>
              </a:rPr>
              <a:t>Genomic medicine is </a:t>
            </a:r>
            <a:r>
              <a:rPr lang="en-US" sz="2900" b="0" baseline="0" dirty="0" smtClean="0">
                <a:solidFill>
                  <a:schemeClr val="bg1"/>
                </a:solidFill>
              </a:rPr>
              <a:t>exceptionally dependent on robust electronic data systems due to vastness of data and continually changing nature, updating as knowledge accrues</a:t>
            </a:r>
          </a:p>
          <a:p>
            <a:pPr marL="465887" lvl="1">
              <a:lnSpc>
                <a:spcPct val="90000"/>
              </a:lnSpc>
              <a:spcBef>
                <a:spcPts val="611"/>
              </a:spcBef>
            </a:pPr>
            <a:r>
              <a:rPr lang="en-US" sz="2900" b="0" baseline="0" dirty="0" smtClean="0">
                <a:solidFill>
                  <a:schemeClr val="bg1"/>
                </a:solidFill>
              </a:rPr>
              <a:t>Learning healthcare systems: rapid assessment and feedback for quality improvement, system-wide tracking of clinician actions</a:t>
            </a:r>
          </a:p>
          <a:p>
            <a:pPr marL="171450" indent="-171450">
              <a:buFontTx/>
              <a:buChar char="-"/>
            </a:pPr>
            <a:r>
              <a:rPr lang="en-US" sz="1200" kern="1200" dirty="0" smtClean="0">
                <a:solidFill>
                  <a:schemeClr val="tx1"/>
                </a:solidFill>
                <a:effectLst/>
                <a:latin typeface="+mn-lt"/>
                <a:ea typeface="+mn-ea"/>
                <a:cs typeface="+mn-cs"/>
              </a:rPr>
              <a:t>“A health care system that collects data from routine care for research and facilitates the use of evidence to improve care has been defined as a learning healthcare system.” in near real time</a:t>
            </a:r>
          </a:p>
          <a:p>
            <a:pPr marL="171450" indent="-171450">
              <a:buFontTx/>
              <a:buChar char="-"/>
            </a:pPr>
            <a:r>
              <a:rPr lang="en-US" sz="1200" kern="1200" dirty="0" smtClean="0">
                <a:solidFill>
                  <a:schemeClr val="tx1"/>
                </a:solidFill>
                <a:effectLst/>
                <a:latin typeface="+mn-lt"/>
                <a:ea typeface="+mn-ea"/>
                <a:cs typeface="+mn-cs"/>
              </a:rPr>
              <a:t>Pt </a:t>
            </a:r>
            <a:r>
              <a:rPr lang="en-US" sz="1200" kern="1200" dirty="0" err="1" smtClean="0">
                <a:solidFill>
                  <a:schemeClr val="tx1"/>
                </a:solidFill>
                <a:effectLst/>
                <a:latin typeface="+mn-lt"/>
                <a:ea typeface="+mn-ea"/>
                <a:cs typeface="+mn-cs"/>
              </a:rPr>
              <a:t>ed</a:t>
            </a:r>
            <a:r>
              <a:rPr lang="en-US" sz="1200" kern="1200" dirty="0" smtClean="0">
                <a:solidFill>
                  <a:schemeClr val="tx1"/>
                </a:solidFill>
                <a:effectLst/>
                <a:latin typeface="+mn-lt"/>
                <a:ea typeface="+mn-ea"/>
                <a:cs typeface="+mn-cs"/>
              </a:rPr>
              <a:t> through </a:t>
            </a:r>
            <a:r>
              <a:rPr lang="en-US" sz="1200" kern="1200" dirty="0" err="1" smtClean="0">
                <a:solidFill>
                  <a:schemeClr val="tx1"/>
                </a:solidFill>
                <a:effectLst/>
                <a:latin typeface="+mn-lt"/>
                <a:ea typeface="+mn-ea"/>
                <a:cs typeface="+mn-cs"/>
              </a:rPr>
              <a:t>pt</a:t>
            </a:r>
            <a:r>
              <a:rPr lang="en-US" sz="1200" kern="1200" dirty="0" smtClean="0">
                <a:solidFill>
                  <a:schemeClr val="tx1"/>
                </a:solidFill>
                <a:effectLst/>
                <a:latin typeface="+mn-lt"/>
                <a:ea typeface="+mn-ea"/>
                <a:cs typeface="+mn-cs"/>
              </a:rPr>
              <a:t> portals like some developed in our programs</a:t>
            </a:r>
          </a:p>
          <a:p>
            <a:pPr marL="171450" indent="-171450">
              <a:buFontTx/>
              <a:buChar char="-"/>
            </a:pPr>
            <a:r>
              <a:rPr lang="en-US" sz="1200" kern="1200" dirty="0" smtClean="0">
                <a:solidFill>
                  <a:schemeClr val="tx1"/>
                </a:solidFill>
                <a:effectLst/>
                <a:latin typeface="+mn-lt"/>
                <a:ea typeface="+mn-ea"/>
                <a:cs typeface="+mn-cs"/>
              </a:rPr>
              <a:t>Potentially id family members to degree linking is possible, either through EMRs in same system (unlikely),</a:t>
            </a:r>
            <a:r>
              <a:rPr lang="en-US" sz="1200" kern="1200" baseline="0" dirty="0" smtClean="0">
                <a:solidFill>
                  <a:schemeClr val="tx1"/>
                </a:solidFill>
                <a:effectLst/>
                <a:latin typeface="+mn-lt"/>
                <a:ea typeface="+mn-ea"/>
                <a:cs typeface="+mn-cs"/>
              </a:rPr>
              <a:t> exchange among providers, social network contacts among family members</a:t>
            </a:r>
            <a:endParaRPr lang="en-US" sz="1200" kern="1200" dirty="0" smtClean="0">
              <a:solidFill>
                <a:schemeClr val="tx1"/>
              </a:solidFill>
              <a:effectLst/>
              <a:latin typeface="+mn-lt"/>
              <a:ea typeface="+mn-ea"/>
              <a:cs typeface="+mn-cs"/>
            </a:endParaRPr>
          </a:p>
          <a:p>
            <a:pPr marL="465887" lvl="1">
              <a:lnSpc>
                <a:spcPct val="90000"/>
              </a:lnSpc>
              <a:spcBef>
                <a:spcPts val="611"/>
              </a:spcBef>
            </a:pPr>
            <a:endParaRPr lang="en-US" sz="2900" b="0" baseline="0" dirty="0" smtClean="0">
              <a:solidFill>
                <a:schemeClr val="bg1"/>
              </a:solidFill>
            </a:endParaRPr>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Unicode MS" pitchFamily="34" charset="-128"/>
              </a:defRPr>
            </a:lvl1pPr>
            <a:lvl2pPr marL="757066" indent="-291179" eaLnBrk="0" hangingPunct="0">
              <a:defRPr>
                <a:solidFill>
                  <a:schemeClr val="tx1"/>
                </a:solidFill>
                <a:latin typeface="Arial Unicode MS" pitchFamily="34" charset="-128"/>
              </a:defRPr>
            </a:lvl2pPr>
            <a:lvl3pPr marL="1164717" indent="-232943" eaLnBrk="0" hangingPunct="0">
              <a:defRPr>
                <a:solidFill>
                  <a:schemeClr val="tx1"/>
                </a:solidFill>
                <a:latin typeface="Arial Unicode MS" pitchFamily="34" charset="-128"/>
              </a:defRPr>
            </a:lvl3pPr>
            <a:lvl4pPr marL="1630604" indent="-232943" eaLnBrk="0" hangingPunct="0">
              <a:defRPr>
                <a:solidFill>
                  <a:schemeClr val="tx1"/>
                </a:solidFill>
                <a:latin typeface="Arial Unicode MS" pitchFamily="34" charset="-128"/>
              </a:defRPr>
            </a:lvl4pPr>
            <a:lvl5pPr marL="2096491" indent="-232943" eaLnBrk="0" hangingPunct="0">
              <a:defRPr>
                <a:solidFill>
                  <a:schemeClr val="tx1"/>
                </a:solidFill>
                <a:latin typeface="Arial Unicode MS" pitchFamily="34" charset="-128"/>
              </a:defRPr>
            </a:lvl5pPr>
            <a:lvl6pPr marL="2562377" indent="-232943" eaLnBrk="0" fontAlgn="base" hangingPunct="0">
              <a:spcBef>
                <a:spcPct val="0"/>
              </a:spcBef>
              <a:spcAft>
                <a:spcPct val="0"/>
              </a:spcAft>
              <a:defRPr>
                <a:solidFill>
                  <a:schemeClr val="tx1"/>
                </a:solidFill>
                <a:latin typeface="Arial Unicode MS" pitchFamily="34" charset="-128"/>
              </a:defRPr>
            </a:lvl6pPr>
            <a:lvl7pPr marL="3028264" indent="-232943" eaLnBrk="0" fontAlgn="base" hangingPunct="0">
              <a:spcBef>
                <a:spcPct val="0"/>
              </a:spcBef>
              <a:spcAft>
                <a:spcPct val="0"/>
              </a:spcAft>
              <a:defRPr>
                <a:solidFill>
                  <a:schemeClr val="tx1"/>
                </a:solidFill>
                <a:latin typeface="Arial Unicode MS" pitchFamily="34" charset="-128"/>
              </a:defRPr>
            </a:lvl7pPr>
            <a:lvl8pPr marL="3494151" indent="-232943" eaLnBrk="0" fontAlgn="base" hangingPunct="0">
              <a:spcBef>
                <a:spcPct val="0"/>
              </a:spcBef>
              <a:spcAft>
                <a:spcPct val="0"/>
              </a:spcAft>
              <a:defRPr>
                <a:solidFill>
                  <a:schemeClr val="tx1"/>
                </a:solidFill>
                <a:latin typeface="Arial Unicode MS" pitchFamily="34" charset="-128"/>
              </a:defRPr>
            </a:lvl8pPr>
            <a:lvl9pPr marL="3960038" indent="-232943" eaLnBrk="0" fontAlgn="base" hangingPunct="0">
              <a:spcBef>
                <a:spcPct val="0"/>
              </a:spcBef>
              <a:spcAft>
                <a:spcPct val="0"/>
              </a:spcAft>
              <a:defRPr>
                <a:solidFill>
                  <a:schemeClr val="tx1"/>
                </a:solidFill>
                <a:latin typeface="Arial Unicode MS" pitchFamily="34" charset="-128"/>
              </a:defRPr>
            </a:lvl9pPr>
          </a:lstStyle>
          <a:p>
            <a:pPr eaLnBrk="1" hangingPunct="1"/>
            <a:fld id="{D6631286-65AA-483F-B77A-BD05148979CB}" type="slidenum">
              <a:rPr lang="en-US" smtClean="0"/>
              <a:pPr eaLnBrk="1" hangingPunct="1"/>
              <a:t>12</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5887" lvl="1">
              <a:lnSpc>
                <a:spcPct val="90000"/>
              </a:lnSpc>
              <a:spcBef>
                <a:spcPts val="611"/>
              </a:spcBef>
            </a:pPr>
            <a:endParaRPr lang="en-US" sz="2900" dirty="0">
              <a:solidFill>
                <a:schemeClr val="bg1"/>
              </a:solidFill>
            </a:endParaRPr>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Unicode MS" pitchFamily="34" charset="-128"/>
              </a:defRPr>
            </a:lvl1pPr>
            <a:lvl2pPr marL="757066" indent="-291179" eaLnBrk="0" hangingPunct="0">
              <a:defRPr>
                <a:solidFill>
                  <a:schemeClr val="tx1"/>
                </a:solidFill>
                <a:latin typeface="Arial Unicode MS" pitchFamily="34" charset="-128"/>
              </a:defRPr>
            </a:lvl2pPr>
            <a:lvl3pPr marL="1164717" indent="-232943" eaLnBrk="0" hangingPunct="0">
              <a:defRPr>
                <a:solidFill>
                  <a:schemeClr val="tx1"/>
                </a:solidFill>
                <a:latin typeface="Arial Unicode MS" pitchFamily="34" charset="-128"/>
              </a:defRPr>
            </a:lvl3pPr>
            <a:lvl4pPr marL="1630604" indent="-232943" eaLnBrk="0" hangingPunct="0">
              <a:defRPr>
                <a:solidFill>
                  <a:schemeClr val="tx1"/>
                </a:solidFill>
                <a:latin typeface="Arial Unicode MS" pitchFamily="34" charset="-128"/>
              </a:defRPr>
            </a:lvl4pPr>
            <a:lvl5pPr marL="2096491" indent="-232943" eaLnBrk="0" hangingPunct="0">
              <a:defRPr>
                <a:solidFill>
                  <a:schemeClr val="tx1"/>
                </a:solidFill>
                <a:latin typeface="Arial Unicode MS" pitchFamily="34" charset="-128"/>
              </a:defRPr>
            </a:lvl5pPr>
            <a:lvl6pPr marL="2562377" indent="-232943" eaLnBrk="0" fontAlgn="base" hangingPunct="0">
              <a:spcBef>
                <a:spcPct val="0"/>
              </a:spcBef>
              <a:spcAft>
                <a:spcPct val="0"/>
              </a:spcAft>
              <a:defRPr>
                <a:solidFill>
                  <a:schemeClr val="tx1"/>
                </a:solidFill>
                <a:latin typeface="Arial Unicode MS" pitchFamily="34" charset="-128"/>
              </a:defRPr>
            </a:lvl6pPr>
            <a:lvl7pPr marL="3028264" indent="-232943" eaLnBrk="0" fontAlgn="base" hangingPunct="0">
              <a:spcBef>
                <a:spcPct val="0"/>
              </a:spcBef>
              <a:spcAft>
                <a:spcPct val="0"/>
              </a:spcAft>
              <a:defRPr>
                <a:solidFill>
                  <a:schemeClr val="tx1"/>
                </a:solidFill>
                <a:latin typeface="Arial Unicode MS" pitchFamily="34" charset="-128"/>
              </a:defRPr>
            </a:lvl7pPr>
            <a:lvl8pPr marL="3494151" indent="-232943" eaLnBrk="0" fontAlgn="base" hangingPunct="0">
              <a:spcBef>
                <a:spcPct val="0"/>
              </a:spcBef>
              <a:spcAft>
                <a:spcPct val="0"/>
              </a:spcAft>
              <a:defRPr>
                <a:solidFill>
                  <a:schemeClr val="tx1"/>
                </a:solidFill>
                <a:latin typeface="Arial Unicode MS" pitchFamily="34" charset="-128"/>
              </a:defRPr>
            </a:lvl8pPr>
            <a:lvl9pPr marL="3960038" indent="-232943" eaLnBrk="0" fontAlgn="base" hangingPunct="0">
              <a:spcBef>
                <a:spcPct val="0"/>
              </a:spcBef>
              <a:spcAft>
                <a:spcPct val="0"/>
              </a:spcAft>
              <a:defRPr>
                <a:solidFill>
                  <a:schemeClr val="tx1"/>
                </a:solidFill>
                <a:latin typeface="Arial Unicode MS" pitchFamily="34" charset="-128"/>
              </a:defRPr>
            </a:lvl9pPr>
          </a:lstStyle>
          <a:p>
            <a:pPr eaLnBrk="1" hangingPunct="1"/>
            <a:fld id="{D6631286-65AA-483F-B77A-BD05148979CB}" type="slidenum">
              <a:rPr lang="en-US" smtClean="0"/>
              <a:pPr eaLnBrk="1" hangingPunct="1"/>
              <a:t>13</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923087" lvl="1" indent="-457200">
              <a:lnSpc>
                <a:spcPct val="90000"/>
              </a:lnSpc>
              <a:spcBef>
                <a:spcPts val="611"/>
              </a:spcBef>
              <a:buFont typeface="Arial" panose="020B0604020202020204" pitchFamily="34" charset="0"/>
              <a:buChar char="•"/>
            </a:pPr>
            <a:r>
              <a:rPr lang="en-US" sz="2900" dirty="0" smtClean="0">
                <a:solidFill>
                  <a:schemeClr val="bg1"/>
                </a:solidFill>
              </a:rPr>
              <a:t>Leverage rich EMR</a:t>
            </a:r>
            <a:r>
              <a:rPr lang="en-US" sz="2900" baseline="0" dirty="0" smtClean="0">
                <a:solidFill>
                  <a:schemeClr val="bg1"/>
                </a:solidFill>
              </a:rPr>
              <a:t> </a:t>
            </a:r>
            <a:r>
              <a:rPr lang="en-US" sz="2900" dirty="0" err="1" smtClean="0">
                <a:solidFill>
                  <a:schemeClr val="bg1"/>
                </a:solidFill>
              </a:rPr>
              <a:t>phenotyping</a:t>
            </a:r>
            <a:r>
              <a:rPr lang="en-US" sz="2900" dirty="0" smtClean="0">
                <a:solidFill>
                  <a:schemeClr val="bg1"/>
                </a:solidFill>
              </a:rPr>
              <a:t> </a:t>
            </a:r>
            <a:r>
              <a:rPr lang="en-US" sz="2900" dirty="0" err="1" smtClean="0">
                <a:solidFill>
                  <a:schemeClr val="bg1"/>
                </a:solidFill>
              </a:rPr>
              <a:t>eMERGE</a:t>
            </a:r>
            <a:r>
              <a:rPr lang="en-US" sz="2900" dirty="0" smtClean="0">
                <a:solidFill>
                  <a:schemeClr val="bg1"/>
                </a:solidFill>
              </a:rPr>
              <a:t> has been </a:t>
            </a:r>
            <a:r>
              <a:rPr lang="en-US" sz="2900" baseline="0" dirty="0" smtClean="0">
                <a:solidFill>
                  <a:schemeClr val="bg1"/>
                </a:solidFill>
              </a:rPr>
              <a:t>critical in developing </a:t>
            </a:r>
            <a:r>
              <a:rPr lang="en-US" sz="2900" dirty="0" smtClean="0">
                <a:solidFill>
                  <a:schemeClr val="bg1"/>
                </a:solidFill>
              </a:rPr>
              <a:t>(Denny)</a:t>
            </a:r>
          </a:p>
          <a:p>
            <a:pPr marL="923087" lvl="1" indent="-457200">
              <a:lnSpc>
                <a:spcPct val="90000"/>
              </a:lnSpc>
              <a:spcBef>
                <a:spcPts val="611"/>
              </a:spcBef>
              <a:buFont typeface="Arial" panose="020B0604020202020204" pitchFamily="34" charset="0"/>
              <a:buChar char="•"/>
            </a:pPr>
            <a:r>
              <a:rPr lang="en-US" sz="2900" dirty="0" smtClean="0">
                <a:solidFill>
                  <a:schemeClr val="bg1"/>
                </a:solidFill>
              </a:rPr>
              <a:t>Move beyond GWAS to utilize</a:t>
            </a:r>
            <a:r>
              <a:rPr lang="en-US" sz="2900" baseline="0" dirty="0" smtClean="0">
                <a:solidFill>
                  <a:schemeClr val="bg1"/>
                </a:solidFill>
              </a:rPr>
              <a:t> </a:t>
            </a:r>
            <a:r>
              <a:rPr lang="en-US" sz="2900" baseline="0" dirty="0" err="1" smtClean="0">
                <a:solidFill>
                  <a:schemeClr val="bg1"/>
                </a:solidFill>
              </a:rPr>
              <a:t>SoA</a:t>
            </a:r>
            <a:r>
              <a:rPr lang="en-US" sz="2900" baseline="0" dirty="0" smtClean="0">
                <a:solidFill>
                  <a:schemeClr val="bg1"/>
                </a:solidFill>
              </a:rPr>
              <a:t> genomic techniques, specifically genome sequencing (</a:t>
            </a:r>
            <a:r>
              <a:rPr lang="en-US" sz="2900" baseline="0" dirty="0" err="1" smtClean="0">
                <a:solidFill>
                  <a:schemeClr val="bg1"/>
                </a:solidFill>
              </a:rPr>
              <a:t>Illumina</a:t>
            </a:r>
            <a:r>
              <a:rPr lang="en-US" sz="2900" baseline="0" dirty="0" smtClean="0">
                <a:solidFill>
                  <a:schemeClr val="bg1"/>
                </a:solidFill>
              </a:rPr>
              <a:t>)</a:t>
            </a:r>
          </a:p>
          <a:p>
            <a:pPr marL="923087" lvl="1" indent="-457200">
              <a:lnSpc>
                <a:spcPct val="90000"/>
              </a:lnSpc>
              <a:spcBef>
                <a:spcPts val="611"/>
              </a:spcBef>
              <a:buFont typeface="Arial" panose="020B0604020202020204" pitchFamily="34" charset="0"/>
              <a:buChar char="•"/>
            </a:pPr>
            <a:r>
              <a:rPr lang="en-US" sz="2900" dirty="0" smtClean="0">
                <a:solidFill>
                  <a:schemeClr val="bg1"/>
                </a:solidFill>
              </a:rPr>
              <a:t>Utilize</a:t>
            </a:r>
            <a:r>
              <a:rPr lang="en-US" sz="2900" baseline="0" dirty="0" smtClean="0">
                <a:solidFill>
                  <a:schemeClr val="bg1"/>
                </a:solidFill>
              </a:rPr>
              <a:t> large populations to identify RV carriers and a</a:t>
            </a:r>
            <a:r>
              <a:rPr lang="en-US" sz="2900" dirty="0" smtClean="0">
                <a:solidFill>
                  <a:schemeClr val="bg1"/>
                </a:solidFill>
              </a:rPr>
              <a:t>ssess their phenotypes (images)</a:t>
            </a:r>
          </a:p>
          <a:p>
            <a:pPr marL="923087" lvl="1" indent="-457200">
              <a:lnSpc>
                <a:spcPct val="90000"/>
              </a:lnSpc>
              <a:spcBef>
                <a:spcPts val="611"/>
              </a:spcBef>
              <a:buFont typeface="Arial" panose="020B0604020202020204" pitchFamily="34" charset="0"/>
              <a:buChar char="•"/>
            </a:pPr>
            <a:r>
              <a:rPr lang="en-US" sz="2900" dirty="0" smtClean="0">
                <a:solidFill>
                  <a:schemeClr val="bg1"/>
                </a:solidFill>
              </a:rPr>
              <a:t>New perspective suggested-- examine and</a:t>
            </a:r>
            <a:r>
              <a:rPr lang="en-US" sz="2900" baseline="0" dirty="0" smtClean="0">
                <a:solidFill>
                  <a:schemeClr val="bg1"/>
                </a:solidFill>
              </a:rPr>
              <a:t> integrate functional data in bedside back to bench approach</a:t>
            </a:r>
            <a:endParaRPr lang="en-US" sz="2900" dirty="0">
              <a:solidFill>
                <a:schemeClr val="bg1"/>
              </a:solidFill>
            </a:endParaRPr>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Unicode MS" pitchFamily="34" charset="-128"/>
              </a:defRPr>
            </a:lvl1pPr>
            <a:lvl2pPr marL="757066" indent="-291179" eaLnBrk="0" hangingPunct="0">
              <a:defRPr>
                <a:solidFill>
                  <a:schemeClr val="tx1"/>
                </a:solidFill>
                <a:latin typeface="Arial Unicode MS" pitchFamily="34" charset="-128"/>
              </a:defRPr>
            </a:lvl2pPr>
            <a:lvl3pPr marL="1164717" indent="-232943" eaLnBrk="0" hangingPunct="0">
              <a:defRPr>
                <a:solidFill>
                  <a:schemeClr val="tx1"/>
                </a:solidFill>
                <a:latin typeface="Arial Unicode MS" pitchFamily="34" charset="-128"/>
              </a:defRPr>
            </a:lvl3pPr>
            <a:lvl4pPr marL="1630604" indent="-232943" eaLnBrk="0" hangingPunct="0">
              <a:defRPr>
                <a:solidFill>
                  <a:schemeClr val="tx1"/>
                </a:solidFill>
                <a:latin typeface="Arial Unicode MS" pitchFamily="34" charset="-128"/>
              </a:defRPr>
            </a:lvl4pPr>
            <a:lvl5pPr marL="2096491" indent="-232943" eaLnBrk="0" hangingPunct="0">
              <a:defRPr>
                <a:solidFill>
                  <a:schemeClr val="tx1"/>
                </a:solidFill>
                <a:latin typeface="Arial Unicode MS" pitchFamily="34" charset="-128"/>
              </a:defRPr>
            </a:lvl5pPr>
            <a:lvl6pPr marL="2562377" indent="-232943" eaLnBrk="0" fontAlgn="base" hangingPunct="0">
              <a:spcBef>
                <a:spcPct val="0"/>
              </a:spcBef>
              <a:spcAft>
                <a:spcPct val="0"/>
              </a:spcAft>
              <a:defRPr>
                <a:solidFill>
                  <a:schemeClr val="tx1"/>
                </a:solidFill>
                <a:latin typeface="Arial Unicode MS" pitchFamily="34" charset="-128"/>
              </a:defRPr>
            </a:lvl6pPr>
            <a:lvl7pPr marL="3028264" indent="-232943" eaLnBrk="0" fontAlgn="base" hangingPunct="0">
              <a:spcBef>
                <a:spcPct val="0"/>
              </a:spcBef>
              <a:spcAft>
                <a:spcPct val="0"/>
              </a:spcAft>
              <a:defRPr>
                <a:solidFill>
                  <a:schemeClr val="tx1"/>
                </a:solidFill>
                <a:latin typeface="Arial Unicode MS" pitchFamily="34" charset="-128"/>
              </a:defRPr>
            </a:lvl7pPr>
            <a:lvl8pPr marL="3494151" indent="-232943" eaLnBrk="0" fontAlgn="base" hangingPunct="0">
              <a:spcBef>
                <a:spcPct val="0"/>
              </a:spcBef>
              <a:spcAft>
                <a:spcPct val="0"/>
              </a:spcAft>
              <a:defRPr>
                <a:solidFill>
                  <a:schemeClr val="tx1"/>
                </a:solidFill>
                <a:latin typeface="Arial Unicode MS" pitchFamily="34" charset="-128"/>
              </a:defRPr>
            </a:lvl8pPr>
            <a:lvl9pPr marL="3960038" indent="-232943" eaLnBrk="0" fontAlgn="base" hangingPunct="0">
              <a:spcBef>
                <a:spcPct val="0"/>
              </a:spcBef>
              <a:spcAft>
                <a:spcPct val="0"/>
              </a:spcAft>
              <a:defRPr>
                <a:solidFill>
                  <a:schemeClr val="tx1"/>
                </a:solidFill>
                <a:latin typeface="Arial Unicode MS" pitchFamily="34" charset="-128"/>
              </a:defRPr>
            </a:lvl9pPr>
          </a:lstStyle>
          <a:p>
            <a:pPr eaLnBrk="1" hangingPunct="1"/>
            <a:fld id="{D6631286-65AA-483F-B77A-BD05148979CB}" type="slidenum">
              <a:rPr lang="en-US" smtClean="0"/>
              <a:pPr eaLnBrk="1" hangingPunct="1"/>
              <a:t>14</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5887" lvl="1">
              <a:lnSpc>
                <a:spcPct val="90000"/>
              </a:lnSpc>
              <a:spcBef>
                <a:spcPts val="611"/>
              </a:spcBef>
            </a:pPr>
            <a:endParaRPr lang="en-US" sz="2900" dirty="0">
              <a:solidFill>
                <a:schemeClr val="bg1"/>
              </a:solidFill>
            </a:endParaRPr>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Unicode MS" pitchFamily="34" charset="-128"/>
              </a:defRPr>
            </a:lvl1pPr>
            <a:lvl2pPr marL="757066" indent="-291179" eaLnBrk="0" hangingPunct="0">
              <a:defRPr>
                <a:solidFill>
                  <a:schemeClr val="tx1"/>
                </a:solidFill>
                <a:latin typeface="Arial Unicode MS" pitchFamily="34" charset="-128"/>
              </a:defRPr>
            </a:lvl2pPr>
            <a:lvl3pPr marL="1164717" indent="-232943" eaLnBrk="0" hangingPunct="0">
              <a:defRPr>
                <a:solidFill>
                  <a:schemeClr val="tx1"/>
                </a:solidFill>
                <a:latin typeface="Arial Unicode MS" pitchFamily="34" charset="-128"/>
              </a:defRPr>
            </a:lvl3pPr>
            <a:lvl4pPr marL="1630604" indent="-232943" eaLnBrk="0" hangingPunct="0">
              <a:defRPr>
                <a:solidFill>
                  <a:schemeClr val="tx1"/>
                </a:solidFill>
                <a:latin typeface="Arial Unicode MS" pitchFamily="34" charset="-128"/>
              </a:defRPr>
            </a:lvl4pPr>
            <a:lvl5pPr marL="2096491" indent="-232943" eaLnBrk="0" hangingPunct="0">
              <a:defRPr>
                <a:solidFill>
                  <a:schemeClr val="tx1"/>
                </a:solidFill>
                <a:latin typeface="Arial Unicode MS" pitchFamily="34" charset="-128"/>
              </a:defRPr>
            </a:lvl5pPr>
            <a:lvl6pPr marL="2562377" indent="-232943" eaLnBrk="0" fontAlgn="base" hangingPunct="0">
              <a:spcBef>
                <a:spcPct val="0"/>
              </a:spcBef>
              <a:spcAft>
                <a:spcPct val="0"/>
              </a:spcAft>
              <a:defRPr>
                <a:solidFill>
                  <a:schemeClr val="tx1"/>
                </a:solidFill>
                <a:latin typeface="Arial Unicode MS" pitchFamily="34" charset="-128"/>
              </a:defRPr>
            </a:lvl6pPr>
            <a:lvl7pPr marL="3028264" indent="-232943" eaLnBrk="0" fontAlgn="base" hangingPunct="0">
              <a:spcBef>
                <a:spcPct val="0"/>
              </a:spcBef>
              <a:spcAft>
                <a:spcPct val="0"/>
              </a:spcAft>
              <a:defRPr>
                <a:solidFill>
                  <a:schemeClr val="tx1"/>
                </a:solidFill>
                <a:latin typeface="Arial Unicode MS" pitchFamily="34" charset="-128"/>
              </a:defRPr>
            </a:lvl7pPr>
            <a:lvl8pPr marL="3494151" indent="-232943" eaLnBrk="0" fontAlgn="base" hangingPunct="0">
              <a:spcBef>
                <a:spcPct val="0"/>
              </a:spcBef>
              <a:spcAft>
                <a:spcPct val="0"/>
              </a:spcAft>
              <a:defRPr>
                <a:solidFill>
                  <a:schemeClr val="tx1"/>
                </a:solidFill>
                <a:latin typeface="Arial Unicode MS" pitchFamily="34" charset="-128"/>
              </a:defRPr>
            </a:lvl8pPr>
            <a:lvl9pPr marL="3960038" indent="-232943" eaLnBrk="0" fontAlgn="base" hangingPunct="0">
              <a:spcBef>
                <a:spcPct val="0"/>
              </a:spcBef>
              <a:spcAft>
                <a:spcPct val="0"/>
              </a:spcAft>
              <a:defRPr>
                <a:solidFill>
                  <a:schemeClr val="tx1"/>
                </a:solidFill>
                <a:latin typeface="Arial Unicode MS" pitchFamily="34" charset="-128"/>
              </a:defRPr>
            </a:lvl9pPr>
          </a:lstStyle>
          <a:p>
            <a:pPr eaLnBrk="1" hangingPunct="1"/>
            <a:fld id="{D6631286-65AA-483F-B77A-BD05148979CB}" type="slidenum">
              <a:rPr lang="en-US" smtClean="0"/>
              <a:pPr eaLnBrk="1" hangingPunct="1"/>
              <a:t>15</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5887" lvl="1">
              <a:lnSpc>
                <a:spcPct val="90000"/>
              </a:lnSpc>
              <a:spcBef>
                <a:spcPts val="611"/>
              </a:spcBef>
            </a:pPr>
            <a:r>
              <a:rPr lang="en-US" sz="2900" dirty="0" smtClean="0">
                <a:solidFill>
                  <a:schemeClr val="bg1"/>
                </a:solidFill>
              </a:rPr>
              <a:t>Utilize</a:t>
            </a:r>
            <a:r>
              <a:rPr lang="en-US" sz="2900" baseline="0" dirty="0" smtClean="0">
                <a:solidFill>
                  <a:schemeClr val="bg1"/>
                </a:solidFill>
              </a:rPr>
              <a:t> </a:t>
            </a:r>
            <a:r>
              <a:rPr lang="en-US" sz="2900" baseline="0" dirty="0" err="1" smtClean="0">
                <a:solidFill>
                  <a:schemeClr val="bg1"/>
                </a:solidFill>
              </a:rPr>
              <a:t>eMERGE’s</a:t>
            </a:r>
            <a:r>
              <a:rPr lang="en-US" sz="2900" baseline="0" dirty="0" smtClean="0">
                <a:solidFill>
                  <a:schemeClr val="bg1"/>
                </a:solidFill>
              </a:rPr>
              <a:t> unique strengths– sequence highly clinically relevant genes</a:t>
            </a:r>
            <a:endParaRPr lang="en-US" sz="2900" dirty="0">
              <a:solidFill>
                <a:schemeClr val="bg1"/>
              </a:solidFill>
            </a:endParaRPr>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Unicode MS" pitchFamily="34" charset="-128"/>
              </a:defRPr>
            </a:lvl1pPr>
            <a:lvl2pPr marL="757066" indent="-291179" eaLnBrk="0" hangingPunct="0">
              <a:defRPr>
                <a:solidFill>
                  <a:schemeClr val="tx1"/>
                </a:solidFill>
                <a:latin typeface="Arial Unicode MS" pitchFamily="34" charset="-128"/>
              </a:defRPr>
            </a:lvl2pPr>
            <a:lvl3pPr marL="1164717" indent="-232943" eaLnBrk="0" hangingPunct="0">
              <a:defRPr>
                <a:solidFill>
                  <a:schemeClr val="tx1"/>
                </a:solidFill>
                <a:latin typeface="Arial Unicode MS" pitchFamily="34" charset="-128"/>
              </a:defRPr>
            </a:lvl3pPr>
            <a:lvl4pPr marL="1630604" indent="-232943" eaLnBrk="0" hangingPunct="0">
              <a:defRPr>
                <a:solidFill>
                  <a:schemeClr val="tx1"/>
                </a:solidFill>
                <a:latin typeface="Arial Unicode MS" pitchFamily="34" charset="-128"/>
              </a:defRPr>
            </a:lvl4pPr>
            <a:lvl5pPr marL="2096491" indent="-232943" eaLnBrk="0" hangingPunct="0">
              <a:defRPr>
                <a:solidFill>
                  <a:schemeClr val="tx1"/>
                </a:solidFill>
                <a:latin typeface="Arial Unicode MS" pitchFamily="34" charset="-128"/>
              </a:defRPr>
            </a:lvl5pPr>
            <a:lvl6pPr marL="2562377" indent="-232943" eaLnBrk="0" fontAlgn="base" hangingPunct="0">
              <a:spcBef>
                <a:spcPct val="0"/>
              </a:spcBef>
              <a:spcAft>
                <a:spcPct val="0"/>
              </a:spcAft>
              <a:defRPr>
                <a:solidFill>
                  <a:schemeClr val="tx1"/>
                </a:solidFill>
                <a:latin typeface="Arial Unicode MS" pitchFamily="34" charset="-128"/>
              </a:defRPr>
            </a:lvl6pPr>
            <a:lvl7pPr marL="3028264" indent="-232943" eaLnBrk="0" fontAlgn="base" hangingPunct="0">
              <a:spcBef>
                <a:spcPct val="0"/>
              </a:spcBef>
              <a:spcAft>
                <a:spcPct val="0"/>
              </a:spcAft>
              <a:defRPr>
                <a:solidFill>
                  <a:schemeClr val="tx1"/>
                </a:solidFill>
                <a:latin typeface="Arial Unicode MS" pitchFamily="34" charset="-128"/>
              </a:defRPr>
            </a:lvl7pPr>
            <a:lvl8pPr marL="3494151" indent="-232943" eaLnBrk="0" fontAlgn="base" hangingPunct="0">
              <a:spcBef>
                <a:spcPct val="0"/>
              </a:spcBef>
              <a:spcAft>
                <a:spcPct val="0"/>
              </a:spcAft>
              <a:defRPr>
                <a:solidFill>
                  <a:schemeClr val="tx1"/>
                </a:solidFill>
                <a:latin typeface="Arial Unicode MS" pitchFamily="34" charset="-128"/>
              </a:defRPr>
            </a:lvl8pPr>
            <a:lvl9pPr marL="3960038" indent="-232943" eaLnBrk="0" fontAlgn="base" hangingPunct="0">
              <a:spcBef>
                <a:spcPct val="0"/>
              </a:spcBef>
              <a:spcAft>
                <a:spcPct val="0"/>
              </a:spcAft>
              <a:defRPr>
                <a:solidFill>
                  <a:schemeClr val="tx1"/>
                </a:solidFill>
                <a:latin typeface="Arial Unicode MS" pitchFamily="34" charset="-128"/>
              </a:defRPr>
            </a:lvl9pPr>
          </a:lstStyle>
          <a:p>
            <a:pPr eaLnBrk="1" hangingPunct="1"/>
            <a:fld id="{D6631286-65AA-483F-B77A-BD05148979CB}" type="slidenum">
              <a:rPr lang="en-US" smtClean="0"/>
              <a:pPr eaLnBrk="1" hangingPunct="1"/>
              <a:t>16</a:t>
            </a:fld>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5887" lvl="1">
              <a:lnSpc>
                <a:spcPct val="90000"/>
              </a:lnSpc>
              <a:spcBef>
                <a:spcPts val="611"/>
              </a:spcBef>
            </a:pPr>
            <a:r>
              <a:rPr lang="en-US" sz="2900" dirty="0" smtClean="0">
                <a:solidFill>
                  <a:schemeClr val="bg1"/>
                </a:solidFill>
              </a:rPr>
              <a:t>Found considerable differences across institutions in readiness, willingness to implement</a:t>
            </a:r>
          </a:p>
          <a:p>
            <a:pPr marL="465887" lvl="1">
              <a:lnSpc>
                <a:spcPct val="90000"/>
              </a:lnSpc>
              <a:spcBef>
                <a:spcPts val="611"/>
              </a:spcBef>
            </a:pPr>
            <a:r>
              <a:rPr lang="en-US" sz="2900" dirty="0" smtClean="0">
                <a:solidFill>
                  <a:schemeClr val="bg1"/>
                </a:solidFill>
              </a:rPr>
              <a:t>Some related to expertise, some to available</a:t>
            </a:r>
            <a:r>
              <a:rPr lang="en-US" sz="2900" baseline="0" dirty="0" smtClean="0">
                <a:solidFill>
                  <a:schemeClr val="bg1"/>
                </a:solidFill>
              </a:rPr>
              <a:t> infrastructure, concerns about follow-up</a:t>
            </a:r>
            <a:endParaRPr lang="en-US" sz="2900" dirty="0">
              <a:solidFill>
                <a:schemeClr val="bg1"/>
              </a:solidFill>
            </a:endParaRPr>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Unicode MS" pitchFamily="34" charset="-128"/>
              </a:defRPr>
            </a:lvl1pPr>
            <a:lvl2pPr marL="757066" indent="-291179" eaLnBrk="0" hangingPunct="0">
              <a:defRPr>
                <a:solidFill>
                  <a:schemeClr val="tx1"/>
                </a:solidFill>
                <a:latin typeface="Arial Unicode MS" pitchFamily="34" charset="-128"/>
              </a:defRPr>
            </a:lvl2pPr>
            <a:lvl3pPr marL="1164717" indent="-232943" eaLnBrk="0" hangingPunct="0">
              <a:defRPr>
                <a:solidFill>
                  <a:schemeClr val="tx1"/>
                </a:solidFill>
                <a:latin typeface="Arial Unicode MS" pitchFamily="34" charset="-128"/>
              </a:defRPr>
            </a:lvl3pPr>
            <a:lvl4pPr marL="1630604" indent="-232943" eaLnBrk="0" hangingPunct="0">
              <a:defRPr>
                <a:solidFill>
                  <a:schemeClr val="tx1"/>
                </a:solidFill>
                <a:latin typeface="Arial Unicode MS" pitchFamily="34" charset="-128"/>
              </a:defRPr>
            </a:lvl4pPr>
            <a:lvl5pPr marL="2096491" indent="-232943" eaLnBrk="0" hangingPunct="0">
              <a:defRPr>
                <a:solidFill>
                  <a:schemeClr val="tx1"/>
                </a:solidFill>
                <a:latin typeface="Arial Unicode MS" pitchFamily="34" charset="-128"/>
              </a:defRPr>
            </a:lvl5pPr>
            <a:lvl6pPr marL="2562377" indent="-232943" eaLnBrk="0" fontAlgn="base" hangingPunct="0">
              <a:spcBef>
                <a:spcPct val="0"/>
              </a:spcBef>
              <a:spcAft>
                <a:spcPct val="0"/>
              </a:spcAft>
              <a:defRPr>
                <a:solidFill>
                  <a:schemeClr val="tx1"/>
                </a:solidFill>
                <a:latin typeface="Arial Unicode MS" pitchFamily="34" charset="-128"/>
              </a:defRPr>
            </a:lvl6pPr>
            <a:lvl7pPr marL="3028264" indent="-232943" eaLnBrk="0" fontAlgn="base" hangingPunct="0">
              <a:spcBef>
                <a:spcPct val="0"/>
              </a:spcBef>
              <a:spcAft>
                <a:spcPct val="0"/>
              </a:spcAft>
              <a:defRPr>
                <a:solidFill>
                  <a:schemeClr val="tx1"/>
                </a:solidFill>
                <a:latin typeface="Arial Unicode MS" pitchFamily="34" charset="-128"/>
              </a:defRPr>
            </a:lvl7pPr>
            <a:lvl8pPr marL="3494151" indent="-232943" eaLnBrk="0" fontAlgn="base" hangingPunct="0">
              <a:spcBef>
                <a:spcPct val="0"/>
              </a:spcBef>
              <a:spcAft>
                <a:spcPct val="0"/>
              </a:spcAft>
              <a:defRPr>
                <a:solidFill>
                  <a:schemeClr val="tx1"/>
                </a:solidFill>
                <a:latin typeface="Arial Unicode MS" pitchFamily="34" charset="-128"/>
              </a:defRPr>
            </a:lvl8pPr>
            <a:lvl9pPr marL="3960038" indent="-232943" eaLnBrk="0" fontAlgn="base" hangingPunct="0">
              <a:spcBef>
                <a:spcPct val="0"/>
              </a:spcBef>
              <a:spcAft>
                <a:spcPct val="0"/>
              </a:spcAft>
              <a:defRPr>
                <a:solidFill>
                  <a:schemeClr val="tx1"/>
                </a:solidFill>
                <a:latin typeface="Arial Unicode MS" pitchFamily="34" charset="-128"/>
              </a:defRPr>
            </a:lvl9pPr>
          </a:lstStyle>
          <a:p>
            <a:pPr eaLnBrk="1" hangingPunct="1"/>
            <a:fld id="{D6631286-65AA-483F-B77A-BD05148979CB}" type="slidenum">
              <a:rPr lang="en-US" smtClean="0"/>
              <a:pPr eaLnBrk="1" hangingPunct="1"/>
              <a:t>17</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txBox="1">
            <a:spLocks noGrp="1" noChangeArrowheads="1"/>
          </p:cNvSpPr>
          <p:nvPr/>
        </p:nvSpPr>
        <p:spPr bwMode="auto">
          <a:xfrm>
            <a:off x="3970938" y="8829675"/>
            <a:ext cx="303784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eaLnBrk="0" hangingPunct="0">
              <a:defRPr>
                <a:solidFill>
                  <a:schemeClr val="tx1"/>
                </a:solidFill>
                <a:latin typeface="Arial Unicode MS" pitchFamily="34" charset="-128"/>
              </a:defRPr>
            </a:lvl1pPr>
            <a:lvl2pPr marL="742950" indent="-285750" eaLnBrk="0" hangingPunct="0">
              <a:defRPr>
                <a:solidFill>
                  <a:schemeClr val="tx1"/>
                </a:solidFill>
                <a:latin typeface="Arial Unicode MS" pitchFamily="34" charset="-128"/>
              </a:defRPr>
            </a:lvl2pPr>
            <a:lvl3pPr marL="1143000" indent="-228600" eaLnBrk="0" hangingPunct="0">
              <a:defRPr>
                <a:solidFill>
                  <a:schemeClr val="tx1"/>
                </a:solidFill>
                <a:latin typeface="Arial Unicode MS" pitchFamily="34" charset="-128"/>
              </a:defRPr>
            </a:lvl3pPr>
            <a:lvl4pPr marL="1600200" indent="-228600" eaLnBrk="0" hangingPunct="0">
              <a:defRPr>
                <a:solidFill>
                  <a:schemeClr val="tx1"/>
                </a:solidFill>
                <a:latin typeface="Arial Unicode MS" pitchFamily="34" charset="-128"/>
              </a:defRPr>
            </a:lvl4pPr>
            <a:lvl5pPr marL="2057400" indent="-228600" eaLnBrk="0" hangingPunct="0">
              <a:defRPr>
                <a:solidFill>
                  <a:schemeClr val="tx1"/>
                </a:solidFill>
                <a:latin typeface="Arial Unicode MS" pitchFamily="34" charset="-128"/>
              </a:defRPr>
            </a:lvl5pPr>
            <a:lvl6pPr marL="2514600" indent="-228600" eaLnBrk="0" fontAlgn="base" hangingPunct="0">
              <a:spcBef>
                <a:spcPct val="0"/>
              </a:spcBef>
              <a:spcAft>
                <a:spcPct val="0"/>
              </a:spcAft>
              <a:defRPr>
                <a:solidFill>
                  <a:schemeClr val="tx1"/>
                </a:solidFill>
                <a:latin typeface="Arial Unicode MS" pitchFamily="34" charset="-128"/>
              </a:defRPr>
            </a:lvl6pPr>
            <a:lvl7pPr marL="2971800" indent="-228600" eaLnBrk="0" fontAlgn="base" hangingPunct="0">
              <a:spcBef>
                <a:spcPct val="0"/>
              </a:spcBef>
              <a:spcAft>
                <a:spcPct val="0"/>
              </a:spcAft>
              <a:defRPr>
                <a:solidFill>
                  <a:schemeClr val="tx1"/>
                </a:solidFill>
                <a:latin typeface="Arial Unicode MS" pitchFamily="34" charset="-128"/>
              </a:defRPr>
            </a:lvl7pPr>
            <a:lvl8pPr marL="3429000" indent="-228600" eaLnBrk="0" fontAlgn="base" hangingPunct="0">
              <a:spcBef>
                <a:spcPct val="0"/>
              </a:spcBef>
              <a:spcAft>
                <a:spcPct val="0"/>
              </a:spcAft>
              <a:defRPr>
                <a:solidFill>
                  <a:schemeClr val="tx1"/>
                </a:solidFill>
                <a:latin typeface="Arial Unicode MS" pitchFamily="34" charset="-128"/>
              </a:defRPr>
            </a:lvl8pPr>
            <a:lvl9pPr marL="3886200" indent="-228600" eaLnBrk="0" fontAlgn="base" hangingPunct="0">
              <a:spcBef>
                <a:spcPct val="0"/>
              </a:spcBef>
              <a:spcAft>
                <a:spcPct val="0"/>
              </a:spcAft>
              <a:defRPr>
                <a:solidFill>
                  <a:schemeClr val="tx1"/>
                </a:solidFill>
                <a:latin typeface="Arial Unicode MS" pitchFamily="34" charset="-128"/>
              </a:defRPr>
            </a:lvl9pPr>
          </a:lstStyle>
          <a:p>
            <a:pPr algn="r" eaLnBrk="1" hangingPunct="1"/>
            <a:fld id="{D355E101-0C92-4DF8-AC88-FC5B667F6FC1}" type="slidenum">
              <a:rPr lang="en-US" sz="1200">
                <a:solidFill>
                  <a:srgbClr val="000000"/>
                </a:solidFill>
              </a:rPr>
              <a:pPr algn="r" eaLnBrk="1" hangingPunct="1"/>
              <a:t>18</a:t>
            </a:fld>
            <a:endParaRPr lang="en-US" sz="1200">
              <a:solidFill>
                <a:srgbClr val="000000"/>
              </a:solidFill>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000" dirty="0" smtClean="0"/>
              <a:t>A single mutation can alter cellular and global homeostatic mechanisms and give rise to multiple clinical diseases. We hypothesized that these disease mechanisms could be identified using low minor allele frequency (MAF&lt;0.1) non-synonymous SNPs (</a:t>
            </a:r>
            <a:r>
              <a:rPr lang="en-US" sz="2000" dirty="0" err="1" smtClean="0"/>
              <a:t>nsSNPs</a:t>
            </a:r>
            <a:r>
              <a:rPr lang="en-US" sz="2000" dirty="0" smtClean="0"/>
              <a:t>) associated with "mechanistic phenotypes", comprised of collections of related diagnoses. </a:t>
            </a:r>
          </a:p>
          <a:p>
            <a:endParaRPr lang="en-US" sz="2000" dirty="0" smtClean="0"/>
          </a:p>
          <a:p>
            <a:r>
              <a:rPr lang="en-US" sz="2000" dirty="0" smtClean="0"/>
              <a:t>employed a hypothesis-free ontological enrichment analysis using the sorted </a:t>
            </a:r>
            <a:r>
              <a:rPr lang="en-US" sz="2000" dirty="0" err="1" smtClean="0"/>
              <a:t>nsSNPs</a:t>
            </a:r>
            <a:r>
              <a:rPr lang="en-US" sz="2000" dirty="0" smtClean="0"/>
              <a:t> to identify functional mechanisms underlying the diagnoses comprising the mechanistic phenotypes. The thrombosis phenotype was solely associated with ontologies related to blood coagulation (Fisher's p = 0.0001, FDR p = 0.03), driven by the F5, P2RY12 and F2RL2 genes. For the cancer phenotypes, the reverse genetics models were enriched in DNA repair functions (p = 2×10-5, FDR p = 0.03) (POLG/FANCI, SLX4/FANCP, XRCC1, BRCA1, FANCA, CHD1L) while the additive model showed enrichment related to chromatid segregation (p = 4×10-6, FDR p = 0.005) (KIF25, PINX1). We were able to replicate </a:t>
            </a:r>
            <a:r>
              <a:rPr lang="en-US" sz="2000" dirty="0" err="1" smtClean="0"/>
              <a:t>nsSNP</a:t>
            </a:r>
            <a:r>
              <a:rPr lang="en-US" sz="2000" dirty="0" smtClean="0"/>
              <a:t> associations for POLG/FANCI, BRCA1, FANCA and CHD1L in independent data sets. Mechanism-oriented </a:t>
            </a:r>
            <a:r>
              <a:rPr lang="en-US" sz="2000" dirty="0" err="1" smtClean="0"/>
              <a:t>phenotyping</a:t>
            </a:r>
            <a:r>
              <a:rPr lang="en-US" sz="2000" dirty="0" smtClean="0"/>
              <a:t> using collections of EMR-derived diagnoses can elucidate fundamental disease mechanisms. </a:t>
            </a:r>
            <a:endParaRPr lang="en-US" sz="200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3970938" y="8829675"/>
            <a:ext cx="303784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eaLnBrk="0" hangingPunct="0">
              <a:defRPr>
                <a:solidFill>
                  <a:schemeClr val="tx1"/>
                </a:solidFill>
                <a:latin typeface="Arial Unicode MS" pitchFamily="34" charset="-128"/>
              </a:defRPr>
            </a:lvl1pPr>
            <a:lvl2pPr marL="742950" indent="-285750" eaLnBrk="0" hangingPunct="0">
              <a:defRPr>
                <a:solidFill>
                  <a:schemeClr val="tx1"/>
                </a:solidFill>
                <a:latin typeface="Arial Unicode MS" pitchFamily="34" charset="-128"/>
              </a:defRPr>
            </a:lvl2pPr>
            <a:lvl3pPr marL="1143000" indent="-228600" eaLnBrk="0" hangingPunct="0">
              <a:defRPr>
                <a:solidFill>
                  <a:schemeClr val="tx1"/>
                </a:solidFill>
                <a:latin typeface="Arial Unicode MS" pitchFamily="34" charset="-128"/>
              </a:defRPr>
            </a:lvl3pPr>
            <a:lvl4pPr marL="1600200" indent="-228600" eaLnBrk="0" hangingPunct="0">
              <a:defRPr>
                <a:solidFill>
                  <a:schemeClr val="tx1"/>
                </a:solidFill>
                <a:latin typeface="Arial Unicode MS" pitchFamily="34" charset="-128"/>
              </a:defRPr>
            </a:lvl4pPr>
            <a:lvl5pPr marL="2057400" indent="-228600" eaLnBrk="0" hangingPunct="0">
              <a:defRPr>
                <a:solidFill>
                  <a:schemeClr val="tx1"/>
                </a:solidFill>
                <a:latin typeface="Arial Unicode MS" pitchFamily="34" charset="-128"/>
              </a:defRPr>
            </a:lvl5pPr>
            <a:lvl6pPr marL="2514600" indent="-228600" eaLnBrk="0" fontAlgn="base" hangingPunct="0">
              <a:spcBef>
                <a:spcPct val="0"/>
              </a:spcBef>
              <a:spcAft>
                <a:spcPct val="0"/>
              </a:spcAft>
              <a:defRPr>
                <a:solidFill>
                  <a:schemeClr val="tx1"/>
                </a:solidFill>
                <a:latin typeface="Arial Unicode MS" pitchFamily="34" charset="-128"/>
              </a:defRPr>
            </a:lvl6pPr>
            <a:lvl7pPr marL="2971800" indent="-228600" eaLnBrk="0" fontAlgn="base" hangingPunct="0">
              <a:spcBef>
                <a:spcPct val="0"/>
              </a:spcBef>
              <a:spcAft>
                <a:spcPct val="0"/>
              </a:spcAft>
              <a:defRPr>
                <a:solidFill>
                  <a:schemeClr val="tx1"/>
                </a:solidFill>
                <a:latin typeface="Arial Unicode MS" pitchFamily="34" charset="-128"/>
              </a:defRPr>
            </a:lvl7pPr>
            <a:lvl8pPr marL="3429000" indent="-228600" eaLnBrk="0" fontAlgn="base" hangingPunct="0">
              <a:spcBef>
                <a:spcPct val="0"/>
              </a:spcBef>
              <a:spcAft>
                <a:spcPct val="0"/>
              </a:spcAft>
              <a:defRPr>
                <a:solidFill>
                  <a:schemeClr val="tx1"/>
                </a:solidFill>
                <a:latin typeface="Arial Unicode MS" pitchFamily="34" charset="-128"/>
              </a:defRPr>
            </a:lvl8pPr>
            <a:lvl9pPr marL="3886200" indent="-228600" eaLnBrk="0" fontAlgn="base" hangingPunct="0">
              <a:spcBef>
                <a:spcPct val="0"/>
              </a:spcBef>
              <a:spcAft>
                <a:spcPct val="0"/>
              </a:spcAft>
              <a:defRPr>
                <a:solidFill>
                  <a:schemeClr val="tx1"/>
                </a:solidFill>
                <a:latin typeface="Arial Unicode MS" pitchFamily="34" charset="-128"/>
              </a:defRPr>
            </a:lvl9pPr>
          </a:lstStyle>
          <a:p>
            <a:pPr algn="r" eaLnBrk="1" hangingPunct="1"/>
            <a:fld id="{92DD78E1-F5A2-411D-B886-A4E7D065C44D}" type="slidenum">
              <a:rPr lang="en-US" sz="1200">
                <a:solidFill>
                  <a:srgbClr val="000000"/>
                </a:solidFill>
              </a:rPr>
              <a:pPr algn="r" eaLnBrk="1" hangingPunct="1"/>
              <a:t>19</a:t>
            </a:fld>
            <a:endParaRPr lang="en-US" sz="1200">
              <a:solidFill>
                <a:srgbClr val="000000"/>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b="1" i="0" u="none" strike="noStrike" kern="1200" baseline="0" dirty="0" smtClean="0">
                <a:solidFill>
                  <a:schemeClr val="tx1"/>
                </a:solidFill>
                <a:latin typeface="+mn-lt"/>
                <a:ea typeface="+mn-ea"/>
                <a:cs typeface="+mn-cs"/>
              </a:rPr>
              <a:t>Figure 2. </a:t>
            </a:r>
            <a:r>
              <a:rPr lang="en-US" sz="1200" b="0" i="0" u="none" strike="noStrike" kern="1200" baseline="0" dirty="0" smtClean="0">
                <a:solidFill>
                  <a:schemeClr val="tx1"/>
                </a:solidFill>
                <a:latin typeface="+mn-lt"/>
                <a:ea typeface="+mn-ea"/>
                <a:cs typeface="+mn-cs"/>
              </a:rPr>
              <a:t>QDM document for the</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An Evaluation of the NQF Quality Data Model for Representing Electronic Health Record Driven </a:t>
            </a:r>
            <a:r>
              <a:rPr lang="en-US" sz="1200" b="0" i="0" u="none" strike="noStrike" kern="1200" baseline="0" dirty="0" err="1" smtClean="0">
                <a:solidFill>
                  <a:schemeClr val="tx1"/>
                </a:solidFill>
                <a:latin typeface="+mn-lt"/>
                <a:ea typeface="+mn-ea"/>
                <a:cs typeface="+mn-cs"/>
              </a:rPr>
              <a:t>Phenotyping</a:t>
            </a:r>
            <a:r>
              <a:rPr lang="en-US" sz="1200" b="0" i="0" u="none" strike="noStrike" kern="1200" baseline="0" dirty="0" smtClean="0">
                <a:solidFill>
                  <a:schemeClr val="tx1"/>
                </a:solidFill>
                <a:latin typeface="+mn-lt"/>
                <a:ea typeface="+mn-ea"/>
                <a:cs typeface="+mn-cs"/>
              </a:rPr>
              <a:t> Algorithms</a:t>
            </a:r>
          </a:p>
          <a:p>
            <a:r>
              <a:rPr lang="en-US" sz="1200" b="0" i="0" u="none" strike="noStrike" kern="1200" baseline="0" dirty="0" smtClean="0">
                <a:solidFill>
                  <a:schemeClr val="tx1"/>
                </a:solidFill>
                <a:latin typeface="+mn-lt"/>
                <a:ea typeface="+mn-ea"/>
                <a:cs typeface="+mn-cs"/>
              </a:rPr>
              <a:t>William K. Thompson, Ph.D.1, Luke V. Rasmussen1, Jennifer A. Pacheco1,</a:t>
            </a:r>
          </a:p>
          <a:p>
            <a:r>
              <a:rPr lang="en-US" sz="1200" b="0" i="0" u="none" strike="noStrike" kern="1200" baseline="0" dirty="0" smtClean="0">
                <a:solidFill>
                  <a:schemeClr val="tx1"/>
                </a:solidFill>
                <a:latin typeface="+mn-lt"/>
                <a:ea typeface="+mn-ea"/>
                <a:cs typeface="+mn-cs"/>
              </a:rPr>
              <a:t>Peggy L. </a:t>
            </a:r>
            <a:r>
              <a:rPr lang="en-US" sz="1200" b="0" i="0" u="none" strike="noStrike" kern="1200" baseline="0" dirty="0" err="1" smtClean="0">
                <a:solidFill>
                  <a:schemeClr val="tx1"/>
                </a:solidFill>
                <a:latin typeface="+mn-lt"/>
                <a:ea typeface="+mn-ea"/>
                <a:cs typeface="+mn-cs"/>
              </a:rPr>
              <a:t>Peissig</a:t>
            </a:r>
            <a:r>
              <a:rPr lang="en-US" sz="1200" b="0" i="0" u="none" strike="noStrike" kern="1200" baseline="0" dirty="0" smtClean="0">
                <a:solidFill>
                  <a:schemeClr val="tx1"/>
                </a:solidFill>
                <a:latin typeface="+mn-lt"/>
                <a:ea typeface="+mn-ea"/>
                <a:cs typeface="+mn-cs"/>
              </a:rPr>
              <a:t>, M.B.A.2, Joshua C. Denny, M.D. 3, Abel N. Kho, M.D. 1,</a:t>
            </a:r>
          </a:p>
          <a:p>
            <a:r>
              <a:rPr lang="en-US" sz="1200" b="0" i="0" u="none" strike="noStrike" kern="1200" baseline="0" dirty="0" smtClean="0">
                <a:solidFill>
                  <a:schemeClr val="tx1"/>
                </a:solidFill>
                <a:latin typeface="+mn-lt"/>
                <a:ea typeface="+mn-ea"/>
                <a:cs typeface="+mn-cs"/>
              </a:rPr>
              <a:t>Aaron Miller, Ph.D.2, </a:t>
            </a:r>
            <a:r>
              <a:rPr lang="en-US" sz="1200" b="0" i="0" u="none" strike="noStrike" kern="1200" baseline="0" dirty="0" err="1" smtClean="0">
                <a:solidFill>
                  <a:schemeClr val="tx1"/>
                </a:solidFill>
                <a:latin typeface="+mn-lt"/>
                <a:ea typeface="+mn-ea"/>
                <a:cs typeface="+mn-cs"/>
              </a:rPr>
              <a:t>Jyotishman</a:t>
            </a:r>
            <a:r>
              <a:rPr lang="en-US" sz="1200" b="0" i="0" u="none" strike="noStrike" kern="1200" baseline="0" dirty="0" smtClean="0">
                <a:solidFill>
                  <a:schemeClr val="tx1"/>
                </a:solidFill>
                <a:latin typeface="+mn-lt"/>
                <a:ea typeface="+mn-ea"/>
                <a:cs typeface="+mn-cs"/>
              </a:rPr>
              <a:t> Pathak, Ph.D.4,</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In addition to supporting the export of structured XML file descriptors of algorithms, the MAT also allows users to export a style sheet for executing an XSL transform of the XML source into human-readable HTML (Figure 2). The source XML permits the algorithm developer to add structured human-readable visual aids such as tables and lists that become part of the generated HTML, as well as hyperlinks to external images, flowcharts, and other supporting documents. In the </a:t>
            </a:r>
            <a:r>
              <a:rPr lang="en-US" sz="1200" b="0" i="0" u="none" strike="noStrike" kern="1200" baseline="0" dirty="0" err="1" smtClean="0">
                <a:solidFill>
                  <a:schemeClr val="tx1"/>
                </a:solidFill>
                <a:latin typeface="+mn-lt"/>
                <a:ea typeface="+mn-ea"/>
                <a:cs typeface="+mn-cs"/>
              </a:rPr>
              <a:t>eMERGE</a:t>
            </a:r>
            <a:r>
              <a:rPr lang="en-US" sz="1200" b="0" i="0" u="none" strike="noStrike" kern="1200" baseline="0" dirty="0" smtClean="0">
                <a:solidFill>
                  <a:schemeClr val="tx1"/>
                </a:solidFill>
                <a:latin typeface="+mn-lt"/>
                <a:ea typeface="+mn-ea"/>
                <a:cs typeface="+mn-cs"/>
              </a:rPr>
              <a:t> project we found these types of documentation to be an invaluable means for communicating algorithm logic to external institutions,4 and the ability of the MAT to support this is very welcome. </a:t>
            </a:r>
          </a:p>
          <a:p>
            <a:endParaRPr lang="en-US" sz="1200" b="0" i="0" u="none" strike="noStrike" kern="1200" baseline="0" dirty="0" smtClean="0">
              <a:solidFill>
                <a:schemeClr val="tx1"/>
              </a:solidFill>
              <a:latin typeface="+mn-lt"/>
              <a:ea typeface="+mn-ea"/>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err="1" smtClean="0"/>
              <a:t>eleMAP</a:t>
            </a:r>
            <a:r>
              <a:rPr lang="en-US" dirty="0" smtClean="0"/>
              <a:t> is a dynamic, free tool that helps researchers harmonize their phenotype data and data dictionaries to existing metadata and terminology standards. </a:t>
            </a:r>
            <a:r>
              <a:rPr lang="en-US" dirty="0" err="1" smtClean="0"/>
              <a:t>eleMAP</a:t>
            </a:r>
            <a:r>
              <a:rPr lang="en-US" dirty="0" smtClean="0"/>
              <a:t> also houses a downloadable library of harmonized metadata from a variety of existing phenotype studies</a:t>
            </a:r>
          </a:p>
          <a:p>
            <a:pPr marL="171450" indent="-171450">
              <a:buFont typeface="Arial" panose="020B0604020202020204" pitchFamily="34" charset="0"/>
              <a:buChar char="•"/>
            </a:pPr>
            <a:r>
              <a:rPr lang="en-US" dirty="0" err="1" smtClean="0"/>
              <a:t>PheKB</a:t>
            </a:r>
            <a:r>
              <a:rPr lang="en-US" dirty="0" smtClean="0"/>
              <a:t>, is a collaborative environment to building and validating electronic phenotype algorithms.  </a:t>
            </a:r>
          </a:p>
          <a:p>
            <a:pPr marL="171450" indent="-171450">
              <a:buFont typeface="Arial" panose="020B0604020202020204" pitchFamily="34" charset="0"/>
              <a:buChar char="•"/>
            </a:pPr>
            <a:r>
              <a:rPr lang="en-US" dirty="0" smtClean="0"/>
              <a:t>KNIME is open source “graphical</a:t>
            </a:r>
            <a:r>
              <a:rPr lang="en-US" baseline="0" dirty="0" smtClean="0"/>
              <a:t> workbench” used in developing </a:t>
            </a:r>
            <a:r>
              <a:rPr lang="en-US" dirty="0" smtClean="0"/>
              <a:t>NLP</a:t>
            </a:r>
            <a:r>
              <a:rPr lang="en-US" sz="1200" kern="1200" dirty="0" smtClean="0">
                <a:solidFill>
                  <a:schemeClr val="tx1"/>
                </a:solidFill>
                <a:effectLst/>
                <a:latin typeface="+mn-lt"/>
                <a:ea typeface="+mn-ea"/>
                <a:cs typeface="+mn-cs"/>
              </a:rPr>
              <a:t>.</a:t>
            </a:r>
            <a:endParaRPr lang="en-US" dirty="0" smtClean="0"/>
          </a:p>
          <a:p>
            <a:endParaRPr lang="en-US" dirty="0"/>
          </a:p>
        </p:txBody>
      </p:sp>
      <p:sp>
        <p:nvSpPr>
          <p:cNvPr id="4" name="Slide Number Placeholder 3"/>
          <p:cNvSpPr>
            <a:spLocks noGrp="1"/>
          </p:cNvSpPr>
          <p:nvPr>
            <p:ph type="sldNum" sz="quarter" idx="10"/>
          </p:nvPr>
        </p:nvSpPr>
        <p:spPr/>
        <p:txBody>
          <a:bodyPr/>
          <a:lstStyle/>
          <a:p>
            <a:fld id="{F9C5304F-04CF-4AC5-AC4F-459E72829AAE}"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7098647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44F9A4-3A38-4611-BC39-D49F828FDB75}" type="slidenum">
              <a:rPr lang="en-US" smtClean="0"/>
              <a:t>21</a:t>
            </a:fld>
            <a:endParaRPr lang="en-US"/>
          </a:p>
        </p:txBody>
      </p:sp>
    </p:spTree>
    <p:extLst>
      <p:ext uri="{BB962C8B-B14F-4D97-AF65-F5344CB8AC3E}">
        <p14:creationId xmlns:p14="http://schemas.microsoft.com/office/powerpoint/2010/main" val="1240484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algn="l">
              <a:lnSpc>
                <a:spcPct val="90000"/>
              </a:lnSpc>
              <a:spcBef>
                <a:spcPts val="1200"/>
              </a:spcBef>
              <a:buFont typeface="Arial" panose="020B0604020202020204" pitchFamily="34" charset="0"/>
              <a:buChar char="•"/>
            </a:pPr>
            <a:r>
              <a:rPr lang="en-US" dirty="0" smtClean="0"/>
              <a:t>Begun in 2007 to determine whether and how EMRs linked to </a:t>
            </a:r>
            <a:r>
              <a:rPr lang="en-US" dirty="0" err="1" smtClean="0"/>
              <a:t>biorepositories</a:t>
            </a:r>
            <a:r>
              <a:rPr lang="en-US" dirty="0" smtClean="0"/>
              <a:t> could be used for genomic research</a:t>
            </a:r>
          </a:p>
          <a:p>
            <a:pPr marL="457200" indent="-457200" algn="l">
              <a:lnSpc>
                <a:spcPct val="90000"/>
              </a:lnSpc>
              <a:spcBef>
                <a:spcPts val="1200"/>
              </a:spcBef>
              <a:buFont typeface="Arial" panose="020B0604020202020204" pitchFamily="34" charset="0"/>
              <a:buChar char="•"/>
            </a:pPr>
            <a:r>
              <a:rPr lang="en-US" dirty="0" smtClean="0"/>
              <a:t>Probably the most multidisciplinary</a:t>
            </a:r>
            <a:r>
              <a:rPr lang="en-US" baseline="0" dirty="0" smtClean="0"/>
              <a:t> and </a:t>
            </a:r>
            <a:r>
              <a:rPr lang="en-US" dirty="0" smtClean="0"/>
              <a:t>comprehensive program in genomic medicine portfolio</a:t>
            </a:r>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Unicode MS" pitchFamily="34" charset="-128"/>
              </a:defRPr>
            </a:lvl1pPr>
            <a:lvl2pPr marL="757066" indent="-291179" eaLnBrk="0" hangingPunct="0">
              <a:defRPr>
                <a:solidFill>
                  <a:schemeClr val="tx1"/>
                </a:solidFill>
                <a:latin typeface="Arial Unicode MS" pitchFamily="34" charset="-128"/>
              </a:defRPr>
            </a:lvl2pPr>
            <a:lvl3pPr marL="1164717" indent="-232943" eaLnBrk="0" hangingPunct="0">
              <a:defRPr>
                <a:solidFill>
                  <a:schemeClr val="tx1"/>
                </a:solidFill>
                <a:latin typeface="Arial Unicode MS" pitchFamily="34" charset="-128"/>
              </a:defRPr>
            </a:lvl3pPr>
            <a:lvl4pPr marL="1630604" indent="-232943" eaLnBrk="0" hangingPunct="0">
              <a:defRPr>
                <a:solidFill>
                  <a:schemeClr val="tx1"/>
                </a:solidFill>
                <a:latin typeface="Arial Unicode MS" pitchFamily="34" charset="-128"/>
              </a:defRPr>
            </a:lvl4pPr>
            <a:lvl5pPr marL="2096491" indent="-232943" eaLnBrk="0" hangingPunct="0">
              <a:defRPr>
                <a:solidFill>
                  <a:schemeClr val="tx1"/>
                </a:solidFill>
                <a:latin typeface="Arial Unicode MS" pitchFamily="34" charset="-128"/>
              </a:defRPr>
            </a:lvl5pPr>
            <a:lvl6pPr marL="2562377" indent="-232943" eaLnBrk="0" fontAlgn="base" hangingPunct="0">
              <a:spcBef>
                <a:spcPct val="0"/>
              </a:spcBef>
              <a:spcAft>
                <a:spcPct val="0"/>
              </a:spcAft>
              <a:defRPr>
                <a:solidFill>
                  <a:schemeClr val="tx1"/>
                </a:solidFill>
                <a:latin typeface="Arial Unicode MS" pitchFamily="34" charset="-128"/>
              </a:defRPr>
            </a:lvl6pPr>
            <a:lvl7pPr marL="3028264" indent="-232943" eaLnBrk="0" fontAlgn="base" hangingPunct="0">
              <a:spcBef>
                <a:spcPct val="0"/>
              </a:spcBef>
              <a:spcAft>
                <a:spcPct val="0"/>
              </a:spcAft>
              <a:defRPr>
                <a:solidFill>
                  <a:schemeClr val="tx1"/>
                </a:solidFill>
                <a:latin typeface="Arial Unicode MS" pitchFamily="34" charset="-128"/>
              </a:defRPr>
            </a:lvl7pPr>
            <a:lvl8pPr marL="3494151" indent="-232943" eaLnBrk="0" fontAlgn="base" hangingPunct="0">
              <a:spcBef>
                <a:spcPct val="0"/>
              </a:spcBef>
              <a:spcAft>
                <a:spcPct val="0"/>
              </a:spcAft>
              <a:defRPr>
                <a:solidFill>
                  <a:schemeClr val="tx1"/>
                </a:solidFill>
                <a:latin typeface="Arial Unicode MS" pitchFamily="34" charset="-128"/>
              </a:defRPr>
            </a:lvl8pPr>
            <a:lvl9pPr marL="3960038" indent="-232943" eaLnBrk="0" fontAlgn="base" hangingPunct="0">
              <a:spcBef>
                <a:spcPct val="0"/>
              </a:spcBef>
              <a:spcAft>
                <a:spcPct val="0"/>
              </a:spcAft>
              <a:defRPr>
                <a:solidFill>
                  <a:schemeClr val="tx1"/>
                </a:solidFill>
                <a:latin typeface="Arial Unicode MS" pitchFamily="34" charset="-128"/>
              </a:defRPr>
            </a:lvl9pPr>
          </a:lstStyle>
          <a:p>
            <a:pPr eaLnBrk="1" hangingPunct="1"/>
            <a:fld id="{D6631286-65AA-483F-B77A-BD05148979CB}" type="slidenum">
              <a:rPr lang="en-US" smtClean="0"/>
              <a:pPr eaLnBrk="1" hangingPunct="1"/>
              <a:t>3</a:t>
            </a:fld>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err="1" smtClean="0">
                <a:latin typeface="Arial" pitchFamily="34" charset="0"/>
              </a:rPr>
              <a:t>PheKB</a:t>
            </a:r>
            <a:r>
              <a:rPr lang="en-US" dirty="0" smtClean="0">
                <a:latin typeface="Arial" pitchFamily="34" charset="0"/>
              </a:rPr>
              <a:t> </a:t>
            </a:r>
            <a:r>
              <a:rPr lang="en-US" dirty="0" smtClean="0"/>
              <a:t>online collaborative repository for building, validating, and sharing electronic phenotype algorithms and their performance characteristics.  </a:t>
            </a:r>
            <a:endParaRPr lang="en-US" dirty="0" smtClean="0">
              <a:latin typeface="Arial" pitchFamily="34" charset="0"/>
            </a:endParaRPr>
          </a:p>
          <a:p>
            <a:endParaRPr lang="en-US" dirty="0" smtClean="0">
              <a:latin typeface="Arial" pitchFamily="34" charset="0"/>
            </a:endParaRPr>
          </a:p>
          <a:p>
            <a:r>
              <a:rPr lang="en-US" dirty="0" err="1" smtClean="0">
                <a:latin typeface="Arial" pitchFamily="34" charset="0"/>
              </a:rPr>
              <a:t>eleMAP</a:t>
            </a:r>
            <a:r>
              <a:rPr lang="en-US" dirty="0" smtClean="0">
                <a:latin typeface="Arial" pitchFamily="34" charset="0"/>
              </a:rPr>
              <a:t> allows researchers to harmonize their local phenotype data dictionaries to existing metadata and terminology standards such as the </a:t>
            </a:r>
            <a:r>
              <a:rPr lang="en-US" dirty="0" err="1" smtClean="0">
                <a:latin typeface="Arial" pitchFamily="34" charset="0"/>
              </a:rPr>
              <a:t>caDSR</a:t>
            </a:r>
            <a:r>
              <a:rPr lang="en-US" dirty="0" smtClean="0">
                <a:latin typeface="Arial" pitchFamily="34" charset="0"/>
              </a:rPr>
              <a:t> (Cancer Data Standards Registry and Repository), NCIT (NCI Thesaurus) and SNOMED-CT (Systematized Nomenclature of Medicine-Clinical Terms)</a:t>
            </a:r>
            <a:endParaRPr lang="es-US" dirty="0" smtClean="0">
              <a:latin typeface="Arial" pitchFamily="34" charset="0"/>
            </a:endParaRPr>
          </a:p>
        </p:txBody>
      </p:sp>
      <p:sp>
        <p:nvSpPr>
          <p:cNvPr id="33796" name="Slide Number Placeholder 3"/>
          <p:cNvSpPr>
            <a:spLocks noGrp="1"/>
          </p:cNvSpPr>
          <p:nvPr>
            <p:ph type="sldNum" sz="quarter" idx="5"/>
          </p:nvPr>
        </p:nvSpPr>
        <p:spPr/>
        <p:txBody>
          <a:bodyPr/>
          <a:lstStyle/>
          <a:p>
            <a:pPr defTabSz="930330">
              <a:defRPr/>
            </a:pPr>
            <a:fld id="{81B6ECEF-1E2F-490B-B06D-7151BA458AAD}" type="slidenum">
              <a:rPr lang="en-US" smtClean="0">
                <a:solidFill>
                  <a:prstClr val="black"/>
                </a:solidFill>
                <a:latin typeface="Arial" pitchFamily="34" charset="0"/>
              </a:rPr>
              <a:pPr defTabSz="930330">
                <a:defRPr/>
              </a:pPr>
              <a:t>23</a:t>
            </a:fld>
            <a:endParaRPr lang="en-US" smtClean="0">
              <a:solidFill>
                <a:prstClr val="black"/>
              </a:solidFill>
              <a:latin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Myresults.org (</a:t>
            </a:r>
            <a:r>
              <a:rPr lang="en-US" sz="1200" u="sng" kern="1200" dirty="0" smtClean="0">
                <a:solidFill>
                  <a:schemeClr val="tx1"/>
                </a:solidFill>
                <a:effectLst/>
                <a:latin typeface="+mn-lt"/>
                <a:ea typeface="+mn-ea"/>
                <a:cs typeface="+mn-cs"/>
                <a:hlinkClick r:id="rId3"/>
              </a:rPr>
              <a:t>http://myresults.org/</a:t>
            </a:r>
            <a:r>
              <a:rPr lang="en-US" sz="1200" kern="1200" dirty="0" smtClean="0">
                <a:solidFill>
                  <a:schemeClr val="tx1"/>
                </a:solidFill>
                <a:effectLst/>
                <a:latin typeface="+mn-lt"/>
                <a:ea typeface="+mn-ea"/>
                <a:cs typeface="+mn-cs"/>
              </a:rPr>
              <a:t>) is the </a:t>
            </a:r>
            <a:r>
              <a:rPr lang="en-US" sz="1200" kern="1200" dirty="0" err="1" smtClean="0">
                <a:solidFill>
                  <a:schemeClr val="tx1"/>
                </a:solidFill>
                <a:effectLst/>
                <a:latin typeface="+mn-lt"/>
                <a:ea typeface="+mn-ea"/>
                <a:cs typeface="+mn-cs"/>
              </a:rPr>
              <a:t>eMERGE</a:t>
            </a:r>
            <a:r>
              <a:rPr lang="en-US" sz="1200" kern="1200" dirty="0" smtClean="0">
                <a:solidFill>
                  <a:schemeClr val="tx1"/>
                </a:solidFill>
                <a:effectLst/>
                <a:latin typeface="+mn-lt"/>
                <a:ea typeface="+mn-ea"/>
                <a:cs typeface="+mn-cs"/>
              </a:rPr>
              <a:t> educational website for both clinician and patients.</a:t>
            </a:r>
            <a:endParaRPr lang="en-US" dirty="0"/>
          </a:p>
        </p:txBody>
      </p:sp>
      <p:sp>
        <p:nvSpPr>
          <p:cNvPr id="4" name="Slide Number Placeholder 3"/>
          <p:cNvSpPr>
            <a:spLocks noGrp="1"/>
          </p:cNvSpPr>
          <p:nvPr>
            <p:ph type="sldNum" sz="quarter" idx="10"/>
          </p:nvPr>
        </p:nvSpPr>
        <p:spPr/>
        <p:txBody>
          <a:bodyPr/>
          <a:lstStyle/>
          <a:p>
            <a:fld id="{C944F9A4-3A38-4611-BC39-D49F828FDB75}" type="slidenum">
              <a:rPr lang="en-US" smtClean="0"/>
              <a:t>24</a:t>
            </a:fld>
            <a:endParaRPr lang="en-US"/>
          </a:p>
        </p:txBody>
      </p:sp>
    </p:spTree>
    <p:extLst>
      <p:ext uri="{BB962C8B-B14F-4D97-AF65-F5344CB8AC3E}">
        <p14:creationId xmlns:p14="http://schemas.microsoft.com/office/powerpoint/2010/main" val="40211764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txBox="1">
            <a:spLocks noGrp="1" noChangeArrowheads="1"/>
          </p:cNvSpPr>
          <p:nvPr/>
        </p:nvSpPr>
        <p:spPr bwMode="auto">
          <a:xfrm>
            <a:off x="3970938" y="8829675"/>
            <a:ext cx="303784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Unicode MS" pitchFamily="34" charset="-128"/>
              </a:defRPr>
            </a:lvl1pPr>
            <a:lvl2pPr marL="742950" indent="-285750" eaLnBrk="0" hangingPunct="0">
              <a:defRPr>
                <a:solidFill>
                  <a:schemeClr val="tx1"/>
                </a:solidFill>
                <a:latin typeface="Arial Unicode MS" pitchFamily="34" charset="-128"/>
              </a:defRPr>
            </a:lvl2pPr>
            <a:lvl3pPr marL="1143000" indent="-228600" eaLnBrk="0" hangingPunct="0">
              <a:defRPr>
                <a:solidFill>
                  <a:schemeClr val="tx1"/>
                </a:solidFill>
                <a:latin typeface="Arial Unicode MS" pitchFamily="34" charset="-128"/>
              </a:defRPr>
            </a:lvl3pPr>
            <a:lvl4pPr marL="1600200" indent="-228600" eaLnBrk="0" hangingPunct="0">
              <a:defRPr>
                <a:solidFill>
                  <a:schemeClr val="tx1"/>
                </a:solidFill>
                <a:latin typeface="Arial Unicode MS" pitchFamily="34" charset="-128"/>
              </a:defRPr>
            </a:lvl4pPr>
            <a:lvl5pPr marL="2057400" indent="-228600" eaLnBrk="0" hangingPunct="0">
              <a:defRPr>
                <a:solidFill>
                  <a:schemeClr val="tx1"/>
                </a:solidFill>
                <a:latin typeface="Arial Unicode MS" pitchFamily="34" charset="-128"/>
              </a:defRPr>
            </a:lvl5pPr>
            <a:lvl6pPr marL="2514600" indent="-228600" eaLnBrk="0" fontAlgn="base" hangingPunct="0">
              <a:spcBef>
                <a:spcPct val="0"/>
              </a:spcBef>
              <a:spcAft>
                <a:spcPct val="0"/>
              </a:spcAft>
              <a:defRPr>
                <a:solidFill>
                  <a:schemeClr val="tx1"/>
                </a:solidFill>
                <a:latin typeface="Arial Unicode MS" pitchFamily="34" charset="-128"/>
              </a:defRPr>
            </a:lvl6pPr>
            <a:lvl7pPr marL="2971800" indent="-228600" eaLnBrk="0" fontAlgn="base" hangingPunct="0">
              <a:spcBef>
                <a:spcPct val="0"/>
              </a:spcBef>
              <a:spcAft>
                <a:spcPct val="0"/>
              </a:spcAft>
              <a:defRPr>
                <a:solidFill>
                  <a:schemeClr val="tx1"/>
                </a:solidFill>
                <a:latin typeface="Arial Unicode MS" pitchFamily="34" charset="-128"/>
              </a:defRPr>
            </a:lvl7pPr>
            <a:lvl8pPr marL="3429000" indent="-228600" eaLnBrk="0" fontAlgn="base" hangingPunct="0">
              <a:spcBef>
                <a:spcPct val="0"/>
              </a:spcBef>
              <a:spcAft>
                <a:spcPct val="0"/>
              </a:spcAft>
              <a:defRPr>
                <a:solidFill>
                  <a:schemeClr val="tx1"/>
                </a:solidFill>
                <a:latin typeface="Arial Unicode MS" pitchFamily="34" charset="-128"/>
              </a:defRPr>
            </a:lvl8pPr>
            <a:lvl9pPr marL="3886200" indent="-228600" eaLnBrk="0" fontAlgn="base" hangingPunct="0">
              <a:spcBef>
                <a:spcPct val="0"/>
              </a:spcBef>
              <a:spcAft>
                <a:spcPct val="0"/>
              </a:spcAft>
              <a:defRPr>
                <a:solidFill>
                  <a:schemeClr val="tx1"/>
                </a:solidFill>
                <a:latin typeface="Arial Unicode MS" pitchFamily="34" charset="-128"/>
              </a:defRPr>
            </a:lvl9pPr>
          </a:lstStyle>
          <a:p>
            <a:pPr algn="r" eaLnBrk="1" fontAlgn="base" hangingPunct="1">
              <a:spcBef>
                <a:spcPct val="0"/>
              </a:spcBef>
              <a:spcAft>
                <a:spcPct val="0"/>
              </a:spcAft>
            </a:pPr>
            <a:fld id="{CD97CC19-6C75-43EB-AFAF-016E64699DEF}" type="slidenum">
              <a:rPr lang="en-US" altLang="en-US" sz="1200" smtClean="0">
                <a:solidFill>
                  <a:srgbClr val="000000"/>
                </a:solidFill>
              </a:rPr>
              <a:pPr algn="r" eaLnBrk="1" fontAlgn="base" hangingPunct="1">
                <a:spcBef>
                  <a:spcPct val="0"/>
                </a:spcBef>
                <a:spcAft>
                  <a:spcPct val="0"/>
                </a:spcAft>
              </a:pPr>
              <a:t>25</a:t>
            </a:fld>
            <a:endParaRPr lang="en-US" altLang="en-US" sz="1200" smtClean="0">
              <a:solidFill>
                <a:srgbClr val="000000"/>
              </a:solidFill>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2000"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944F9A4-3A38-4611-BC39-D49F828FDB75}" type="slidenum">
              <a:rPr lang="en-US" smtClean="0"/>
              <a:t>26</a:t>
            </a:fld>
            <a:endParaRPr lang="en-US"/>
          </a:p>
        </p:txBody>
      </p:sp>
    </p:spTree>
    <p:extLst>
      <p:ext uri="{BB962C8B-B14F-4D97-AF65-F5344CB8AC3E}">
        <p14:creationId xmlns:p14="http://schemas.microsoft.com/office/powerpoint/2010/main" val="22355924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923087" lvl="1" indent="-457200">
              <a:lnSpc>
                <a:spcPct val="90000"/>
              </a:lnSpc>
              <a:spcBef>
                <a:spcPts val="611"/>
              </a:spcBef>
              <a:buFont typeface="Arial" panose="020B0604020202020204" pitchFamily="34" charset="0"/>
              <a:buChar char="•"/>
            </a:pPr>
            <a:endParaRPr lang="en-US" sz="2900" dirty="0" smtClean="0">
              <a:solidFill>
                <a:schemeClr val="bg1"/>
              </a:solidFill>
            </a:endParaRPr>
          </a:p>
          <a:p>
            <a:pPr marL="465887" lvl="1">
              <a:lnSpc>
                <a:spcPct val="90000"/>
              </a:lnSpc>
              <a:spcBef>
                <a:spcPts val="611"/>
              </a:spcBef>
            </a:pPr>
            <a:endParaRPr lang="en-US" sz="2900" dirty="0">
              <a:solidFill>
                <a:schemeClr val="bg1"/>
              </a:solidFill>
            </a:endParaRPr>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Unicode MS" pitchFamily="34" charset="-128"/>
              </a:defRPr>
            </a:lvl1pPr>
            <a:lvl2pPr marL="757066" indent="-291179" eaLnBrk="0" hangingPunct="0">
              <a:defRPr>
                <a:solidFill>
                  <a:schemeClr val="tx1"/>
                </a:solidFill>
                <a:latin typeface="Arial Unicode MS" pitchFamily="34" charset="-128"/>
              </a:defRPr>
            </a:lvl2pPr>
            <a:lvl3pPr marL="1164717" indent="-232943" eaLnBrk="0" hangingPunct="0">
              <a:defRPr>
                <a:solidFill>
                  <a:schemeClr val="tx1"/>
                </a:solidFill>
                <a:latin typeface="Arial Unicode MS" pitchFamily="34" charset="-128"/>
              </a:defRPr>
            </a:lvl3pPr>
            <a:lvl4pPr marL="1630604" indent="-232943" eaLnBrk="0" hangingPunct="0">
              <a:defRPr>
                <a:solidFill>
                  <a:schemeClr val="tx1"/>
                </a:solidFill>
                <a:latin typeface="Arial Unicode MS" pitchFamily="34" charset="-128"/>
              </a:defRPr>
            </a:lvl4pPr>
            <a:lvl5pPr marL="2096491" indent="-232943" eaLnBrk="0" hangingPunct="0">
              <a:defRPr>
                <a:solidFill>
                  <a:schemeClr val="tx1"/>
                </a:solidFill>
                <a:latin typeface="Arial Unicode MS" pitchFamily="34" charset="-128"/>
              </a:defRPr>
            </a:lvl5pPr>
            <a:lvl6pPr marL="2562377" indent="-232943" eaLnBrk="0" fontAlgn="base" hangingPunct="0">
              <a:spcBef>
                <a:spcPct val="0"/>
              </a:spcBef>
              <a:spcAft>
                <a:spcPct val="0"/>
              </a:spcAft>
              <a:defRPr>
                <a:solidFill>
                  <a:schemeClr val="tx1"/>
                </a:solidFill>
                <a:latin typeface="Arial Unicode MS" pitchFamily="34" charset="-128"/>
              </a:defRPr>
            </a:lvl6pPr>
            <a:lvl7pPr marL="3028264" indent="-232943" eaLnBrk="0" fontAlgn="base" hangingPunct="0">
              <a:spcBef>
                <a:spcPct val="0"/>
              </a:spcBef>
              <a:spcAft>
                <a:spcPct val="0"/>
              </a:spcAft>
              <a:defRPr>
                <a:solidFill>
                  <a:schemeClr val="tx1"/>
                </a:solidFill>
                <a:latin typeface="Arial Unicode MS" pitchFamily="34" charset="-128"/>
              </a:defRPr>
            </a:lvl7pPr>
            <a:lvl8pPr marL="3494151" indent="-232943" eaLnBrk="0" fontAlgn="base" hangingPunct="0">
              <a:spcBef>
                <a:spcPct val="0"/>
              </a:spcBef>
              <a:spcAft>
                <a:spcPct val="0"/>
              </a:spcAft>
              <a:defRPr>
                <a:solidFill>
                  <a:schemeClr val="tx1"/>
                </a:solidFill>
                <a:latin typeface="Arial Unicode MS" pitchFamily="34" charset="-128"/>
              </a:defRPr>
            </a:lvl8pPr>
            <a:lvl9pPr marL="3960038" indent="-232943" eaLnBrk="0" fontAlgn="base" hangingPunct="0">
              <a:spcBef>
                <a:spcPct val="0"/>
              </a:spcBef>
              <a:spcAft>
                <a:spcPct val="0"/>
              </a:spcAft>
              <a:defRPr>
                <a:solidFill>
                  <a:schemeClr val="tx1"/>
                </a:solidFill>
                <a:latin typeface="Arial Unicode MS" pitchFamily="34" charset="-128"/>
              </a:defRPr>
            </a:lvl9pPr>
          </a:lstStyle>
          <a:p>
            <a:pPr eaLnBrk="1" hangingPunct="1"/>
            <a:fld id="{D6631286-65AA-483F-B77A-BD05148979CB}" type="slidenum">
              <a:rPr lang="en-US" smtClean="0"/>
              <a:pPr eaLnBrk="1" hangingPunct="1"/>
              <a:t>29</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815197" lvl="1" indent="-349370">
              <a:lnSpc>
                <a:spcPct val="90000"/>
              </a:lnSpc>
              <a:spcBef>
                <a:spcPts val="611"/>
              </a:spcBef>
              <a:buFontTx/>
              <a:buChar char="•"/>
            </a:pPr>
            <a:endParaRPr lang="en-US" sz="2900" dirty="0">
              <a:solidFill>
                <a:schemeClr val="bg1"/>
              </a:solidFill>
            </a:endParaRPr>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Unicode MS" pitchFamily="34" charset="-128"/>
              </a:defRPr>
            </a:lvl1pPr>
            <a:lvl2pPr marL="756968" indent="-291142" eaLnBrk="0" hangingPunct="0">
              <a:defRPr>
                <a:solidFill>
                  <a:schemeClr val="tx1"/>
                </a:solidFill>
                <a:latin typeface="Arial Unicode MS" pitchFamily="34" charset="-128"/>
              </a:defRPr>
            </a:lvl2pPr>
            <a:lvl3pPr marL="1164566" indent="-232914" eaLnBrk="0" hangingPunct="0">
              <a:defRPr>
                <a:solidFill>
                  <a:schemeClr val="tx1"/>
                </a:solidFill>
                <a:latin typeface="Arial Unicode MS" pitchFamily="34" charset="-128"/>
              </a:defRPr>
            </a:lvl3pPr>
            <a:lvl4pPr marL="1630393" indent="-232914" eaLnBrk="0" hangingPunct="0">
              <a:defRPr>
                <a:solidFill>
                  <a:schemeClr val="tx1"/>
                </a:solidFill>
                <a:latin typeface="Arial Unicode MS" pitchFamily="34" charset="-128"/>
              </a:defRPr>
            </a:lvl4pPr>
            <a:lvl5pPr marL="2096219" indent="-232914" eaLnBrk="0" hangingPunct="0">
              <a:defRPr>
                <a:solidFill>
                  <a:schemeClr val="tx1"/>
                </a:solidFill>
                <a:latin typeface="Arial Unicode MS" pitchFamily="34" charset="-128"/>
              </a:defRPr>
            </a:lvl5pPr>
            <a:lvl6pPr marL="2562045" indent="-232914" eaLnBrk="0" fontAlgn="base" hangingPunct="0">
              <a:spcBef>
                <a:spcPct val="0"/>
              </a:spcBef>
              <a:spcAft>
                <a:spcPct val="0"/>
              </a:spcAft>
              <a:defRPr>
                <a:solidFill>
                  <a:schemeClr val="tx1"/>
                </a:solidFill>
                <a:latin typeface="Arial Unicode MS" pitchFamily="34" charset="-128"/>
              </a:defRPr>
            </a:lvl6pPr>
            <a:lvl7pPr marL="3027872" indent="-232914" eaLnBrk="0" fontAlgn="base" hangingPunct="0">
              <a:spcBef>
                <a:spcPct val="0"/>
              </a:spcBef>
              <a:spcAft>
                <a:spcPct val="0"/>
              </a:spcAft>
              <a:defRPr>
                <a:solidFill>
                  <a:schemeClr val="tx1"/>
                </a:solidFill>
                <a:latin typeface="Arial Unicode MS" pitchFamily="34" charset="-128"/>
              </a:defRPr>
            </a:lvl7pPr>
            <a:lvl8pPr marL="3493699" indent="-232914" eaLnBrk="0" fontAlgn="base" hangingPunct="0">
              <a:spcBef>
                <a:spcPct val="0"/>
              </a:spcBef>
              <a:spcAft>
                <a:spcPct val="0"/>
              </a:spcAft>
              <a:defRPr>
                <a:solidFill>
                  <a:schemeClr val="tx1"/>
                </a:solidFill>
                <a:latin typeface="Arial Unicode MS" pitchFamily="34" charset="-128"/>
              </a:defRPr>
            </a:lvl8pPr>
            <a:lvl9pPr marL="3959524" indent="-232914" eaLnBrk="0" fontAlgn="base" hangingPunct="0">
              <a:spcBef>
                <a:spcPct val="0"/>
              </a:spcBef>
              <a:spcAft>
                <a:spcPct val="0"/>
              </a:spcAft>
              <a:defRPr>
                <a:solidFill>
                  <a:schemeClr val="tx1"/>
                </a:solidFill>
                <a:latin typeface="Arial Unicode MS" pitchFamily="34" charset="-128"/>
              </a:defRPr>
            </a:lvl9pPr>
          </a:lstStyle>
          <a:p>
            <a:pPr eaLnBrk="1" hangingPunct="1"/>
            <a:fld id="{D6631286-65AA-483F-B77A-BD05148979CB}" type="slidenum">
              <a:rPr lang="en-US" smtClean="0">
                <a:solidFill>
                  <a:prstClr val="black"/>
                </a:solidFill>
              </a:rPr>
              <a:pPr eaLnBrk="1" hangingPunct="1"/>
              <a:t>30</a:t>
            </a:fld>
            <a:endParaRPr lang="en-US" smtClean="0">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44F9A4-3A38-4611-BC39-D49F828FDB75}" type="slidenum">
              <a:rPr lang="en-US" smtClean="0"/>
              <a:t>31</a:t>
            </a:fld>
            <a:endParaRPr lang="en-US"/>
          </a:p>
        </p:txBody>
      </p:sp>
    </p:spTree>
    <p:extLst>
      <p:ext uri="{BB962C8B-B14F-4D97-AF65-F5344CB8AC3E}">
        <p14:creationId xmlns:p14="http://schemas.microsoft.com/office/powerpoint/2010/main" val="22503469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44F9A4-3A38-4611-BC39-D49F828FDB75}" type="slidenum">
              <a:rPr lang="en-US" smtClean="0"/>
              <a:t>32</a:t>
            </a:fld>
            <a:endParaRPr lang="en-US"/>
          </a:p>
        </p:txBody>
      </p:sp>
    </p:spTree>
    <p:extLst>
      <p:ext uri="{BB962C8B-B14F-4D97-AF65-F5344CB8AC3E}">
        <p14:creationId xmlns:p14="http://schemas.microsoft.com/office/powerpoint/2010/main" val="22503469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815257" lvl="1" indent="-349396">
              <a:lnSpc>
                <a:spcPct val="90000"/>
              </a:lnSpc>
              <a:spcBef>
                <a:spcPts val="611"/>
              </a:spcBef>
              <a:buFontTx/>
              <a:buChar char="•"/>
            </a:pPr>
            <a:endParaRPr lang="en-US" sz="2900" dirty="0">
              <a:solidFill>
                <a:schemeClr val="bg1"/>
              </a:solidFill>
            </a:endParaRPr>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Unicode MS" pitchFamily="34" charset="-128"/>
              </a:defRPr>
            </a:lvl1pPr>
            <a:lvl2pPr marL="757024" indent="-291163" eaLnBrk="0" hangingPunct="0">
              <a:defRPr>
                <a:solidFill>
                  <a:schemeClr val="tx1"/>
                </a:solidFill>
                <a:latin typeface="Arial Unicode MS" pitchFamily="34" charset="-128"/>
              </a:defRPr>
            </a:lvl2pPr>
            <a:lvl3pPr marL="1164653" indent="-232930" eaLnBrk="0" hangingPunct="0">
              <a:defRPr>
                <a:solidFill>
                  <a:schemeClr val="tx1"/>
                </a:solidFill>
                <a:latin typeface="Arial Unicode MS" pitchFamily="34" charset="-128"/>
              </a:defRPr>
            </a:lvl3pPr>
            <a:lvl4pPr marL="1630514" indent="-232930" eaLnBrk="0" hangingPunct="0">
              <a:defRPr>
                <a:solidFill>
                  <a:schemeClr val="tx1"/>
                </a:solidFill>
                <a:latin typeface="Arial Unicode MS" pitchFamily="34" charset="-128"/>
              </a:defRPr>
            </a:lvl4pPr>
            <a:lvl5pPr marL="2096375" indent="-232930" eaLnBrk="0" hangingPunct="0">
              <a:defRPr>
                <a:solidFill>
                  <a:schemeClr val="tx1"/>
                </a:solidFill>
                <a:latin typeface="Arial Unicode MS" pitchFamily="34" charset="-128"/>
              </a:defRPr>
            </a:lvl5pPr>
            <a:lvl6pPr marL="2562236" indent="-232930" eaLnBrk="0" fontAlgn="base" hangingPunct="0">
              <a:spcBef>
                <a:spcPct val="0"/>
              </a:spcBef>
              <a:spcAft>
                <a:spcPct val="0"/>
              </a:spcAft>
              <a:defRPr>
                <a:solidFill>
                  <a:schemeClr val="tx1"/>
                </a:solidFill>
                <a:latin typeface="Arial Unicode MS" pitchFamily="34" charset="-128"/>
              </a:defRPr>
            </a:lvl6pPr>
            <a:lvl7pPr marL="3028096" indent="-232930" eaLnBrk="0" fontAlgn="base" hangingPunct="0">
              <a:spcBef>
                <a:spcPct val="0"/>
              </a:spcBef>
              <a:spcAft>
                <a:spcPct val="0"/>
              </a:spcAft>
              <a:defRPr>
                <a:solidFill>
                  <a:schemeClr val="tx1"/>
                </a:solidFill>
                <a:latin typeface="Arial Unicode MS" pitchFamily="34" charset="-128"/>
              </a:defRPr>
            </a:lvl7pPr>
            <a:lvl8pPr marL="3493957" indent="-232930" eaLnBrk="0" fontAlgn="base" hangingPunct="0">
              <a:spcBef>
                <a:spcPct val="0"/>
              </a:spcBef>
              <a:spcAft>
                <a:spcPct val="0"/>
              </a:spcAft>
              <a:defRPr>
                <a:solidFill>
                  <a:schemeClr val="tx1"/>
                </a:solidFill>
                <a:latin typeface="Arial Unicode MS" pitchFamily="34" charset="-128"/>
              </a:defRPr>
            </a:lvl8pPr>
            <a:lvl9pPr marL="3959819" indent="-232930" eaLnBrk="0" fontAlgn="base" hangingPunct="0">
              <a:spcBef>
                <a:spcPct val="0"/>
              </a:spcBef>
              <a:spcAft>
                <a:spcPct val="0"/>
              </a:spcAft>
              <a:defRPr>
                <a:solidFill>
                  <a:schemeClr val="tx1"/>
                </a:solidFill>
                <a:latin typeface="Arial Unicode MS" pitchFamily="34" charset="-128"/>
              </a:defRPr>
            </a:lvl9pPr>
          </a:lstStyle>
          <a:p>
            <a:pPr eaLnBrk="1" hangingPunct="1"/>
            <a:fld id="{D6631286-65AA-483F-B77A-BD05148979CB}" type="slidenum">
              <a:rPr lang="en-US" smtClean="0">
                <a:solidFill>
                  <a:prstClr val="black"/>
                </a:solidFill>
              </a:rPr>
              <a:pPr eaLnBrk="1" hangingPunct="1"/>
              <a:t>33</a:t>
            </a:fld>
            <a:endParaRPr lang="en-US" smtClean="0">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815257" lvl="1" indent="-349396">
              <a:lnSpc>
                <a:spcPct val="90000"/>
              </a:lnSpc>
              <a:spcBef>
                <a:spcPts val="611"/>
              </a:spcBef>
              <a:buFontTx/>
              <a:buChar char="•"/>
            </a:pPr>
            <a:endParaRPr lang="en-US" sz="2900" dirty="0">
              <a:solidFill>
                <a:schemeClr val="bg1"/>
              </a:solidFill>
            </a:endParaRPr>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Unicode MS" pitchFamily="34" charset="-128"/>
              </a:defRPr>
            </a:lvl1pPr>
            <a:lvl2pPr marL="757024" indent="-291163" eaLnBrk="0" hangingPunct="0">
              <a:defRPr>
                <a:solidFill>
                  <a:schemeClr val="tx1"/>
                </a:solidFill>
                <a:latin typeface="Arial Unicode MS" pitchFamily="34" charset="-128"/>
              </a:defRPr>
            </a:lvl2pPr>
            <a:lvl3pPr marL="1164653" indent="-232930" eaLnBrk="0" hangingPunct="0">
              <a:defRPr>
                <a:solidFill>
                  <a:schemeClr val="tx1"/>
                </a:solidFill>
                <a:latin typeface="Arial Unicode MS" pitchFamily="34" charset="-128"/>
              </a:defRPr>
            </a:lvl3pPr>
            <a:lvl4pPr marL="1630514" indent="-232930" eaLnBrk="0" hangingPunct="0">
              <a:defRPr>
                <a:solidFill>
                  <a:schemeClr val="tx1"/>
                </a:solidFill>
                <a:latin typeface="Arial Unicode MS" pitchFamily="34" charset="-128"/>
              </a:defRPr>
            </a:lvl4pPr>
            <a:lvl5pPr marL="2096375" indent="-232930" eaLnBrk="0" hangingPunct="0">
              <a:defRPr>
                <a:solidFill>
                  <a:schemeClr val="tx1"/>
                </a:solidFill>
                <a:latin typeface="Arial Unicode MS" pitchFamily="34" charset="-128"/>
              </a:defRPr>
            </a:lvl5pPr>
            <a:lvl6pPr marL="2562236" indent="-232930" eaLnBrk="0" fontAlgn="base" hangingPunct="0">
              <a:spcBef>
                <a:spcPct val="0"/>
              </a:spcBef>
              <a:spcAft>
                <a:spcPct val="0"/>
              </a:spcAft>
              <a:defRPr>
                <a:solidFill>
                  <a:schemeClr val="tx1"/>
                </a:solidFill>
                <a:latin typeface="Arial Unicode MS" pitchFamily="34" charset="-128"/>
              </a:defRPr>
            </a:lvl6pPr>
            <a:lvl7pPr marL="3028096" indent="-232930" eaLnBrk="0" fontAlgn="base" hangingPunct="0">
              <a:spcBef>
                <a:spcPct val="0"/>
              </a:spcBef>
              <a:spcAft>
                <a:spcPct val="0"/>
              </a:spcAft>
              <a:defRPr>
                <a:solidFill>
                  <a:schemeClr val="tx1"/>
                </a:solidFill>
                <a:latin typeface="Arial Unicode MS" pitchFamily="34" charset="-128"/>
              </a:defRPr>
            </a:lvl7pPr>
            <a:lvl8pPr marL="3493957" indent="-232930" eaLnBrk="0" fontAlgn="base" hangingPunct="0">
              <a:spcBef>
                <a:spcPct val="0"/>
              </a:spcBef>
              <a:spcAft>
                <a:spcPct val="0"/>
              </a:spcAft>
              <a:defRPr>
                <a:solidFill>
                  <a:schemeClr val="tx1"/>
                </a:solidFill>
                <a:latin typeface="Arial Unicode MS" pitchFamily="34" charset="-128"/>
              </a:defRPr>
            </a:lvl8pPr>
            <a:lvl9pPr marL="3959819" indent="-232930" eaLnBrk="0" fontAlgn="base" hangingPunct="0">
              <a:spcBef>
                <a:spcPct val="0"/>
              </a:spcBef>
              <a:spcAft>
                <a:spcPct val="0"/>
              </a:spcAft>
              <a:defRPr>
                <a:solidFill>
                  <a:schemeClr val="tx1"/>
                </a:solidFill>
                <a:latin typeface="Arial Unicode MS" pitchFamily="34" charset="-128"/>
              </a:defRPr>
            </a:lvl9pPr>
          </a:lstStyle>
          <a:p>
            <a:pPr eaLnBrk="1" hangingPunct="1"/>
            <a:fld id="{D6631286-65AA-483F-B77A-BD05148979CB}" type="slidenum">
              <a:rPr lang="en-US" smtClean="0">
                <a:solidFill>
                  <a:prstClr val="black"/>
                </a:solidFill>
              </a:rPr>
              <a:pPr eaLnBrk="1" hangingPunct="1"/>
              <a:t>34</a:t>
            </a:fld>
            <a:endParaRPr lang="en-US" smtClean="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57200" indent="-457200" algn="l">
              <a:lnSpc>
                <a:spcPct val="90000"/>
              </a:lnSpc>
              <a:spcBef>
                <a:spcPts val="1200"/>
              </a:spcBef>
              <a:buFont typeface="Arial" panose="020B0604020202020204" pitchFamily="34" charset="0"/>
              <a:buChar char="•"/>
            </a:pPr>
            <a:r>
              <a:rPr lang="en-US" dirty="0" smtClean="0"/>
              <a:t>Phase I addressed whether/how</a:t>
            </a:r>
          </a:p>
          <a:p>
            <a:pPr marL="457200" indent="-457200" algn="l">
              <a:lnSpc>
                <a:spcPct val="90000"/>
              </a:lnSpc>
              <a:spcBef>
                <a:spcPts val="1200"/>
              </a:spcBef>
              <a:buFont typeface="Arial" panose="020B0604020202020204" pitchFamily="34" charset="0"/>
              <a:buChar char="•"/>
            </a:pPr>
            <a:r>
              <a:rPr lang="en-US" dirty="0" smtClean="0"/>
              <a:t>Phase II</a:t>
            </a:r>
            <a:r>
              <a:rPr lang="en-US" baseline="0" dirty="0" smtClean="0"/>
              <a:t> implementation</a:t>
            </a:r>
            <a:endParaRPr lang="en-US" dirty="0" smtClean="0"/>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Unicode MS" pitchFamily="34" charset="-128"/>
              </a:defRPr>
            </a:lvl1pPr>
            <a:lvl2pPr marL="757066" indent="-291179" eaLnBrk="0" hangingPunct="0">
              <a:defRPr>
                <a:solidFill>
                  <a:schemeClr val="tx1"/>
                </a:solidFill>
                <a:latin typeface="Arial Unicode MS" pitchFamily="34" charset="-128"/>
              </a:defRPr>
            </a:lvl2pPr>
            <a:lvl3pPr marL="1164717" indent="-232943" eaLnBrk="0" hangingPunct="0">
              <a:defRPr>
                <a:solidFill>
                  <a:schemeClr val="tx1"/>
                </a:solidFill>
                <a:latin typeface="Arial Unicode MS" pitchFamily="34" charset="-128"/>
              </a:defRPr>
            </a:lvl3pPr>
            <a:lvl4pPr marL="1630604" indent="-232943" eaLnBrk="0" hangingPunct="0">
              <a:defRPr>
                <a:solidFill>
                  <a:schemeClr val="tx1"/>
                </a:solidFill>
                <a:latin typeface="Arial Unicode MS" pitchFamily="34" charset="-128"/>
              </a:defRPr>
            </a:lvl4pPr>
            <a:lvl5pPr marL="2096491" indent="-232943" eaLnBrk="0" hangingPunct="0">
              <a:defRPr>
                <a:solidFill>
                  <a:schemeClr val="tx1"/>
                </a:solidFill>
                <a:latin typeface="Arial Unicode MS" pitchFamily="34" charset="-128"/>
              </a:defRPr>
            </a:lvl5pPr>
            <a:lvl6pPr marL="2562377" indent="-232943" eaLnBrk="0" fontAlgn="base" hangingPunct="0">
              <a:spcBef>
                <a:spcPct val="0"/>
              </a:spcBef>
              <a:spcAft>
                <a:spcPct val="0"/>
              </a:spcAft>
              <a:defRPr>
                <a:solidFill>
                  <a:schemeClr val="tx1"/>
                </a:solidFill>
                <a:latin typeface="Arial Unicode MS" pitchFamily="34" charset="-128"/>
              </a:defRPr>
            </a:lvl6pPr>
            <a:lvl7pPr marL="3028264" indent="-232943" eaLnBrk="0" fontAlgn="base" hangingPunct="0">
              <a:spcBef>
                <a:spcPct val="0"/>
              </a:spcBef>
              <a:spcAft>
                <a:spcPct val="0"/>
              </a:spcAft>
              <a:defRPr>
                <a:solidFill>
                  <a:schemeClr val="tx1"/>
                </a:solidFill>
                <a:latin typeface="Arial Unicode MS" pitchFamily="34" charset="-128"/>
              </a:defRPr>
            </a:lvl7pPr>
            <a:lvl8pPr marL="3494151" indent="-232943" eaLnBrk="0" fontAlgn="base" hangingPunct="0">
              <a:spcBef>
                <a:spcPct val="0"/>
              </a:spcBef>
              <a:spcAft>
                <a:spcPct val="0"/>
              </a:spcAft>
              <a:defRPr>
                <a:solidFill>
                  <a:schemeClr val="tx1"/>
                </a:solidFill>
                <a:latin typeface="Arial Unicode MS" pitchFamily="34" charset="-128"/>
              </a:defRPr>
            </a:lvl8pPr>
            <a:lvl9pPr marL="3960038" indent="-232943" eaLnBrk="0" fontAlgn="base" hangingPunct="0">
              <a:spcBef>
                <a:spcPct val="0"/>
              </a:spcBef>
              <a:spcAft>
                <a:spcPct val="0"/>
              </a:spcAft>
              <a:defRPr>
                <a:solidFill>
                  <a:schemeClr val="tx1"/>
                </a:solidFill>
                <a:latin typeface="Arial Unicode MS" pitchFamily="34" charset="-128"/>
              </a:defRPr>
            </a:lvl9pPr>
          </a:lstStyle>
          <a:p>
            <a:pPr eaLnBrk="1" hangingPunct="1"/>
            <a:fld id="{D6631286-65AA-483F-B77A-BD05148979CB}" type="slidenum">
              <a:rPr lang="en-US" smtClean="0"/>
              <a:pPr eaLnBrk="1" hangingPunct="1"/>
              <a:t>4</a:t>
            </a:fld>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5887" lvl="1">
              <a:lnSpc>
                <a:spcPct val="90000"/>
              </a:lnSpc>
              <a:spcBef>
                <a:spcPts val="611"/>
              </a:spcBef>
            </a:pPr>
            <a:endParaRPr lang="en-US" sz="2900" dirty="0">
              <a:solidFill>
                <a:schemeClr val="bg1"/>
              </a:solidFill>
            </a:endParaRPr>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Unicode MS" pitchFamily="34" charset="-128"/>
              </a:defRPr>
            </a:lvl1pPr>
            <a:lvl2pPr marL="757066" indent="-291179" eaLnBrk="0" hangingPunct="0">
              <a:defRPr>
                <a:solidFill>
                  <a:schemeClr val="tx1"/>
                </a:solidFill>
                <a:latin typeface="Arial Unicode MS" pitchFamily="34" charset="-128"/>
              </a:defRPr>
            </a:lvl2pPr>
            <a:lvl3pPr marL="1164717" indent="-232943" eaLnBrk="0" hangingPunct="0">
              <a:defRPr>
                <a:solidFill>
                  <a:schemeClr val="tx1"/>
                </a:solidFill>
                <a:latin typeface="Arial Unicode MS" pitchFamily="34" charset="-128"/>
              </a:defRPr>
            </a:lvl3pPr>
            <a:lvl4pPr marL="1630604" indent="-232943" eaLnBrk="0" hangingPunct="0">
              <a:defRPr>
                <a:solidFill>
                  <a:schemeClr val="tx1"/>
                </a:solidFill>
                <a:latin typeface="Arial Unicode MS" pitchFamily="34" charset="-128"/>
              </a:defRPr>
            </a:lvl4pPr>
            <a:lvl5pPr marL="2096491" indent="-232943" eaLnBrk="0" hangingPunct="0">
              <a:defRPr>
                <a:solidFill>
                  <a:schemeClr val="tx1"/>
                </a:solidFill>
                <a:latin typeface="Arial Unicode MS" pitchFamily="34" charset="-128"/>
              </a:defRPr>
            </a:lvl5pPr>
            <a:lvl6pPr marL="2562377" indent="-232943" eaLnBrk="0" fontAlgn="base" hangingPunct="0">
              <a:spcBef>
                <a:spcPct val="0"/>
              </a:spcBef>
              <a:spcAft>
                <a:spcPct val="0"/>
              </a:spcAft>
              <a:defRPr>
                <a:solidFill>
                  <a:schemeClr val="tx1"/>
                </a:solidFill>
                <a:latin typeface="Arial Unicode MS" pitchFamily="34" charset="-128"/>
              </a:defRPr>
            </a:lvl6pPr>
            <a:lvl7pPr marL="3028264" indent="-232943" eaLnBrk="0" fontAlgn="base" hangingPunct="0">
              <a:spcBef>
                <a:spcPct val="0"/>
              </a:spcBef>
              <a:spcAft>
                <a:spcPct val="0"/>
              </a:spcAft>
              <a:defRPr>
                <a:solidFill>
                  <a:schemeClr val="tx1"/>
                </a:solidFill>
                <a:latin typeface="Arial Unicode MS" pitchFamily="34" charset="-128"/>
              </a:defRPr>
            </a:lvl7pPr>
            <a:lvl8pPr marL="3494151" indent="-232943" eaLnBrk="0" fontAlgn="base" hangingPunct="0">
              <a:spcBef>
                <a:spcPct val="0"/>
              </a:spcBef>
              <a:spcAft>
                <a:spcPct val="0"/>
              </a:spcAft>
              <a:defRPr>
                <a:solidFill>
                  <a:schemeClr val="tx1"/>
                </a:solidFill>
                <a:latin typeface="Arial Unicode MS" pitchFamily="34" charset="-128"/>
              </a:defRPr>
            </a:lvl8pPr>
            <a:lvl9pPr marL="3960038" indent="-232943" eaLnBrk="0" fontAlgn="base" hangingPunct="0">
              <a:spcBef>
                <a:spcPct val="0"/>
              </a:spcBef>
              <a:spcAft>
                <a:spcPct val="0"/>
              </a:spcAft>
              <a:defRPr>
                <a:solidFill>
                  <a:schemeClr val="tx1"/>
                </a:solidFill>
                <a:latin typeface="Arial Unicode MS" pitchFamily="34" charset="-128"/>
              </a:defRPr>
            </a:lvl9pPr>
          </a:lstStyle>
          <a:p>
            <a:pPr eaLnBrk="1" hangingPunct="1"/>
            <a:fld id="{D6631286-65AA-483F-B77A-BD05148979CB}" type="slidenum">
              <a:rPr lang="en-US" smtClean="0"/>
              <a:pPr eaLnBrk="1" hangingPunct="1"/>
              <a:t>35</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5887" lvl="1" indent="0">
              <a:lnSpc>
                <a:spcPct val="90000"/>
              </a:lnSpc>
              <a:spcBef>
                <a:spcPts val="611"/>
              </a:spcBef>
              <a:buFontTx/>
              <a:buNone/>
            </a:pPr>
            <a:endParaRPr lang="en-US" sz="2900" dirty="0">
              <a:solidFill>
                <a:schemeClr val="bg1"/>
              </a:solidFill>
            </a:endParaRPr>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Unicode MS" pitchFamily="34" charset="-128"/>
              </a:defRPr>
            </a:lvl1pPr>
            <a:lvl2pPr marL="757066" indent="-291179" eaLnBrk="0" hangingPunct="0">
              <a:defRPr>
                <a:solidFill>
                  <a:schemeClr val="tx1"/>
                </a:solidFill>
                <a:latin typeface="Arial Unicode MS" pitchFamily="34" charset="-128"/>
              </a:defRPr>
            </a:lvl2pPr>
            <a:lvl3pPr marL="1164717" indent="-232943" eaLnBrk="0" hangingPunct="0">
              <a:defRPr>
                <a:solidFill>
                  <a:schemeClr val="tx1"/>
                </a:solidFill>
                <a:latin typeface="Arial Unicode MS" pitchFamily="34" charset="-128"/>
              </a:defRPr>
            </a:lvl3pPr>
            <a:lvl4pPr marL="1630604" indent="-232943" eaLnBrk="0" hangingPunct="0">
              <a:defRPr>
                <a:solidFill>
                  <a:schemeClr val="tx1"/>
                </a:solidFill>
                <a:latin typeface="Arial Unicode MS" pitchFamily="34" charset="-128"/>
              </a:defRPr>
            </a:lvl4pPr>
            <a:lvl5pPr marL="2096491" indent="-232943" eaLnBrk="0" hangingPunct="0">
              <a:defRPr>
                <a:solidFill>
                  <a:schemeClr val="tx1"/>
                </a:solidFill>
                <a:latin typeface="Arial Unicode MS" pitchFamily="34" charset="-128"/>
              </a:defRPr>
            </a:lvl5pPr>
            <a:lvl6pPr marL="2562377" indent="-232943" eaLnBrk="0" fontAlgn="base" hangingPunct="0">
              <a:spcBef>
                <a:spcPct val="0"/>
              </a:spcBef>
              <a:spcAft>
                <a:spcPct val="0"/>
              </a:spcAft>
              <a:defRPr>
                <a:solidFill>
                  <a:schemeClr val="tx1"/>
                </a:solidFill>
                <a:latin typeface="Arial Unicode MS" pitchFamily="34" charset="-128"/>
              </a:defRPr>
            </a:lvl6pPr>
            <a:lvl7pPr marL="3028264" indent="-232943" eaLnBrk="0" fontAlgn="base" hangingPunct="0">
              <a:spcBef>
                <a:spcPct val="0"/>
              </a:spcBef>
              <a:spcAft>
                <a:spcPct val="0"/>
              </a:spcAft>
              <a:defRPr>
                <a:solidFill>
                  <a:schemeClr val="tx1"/>
                </a:solidFill>
                <a:latin typeface="Arial Unicode MS" pitchFamily="34" charset="-128"/>
              </a:defRPr>
            </a:lvl7pPr>
            <a:lvl8pPr marL="3494151" indent="-232943" eaLnBrk="0" fontAlgn="base" hangingPunct="0">
              <a:spcBef>
                <a:spcPct val="0"/>
              </a:spcBef>
              <a:spcAft>
                <a:spcPct val="0"/>
              </a:spcAft>
              <a:defRPr>
                <a:solidFill>
                  <a:schemeClr val="tx1"/>
                </a:solidFill>
                <a:latin typeface="Arial Unicode MS" pitchFamily="34" charset="-128"/>
              </a:defRPr>
            </a:lvl8pPr>
            <a:lvl9pPr marL="3960038" indent="-232943" eaLnBrk="0" fontAlgn="base" hangingPunct="0">
              <a:spcBef>
                <a:spcPct val="0"/>
              </a:spcBef>
              <a:spcAft>
                <a:spcPct val="0"/>
              </a:spcAft>
              <a:defRPr>
                <a:solidFill>
                  <a:schemeClr val="tx1"/>
                </a:solidFill>
                <a:latin typeface="Arial Unicode MS" pitchFamily="34" charset="-128"/>
              </a:defRPr>
            </a:lvl9pPr>
          </a:lstStyle>
          <a:p>
            <a:pPr eaLnBrk="1" hangingPunct="1"/>
            <a:fld id="{D6631286-65AA-483F-B77A-BD05148979CB}" type="slidenum">
              <a:rPr lang="en-US" smtClean="0"/>
              <a:pPr eaLnBrk="1" hangingPunct="1"/>
              <a:t>36</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815302" lvl="1" indent="-349415">
              <a:lnSpc>
                <a:spcPct val="90000"/>
              </a:lnSpc>
              <a:spcBef>
                <a:spcPts val="611"/>
              </a:spcBef>
              <a:buFontTx/>
              <a:buChar char="•"/>
            </a:pPr>
            <a:endParaRPr lang="en-US" sz="2900" dirty="0">
              <a:solidFill>
                <a:schemeClr val="bg1"/>
              </a:solidFill>
            </a:endParaRPr>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Unicode MS" pitchFamily="34" charset="-128"/>
              </a:defRPr>
            </a:lvl1pPr>
            <a:lvl2pPr marL="757066" indent="-291179" eaLnBrk="0" hangingPunct="0">
              <a:defRPr>
                <a:solidFill>
                  <a:schemeClr val="tx1"/>
                </a:solidFill>
                <a:latin typeface="Arial Unicode MS" pitchFamily="34" charset="-128"/>
              </a:defRPr>
            </a:lvl2pPr>
            <a:lvl3pPr marL="1164717" indent="-232943" eaLnBrk="0" hangingPunct="0">
              <a:defRPr>
                <a:solidFill>
                  <a:schemeClr val="tx1"/>
                </a:solidFill>
                <a:latin typeface="Arial Unicode MS" pitchFamily="34" charset="-128"/>
              </a:defRPr>
            </a:lvl3pPr>
            <a:lvl4pPr marL="1630604" indent="-232943" eaLnBrk="0" hangingPunct="0">
              <a:defRPr>
                <a:solidFill>
                  <a:schemeClr val="tx1"/>
                </a:solidFill>
                <a:latin typeface="Arial Unicode MS" pitchFamily="34" charset="-128"/>
              </a:defRPr>
            </a:lvl4pPr>
            <a:lvl5pPr marL="2096491" indent="-232943" eaLnBrk="0" hangingPunct="0">
              <a:defRPr>
                <a:solidFill>
                  <a:schemeClr val="tx1"/>
                </a:solidFill>
                <a:latin typeface="Arial Unicode MS" pitchFamily="34" charset="-128"/>
              </a:defRPr>
            </a:lvl5pPr>
            <a:lvl6pPr marL="2562377" indent="-232943" eaLnBrk="0" fontAlgn="base" hangingPunct="0">
              <a:spcBef>
                <a:spcPct val="0"/>
              </a:spcBef>
              <a:spcAft>
                <a:spcPct val="0"/>
              </a:spcAft>
              <a:defRPr>
                <a:solidFill>
                  <a:schemeClr val="tx1"/>
                </a:solidFill>
                <a:latin typeface="Arial Unicode MS" pitchFamily="34" charset="-128"/>
              </a:defRPr>
            </a:lvl6pPr>
            <a:lvl7pPr marL="3028264" indent="-232943" eaLnBrk="0" fontAlgn="base" hangingPunct="0">
              <a:spcBef>
                <a:spcPct val="0"/>
              </a:spcBef>
              <a:spcAft>
                <a:spcPct val="0"/>
              </a:spcAft>
              <a:defRPr>
                <a:solidFill>
                  <a:schemeClr val="tx1"/>
                </a:solidFill>
                <a:latin typeface="Arial Unicode MS" pitchFamily="34" charset="-128"/>
              </a:defRPr>
            </a:lvl7pPr>
            <a:lvl8pPr marL="3494151" indent="-232943" eaLnBrk="0" fontAlgn="base" hangingPunct="0">
              <a:spcBef>
                <a:spcPct val="0"/>
              </a:spcBef>
              <a:spcAft>
                <a:spcPct val="0"/>
              </a:spcAft>
              <a:defRPr>
                <a:solidFill>
                  <a:schemeClr val="tx1"/>
                </a:solidFill>
                <a:latin typeface="Arial Unicode MS" pitchFamily="34" charset="-128"/>
              </a:defRPr>
            </a:lvl8pPr>
            <a:lvl9pPr marL="3960038" indent="-232943" eaLnBrk="0" fontAlgn="base" hangingPunct="0">
              <a:spcBef>
                <a:spcPct val="0"/>
              </a:spcBef>
              <a:spcAft>
                <a:spcPct val="0"/>
              </a:spcAft>
              <a:defRPr>
                <a:solidFill>
                  <a:schemeClr val="tx1"/>
                </a:solidFill>
                <a:latin typeface="Arial Unicode MS" pitchFamily="34" charset="-128"/>
              </a:defRPr>
            </a:lvl9pPr>
          </a:lstStyle>
          <a:p>
            <a:pPr eaLnBrk="1" hangingPunct="1"/>
            <a:fld id="{D6631286-65AA-483F-B77A-BD05148979CB}" type="slidenum">
              <a:rPr lang="en-US" smtClean="0"/>
              <a:pPr eaLnBrk="1" hangingPunct="1"/>
              <a:t>37</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815302" lvl="1" indent="-349415">
              <a:lnSpc>
                <a:spcPct val="90000"/>
              </a:lnSpc>
              <a:spcBef>
                <a:spcPts val="611"/>
              </a:spcBef>
              <a:buFontTx/>
              <a:buChar char="•"/>
            </a:pPr>
            <a:endParaRPr lang="en-US" sz="2900" dirty="0">
              <a:solidFill>
                <a:schemeClr val="bg1"/>
              </a:solidFill>
            </a:endParaRPr>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Unicode MS" pitchFamily="34" charset="-128"/>
              </a:defRPr>
            </a:lvl1pPr>
            <a:lvl2pPr marL="757066" indent="-291179" eaLnBrk="0" hangingPunct="0">
              <a:defRPr>
                <a:solidFill>
                  <a:schemeClr val="tx1"/>
                </a:solidFill>
                <a:latin typeface="Arial Unicode MS" pitchFamily="34" charset="-128"/>
              </a:defRPr>
            </a:lvl2pPr>
            <a:lvl3pPr marL="1164717" indent="-232943" eaLnBrk="0" hangingPunct="0">
              <a:defRPr>
                <a:solidFill>
                  <a:schemeClr val="tx1"/>
                </a:solidFill>
                <a:latin typeface="Arial Unicode MS" pitchFamily="34" charset="-128"/>
              </a:defRPr>
            </a:lvl3pPr>
            <a:lvl4pPr marL="1630604" indent="-232943" eaLnBrk="0" hangingPunct="0">
              <a:defRPr>
                <a:solidFill>
                  <a:schemeClr val="tx1"/>
                </a:solidFill>
                <a:latin typeface="Arial Unicode MS" pitchFamily="34" charset="-128"/>
              </a:defRPr>
            </a:lvl4pPr>
            <a:lvl5pPr marL="2096491" indent="-232943" eaLnBrk="0" hangingPunct="0">
              <a:defRPr>
                <a:solidFill>
                  <a:schemeClr val="tx1"/>
                </a:solidFill>
                <a:latin typeface="Arial Unicode MS" pitchFamily="34" charset="-128"/>
              </a:defRPr>
            </a:lvl5pPr>
            <a:lvl6pPr marL="2562377" indent="-232943" eaLnBrk="0" fontAlgn="base" hangingPunct="0">
              <a:spcBef>
                <a:spcPct val="0"/>
              </a:spcBef>
              <a:spcAft>
                <a:spcPct val="0"/>
              </a:spcAft>
              <a:defRPr>
                <a:solidFill>
                  <a:schemeClr val="tx1"/>
                </a:solidFill>
                <a:latin typeface="Arial Unicode MS" pitchFamily="34" charset="-128"/>
              </a:defRPr>
            </a:lvl6pPr>
            <a:lvl7pPr marL="3028264" indent="-232943" eaLnBrk="0" fontAlgn="base" hangingPunct="0">
              <a:spcBef>
                <a:spcPct val="0"/>
              </a:spcBef>
              <a:spcAft>
                <a:spcPct val="0"/>
              </a:spcAft>
              <a:defRPr>
                <a:solidFill>
                  <a:schemeClr val="tx1"/>
                </a:solidFill>
                <a:latin typeface="Arial Unicode MS" pitchFamily="34" charset="-128"/>
              </a:defRPr>
            </a:lvl7pPr>
            <a:lvl8pPr marL="3494151" indent="-232943" eaLnBrk="0" fontAlgn="base" hangingPunct="0">
              <a:spcBef>
                <a:spcPct val="0"/>
              </a:spcBef>
              <a:spcAft>
                <a:spcPct val="0"/>
              </a:spcAft>
              <a:defRPr>
                <a:solidFill>
                  <a:schemeClr val="tx1"/>
                </a:solidFill>
                <a:latin typeface="Arial Unicode MS" pitchFamily="34" charset="-128"/>
              </a:defRPr>
            </a:lvl8pPr>
            <a:lvl9pPr marL="3960038" indent="-232943" eaLnBrk="0" fontAlgn="base" hangingPunct="0">
              <a:spcBef>
                <a:spcPct val="0"/>
              </a:spcBef>
              <a:spcAft>
                <a:spcPct val="0"/>
              </a:spcAft>
              <a:defRPr>
                <a:solidFill>
                  <a:schemeClr val="tx1"/>
                </a:solidFill>
                <a:latin typeface="Arial Unicode MS" pitchFamily="34" charset="-128"/>
              </a:defRPr>
            </a:lvl9pPr>
          </a:lstStyle>
          <a:p>
            <a:pPr eaLnBrk="1" hangingPunct="1"/>
            <a:fld id="{D6631286-65AA-483F-B77A-BD05148979CB}" type="slidenum">
              <a:rPr lang="en-US" smtClean="0"/>
              <a:pPr eaLnBrk="1" hangingPunct="1"/>
              <a:t>38</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815302" lvl="1" indent="-349415">
              <a:lnSpc>
                <a:spcPct val="90000"/>
              </a:lnSpc>
              <a:spcBef>
                <a:spcPts val="611"/>
              </a:spcBef>
              <a:buFontTx/>
              <a:buChar char="•"/>
            </a:pPr>
            <a:endParaRPr lang="en-US" sz="2900" dirty="0">
              <a:solidFill>
                <a:schemeClr val="bg1"/>
              </a:solidFill>
            </a:endParaRPr>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Unicode MS" pitchFamily="34" charset="-128"/>
              </a:defRPr>
            </a:lvl1pPr>
            <a:lvl2pPr marL="757066" indent="-291179" eaLnBrk="0" hangingPunct="0">
              <a:defRPr>
                <a:solidFill>
                  <a:schemeClr val="tx1"/>
                </a:solidFill>
                <a:latin typeface="Arial Unicode MS" pitchFamily="34" charset="-128"/>
              </a:defRPr>
            </a:lvl2pPr>
            <a:lvl3pPr marL="1164717" indent="-232943" eaLnBrk="0" hangingPunct="0">
              <a:defRPr>
                <a:solidFill>
                  <a:schemeClr val="tx1"/>
                </a:solidFill>
                <a:latin typeface="Arial Unicode MS" pitchFamily="34" charset="-128"/>
              </a:defRPr>
            </a:lvl3pPr>
            <a:lvl4pPr marL="1630604" indent="-232943" eaLnBrk="0" hangingPunct="0">
              <a:defRPr>
                <a:solidFill>
                  <a:schemeClr val="tx1"/>
                </a:solidFill>
                <a:latin typeface="Arial Unicode MS" pitchFamily="34" charset="-128"/>
              </a:defRPr>
            </a:lvl4pPr>
            <a:lvl5pPr marL="2096491" indent="-232943" eaLnBrk="0" hangingPunct="0">
              <a:defRPr>
                <a:solidFill>
                  <a:schemeClr val="tx1"/>
                </a:solidFill>
                <a:latin typeface="Arial Unicode MS" pitchFamily="34" charset="-128"/>
              </a:defRPr>
            </a:lvl5pPr>
            <a:lvl6pPr marL="2562377" indent="-232943" eaLnBrk="0" fontAlgn="base" hangingPunct="0">
              <a:spcBef>
                <a:spcPct val="0"/>
              </a:spcBef>
              <a:spcAft>
                <a:spcPct val="0"/>
              </a:spcAft>
              <a:defRPr>
                <a:solidFill>
                  <a:schemeClr val="tx1"/>
                </a:solidFill>
                <a:latin typeface="Arial Unicode MS" pitchFamily="34" charset="-128"/>
              </a:defRPr>
            </a:lvl6pPr>
            <a:lvl7pPr marL="3028264" indent="-232943" eaLnBrk="0" fontAlgn="base" hangingPunct="0">
              <a:spcBef>
                <a:spcPct val="0"/>
              </a:spcBef>
              <a:spcAft>
                <a:spcPct val="0"/>
              </a:spcAft>
              <a:defRPr>
                <a:solidFill>
                  <a:schemeClr val="tx1"/>
                </a:solidFill>
                <a:latin typeface="Arial Unicode MS" pitchFamily="34" charset="-128"/>
              </a:defRPr>
            </a:lvl7pPr>
            <a:lvl8pPr marL="3494151" indent="-232943" eaLnBrk="0" fontAlgn="base" hangingPunct="0">
              <a:spcBef>
                <a:spcPct val="0"/>
              </a:spcBef>
              <a:spcAft>
                <a:spcPct val="0"/>
              </a:spcAft>
              <a:defRPr>
                <a:solidFill>
                  <a:schemeClr val="tx1"/>
                </a:solidFill>
                <a:latin typeface="Arial Unicode MS" pitchFamily="34" charset="-128"/>
              </a:defRPr>
            </a:lvl8pPr>
            <a:lvl9pPr marL="3960038" indent="-232943" eaLnBrk="0" fontAlgn="base" hangingPunct="0">
              <a:spcBef>
                <a:spcPct val="0"/>
              </a:spcBef>
              <a:spcAft>
                <a:spcPct val="0"/>
              </a:spcAft>
              <a:defRPr>
                <a:solidFill>
                  <a:schemeClr val="tx1"/>
                </a:solidFill>
                <a:latin typeface="Arial Unicode MS" pitchFamily="34" charset="-128"/>
              </a:defRPr>
            </a:lvl9pPr>
          </a:lstStyle>
          <a:p>
            <a:pPr eaLnBrk="1" hangingPunct="1"/>
            <a:fld id="{D6631286-65AA-483F-B77A-BD05148979CB}" type="slidenum">
              <a:rPr lang="en-US" smtClean="0"/>
              <a:pPr eaLnBrk="1" hangingPunct="1"/>
              <a:t>39</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5887" lvl="1">
              <a:lnSpc>
                <a:spcPct val="90000"/>
              </a:lnSpc>
              <a:spcBef>
                <a:spcPts val="611"/>
              </a:spcBef>
            </a:pPr>
            <a:endParaRPr lang="en-US" sz="2900" dirty="0">
              <a:solidFill>
                <a:schemeClr val="bg1"/>
              </a:solidFill>
            </a:endParaRPr>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Unicode MS" pitchFamily="34" charset="-128"/>
              </a:defRPr>
            </a:lvl1pPr>
            <a:lvl2pPr marL="757066" indent="-291179" eaLnBrk="0" hangingPunct="0">
              <a:defRPr>
                <a:solidFill>
                  <a:schemeClr val="tx1"/>
                </a:solidFill>
                <a:latin typeface="Arial Unicode MS" pitchFamily="34" charset="-128"/>
              </a:defRPr>
            </a:lvl2pPr>
            <a:lvl3pPr marL="1164717" indent="-232943" eaLnBrk="0" hangingPunct="0">
              <a:defRPr>
                <a:solidFill>
                  <a:schemeClr val="tx1"/>
                </a:solidFill>
                <a:latin typeface="Arial Unicode MS" pitchFamily="34" charset="-128"/>
              </a:defRPr>
            </a:lvl3pPr>
            <a:lvl4pPr marL="1630604" indent="-232943" eaLnBrk="0" hangingPunct="0">
              <a:defRPr>
                <a:solidFill>
                  <a:schemeClr val="tx1"/>
                </a:solidFill>
                <a:latin typeface="Arial Unicode MS" pitchFamily="34" charset="-128"/>
              </a:defRPr>
            </a:lvl4pPr>
            <a:lvl5pPr marL="2096491" indent="-232943" eaLnBrk="0" hangingPunct="0">
              <a:defRPr>
                <a:solidFill>
                  <a:schemeClr val="tx1"/>
                </a:solidFill>
                <a:latin typeface="Arial Unicode MS" pitchFamily="34" charset="-128"/>
              </a:defRPr>
            </a:lvl5pPr>
            <a:lvl6pPr marL="2562377" indent="-232943" eaLnBrk="0" fontAlgn="base" hangingPunct="0">
              <a:spcBef>
                <a:spcPct val="0"/>
              </a:spcBef>
              <a:spcAft>
                <a:spcPct val="0"/>
              </a:spcAft>
              <a:defRPr>
                <a:solidFill>
                  <a:schemeClr val="tx1"/>
                </a:solidFill>
                <a:latin typeface="Arial Unicode MS" pitchFamily="34" charset="-128"/>
              </a:defRPr>
            </a:lvl6pPr>
            <a:lvl7pPr marL="3028264" indent="-232943" eaLnBrk="0" fontAlgn="base" hangingPunct="0">
              <a:spcBef>
                <a:spcPct val="0"/>
              </a:spcBef>
              <a:spcAft>
                <a:spcPct val="0"/>
              </a:spcAft>
              <a:defRPr>
                <a:solidFill>
                  <a:schemeClr val="tx1"/>
                </a:solidFill>
                <a:latin typeface="Arial Unicode MS" pitchFamily="34" charset="-128"/>
              </a:defRPr>
            </a:lvl7pPr>
            <a:lvl8pPr marL="3494151" indent="-232943" eaLnBrk="0" fontAlgn="base" hangingPunct="0">
              <a:spcBef>
                <a:spcPct val="0"/>
              </a:spcBef>
              <a:spcAft>
                <a:spcPct val="0"/>
              </a:spcAft>
              <a:defRPr>
                <a:solidFill>
                  <a:schemeClr val="tx1"/>
                </a:solidFill>
                <a:latin typeface="Arial Unicode MS" pitchFamily="34" charset="-128"/>
              </a:defRPr>
            </a:lvl8pPr>
            <a:lvl9pPr marL="3960038" indent="-232943" eaLnBrk="0" fontAlgn="base" hangingPunct="0">
              <a:spcBef>
                <a:spcPct val="0"/>
              </a:spcBef>
              <a:spcAft>
                <a:spcPct val="0"/>
              </a:spcAft>
              <a:defRPr>
                <a:solidFill>
                  <a:schemeClr val="tx1"/>
                </a:solidFill>
                <a:latin typeface="Arial Unicode MS" pitchFamily="34" charset="-128"/>
              </a:defRPr>
            </a:lvl9pPr>
          </a:lstStyle>
          <a:p>
            <a:pPr eaLnBrk="1" hangingPunct="1"/>
            <a:fld id="{D6631286-65AA-483F-B77A-BD05148979CB}" type="slidenum">
              <a:rPr lang="en-US" smtClean="0"/>
              <a:pPr eaLnBrk="1" hangingPunct="1"/>
              <a:t>40</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5887" lvl="1">
              <a:lnSpc>
                <a:spcPct val="90000"/>
              </a:lnSpc>
              <a:spcBef>
                <a:spcPts val="611"/>
              </a:spcBef>
            </a:pPr>
            <a:endParaRPr lang="en-US" sz="2900" dirty="0">
              <a:solidFill>
                <a:schemeClr val="bg1"/>
              </a:solidFill>
            </a:endParaRPr>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Unicode MS" pitchFamily="34" charset="-128"/>
              </a:defRPr>
            </a:lvl1pPr>
            <a:lvl2pPr marL="757066" indent="-291179" eaLnBrk="0" hangingPunct="0">
              <a:defRPr>
                <a:solidFill>
                  <a:schemeClr val="tx1"/>
                </a:solidFill>
                <a:latin typeface="Arial Unicode MS" pitchFamily="34" charset="-128"/>
              </a:defRPr>
            </a:lvl2pPr>
            <a:lvl3pPr marL="1164717" indent="-232943" eaLnBrk="0" hangingPunct="0">
              <a:defRPr>
                <a:solidFill>
                  <a:schemeClr val="tx1"/>
                </a:solidFill>
                <a:latin typeface="Arial Unicode MS" pitchFamily="34" charset="-128"/>
              </a:defRPr>
            </a:lvl3pPr>
            <a:lvl4pPr marL="1630604" indent="-232943" eaLnBrk="0" hangingPunct="0">
              <a:defRPr>
                <a:solidFill>
                  <a:schemeClr val="tx1"/>
                </a:solidFill>
                <a:latin typeface="Arial Unicode MS" pitchFamily="34" charset="-128"/>
              </a:defRPr>
            </a:lvl4pPr>
            <a:lvl5pPr marL="2096491" indent="-232943" eaLnBrk="0" hangingPunct="0">
              <a:defRPr>
                <a:solidFill>
                  <a:schemeClr val="tx1"/>
                </a:solidFill>
                <a:latin typeface="Arial Unicode MS" pitchFamily="34" charset="-128"/>
              </a:defRPr>
            </a:lvl5pPr>
            <a:lvl6pPr marL="2562377" indent="-232943" eaLnBrk="0" fontAlgn="base" hangingPunct="0">
              <a:spcBef>
                <a:spcPct val="0"/>
              </a:spcBef>
              <a:spcAft>
                <a:spcPct val="0"/>
              </a:spcAft>
              <a:defRPr>
                <a:solidFill>
                  <a:schemeClr val="tx1"/>
                </a:solidFill>
                <a:latin typeface="Arial Unicode MS" pitchFamily="34" charset="-128"/>
              </a:defRPr>
            </a:lvl6pPr>
            <a:lvl7pPr marL="3028264" indent="-232943" eaLnBrk="0" fontAlgn="base" hangingPunct="0">
              <a:spcBef>
                <a:spcPct val="0"/>
              </a:spcBef>
              <a:spcAft>
                <a:spcPct val="0"/>
              </a:spcAft>
              <a:defRPr>
                <a:solidFill>
                  <a:schemeClr val="tx1"/>
                </a:solidFill>
                <a:latin typeface="Arial Unicode MS" pitchFamily="34" charset="-128"/>
              </a:defRPr>
            </a:lvl7pPr>
            <a:lvl8pPr marL="3494151" indent="-232943" eaLnBrk="0" fontAlgn="base" hangingPunct="0">
              <a:spcBef>
                <a:spcPct val="0"/>
              </a:spcBef>
              <a:spcAft>
                <a:spcPct val="0"/>
              </a:spcAft>
              <a:defRPr>
                <a:solidFill>
                  <a:schemeClr val="tx1"/>
                </a:solidFill>
                <a:latin typeface="Arial Unicode MS" pitchFamily="34" charset="-128"/>
              </a:defRPr>
            </a:lvl8pPr>
            <a:lvl9pPr marL="3960038" indent="-232943" eaLnBrk="0" fontAlgn="base" hangingPunct="0">
              <a:spcBef>
                <a:spcPct val="0"/>
              </a:spcBef>
              <a:spcAft>
                <a:spcPct val="0"/>
              </a:spcAft>
              <a:defRPr>
                <a:solidFill>
                  <a:schemeClr val="tx1"/>
                </a:solidFill>
                <a:latin typeface="Arial Unicode MS" pitchFamily="34" charset="-128"/>
              </a:defRPr>
            </a:lvl9pPr>
          </a:lstStyle>
          <a:p>
            <a:pPr eaLnBrk="1" hangingPunct="1"/>
            <a:fld id="{D6631286-65AA-483F-B77A-BD05148979CB}" type="slidenum">
              <a:rPr lang="en-US" smtClean="0"/>
              <a:pPr eaLnBrk="1" hangingPunct="1"/>
              <a:t>41</a:t>
            </a:fld>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44F9A4-3A38-4611-BC39-D49F828FDB75}" type="slidenum">
              <a:rPr lang="en-US" smtClean="0"/>
              <a:t>42</a:t>
            </a:fld>
            <a:endParaRPr lang="en-US"/>
          </a:p>
        </p:txBody>
      </p:sp>
    </p:spTree>
    <p:extLst>
      <p:ext uri="{BB962C8B-B14F-4D97-AF65-F5344CB8AC3E}">
        <p14:creationId xmlns:p14="http://schemas.microsoft.com/office/powerpoint/2010/main" val="15991880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txBox="1">
            <a:spLocks noGrp="1" noChangeArrowheads="1"/>
          </p:cNvSpPr>
          <p:nvPr/>
        </p:nvSpPr>
        <p:spPr bwMode="auto">
          <a:xfrm>
            <a:off x="3970938" y="8829675"/>
            <a:ext cx="303784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eaLnBrk="0" hangingPunct="0">
              <a:defRPr>
                <a:solidFill>
                  <a:schemeClr val="tx1"/>
                </a:solidFill>
                <a:latin typeface="Arial Unicode MS" pitchFamily="34" charset="-128"/>
              </a:defRPr>
            </a:lvl1pPr>
            <a:lvl2pPr marL="742950" indent="-285750" eaLnBrk="0" hangingPunct="0">
              <a:defRPr>
                <a:solidFill>
                  <a:schemeClr val="tx1"/>
                </a:solidFill>
                <a:latin typeface="Arial Unicode MS" pitchFamily="34" charset="-128"/>
              </a:defRPr>
            </a:lvl2pPr>
            <a:lvl3pPr marL="1143000" indent="-228600" eaLnBrk="0" hangingPunct="0">
              <a:defRPr>
                <a:solidFill>
                  <a:schemeClr val="tx1"/>
                </a:solidFill>
                <a:latin typeface="Arial Unicode MS" pitchFamily="34" charset="-128"/>
              </a:defRPr>
            </a:lvl3pPr>
            <a:lvl4pPr marL="1600200" indent="-228600" eaLnBrk="0" hangingPunct="0">
              <a:defRPr>
                <a:solidFill>
                  <a:schemeClr val="tx1"/>
                </a:solidFill>
                <a:latin typeface="Arial Unicode MS" pitchFamily="34" charset="-128"/>
              </a:defRPr>
            </a:lvl4pPr>
            <a:lvl5pPr marL="2057400" indent="-228600" eaLnBrk="0" hangingPunct="0">
              <a:defRPr>
                <a:solidFill>
                  <a:schemeClr val="tx1"/>
                </a:solidFill>
                <a:latin typeface="Arial Unicode MS" pitchFamily="34" charset="-128"/>
              </a:defRPr>
            </a:lvl5pPr>
            <a:lvl6pPr marL="2514600" indent="-228600" eaLnBrk="0" fontAlgn="base" hangingPunct="0">
              <a:spcBef>
                <a:spcPct val="0"/>
              </a:spcBef>
              <a:spcAft>
                <a:spcPct val="0"/>
              </a:spcAft>
              <a:defRPr>
                <a:solidFill>
                  <a:schemeClr val="tx1"/>
                </a:solidFill>
                <a:latin typeface="Arial Unicode MS" pitchFamily="34" charset="-128"/>
              </a:defRPr>
            </a:lvl6pPr>
            <a:lvl7pPr marL="2971800" indent="-228600" eaLnBrk="0" fontAlgn="base" hangingPunct="0">
              <a:spcBef>
                <a:spcPct val="0"/>
              </a:spcBef>
              <a:spcAft>
                <a:spcPct val="0"/>
              </a:spcAft>
              <a:defRPr>
                <a:solidFill>
                  <a:schemeClr val="tx1"/>
                </a:solidFill>
                <a:latin typeface="Arial Unicode MS" pitchFamily="34" charset="-128"/>
              </a:defRPr>
            </a:lvl7pPr>
            <a:lvl8pPr marL="3429000" indent="-228600" eaLnBrk="0" fontAlgn="base" hangingPunct="0">
              <a:spcBef>
                <a:spcPct val="0"/>
              </a:spcBef>
              <a:spcAft>
                <a:spcPct val="0"/>
              </a:spcAft>
              <a:defRPr>
                <a:solidFill>
                  <a:schemeClr val="tx1"/>
                </a:solidFill>
                <a:latin typeface="Arial Unicode MS" pitchFamily="34" charset="-128"/>
              </a:defRPr>
            </a:lvl8pPr>
            <a:lvl9pPr marL="3886200" indent="-228600" eaLnBrk="0" fontAlgn="base" hangingPunct="0">
              <a:spcBef>
                <a:spcPct val="0"/>
              </a:spcBef>
              <a:spcAft>
                <a:spcPct val="0"/>
              </a:spcAft>
              <a:defRPr>
                <a:solidFill>
                  <a:schemeClr val="tx1"/>
                </a:solidFill>
                <a:latin typeface="Arial Unicode MS" pitchFamily="34" charset="-128"/>
              </a:defRPr>
            </a:lvl9pPr>
          </a:lstStyle>
          <a:p>
            <a:pPr algn="r" eaLnBrk="1" hangingPunct="1"/>
            <a:fld id="{D355E101-0C92-4DF8-AC88-FC5B667F6FC1}" type="slidenum">
              <a:rPr lang="en-US" sz="1200">
                <a:solidFill>
                  <a:srgbClr val="000000"/>
                </a:solidFill>
              </a:rPr>
              <a:pPr algn="r" eaLnBrk="1" hangingPunct="1"/>
              <a:t>43</a:t>
            </a:fld>
            <a:endParaRPr lang="en-US" sz="1200">
              <a:solidFill>
                <a:srgbClr val="000000"/>
              </a:solidFill>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2000"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5887" lvl="1">
              <a:lnSpc>
                <a:spcPct val="90000"/>
              </a:lnSpc>
              <a:spcBef>
                <a:spcPts val="611"/>
              </a:spcBef>
            </a:pPr>
            <a:endParaRPr lang="en-US" sz="2900" dirty="0">
              <a:solidFill>
                <a:schemeClr val="bg1"/>
              </a:solidFill>
            </a:endParaRPr>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Unicode MS" pitchFamily="34" charset="-128"/>
              </a:defRPr>
            </a:lvl1pPr>
            <a:lvl2pPr marL="757066" indent="-291179" eaLnBrk="0" hangingPunct="0">
              <a:defRPr>
                <a:solidFill>
                  <a:schemeClr val="tx1"/>
                </a:solidFill>
                <a:latin typeface="Arial Unicode MS" pitchFamily="34" charset="-128"/>
              </a:defRPr>
            </a:lvl2pPr>
            <a:lvl3pPr marL="1164717" indent="-232943" eaLnBrk="0" hangingPunct="0">
              <a:defRPr>
                <a:solidFill>
                  <a:schemeClr val="tx1"/>
                </a:solidFill>
                <a:latin typeface="Arial Unicode MS" pitchFamily="34" charset="-128"/>
              </a:defRPr>
            </a:lvl3pPr>
            <a:lvl4pPr marL="1630604" indent="-232943" eaLnBrk="0" hangingPunct="0">
              <a:defRPr>
                <a:solidFill>
                  <a:schemeClr val="tx1"/>
                </a:solidFill>
                <a:latin typeface="Arial Unicode MS" pitchFamily="34" charset="-128"/>
              </a:defRPr>
            </a:lvl4pPr>
            <a:lvl5pPr marL="2096491" indent="-232943" eaLnBrk="0" hangingPunct="0">
              <a:defRPr>
                <a:solidFill>
                  <a:schemeClr val="tx1"/>
                </a:solidFill>
                <a:latin typeface="Arial Unicode MS" pitchFamily="34" charset="-128"/>
              </a:defRPr>
            </a:lvl5pPr>
            <a:lvl6pPr marL="2562377" indent="-232943" eaLnBrk="0" fontAlgn="base" hangingPunct="0">
              <a:spcBef>
                <a:spcPct val="0"/>
              </a:spcBef>
              <a:spcAft>
                <a:spcPct val="0"/>
              </a:spcAft>
              <a:defRPr>
                <a:solidFill>
                  <a:schemeClr val="tx1"/>
                </a:solidFill>
                <a:latin typeface="Arial Unicode MS" pitchFamily="34" charset="-128"/>
              </a:defRPr>
            </a:lvl6pPr>
            <a:lvl7pPr marL="3028264" indent="-232943" eaLnBrk="0" fontAlgn="base" hangingPunct="0">
              <a:spcBef>
                <a:spcPct val="0"/>
              </a:spcBef>
              <a:spcAft>
                <a:spcPct val="0"/>
              </a:spcAft>
              <a:defRPr>
                <a:solidFill>
                  <a:schemeClr val="tx1"/>
                </a:solidFill>
                <a:latin typeface="Arial Unicode MS" pitchFamily="34" charset="-128"/>
              </a:defRPr>
            </a:lvl7pPr>
            <a:lvl8pPr marL="3494151" indent="-232943" eaLnBrk="0" fontAlgn="base" hangingPunct="0">
              <a:spcBef>
                <a:spcPct val="0"/>
              </a:spcBef>
              <a:spcAft>
                <a:spcPct val="0"/>
              </a:spcAft>
              <a:defRPr>
                <a:solidFill>
                  <a:schemeClr val="tx1"/>
                </a:solidFill>
                <a:latin typeface="Arial Unicode MS" pitchFamily="34" charset="-128"/>
              </a:defRPr>
            </a:lvl8pPr>
            <a:lvl9pPr marL="3960038" indent="-232943" eaLnBrk="0" fontAlgn="base" hangingPunct="0">
              <a:spcBef>
                <a:spcPct val="0"/>
              </a:spcBef>
              <a:spcAft>
                <a:spcPct val="0"/>
              </a:spcAft>
              <a:defRPr>
                <a:solidFill>
                  <a:schemeClr val="tx1"/>
                </a:solidFill>
                <a:latin typeface="Arial Unicode MS" pitchFamily="34" charset="-128"/>
              </a:defRPr>
            </a:lvl9pPr>
          </a:lstStyle>
          <a:p>
            <a:pPr eaLnBrk="1" hangingPunct="1"/>
            <a:fld id="{D6631286-65AA-483F-B77A-BD05148979CB}" type="slidenum">
              <a:rPr lang="en-US" smtClean="0"/>
              <a:pPr eaLnBrk="1" hangingPunct="1"/>
              <a:t>44</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5887" lvl="1">
              <a:lnSpc>
                <a:spcPct val="90000"/>
              </a:lnSpc>
              <a:spcBef>
                <a:spcPts val="611"/>
              </a:spcBef>
            </a:pPr>
            <a:r>
              <a:rPr lang="en-US" sz="2900" dirty="0" smtClean="0">
                <a:solidFill>
                  <a:schemeClr val="bg1"/>
                </a:solidFill>
              </a:rPr>
              <a:t>Continue emphasis on EMRs</a:t>
            </a:r>
          </a:p>
          <a:p>
            <a:pPr marL="465887" lvl="1">
              <a:lnSpc>
                <a:spcPct val="90000"/>
              </a:lnSpc>
              <a:spcBef>
                <a:spcPts val="611"/>
              </a:spcBef>
            </a:pPr>
            <a:r>
              <a:rPr lang="en-US" sz="2900" dirty="0" smtClean="0">
                <a:solidFill>
                  <a:schemeClr val="bg1"/>
                </a:solidFill>
              </a:rPr>
              <a:t>- Cincinnati and Boston single site</a:t>
            </a:r>
            <a:endParaRPr lang="en-US" sz="2900" dirty="0">
              <a:solidFill>
                <a:schemeClr val="bg1"/>
              </a:solidFill>
            </a:endParaRPr>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Unicode MS" pitchFamily="34" charset="-128"/>
              </a:defRPr>
            </a:lvl1pPr>
            <a:lvl2pPr marL="757066" indent="-291179" eaLnBrk="0" hangingPunct="0">
              <a:defRPr>
                <a:solidFill>
                  <a:schemeClr val="tx1"/>
                </a:solidFill>
                <a:latin typeface="Arial Unicode MS" pitchFamily="34" charset="-128"/>
              </a:defRPr>
            </a:lvl2pPr>
            <a:lvl3pPr marL="1164717" indent="-232943" eaLnBrk="0" hangingPunct="0">
              <a:defRPr>
                <a:solidFill>
                  <a:schemeClr val="tx1"/>
                </a:solidFill>
                <a:latin typeface="Arial Unicode MS" pitchFamily="34" charset="-128"/>
              </a:defRPr>
            </a:lvl3pPr>
            <a:lvl4pPr marL="1630604" indent="-232943" eaLnBrk="0" hangingPunct="0">
              <a:defRPr>
                <a:solidFill>
                  <a:schemeClr val="tx1"/>
                </a:solidFill>
                <a:latin typeface="Arial Unicode MS" pitchFamily="34" charset="-128"/>
              </a:defRPr>
            </a:lvl4pPr>
            <a:lvl5pPr marL="2096491" indent="-232943" eaLnBrk="0" hangingPunct="0">
              <a:defRPr>
                <a:solidFill>
                  <a:schemeClr val="tx1"/>
                </a:solidFill>
                <a:latin typeface="Arial Unicode MS" pitchFamily="34" charset="-128"/>
              </a:defRPr>
            </a:lvl5pPr>
            <a:lvl6pPr marL="2562377" indent="-232943" eaLnBrk="0" fontAlgn="base" hangingPunct="0">
              <a:spcBef>
                <a:spcPct val="0"/>
              </a:spcBef>
              <a:spcAft>
                <a:spcPct val="0"/>
              </a:spcAft>
              <a:defRPr>
                <a:solidFill>
                  <a:schemeClr val="tx1"/>
                </a:solidFill>
                <a:latin typeface="Arial Unicode MS" pitchFamily="34" charset="-128"/>
              </a:defRPr>
            </a:lvl6pPr>
            <a:lvl7pPr marL="3028264" indent="-232943" eaLnBrk="0" fontAlgn="base" hangingPunct="0">
              <a:spcBef>
                <a:spcPct val="0"/>
              </a:spcBef>
              <a:spcAft>
                <a:spcPct val="0"/>
              </a:spcAft>
              <a:defRPr>
                <a:solidFill>
                  <a:schemeClr val="tx1"/>
                </a:solidFill>
                <a:latin typeface="Arial Unicode MS" pitchFamily="34" charset="-128"/>
              </a:defRPr>
            </a:lvl7pPr>
            <a:lvl8pPr marL="3494151" indent="-232943" eaLnBrk="0" fontAlgn="base" hangingPunct="0">
              <a:spcBef>
                <a:spcPct val="0"/>
              </a:spcBef>
              <a:spcAft>
                <a:spcPct val="0"/>
              </a:spcAft>
              <a:defRPr>
                <a:solidFill>
                  <a:schemeClr val="tx1"/>
                </a:solidFill>
                <a:latin typeface="Arial Unicode MS" pitchFamily="34" charset="-128"/>
              </a:defRPr>
            </a:lvl8pPr>
            <a:lvl9pPr marL="3960038" indent="-232943" eaLnBrk="0" fontAlgn="base" hangingPunct="0">
              <a:spcBef>
                <a:spcPct val="0"/>
              </a:spcBef>
              <a:spcAft>
                <a:spcPct val="0"/>
              </a:spcAft>
              <a:defRPr>
                <a:solidFill>
                  <a:schemeClr val="tx1"/>
                </a:solidFill>
                <a:latin typeface="Arial Unicode MS" pitchFamily="34" charset="-128"/>
              </a:defRPr>
            </a:lvl9pPr>
          </a:lstStyle>
          <a:p>
            <a:pPr eaLnBrk="1" hangingPunct="1"/>
            <a:fld id="{D6631286-65AA-483F-B77A-BD05148979CB}" type="slidenum">
              <a:rPr lang="en-US" smtClean="0"/>
              <a:pPr eaLnBrk="1" hangingPunct="1"/>
              <a:t>5</a:t>
            </a:fld>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5887" lvl="1">
              <a:lnSpc>
                <a:spcPct val="90000"/>
              </a:lnSpc>
              <a:spcBef>
                <a:spcPts val="611"/>
              </a:spcBef>
            </a:pPr>
            <a:r>
              <a:rPr lang="en-US" sz="2900" dirty="0" smtClean="0">
                <a:solidFill>
                  <a:schemeClr val="bg1"/>
                </a:solidFill>
              </a:rPr>
              <a:t>IGNITE</a:t>
            </a:r>
            <a:r>
              <a:rPr lang="en-US" sz="2900" baseline="0" dirty="0" smtClean="0">
                <a:solidFill>
                  <a:schemeClr val="bg1"/>
                </a:solidFill>
              </a:rPr>
              <a:t> focus: real world application</a:t>
            </a:r>
            <a:endParaRPr lang="en-US" sz="2900" dirty="0">
              <a:solidFill>
                <a:schemeClr val="bg1"/>
              </a:solidFill>
            </a:endParaRPr>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Unicode MS" pitchFamily="34" charset="-128"/>
              </a:defRPr>
            </a:lvl1pPr>
            <a:lvl2pPr marL="757066" indent="-291179" eaLnBrk="0" hangingPunct="0">
              <a:defRPr>
                <a:solidFill>
                  <a:schemeClr val="tx1"/>
                </a:solidFill>
                <a:latin typeface="Arial Unicode MS" pitchFamily="34" charset="-128"/>
              </a:defRPr>
            </a:lvl2pPr>
            <a:lvl3pPr marL="1164717" indent="-232943" eaLnBrk="0" hangingPunct="0">
              <a:defRPr>
                <a:solidFill>
                  <a:schemeClr val="tx1"/>
                </a:solidFill>
                <a:latin typeface="Arial Unicode MS" pitchFamily="34" charset="-128"/>
              </a:defRPr>
            </a:lvl3pPr>
            <a:lvl4pPr marL="1630604" indent="-232943" eaLnBrk="0" hangingPunct="0">
              <a:defRPr>
                <a:solidFill>
                  <a:schemeClr val="tx1"/>
                </a:solidFill>
                <a:latin typeface="Arial Unicode MS" pitchFamily="34" charset="-128"/>
              </a:defRPr>
            </a:lvl4pPr>
            <a:lvl5pPr marL="2096491" indent="-232943" eaLnBrk="0" hangingPunct="0">
              <a:defRPr>
                <a:solidFill>
                  <a:schemeClr val="tx1"/>
                </a:solidFill>
                <a:latin typeface="Arial Unicode MS" pitchFamily="34" charset="-128"/>
              </a:defRPr>
            </a:lvl5pPr>
            <a:lvl6pPr marL="2562377" indent="-232943" eaLnBrk="0" fontAlgn="base" hangingPunct="0">
              <a:spcBef>
                <a:spcPct val="0"/>
              </a:spcBef>
              <a:spcAft>
                <a:spcPct val="0"/>
              </a:spcAft>
              <a:defRPr>
                <a:solidFill>
                  <a:schemeClr val="tx1"/>
                </a:solidFill>
                <a:latin typeface="Arial Unicode MS" pitchFamily="34" charset="-128"/>
              </a:defRPr>
            </a:lvl6pPr>
            <a:lvl7pPr marL="3028264" indent="-232943" eaLnBrk="0" fontAlgn="base" hangingPunct="0">
              <a:spcBef>
                <a:spcPct val="0"/>
              </a:spcBef>
              <a:spcAft>
                <a:spcPct val="0"/>
              </a:spcAft>
              <a:defRPr>
                <a:solidFill>
                  <a:schemeClr val="tx1"/>
                </a:solidFill>
                <a:latin typeface="Arial Unicode MS" pitchFamily="34" charset="-128"/>
              </a:defRPr>
            </a:lvl7pPr>
            <a:lvl8pPr marL="3494151" indent="-232943" eaLnBrk="0" fontAlgn="base" hangingPunct="0">
              <a:spcBef>
                <a:spcPct val="0"/>
              </a:spcBef>
              <a:spcAft>
                <a:spcPct val="0"/>
              </a:spcAft>
              <a:defRPr>
                <a:solidFill>
                  <a:schemeClr val="tx1"/>
                </a:solidFill>
                <a:latin typeface="Arial Unicode MS" pitchFamily="34" charset="-128"/>
              </a:defRPr>
            </a:lvl8pPr>
            <a:lvl9pPr marL="3960038" indent="-232943" eaLnBrk="0" fontAlgn="base" hangingPunct="0">
              <a:spcBef>
                <a:spcPct val="0"/>
              </a:spcBef>
              <a:spcAft>
                <a:spcPct val="0"/>
              </a:spcAft>
              <a:defRPr>
                <a:solidFill>
                  <a:schemeClr val="tx1"/>
                </a:solidFill>
                <a:latin typeface="Arial Unicode MS" pitchFamily="34" charset="-128"/>
              </a:defRPr>
            </a:lvl9pPr>
          </a:lstStyle>
          <a:p>
            <a:pPr eaLnBrk="1" hangingPunct="1"/>
            <a:fld id="{D6631286-65AA-483F-B77A-BD05148979CB}" type="slidenum">
              <a:rPr lang="en-US" smtClean="0"/>
              <a:pPr eaLnBrk="1" hangingPunct="1"/>
              <a:t>45</a:t>
            </a:fld>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3970938" y="8829675"/>
            <a:ext cx="303784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eaLnBrk="0" hangingPunct="0">
              <a:defRPr>
                <a:solidFill>
                  <a:schemeClr val="tx1"/>
                </a:solidFill>
                <a:latin typeface="Arial Unicode MS" pitchFamily="34" charset="-128"/>
              </a:defRPr>
            </a:lvl1pPr>
            <a:lvl2pPr marL="742950" indent="-285750" eaLnBrk="0" hangingPunct="0">
              <a:defRPr>
                <a:solidFill>
                  <a:schemeClr val="tx1"/>
                </a:solidFill>
                <a:latin typeface="Arial Unicode MS" pitchFamily="34" charset="-128"/>
              </a:defRPr>
            </a:lvl2pPr>
            <a:lvl3pPr marL="1143000" indent="-228600" eaLnBrk="0" hangingPunct="0">
              <a:defRPr>
                <a:solidFill>
                  <a:schemeClr val="tx1"/>
                </a:solidFill>
                <a:latin typeface="Arial Unicode MS" pitchFamily="34" charset="-128"/>
              </a:defRPr>
            </a:lvl3pPr>
            <a:lvl4pPr marL="1600200" indent="-228600" eaLnBrk="0" hangingPunct="0">
              <a:defRPr>
                <a:solidFill>
                  <a:schemeClr val="tx1"/>
                </a:solidFill>
                <a:latin typeface="Arial Unicode MS" pitchFamily="34" charset="-128"/>
              </a:defRPr>
            </a:lvl4pPr>
            <a:lvl5pPr marL="2057400" indent="-228600" eaLnBrk="0" hangingPunct="0">
              <a:defRPr>
                <a:solidFill>
                  <a:schemeClr val="tx1"/>
                </a:solidFill>
                <a:latin typeface="Arial Unicode MS" pitchFamily="34" charset="-128"/>
              </a:defRPr>
            </a:lvl5pPr>
            <a:lvl6pPr marL="2514600" indent="-228600" eaLnBrk="0" fontAlgn="base" hangingPunct="0">
              <a:spcBef>
                <a:spcPct val="0"/>
              </a:spcBef>
              <a:spcAft>
                <a:spcPct val="0"/>
              </a:spcAft>
              <a:defRPr>
                <a:solidFill>
                  <a:schemeClr val="tx1"/>
                </a:solidFill>
                <a:latin typeface="Arial Unicode MS" pitchFamily="34" charset="-128"/>
              </a:defRPr>
            </a:lvl6pPr>
            <a:lvl7pPr marL="2971800" indent="-228600" eaLnBrk="0" fontAlgn="base" hangingPunct="0">
              <a:spcBef>
                <a:spcPct val="0"/>
              </a:spcBef>
              <a:spcAft>
                <a:spcPct val="0"/>
              </a:spcAft>
              <a:defRPr>
                <a:solidFill>
                  <a:schemeClr val="tx1"/>
                </a:solidFill>
                <a:latin typeface="Arial Unicode MS" pitchFamily="34" charset="-128"/>
              </a:defRPr>
            </a:lvl7pPr>
            <a:lvl8pPr marL="3429000" indent="-228600" eaLnBrk="0" fontAlgn="base" hangingPunct="0">
              <a:spcBef>
                <a:spcPct val="0"/>
              </a:spcBef>
              <a:spcAft>
                <a:spcPct val="0"/>
              </a:spcAft>
              <a:defRPr>
                <a:solidFill>
                  <a:schemeClr val="tx1"/>
                </a:solidFill>
                <a:latin typeface="Arial Unicode MS" pitchFamily="34" charset="-128"/>
              </a:defRPr>
            </a:lvl8pPr>
            <a:lvl9pPr marL="3886200" indent="-228600" eaLnBrk="0" fontAlgn="base" hangingPunct="0">
              <a:spcBef>
                <a:spcPct val="0"/>
              </a:spcBef>
              <a:spcAft>
                <a:spcPct val="0"/>
              </a:spcAft>
              <a:defRPr>
                <a:solidFill>
                  <a:schemeClr val="tx1"/>
                </a:solidFill>
                <a:latin typeface="Arial Unicode MS" pitchFamily="34" charset="-128"/>
              </a:defRPr>
            </a:lvl9pPr>
          </a:lstStyle>
          <a:p>
            <a:pPr algn="r" eaLnBrk="1" hangingPunct="1"/>
            <a:fld id="{92DD78E1-F5A2-411D-B886-A4E7D065C44D}" type="slidenum">
              <a:rPr lang="en-US" sz="1200">
                <a:solidFill>
                  <a:srgbClr val="000000"/>
                </a:solidFill>
              </a:rPr>
              <a:pPr algn="r" eaLnBrk="1" hangingPunct="1"/>
              <a:t>47</a:t>
            </a:fld>
            <a:endParaRPr lang="en-US" sz="1200">
              <a:solidFill>
                <a:srgbClr val="000000"/>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3970938" y="8829675"/>
            <a:ext cx="303784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Unicode MS" pitchFamily="34" charset="-128"/>
              </a:defRPr>
            </a:lvl1pPr>
            <a:lvl2pPr marL="742950" indent="-285750" eaLnBrk="0" hangingPunct="0">
              <a:defRPr>
                <a:solidFill>
                  <a:schemeClr val="tx1"/>
                </a:solidFill>
                <a:latin typeface="Arial Unicode MS" pitchFamily="34" charset="-128"/>
              </a:defRPr>
            </a:lvl2pPr>
            <a:lvl3pPr marL="1143000" indent="-228600" eaLnBrk="0" hangingPunct="0">
              <a:defRPr>
                <a:solidFill>
                  <a:schemeClr val="tx1"/>
                </a:solidFill>
                <a:latin typeface="Arial Unicode MS" pitchFamily="34" charset="-128"/>
              </a:defRPr>
            </a:lvl3pPr>
            <a:lvl4pPr marL="1600200" indent="-228600" eaLnBrk="0" hangingPunct="0">
              <a:defRPr>
                <a:solidFill>
                  <a:schemeClr val="tx1"/>
                </a:solidFill>
                <a:latin typeface="Arial Unicode MS" pitchFamily="34" charset="-128"/>
              </a:defRPr>
            </a:lvl4pPr>
            <a:lvl5pPr marL="2057400" indent="-228600" eaLnBrk="0" hangingPunct="0">
              <a:defRPr>
                <a:solidFill>
                  <a:schemeClr val="tx1"/>
                </a:solidFill>
                <a:latin typeface="Arial Unicode MS" pitchFamily="34" charset="-128"/>
              </a:defRPr>
            </a:lvl5pPr>
            <a:lvl6pPr marL="2514600" indent="-228600" eaLnBrk="0" fontAlgn="base" hangingPunct="0">
              <a:spcBef>
                <a:spcPct val="0"/>
              </a:spcBef>
              <a:spcAft>
                <a:spcPct val="0"/>
              </a:spcAft>
              <a:defRPr>
                <a:solidFill>
                  <a:schemeClr val="tx1"/>
                </a:solidFill>
                <a:latin typeface="Arial Unicode MS" pitchFamily="34" charset="-128"/>
              </a:defRPr>
            </a:lvl6pPr>
            <a:lvl7pPr marL="2971800" indent="-228600" eaLnBrk="0" fontAlgn="base" hangingPunct="0">
              <a:spcBef>
                <a:spcPct val="0"/>
              </a:spcBef>
              <a:spcAft>
                <a:spcPct val="0"/>
              </a:spcAft>
              <a:defRPr>
                <a:solidFill>
                  <a:schemeClr val="tx1"/>
                </a:solidFill>
                <a:latin typeface="Arial Unicode MS" pitchFamily="34" charset="-128"/>
              </a:defRPr>
            </a:lvl7pPr>
            <a:lvl8pPr marL="3429000" indent="-228600" eaLnBrk="0" fontAlgn="base" hangingPunct="0">
              <a:spcBef>
                <a:spcPct val="0"/>
              </a:spcBef>
              <a:spcAft>
                <a:spcPct val="0"/>
              </a:spcAft>
              <a:defRPr>
                <a:solidFill>
                  <a:schemeClr val="tx1"/>
                </a:solidFill>
                <a:latin typeface="Arial Unicode MS" pitchFamily="34" charset="-128"/>
              </a:defRPr>
            </a:lvl8pPr>
            <a:lvl9pPr marL="3886200" indent="-228600" eaLnBrk="0" fontAlgn="base" hangingPunct="0">
              <a:spcBef>
                <a:spcPct val="0"/>
              </a:spcBef>
              <a:spcAft>
                <a:spcPct val="0"/>
              </a:spcAft>
              <a:defRPr>
                <a:solidFill>
                  <a:schemeClr val="tx1"/>
                </a:solidFill>
                <a:latin typeface="Arial Unicode MS" pitchFamily="34" charset="-128"/>
              </a:defRPr>
            </a:lvl9pPr>
          </a:lstStyle>
          <a:p>
            <a:pPr algn="r" eaLnBrk="1" fontAlgn="base" hangingPunct="1">
              <a:spcBef>
                <a:spcPct val="0"/>
              </a:spcBef>
              <a:spcAft>
                <a:spcPct val="0"/>
              </a:spcAft>
            </a:pPr>
            <a:fld id="{7A230829-AAE9-4D6E-80D7-A664A846380E}" type="slidenum">
              <a:rPr lang="en-US" altLang="en-US" sz="1200" smtClean="0">
                <a:solidFill>
                  <a:srgbClr val="000000"/>
                </a:solidFill>
              </a:rPr>
              <a:pPr algn="r" eaLnBrk="1" fontAlgn="base" hangingPunct="1">
                <a:spcBef>
                  <a:spcPct val="0"/>
                </a:spcBef>
                <a:spcAft>
                  <a:spcPct val="0"/>
                </a:spcAft>
              </a:pPr>
              <a:t>48</a:t>
            </a:fld>
            <a:endParaRPr lang="en-US" altLang="en-US" sz="1200" smtClean="0">
              <a:solidFill>
                <a:srgbClr val="000000"/>
              </a:solidFill>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2000" dirty="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37892" name="Slide Number Placeholder 3"/>
          <p:cNvSpPr>
            <a:spLocks noGrp="1"/>
          </p:cNvSpPr>
          <p:nvPr>
            <p:ph type="sldNum" sz="quarter" idx="5"/>
          </p:nvPr>
        </p:nvSpPr>
        <p:spPr bwMode="auto">
          <a:noFill/>
          <a:ln>
            <a:miter lim="800000"/>
            <a:headEnd/>
            <a:tailEnd/>
          </a:ln>
        </p:spPr>
        <p:txBody>
          <a:bodyPr/>
          <a:lstStyle/>
          <a:p>
            <a:fld id="{3DDE8897-5E54-41BF-BB87-45BC3D4DF9B5}" type="slidenum">
              <a:rPr lang="en-US">
                <a:solidFill>
                  <a:prstClr val="black"/>
                </a:solidFill>
              </a:rPr>
              <a:pPr/>
              <a:t>49</a:t>
            </a:fld>
            <a:endParaRPr lang="en-US" dirty="0">
              <a:solidFill>
                <a:prstClr val="black"/>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815302" lvl="1" indent="-349415">
              <a:lnSpc>
                <a:spcPct val="90000"/>
              </a:lnSpc>
              <a:spcBef>
                <a:spcPts val="611"/>
              </a:spcBef>
              <a:buFontTx/>
              <a:buChar char="•"/>
            </a:pPr>
            <a:endParaRPr lang="en-US" sz="2900" dirty="0">
              <a:solidFill>
                <a:schemeClr val="bg1"/>
              </a:solidFill>
            </a:endParaRPr>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Unicode MS" pitchFamily="34" charset="-128"/>
              </a:defRPr>
            </a:lvl1pPr>
            <a:lvl2pPr marL="757066" indent="-291179" eaLnBrk="0" hangingPunct="0">
              <a:defRPr>
                <a:solidFill>
                  <a:schemeClr val="tx1"/>
                </a:solidFill>
                <a:latin typeface="Arial Unicode MS" pitchFamily="34" charset="-128"/>
              </a:defRPr>
            </a:lvl2pPr>
            <a:lvl3pPr marL="1164717" indent="-232943" eaLnBrk="0" hangingPunct="0">
              <a:defRPr>
                <a:solidFill>
                  <a:schemeClr val="tx1"/>
                </a:solidFill>
                <a:latin typeface="Arial Unicode MS" pitchFamily="34" charset="-128"/>
              </a:defRPr>
            </a:lvl3pPr>
            <a:lvl4pPr marL="1630604" indent="-232943" eaLnBrk="0" hangingPunct="0">
              <a:defRPr>
                <a:solidFill>
                  <a:schemeClr val="tx1"/>
                </a:solidFill>
                <a:latin typeface="Arial Unicode MS" pitchFamily="34" charset="-128"/>
              </a:defRPr>
            </a:lvl4pPr>
            <a:lvl5pPr marL="2096491" indent="-232943" eaLnBrk="0" hangingPunct="0">
              <a:defRPr>
                <a:solidFill>
                  <a:schemeClr val="tx1"/>
                </a:solidFill>
                <a:latin typeface="Arial Unicode MS" pitchFamily="34" charset="-128"/>
              </a:defRPr>
            </a:lvl5pPr>
            <a:lvl6pPr marL="2562377" indent="-232943" eaLnBrk="0" fontAlgn="base" hangingPunct="0">
              <a:spcBef>
                <a:spcPct val="0"/>
              </a:spcBef>
              <a:spcAft>
                <a:spcPct val="0"/>
              </a:spcAft>
              <a:defRPr>
                <a:solidFill>
                  <a:schemeClr val="tx1"/>
                </a:solidFill>
                <a:latin typeface="Arial Unicode MS" pitchFamily="34" charset="-128"/>
              </a:defRPr>
            </a:lvl6pPr>
            <a:lvl7pPr marL="3028264" indent="-232943" eaLnBrk="0" fontAlgn="base" hangingPunct="0">
              <a:spcBef>
                <a:spcPct val="0"/>
              </a:spcBef>
              <a:spcAft>
                <a:spcPct val="0"/>
              </a:spcAft>
              <a:defRPr>
                <a:solidFill>
                  <a:schemeClr val="tx1"/>
                </a:solidFill>
                <a:latin typeface="Arial Unicode MS" pitchFamily="34" charset="-128"/>
              </a:defRPr>
            </a:lvl7pPr>
            <a:lvl8pPr marL="3494151" indent="-232943" eaLnBrk="0" fontAlgn="base" hangingPunct="0">
              <a:spcBef>
                <a:spcPct val="0"/>
              </a:spcBef>
              <a:spcAft>
                <a:spcPct val="0"/>
              </a:spcAft>
              <a:defRPr>
                <a:solidFill>
                  <a:schemeClr val="tx1"/>
                </a:solidFill>
                <a:latin typeface="Arial Unicode MS" pitchFamily="34" charset="-128"/>
              </a:defRPr>
            </a:lvl8pPr>
            <a:lvl9pPr marL="3960038" indent="-232943" eaLnBrk="0" fontAlgn="base" hangingPunct="0">
              <a:spcBef>
                <a:spcPct val="0"/>
              </a:spcBef>
              <a:spcAft>
                <a:spcPct val="0"/>
              </a:spcAft>
              <a:defRPr>
                <a:solidFill>
                  <a:schemeClr val="tx1"/>
                </a:solidFill>
                <a:latin typeface="Arial Unicode MS" pitchFamily="34" charset="-128"/>
              </a:defRPr>
            </a:lvl9pPr>
          </a:lstStyle>
          <a:p>
            <a:pPr eaLnBrk="1" hangingPunct="1"/>
            <a:fld id="{D6631286-65AA-483F-B77A-BD05148979CB}" type="slidenum">
              <a:rPr lang="en-US" smtClean="0"/>
              <a:pPr eaLnBrk="1" hangingPunct="1"/>
              <a:t>54</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465887" lvl="1">
              <a:lnSpc>
                <a:spcPct val="90000"/>
              </a:lnSpc>
              <a:spcBef>
                <a:spcPts val="611"/>
              </a:spcBef>
            </a:pPr>
            <a:r>
              <a:rPr lang="en-US" sz="1200" kern="1200" dirty="0" smtClean="0">
                <a:solidFill>
                  <a:schemeClr val="tx1"/>
                </a:solidFill>
                <a:effectLst/>
                <a:latin typeface="+mn-lt"/>
                <a:ea typeface="+mn-ea"/>
                <a:cs typeface="+mn-cs"/>
              </a:rPr>
              <a:t>The substantial infrastructure, datasets, and tools developed by </a:t>
            </a:r>
            <a:r>
              <a:rPr lang="en-US" sz="1200" kern="1200" dirty="0" err="1" smtClean="0">
                <a:solidFill>
                  <a:schemeClr val="tx1"/>
                </a:solidFill>
                <a:effectLst/>
                <a:latin typeface="+mn-lt"/>
                <a:ea typeface="+mn-ea"/>
                <a:cs typeface="+mn-cs"/>
              </a:rPr>
              <a:t>eMERGE</a:t>
            </a:r>
            <a:r>
              <a:rPr lang="en-US" sz="1200" kern="1200" dirty="0" smtClean="0">
                <a:solidFill>
                  <a:schemeClr val="tx1"/>
                </a:solidFill>
                <a:effectLst/>
                <a:latin typeface="+mn-lt"/>
                <a:ea typeface="+mn-ea"/>
                <a:cs typeface="+mn-cs"/>
              </a:rPr>
              <a:t> to date, combined with its rare (if not unique) experience in EMR data-mining and clinical implementation, position </a:t>
            </a:r>
            <a:r>
              <a:rPr lang="en-US" sz="1200" kern="1200" dirty="0" err="1" smtClean="0">
                <a:solidFill>
                  <a:schemeClr val="tx1"/>
                </a:solidFill>
                <a:effectLst/>
                <a:latin typeface="+mn-lt"/>
                <a:ea typeface="+mn-ea"/>
                <a:cs typeface="+mn-cs"/>
              </a:rPr>
              <a:t>eMERGE</a:t>
            </a:r>
            <a:r>
              <a:rPr lang="en-US" sz="1200" kern="1200" dirty="0" smtClean="0">
                <a:solidFill>
                  <a:schemeClr val="tx1"/>
                </a:solidFill>
                <a:effectLst/>
                <a:latin typeface="+mn-lt"/>
                <a:ea typeface="+mn-ea"/>
                <a:cs typeface="+mn-cs"/>
              </a:rPr>
              <a:t> well to continue its three-pronged emphasis</a:t>
            </a:r>
            <a:endParaRPr lang="en-US" sz="2900" dirty="0">
              <a:solidFill>
                <a:schemeClr val="bg1"/>
              </a:solidFill>
            </a:endParaRPr>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Unicode MS" pitchFamily="34" charset="-128"/>
              </a:defRPr>
            </a:lvl1pPr>
            <a:lvl2pPr marL="757066" indent="-291179" eaLnBrk="0" hangingPunct="0">
              <a:defRPr>
                <a:solidFill>
                  <a:schemeClr val="tx1"/>
                </a:solidFill>
                <a:latin typeface="Arial Unicode MS" pitchFamily="34" charset="-128"/>
              </a:defRPr>
            </a:lvl2pPr>
            <a:lvl3pPr marL="1164717" indent="-232943" eaLnBrk="0" hangingPunct="0">
              <a:defRPr>
                <a:solidFill>
                  <a:schemeClr val="tx1"/>
                </a:solidFill>
                <a:latin typeface="Arial Unicode MS" pitchFamily="34" charset="-128"/>
              </a:defRPr>
            </a:lvl3pPr>
            <a:lvl4pPr marL="1630604" indent="-232943" eaLnBrk="0" hangingPunct="0">
              <a:defRPr>
                <a:solidFill>
                  <a:schemeClr val="tx1"/>
                </a:solidFill>
                <a:latin typeface="Arial Unicode MS" pitchFamily="34" charset="-128"/>
              </a:defRPr>
            </a:lvl4pPr>
            <a:lvl5pPr marL="2096491" indent="-232943" eaLnBrk="0" hangingPunct="0">
              <a:defRPr>
                <a:solidFill>
                  <a:schemeClr val="tx1"/>
                </a:solidFill>
                <a:latin typeface="Arial Unicode MS" pitchFamily="34" charset="-128"/>
              </a:defRPr>
            </a:lvl5pPr>
            <a:lvl6pPr marL="2562377" indent="-232943" eaLnBrk="0" fontAlgn="base" hangingPunct="0">
              <a:spcBef>
                <a:spcPct val="0"/>
              </a:spcBef>
              <a:spcAft>
                <a:spcPct val="0"/>
              </a:spcAft>
              <a:defRPr>
                <a:solidFill>
                  <a:schemeClr val="tx1"/>
                </a:solidFill>
                <a:latin typeface="Arial Unicode MS" pitchFamily="34" charset="-128"/>
              </a:defRPr>
            </a:lvl6pPr>
            <a:lvl7pPr marL="3028264" indent="-232943" eaLnBrk="0" fontAlgn="base" hangingPunct="0">
              <a:spcBef>
                <a:spcPct val="0"/>
              </a:spcBef>
              <a:spcAft>
                <a:spcPct val="0"/>
              </a:spcAft>
              <a:defRPr>
                <a:solidFill>
                  <a:schemeClr val="tx1"/>
                </a:solidFill>
                <a:latin typeface="Arial Unicode MS" pitchFamily="34" charset="-128"/>
              </a:defRPr>
            </a:lvl7pPr>
            <a:lvl8pPr marL="3494151" indent="-232943" eaLnBrk="0" fontAlgn="base" hangingPunct="0">
              <a:spcBef>
                <a:spcPct val="0"/>
              </a:spcBef>
              <a:spcAft>
                <a:spcPct val="0"/>
              </a:spcAft>
              <a:defRPr>
                <a:solidFill>
                  <a:schemeClr val="tx1"/>
                </a:solidFill>
                <a:latin typeface="Arial Unicode MS" pitchFamily="34" charset="-128"/>
              </a:defRPr>
            </a:lvl8pPr>
            <a:lvl9pPr marL="3960038" indent="-232943" eaLnBrk="0" fontAlgn="base" hangingPunct="0">
              <a:spcBef>
                <a:spcPct val="0"/>
              </a:spcBef>
              <a:spcAft>
                <a:spcPct val="0"/>
              </a:spcAft>
              <a:defRPr>
                <a:solidFill>
                  <a:schemeClr val="tx1"/>
                </a:solidFill>
                <a:latin typeface="Arial Unicode MS" pitchFamily="34" charset="-128"/>
              </a:defRPr>
            </a:lvl9pPr>
          </a:lstStyle>
          <a:p>
            <a:pPr eaLnBrk="1" hangingPunct="1"/>
            <a:fld id="{D6631286-65AA-483F-B77A-BD05148979CB}" type="slidenum">
              <a:rPr lang="en-US" smtClean="0"/>
              <a:pPr eaLnBrk="1" hangingPunct="1"/>
              <a:t>6</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44F9A4-3A38-4611-BC39-D49F828FDB75}" type="slidenum">
              <a:rPr lang="en-US" smtClean="0"/>
              <a:t>8</a:t>
            </a:fld>
            <a:endParaRPr lang="en-US"/>
          </a:p>
        </p:txBody>
      </p:sp>
    </p:spTree>
    <p:extLst>
      <p:ext uri="{BB962C8B-B14F-4D97-AF65-F5344CB8AC3E}">
        <p14:creationId xmlns:p14="http://schemas.microsoft.com/office/powerpoint/2010/main" val="1599188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3970938" y="8829675"/>
            <a:ext cx="303784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eaLnBrk="0" hangingPunct="0">
              <a:defRPr>
                <a:solidFill>
                  <a:schemeClr val="tx1"/>
                </a:solidFill>
                <a:latin typeface="Arial Unicode MS" pitchFamily="34" charset="-128"/>
              </a:defRPr>
            </a:lvl1pPr>
            <a:lvl2pPr marL="742950" indent="-285750" eaLnBrk="0" hangingPunct="0">
              <a:defRPr>
                <a:solidFill>
                  <a:schemeClr val="tx1"/>
                </a:solidFill>
                <a:latin typeface="Arial Unicode MS" pitchFamily="34" charset="-128"/>
              </a:defRPr>
            </a:lvl2pPr>
            <a:lvl3pPr marL="1143000" indent="-228600" eaLnBrk="0" hangingPunct="0">
              <a:defRPr>
                <a:solidFill>
                  <a:schemeClr val="tx1"/>
                </a:solidFill>
                <a:latin typeface="Arial Unicode MS" pitchFamily="34" charset="-128"/>
              </a:defRPr>
            </a:lvl3pPr>
            <a:lvl4pPr marL="1600200" indent="-228600" eaLnBrk="0" hangingPunct="0">
              <a:defRPr>
                <a:solidFill>
                  <a:schemeClr val="tx1"/>
                </a:solidFill>
                <a:latin typeface="Arial Unicode MS" pitchFamily="34" charset="-128"/>
              </a:defRPr>
            </a:lvl4pPr>
            <a:lvl5pPr marL="2057400" indent="-228600" eaLnBrk="0" hangingPunct="0">
              <a:defRPr>
                <a:solidFill>
                  <a:schemeClr val="tx1"/>
                </a:solidFill>
                <a:latin typeface="Arial Unicode MS" pitchFamily="34" charset="-128"/>
              </a:defRPr>
            </a:lvl5pPr>
            <a:lvl6pPr marL="2514600" indent="-228600" eaLnBrk="0" fontAlgn="base" hangingPunct="0">
              <a:spcBef>
                <a:spcPct val="0"/>
              </a:spcBef>
              <a:spcAft>
                <a:spcPct val="0"/>
              </a:spcAft>
              <a:defRPr>
                <a:solidFill>
                  <a:schemeClr val="tx1"/>
                </a:solidFill>
                <a:latin typeface="Arial Unicode MS" pitchFamily="34" charset="-128"/>
              </a:defRPr>
            </a:lvl6pPr>
            <a:lvl7pPr marL="2971800" indent="-228600" eaLnBrk="0" fontAlgn="base" hangingPunct="0">
              <a:spcBef>
                <a:spcPct val="0"/>
              </a:spcBef>
              <a:spcAft>
                <a:spcPct val="0"/>
              </a:spcAft>
              <a:defRPr>
                <a:solidFill>
                  <a:schemeClr val="tx1"/>
                </a:solidFill>
                <a:latin typeface="Arial Unicode MS" pitchFamily="34" charset="-128"/>
              </a:defRPr>
            </a:lvl7pPr>
            <a:lvl8pPr marL="3429000" indent="-228600" eaLnBrk="0" fontAlgn="base" hangingPunct="0">
              <a:spcBef>
                <a:spcPct val="0"/>
              </a:spcBef>
              <a:spcAft>
                <a:spcPct val="0"/>
              </a:spcAft>
              <a:defRPr>
                <a:solidFill>
                  <a:schemeClr val="tx1"/>
                </a:solidFill>
                <a:latin typeface="Arial Unicode MS" pitchFamily="34" charset="-128"/>
              </a:defRPr>
            </a:lvl8pPr>
            <a:lvl9pPr marL="3886200" indent="-228600" eaLnBrk="0" fontAlgn="base" hangingPunct="0">
              <a:spcBef>
                <a:spcPct val="0"/>
              </a:spcBef>
              <a:spcAft>
                <a:spcPct val="0"/>
              </a:spcAft>
              <a:defRPr>
                <a:solidFill>
                  <a:schemeClr val="tx1"/>
                </a:solidFill>
                <a:latin typeface="Arial Unicode MS" pitchFamily="34" charset="-128"/>
              </a:defRPr>
            </a:lvl9pPr>
          </a:lstStyle>
          <a:p>
            <a:pPr algn="r" eaLnBrk="1" hangingPunct="1"/>
            <a:fld id="{92DD78E1-F5A2-411D-B886-A4E7D065C44D}" type="slidenum">
              <a:rPr lang="en-US" sz="1200">
                <a:solidFill>
                  <a:srgbClr val="000000"/>
                </a:solidFill>
              </a:rPr>
              <a:pPr algn="r" eaLnBrk="1" hangingPunct="1"/>
              <a:t>9</a:t>
            </a:fld>
            <a:endParaRPr lang="en-US" sz="1200">
              <a:solidFill>
                <a:srgbClr val="000000"/>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200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3970938" y="8829675"/>
            <a:ext cx="303784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eaLnBrk="0" hangingPunct="0">
              <a:defRPr>
                <a:solidFill>
                  <a:schemeClr val="tx1"/>
                </a:solidFill>
                <a:latin typeface="Arial Unicode MS" pitchFamily="34" charset="-128"/>
              </a:defRPr>
            </a:lvl1pPr>
            <a:lvl2pPr marL="742950" indent="-285750" eaLnBrk="0" hangingPunct="0">
              <a:defRPr>
                <a:solidFill>
                  <a:schemeClr val="tx1"/>
                </a:solidFill>
                <a:latin typeface="Arial Unicode MS" pitchFamily="34" charset="-128"/>
              </a:defRPr>
            </a:lvl2pPr>
            <a:lvl3pPr marL="1143000" indent="-228600" eaLnBrk="0" hangingPunct="0">
              <a:defRPr>
                <a:solidFill>
                  <a:schemeClr val="tx1"/>
                </a:solidFill>
                <a:latin typeface="Arial Unicode MS" pitchFamily="34" charset="-128"/>
              </a:defRPr>
            </a:lvl3pPr>
            <a:lvl4pPr marL="1600200" indent="-228600" eaLnBrk="0" hangingPunct="0">
              <a:defRPr>
                <a:solidFill>
                  <a:schemeClr val="tx1"/>
                </a:solidFill>
                <a:latin typeface="Arial Unicode MS" pitchFamily="34" charset="-128"/>
              </a:defRPr>
            </a:lvl4pPr>
            <a:lvl5pPr marL="2057400" indent="-228600" eaLnBrk="0" hangingPunct="0">
              <a:defRPr>
                <a:solidFill>
                  <a:schemeClr val="tx1"/>
                </a:solidFill>
                <a:latin typeface="Arial Unicode MS" pitchFamily="34" charset="-128"/>
              </a:defRPr>
            </a:lvl5pPr>
            <a:lvl6pPr marL="2514600" indent="-228600" eaLnBrk="0" fontAlgn="base" hangingPunct="0">
              <a:spcBef>
                <a:spcPct val="0"/>
              </a:spcBef>
              <a:spcAft>
                <a:spcPct val="0"/>
              </a:spcAft>
              <a:defRPr>
                <a:solidFill>
                  <a:schemeClr val="tx1"/>
                </a:solidFill>
                <a:latin typeface="Arial Unicode MS" pitchFamily="34" charset="-128"/>
              </a:defRPr>
            </a:lvl6pPr>
            <a:lvl7pPr marL="2971800" indent="-228600" eaLnBrk="0" fontAlgn="base" hangingPunct="0">
              <a:spcBef>
                <a:spcPct val="0"/>
              </a:spcBef>
              <a:spcAft>
                <a:spcPct val="0"/>
              </a:spcAft>
              <a:defRPr>
                <a:solidFill>
                  <a:schemeClr val="tx1"/>
                </a:solidFill>
                <a:latin typeface="Arial Unicode MS" pitchFamily="34" charset="-128"/>
              </a:defRPr>
            </a:lvl7pPr>
            <a:lvl8pPr marL="3429000" indent="-228600" eaLnBrk="0" fontAlgn="base" hangingPunct="0">
              <a:spcBef>
                <a:spcPct val="0"/>
              </a:spcBef>
              <a:spcAft>
                <a:spcPct val="0"/>
              </a:spcAft>
              <a:defRPr>
                <a:solidFill>
                  <a:schemeClr val="tx1"/>
                </a:solidFill>
                <a:latin typeface="Arial Unicode MS" pitchFamily="34" charset="-128"/>
              </a:defRPr>
            </a:lvl8pPr>
            <a:lvl9pPr marL="3886200" indent="-228600" eaLnBrk="0" fontAlgn="base" hangingPunct="0">
              <a:spcBef>
                <a:spcPct val="0"/>
              </a:spcBef>
              <a:spcAft>
                <a:spcPct val="0"/>
              </a:spcAft>
              <a:defRPr>
                <a:solidFill>
                  <a:schemeClr val="tx1"/>
                </a:solidFill>
                <a:latin typeface="Arial Unicode MS" pitchFamily="34" charset="-128"/>
              </a:defRPr>
            </a:lvl9pPr>
          </a:lstStyle>
          <a:p>
            <a:pPr algn="r" eaLnBrk="1" hangingPunct="1"/>
            <a:fld id="{92DD78E1-F5A2-411D-B886-A4E7D065C44D}" type="slidenum">
              <a:rPr lang="en-US" sz="1200">
                <a:solidFill>
                  <a:srgbClr val="000000"/>
                </a:solidFill>
              </a:rPr>
              <a:pPr algn="r" eaLnBrk="1" hangingPunct="1"/>
              <a:t>10</a:t>
            </a:fld>
            <a:endParaRPr lang="en-US" sz="1200">
              <a:solidFill>
                <a:srgbClr val="000000"/>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smtClean="0"/>
          </a:p>
          <a:p>
            <a:r>
              <a:rPr lang="en-US" dirty="0" smtClean="0"/>
              <a:t>http://www.hhs.gov/news/press/2013pres/05/20130522a.html</a:t>
            </a:r>
          </a:p>
          <a:p>
            <a:r>
              <a:rPr lang="en-US" dirty="0" smtClean="0"/>
              <a:t>According to the Centers for Disease Control and Prevention survey in 2012, the percent of physicians using an advanced EHR system was just 17 percent in 2008. Today, more than 50 percent of eligible professionals (mostly physicians) have demonstrated meaningful use and received an incentive payment. For hospitals, just nine percent had adopted EHRs in 2008, but today, more than 80 percent have demonstrated meaningful use of EHRs.</a:t>
            </a:r>
          </a:p>
          <a:p>
            <a:endParaRPr lang="en-US" dirty="0" smtClean="0"/>
          </a:p>
          <a:p>
            <a:endParaRPr lang="en-US" dirty="0" smtClean="0"/>
          </a:p>
          <a:p>
            <a:r>
              <a:rPr lang="en-US" dirty="0" smtClean="0"/>
              <a:t>FOR IMMEDIATE RELEASE</a:t>
            </a:r>
            <a:br>
              <a:rPr lang="en-US" dirty="0" smtClean="0"/>
            </a:br>
            <a:r>
              <a:rPr lang="en-US" dirty="0" smtClean="0"/>
              <a:t>May 22, 2013 </a:t>
            </a:r>
          </a:p>
          <a:p>
            <a:r>
              <a:rPr lang="en-US" dirty="0" smtClean="0"/>
              <a:t>Contact: HHS Press Office </a:t>
            </a:r>
            <a:br>
              <a:rPr lang="en-US" dirty="0" smtClean="0"/>
            </a:br>
            <a:r>
              <a:rPr lang="en-US" dirty="0" smtClean="0"/>
              <a:t>(202) 690-6343 </a:t>
            </a:r>
          </a:p>
          <a:p>
            <a:r>
              <a:rPr lang="en-US" b="1" dirty="0" smtClean="0"/>
              <a:t>Doctors and hospitals’ use of health IT more than doubles since 2012</a:t>
            </a:r>
          </a:p>
          <a:p>
            <a:r>
              <a:rPr lang="en-US" i="1" dirty="0" smtClean="0"/>
              <a:t>More than half of America’s doctors have adopted electronic health records</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3970938" y="8829675"/>
            <a:ext cx="3037840"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eaLnBrk="0" hangingPunct="0">
              <a:defRPr>
                <a:solidFill>
                  <a:schemeClr val="tx1"/>
                </a:solidFill>
                <a:latin typeface="Arial Unicode MS" pitchFamily="34" charset="-128"/>
              </a:defRPr>
            </a:lvl1pPr>
            <a:lvl2pPr marL="742950" indent="-285750" eaLnBrk="0" hangingPunct="0">
              <a:defRPr>
                <a:solidFill>
                  <a:schemeClr val="tx1"/>
                </a:solidFill>
                <a:latin typeface="Arial Unicode MS" pitchFamily="34" charset="-128"/>
              </a:defRPr>
            </a:lvl2pPr>
            <a:lvl3pPr marL="1143000" indent="-228600" eaLnBrk="0" hangingPunct="0">
              <a:defRPr>
                <a:solidFill>
                  <a:schemeClr val="tx1"/>
                </a:solidFill>
                <a:latin typeface="Arial Unicode MS" pitchFamily="34" charset="-128"/>
              </a:defRPr>
            </a:lvl3pPr>
            <a:lvl4pPr marL="1600200" indent="-228600" eaLnBrk="0" hangingPunct="0">
              <a:defRPr>
                <a:solidFill>
                  <a:schemeClr val="tx1"/>
                </a:solidFill>
                <a:latin typeface="Arial Unicode MS" pitchFamily="34" charset="-128"/>
              </a:defRPr>
            </a:lvl4pPr>
            <a:lvl5pPr marL="2057400" indent="-228600" eaLnBrk="0" hangingPunct="0">
              <a:defRPr>
                <a:solidFill>
                  <a:schemeClr val="tx1"/>
                </a:solidFill>
                <a:latin typeface="Arial Unicode MS" pitchFamily="34" charset="-128"/>
              </a:defRPr>
            </a:lvl5pPr>
            <a:lvl6pPr marL="2514600" indent="-228600" eaLnBrk="0" fontAlgn="base" hangingPunct="0">
              <a:spcBef>
                <a:spcPct val="0"/>
              </a:spcBef>
              <a:spcAft>
                <a:spcPct val="0"/>
              </a:spcAft>
              <a:defRPr>
                <a:solidFill>
                  <a:schemeClr val="tx1"/>
                </a:solidFill>
                <a:latin typeface="Arial Unicode MS" pitchFamily="34" charset="-128"/>
              </a:defRPr>
            </a:lvl6pPr>
            <a:lvl7pPr marL="2971800" indent="-228600" eaLnBrk="0" fontAlgn="base" hangingPunct="0">
              <a:spcBef>
                <a:spcPct val="0"/>
              </a:spcBef>
              <a:spcAft>
                <a:spcPct val="0"/>
              </a:spcAft>
              <a:defRPr>
                <a:solidFill>
                  <a:schemeClr val="tx1"/>
                </a:solidFill>
                <a:latin typeface="Arial Unicode MS" pitchFamily="34" charset="-128"/>
              </a:defRPr>
            </a:lvl7pPr>
            <a:lvl8pPr marL="3429000" indent="-228600" eaLnBrk="0" fontAlgn="base" hangingPunct="0">
              <a:spcBef>
                <a:spcPct val="0"/>
              </a:spcBef>
              <a:spcAft>
                <a:spcPct val="0"/>
              </a:spcAft>
              <a:defRPr>
                <a:solidFill>
                  <a:schemeClr val="tx1"/>
                </a:solidFill>
                <a:latin typeface="Arial Unicode MS" pitchFamily="34" charset="-128"/>
              </a:defRPr>
            </a:lvl8pPr>
            <a:lvl9pPr marL="3886200" indent="-228600" eaLnBrk="0" fontAlgn="base" hangingPunct="0">
              <a:spcBef>
                <a:spcPct val="0"/>
              </a:spcBef>
              <a:spcAft>
                <a:spcPct val="0"/>
              </a:spcAft>
              <a:defRPr>
                <a:solidFill>
                  <a:schemeClr val="tx1"/>
                </a:solidFill>
                <a:latin typeface="Arial Unicode MS" pitchFamily="34" charset="-128"/>
              </a:defRPr>
            </a:lvl9pPr>
          </a:lstStyle>
          <a:p>
            <a:pPr algn="r" eaLnBrk="1" hangingPunct="1"/>
            <a:fld id="{92DD78E1-F5A2-411D-B886-A4E7D065C44D}" type="slidenum">
              <a:rPr lang="en-US" sz="1200">
                <a:solidFill>
                  <a:srgbClr val="000000"/>
                </a:solidFill>
              </a:rPr>
              <a:pPr algn="r" eaLnBrk="1" hangingPunct="1"/>
              <a:t>11</a:t>
            </a:fld>
            <a:endParaRPr lang="en-US" sz="1200">
              <a:solidFill>
                <a:srgbClr val="000000"/>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2000" dirty="0"/>
              <a:t>for non-disease-specific studies with changing technology and data sharing</a:t>
            </a:r>
          </a:p>
          <a:p>
            <a:r>
              <a:rPr lang="en-US" sz="2000" dirty="0" smtClean="0"/>
              <a:t>Needs</a:t>
            </a:r>
            <a:r>
              <a:rPr lang="en-US" sz="2000" baseline="0" dirty="0" smtClean="0"/>
              <a:t> for </a:t>
            </a:r>
            <a:r>
              <a:rPr lang="en-US" sz="2000" baseline="0" dirty="0" err="1" smtClean="0"/>
              <a:t>genomically</a:t>
            </a:r>
            <a:r>
              <a:rPr lang="en-US" sz="2000" baseline="0" dirty="0" smtClean="0"/>
              <a:t> enabled EMRs</a:t>
            </a:r>
            <a:endParaRPr lang="en-US" sz="2000" dirty="0" smtClean="0"/>
          </a:p>
          <a:p>
            <a:pPr marL="342900" indent="-342900">
              <a:lnSpc>
                <a:spcPct val="95000"/>
              </a:lnSpc>
              <a:spcBef>
                <a:spcPts val="1200"/>
              </a:spcBef>
              <a:buFontTx/>
              <a:buChar char="•"/>
            </a:pPr>
            <a:r>
              <a:rPr lang="en-US" sz="2800" dirty="0" smtClean="0">
                <a:solidFill>
                  <a:schemeClr val="bg1"/>
                </a:solidFill>
              </a:rPr>
              <a:t>Sharing genomic data among providers for clinical care</a:t>
            </a:r>
          </a:p>
          <a:p>
            <a:pPr marL="342900" indent="-342900">
              <a:lnSpc>
                <a:spcPct val="95000"/>
              </a:lnSpc>
              <a:spcBef>
                <a:spcPts val="1200"/>
              </a:spcBef>
              <a:buFontTx/>
              <a:buChar char="•"/>
            </a:pPr>
            <a:r>
              <a:rPr lang="en-US" sz="2800" dirty="0" smtClean="0">
                <a:solidFill>
                  <a:schemeClr val="bg1"/>
                </a:solidFill>
              </a:rPr>
              <a:t>Updating genomic findings over time</a:t>
            </a:r>
          </a:p>
          <a:p>
            <a:pPr marL="342900" indent="-342900">
              <a:lnSpc>
                <a:spcPct val="95000"/>
              </a:lnSpc>
              <a:spcBef>
                <a:spcPts val="1200"/>
              </a:spcBef>
              <a:buFontTx/>
              <a:buChar char="•"/>
            </a:pPr>
            <a:r>
              <a:rPr lang="en-US" sz="2800" dirty="0" smtClean="0">
                <a:solidFill>
                  <a:schemeClr val="bg1"/>
                </a:solidFill>
              </a:rPr>
              <a:t>Genomic clinical decision support (CDS)</a:t>
            </a:r>
          </a:p>
          <a:p>
            <a:pPr marL="342900" indent="-342900">
              <a:lnSpc>
                <a:spcPct val="95000"/>
              </a:lnSpc>
              <a:spcBef>
                <a:spcPts val="1200"/>
              </a:spcBef>
              <a:buFontTx/>
              <a:buChar char="•"/>
            </a:pPr>
            <a:r>
              <a:rPr lang="en-US" sz="2800" dirty="0" smtClean="0">
                <a:solidFill>
                  <a:schemeClr val="bg1"/>
                </a:solidFill>
              </a:rPr>
              <a:t>Quality improvement research in genomics</a:t>
            </a:r>
          </a:p>
          <a:p>
            <a:pPr lvl="1">
              <a:lnSpc>
                <a:spcPct val="95000"/>
              </a:lnSpc>
              <a:spcBef>
                <a:spcPts val="1200"/>
              </a:spcBef>
            </a:pPr>
            <a:r>
              <a:rPr lang="en-US" sz="2800" dirty="0" smtClean="0">
                <a:solidFill>
                  <a:schemeClr val="bg1"/>
                </a:solidFill>
              </a:rPr>
              <a:t>- Reducing incorrect/redundant ordering</a:t>
            </a:r>
          </a:p>
          <a:p>
            <a:pPr lvl="1">
              <a:lnSpc>
                <a:spcPct val="95000"/>
              </a:lnSpc>
              <a:spcBef>
                <a:spcPts val="1200"/>
              </a:spcBef>
            </a:pPr>
            <a:r>
              <a:rPr lang="en-US" sz="2800" dirty="0" smtClean="0">
                <a:solidFill>
                  <a:schemeClr val="bg1"/>
                </a:solidFill>
              </a:rPr>
              <a:t>- Rapid learning healthcare systems</a:t>
            </a:r>
          </a:p>
          <a:p>
            <a:pPr marL="342900" indent="-342900">
              <a:lnSpc>
                <a:spcPct val="95000"/>
              </a:lnSpc>
              <a:spcBef>
                <a:spcPts val="1200"/>
              </a:spcBef>
              <a:buFontTx/>
              <a:buChar char="•"/>
            </a:pPr>
            <a:r>
              <a:rPr lang="en-US" sz="2800" dirty="0" smtClean="0">
                <a:solidFill>
                  <a:schemeClr val="bg1"/>
                </a:solidFill>
              </a:rPr>
              <a:t>Patient education and self-management</a:t>
            </a:r>
          </a:p>
          <a:p>
            <a:pPr marL="342900" indent="-342900">
              <a:lnSpc>
                <a:spcPct val="95000"/>
              </a:lnSpc>
              <a:spcBef>
                <a:spcPts val="1200"/>
              </a:spcBef>
              <a:buFontTx/>
              <a:buChar char="•"/>
            </a:pPr>
            <a:r>
              <a:rPr lang="en-US" sz="2800" dirty="0" smtClean="0">
                <a:solidFill>
                  <a:schemeClr val="bg1"/>
                </a:solidFill>
              </a:rPr>
              <a:t>Identification of at-risk family members</a:t>
            </a:r>
          </a:p>
          <a:p>
            <a:endParaRPr lang="en-US" sz="2000" dirty="0" smtClean="0"/>
          </a:p>
          <a:p>
            <a:endParaRPr lang="en-US" sz="20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066166-BA88-4613-AA3E-F9CC54B4BC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3951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18877D-1C1B-4A9C-ACDD-D96E041637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032515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ln/>
        </p:spPr>
        <p:txBody>
          <a:bodyPr/>
          <a:lstStyle>
            <a:lvl1pPr>
              <a:defRPr/>
            </a:lvl1pPr>
          </a:lstStyle>
          <a:p>
            <a:pPr>
              <a:defRPr/>
            </a:pPr>
            <a:endParaRPr lang="en-US"/>
          </a:p>
        </p:txBody>
      </p:sp>
      <p:sp>
        <p:nvSpPr>
          <p:cNvPr id="5" name="Footer Placeholder 4"/>
          <p:cNvSpPr>
            <a:spLocks noGrp="1"/>
          </p:cNvSpPr>
          <p:nvPr>
            <p:ph type="ftr" sz="quarter" idx="11"/>
          </p:nvPr>
        </p:nvSpPr>
        <p:spPr>
          <a:ln/>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pPr>
              <a:defRPr/>
            </a:pPr>
            <a:fld id="{F2445296-A78E-4570-96DA-2887DD98F188}" type="slidenum">
              <a:rPr lang="en-US"/>
              <a:pPr>
                <a:defRPr/>
              </a:pPr>
              <a:t>‹#›</a:t>
            </a:fld>
            <a:endParaRPr lang="en-US"/>
          </a:p>
        </p:txBody>
      </p:sp>
    </p:spTree>
    <p:extLst>
      <p:ext uri="{BB962C8B-B14F-4D97-AF65-F5344CB8AC3E}">
        <p14:creationId xmlns:p14="http://schemas.microsoft.com/office/powerpoint/2010/main" val="328522678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32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a:ln/>
        </p:spPr>
        <p:txBody>
          <a:bodyPr/>
          <a:lstStyle>
            <a:lvl1pPr>
              <a:defRPr/>
            </a:lvl1pPr>
          </a:lstStyle>
          <a:p>
            <a:pPr>
              <a:defRPr/>
            </a:pPr>
            <a:endParaRPr lang="en-US"/>
          </a:p>
        </p:txBody>
      </p:sp>
      <p:sp>
        <p:nvSpPr>
          <p:cNvPr id="5" name="Footer Placeholder 4"/>
          <p:cNvSpPr>
            <a:spLocks noGrp="1"/>
          </p:cNvSpPr>
          <p:nvPr>
            <p:ph type="ftr" sz="quarter" idx="11"/>
          </p:nvPr>
        </p:nvSpPr>
        <p:spPr>
          <a:ln/>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pPr>
              <a:defRPr/>
            </a:pPr>
            <a:fld id="{0A40C7E3-9B99-4D3A-8D6B-E429F3C627DD}" type="slidenum">
              <a:rPr lang="en-US"/>
              <a:pPr>
                <a:defRPr/>
              </a:pPr>
              <a:t>‹#›</a:t>
            </a:fld>
            <a:endParaRPr lang="en-US"/>
          </a:p>
        </p:txBody>
      </p:sp>
    </p:spTree>
    <p:extLst>
      <p:ext uri="{BB962C8B-B14F-4D97-AF65-F5344CB8AC3E}">
        <p14:creationId xmlns:p14="http://schemas.microsoft.com/office/powerpoint/2010/main" val="106341718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ln/>
        </p:spPr>
        <p:txBody>
          <a:bodyPr/>
          <a:lstStyle>
            <a:lvl1pPr>
              <a:defRPr/>
            </a:lvl1pPr>
          </a:lstStyle>
          <a:p>
            <a:pPr>
              <a:defRPr/>
            </a:pPr>
            <a:endParaRPr lang="en-US"/>
          </a:p>
        </p:txBody>
      </p:sp>
      <p:sp>
        <p:nvSpPr>
          <p:cNvPr id="6" name="Footer Placeholder 4"/>
          <p:cNvSpPr>
            <a:spLocks noGrp="1"/>
          </p:cNvSpPr>
          <p:nvPr>
            <p:ph type="ftr" sz="quarter" idx="11"/>
          </p:nvPr>
        </p:nvSpPr>
        <p:spPr>
          <a:ln/>
        </p:spPr>
        <p:txBody>
          <a:bodyPr/>
          <a:lstStyle>
            <a:lvl1pPr>
              <a:defRPr/>
            </a:lvl1pPr>
          </a:lstStyle>
          <a:p>
            <a:pPr>
              <a:defRPr/>
            </a:pPr>
            <a:endParaRPr lang="en-US"/>
          </a:p>
        </p:txBody>
      </p:sp>
      <p:sp>
        <p:nvSpPr>
          <p:cNvPr id="7" name="Slide Number Placeholder 5"/>
          <p:cNvSpPr>
            <a:spLocks noGrp="1"/>
          </p:cNvSpPr>
          <p:nvPr>
            <p:ph type="sldNum" sz="quarter" idx="12"/>
          </p:nvPr>
        </p:nvSpPr>
        <p:spPr>
          <a:ln/>
        </p:spPr>
        <p:txBody>
          <a:bodyPr/>
          <a:lstStyle>
            <a:lvl1pPr>
              <a:defRPr/>
            </a:lvl1pPr>
          </a:lstStyle>
          <a:p>
            <a:pPr>
              <a:defRPr/>
            </a:pPr>
            <a:fld id="{7B9A9354-43EE-4BDE-8BFB-006236478452}" type="slidenum">
              <a:rPr lang="en-US"/>
              <a:pPr>
                <a:defRPr/>
              </a:pPr>
              <a:t>‹#›</a:t>
            </a:fld>
            <a:endParaRPr lang="en-US"/>
          </a:p>
        </p:txBody>
      </p:sp>
    </p:spTree>
    <p:extLst>
      <p:ext uri="{BB962C8B-B14F-4D97-AF65-F5344CB8AC3E}">
        <p14:creationId xmlns:p14="http://schemas.microsoft.com/office/powerpoint/2010/main" val="315939889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ln/>
        </p:spPr>
        <p:txBody>
          <a:bodyPr/>
          <a:lstStyle>
            <a:lvl1pPr>
              <a:defRPr/>
            </a:lvl1pPr>
          </a:lstStyle>
          <a:p>
            <a:pPr>
              <a:defRPr/>
            </a:pPr>
            <a:endParaRPr lang="en-US"/>
          </a:p>
        </p:txBody>
      </p:sp>
      <p:sp>
        <p:nvSpPr>
          <p:cNvPr id="8" name="Footer Placeholder 4"/>
          <p:cNvSpPr>
            <a:spLocks noGrp="1"/>
          </p:cNvSpPr>
          <p:nvPr>
            <p:ph type="ftr" sz="quarter" idx="11"/>
          </p:nvPr>
        </p:nvSpPr>
        <p:spPr>
          <a:ln/>
        </p:spPr>
        <p:txBody>
          <a:bodyPr/>
          <a:lstStyle>
            <a:lvl1pPr>
              <a:defRPr/>
            </a:lvl1pPr>
          </a:lstStyle>
          <a:p>
            <a:pPr>
              <a:defRPr/>
            </a:pPr>
            <a:endParaRPr lang="en-US"/>
          </a:p>
        </p:txBody>
      </p:sp>
      <p:sp>
        <p:nvSpPr>
          <p:cNvPr id="9" name="Slide Number Placeholder 5"/>
          <p:cNvSpPr>
            <a:spLocks noGrp="1"/>
          </p:cNvSpPr>
          <p:nvPr>
            <p:ph type="sldNum" sz="quarter" idx="12"/>
          </p:nvPr>
        </p:nvSpPr>
        <p:spPr>
          <a:ln/>
        </p:spPr>
        <p:txBody>
          <a:bodyPr/>
          <a:lstStyle>
            <a:lvl1pPr>
              <a:defRPr/>
            </a:lvl1pPr>
          </a:lstStyle>
          <a:p>
            <a:pPr>
              <a:defRPr/>
            </a:pPr>
            <a:fld id="{154A6B80-9B9B-4732-9F97-29F43D16E9DF}" type="slidenum">
              <a:rPr lang="en-US"/>
              <a:pPr>
                <a:defRPr/>
              </a:pPr>
              <a:t>‹#›</a:t>
            </a:fld>
            <a:endParaRPr lang="en-US"/>
          </a:p>
        </p:txBody>
      </p:sp>
    </p:spTree>
    <p:extLst>
      <p:ext uri="{BB962C8B-B14F-4D97-AF65-F5344CB8AC3E}">
        <p14:creationId xmlns:p14="http://schemas.microsoft.com/office/powerpoint/2010/main" val="411469358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a:ln/>
        </p:spPr>
        <p:txBody>
          <a:bodyPr/>
          <a:lstStyle>
            <a:lvl1pPr>
              <a:defRPr/>
            </a:lvl1pPr>
          </a:lstStyle>
          <a:p>
            <a:pPr>
              <a:defRPr/>
            </a:pPr>
            <a:endParaRPr lang="en-US"/>
          </a:p>
        </p:txBody>
      </p:sp>
      <p:sp>
        <p:nvSpPr>
          <p:cNvPr id="4" name="Footer Placeholder 4"/>
          <p:cNvSpPr>
            <a:spLocks noGrp="1"/>
          </p:cNvSpPr>
          <p:nvPr>
            <p:ph type="ftr" sz="quarter" idx="11"/>
          </p:nvPr>
        </p:nvSpPr>
        <p:spPr>
          <a:ln/>
        </p:spPr>
        <p:txBody>
          <a:bodyPr/>
          <a:lstStyle>
            <a:lvl1pPr>
              <a:defRPr/>
            </a:lvl1pPr>
          </a:lstStyle>
          <a:p>
            <a:pPr>
              <a:defRPr/>
            </a:pPr>
            <a:endParaRPr lang="en-US"/>
          </a:p>
        </p:txBody>
      </p:sp>
      <p:sp>
        <p:nvSpPr>
          <p:cNvPr id="5" name="Slide Number Placeholder 5"/>
          <p:cNvSpPr>
            <a:spLocks noGrp="1"/>
          </p:cNvSpPr>
          <p:nvPr>
            <p:ph type="sldNum" sz="quarter" idx="12"/>
          </p:nvPr>
        </p:nvSpPr>
        <p:spPr>
          <a:ln/>
        </p:spPr>
        <p:txBody>
          <a:bodyPr/>
          <a:lstStyle>
            <a:lvl1pPr>
              <a:defRPr/>
            </a:lvl1pPr>
          </a:lstStyle>
          <a:p>
            <a:pPr>
              <a:defRPr/>
            </a:pPr>
            <a:fld id="{BB13BCD6-48AE-45F0-8E65-E8FB3F09CFC1}" type="slidenum">
              <a:rPr lang="en-US"/>
              <a:pPr>
                <a:defRPr/>
              </a:pPr>
              <a:t>‹#›</a:t>
            </a:fld>
            <a:endParaRPr lang="en-US"/>
          </a:p>
        </p:txBody>
      </p:sp>
    </p:spTree>
    <p:extLst>
      <p:ext uri="{BB962C8B-B14F-4D97-AF65-F5344CB8AC3E}">
        <p14:creationId xmlns:p14="http://schemas.microsoft.com/office/powerpoint/2010/main" val="331156164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ln/>
        </p:spPr>
        <p:txBody>
          <a:bodyPr/>
          <a:lstStyle>
            <a:lvl1pPr>
              <a:defRPr/>
            </a:lvl1pPr>
          </a:lstStyle>
          <a:p>
            <a:pPr>
              <a:defRPr/>
            </a:pPr>
            <a:endParaRPr lang="en-US"/>
          </a:p>
        </p:txBody>
      </p:sp>
      <p:sp>
        <p:nvSpPr>
          <p:cNvPr id="3" name="Footer Placeholder 4"/>
          <p:cNvSpPr>
            <a:spLocks noGrp="1"/>
          </p:cNvSpPr>
          <p:nvPr>
            <p:ph type="ftr" sz="quarter" idx="11"/>
          </p:nvPr>
        </p:nvSpPr>
        <p:spPr>
          <a:ln/>
        </p:spPr>
        <p:txBody>
          <a:bodyPr/>
          <a:lstStyle>
            <a:lvl1pPr>
              <a:defRPr/>
            </a:lvl1pPr>
          </a:lstStyle>
          <a:p>
            <a:pPr>
              <a:defRPr/>
            </a:pPr>
            <a:endParaRPr lang="en-US"/>
          </a:p>
        </p:txBody>
      </p:sp>
      <p:sp>
        <p:nvSpPr>
          <p:cNvPr id="4" name="Slide Number Placeholder 5"/>
          <p:cNvSpPr>
            <a:spLocks noGrp="1"/>
          </p:cNvSpPr>
          <p:nvPr>
            <p:ph type="sldNum" sz="quarter" idx="12"/>
          </p:nvPr>
        </p:nvSpPr>
        <p:spPr>
          <a:ln/>
        </p:spPr>
        <p:txBody>
          <a:bodyPr/>
          <a:lstStyle>
            <a:lvl1pPr>
              <a:defRPr/>
            </a:lvl1pPr>
          </a:lstStyle>
          <a:p>
            <a:pPr>
              <a:defRPr/>
            </a:pPr>
            <a:fld id="{FFC5263D-38F2-4EAF-8306-62B63E2D3A3B}" type="slidenum">
              <a:rPr lang="en-US"/>
              <a:pPr>
                <a:defRPr/>
              </a:pPr>
              <a:t>‹#›</a:t>
            </a:fld>
            <a:endParaRPr lang="en-US"/>
          </a:p>
        </p:txBody>
      </p:sp>
    </p:spTree>
    <p:extLst>
      <p:ext uri="{BB962C8B-B14F-4D97-AF65-F5344CB8AC3E}">
        <p14:creationId xmlns:p14="http://schemas.microsoft.com/office/powerpoint/2010/main" val="59716157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ln/>
        </p:spPr>
        <p:txBody>
          <a:bodyPr/>
          <a:lstStyle>
            <a:lvl1pPr>
              <a:defRPr/>
            </a:lvl1pPr>
          </a:lstStyle>
          <a:p>
            <a:pPr>
              <a:defRPr/>
            </a:pPr>
            <a:endParaRPr lang="en-US"/>
          </a:p>
        </p:txBody>
      </p:sp>
      <p:sp>
        <p:nvSpPr>
          <p:cNvPr id="6" name="Footer Placeholder 4"/>
          <p:cNvSpPr>
            <a:spLocks noGrp="1"/>
          </p:cNvSpPr>
          <p:nvPr>
            <p:ph type="ftr" sz="quarter" idx="11"/>
          </p:nvPr>
        </p:nvSpPr>
        <p:spPr>
          <a:ln/>
        </p:spPr>
        <p:txBody>
          <a:bodyPr/>
          <a:lstStyle>
            <a:lvl1pPr>
              <a:defRPr/>
            </a:lvl1pPr>
          </a:lstStyle>
          <a:p>
            <a:pPr>
              <a:defRPr/>
            </a:pPr>
            <a:endParaRPr lang="en-US"/>
          </a:p>
        </p:txBody>
      </p:sp>
      <p:sp>
        <p:nvSpPr>
          <p:cNvPr id="7" name="Slide Number Placeholder 5"/>
          <p:cNvSpPr>
            <a:spLocks noGrp="1"/>
          </p:cNvSpPr>
          <p:nvPr>
            <p:ph type="sldNum" sz="quarter" idx="12"/>
          </p:nvPr>
        </p:nvSpPr>
        <p:spPr>
          <a:ln/>
        </p:spPr>
        <p:txBody>
          <a:bodyPr/>
          <a:lstStyle>
            <a:lvl1pPr>
              <a:defRPr/>
            </a:lvl1pPr>
          </a:lstStyle>
          <a:p>
            <a:pPr>
              <a:defRPr/>
            </a:pPr>
            <a:fld id="{2D4D985F-0E7C-4A6B-9B44-5FC5AE4DC43D}" type="slidenum">
              <a:rPr lang="en-US"/>
              <a:pPr>
                <a:defRPr/>
              </a:pPr>
              <a:t>‹#›</a:t>
            </a:fld>
            <a:endParaRPr lang="en-US"/>
          </a:p>
        </p:txBody>
      </p:sp>
    </p:spTree>
    <p:extLst>
      <p:ext uri="{BB962C8B-B14F-4D97-AF65-F5344CB8AC3E}">
        <p14:creationId xmlns:p14="http://schemas.microsoft.com/office/powerpoint/2010/main" val="349748451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ln/>
        </p:spPr>
        <p:txBody>
          <a:bodyPr/>
          <a:lstStyle>
            <a:lvl1pPr>
              <a:defRPr/>
            </a:lvl1pPr>
          </a:lstStyle>
          <a:p>
            <a:pPr>
              <a:defRPr/>
            </a:pPr>
            <a:endParaRPr lang="en-US"/>
          </a:p>
        </p:txBody>
      </p:sp>
      <p:sp>
        <p:nvSpPr>
          <p:cNvPr id="6" name="Footer Placeholder 4"/>
          <p:cNvSpPr>
            <a:spLocks noGrp="1"/>
          </p:cNvSpPr>
          <p:nvPr>
            <p:ph type="ftr" sz="quarter" idx="11"/>
          </p:nvPr>
        </p:nvSpPr>
        <p:spPr>
          <a:ln/>
        </p:spPr>
        <p:txBody>
          <a:bodyPr/>
          <a:lstStyle>
            <a:lvl1pPr>
              <a:defRPr/>
            </a:lvl1pPr>
          </a:lstStyle>
          <a:p>
            <a:pPr>
              <a:defRPr/>
            </a:pPr>
            <a:endParaRPr lang="en-US"/>
          </a:p>
        </p:txBody>
      </p:sp>
      <p:sp>
        <p:nvSpPr>
          <p:cNvPr id="7" name="Slide Number Placeholder 5"/>
          <p:cNvSpPr>
            <a:spLocks noGrp="1"/>
          </p:cNvSpPr>
          <p:nvPr>
            <p:ph type="sldNum" sz="quarter" idx="12"/>
          </p:nvPr>
        </p:nvSpPr>
        <p:spPr>
          <a:ln/>
        </p:spPr>
        <p:txBody>
          <a:bodyPr/>
          <a:lstStyle>
            <a:lvl1pPr>
              <a:defRPr/>
            </a:lvl1pPr>
          </a:lstStyle>
          <a:p>
            <a:pPr>
              <a:defRPr/>
            </a:pPr>
            <a:fld id="{5833F89A-44A9-4B29-BFAE-5594E056BB82}" type="slidenum">
              <a:rPr lang="en-US"/>
              <a:pPr>
                <a:defRPr/>
              </a:pPr>
              <a:t>‹#›</a:t>
            </a:fld>
            <a:endParaRPr lang="en-US"/>
          </a:p>
        </p:txBody>
      </p:sp>
    </p:spTree>
    <p:extLst>
      <p:ext uri="{BB962C8B-B14F-4D97-AF65-F5344CB8AC3E}">
        <p14:creationId xmlns:p14="http://schemas.microsoft.com/office/powerpoint/2010/main" val="411324958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ln/>
        </p:spPr>
        <p:txBody>
          <a:bodyPr/>
          <a:lstStyle>
            <a:lvl1pPr>
              <a:defRPr/>
            </a:lvl1pPr>
          </a:lstStyle>
          <a:p>
            <a:pPr>
              <a:defRPr/>
            </a:pPr>
            <a:endParaRPr lang="en-US"/>
          </a:p>
        </p:txBody>
      </p:sp>
      <p:sp>
        <p:nvSpPr>
          <p:cNvPr id="5" name="Footer Placeholder 4"/>
          <p:cNvSpPr>
            <a:spLocks noGrp="1"/>
          </p:cNvSpPr>
          <p:nvPr>
            <p:ph type="ftr" sz="quarter" idx="11"/>
          </p:nvPr>
        </p:nvSpPr>
        <p:spPr>
          <a:ln/>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pPr>
              <a:defRPr/>
            </a:pPr>
            <a:fld id="{54E0D98E-3CF6-489B-83BD-3B1F32E423D0}" type="slidenum">
              <a:rPr lang="en-US"/>
              <a:pPr>
                <a:defRPr/>
              </a:pPr>
              <a:t>‹#›</a:t>
            </a:fld>
            <a:endParaRPr lang="en-US"/>
          </a:p>
        </p:txBody>
      </p:sp>
    </p:spTree>
    <p:extLst>
      <p:ext uri="{BB962C8B-B14F-4D97-AF65-F5344CB8AC3E}">
        <p14:creationId xmlns:p14="http://schemas.microsoft.com/office/powerpoint/2010/main" val="129744877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ln/>
        </p:spPr>
        <p:txBody>
          <a:bodyPr/>
          <a:lstStyle>
            <a:lvl1pPr>
              <a:defRPr/>
            </a:lvl1pPr>
          </a:lstStyle>
          <a:p>
            <a:pPr>
              <a:defRPr/>
            </a:pPr>
            <a:endParaRPr lang="en-US"/>
          </a:p>
        </p:txBody>
      </p:sp>
      <p:sp>
        <p:nvSpPr>
          <p:cNvPr id="5" name="Footer Placeholder 4"/>
          <p:cNvSpPr>
            <a:spLocks noGrp="1"/>
          </p:cNvSpPr>
          <p:nvPr>
            <p:ph type="ftr" sz="quarter" idx="11"/>
          </p:nvPr>
        </p:nvSpPr>
        <p:spPr>
          <a:ln/>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pPr>
              <a:defRPr/>
            </a:pPr>
            <a:fld id="{36B0D90E-217A-45F7-BE59-A019C075E00F}" type="slidenum">
              <a:rPr lang="en-US"/>
              <a:pPr>
                <a:defRPr/>
              </a:pPr>
              <a:t>‹#›</a:t>
            </a:fld>
            <a:endParaRPr lang="en-US"/>
          </a:p>
        </p:txBody>
      </p:sp>
    </p:spTree>
    <p:extLst>
      <p:ext uri="{BB962C8B-B14F-4D97-AF65-F5344CB8AC3E}">
        <p14:creationId xmlns:p14="http://schemas.microsoft.com/office/powerpoint/2010/main" val="2303265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2E0A9104-B830-40A3-99DE-DED39615B5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8900913"/>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rgbClr val="000066"/>
                </a:solidFill>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F1B2DD96-F5F5-4EED-AED9-230E40A33718}" type="datetimeFigureOut">
              <a:rPr lang="en-US" smtClean="0">
                <a:solidFill>
                  <a:prstClr val="black">
                    <a:tint val="75000"/>
                  </a:prstClr>
                </a:solidFill>
              </a:rPr>
              <a:pPr/>
              <a:t>5/23/2014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742CFB0-65D3-49CE-8B5A-F2D74DDB74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10326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000066"/>
                </a:solidFill>
                <a:latin typeface="Arial" pitchFamily="34" charset="0"/>
                <a:cs typeface="Arial"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rgbClr val="FF0000"/>
              </a:buClr>
              <a:defRPr b="1">
                <a:latin typeface="Arial" pitchFamily="34" charset="0"/>
                <a:cs typeface="Arial" pitchFamily="34" charset="0"/>
              </a:defRPr>
            </a:lvl1pPr>
            <a:lvl2pPr>
              <a:buClr>
                <a:srgbClr val="000066"/>
              </a:buClr>
              <a:defRPr b="1">
                <a:latin typeface="Arial" pitchFamily="34" charset="0"/>
                <a:cs typeface="Arial" pitchFamily="34" charset="0"/>
              </a:defRPr>
            </a:lvl2pPr>
            <a:lvl3pPr>
              <a:buClr>
                <a:srgbClr val="FF0000"/>
              </a:buClr>
              <a:defRPr b="1">
                <a:latin typeface="Arial" pitchFamily="34" charset="0"/>
                <a:cs typeface="Arial" pitchFamily="34" charset="0"/>
              </a:defRPr>
            </a:lvl3pPr>
            <a:lvl4pPr>
              <a:defRPr b="1">
                <a:latin typeface="Arial" pitchFamily="34" charset="0"/>
                <a:cs typeface="Arial" pitchFamily="34" charset="0"/>
              </a:defRPr>
            </a:lvl4pPr>
            <a:lvl5pPr>
              <a:defRPr b="1">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F1B2DD96-F5F5-4EED-AED9-230E40A33718}" type="datetimeFigureOut">
              <a:rPr lang="en-US" smtClean="0">
                <a:solidFill>
                  <a:prstClr val="black">
                    <a:tint val="75000"/>
                  </a:prstClr>
                </a:solidFill>
              </a:rPr>
              <a:pPr/>
              <a:t>5/23/2014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742CFB0-65D3-49CE-8B5A-F2D74DDB74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88619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1B2DD96-F5F5-4EED-AED9-230E40A33718}" type="datetimeFigureOut">
              <a:rPr lang="en-US" smtClean="0">
                <a:solidFill>
                  <a:prstClr val="black">
                    <a:tint val="75000"/>
                  </a:prstClr>
                </a:solidFill>
              </a:rPr>
              <a:pPr/>
              <a:t>5/23/2014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742CFB0-65D3-49CE-8B5A-F2D74DDB74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87780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1B2DD96-F5F5-4EED-AED9-230E40A33718}" type="datetimeFigureOut">
              <a:rPr lang="en-US" smtClean="0">
                <a:solidFill>
                  <a:prstClr val="black">
                    <a:tint val="75000"/>
                  </a:prstClr>
                </a:solidFill>
              </a:rPr>
              <a:pPr/>
              <a:t>5/23/2014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742CFB0-65D3-49CE-8B5A-F2D74DDB74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81069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1B2DD96-F5F5-4EED-AED9-230E40A33718}" type="datetimeFigureOut">
              <a:rPr lang="en-US" smtClean="0">
                <a:solidFill>
                  <a:prstClr val="black">
                    <a:tint val="75000"/>
                  </a:prstClr>
                </a:solidFill>
              </a:rPr>
              <a:pPr/>
              <a:t>5/23/2014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742CFB0-65D3-49CE-8B5A-F2D74DDB74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08406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1B2DD96-F5F5-4EED-AED9-230E40A33718}" type="datetimeFigureOut">
              <a:rPr lang="en-US" smtClean="0">
                <a:solidFill>
                  <a:prstClr val="black">
                    <a:tint val="75000"/>
                  </a:prstClr>
                </a:solidFill>
              </a:rPr>
              <a:pPr/>
              <a:t>5/23/2014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742CFB0-65D3-49CE-8B5A-F2D74DDB74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12541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B2DD96-F5F5-4EED-AED9-230E40A33718}" type="datetimeFigureOut">
              <a:rPr lang="en-US" smtClean="0">
                <a:solidFill>
                  <a:prstClr val="black">
                    <a:tint val="75000"/>
                  </a:prstClr>
                </a:solidFill>
              </a:rPr>
              <a:pPr/>
              <a:t>5/23/2014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742CFB0-65D3-49CE-8B5A-F2D74DDB74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48788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B2DD96-F5F5-4EED-AED9-230E40A33718}" type="datetimeFigureOut">
              <a:rPr lang="en-US" smtClean="0">
                <a:solidFill>
                  <a:prstClr val="black">
                    <a:tint val="75000"/>
                  </a:prstClr>
                </a:solidFill>
              </a:rPr>
              <a:pPr/>
              <a:t>5/23/2014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742CFB0-65D3-49CE-8B5A-F2D74DDB74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6637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742875-51AD-46B7-9602-D12762C3FE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44191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1B2DD96-F5F5-4EED-AED9-230E40A33718}" type="datetimeFigureOut">
              <a:rPr lang="en-US" smtClean="0">
                <a:solidFill>
                  <a:prstClr val="black">
                    <a:tint val="75000"/>
                  </a:prstClr>
                </a:solidFill>
              </a:rPr>
              <a:pPr/>
              <a:t>5/23/2014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742CFB0-65D3-49CE-8B5A-F2D74DDB74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63815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B2DD96-F5F5-4EED-AED9-230E40A33718}" type="datetimeFigureOut">
              <a:rPr lang="en-US" smtClean="0">
                <a:solidFill>
                  <a:prstClr val="black">
                    <a:tint val="75000"/>
                  </a:prstClr>
                </a:solidFill>
              </a:rPr>
              <a:pPr/>
              <a:t>5/23/2014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742CFB0-65D3-49CE-8B5A-F2D74DDB74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57702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1B2DD96-F5F5-4EED-AED9-230E40A33718}" type="datetimeFigureOut">
              <a:rPr lang="en-US" smtClean="0">
                <a:solidFill>
                  <a:prstClr val="black">
                    <a:tint val="75000"/>
                  </a:prstClr>
                </a:solidFill>
              </a:rPr>
              <a:pPr/>
              <a:t>5/23/2014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742CFB0-65D3-49CE-8B5A-F2D74DDB74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7337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F238517-7E74-4B46-AB34-F4E1BE2EEA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32370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A00915-1662-4510-8FA5-722F5CBDEF5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14964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47BA0C5-C5E6-4653-92A1-2F7B9FAE7C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4467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F755F63-F273-4E21-8804-C083E2E498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55260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C771F3E-1C9F-411A-BDD4-A1F6BE824A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222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ECF8522-2A58-4726-BEFB-000CDC51E7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37657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230310-F124-4A99-8130-680231E3FD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2290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DAD3241-6390-4AE7-B3EE-A50BF7AE85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53005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E9DDFAB-9ECB-476F-90F4-3BCBA84AFA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48604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D74B4C-5B3D-42A7-AEB5-B4B225DAC8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46489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853C03E-92F3-4ED9-87FA-F5F9F58886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21301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DA3971C-7B32-754E-84E1-8E3D1C25C825}" type="datetimeFigureOut">
              <a:rPr lang="en-US" smtClean="0">
                <a:solidFill>
                  <a:prstClr val="black">
                    <a:tint val="75000"/>
                  </a:prstClr>
                </a:solidFill>
              </a:rPr>
              <a:pPr/>
              <a:t>5/23/2014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65EE34-B4B8-8F42-B6BA-0232180AAE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01798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A3971C-7B32-754E-84E1-8E3D1C25C825}" type="datetimeFigureOut">
              <a:rPr lang="en-US" smtClean="0">
                <a:solidFill>
                  <a:prstClr val="black">
                    <a:tint val="75000"/>
                  </a:prstClr>
                </a:solidFill>
              </a:rPr>
              <a:pPr/>
              <a:t>5/23/2014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65EE34-B4B8-8F42-B6BA-0232180AAE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680427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DA3971C-7B32-754E-84E1-8E3D1C25C825}" type="datetimeFigureOut">
              <a:rPr lang="en-US" smtClean="0">
                <a:solidFill>
                  <a:prstClr val="black">
                    <a:tint val="75000"/>
                  </a:prstClr>
                </a:solidFill>
              </a:rPr>
              <a:pPr/>
              <a:t>5/23/2014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65EE34-B4B8-8F42-B6BA-0232180AAE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65806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DA3971C-7B32-754E-84E1-8E3D1C25C825}" type="datetimeFigureOut">
              <a:rPr lang="en-US" smtClean="0">
                <a:solidFill>
                  <a:prstClr val="black">
                    <a:tint val="75000"/>
                  </a:prstClr>
                </a:solidFill>
              </a:rPr>
              <a:pPr/>
              <a:t>5/23/2014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665EE34-B4B8-8F42-B6BA-0232180AAE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89807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DA3971C-7B32-754E-84E1-8E3D1C25C825}" type="datetimeFigureOut">
              <a:rPr lang="en-US" smtClean="0">
                <a:solidFill>
                  <a:prstClr val="black">
                    <a:tint val="75000"/>
                  </a:prstClr>
                </a:solidFill>
              </a:rPr>
              <a:pPr/>
              <a:t>5/23/2014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665EE34-B4B8-8F42-B6BA-0232180AAE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58648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DA3971C-7B32-754E-84E1-8E3D1C25C825}" type="datetimeFigureOut">
              <a:rPr lang="en-US" smtClean="0">
                <a:solidFill>
                  <a:prstClr val="black">
                    <a:tint val="75000"/>
                  </a:prstClr>
                </a:solidFill>
              </a:rPr>
              <a:pPr/>
              <a:t>5/23/2014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665EE34-B4B8-8F42-B6BA-0232180AAE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59761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A3971C-7B32-754E-84E1-8E3D1C25C825}" type="datetimeFigureOut">
              <a:rPr lang="en-US" smtClean="0">
                <a:solidFill>
                  <a:prstClr val="black">
                    <a:tint val="75000"/>
                  </a:prstClr>
                </a:solidFill>
              </a:rPr>
              <a:pPr/>
              <a:t>5/23/2014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665EE34-B4B8-8F42-B6BA-0232180AAE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5837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B93FCC-28FC-4B09-ACB0-A2F1C58E67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6957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A3971C-7B32-754E-84E1-8E3D1C25C825}" type="datetimeFigureOut">
              <a:rPr lang="en-US" smtClean="0">
                <a:solidFill>
                  <a:prstClr val="black">
                    <a:tint val="75000"/>
                  </a:prstClr>
                </a:solidFill>
              </a:rPr>
              <a:pPr/>
              <a:t>5/23/2014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665EE34-B4B8-8F42-B6BA-0232180AAE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89802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A3971C-7B32-754E-84E1-8E3D1C25C825}" type="datetimeFigureOut">
              <a:rPr lang="en-US" smtClean="0">
                <a:solidFill>
                  <a:prstClr val="black">
                    <a:tint val="75000"/>
                  </a:prstClr>
                </a:solidFill>
              </a:rPr>
              <a:pPr/>
              <a:t>5/23/2014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665EE34-B4B8-8F42-B6BA-0232180AAE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6228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A3971C-7B32-754E-84E1-8E3D1C25C825}" type="datetimeFigureOut">
              <a:rPr lang="en-US" smtClean="0">
                <a:solidFill>
                  <a:prstClr val="black">
                    <a:tint val="75000"/>
                  </a:prstClr>
                </a:solidFill>
              </a:rPr>
              <a:pPr/>
              <a:t>5/23/2014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65EE34-B4B8-8F42-B6BA-0232180AAE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21084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A3971C-7B32-754E-84E1-8E3D1C25C825}" type="datetimeFigureOut">
              <a:rPr lang="en-US" smtClean="0">
                <a:solidFill>
                  <a:prstClr val="black">
                    <a:tint val="75000"/>
                  </a:prstClr>
                </a:solidFill>
              </a:rPr>
              <a:pPr/>
              <a:t>5/23/2014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65EE34-B4B8-8F42-B6BA-0232180AAE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173241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DA3971C-7B32-754E-84E1-8E3D1C25C825}" type="datetimeFigureOut">
              <a:rPr lang="en-US" smtClean="0">
                <a:solidFill>
                  <a:prstClr val="black">
                    <a:tint val="75000"/>
                  </a:prstClr>
                </a:solidFill>
              </a:rPr>
              <a:pPr/>
              <a:t>5/23/2014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65EE34-B4B8-8F42-B6BA-0232180AAE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43337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A3971C-7B32-754E-84E1-8E3D1C25C825}" type="datetimeFigureOut">
              <a:rPr lang="en-US" smtClean="0">
                <a:solidFill>
                  <a:prstClr val="black">
                    <a:tint val="75000"/>
                  </a:prstClr>
                </a:solidFill>
              </a:rPr>
              <a:pPr/>
              <a:t>5/23/2014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65EE34-B4B8-8F42-B6BA-0232180AAE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91957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DA3971C-7B32-754E-84E1-8E3D1C25C825}" type="datetimeFigureOut">
              <a:rPr lang="en-US" smtClean="0">
                <a:solidFill>
                  <a:prstClr val="black">
                    <a:tint val="75000"/>
                  </a:prstClr>
                </a:solidFill>
              </a:rPr>
              <a:pPr/>
              <a:t>5/23/2014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65EE34-B4B8-8F42-B6BA-0232180AAE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50101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DA3971C-7B32-754E-84E1-8E3D1C25C825}" type="datetimeFigureOut">
              <a:rPr lang="en-US" smtClean="0">
                <a:solidFill>
                  <a:prstClr val="black">
                    <a:tint val="75000"/>
                  </a:prstClr>
                </a:solidFill>
              </a:rPr>
              <a:pPr/>
              <a:t>5/23/2014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665EE34-B4B8-8F42-B6BA-0232180AAE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77265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DA3971C-7B32-754E-84E1-8E3D1C25C825}" type="datetimeFigureOut">
              <a:rPr lang="en-US" smtClean="0">
                <a:solidFill>
                  <a:prstClr val="black">
                    <a:tint val="75000"/>
                  </a:prstClr>
                </a:solidFill>
              </a:rPr>
              <a:pPr/>
              <a:t>5/23/2014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665EE34-B4B8-8F42-B6BA-0232180AAE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65442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DA3971C-7B32-754E-84E1-8E3D1C25C825}" type="datetimeFigureOut">
              <a:rPr lang="en-US" smtClean="0">
                <a:solidFill>
                  <a:prstClr val="black">
                    <a:tint val="75000"/>
                  </a:prstClr>
                </a:solidFill>
              </a:rPr>
              <a:pPr/>
              <a:t>5/23/2014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665EE34-B4B8-8F42-B6BA-0232180AAE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4376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13A90B9-E295-43C2-A844-A84B257077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49372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A3971C-7B32-754E-84E1-8E3D1C25C825}" type="datetimeFigureOut">
              <a:rPr lang="en-US" smtClean="0">
                <a:solidFill>
                  <a:prstClr val="black">
                    <a:tint val="75000"/>
                  </a:prstClr>
                </a:solidFill>
              </a:rPr>
              <a:pPr/>
              <a:t>5/23/2014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665EE34-B4B8-8F42-B6BA-0232180AAE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183444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A3971C-7B32-754E-84E1-8E3D1C25C825}" type="datetimeFigureOut">
              <a:rPr lang="en-US" smtClean="0">
                <a:solidFill>
                  <a:prstClr val="black">
                    <a:tint val="75000"/>
                  </a:prstClr>
                </a:solidFill>
              </a:rPr>
              <a:pPr/>
              <a:t>5/23/2014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665EE34-B4B8-8F42-B6BA-0232180AAE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05024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A3971C-7B32-754E-84E1-8E3D1C25C825}" type="datetimeFigureOut">
              <a:rPr lang="en-US" smtClean="0">
                <a:solidFill>
                  <a:prstClr val="black">
                    <a:tint val="75000"/>
                  </a:prstClr>
                </a:solidFill>
              </a:rPr>
              <a:pPr/>
              <a:t>5/23/2014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665EE34-B4B8-8F42-B6BA-0232180AAE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84785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A3971C-7B32-754E-84E1-8E3D1C25C825}" type="datetimeFigureOut">
              <a:rPr lang="en-US" smtClean="0">
                <a:solidFill>
                  <a:prstClr val="black">
                    <a:tint val="75000"/>
                  </a:prstClr>
                </a:solidFill>
              </a:rPr>
              <a:pPr/>
              <a:t>5/23/2014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65EE34-B4B8-8F42-B6BA-0232180AAE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20210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A3971C-7B32-754E-84E1-8E3D1C25C825}" type="datetimeFigureOut">
              <a:rPr lang="en-US" smtClean="0">
                <a:solidFill>
                  <a:prstClr val="black">
                    <a:tint val="75000"/>
                  </a:prstClr>
                </a:solidFill>
              </a:rPr>
              <a:pPr/>
              <a:t>5/23/2014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65EE34-B4B8-8F42-B6BA-0232180AAE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99041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2EA814A-8017-4C23-92D1-BD1AB3FD0DD0}" type="datetimeFigureOut">
              <a:rPr lang="en-US" smtClean="0">
                <a:solidFill>
                  <a:prstClr val="black">
                    <a:tint val="75000"/>
                  </a:prstClr>
                </a:solidFill>
              </a:rPr>
              <a:pPr/>
              <a:t>5/23/2014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53C8F92-4CCA-4D1F-BCF0-42EB173C5B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13261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EA814A-8017-4C23-92D1-BD1AB3FD0DD0}" type="datetimeFigureOut">
              <a:rPr lang="en-US" smtClean="0">
                <a:solidFill>
                  <a:prstClr val="black">
                    <a:tint val="75000"/>
                  </a:prstClr>
                </a:solidFill>
              </a:rPr>
              <a:pPr/>
              <a:t>5/23/2014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53C8F92-4CCA-4D1F-BCF0-42EB173C5B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96881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2EA814A-8017-4C23-92D1-BD1AB3FD0DD0}" type="datetimeFigureOut">
              <a:rPr lang="en-US" smtClean="0">
                <a:solidFill>
                  <a:prstClr val="black">
                    <a:tint val="75000"/>
                  </a:prstClr>
                </a:solidFill>
              </a:rPr>
              <a:pPr/>
              <a:t>5/23/2014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53C8F92-4CCA-4D1F-BCF0-42EB173C5B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76398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2EA814A-8017-4C23-92D1-BD1AB3FD0DD0}" type="datetimeFigureOut">
              <a:rPr lang="en-US" smtClean="0">
                <a:solidFill>
                  <a:prstClr val="black">
                    <a:tint val="75000"/>
                  </a:prstClr>
                </a:solidFill>
              </a:rPr>
              <a:pPr/>
              <a:t>5/23/2014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53C8F92-4CCA-4D1F-BCF0-42EB173C5B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59755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2EA814A-8017-4C23-92D1-BD1AB3FD0DD0}" type="datetimeFigureOut">
              <a:rPr lang="en-US" smtClean="0">
                <a:solidFill>
                  <a:prstClr val="black">
                    <a:tint val="75000"/>
                  </a:prstClr>
                </a:solidFill>
              </a:rPr>
              <a:pPr/>
              <a:t>5/23/2014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53C8F92-4CCA-4D1F-BCF0-42EB173C5B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5167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7CCC7B7-0F25-4D24-8429-559BBDF728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512037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2EA814A-8017-4C23-92D1-BD1AB3FD0DD0}" type="datetimeFigureOut">
              <a:rPr lang="en-US" smtClean="0">
                <a:solidFill>
                  <a:prstClr val="black">
                    <a:tint val="75000"/>
                  </a:prstClr>
                </a:solidFill>
              </a:rPr>
              <a:pPr/>
              <a:t>5/23/2014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53C8F92-4CCA-4D1F-BCF0-42EB173C5B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78829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EA814A-8017-4C23-92D1-BD1AB3FD0DD0}" type="datetimeFigureOut">
              <a:rPr lang="en-US" smtClean="0">
                <a:solidFill>
                  <a:prstClr val="black">
                    <a:tint val="75000"/>
                  </a:prstClr>
                </a:solidFill>
              </a:rPr>
              <a:pPr/>
              <a:t>5/23/2014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53C8F92-4CCA-4D1F-BCF0-42EB173C5B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10664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EA814A-8017-4C23-92D1-BD1AB3FD0DD0}" type="datetimeFigureOut">
              <a:rPr lang="en-US" smtClean="0">
                <a:solidFill>
                  <a:prstClr val="black">
                    <a:tint val="75000"/>
                  </a:prstClr>
                </a:solidFill>
              </a:rPr>
              <a:pPr/>
              <a:t>5/23/2014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53C8F92-4CCA-4D1F-BCF0-42EB173C5B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08689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EA814A-8017-4C23-92D1-BD1AB3FD0DD0}" type="datetimeFigureOut">
              <a:rPr lang="en-US" smtClean="0">
                <a:solidFill>
                  <a:prstClr val="black">
                    <a:tint val="75000"/>
                  </a:prstClr>
                </a:solidFill>
              </a:rPr>
              <a:pPr/>
              <a:t>5/23/2014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53C8F92-4CCA-4D1F-BCF0-42EB173C5B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67661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EA814A-8017-4C23-92D1-BD1AB3FD0DD0}" type="datetimeFigureOut">
              <a:rPr lang="en-US" smtClean="0">
                <a:solidFill>
                  <a:prstClr val="black">
                    <a:tint val="75000"/>
                  </a:prstClr>
                </a:solidFill>
              </a:rPr>
              <a:pPr/>
              <a:t>5/23/2014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53C8F92-4CCA-4D1F-BCF0-42EB173C5B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75086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EA814A-8017-4C23-92D1-BD1AB3FD0DD0}" type="datetimeFigureOut">
              <a:rPr lang="en-US" smtClean="0">
                <a:solidFill>
                  <a:prstClr val="black">
                    <a:tint val="75000"/>
                  </a:prstClr>
                </a:solidFill>
              </a:rPr>
              <a:pPr/>
              <a:t>5/23/2014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53C8F92-4CCA-4D1F-BCF0-42EB173C5B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85670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a:ln/>
        </p:spPr>
        <p:txBody>
          <a:bodyPr/>
          <a:lstStyle>
            <a:lvl1pPr>
              <a:defRPr/>
            </a:lvl1pPr>
          </a:lstStyle>
          <a:p>
            <a:pPr>
              <a:defRPr/>
            </a:pPr>
            <a:endParaRPr lang="en-US"/>
          </a:p>
        </p:txBody>
      </p:sp>
      <p:sp>
        <p:nvSpPr>
          <p:cNvPr id="5" name="Footer Placeholder 4"/>
          <p:cNvSpPr>
            <a:spLocks noGrp="1"/>
          </p:cNvSpPr>
          <p:nvPr>
            <p:ph type="ftr" sz="quarter" idx="11"/>
          </p:nvPr>
        </p:nvSpPr>
        <p:spPr>
          <a:ln/>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pPr>
              <a:defRPr/>
            </a:pPr>
            <a:fld id="{4B4D72E7-8E10-4688-9C4D-AC06B12ED259}" type="slidenum">
              <a:rPr lang="en-US"/>
              <a:pPr>
                <a:defRPr/>
              </a:pPr>
              <a:t>‹#›</a:t>
            </a:fld>
            <a:endParaRPr lang="en-US"/>
          </a:p>
        </p:txBody>
      </p:sp>
    </p:spTree>
    <p:extLst>
      <p:ext uri="{BB962C8B-B14F-4D97-AF65-F5344CB8AC3E}">
        <p14:creationId xmlns:p14="http://schemas.microsoft.com/office/powerpoint/2010/main" val="28439345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ln/>
        </p:spPr>
        <p:txBody>
          <a:bodyPr/>
          <a:lstStyle>
            <a:lvl1pPr>
              <a:defRPr/>
            </a:lvl1pPr>
          </a:lstStyle>
          <a:p>
            <a:pPr>
              <a:defRPr/>
            </a:pPr>
            <a:endParaRPr lang="en-US"/>
          </a:p>
        </p:txBody>
      </p:sp>
      <p:sp>
        <p:nvSpPr>
          <p:cNvPr id="5" name="Footer Placeholder 4"/>
          <p:cNvSpPr>
            <a:spLocks noGrp="1"/>
          </p:cNvSpPr>
          <p:nvPr>
            <p:ph type="ftr" sz="quarter" idx="11"/>
          </p:nvPr>
        </p:nvSpPr>
        <p:spPr>
          <a:ln/>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pPr>
              <a:defRPr/>
            </a:pPr>
            <a:fld id="{4D892F90-1F63-4EF8-A34E-55948F55F0B0}" type="slidenum">
              <a:rPr lang="en-US"/>
              <a:pPr>
                <a:defRPr/>
              </a:pPr>
              <a:t>‹#›</a:t>
            </a:fld>
            <a:endParaRPr lang="en-US"/>
          </a:p>
        </p:txBody>
      </p:sp>
    </p:spTree>
    <p:extLst>
      <p:ext uri="{BB962C8B-B14F-4D97-AF65-F5344CB8AC3E}">
        <p14:creationId xmlns:p14="http://schemas.microsoft.com/office/powerpoint/2010/main" val="30535057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32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a:ln/>
        </p:spPr>
        <p:txBody>
          <a:bodyPr/>
          <a:lstStyle>
            <a:lvl1pPr>
              <a:defRPr/>
            </a:lvl1pPr>
          </a:lstStyle>
          <a:p>
            <a:pPr>
              <a:defRPr/>
            </a:pPr>
            <a:endParaRPr lang="en-US"/>
          </a:p>
        </p:txBody>
      </p:sp>
      <p:sp>
        <p:nvSpPr>
          <p:cNvPr id="5" name="Footer Placeholder 4"/>
          <p:cNvSpPr>
            <a:spLocks noGrp="1"/>
          </p:cNvSpPr>
          <p:nvPr>
            <p:ph type="ftr" sz="quarter" idx="11"/>
          </p:nvPr>
        </p:nvSpPr>
        <p:spPr>
          <a:ln/>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pPr>
              <a:defRPr/>
            </a:pPr>
            <a:fld id="{B56F5405-B59C-4987-A97F-132EAC063E0A}" type="slidenum">
              <a:rPr lang="en-US"/>
              <a:pPr>
                <a:defRPr/>
              </a:pPr>
              <a:t>‹#›</a:t>
            </a:fld>
            <a:endParaRPr lang="en-US"/>
          </a:p>
        </p:txBody>
      </p:sp>
    </p:spTree>
    <p:extLst>
      <p:ext uri="{BB962C8B-B14F-4D97-AF65-F5344CB8AC3E}">
        <p14:creationId xmlns:p14="http://schemas.microsoft.com/office/powerpoint/2010/main" val="17815650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a:ln/>
        </p:spPr>
        <p:txBody>
          <a:bodyPr/>
          <a:lstStyle>
            <a:lvl1pPr>
              <a:defRPr/>
            </a:lvl1pPr>
          </a:lstStyle>
          <a:p>
            <a:pPr>
              <a:defRPr/>
            </a:pPr>
            <a:endParaRPr lang="en-US"/>
          </a:p>
        </p:txBody>
      </p:sp>
      <p:sp>
        <p:nvSpPr>
          <p:cNvPr id="6" name="Footer Placeholder 4"/>
          <p:cNvSpPr>
            <a:spLocks noGrp="1"/>
          </p:cNvSpPr>
          <p:nvPr>
            <p:ph type="ftr" sz="quarter" idx="11"/>
          </p:nvPr>
        </p:nvSpPr>
        <p:spPr>
          <a:ln/>
        </p:spPr>
        <p:txBody>
          <a:bodyPr/>
          <a:lstStyle>
            <a:lvl1pPr>
              <a:defRPr/>
            </a:lvl1pPr>
          </a:lstStyle>
          <a:p>
            <a:pPr>
              <a:defRPr/>
            </a:pPr>
            <a:endParaRPr lang="en-US"/>
          </a:p>
        </p:txBody>
      </p:sp>
      <p:sp>
        <p:nvSpPr>
          <p:cNvPr id="7" name="Slide Number Placeholder 5"/>
          <p:cNvSpPr>
            <a:spLocks noGrp="1"/>
          </p:cNvSpPr>
          <p:nvPr>
            <p:ph type="sldNum" sz="quarter" idx="12"/>
          </p:nvPr>
        </p:nvSpPr>
        <p:spPr>
          <a:ln/>
        </p:spPr>
        <p:txBody>
          <a:bodyPr/>
          <a:lstStyle>
            <a:lvl1pPr>
              <a:defRPr/>
            </a:lvl1pPr>
          </a:lstStyle>
          <a:p>
            <a:pPr>
              <a:defRPr/>
            </a:pPr>
            <a:fld id="{6F203D08-CA43-4D9D-98A8-A0DA186BE4A8}" type="slidenum">
              <a:rPr lang="en-US"/>
              <a:pPr>
                <a:defRPr/>
              </a:pPr>
              <a:t>‹#›</a:t>
            </a:fld>
            <a:endParaRPr lang="en-US"/>
          </a:p>
        </p:txBody>
      </p:sp>
    </p:spTree>
    <p:extLst>
      <p:ext uri="{BB962C8B-B14F-4D97-AF65-F5344CB8AC3E}">
        <p14:creationId xmlns:p14="http://schemas.microsoft.com/office/powerpoint/2010/main" val="1847616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8BBB50-CFAB-4A49-A69D-7C6645A141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37338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ln/>
        </p:spPr>
        <p:txBody>
          <a:bodyPr/>
          <a:lstStyle>
            <a:lvl1pPr>
              <a:defRPr/>
            </a:lvl1pPr>
          </a:lstStyle>
          <a:p>
            <a:pPr>
              <a:defRPr/>
            </a:pPr>
            <a:endParaRPr lang="en-US"/>
          </a:p>
        </p:txBody>
      </p:sp>
      <p:sp>
        <p:nvSpPr>
          <p:cNvPr id="8" name="Footer Placeholder 4"/>
          <p:cNvSpPr>
            <a:spLocks noGrp="1"/>
          </p:cNvSpPr>
          <p:nvPr>
            <p:ph type="ftr" sz="quarter" idx="11"/>
          </p:nvPr>
        </p:nvSpPr>
        <p:spPr>
          <a:ln/>
        </p:spPr>
        <p:txBody>
          <a:bodyPr/>
          <a:lstStyle>
            <a:lvl1pPr>
              <a:defRPr/>
            </a:lvl1pPr>
          </a:lstStyle>
          <a:p>
            <a:pPr>
              <a:defRPr/>
            </a:pPr>
            <a:endParaRPr lang="en-US"/>
          </a:p>
        </p:txBody>
      </p:sp>
      <p:sp>
        <p:nvSpPr>
          <p:cNvPr id="9" name="Slide Number Placeholder 5"/>
          <p:cNvSpPr>
            <a:spLocks noGrp="1"/>
          </p:cNvSpPr>
          <p:nvPr>
            <p:ph type="sldNum" sz="quarter" idx="12"/>
          </p:nvPr>
        </p:nvSpPr>
        <p:spPr>
          <a:ln/>
        </p:spPr>
        <p:txBody>
          <a:bodyPr/>
          <a:lstStyle>
            <a:lvl1pPr>
              <a:defRPr/>
            </a:lvl1pPr>
          </a:lstStyle>
          <a:p>
            <a:pPr>
              <a:defRPr/>
            </a:pPr>
            <a:fld id="{B5E86905-858C-40E6-B394-3CFF87F03B3A}" type="slidenum">
              <a:rPr lang="en-US"/>
              <a:pPr>
                <a:defRPr/>
              </a:pPr>
              <a:t>‹#›</a:t>
            </a:fld>
            <a:endParaRPr lang="en-US"/>
          </a:p>
        </p:txBody>
      </p:sp>
    </p:spTree>
    <p:extLst>
      <p:ext uri="{BB962C8B-B14F-4D97-AF65-F5344CB8AC3E}">
        <p14:creationId xmlns:p14="http://schemas.microsoft.com/office/powerpoint/2010/main" val="37826412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a:ln/>
        </p:spPr>
        <p:txBody>
          <a:bodyPr/>
          <a:lstStyle>
            <a:lvl1pPr>
              <a:defRPr/>
            </a:lvl1pPr>
          </a:lstStyle>
          <a:p>
            <a:pPr>
              <a:defRPr/>
            </a:pPr>
            <a:endParaRPr lang="en-US"/>
          </a:p>
        </p:txBody>
      </p:sp>
      <p:sp>
        <p:nvSpPr>
          <p:cNvPr id="4" name="Footer Placeholder 4"/>
          <p:cNvSpPr>
            <a:spLocks noGrp="1"/>
          </p:cNvSpPr>
          <p:nvPr>
            <p:ph type="ftr" sz="quarter" idx="11"/>
          </p:nvPr>
        </p:nvSpPr>
        <p:spPr>
          <a:ln/>
        </p:spPr>
        <p:txBody>
          <a:bodyPr/>
          <a:lstStyle>
            <a:lvl1pPr>
              <a:defRPr/>
            </a:lvl1pPr>
          </a:lstStyle>
          <a:p>
            <a:pPr>
              <a:defRPr/>
            </a:pPr>
            <a:endParaRPr lang="en-US"/>
          </a:p>
        </p:txBody>
      </p:sp>
      <p:sp>
        <p:nvSpPr>
          <p:cNvPr id="5" name="Slide Number Placeholder 5"/>
          <p:cNvSpPr>
            <a:spLocks noGrp="1"/>
          </p:cNvSpPr>
          <p:nvPr>
            <p:ph type="sldNum" sz="quarter" idx="12"/>
          </p:nvPr>
        </p:nvSpPr>
        <p:spPr>
          <a:ln/>
        </p:spPr>
        <p:txBody>
          <a:bodyPr/>
          <a:lstStyle>
            <a:lvl1pPr>
              <a:defRPr/>
            </a:lvl1pPr>
          </a:lstStyle>
          <a:p>
            <a:pPr>
              <a:defRPr/>
            </a:pPr>
            <a:fld id="{8229A4AA-C784-4E89-BDCF-EEFC2A292D9C}" type="slidenum">
              <a:rPr lang="en-US"/>
              <a:pPr>
                <a:defRPr/>
              </a:pPr>
              <a:t>‹#›</a:t>
            </a:fld>
            <a:endParaRPr lang="en-US"/>
          </a:p>
        </p:txBody>
      </p:sp>
    </p:spTree>
    <p:extLst>
      <p:ext uri="{BB962C8B-B14F-4D97-AF65-F5344CB8AC3E}">
        <p14:creationId xmlns:p14="http://schemas.microsoft.com/office/powerpoint/2010/main" val="25804066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ln/>
        </p:spPr>
        <p:txBody>
          <a:bodyPr/>
          <a:lstStyle>
            <a:lvl1pPr>
              <a:defRPr/>
            </a:lvl1pPr>
          </a:lstStyle>
          <a:p>
            <a:pPr>
              <a:defRPr/>
            </a:pPr>
            <a:endParaRPr lang="en-US"/>
          </a:p>
        </p:txBody>
      </p:sp>
      <p:sp>
        <p:nvSpPr>
          <p:cNvPr id="3" name="Footer Placeholder 4"/>
          <p:cNvSpPr>
            <a:spLocks noGrp="1"/>
          </p:cNvSpPr>
          <p:nvPr>
            <p:ph type="ftr" sz="quarter" idx="11"/>
          </p:nvPr>
        </p:nvSpPr>
        <p:spPr>
          <a:ln/>
        </p:spPr>
        <p:txBody>
          <a:bodyPr/>
          <a:lstStyle>
            <a:lvl1pPr>
              <a:defRPr/>
            </a:lvl1pPr>
          </a:lstStyle>
          <a:p>
            <a:pPr>
              <a:defRPr/>
            </a:pPr>
            <a:endParaRPr lang="en-US"/>
          </a:p>
        </p:txBody>
      </p:sp>
      <p:sp>
        <p:nvSpPr>
          <p:cNvPr id="4" name="Slide Number Placeholder 5"/>
          <p:cNvSpPr>
            <a:spLocks noGrp="1"/>
          </p:cNvSpPr>
          <p:nvPr>
            <p:ph type="sldNum" sz="quarter" idx="12"/>
          </p:nvPr>
        </p:nvSpPr>
        <p:spPr>
          <a:ln/>
        </p:spPr>
        <p:txBody>
          <a:bodyPr/>
          <a:lstStyle>
            <a:lvl1pPr>
              <a:defRPr/>
            </a:lvl1pPr>
          </a:lstStyle>
          <a:p>
            <a:pPr>
              <a:defRPr/>
            </a:pPr>
            <a:fld id="{08049BF1-B4DA-40BB-A0B2-2EA84E327B04}" type="slidenum">
              <a:rPr lang="en-US"/>
              <a:pPr>
                <a:defRPr/>
              </a:pPr>
              <a:t>‹#›</a:t>
            </a:fld>
            <a:endParaRPr lang="en-US"/>
          </a:p>
        </p:txBody>
      </p:sp>
    </p:spTree>
    <p:extLst>
      <p:ext uri="{BB962C8B-B14F-4D97-AF65-F5344CB8AC3E}">
        <p14:creationId xmlns:p14="http://schemas.microsoft.com/office/powerpoint/2010/main" val="24676511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ln/>
        </p:spPr>
        <p:txBody>
          <a:bodyPr/>
          <a:lstStyle>
            <a:lvl1pPr>
              <a:defRPr/>
            </a:lvl1pPr>
          </a:lstStyle>
          <a:p>
            <a:pPr>
              <a:defRPr/>
            </a:pPr>
            <a:endParaRPr lang="en-US"/>
          </a:p>
        </p:txBody>
      </p:sp>
      <p:sp>
        <p:nvSpPr>
          <p:cNvPr id="6" name="Footer Placeholder 4"/>
          <p:cNvSpPr>
            <a:spLocks noGrp="1"/>
          </p:cNvSpPr>
          <p:nvPr>
            <p:ph type="ftr" sz="quarter" idx="11"/>
          </p:nvPr>
        </p:nvSpPr>
        <p:spPr>
          <a:ln/>
        </p:spPr>
        <p:txBody>
          <a:bodyPr/>
          <a:lstStyle>
            <a:lvl1pPr>
              <a:defRPr/>
            </a:lvl1pPr>
          </a:lstStyle>
          <a:p>
            <a:pPr>
              <a:defRPr/>
            </a:pPr>
            <a:endParaRPr lang="en-US"/>
          </a:p>
        </p:txBody>
      </p:sp>
      <p:sp>
        <p:nvSpPr>
          <p:cNvPr id="7" name="Slide Number Placeholder 5"/>
          <p:cNvSpPr>
            <a:spLocks noGrp="1"/>
          </p:cNvSpPr>
          <p:nvPr>
            <p:ph type="sldNum" sz="quarter" idx="12"/>
          </p:nvPr>
        </p:nvSpPr>
        <p:spPr>
          <a:ln/>
        </p:spPr>
        <p:txBody>
          <a:bodyPr/>
          <a:lstStyle>
            <a:lvl1pPr>
              <a:defRPr/>
            </a:lvl1pPr>
          </a:lstStyle>
          <a:p>
            <a:pPr>
              <a:defRPr/>
            </a:pPr>
            <a:fld id="{980E779A-AA2B-46AD-8B08-81AF87A54050}" type="slidenum">
              <a:rPr lang="en-US"/>
              <a:pPr>
                <a:defRPr/>
              </a:pPr>
              <a:t>‹#›</a:t>
            </a:fld>
            <a:endParaRPr lang="en-US"/>
          </a:p>
        </p:txBody>
      </p:sp>
    </p:spTree>
    <p:extLst>
      <p:ext uri="{BB962C8B-B14F-4D97-AF65-F5344CB8AC3E}">
        <p14:creationId xmlns:p14="http://schemas.microsoft.com/office/powerpoint/2010/main" val="40479000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ln/>
        </p:spPr>
        <p:txBody>
          <a:bodyPr/>
          <a:lstStyle>
            <a:lvl1pPr>
              <a:defRPr/>
            </a:lvl1pPr>
          </a:lstStyle>
          <a:p>
            <a:pPr>
              <a:defRPr/>
            </a:pPr>
            <a:endParaRPr lang="en-US"/>
          </a:p>
        </p:txBody>
      </p:sp>
      <p:sp>
        <p:nvSpPr>
          <p:cNvPr id="6" name="Footer Placeholder 4"/>
          <p:cNvSpPr>
            <a:spLocks noGrp="1"/>
          </p:cNvSpPr>
          <p:nvPr>
            <p:ph type="ftr" sz="quarter" idx="11"/>
          </p:nvPr>
        </p:nvSpPr>
        <p:spPr>
          <a:ln/>
        </p:spPr>
        <p:txBody>
          <a:bodyPr/>
          <a:lstStyle>
            <a:lvl1pPr>
              <a:defRPr/>
            </a:lvl1pPr>
          </a:lstStyle>
          <a:p>
            <a:pPr>
              <a:defRPr/>
            </a:pPr>
            <a:endParaRPr lang="en-US"/>
          </a:p>
        </p:txBody>
      </p:sp>
      <p:sp>
        <p:nvSpPr>
          <p:cNvPr id="7" name="Slide Number Placeholder 5"/>
          <p:cNvSpPr>
            <a:spLocks noGrp="1"/>
          </p:cNvSpPr>
          <p:nvPr>
            <p:ph type="sldNum" sz="quarter" idx="12"/>
          </p:nvPr>
        </p:nvSpPr>
        <p:spPr>
          <a:ln/>
        </p:spPr>
        <p:txBody>
          <a:bodyPr/>
          <a:lstStyle>
            <a:lvl1pPr>
              <a:defRPr/>
            </a:lvl1pPr>
          </a:lstStyle>
          <a:p>
            <a:pPr>
              <a:defRPr/>
            </a:pPr>
            <a:fld id="{43673D27-415F-4ED8-9ED4-183332FC3470}" type="slidenum">
              <a:rPr lang="en-US"/>
              <a:pPr>
                <a:defRPr/>
              </a:pPr>
              <a:t>‹#›</a:t>
            </a:fld>
            <a:endParaRPr lang="en-US"/>
          </a:p>
        </p:txBody>
      </p:sp>
    </p:spTree>
    <p:extLst>
      <p:ext uri="{BB962C8B-B14F-4D97-AF65-F5344CB8AC3E}">
        <p14:creationId xmlns:p14="http://schemas.microsoft.com/office/powerpoint/2010/main" val="421017294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ln/>
        </p:spPr>
        <p:txBody>
          <a:bodyPr/>
          <a:lstStyle>
            <a:lvl1pPr>
              <a:defRPr/>
            </a:lvl1pPr>
          </a:lstStyle>
          <a:p>
            <a:pPr>
              <a:defRPr/>
            </a:pPr>
            <a:endParaRPr lang="en-US"/>
          </a:p>
        </p:txBody>
      </p:sp>
      <p:sp>
        <p:nvSpPr>
          <p:cNvPr id="5" name="Footer Placeholder 4"/>
          <p:cNvSpPr>
            <a:spLocks noGrp="1"/>
          </p:cNvSpPr>
          <p:nvPr>
            <p:ph type="ftr" sz="quarter" idx="11"/>
          </p:nvPr>
        </p:nvSpPr>
        <p:spPr>
          <a:ln/>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pPr>
              <a:defRPr/>
            </a:pPr>
            <a:fld id="{45A8AB68-DCFB-4E15-A6E4-EA0B9BF18085}" type="slidenum">
              <a:rPr lang="en-US"/>
              <a:pPr>
                <a:defRPr/>
              </a:pPr>
              <a:t>‹#›</a:t>
            </a:fld>
            <a:endParaRPr lang="en-US"/>
          </a:p>
        </p:txBody>
      </p:sp>
    </p:spTree>
    <p:extLst>
      <p:ext uri="{BB962C8B-B14F-4D97-AF65-F5344CB8AC3E}">
        <p14:creationId xmlns:p14="http://schemas.microsoft.com/office/powerpoint/2010/main" val="33704862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ln/>
        </p:spPr>
        <p:txBody>
          <a:bodyPr/>
          <a:lstStyle>
            <a:lvl1pPr>
              <a:defRPr/>
            </a:lvl1pPr>
          </a:lstStyle>
          <a:p>
            <a:pPr>
              <a:defRPr/>
            </a:pPr>
            <a:endParaRPr lang="en-US"/>
          </a:p>
        </p:txBody>
      </p:sp>
      <p:sp>
        <p:nvSpPr>
          <p:cNvPr id="5" name="Footer Placeholder 4"/>
          <p:cNvSpPr>
            <a:spLocks noGrp="1"/>
          </p:cNvSpPr>
          <p:nvPr>
            <p:ph type="ftr" sz="quarter" idx="11"/>
          </p:nvPr>
        </p:nvSpPr>
        <p:spPr>
          <a:ln/>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pPr>
              <a:defRPr/>
            </a:pPr>
            <a:fld id="{B9A321B8-609E-4214-9F81-CC745FB87AC4}" type="slidenum">
              <a:rPr lang="en-US"/>
              <a:pPr>
                <a:defRPr/>
              </a:pPr>
              <a:t>‹#›</a:t>
            </a:fld>
            <a:endParaRPr lang="en-US"/>
          </a:p>
        </p:txBody>
      </p:sp>
    </p:spTree>
    <p:extLst>
      <p:ext uri="{BB962C8B-B14F-4D97-AF65-F5344CB8AC3E}">
        <p14:creationId xmlns:p14="http://schemas.microsoft.com/office/powerpoint/2010/main" val="29607169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D32D0B14-C9AB-4107-9975-8B2319007BD6}" type="datetimeFigureOut">
              <a:rPr lang="en-US" smtClean="0">
                <a:solidFill>
                  <a:prstClr val="black">
                    <a:lumMod val="65000"/>
                    <a:lumOff val="35000"/>
                  </a:prstClr>
                </a:solidFill>
              </a:rPr>
              <a:pPr/>
              <a:t>5/23/2014</a:t>
            </a:fld>
            <a:endParaRPr lang="en-US">
              <a:solidFill>
                <a:prstClr val="black">
                  <a:lumMod val="65000"/>
                  <a:lumOff val="35000"/>
                </a:prstClr>
              </a:solidFill>
            </a:endParaRPr>
          </a:p>
        </p:txBody>
      </p:sp>
      <p:sp>
        <p:nvSpPr>
          <p:cNvPr id="8" name="Slide Number Placeholder 7"/>
          <p:cNvSpPr>
            <a:spLocks noGrp="1"/>
          </p:cNvSpPr>
          <p:nvPr>
            <p:ph type="sldNum" sz="quarter" idx="11"/>
          </p:nvPr>
        </p:nvSpPr>
        <p:spPr/>
        <p:txBody>
          <a:bodyPr/>
          <a:lstStyle/>
          <a:p>
            <a:fld id="{7FE8190A-8141-4FEA-8E85-DB93746C975C}"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9" name="Footer Placeholder 8"/>
          <p:cNvSpPr>
            <a:spLocks noGrp="1"/>
          </p:cNvSpPr>
          <p:nvPr>
            <p:ph type="ftr" sz="quarter" idx="12"/>
          </p:nvPr>
        </p:nvSpPr>
        <p:spPr/>
        <p:txBody>
          <a:bodyPr/>
          <a:lstStyle/>
          <a:p>
            <a:endParaRPr lang="en-US">
              <a:solidFill>
                <a:prstClr val="black">
                  <a:lumMod val="65000"/>
                  <a:lumOff val="35000"/>
                </a:prstClr>
              </a:solidFill>
            </a:endParaRPr>
          </a:p>
        </p:txBody>
      </p:sp>
    </p:spTree>
    <p:extLst>
      <p:ext uri="{BB962C8B-B14F-4D97-AF65-F5344CB8AC3E}">
        <p14:creationId xmlns:p14="http://schemas.microsoft.com/office/powerpoint/2010/main" val="353931362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D32D0B14-C9AB-4107-9975-8B2319007BD6}" type="datetimeFigureOut">
              <a:rPr lang="en-US" smtClean="0">
                <a:solidFill>
                  <a:prstClr val="black">
                    <a:lumMod val="65000"/>
                    <a:lumOff val="35000"/>
                  </a:prstClr>
                </a:solidFill>
              </a:rPr>
              <a:pPr/>
              <a:t>5/23/2014</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FE8190A-8141-4FEA-8E85-DB93746C975C}"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27764259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32D0B14-C9AB-4107-9975-8B2319007BD6}" type="datetimeFigureOut">
              <a:rPr lang="en-US" smtClean="0">
                <a:solidFill>
                  <a:prstClr val="black">
                    <a:lumMod val="65000"/>
                    <a:lumOff val="35000"/>
                  </a:prstClr>
                </a:solidFill>
              </a:rPr>
              <a:pPr/>
              <a:t>5/23/2014</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FE8190A-8141-4FEA-8E85-DB93746C975C}"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9443288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7BFD61-CE33-48EC-9B2B-026B6EFCF7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7753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D32D0B14-C9AB-4107-9975-8B2319007BD6}" type="datetimeFigureOut">
              <a:rPr lang="en-US" smtClean="0">
                <a:solidFill>
                  <a:prstClr val="black">
                    <a:lumMod val="65000"/>
                    <a:lumOff val="35000"/>
                  </a:prstClr>
                </a:solidFill>
              </a:rPr>
              <a:pPr/>
              <a:t>5/23/2014</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7FE8190A-8141-4FEA-8E85-DB93746C975C}"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274729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D32D0B14-C9AB-4107-9975-8B2319007BD6}" type="datetimeFigureOut">
              <a:rPr lang="en-US" smtClean="0">
                <a:solidFill>
                  <a:prstClr val="black">
                    <a:lumMod val="65000"/>
                    <a:lumOff val="35000"/>
                  </a:prstClr>
                </a:solidFill>
              </a:rPr>
              <a:pPr/>
              <a:t>5/23/2014</a:t>
            </a:fld>
            <a:endParaRPr lang="en-US">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en-US">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7FE8190A-8141-4FEA-8E85-DB93746C975C}"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174532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32D0B14-C9AB-4107-9975-8B2319007BD6}" type="datetimeFigureOut">
              <a:rPr lang="en-US" smtClean="0">
                <a:solidFill>
                  <a:prstClr val="black">
                    <a:lumMod val="65000"/>
                    <a:lumOff val="35000"/>
                  </a:prstClr>
                </a:solidFill>
              </a:rPr>
              <a:pPr/>
              <a:t>5/23/2014</a:t>
            </a:fld>
            <a:endParaRPr lang="en-US">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en-US">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7FE8190A-8141-4FEA-8E85-DB93746C975C}"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277212147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2D0B14-C9AB-4107-9975-8B2319007BD6}" type="datetimeFigureOut">
              <a:rPr lang="en-US" smtClean="0">
                <a:solidFill>
                  <a:prstClr val="black">
                    <a:lumMod val="65000"/>
                    <a:lumOff val="35000"/>
                  </a:prstClr>
                </a:solidFill>
              </a:rPr>
              <a:pPr/>
              <a:t>5/23/2014</a:t>
            </a:fld>
            <a:endParaRPr lang="en-US">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7FE8190A-8141-4FEA-8E85-DB93746C975C}"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15804627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2D0B14-C9AB-4107-9975-8B2319007BD6}" type="datetimeFigureOut">
              <a:rPr lang="en-US" smtClean="0">
                <a:solidFill>
                  <a:prstClr val="black">
                    <a:lumMod val="65000"/>
                    <a:lumOff val="35000"/>
                  </a:prstClr>
                </a:solidFill>
              </a:rPr>
              <a:pPr/>
              <a:t>5/23/2014</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7FE8190A-8141-4FEA-8E85-DB93746C975C}"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41363627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2D0B14-C9AB-4107-9975-8B2319007BD6}" type="datetimeFigureOut">
              <a:rPr lang="en-US" smtClean="0">
                <a:solidFill>
                  <a:prstClr val="black">
                    <a:lumMod val="65000"/>
                    <a:lumOff val="35000"/>
                  </a:prstClr>
                </a:solidFill>
              </a:rPr>
              <a:pPr/>
              <a:t>5/23/2014</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7FE8190A-8141-4FEA-8E85-DB93746C975C}"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205603092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2D0B14-C9AB-4107-9975-8B2319007BD6}" type="datetimeFigureOut">
              <a:rPr lang="en-US" smtClean="0">
                <a:solidFill>
                  <a:prstClr val="black">
                    <a:lumMod val="65000"/>
                    <a:lumOff val="35000"/>
                  </a:prstClr>
                </a:solidFill>
              </a:rPr>
              <a:pPr/>
              <a:t>5/23/2014</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FE8190A-8141-4FEA-8E85-DB93746C975C}"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30679825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2D0B14-C9AB-4107-9975-8B2319007BD6}" type="datetimeFigureOut">
              <a:rPr lang="en-US" smtClean="0">
                <a:solidFill>
                  <a:prstClr val="black">
                    <a:lumMod val="65000"/>
                    <a:lumOff val="35000"/>
                  </a:prstClr>
                </a:solidFill>
              </a:rPr>
              <a:pPr/>
              <a:t>5/23/2014</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7FE8190A-8141-4FEA-8E85-DB93746C975C}"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372909985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066166-BA88-4613-AA3E-F9CC54B4BC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016907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742875-51AD-46B7-9602-D12762C3FE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9882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4B2817-74E6-4B24-8B5C-2F38F5E12F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506664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DAD3241-6390-4AE7-B3EE-A50BF7AE859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779472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0B93FCC-28FC-4B09-ACB0-A2F1C58E67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01925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13A90B9-E295-43C2-A844-A84B257077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577443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7CCC7B7-0F25-4D24-8429-559BBDF728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027634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8BBB50-CFAB-4A49-A69D-7C6645A141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051903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7BFD61-CE33-48EC-9B2B-026B6EFCF76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936617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4B2817-74E6-4B24-8B5C-2F38F5E12F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920511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18877D-1C1B-4A9C-ACDD-D96E041637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540815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2E0A9104-B830-40A3-99DE-DED39615B5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9069463"/>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a:ln/>
        </p:spPr>
        <p:txBody>
          <a:bodyPr/>
          <a:lstStyle>
            <a:lvl1pPr>
              <a:defRPr/>
            </a:lvl1pPr>
          </a:lstStyle>
          <a:p>
            <a:pPr>
              <a:defRPr/>
            </a:pPr>
            <a:endParaRPr lang="en-US"/>
          </a:p>
        </p:txBody>
      </p:sp>
      <p:sp>
        <p:nvSpPr>
          <p:cNvPr id="5" name="Footer Placeholder 4"/>
          <p:cNvSpPr>
            <a:spLocks noGrp="1"/>
          </p:cNvSpPr>
          <p:nvPr>
            <p:ph type="ftr" sz="quarter" idx="11"/>
          </p:nvPr>
        </p:nvSpPr>
        <p:spPr>
          <a:ln/>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pPr>
              <a:defRPr/>
            </a:pPr>
            <a:fld id="{EE669C03-98D9-44C1-97FC-8BFA41F4F5D8}" type="slidenum">
              <a:rPr lang="en-US"/>
              <a:pPr>
                <a:defRPr/>
              </a:pPr>
              <a:t>‹#›</a:t>
            </a:fld>
            <a:endParaRPr lang="en-US"/>
          </a:p>
        </p:txBody>
      </p:sp>
    </p:spTree>
    <p:extLst>
      <p:ext uri="{BB962C8B-B14F-4D97-AF65-F5344CB8AC3E}">
        <p14:creationId xmlns:p14="http://schemas.microsoft.com/office/powerpoint/2010/main" val="2800298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tx1"/>
            </a:gs>
            <a:gs pos="100000">
              <a:srgbClr val="0000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1C78D051-45A0-4D3F-9BBE-086211BE2460}"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2382962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3200" b="1">
          <a:solidFill>
            <a:srgbClr val="FFFF66"/>
          </a:solidFill>
          <a:latin typeface="+mj-lt"/>
          <a:ea typeface="+mj-ea"/>
          <a:cs typeface="+mj-cs"/>
        </a:defRPr>
      </a:lvl1pPr>
      <a:lvl2pPr algn="ctr" rtl="0" eaLnBrk="0" fontAlgn="base" hangingPunct="0">
        <a:spcBef>
          <a:spcPct val="0"/>
        </a:spcBef>
        <a:spcAft>
          <a:spcPct val="0"/>
        </a:spcAft>
        <a:defRPr sz="3200" b="1">
          <a:solidFill>
            <a:srgbClr val="FFFF66"/>
          </a:solidFill>
          <a:latin typeface="Arial Unicode MS" pitchFamily="34" charset="-128"/>
        </a:defRPr>
      </a:lvl2pPr>
      <a:lvl3pPr algn="ctr" rtl="0" eaLnBrk="0" fontAlgn="base" hangingPunct="0">
        <a:spcBef>
          <a:spcPct val="0"/>
        </a:spcBef>
        <a:spcAft>
          <a:spcPct val="0"/>
        </a:spcAft>
        <a:defRPr sz="3200" b="1">
          <a:solidFill>
            <a:srgbClr val="FFFF66"/>
          </a:solidFill>
          <a:latin typeface="Arial Unicode MS" pitchFamily="34" charset="-128"/>
        </a:defRPr>
      </a:lvl3pPr>
      <a:lvl4pPr algn="ctr" rtl="0" eaLnBrk="0" fontAlgn="base" hangingPunct="0">
        <a:spcBef>
          <a:spcPct val="0"/>
        </a:spcBef>
        <a:spcAft>
          <a:spcPct val="0"/>
        </a:spcAft>
        <a:defRPr sz="3200" b="1">
          <a:solidFill>
            <a:srgbClr val="FFFF66"/>
          </a:solidFill>
          <a:latin typeface="Arial Unicode MS" pitchFamily="34" charset="-128"/>
        </a:defRPr>
      </a:lvl4pPr>
      <a:lvl5pPr algn="ctr" rtl="0" eaLnBrk="0" fontAlgn="base" hangingPunct="0">
        <a:spcBef>
          <a:spcPct val="0"/>
        </a:spcBef>
        <a:spcAft>
          <a:spcPct val="0"/>
        </a:spcAft>
        <a:defRPr sz="3200" b="1">
          <a:solidFill>
            <a:srgbClr val="FFFF66"/>
          </a:solidFill>
          <a:latin typeface="Arial Unicode MS" pitchFamily="34" charset="-128"/>
        </a:defRPr>
      </a:lvl5pPr>
      <a:lvl6pPr marL="457200" algn="ctr" rtl="0" fontAlgn="base">
        <a:spcBef>
          <a:spcPct val="0"/>
        </a:spcBef>
        <a:spcAft>
          <a:spcPct val="0"/>
        </a:spcAft>
        <a:defRPr sz="3600">
          <a:solidFill>
            <a:srgbClr val="FFFF66"/>
          </a:solidFill>
          <a:latin typeface="Arial Unicode MS" pitchFamily="34" charset="-128"/>
        </a:defRPr>
      </a:lvl6pPr>
      <a:lvl7pPr marL="914400" algn="ctr" rtl="0" fontAlgn="base">
        <a:spcBef>
          <a:spcPct val="0"/>
        </a:spcBef>
        <a:spcAft>
          <a:spcPct val="0"/>
        </a:spcAft>
        <a:defRPr sz="3600">
          <a:solidFill>
            <a:srgbClr val="FFFF66"/>
          </a:solidFill>
          <a:latin typeface="Arial Unicode MS" pitchFamily="34" charset="-128"/>
        </a:defRPr>
      </a:lvl7pPr>
      <a:lvl8pPr marL="1371600" algn="ctr" rtl="0" fontAlgn="base">
        <a:spcBef>
          <a:spcPct val="0"/>
        </a:spcBef>
        <a:spcAft>
          <a:spcPct val="0"/>
        </a:spcAft>
        <a:defRPr sz="3600">
          <a:solidFill>
            <a:srgbClr val="FFFF66"/>
          </a:solidFill>
          <a:latin typeface="Arial Unicode MS" pitchFamily="34" charset="-128"/>
        </a:defRPr>
      </a:lvl8pPr>
      <a:lvl9pPr marL="1828800" algn="ctr" rtl="0" fontAlgn="base">
        <a:spcBef>
          <a:spcPct val="0"/>
        </a:spcBef>
        <a:spcAft>
          <a:spcPct val="0"/>
        </a:spcAft>
        <a:defRPr sz="3600">
          <a:solidFill>
            <a:srgbClr val="FFFF66"/>
          </a:solidFill>
          <a:latin typeface="Arial Unicode MS" pitchFamily="34" charset="-128"/>
        </a:defRPr>
      </a:lvl9pPr>
    </p:titleStyle>
    <p:bodyStyle>
      <a:lvl1pPr marL="342900" indent="-342900" algn="l" rtl="0" eaLnBrk="0" fontAlgn="base" hangingPunct="0">
        <a:spcBef>
          <a:spcPct val="20000"/>
        </a:spcBef>
        <a:spcAft>
          <a:spcPct val="0"/>
        </a:spcAft>
        <a:buChar char="•"/>
        <a:defRPr sz="28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800">
          <a:solidFill>
            <a:schemeClr val="bg1"/>
          </a:solidFill>
          <a:latin typeface="+mn-lt"/>
        </a:defRPr>
      </a:lvl3pPr>
      <a:lvl4pPr marL="1600200" indent="-228600" algn="l" rtl="0" eaLnBrk="0" fontAlgn="base" hangingPunct="0">
        <a:spcBef>
          <a:spcPct val="20000"/>
        </a:spcBef>
        <a:spcAft>
          <a:spcPct val="0"/>
        </a:spcAft>
        <a:buChar char="–"/>
        <a:defRPr sz="2800">
          <a:solidFill>
            <a:schemeClr val="bg1"/>
          </a:solidFill>
          <a:latin typeface="+mn-lt"/>
        </a:defRPr>
      </a:lvl4pPr>
      <a:lvl5pPr marL="2057400" indent="-228600" algn="l" rtl="0" eaLnBrk="0" fontAlgn="base" hangingPunct="0">
        <a:spcBef>
          <a:spcPct val="20000"/>
        </a:spcBef>
        <a:spcAft>
          <a:spcPct val="0"/>
        </a:spcAft>
        <a:buChar char="»"/>
        <a:defRPr sz="28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tx1"/>
            </a:gs>
            <a:gs pos="100000">
              <a:srgbClr val="0000FF"/>
            </a:gs>
          </a:gsLst>
          <a:lin ang="5400000" scaled="1"/>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 name="Date Placeholder 3"/>
          <p:cNvSpPr>
            <a:spLocks noGrp="1"/>
          </p:cNvSpPr>
          <p:nvPr>
            <p:ph type="dt" sz="half" idx="2"/>
          </p:nvPr>
        </p:nvSpPr>
        <p:spPr bwMode="auto">
          <a:xfrm>
            <a:off x="457200" y="6245225"/>
            <a:ext cx="2133600" cy="47625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eaLnBrk="0" hangingPunct="0">
              <a:defRPr sz="1400" b="1">
                <a:solidFill>
                  <a:srgbClr val="000000"/>
                </a:solidFill>
              </a:defRPr>
            </a:lvl1pPr>
          </a:lstStyle>
          <a:p>
            <a:pPr fontAlgn="base">
              <a:spcBef>
                <a:spcPct val="0"/>
              </a:spcBef>
              <a:spcAft>
                <a:spcPct val="0"/>
              </a:spcAft>
              <a:defRPr/>
            </a:pPr>
            <a:endParaRPr lang="en-US"/>
          </a:p>
        </p:txBody>
      </p:sp>
      <p:sp>
        <p:nvSpPr>
          <p:cNvPr id="8" name="Footer Placeholder 4"/>
          <p:cNvSpPr>
            <a:spLocks noGrp="1"/>
          </p:cNvSpPr>
          <p:nvPr>
            <p:ph type="ftr" sz="quarter" idx="3"/>
          </p:nvPr>
        </p:nvSpPr>
        <p:spPr bwMode="auto">
          <a:xfrm>
            <a:off x="3124200" y="6245225"/>
            <a:ext cx="2895600" cy="47625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a:solidFill>
                  <a:srgbClr val="000000"/>
                </a:solidFill>
              </a:defRPr>
            </a:lvl1pPr>
          </a:lstStyle>
          <a:p>
            <a:pPr fontAlgn="base">
              <a:spcBef>
                <a:spcPct val="0"/>
              </a:spcBef>
              <a:spcAft>
                <a:spcPct val="0"/>
              </a:spcAft>
              <a:defRPr/>
            </a:pPr>
            <a:endParaRPr lang="en-US"/>
          </a:p>
        </p:txBody>
      </p:sp>
      <p:sp>
        <p:nvSpPr>
          <p:cNvPr id="9" name="Slide Number Placeholder 5"/>
          <p:cNvSpPr>
            <a:spLocks noGrp="1"/>
          </p:cNvSpPr>
          <p:nvPr>
            <p:ph type="sldNum" sz="quarter" idx="4"/>
          </p:nvPr>
        </p:nvSpPr>
        <p:spPr bwMode="auto">
          <a:xfrm>
            <a:off x="6553200" y="6245225"/>
            <a:ext cx="2133600" cy="47625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a:solidFill>
                  <a:srgbClr val="000000"/>
                </a:solidFill>
              </a:defRPr>
            </a:lvl1pPr>
          </a:lstStyle>
          <a:p>
            <a:pPr fontAlgn="base">
              <a:spcBef>
                <a:spcPct val="0"/>
              </a:spcBef>
              <a:spcAft>
                <a:spcPct val="0"/>
              </a:spcAft>
              <a:defRPr/>
            </a:pPr>
            <a:fld id="{D7EC537F-B89E-4543-BC27-D8986D84E7E1}"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382924240"/>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Lst>
  <p:timing>
    <p:tnLst>
      <p:par>
        <p:cTn id="1" dur="indefinite" restart="never" nodeType="tmRoot"/>
      </p:par>
    </p:tnLst>
  </p:timing>
  <p:txStyles>
    <p:titleStyle>
      <a:lvl1pPr algn="ctr" rtl="0" eaLnBrk="0" fontAlgn="base" hangingPunct="0">
        <a:spcBef>
          <a:spcPct val="0"/>
        </a:spcBef>
        <a:spcAft>
          <a:spcPct val="0"/>
        </a:spcAft>
        <a:defRPr sz="3200">
          <a:solidFill>
            <a:srgbClr val="FFFF66"/>
          </a:solidFill>
          <a:latin typeface="+mj-lt"/>
          <a:ea typeface="+mj-ea"/>
          <a:cs typeface="+mj-cs"/>
        </a:defRPr>
      </a:lvl1pPr>
      <a:lvl2pPr algn="ctr" rtl="0" eaLnBrk="0" fontAlgn="base" hangingPunct="0">
        <a:spcBef>
          <a:spcPct val="0"/>
        </a:spcBef>
        <a:spcAft>
          <a:spcPct val="0"/>
        </a:spcAft>
        <a:defRPr sz="3200">
          <a:solidFill>
            <a:srgbClr val="FFFF66"/>
          </a:solidFill>
          <a:latin typeface="Arial Unicode MS" pitchFamily="34" charset="-128"/>
        </a:defRPr>
      </a:lvl2pPr>
      <a:lvl3pPr algn="ctr" rtl="0" eaLnBrk="0" fontAlgn="base" hangingPunct="0">
        <a:spcBef>
          <a:spcPct val="0"/>
        </a:spcBef>
        <a:spcAft>
          <a:spcPct val="0"/>
        </a:spcAft>
        <a:defRPr sz="3200">
          <a:solidFill>
            <a:srgbClr val="FFFF66"/>
          </a:solidFill>
          <a:latin typeface="Arial Unicode MS" pitchFamily="34" charset="-128"/>
        </a:defRPr>
      </a:lvl3pPr>
      <a:lvl4pPr algn="ctr" rtl="0" eaLnBrk="0" fontAlgn="base" hangingPunct="0">
        <a:spcBef>
          <a:spcPct val="0"/>
        </a:spcBef>
        <a:spcAft>
          <a:spcPct val="0"/>
        </a:spcAft>
        <a:defRPr sz="3200">
          <a:solidFill>
            <a:srgbClr val="FFFF66"/>
          </a:solidFill>
          <a:latin typeface="Arial Unicode MS" pitchFamily="34" charset="-128"/>
        </a:defRPr>
      </a:lvl4pPr>
      <a:lvl5pPr algn="ctr" rtl="0" eaLnBrk="0" fontAlgn="base" hangingPunct="0">
        <a:spcBef>
          <a:spcPct val="0"/>
        </a:spcBef>
        <a:spcAft>
          <a:spcPct val="0"/>
        </a:spcAft>
        <a:defRPr sz="3200">
          <a:solidFill>
            <a:srgbClr val="FFFF66"/>
          </a:solidFill>
          <a:latin typeface="Arial Unicode MS" pitchFamily="34" charset="-128"/>
        </a:defRPr>
      </a:lvl5pPr>
      <a:lvl6pPr marL="457200" algn="ctr" rtl="0" fontAlgn="base">
        <a:spcBef>
          <a:spcPct val="0"/>
        </a:spcBef>
        <a:spcAft>
          <a:spcPct val="0"/>
        </a:spcAft>
        <a:defRPr sz="3600">
          <a:solidFill>
            <a:srgbClr val="FFFF66"/>
          </a:solidFill>
          <a:latin typeface="Arial Unicode MS" pitchFamily="34" charset="-128"/>
        </a:defRPr>
      </a:lvl6pPr>
      <a:lvl7pPr marL="914400" algn="ctr" rtl="0" fontAlgn="base">
        <a:spcBef>
          <a:spcPct val="0"/>
        </a:spcBef>
        <a:spcAft>
          <a:spcPct val="0"/>
        </a:spcAft>
        <a:defRPr sz="3600">
          <a:solidFill>
            <a:srgbClr val="FFFF66"/>
          </a:solidFill>
          <a:latin typeface="Arial Unicode MS" pitchFamily="34" charset="-128"/>
        </a:defRPr>
      </a:lvl7pPr>
      <a:lvl8pPr marL="1371600" algn="ctr" rtl="0" fontAlgn="base">
        <a:spcBef>
          <a:spcPct val="0"/>
        </a:spcBef>
        <a:spcAft>
          <a:spcPct val="0"/>
        </a:spcAft>
        <a:defRPr sz="3600">
          <a:solidFill>
            <a:srgbClr val="FFFF66"/>
          </a:solidFill>
          <a:latin typeface="Arial Unicode MS" pitchFamily="34" charset="-128"/>
        </a:defRPr>
      </a:lvl8pPr>
      <a:lvl9pPr marL="1828800" algn="ctr" rtl="0" fontAlgn="base">
        <a:spcBef>
          <a:spcPct val="0"/>
        </a:spcBef>
        <a:spcAft>
          <a:spcPct val="0"/>
        </a:spcAft>
        <a:defRPr sz="3600">
          <a:solidFill>
            <a:srgbClr val="FFFF66"/>
          </a:solidFill>
          <a:latin typeface="Arial Unicode MS" pitchFamily="34" charset="-128"/>
        </a:defRPr>
      </a:lvl9pPr>
    </p:titleStyle>
    <p:bodyStyle>
      <a:lvl1pPr marL="342900" indent="-342900" algn="l" rtl="0" eaLnBrk="0" fontAlgn="base" hangingPunct="0">
        <a:spcBef>
          <a:spcPct val="20000"/>
        </a:spcBef>
        <a:spcAft>
          <a:spcPct val="0"/>
        </a:spcAft>
        <a:buChar char="•"/>
        <a:defRPr sz="28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B2DD96-F5F5-4EED-AED9-230E40A33718}" type="datetimeFigureOut">
              <a:rPr lang="en-US" smtClean="0">
                <a:solidFill>
                  <a:prstClr val="black">
                    <a:tint val="75000"/>
                  </a:prstClr>
                </a:solidFill>
              </a:rPr>
              <a:pPr/>
              <a:t>5/23/2014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42CFB0-65D3-49CE-8B5A-F2D74DDB749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8824450"/>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tx1"/>
            </a:gs>
            <a:gs pos="100000">
              <a:srgbClr val="0000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5164CB20-0A8E-42A7-BB50-E486FED1047C}"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342713908"/>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Lst>
  <p:txStyles>
    <p:titleStyle>
      <a:lvl1pPr algn="ctr" rtl="0" eaLnBrk="0" fontAlgn="base" hangingPunct="0">
        <a:spcBef>
          <a:spcPct val="0"/>
        </a:spcBef>
        <a:spcAft>
          <a:spcPct val="0"/>
        </a:spcAft>
        <a:defRPr sz="3200" b="1">
          <a:solidFill>
            <a:srgbClr val="FFFF66"/>
          </a:solidFill>
          <a:latin typeface="+mj-lt"/>
          <a:ea typeface="+mj-ea"/>
          <a:cs typeface="+mj-cs"/>
        </a:defRPr>
      </a:lvl1pPr>
      <a:lvl2pPr algn="ctr" rtl="0" eaLnBrk="0" fontAlgn="base" hangingPunct="0">
        <a:spcBef>
          <a:spcPct val="0"/>
        </a:spcBef>
        <a:spcAft>
          <a:spcPct val="0"/>
        </a:spcAft>
        <a:defRPr sz="3200" b="1">
          <a:solidFill>
            <a:srgbClr val="FFFF66"/>
          </a:solidFill>
          <a:latin typeface="Arial Unicode MS" pitchFamily="34" charset="-128"/>
        </a:defRPr>
      </a:lvl2pPr>
      <a:lvl3pPr algn="ctr" rtl="0" eaLnBrk="0" fontAlgn="base" hangingPunct="0">
        <a:spcBef>
          <a:spcPct val="0"/>
        </a:spcBef>
        <a:spcAft>
          <a:spcPct val="0"/>
        </a:spcAft>
        <a:defRPr sz="3200" b="1">
          <a:solidFill>
            <a:srgbClr val="FFFF66"/>
          </a:solidFill>
          <a:latin typeface="Arial Unicode MS" pitchFamily="34" charset="-128"/>
        </a:defRPr>
      </a:lvl3pPr>
      <a:lvl4pPr algn="ctr" rtl="0" eaLnBrk="0" fontAlgn="base" hangingPunct="0">
        <a:spcBef>
          <a:spcPct val="0"/>
        </a:spcBef>
        <a:spcAft>
          <a:spcPct val="0"/>
        </a:spcAft>
        <a:defRPr sz="3200" b="1">
          <a:solidFill>
            <a:srgbClr val="FFFF66"/>
          </a:solidFill>
          <a:latin typeface="Arial Unicode MS" pitchFamily="34" charset="-128"/>
        </a:defRPr>
      </a:lvl4pPr>
      <a:lvl5pPr algn="ctr" rtl="0" eaLnBrk="0" fontAlgn="base" hangingPunct="0">
        <a:spcBef>
          <a:spcPct val="0"/>
        </a:spcBef>
        <a:spcAft>
          <a:spcPct val="0"/>
        </a:spcAft>
        <a:defRPr sz="3200" b="1">
          <a:solidFill>
            <a:srgbClr val="FFFF66"/>
          </a:solidFill>
          <a:latin typeface="Arial Unicode MS" pitchFamily="34" charset="-128"/>
        </a:defRPr>
      </a:lvl5pPr>
      <a:lvl6pPr marL="457200" algn="ctr" rtl="0" fontAlgn="base">
        <a:spcBef>
          <a:spcPct val="0"/>
        </a:spcBef>
        <a:spcAft>
          <a:spcPct val="0"/>
        </a:spcAft>
        <a:defRPr sz="3600">
          <a:solidFill>
            <a:srgbClr val="FFFF66"/>
          </a:solidFill>
          <a:latin typeface="Arial Unicode MS" pitchFamily="34" charset="-128"/>
        </a:defRPr>
      </a:lvl6pPr>
      <a:lvl7pPr marL="914400" algn="ctr" rtl="0" fontAlgn="base">
        <a:spcBef>
          <a:spcPct val="0"/>
        </a:spcBef>
        <a:spcAft>
          <a:spcPct val="0"/>
        </a:spcAft>
        <a:defRPr sz="3600">
          <a:solidFill>
            <a:srgbClr val="FFFF66"/>
          </a:solidFill>
          <a:latin typeface="Arial Unicode MS" pitchFamily="34" charset="-128"/>
        </a:defRPr>
      </a:lvl7pPr>
      <a:lvl8pPr marL="1371600" algn="ctr" rtl="0" fontAlgn="base">
        <a:spcBef>
          <a:spcPct val="0"/>
        </a:spcBef>
        <a:spcAft>
          <a:spcPct val="0"/>
        </a:spcAft>
        <a:defRPr sz="3600">
          <a:solidFill>
            <a:srgbClr val="FFFF66"/>
          </a:solidFill>
          <a:latin typeface="Arial Unicode MS" pitchFamily="34" charset="-128"/>
        </a:defRPr>
      </a:lvl8pPr>
      <a:lvl9pPr marL="1828800" algn="ctr" rtl="0" fontAlgn="base">
        <a:spcBef>
          <a:spcPct val="0"/>
        </a:spcBef>
        <a:spcAft>
          <a:spcPct val="0"/>
        </a:spcAft>
        <a:defRPr sz="3600">
          <a:solidFill>
            <a:srgbClr val="FFFF66"/>
          </a:solidFill>
          <a:latin typeface="Arial Unicode MS" pitchFamily="34" charset="-128"/>
        </a:defRPr>
      </a:lvl9pPr>
    </p:titleStyle>
    <p:bodyStyle>
      <a:lvl1pPr marL="342900" indent="-342900" algn="l" rtl="0" eaLnBrk="0" fontAlgn="base" hangingPunct="0">
        <a:spcBef>
          <a:spcPct val="20000"/>
        </a:spcBef>
        <a:spcAft>
          <a:spcPct val="0"/>
        </a:spcAft>
        <a:buChar char="•"/>
        <a:defRPr sz="28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800">
          <a:solidFill>
            <a:schemeClr val="bg1"/>
          </a:solidFill>
          <a:latin typeface="+mn-lt"/>
        </a:defRPr>
      </a:lvl3pPr>
      <a:lvl4pPr marL="1600200" indent="-228600" algn="l" rtl="0" eaLnBrk="0" fontAlgn="base" hangingPunct="0">
        <a:spcBef>
          <a:spcPct val="20000"/>
        </a:spcBef>
        <a:spcAft>
          <a:spcPct val="0"/>
        </a:spcAft>
        <a:buChar char="–"/>
        <a:defRPr sz="2800">
          <a:solidFill>
            <a:schemeClr val="bg1"/>
          </a:solidFill>
          <a:latin typeface="+mn-lt"/>
        </a:defRPr>
      </a:lvl4pPr>
      <a:lvl5pPr marL="2057400" indent="-228600" algn="l" rtl="0" eaLnBrk="0" fontAlgn="base" hangingPunct="0">
        <a:spcBef>
          <a:spcPct val="20000"/>
        </a:spcBef>
        <a:spcAft>
          <a:spcPct val="0"/>
        </a:spcAft>
        <a:buChar char="»"/>
        <a:defRPr sz="28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CDA3971C-7B32-754E-84E1-8E3D1C25C825}" type="datetimeFigureOut">
              <a:rPr lang="en-US" smtClean="0">
                <a:solidFill>
                  <a:prstClr val="black">
                    <a:tint val="75000"/>
                  </a:prstClr>
                </a:solidFill>
              </a:rPr>
              <a:pPr defTabSz="457200"/>
              <a:t>5/23/2014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D665EE34-B4B8-8F42-B6BA-0232180AAE4A}"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047054768"/>
      </p:ext>
    </p:extLst>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CDA3971C-7B32-754E-84E1-8E3D1C25C825}" type="datetimeFigureOut">
              <a:rPr lang="en-US" smtClean="0">
                <a:solidFill>
                  <a:prstClr val="black">
                    <a:tint val="75000"/>
                  </a:prstClr>
                </a:solidFill>
              </a:rPr>
              <a:pPr defTabSz="457200"/>
              <a:t>5/23/2014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D665EE34-B4B8-8F42-B6BA-0232180AAE4A}"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536651670"/>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EA814A-8017-4C23-92D1-BD1AB3FD0DD0}" type="datetimeFigureOut">
              <a:rPr lang="en-US" smtClean="0">
                <a:solidFill>
                  <a:prstClr val="black">
                    <a:tint val="75000"/>
                  </a:prstClr>
                </a:solidFill>
              </a:rPr>
              <a:pPr/>
              <a:t>5/23/2014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3C8F92-4CCA-4D1F-BCF0-42EB173C5B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4498192"/>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tx1"/>
            </a:gs>
            <a:gs pos="100000">
              <a:srgbClr val="0000FF"/>
            </a:gs>
          </a:gsLst>
          <a:lin ang="5400000" scaled="1"/>
        </a:gra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 name="Date Placeholder 3"/>
          <p:cNvSpPr>
            <a:spLocks noGrp="1"/>
          </p:cNvSpPr>
          <p:nvPr>
            <p:ph type="dt" sz="half" idx="2"/>
          </p:nvPr>
        </p:nvSpPr>
        <p:spPr bwMode="auto">
          <a:xfrm>
            <a:off x="457200" y="6245225"/>
            <a:ext cx="2133600" cy="47625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eaLnBrk="0" hangingPunct="0">
              <a:defRPr sz="1400" b="1">
                <a:solidFill>
                  <a:srgbClr val="000000"/>
                </a:solidFill>
              </a:defRPr>
            </a:lvl1pPr>
          </a:lstStyle>
          <a:p>
            <a:pPr fontAlgn="base">
              <a:spcBef>
                <a:spcPct val="0"/>
              </a:spcBef>
              <a:spcAft>
                <a:spcPct val="0"/>
              </a:spcAft>
              <a:defRPr/>
            </a:pPr>
            <a:endParaRPr lang="en-US"/>
          </a:p>
        </p:txBody>
      </p:sp>
      <p:sp>
        <p:nvSpPr>
          <p:cNvPr id="8" name="Footer Placeholder 4"/>
          <p:cNvSpPr>
            <a:spLocks noGrp="1"/>
          </p:cNvSpPr>
          <p:nvPr>
            <p:ph type="ftr" sz="quarter" idx="3"/>
          </p:nvPr>
        </p:nvSpPr>
        <p:spPr bwMode="auto">
          <a:xfrm>
            <a:off x="3124200" y="6245225"/>
            <a:ext cx="2895600" cy="47625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a:solidFill>
                  <a:srgbClr val="000000"/>
                </a:solidFill>
              </a:defRPr>
            </a:lvl1pPr>
          </a:lstStyle>
          <a:p>
            <a:pPr fontAlgn="base">
              <a:spcBef>
                <a:spcPct val="0"/>
              </a:spcBef>
              <a:spcAft>
                <a:spcPct val="0"/>
              </a:spcAft>
              <a:defRPr/>
            </a:pPr>
            <a:endParaRPr lang="en-US"/>
          </a:p>
        </p:txBody>
      </p:sp>
      <p:sp>
        <p:nvSpPr>
          <p:cNvPr id="9" name="Slide Number Placeholder 5"/>
          <p:cNvSpPr>
            <a:spLocks noGrp="1"/>
          </p:cNvSpPr>
          <p:nvPr>
            <p:ph type="sldNum" sz="quarter" idx="4"/>
          </p:nvPr>
        </p:nvSpPr>
        <p:spPr bwMode="auto">
          <a:xfrm>
            <a:off x="6553200" y="6245225"/>
            <a:ext cx="2133600" cy="47625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a:solidFill>
                  <a:srgbClr val="000000"/>
                </a:solidFill>
              </a:defRPr>
            </a:lvl1pPr>
          </a:lstStyle>
          <a:p>
            <a:pPr fontAlgn="base">
              <a:spcBef>
                <a:spcPct val="0"/>
              </a:spcBef>
              <a:spcAft>
                <a:spcPct val="0"/>
              </a:spcAft>
              <a:defRPr/>
            </a:pPr>
            <a:fld id="{C186F6D8-1438-4711-B5AC-7BC14D6E3030}"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689045011"/>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Lst>
  <p:timing>
    <p:tnLst>
      <p:par>
        <p:cTn id="1" dur="indefinite" restart="never" nodeType="tmRoot"/>
      </p:par>
    </p:tnLst>
  </p:timing>
  <p:txStyles>
    <p:titleStyle>
      <a:lvl1pPr algn="ctr" rtl="0" eaLnBrk="0" fontAlgn="base" hangingPunct="0">
        <a:spcBef>
          <a:spcPct val="0"/>
        </a:spcBef>
        <a:spcAft>
          <a:spcPct val="0"/>
        </a:spcAft>
        <a:defRPr sz="3200">
          <a:solidFill>
            <a:srgbClr val="FFFF66"/>
          </a:solidFill>
          <a:latin typeface="+mj-lt"/>
          <a:ea typeface="+mj-ea"/>
          <a:cs typeface="+mj-cs"/>
        </a:defRPr>
      </a:lvl1pPr>
      <a:lvl2pPr algn="ctr" rtl="0" eaLnBrk="0" fontAlgn="base" hangingPunct="0">
        <a:spcBef>
          <a:spcPct val="0"/>
        </a:spcBef>
        <a:spcAft>
          <a:spcPct val="0"/>
        </a:spcAft>
        <a:defRPr sz="3200">
          <a:solidFill>
            <a:srgbClr val="FFFF66"/>
          </a:solidFill>
          <a:latin typeface="Arial Unicode MS" pitchFamily="34" charset="-128"/>
        </a:defRPr>
      </a:lvl2pPr>
      <a:lvl3pPr algn="ctr" rtl="0" eaLnBrk="0" fontAlgn="base" hangingPunct="0">
        <a:spcBef>
          <a:spcPct val="0"/>
        </a:spcBef>
        <a:spcAft>
          <a:spcPct val="0"/>
        </a:spcAft>
        <a:defRPr sz="3200">
          <a:solidFill>
            <a:srgbClr val="FFFF66"/>
          </a:solidFill>
          <a:latin typeface="Arial Unicode MS" pitchFamily="34" charset="-128"/>
        </a:defRPr>
      </a:lvl3pPr>
      <a:lvl4pPr algn="ctr" rtl="0" eaLnBrk="0" fontAlgn="base" hangingPunct="0">
        <a:spcBef>
          <a:spcPct val="0"/>
        </a:spcBef>
        <a:spcAft>
          <a:spcPct val="0"/>
        </a:spcAft>
        <a:defRPr sz="3200">
          <a:solidFill>
            <a:srgbClr val="FFFF66"/>
          </a:solidFill>
          <a:latin typeface="Arial Unicode MS" pitchFamily="34" charset="-128"/>
        </a:defRPr>
      </a:lvl4pPr>
      <a:lvl5pPr algn="ctr" rtl="0" eaLnBrk="0" fontAlgn="base" hangingPunct="0">
        <a:spcBef>
          <a:spcPct val="0"/>
        </a:spcBef>
        <a:spcAft>
          <a:spcPct val="0"/>
        </a:spcAft>
        <a:defRPr sz="3200">
          <a:solidFill>
            <a:srgbClr val="FFFF66"/>
          </a:solidFill>
          <a:latin typeface="Arial Unicode MS" pitchFamily="34" charset="-128"/>
        </a:defRPr>
      </a:lvl5pPr>
      <a:lvl6pPr marL="457200" algn="ctr" rtl="0" fontAlgn="base">
        <a:spcBef>
          <a:spcPct val="0"/>
        </a:spcBef>
        <a:spcAft>
          <a:spcPct val="0"/>
        </a:spcAft>
        <a:defRPr sz="3600">
          <a:solidFill>
            <a:srgbClr val="FFFF66"/>
          </a:solidFill>
          <a:latin typeface="Arial Unicode MS" pitchFamily="34" charset="-128"/>
        </a:defRPr>
      </a:lvl6pPr>
      <a:lvl7pPr marL="914400" algn="ctr" rtl="0" fontAlgn="base">
        <a:spcBef>
          <a:spcPct val="0"/>
        </a:spcBef>
        <a:spcAft>
          <a:spcPct val="0"/>
        </a:spcAft>
        <a:defRPr sz="3600">
          <a:solidFill>
            <a:srgbClr val="FFFF66"/>
          </a:solidFill>
          <a:latin typeface="Arial Unicode MS" pitchFamily="34" charset="-128"/>
        </a:defRPr>
      </a:lvl7pPr>
      <a:lvl8pPr marL="1371600" algn="ctr" rtl="0" fontAlgn="base">
        <a:spcBef>
          <a:spcPct val="0"/>
        </a:spcBef>
        <a:spcAft>
          <a:spcPct val="0"/>
        </a:spcAft>
        <a:defRPr sz="3600">
          <a:solidFill>
            <a:srgbClr val="FFFF66"/>
          </a:solidFill>
          <a:latin typeface="Arial Unicode MS" pitchFamily="34" charset="-128"/>
        </a:defRPr>
      </a:lvl8pPr>
      <a:lvl9pPr marL="1828800" algn="ctr" rtl="0" fontAlgn="base">
        <a:spcBef>
          <a:spcPct val="0"/>
        </a:spcBef>
        <a:spcAft>
          <a:spcPct val="0"/>
        </a:spcAft>
        <a:defRPr sz="3600">
          <a:solidFill>
            <a:srgbClr val="FFFF66"/>
          </a:solidFill>
          <a:latin typeface="Arial Unicode MS" pitchFamily="34" charset="-128"/>
        </a:defRPr>
      </a:lvl9pPr>
    </p:titleStyle>
    <p:bodyStyle>
      <a:lvl1pPr marL="342900" indent="-342900" algn="l" rtl="0" eaLnBrk="0" fontAlgn="base" hangingPunct="0">
        <a:spcBef>
          <a:spcPct val="20000"/>
        </a:spcBef>
        <a:spcAft>
          <a:spcPct val="0"/>
        </a:spcAft>
        <a:buChar char="•"/>
        <a:defRPr sz="28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D32D0B14-C9AB-4107-9975-8B2319007BD6}" type="datetimeFigureOut">
              <a:rPr lang="en-US" smtClean="0">
                <a:solidFill>
                  <a:prstClr val="black">
                    <a:lumMod val="65000"/>
                    <a:lumOff val="35000"/>
                  </a:prstClr>
                </a:solidFill>
              </a:rPr>
              <a:pPr/>
              <a:t>5/23/2014</a:t>
            </a:fld>
            <a:endParaRPr lang="en-US">
              <a:solidFill>
                <a:prstClr val="black">
                  <a:lumMod val="65000"/>
                  <a:lumOff val="35000"/>
                </a:prstClr>
              </a:solidFill>
            </a:endParaRPr>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solidFill>
                <a:prstClr val="black">
                  <a:lumMod val="65000"/>
                  <a:lumOff val="35000"/>
                </a:prstClr>
              </a:solidFill>
            </a:endParaRPr>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7FE8190A-8141-4FEA-8E85-DB93746C975C}"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21951862"/>
      </p:ext>
    </p:extLst>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1C78D051-45A0-4D3F-9BBE-086211BE2460}"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65624599"/>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Lst>
  <p:txStyles>
    <p:titleStyle>
      <a:lvl1pPr algn="ctr" rtl="0" eaLnBrk="0" fontAlgn="base" hangingPunct="0">
        <a:spcBef>
          <a:spcPct val="0"/>
        </a:spcBef>
        <a:spcAft>
          <a:spcPct val="0"/>
        </a:spcAft>
        <a:defRPr sz="3200" b="1">
          <a:solidFill>
            <a:srgbClr val="FFFF66"/>
          </a:solidFill>
          <a:latin typeface="+mj-lt"/>
          <a:ea typeface="+mj-ea"/>
          <a:cs typeface="+mj-cs"/>
        </a:defRPr>
      </a:lvl1pPr>
      <a:lvl2pPr algn="ctr" rtl="0" eaLnBrk="0" fontAlgn="base" hangingPunct="0">
        <a:spcBef>
          <a:spcPct val="0"/>
        </a:spcBef>
        <a:spcAft>
          <a:spcPct val="0"/>
        </a:spcAft>
        <a:defRPr sz="3200" b="1">
          <a:solidFill>
            <a:srgbClr val="FFFF66"/>
          </a:solidFill>
          <a:latin typeface="Arial Unicode MS" pitchFamily="34" charset="-128"/>
        </a:defRPr>
      </a:lvl2pPr>
      <a:lvl3pPr algn="ctr" rtl="0" eaLnBrk="0" fontAlgn="base" hangingPunct="0">
        <a:spcBef>
          <a:spcPct val="0"/>
        </a:spcBef>
        <a:spcAft>
          <a:spcPct val="0"/>
        </a:spcAft>
        <a:defRPr sz="3200" b="1">
          <a:solidFill>
            <a:srgbClr val="FFFF66"/>
          </a:solidFill>
          <a:latin typeface="Arial Unicode MS" pitchFamily="34" charset="-128"/>
        </a:defRPr>
      </a:lvl3pPr>
      <a:lvl4pPr algn="ctr" rtl="0" eaLnBrk="0" fontAlgn="base" hangingPunct="0">
        <a:spcBef>
          <a:spcPct val="0"/>
        </a:spcBef>
        <a:spcAft>
          <a:spcPct val="0"/>
        </a:spcAft>
        <a:defRPr sz="3200" b="1">
          <a:solidFill>
            <a:srgbClr val="FFFF66"/>
          </a:solidFill>
          <a:latin typeface="Arial Unicode MS" pitchFamily="34" charset="-128"/>
        </a:defRPr>
      </a:lvl4pPr>
      <a:lvl5pPr algn="ctr" rtl="0" eaLnBrk="0" fontAlgn="base" hangingPunct="0">
        <a:spcBef>
          <a:spcPct val="0"/>
        </a:spcBef>
        <a:spcAft>
          <a:spcPct val="0"/>
        </a:spcAft>
        <a:defRPr sz="3200" b="1">
          <a:solidFill>
            <a:srgbClr val="FFFF66"/>
          </a:solidFill>
          <a:latin typeface="Arial Unicode MS" pitchFamily="34" charset="-128"/>
        </a:defRPr>
      </a:lvl5pPr>
      <a:lvl6pPr marL="457200" algn="ctr" rtl="0" fontAlgn="base">
        <a:spcBef>
          <a:spcPct val="0"/>
        </a:spcBef>
        <a:spcAft>
          <a:spcPct val="0"/>
        </a:spcAft>
        <a:defRPr sz="3600">
          <a:solidFill>
            <a:srgbClr val="FFFF66"/>
          </a:solidFill>
          <a:latin typeface="Arial Unicode MS" pitchFamily="34" charset="-128"/>
        </a:defRPr>
      </a:lvl6pPr>
      <a:lvl7pPr marL="914400" algn="ctr" rtl="0" fontAlgn="base">
        <a:spcBef>
          <a:spcPct val="0"/>
        </a:spcBef>
        <a:spcAft>
          <a:spcPct val="0"/>
        </a:spcAft>
        <a:defRPr sz="3600">
          <a:solidFill>
            <a:srgbClr val="FFFF66"/>
          </a:solidFill>
          <a:latin typeface="Arial Unicode MS" pitchFamily="34" charset="-128"/>
        </a:defRPr>
      </a:lvl7pPr>
      <a:lvl8pPr marL="1371600" algn="ctr" rtl="0" fontAlgn="base">
        <a:spcBef>
          <a:spcPct val="0"/>
        </a:spcBef>
        <a:spcAft>
          <a:spcPct val="0"/>
        </a:spcAft>
        <a:defRPr sz="3600">
          <a:solidFill>
            <a:srgbClr val="FFFF66"/>
          </a:solidFill>
          <a:latin typeface="Arial Unicode MS" pitchFamily="34" charset="-128"/>
        </a:defRPr>
      </a:lvl8pPr>
      <a:lvl9pPr marL="1828800" algn="ctr" rtl="0" fontAlgn="base">
        <a:spcBef>
          <a:spcPct val="0"/>
        </a:spcBef>
        <a:spcAft>
          <a:spcPct val="0"/>
        </a:spcAft>
        <a:defRPr sz="3600">
          <a:solidFill>
            <a:srgbClr val="FFFF66"/>
          </a:solidFill>
          <a:latin typeface="Arial Unicode MS" pitchFamily="34" charset="-128"/>
        </a:defRPr>
      </a:lvl9pPr>
    </p:titleStyle>
    <p:bodyStyle>
      <a:lvl1pPr marL="342900" indent="-342900" algn="l" rtl="0" eaLnBrk="0" fontAlgn="base" hangingPunct="0">
        <a:spcBef>
          <a:spcPct val="20000"/>
        </a:spcBef>
        <a:spcAft>
          <a:spcPct val="0"/>
        </a:spcAft>
        <a:buChar char="•"/>
        <a:defRPr sz="28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800">
          <a:solidFill>
            <a:schemeClr val="bg1"/>
          </a:solidFill>
          <a:latin typeface="+mn-lt"/>
        </a:defRPr>
      </a:lvl3pPr>
      <a:lvl4pPr marL="1600200" indent="-228600" algn="l" rtl="0" eaLnBrk="0" fontAlgn="base" hangingPunct="0">
        <a:spcBef>
          <a:spcPct val="20000"/>
        </a:spcBef>
        <a:spcAft>
          <a:spcPct val="0"/>
        </a:spcAft>
        <a:buChar char="–"/>
        <a:defRPr sz="2800">
          <a:solidFill>
            <a:schemeClr val="bg1"/>
          </a:solidFill>
          <a:latin typeface="+mn-lt"/>
        </a:defRPr>
      </a:lvl4pPr>
      <a:lvl5pPr marL="2057400" indent="-228600" algn="l" rtl="0" eaLnBrk="0" fontAlgn="base" hangingPunct="0">
        <a:spcBef>
          <a:spcPct val="20000"/>
        </a:spcBef>
        <a:spcAft>
          <a:spcPct val="0"/>
        </a:spcAft>
        <a:buChar char="»"/>
        <a:defRPr sz="28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8.xml"/><Relationship Id="rId1" Type="http://schemas.openxmlformats.org/officeDocument/2006/relationships/tags" Target="../tags/tag7.xml"/><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8.xml"/><Relationship Id="rId1" Type="http://schemas.openxmlformats.org/officeDocument/2006/relationships/tags" Target="../tags/tag8.xml"/><Relationship Id="rId4" Type="http://schemas.openxmlformats.org/officeDocument/2006/relationships/image" Target="../media/image34.gi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41.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40.jp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45.jpg"/><Relationship Id="rId2" Type="http://schemas.openxmlformats.org/officeDocument/2006/relationships/slideLayout" Target="../slideLayouts/slideLayout1.xml"/><Relationship Id="rId1" Type="http://schemas.openxmlformats.org/officeDocument/2006/relationships/tags" Target="../tags/tag11.xml"/><Relationship Id="rId6" Type="http://schemas.openxmlformats.org/officeDocument/2006/relationships/image" Target="../media/image44.jpg"/><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52.png"/><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56.png"/><Relationship Id="rId2" Type="http://schemas.openxmlformats.org/officeDocument/2006/relationships/slideLayout" Target="../slideLayouts/slideLayout6.xml"/><Relationship Id="rId1" Type="http://schemas.openxmlformats.org/officeDocument/2006/relationships/tags" Target="../tags/tag1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62.gif"/><Relationship Id="rId3" Type="http://schemas.openxmlformats.org/officeDocument/2006/relationships/notesSlide" Target="../notesSlides/notesSlide18.xml"/><Relationship Id="rId7" Type="http://schemas.openxmlformats.org/officeDocument/2006/relationships/image" Target="../media/image61.gif"/><Relationship Id="rId2" Type="http://schemas.openxmlformats.org/officeDocument/2006/relationships/slideLayout" Target="../slideLayouts/slideLayout56.xml"/><Relationship Id="rId1" Type="http://schemas.openxmlformats.org/officeDocument/2006/relationships/tags" Target="../tags/tag15.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5.xml"/><Relationship Id="rId1" Type="http://schemas.openxmlformats.org/officeDocument/2006/relationships/tags" Target="../tags/tag16.xml"/><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63.png"/><Relationship Id="rId2" Type="http://schemas.openxmlformats.org/officeDocument/2006/relationships/slideLayout" Target="../slideLayouts/slideLayout34.xml"/><Relationship Id="rId1" Type="http://schemas.openxmlformats.org/officeDocument/2006/relationships/tags" Target="../tags/tag17.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2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0.xml"/><Relationship Id="rId1" Type="http://schemas.openxmlformats.org/officeDocument/2006/relationships/slideLayout" Target="../slideLayouts/slideLayout17.xml"/><Relationship Id="rId6" Type="http://schemas.openxmlformats.org/officeDocument/2006/relationships/hyperlink" Target="http://www.phekb.org/" TargetMode="External"/><Relationship Id="rId5" Type="http://schemas.openxmlformats.org/officeDocument/2006/relationships/hyperlink" Target="https://victr.vanderbilt.edu/eleMAP/" TargetMode="External"/><Relationship Id="rId4" Type="http://schemas.openxmlformats.org/officeDocument/2006/relationships/image" Target="../media/image65.jpeg"/></Relationships>
</file>

<file path=ppt/slides/_rels/slide24.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21.xml"/><Relationship Id="rId7" Type="http://schemas.openxmlformats.org/officeDocument/2006/relationships/image" Target="../media/image68.png"/><Relationship Id="rId2" Type="http://schemas.openxmlformats.org/officeDocument/2006/relationships/slideLayout" Target="../slideLayouts/slideLayout17.xml"/><Relationship Id="rId1" Type="http://schemas.openxmlformats.org/officeDocument/2006/relationships/tags" Target="../tags/tag18.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hyperlink" Target="http://www.myresults.org/" TargetMode="External"/><Relationship Id="rId10" Type="http://schemas.openxmlformats.org/officeDocument/2006/relationships/image" Target="../media/image71.png"/><Relationship Id="rId4" Type="http://schemas.openxmlformats.org/officeDocument/2006/relationships/image" Target="../media/image66.png"/><Relationship Id="rId9" Type="http://schemas.openxmlformats.org/officeDocument/2006/relationships/image" Target="../media/image70.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76.png"/><Relationship Id="rId2" Type="http://schemas.openxmlformats.org/officeDocument/2006/relationships/slideLayout" Target="../slideLayouts/slideLayout72.xml"/><Relationship Id="rId1" Type="http://schemas.openxmlformats.org/officeDocument/2006/relationships/tags" Target="../tags/tag19.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23.xml"/><Relationship Id="rId1" Type="http://schemas.openxmlformats.org/officeDocument/2006/relationships/tags" Target="../tags/tag20.xml"/><Relationship Id="rId4" Type="http://schemas.openxmlformats.org/officeDocument/2006/relationships/image" Target="../media/image78.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8.xml"/><Relationship Id="rId1" Type="http://schemas.openxmlformats.org/officeDocument/2006/relationships/tags" Target="../tags/tag2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wmf"/><Relationship Id="rId18" Type="http://schemas.openxmlformats.org/officeDocument/2006/relationships/image" Target="../media/image17.png"/><Relationship Id="rId26" Type="http://schemas.openxmlformats.org/officeDocument/2006/relationships/image" Target="../media/image25.jpeg"/><Relationship Id="rId3" Type="http://schemas.openxmlformats.org/officeDocument/2006/relationships/notesSlide" Target="../notesSlides/notesSlide2.xml"/><Relationship Id="rId21" Type="http://schemas.openxmlformats.org/officeDocument/2006/relationships/image" Target="../media/image20.jpeg"/><Relationship Id="rId7" Type="http://schemas.openxmlformats.org/officeDocument/2006/relationships/image" Target="../media/image6.png"/><Relationship Id="rId12" Type="http://schemas.openxmlformats.org/officeDocument/2006/relationships/image" Target="../media/image11.wmf"/><Relationship Id="rId17" Type="http://schemas.openxmlformats.org/officeDocument/2006/relationships/image" Target="../media/image16.png"/><Relationship Id="rId25" Type="http://schemas.openxmlformats.org/officeDocument/2006/relationships/image" Target="../media/image24.jpeg"/><Relationship Id="rId2" Type="http://schemas.openxmlformats.org/officeDocument/2006/relationships/slideLayout" Target="../slideLayouts/slideLayout1.xml"/><Relationship Id="rId16" Type="http://schemas.openxmlformats.org/officeDocument/2006/relationships/image" Target="../media/image15.jpeg"/><Relationship Id="rId20" Type="http://schemas.openxmlformats.org/officeDocument/2006/relationships/image" Target="../media/image19.png"/><Relationship Id="rId1" Type="http://schemas.openxmlformats.org/officeDocument/2006/relationships/tags" Target="../tags/tag1.xml"/><Relationship Id="rId6" Type="http://schemas.openxmlformats.org/officeDocument/2006/relationships/image" Target="../media/image5.png"/><Relationship Id="rId11" Type="http://schemas.openxmlformats.org/officeDocument/2006/relationships/image" Target="../media/image10.wmf"/><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wmf"/><Relationship Id="rId23" Type="http://schemas.openxmlformats.org/officeDocument/2006/relationships/image" Target="../media/image22.jpeg"/><Relationship Id="rId28" Type="http://schemas.openxmlformats.org/officeDocument/2006/relationships/image" Target="../media/image27.jpeg"/><Relationship Id="rId10" Type="http://schemas.openxmlformats.org/officeDocument/2006/relationships/image" Target="../media/image9.png"/><Relationship Id="rId19" Type="http://schemas.openxmlformats.org/officeDocument/2006/relationships/image" Target="../media/image18.wmf"/><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wmf"/><Relationship Id="rId22" Type="http://schemas.openxmlformats.org/officeDocument/2006/relationships/image" Target="../media/image21.jpeg"/><Relationship Id="rId27" Type="http://schemas.openxmlformats.org/officeDocument/2006/relationships/image" Target="../media/image26.jpeg"/></Relationships>
</file>

<file path=ppt/slides/_rels/slide30.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25.xml"/><Relationship Id="rId1" Type="http://schemas.openxmlformats.org/officeDocument/2006/relationships/slideLayout" Target="../slideLayouts/slideLayout23.xml"/><Relationship Id="rId6" Type="http://schemas.openxmlformats.org/officeDocument/2006/relationships/image" Target="../media/image82.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4.xml"/><Relationship Id="rId1" Type="http://schemas.openxmlformats.org/officeDocument/2006/relationships/tags" Target="../tags/tag2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3.xml"/><Relationship Id="rId1" Type="http://schemas.openxmlformats.org/officeDocument/2006/relationships/tags" Target="../tags/tag2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3.xml"/><Relationship Id="rId1" Type="http://schemas.openxmlformats.org/officeDocument/2006/relationships/tags" Target="../tags/tag24.xml"/><Relationship Id="rId4" Type="http://schemas.openxmlformats.org/officeDocument/2006/relationships/image" Target="../media/image8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xml"/><Relationship Id="rId1" Type="http://schemas.openxmlformats.org/officeDocument/2006/relationships/tags" Target="../tags/tag25.xml"/><Relationship Id="rId4" Type="http://schemas.openxmlformats.org/officeDocument/2006/relationships/image" Target="../media/image88.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notesSlide" Target="../notesSlides/notesSlide3.xml"/><Relationship Id="rId7" Type="http://schemas.openxmlformats.org/officeDocument/2006/relationships/image" Target="../media/image21.jpeg"/><Relationship Id="rId12" Type="http://schemas.openxmlformats.org/officeDocument/2006/relationships/image" Target="../media/image26.jpe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9.png"/><Relationship Id="rId10" Type="http://schemas.openxmlformats.org/officeDocument/2006/relationships/image" Target="../media/image24.jpeg"/><Relationship Id="rId4" Type="http://schemas.openxmlformats.org/officeDocument/2006/relationships/image" Target="../media/image27.jpeg"/><Relationship Id="rId9" Type="http://schemas.openxmlformats.org/officeDocument/2006/relationships/image" Target="../media/image23.png"/></Relationships>
</file>

<file path=ppt/slides/_rels/slide40.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notesSlide" Target="../notesSlides/notesSlide35.xml"/><Relationship Id="rId7" Type="http://schemas.openxmlformats.org/officeDocument/2006/relationships/image" Target="../media/image20.jpe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89.png"/><Relationship Id="rId5" Type="http://schemas.openxmlformats.org/officeDocument/2006/relationships/image" Target="../media/image19.png"/><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27.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28.xml"/><Relationship Id="rId5" Type="http://schemas.microsoft.com/office/2007/relationships/hdphoto" Target="../media/hdphoto1.wdp"/><Relationship Id="rId4" Type="http://schemas.openxmlformats.org/officeDocument/2006/relationships/image" Target="../media/image91.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6.xml"/><Relationship Id="rId1" Type="http://schemas.openxmlformats.org/officeDocument/2006/relationships/tags" Target="../tags/tag29.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xml"/><Relationship Id="rId1" Type="http://schemas.openxmlformats.org/officeDocument/2006/relationships/tags" Target="../tags/tag30.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xml"/><Relationship Id="rId1" Type="http://schemas.openxmlformats.org/officeDocument/2006/relationships/tags" Target="../tags/tag31.xml"/></Relationships>
</file>

<file path=ppt/slides/_rels/slide46.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3.png"/><Relationship Id="rId3" Type="http://schemas.openxmlformats.org/officeDocument/2006/relationships/image" Target="../media/image93.png"/><Relationship Id="rId7" Type="http://schemas.openxmlformats.org/officeDocument/2006/relationships/image" Target="../media/image97.png"/><Relationship Id="rId12" Type="http://schemas.openxmlformats.org/officeDocument/2006/relationships/image" Target="../media/image102.png"/><Relationship Id="rId17" Type="http://schemas.openxmlformats.org/officeDocument/2006/relationships/image" Target="../media/image107.png"/><Relationship Id="rId2" Type="http://schemas.openxmlformats.org/officeDocument/2006/relationships/image" Target="../media/image92.png"/><Relationship Id="rId16" Type="http://schemas.openxmlformats.org/officeDocument/2006/relationships/image" Target="../media/image106.png"/><Relationship Id="rId1" Type="http://schemas.openxmlformats.org/officeDocument/2006/relationships/slideLayout" Target="../slideLayouts/slideLayout89.xml"/><Relationship Id="rId6" Type="http://schemas.openxmlformats.org/officeDocument/2006/relationships/image" Target="../media/image96.png"/><Relationship Id="rId11" Type="http://schemas.openxmlformats.org/officeDocument/2006/relationships/image" Target="../media/image101.png"/><Relationship Id="rId5" Type="http://schemas.openxmlformats.org/officeDocument/2006/relationships/image" Target="../media/image95.png"/><Relationship Id="rId15" Type="http://schemas.openxmlformats.org/officeDocument/2006/relationships/image" Target="../media/image105.png"/><Relationship Id="rId10" Type="http://schemas.openxmlformats.org/officeDocument/2006/relationships/image" Target="../media/image100.png"/><Relationship Id="rId4" Type="http://schemas.openxmlformats.org/officeDocument/2006/relationships/image" Target="../media/image94.png"/><Relationship Id="rId9" Type="http://schemas.openxmlformats.org/officeDocument/2006/relationships/image" Target="../media/image99.png"/><Relationship Id="rId14" Type="http://schemas.openxmlformats.org/officeDocument/2006/relationships/image" Target="../media/image104.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105.xml"/><Relationship Id="rId4" Type="http://schemas.openxmlformats.org/officeDocument/2006/relationships/image" Target="../media/image108.png"/></Relationships>
</file>

<file path=ppt/slides/_rels/slide4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3.xml"/><Relationship Id="rId1" Type="http://schemas.openxmlformats.org/officeDocument/2006/relationships/slideLayout" Target="../slideLayouts/slideLayout82.xml"/><Relationship Id="rId4" Type="http://schemas.openxmlformats.org/officeDocument/2006/relationships/image" Target="../media/image1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5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82.xml"/></Relationships>
</file>

<file path=ppt/slides/_rels/slide5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82.xml"/></Relationships>
</file>

<file path=ppt/slides/_rels/slide52.x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slideLayout" Target="../slideLayouts/slideLayout82.xml"/></Relationships>
</file>

<file path=ppt/slides/_rels/slide5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8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5.xml"/><Relationship Id="rId7" Type="http://schemas.openxmlformats.org/officeDocument/2006/relationships/diagramColors" Target="../diagrams/colors1.xml"/><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28.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8.xml"/><Relationship Id="rId1" Type="http://schemas.openxmlformats.org/officeDocument/2006/relationships/tags" Target="../tags/tag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Rectangle 2"/>
          <p:cNvSpPr>
            <a:spLocks noGrp="1" noChangeArrowheads="1"/>
          </p:cNvSpPr>
          <p:nvPr>
            <p:ph type="ctrTitle"/>
          </p:nvPr>
        </p:nvSpPr>
        <p:spPr>
          <a:xfrm>
            <a:off x="1008699" y="518160"/>
            <a:ext cx="7129463" cy="1981200"/>
          </a:xfrm>
        </p:spPr>
        <p:txBody>
          <a:bodyPr/>
          <a:lstStyle/>
          <a:p>
            <a:pPr>
              <a:lnSpc>
                <a:spcPct val="114000"/>
              </a:lnSpc>
            </a:pPr>
            <a:r>
              <a:rPr lang="en-US" sz="3600" dirty="0" smtClean="0"/>
              <a:t>Electronic Medical Records and Genomics (</a:t>
            </a:r>
            <a:r>
              <a:rPr lang="en-US" sz="3600" dirty="0" err="1" smtClean="0"/>
              <a:t>eMERGE</a:t>
            </a:r>
            <a:r>
              <a:rPr lang="en-US" sz="3600" dirty="0" smtClean="0"/>
              <a:t>) Network Phase III</a:t>
            </a:r>
            <a:endParaRPr lang="en-US" sz="2400" b="1" dirty="0"/>
          </a:p>
        </p:txBody>
      </p:sp>
      <p:pic>
        <p:nvPicPr>
          <p:cNvPr id="495619" name="Picture 3" descr="dhhs logo"/>
          <p:cNvPicPr>
            <a:picLocks noChangeAspect="1" noChangeArrowheads="1"/>
          </p:cNvPicPr>
          <p:nvPr/>
        </p:nvPicPr>
        <p:blipFill>
          <a:blip r:embed="rId3" cstate="print"/>
          <a:srcRect/>
          <a:stretch>
            <a:fillRect/>
          </a:stretch>
        </p:blipFill>
        <p:spPr bwMode="auto">
          <a:xfrm>
            <a:off x="138115" y="5867400"/>
            <a:ext cx="822325" cy="914400"/>
          </a:xfrm>
          <a:prstGeom prst="rect">
            <a:avLst/>
          </a:prstGeom>
          <a:noFill/>
        </p:spPr>
      </p:pic>
      <p:sp>
        <p:nvSpPr>
          <p:cNvPr id="495625" name="Text Box 9"/>
          <p:cNvSpPr txBox="1">
            <a:spLocks noChangeArrowheads="1"/>
          </p:cNvSpPr>
          <p:nvPr/>
        </p:nvSpPr>
        <p:spPr bwMode="auto">
          <a:xfrm>
            <a:off x="721482" y="3124200"/>
            <a:ext cx="7678103" cy="584775"/>
          </a:xfrm>
          <a:prstGeom prst="rect">
            <a:avLst/>
          </a:prstGeom>
          <a:noFill/>
          <a:ln w="9525">
            <a:noFill/>
            <a:miter lim="800000"/>
            <a:headEnd/>
            <a:tailEnd/>
          </a:ln>
          <a:effectLst/>
        </p:spPr>
        <p:txBody>
          <a:bodyPr wrap="square">
            <a:spAutoFit/>
          </a:bodyPr>
          <a:lstStyle/>
          <a:p>
            <a:pPr algn="ctr">
              <a:spcBef>
                <a:spcPct val="20000"/>
              </a:spcBef>
            </a:pPr>
            <a:r>
              <a:rPr lang="en-US" sz="3200" b="1" dirty="0" smtClean="0">
                <a:solidFill>
                  <a:srgbClr val="FFFF66"/>
                </a:solidFill>
              </a:rPr>
              <a:t>Concept Clearance </a:t>
            </a:r>
            <a:endParaRPr lang="en-US" sz="3200" b="1" dirty="0">
              <a:solidFill>
                <a:srgbClr val="FFFF66"/>
              </a:solidFill>
            </a:endParaRPr>
          </a:p>
        </p:txBody>
      </p:sp>
      <p:sp>
        <p:nvSpPr>
          <p:cNvPr id="495626" name="Text Box 10"/>
          <p:cNvSpPr txBox="1">
            <a:spLocks noChangeArrowheads="1"/>
          </p:cNvSpPr>
          <p:nvPr/>
        </p:nvSpPr>
        <p:spPr bwMode="auto">
          <a:xfrm>
            <a:off x="974834" y="4724400"/>
            <a:ext cx="7180385" cy="1557349"/>
          </a:xfrm>
          <a:prstGeom prst="rect">
            <a:avLst/>
          </a:prstGeom>
          <a:noFill/>
          <a:ln w="9525">
            <a:noFill/>
            <a:miter lim="800000"/>
            <a:headEnd/>
            <a:tailEnd/>
          </a:ln>
          <a:effectLst/>
        </p:spPr>
        <p:txBody>
          <a:bodyPr wrap="square">
            <a:spAutoFit/>
          </a:bodyPr>
          <a:lstStyle/>
          <a:p>
            <a:pPr algn="ctr">
              <a:lnSpc>
                <a:spcPct val="150000"/>
              </a:lnSpc>
            </a:pPr>
            <a:r>
              <a:rPr lang="it-IT" sz="2200" b="1" dirty="0" smtClean="0">
                <a:solidFill>
                  <a:srgbClr val="FFFF66"/>
                </a:solidFill>
              </a:rPr>
              <a:t>Teri Manolio, M.D., Ph.D. and Rongling Li, M.D., Ph.D.  </a:t>
            </a:r>
            <a:endParaRPr lang="en-US" sz="2200" b="1" dirty="0" smtClean="0">
              <a:solidFill>
                <a:srgbClr val="FFFF66"/>
              </a:solidFill>
            </a:endParaRPr>
          </a:p>
          <a:p>
            <a:pPr algn="ctr">
              <a:lnSpc>
                <a:spcPct val="150000"/>
              </a:lnSpc>
            </a:pPr>
            <a:r>
              <a:rPr lang="en-US" sz="2200" b="1" dirty="0" smtClean="0">
                <a:solidFill>
                  <a:srgbClr val="FFFF66"/>
                </a:solidFill>
              </a:rPr>
              <a:t>National Advisory Council for Human Genome Research</a:t>
            </a:r>
            <a:endParaRPr lang="en-US" sz="2200" b="1" dirty="0">
              <a:solidFill>
                <a:srgbClr val="FFFF66"/>
              </a:solidFill>
            </a:endParaRPr>
          </a:p>
          <a:p>
            <a:pPr algn="ctr">
              <a:lnSpc>
                <a:spcPct val="150000"/>
              </a:lnSpc>
            </a:pPr>
            <a:r>
              <a:rPr lang="en-US" sz="2200" b="1" dirty="0" smtClean="0">
                <a:solidFill>
                  <a:srgbClr val="FFFF66"/>
                </a:solidFill>
              </a:rPr>
              <a:t>May 19, 2014</a:t>
            </a:r>
            <a:endParaRPr lang="en-US" sz="2200" b="1" dirty="0">
              <a:solidFill>
                <a:srgbClr val="FFFF66"/>
              </a:solidFill>
            </a:endParaRPr>
          </a:p>
        </p:txBody>
      </p:sp>
    </p:spTree>
    <p:extLst>
      <p:ext uri="{BB962C8B-B14F-4D97-AF65-F5344CB8AC3E}">
        <p14:creationId xmlns:p14="http://schemas.microsoft.com/office/powerpoint/2010/main" val="760409090"/>
      </p:ext>
    </p:extLst>
  </p:cSld>
  <p:clrMapOvr>
    <a:masterClrMapping/>
  </p:clrMapOvr>
  <mc:AlternateContent xmlns:mc="http://schemas.openxmlformats.org/markup-compatibility/2006" xmlns:p14="http://schemas.microsoft.com/office/powerpoint/2010/main">
    <mc:Choice Requires="p14">
      <p:transition spd="med" p14:dur="700" advTm="4816">
        <p:fade/>
      </p:transition>
    </mc:Choice>
    <mc:Fallback xmlns="">
      <p:transition spd="med" advTm="4816">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2"/>
          <p:cNvSpPr>
            <a:spLocks noGrp="1" noChangeArrowheads="1"/>
          </p:cNvSpPr>
          <p:nvPr>
            <p:ph type="title" idx="4294967295"/>
          </p:nvPr>
        </p:nvSpPr>
        <p:spPr>
          <a:xfrm>
            <a:off x="746125" y="25758"/>
            <a:ext cx="7635875" cy="990600"/>
          </a:xfrm>
        </p:spPr>
        <p:txBody>
          <a:bodyPr/>
          <a:lstStyle/>
          <a:p>
            <a:pPr eaLnBrk="1" hangingPunct="1">
              <a:lnSpc>
                <a:spcPct val="90000"/>
              </a:lnSpc>
            </a:pPr>
            <a:r>
              <a:rPr lang="en-US" b="1" dirty="0" smtClean="0"/>
              <a:t>Adoption of Advanced EHR Systems by Hospital and Physicians, 2008- 2013</a:t>
            </a:r>
          </a:p>
        </p:txBody>
      </p:sp>
      <p:sp>
        <p:nvSpPr>
          <p:cNvPr id="31749" name="TextBox 13"/>
          <p:cNvSpPr txBox="1">
            <a:spLocks noChangeArrowheads="1"/>
          </p:cNvSpPr>
          <p:nvPr/>
        </p:nvSpPr>
        <p:spPr bwMode="auto">
          <a:xfrm>
            <a:off x="125568" y="6512641"/>
            <a:ext cx="47997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Unicode MS" pitchFamily="34" charset="-128"/>
              </a:defRPr>
            </a:lvl1pPr>
            <a:lvl2pPr marL="742950" indent="-285750" eaLnBrk="0" hangingPunct="0">
              <a:defRPr>
                <a:solidFill>
                  <a:schemeClr val="tx1"/>
                </a:solidFill>
                <a:latin typeface="Arial Unicode MS" pitchFamily="34" charset="-128"/>
              </a:defRPr>
            </a:lvl2pPr>
            <a:lvl3pPr marL="1143000" indent="-228600" eaLnBrk="0" hangingPunct="0">
              <a:defRPr>
                <a:solidFill>
                  <a:schemeClr val="tx1"/>
                </a:solidFill>
                <a:latin typeface="Arial Unicode MS" pitchFamily="34" charset="-128"/>
              </a:defRPr>
            </a:lvl3pPr>
            <a:lvl4pPr marL="1600200" indent="-228600" eaLnBrk="0" hangingPunct="0">
              <a:defRPr>
                <a:solidFill>
                  <a:schemeClr val="tx1"/>
                </a:solidFill>
                <a:latin typeface="Arial Unicode MS" pitchFamily="34" charset="-128"/>
              </a:defRPr>
            </a:lvl4pPr>
            <a:lvl5pPr marL="2057400" indent="-228600" eaLnBrk="0" hangingPunct="0">
              <a:defRPr>
                <a:solidFill>
                  <a:schemeClr val="tx1"/>
                </a:solidFill>
                <a:latin typeface="Arial Unicode MS" pitchFamily="34" charset="-128"/>
              </a:defRPr>
            </a:lvl5pPr>
            <a:lvl6pPr marL="2514600" indent="-228600" eaLnBrk="0" fontAlgn="base" hangingPunct="0">
              <a:spcBef>
                <a:spcPct val="0"/>
              </a:spcBef>
              <a:spcAft>
                <a:spcPct val="0"/>
              </a:spcAft>
              <a:defRPr>
                <a:solidFill>
                  <a:schemeClr val="tx1"/>
                </a:solidFill>
                <a:latin typeface="Arial Unicode MS" pitchFamily="34" charset="-128"/>
              </a:defRPr>
            </a:lvl6pPr>
            <a:lvl7pPr marL="2971800" indent="-228600" eaLnBrk="0" fontAlgn="base" hangingPunct="0">
              <a:spcBef>
                <a:spcPct val="0"/>
              </a:spcBef>
              <a:spcAft>
                <a:spcPct val="0"/>
              </a:spcAft>
              <a:defRPr>
                <a:solidFill>
                  <a:schemeClr val="tx1"/>
                </a:solidFill>
                <a:latin typeface="Arial Unicode MS" pitchFamily="34" charset="-128"/>
              </a:defRPr>
            </a:lvl7pPr>
            <a:lvl8pPr marL="3429000" indent="-228600" eaLnBrk="0" fontAlgn="base" hangingPunct="0">
              <a:spcBef>
                <a:spcPct val="0"/>
              </a:spcBef>
              <a:spcAft>
                <a:spcPct val="0"/>
              </a:spcAft>
              <a:defRPr>
                <a:solidFill>
                  <a:schemeClr val="tx1"/>
                </a:solidFill>
                <a:latin typeface="Arial Unicode MS" pitchFamily="34" charset="-128"/>
              </a:defRPr>
            </a:lvl8pPr>
            <a:lvl9pPr marL="3886200" indent="-228600" eaLnBrk="0" fontAlgn="base" hangingPunct="0">
              <a:spcBef>
                <a:spcPct val="0"/>
              </a:spcBef>
              <a:spcAft>
                <a:spcPct val="0"/>
              </a:spcAft>
              <a:defRPr>
                <a:solidFill>
                  <a:schemeClr val="tx1"/>
                </a:solidFill>
                <a:latin typeface="Arial Unicode MS" pitchFamily="34" charset="-128"/>
              </a:defRPr>
            </a:lvl9pPr>
          </a:lstStyle>
          <a:p>
            <a:pPr eaLnBrk="1" hangingPunct="1"/>
            <a:r>
              <a:rPr lang="en-US" sz="2000" b="1" dirty="0" smtClean="0">
                <a:solidFill>
                  <a:schemeClr val="bg1"/>
                </a:solidFill>
                <a:latin typeface="Arial" charset="0"/>
              </a:rPr>
              <a:t>CDC and HHS Press Office, May 2013 </a:t>
            </a:r>
            <a:endParaRPr lang="en-US" sz="2000" b="1" dirty="0">
              <a:solidFill>
                <a:schemeClr val="bg1"/>
              </a:solidFill>
              <a:latin typeface="Arial" charset="0"/>
            </a:endParaRPr>
          </a:p>
        </p:txBody>
      </p:sp>
      <p:grpSp>
        <p:nvGrpSpPr>
          <p:cNvPr id="6" name="Group 5"/>
          <p:cNvGrpSpPr/>
          <p:nvPr/>
        </p:nvGrpSpPr>
        <p:grpSpPr>
          <a:xfrm>
            <a:off x="152400" y="977721"/>
            <a:ext cx="7315200" cy="5021084"/>
            <a:chOff x="895001" y="1379716"/>
            <a:chExt cx="7315200" cy="5021084"/>
          </a:xfrm>
        </p:grpSpPr>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001" y="1379716"/>
              <a:ext cx="7315200" cy="5021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812175" y="2065516"/>
              <a:ext cx="5517857" cy="461665"/>
            </a:xfrm>
            <a:prstGeom prst="rect">
              <a:avLst/>
            </a:prstGeom>
            <a:noFill/>
          </p:spPr>
          <p:txBody>
            <a:bodyPr wrap="none" rtlCol="0">
              <a:spAutoFit/>
            </a:bodyPr>
            <a:lstStyle/>
            <a:p>
              <a:r>
                <a:rPr lang="en-US" sz="2400" b="1" dirty="0" smtClean="0">
                  <a:solidFill>
                    <a:schemeClr val="tx1">
                      <a:lumMod val="75000"/>
                      <a:lumOff val="25000"/>
                    </a:schemeClr>
                  </a:solidFill>
                </a:rPr>
                <a:t>9% of hospitals in 2008, &gt; 80% in 2013</a:t>
              </a:r>
              <a:endParaRPr lang="en-US" sz="2400" b="1" dirty="0">
                <a:solidFill>
                  <a:schemeClr val="tx1">
                    <a:lumMod val="75000"/>
                    <a:lumOff val="25000"/>
                  </a:schemeClr>
                </a:solidFill>
              </a:endParaRPr>
            </a:p>
          </p:txBody>
        </p:sp>
        <p:sp>
          <p:nvSpPr>
            <p:cNvPr id="5" name="TextBox 4"/>
            <p:cNvSpPr txBox="1"/>
            <p:nvPr/>
          </p:nvSpPr>
          <p:spPr>
            <a:xfrm>
              <a:off x="1005659" y="1752600"/>
              <a:ext cx="380873" cy="4385816"/>
            </a:xfrm>
            <a:prstGeom prst="rect">
              <a:avLst/>
            </a:prstGeom>
            <a:solidFill>
              <a:schemeClr val="bg1"/>
            </a:solidFill>
          </p:spPr>
          <p:txBody>
            <a:bodyPr wrap="none" lIns="45720" rIns="45720" rtlCol="0">
              <a:spAutoFit/>
            </a:bodyPr>
            <a:lstStyle/>
            <a:p>
              <a:pPr algn="r">
                <a:lnSpc>
                  <a:spcPct val="279000"/>
                </a:lnSpc>
              </a:pPr>
              <a:r>
                <a:rPr lang="en-US" sz="1000" b="1" dirty="0" smtClean="0">
                  <a:solidFill>
                    <a:schemeClr val="tx1">
                      <a:lumMod val="75000"/>
                      <a:lumOff val="25000"/>
                    </a:schemeClr>
                  </a:solidFill>
                </a:rPr>
                <a:t>4500</a:t>
              </a:r>
            </a:p>
            <a:p>
              <a:pPr algn="r">
                <a:lnSpc>
                  <a:spcPct val="279000"/>
                </a:lnSpc>
              </a:pPr>
              <a:r>
                <a:rPr lang="en-US" sz="1000" b="1" dirty="0" smtClean="0">
                  <a:solidFill>
                    <a:schemeClr val="tx1">
                      <a:lumMod val="75000"/>
                      <a:lumOff val="25000"/>
                    </a:schemeClr>
                  </a:solidFill>
                </a:rPr>
                <a:t>4000</a:t>
              </a:r>
            </a:p>
            <a:p>
              <a:pPr algn="r">
                <a:lnSpc>
                  <a:spcPct val="279000"/>
                </a:lnSpc>
              </a:pPr>
              <a:r>
                <a:rPr lang="en-US" sz="1000" b="1" dirty="0" smtClean="0">
                  <a:solidFill>
                    <a:schemeClr val="tx1">
                      <a:lumMod val="75000"/>
                      <a:lumOff val="25000"/>
                    </a:schemeClr>
                  </a:solidFill>
                </a:rPr>
                <a:t>3500</a:t>
              </a:r>
            </a:p>
            <a:p>
              <a:pPr algn="r">
                <a:lnSpc>
                  <a:spcPct val="279000"/>
                </a:lnSpc>
              </a:pPr>
              <a:r>
                <a:rPr lang="en-US" sz="1000" b="1" dirty="0" smtClean="0">
                  <a:solidFill>
                    <a:schemeClr val="tx1">
                      <a:lumMod val="75000"/>
                      <a:lumOff val="25000"/>
                    </a:schemeClr>
                  </a:solidFill>
                </a:rPr>
                <a:t>3000</a:t>
              </a:r>
            </a:p>
            <a:p>
              <a:pPr algn="r">
                <a:lnSpc>
                  <a:spcPct val="279000"/>
                </a:lnSpc>
              </a:pPr>
              <a:r>
                <a:rPr lang="en-US" sz="1000" b="1" dirty="0" smtClean="0">
                  <a:solidFill>
                    <a:schemeClr val="tx1">
                      <a:lumMod val="75000"/>
                      <a:lumOff val="25000"/>
                    </a:schemeClr>
                  </a:solidFill>
                </a:rPr>
                <a:t>2500</a:t>
              </a:r>
            </a:p>
            <a:p>
              <a:pPr algn="r">
                <a:lnSpc>
                  <a:spcPct val="279000"/>
                </a:lnSpc>
              </a:pPr>
              <a:r>
                <a:rPr lang="en-US" sz="1000" b="1" dirty="0" smtClean="0">
                  <a:solidFill>
                    <a:schemeClr val="tx1">
                      <a:lumMod val="75000"/>
                      <a:lumOff val="25000"/>
                    </a:schemeClr>
                  </a:solidFill>
                </a:rPr>
                <a:t>2000</a:t>
              </a:r>
            </a:p>
            <a:p>
              <a:pPr algn="r">
                <a:lnSpc>
                  <a:spcPct val="279000"/>
                </a:lnSpc>
              </a:pPr>
              <a:r>
                <a:rPr lang="en-US" sz="1000" b="1" dirty="0" smtClean="0">
                  <a:solidFill>
                    <a:schemeClr val="tx1">
                      <a:lumMod val="75000"/>
                      <a:lumOff val="25000"/>
                    </a:schemeClr>
                  </a:solidFill>
                </a:rPr>
                <a:t>1500</a:t>
              </a:r>
            </a:p>
            <a:p>
              <a:pPr algn="r">
                <a:lnSpc>
                  <a:spcPct val="279000"/>
                </a:lnSpc>
              </a:pPr>
              <a:r>
                <a:rPr lang="en-US" sz="1000" b="1" dirty="0" smtClean="0">
                  <a:solidFill>
                    <a:schemeClr val="tx1">
                      <a:lumMod val="75000"/>
                      <a:lumOff val="25000"/>
                    </a:schemeClr>
                  </a:solidFill>
                </a:rPr>
                <a:t>1000</a:t>
              </a:r>
            </a:p>
            <a:p>
              <a:pPr algn="r">
                <a:lnSpc>
                  <a:spcPct val="279000"/>
                </a:lnSpc>
              </a:pPr>
              <a:r>
                <a:rPr lang="en-US" sz="1000" b="1" dirty="0" smtClean="0">
                  <a:solidFill>
                    <a:schemeClr val="tx1">
                      <a:lumMod val="75000"/>
                      <a:lumOff val="25000"/>
                    </a:schemeClr>
                  </a:solidFill>
                </a:rPr>
                <a:t>500</a:t>
              </a:r>
            </a:p>
            <a:p>
              <a:pPr algn="r">
                <a:lnSpc>
                  <a:spcPct val="279000"/>
                </a:lnSpc>
              </a:pPr>
              <a:r>
                <a:rPr lang="en-US" sz="1000" b="1" dirty="0">
                  <a:solidFill>
                    <a:schemeClr val="tx1">
                      <a:lumMod val="75000"/>
                      <a:lumOff val="25000"/>
                    </a:schemeClr>
                  </a:solidFill>
                </a:rPr>
                <a:t>0</a:t>
              </a:r>
            </a:p>
          </p:txBody>
        </p:sp>
        <p:sp>
          <p:nvSpPr>
            <p:cNvPr id="4" name="TextBox 3"/>
            <p:cNvSpPr txBox="1"/>
            <p:nvPr/>
          </p:nvSpPr>
          <p:spPr>
            <a:xfrm>
              <a:off x="910609" y="1404400"/>
              <a:ext cx="7286713" cy="548640"/>
            </a:xfrm>
            <a:prstGeom prst="rect">
              <a:avLst/>
            </a:prstGeom>
            <a:solidFill>
              <a:schemeClr val="bg1"/>
            </a:solidFill>
          </p:spPr>
          <p:txBody>
            <a:bodyPr wrap="square" rtlCol="0" anchor="ctr">
              <a:spAutoFit/>
            </a:bodyPr>
            <a:lstStyle/>
            <a:p>
              <a:r>
                <a:rPr lang="en-US" sz="2000" b="1" dirty="0" smtClean="0">
                  <a:solidFill>
                    <a:schemeClr val="tx1">
                      <a:lumMod val="75000"/>
                      <a:lumOff val="25000"/>
                    </a:schemeClr>
                  </a:solidFill>
                </a:rPr>
                <a:t>Eligible Hospitals </a:t>
              </a:r>
              <a:r>
                <a:rPr lang="en-US" sz="2000" b="1" dirty="0">
                  <a:solidFill>
                    <a:schemeClr val="tx1">
                      <a:lumMod val="75000"/>
                      <a:lumOff val="25000"/>
                    </a:schemeClr>
                  </a:solidFill>
                </a:rPr>
                <a:t>A</a:t>
              </a:r>
              <a:r>
                <a:rPr lang="en-US" sz="2000" b="1" dirty="0" smtClean="0">
                  <a:solidFill>
                    <a:schemeClr val="tx1">
                      <a:lumMod val="75000"/>
                      <a:lumOff val="25000"/>
                    </a:schemeClr>
                  </a:solidFill>
                </a:rPr>
                <a:t>chieving Standards for Health IT Incentives</a:t>
              </a:r>
              <a:endParaRPr lang="en-US" sz="2000" b="1" dirty="0">
                <a:solidFill>
                  <a:schemeClr val="tx1">
                    <a:lumMod val="75000"/>
                    <a:lumOff val="25000"/>
                  </a:schemeClr>
                </a:solidFill>
              </a:endParaRPr>
            </a:p>
          </p:txBody>
        </p:sp>
      </p:grpSp>
      <p:grpSp>
        <p:nvGrpSpPr>
          <p:cNvPr id="7" name="Group 6"/>
          <p:cNvGrpSpPr/>
          <p:nvPr/>
        </p:nvGrpSpPr>
        <p:grpSpPr>
          <a:xfrm>
            <a:off x="845499" y="1447800"/>
            <a:ext cx="8069901" cy="5080716"/>
            <a:chOff x="845499" y="1447800"/>
            <a:chExt cx="8069901" cy="5080716"/>
          </a:xfrm>
        </p:grpSpPr>
        <p:sp>
          <p:nvSpPr>
            <p:cNvPr id="30" name="Rectangle 29"/>
            <p:cNvSpPr/>
            <p:nvPr/>
          </p:nvSpPr>
          <p:spPr>
            <a:xfrm>
              <a:off x="845499" y="1447800"/>
              <a:ext cx="8069901" cy="5080716"/>
            </a:xfrm>
            <a:prstGeom prst="rect">
              <a:avLst/>
            </a:prstGeom>
            <a:solidFill>
              <a:schemeClr val="bg1"/>
            </a:solid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8049" y="1507433"/>
              <a:ext cx="7993644" cy="4852811"/>
            </a:xfrm>
            <a:prstGeom prst="rect">
              <a:avLst/>
            </a:prstGeom>
          </p:spPr>
        </p:pic>
        <p:sp>
          <p:nvSpPr>
            <p:cNvPr id="32" name="TextBox 31"/>
            <p:cNvSpPr txBox="1"/>
            <p:nvPr/>
          </p:nvSpPr>
          <p:spPr>
            <a:xfrm>
              <a:off x="2171301" y="2638081"/>
              <a:ext cx="5441441" cy="448738"/>
            </a:xfrm>
            <a:prstGeom prst="rect">
              <a:avLst/>
            </a:prstGeom>
            <a:noFill/>
          </p:spPr>
          <p:txBody>
            <a:bodyPr wrap="none" rtlCol="0">
              <a:spAutoFit/>
            </a:bodyPr>
            <a:lstStyle/>
            <a:p>
              <a:r>
                <a:rPr lang="en-US" sz="2400" b="1" dirty="0" smtClean="0">
                  <a:solidFill>
                    <a:schemeClr val="tx1">
                      <a:lumMod val="75000"/>
                      <a:lumOff val="25000"/>
                    </a:schemeClr>
                  </a:solidFill>
                </a:rPr>
                <a:t>17% of physicians in 2008, &gt; 50% in 2013</a:t>
              </a:r>
              <a:endParaRPr lang="en-US" sz="2400" b="1" dirty="0">
                <a:solidFill>
                  <a:schemeClr val="tx1">
                    <a:lumMod val="75000"/>
                    <a:lumOff val="25000"/>
                  </a:schemeClr>
                </a:solidFill>
              </a:endParaRPr>
            </a:p>
          </p:txBody>
        </p:sp>
        <p:sp>
          <p:nvSpPr>
            <p:cNvPr id="33" name="TextBox 32"/>
            <p:cNvSpPr txBox="1"/>
            <p:nvPr/>
          </p:nvSpPr>
          <p:spPr>
            <a:xfrm>
              <a:off x="905118" y="1642326"/>
              <a:ext cx="548640" cy="4381136"/>
            </a:xfrm>
            <a:prstGeom prst="rect">
              <a:avLst/>
            </a:prstGeom>
            <a:solidFill>
              <a:schemeClr val="bg1"/>
            </a:solidFill>
          </p:spPr>
          <p:txBody>
            <a:bodyPr wrap="none" lIns="27432" rIns="27432" rtlCol="0">
              <a:spAutoFit/>
            </a:bodyPr>
            <a:lstStyle/>
            <a:p>
              <a:pPr algn="r">
                <a:lnSpc>
                  <a:spcPct val="352000"/>
                </a:lnSpc>
              </a:pPr>
              <a:r>
                <a:rPr lang="en-US" sz="1000" b="1" dirty="0" smtClean="0">
                  <a:solidFill>
                    <a:schemeClr val="tx1">
                      <a:lumMod val="75000"/>
                      <a:lumOff val="25000"/>
                    </a:schemeClr>
                  </a:solidFill>
                </a:rPr>
                <a:t>350,000</a:t>
              </a:r>
            </a:p>
            <a:p>
              <a:pPr algn="r">
                <a:lnSpc>
                  <a:spcPct val="352000"/>
                </a:lnSpc>
              </a:pPr>
              <a:r>
                <a:rPr lang="en-US" sz="1000" b="1" dirty="0" smtClean="0">
                  <a:solidFill>
                    <a:schemeClr val="tx1">
                      <a:lumMod val="75000"/>
                      <a:lumOff val="25000"/>
                    </a:schemeClr>
                  </a:solidFill>
                </a:rPr>
                <a:t>300,000</a:t>
              </a:r>
            </a:p>
            <a:p>
              <a:pPr algn="r">
                <a:lnSpc>
                  <a:spcPct val="352000"/>
                </a:lnSpc>
              </a:pPr>
              <a:r>
                <a:rPr lang="en-US" sz="1000" b="1" dirty="0" smtClean="0">
                  <a:solidFill>
                    <a:schemeClr val="tx1">
                      <a:lumMod val="75000"/>
                      <a:lumOff val="25000"/>
                    </a:schemeClr>
                  </a:solidFill>
                </a:rPr>
                <a:t>250,000</a:t>
              </a:r>
            </a:p>
            <a:p>
              <a:pPr algn="r">
                <a:lnSpc>
                  <a:spcPct val="352000"/>
                </a:lnSpc>
              </a:pPr>
              <a:r>
                <a:rPr lang="en-US" sz="1000" b="1" dirty="0" smtClean="0">
                  <a:solidFill>
                    <a:schemeClr val="tx1">
                      <a:lumMod val="75000"/>
                      <a:lumOff val="25000"/>
                    </a:schemeClr>
                  </a:solidFill>
                </a:rPr>
                <a:t>200,000</a:t>
              </a:r>
            </a:p>
            <a:p>
              <a:pPr algn="r">
                <a:lnSpc>
                  <a:spcPct val="352000"/>
                </a:lnSpc>
              </a:pPr>
              <a:r>
                <a:rPr lang="en-US" sz="1000" b="1" dirty="0" smtClean="0">
                  <a:solidFill>
                    <a:schemeClr val="tx1">
                      <a:lumMod val="75000"/>
                      <a:lumOff val="25000"/>
                    </a:schemeClr>
                  </a:solidFill>
                </a:rPr>
                <a:t>150,000</a:t>
              </a:r>
            </a:p>
            <a:p>
              <a:pPr algn="r">
                <a:lnSpc>
                  <a:spcPct val="352000"/>
                </a:lnSpc>
              </a:pPr>
              <a:r>
                <a:rPr lang="en-US" sz="1000" b="1" dirty="0" smtClean="0">
                  <a:solidFill>
                    <a:schemeClr val="tx1">
                      <a:lumMod val="75000"/>
                      <a:lumOff val="25000"/>
                    </a:schemeClr>
                  </a:solidFill>
                </a:rPr>
                <a:t>100,000</a:t>
              </a:r>
            </a:p>
            <a:p>
              <a:pPr algn="r">
                <a:lnSpc>
                  <a:spcPct val="352000"/>
                </a:lnSpc>
              </a:pPr>
              <a:r>
                <a:rPr lang="en-US" sz="1000" b="1" dirty="0" smtClean="0">
                  <a:solidFill>
                    <a:schemeClr val="tx1">
                      <a:lumMod val="75000"/>
                      <a:lumOff val="25000"/>
                    </a:schemeClr>
                  </a:solidFill>
                </a:rPr>
                <a:t>50,000</a:t>
              </a:r>
            </a:p>
            <a:p>
              <a:pPr algn="r">
                <a:lnSpc>
                  <a:spcPct val="352000"/>
                </a:lnSpc>
              </a:pPr>
              <a:r>
                <a:rPr lang="en-US" sz="1000" b="1" dirty="0" smtClean="0">
                  <a:solidFill>
                    <a:schemeClr val="tx1">
                      <a:lumMod val="75000"/>
                      <a:lumOff val="25000"/>
                    </a:schemeClr>
                  </a:solidFill>
                </a:rPr>
                <a:t>0</a:t>
              </a:r>
              <a:endParaRPr lang="en-US" sz="1000" b="1" dirty="0">
                <a:solidFill>
                  <a:schemeClr val="tx1">
                    <a:lumMod val="75000"/>
                    <a:lumOff val="25000"/>
                  </a:schemeClr>
                </a:solidFill>
              </a:endParaRPr>
            </a:p>
          </p:txBody>
        </p:sp>
        <p:sp>
          <p:nvSpPr>
            <p:cNvPr id="34" name="Rectangle 33"/>
            <p:cNvSpPr/>
            <p:nvPr/>
          </p:nvSpPr>
          <p:spPr>
            <a:xfrm>
              <a:off x="897060" y="1533192"/>
              <a:ext cx="7994633" cy="1220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873353" y="6260199"/>
              <a:ext cx="7994633" cy="160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873353" y="5803283"/>
              <a:ext cx="248823" cy="5372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8817633" y="1644091"/>
              <a:ext cx="50353" cy="47642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1540107" y="1589138"/>
              <a:ext cx="6732732" cy="388907"/>
            </a:xfrm>
            <a:prstGeom prst="rect">
              <a:avLst/>
            </a:prstGeom>
            <a:solidFill>
              <a:schemeClr val="bg1"/>
            </a:solidFill>
          </p:spPr>
          <p:txBody>
            <a:bodyPr wrap="none" rtlCol="0" anchor="ctr">
              <a:spAutoFit/>
            </a:bodyPr>
            <a:lstStyle/>
            <a:p>
              <a:pPr algn="ctr"/>
              <a:r>
                <a:rPr lang="en-US" sz="2000" b="1" dirty="0" smtClean="0">
                  <a:solidFill>
                    <a:schemeClr val="tx1">
                      <a:lumMod val="75000"/>
                      <a:lumOff val="25000"/>
                    </a:schemeClr>
                  </a:solidFill>
                </a:rPr>
                <a:t>Adoption of EHRs by Physicians and Other Providers</a:t>
              </a:r>
              <a:endParaRPr lang="en-US" sz="2000" b="1" dirty="0">
                <a:solidFill>
                  <a:schemeClr val="tx1">
                    <a:lumMod val="75000"/>
                    <a:lumOff val="25000"/>
                  </a:schemeClr>
                </a:solidFill>
              </a:endParaRPr>
            </a:p>
          </p:txBody>
        </p:sp>
      </p:grpSp>
    </p:spTree>
    <p:custDataLst>
      <p:tags r:id="rId1"/>
    </p:custDataLst>
    <p:extLst>
      <p:ext uri="{BB962C8B-B14F-4D97-AF65-F5344CB8AC3E}">
        <p14:creationId xmlns:p14="http://schemas.microsoft.com/office/powerpoint/2010/main" val="4285349060"/>
      </p:ext>
    </p:extLst>
  </p:cSld>
  <p:clrMapOvr>
    <a:masterClrMapping/>
  </p:clrMapOvr>
  <mc:AlternateContent xmlns:mc="http://schemas.openxmlformats.org/markup-compatibility/2006" xmlns:p14="http://schemas.microsoft.com/office/powerpoint/2010/main">
    <mc:Choice Requires="p14">
      <p:transition spd="med" p14:dur="700" advTm="20660">
        <p:fade/>
      </p:transition>
    </mc:Choice>
    <mc:Fallback xmlns="">
      <p:transition spd="med" advTm="206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1749"/>
                                        </p:tgtEl>
                                        <p:attrNameLst>
                                          <p:attrName>style.visibility</p:attrName>
                                        </p:attrNameLst>
                                      </p:cBhvr>
                                      <p:to>
                                        <p:strVal val="visible"/>
                                      </p:to>
                                    </p:set>
                                    <p:animEffect transition="in" filter="fade">
                                      <p:cBhvr>
                                        <p:cTn id="11" dur="500"/>
                                        <p:tgtEl>
                                          <p:spTgt spid="3174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txBox="1">
            <a:spLocks/>
          </p:cNvSpPr>
          <p:nvPr/>
        </p:nvSpPr>
        <p:spPr>
          <a:xfrm>
            <a:off x="0" y="152400"/>
            <a:ext cx="9144000" cy="511628"/>
          </a:xfrm>
          <a:prstGeom prst="rect">
            <a:avLst/>
          </a:prstGeom>
        </p:spPr>
        <p:txBody>
          <a:bodyPr/>
          <a:lstStyle>
            <a:lvl1pPr algn="ctr" rtl="0" eaLnBrk="0" fontAlgn="base" hangingPunct="0">
              <a:spcBef>
                <a:spcPct val="0"/>
              </a:spcBef>
              <a:spcAft>
                <a:spcPct val="0"/>
              </a:spcAft>
              <a:defRPr sz="3200" b="1">
                <a:solidFill>
                  <a:srgbClr val="FFFF66"/>
                </a:solidFill>
                <a:latin typeface="+mj-lt"/>
                <a:ea typeface="+mj-ea"/>
                <a:cs typeface="+mj-cs"/>
              </a:defRPr>
            </a:lvl1pPr>
            <a:lvl2pPr algn="ctr" rtl="0" eaLnBrk="0" fontAlgn="base" hangingPunct="0">
              <a:spcBef>
                <a:spcPct val="0"/>
              </a:spcBef>
              <a:spcAft>
                <a:spcPct val="0"/>
              </a:spcAft>
              <a:defRPr sz="3200" b="1">
                <a:solidFill>
                  <a:srgbClr val="FFFF66"/>
                </a:solidFill>
                <a:latin typeface="Arial Unicode MS" pitchFamily="34" charset="-128"/>
              </a:defRPr>
            </a:lvl2pPr>
            <a:lvl3pPr algn="ctr" rtl="0" eaLnBrk="0" fontAlgn="base" hangingPunct="0">
              <a:spcBef>
                <a:spcPct val="0"/>
              </a:spcBef>
              <a:spcAft>
                <a:spcPct val="0"/>
              </a:spcAft>
              <a:defRPr sz="3200" b="1">
                <a:solidFill>
                  <a:srgbClr val="FFFF66"/>
                </a:solidFill>
                <a:latin typeface="Arial Unicode MS" pitchFamily="34" charset="-128"/>
              </a:defRPr>
            </a:lvl3pPr>
            <a:lvl4pPr algn="ctr" rtl="0" eaLnBrk="0" fontAlgn="base" hangingPunct="0">
              <a:spcBef>
                <a:spcPct val="0"/>
              </a:spcBef>
              <a:spcAft>
                <a:spcPct val="0"/>
              </a:spcAft>
              <a:defRPr sz="3200" b="1">
                <a:solidFill>
                  <a:srgbClr val="FFFF66"/>
                </a:solidFill>
                <a:latin typeface="Arial Unicode MS" pitchFamily="34" charset="-128"/>
              </a:defRPr>
            </a:lvl4pPr>
            <a:lvl5pPr algn="ctr" rtl="0" eaLnBrk="0" fontAlgn="base" hangingPunct="0">
              <a:spcBef>
                <a:spcPct val="0"/>
              </a:spcBef>
              <a:spcAft>
                <a:spcPct val="0"/>
              </a:spcAft>
              <a:defRPr sz="3200" b="1">
                <a:solidFill>
                  <a:srgbClr val="FFFF66"/>
                </a:solidFill>
                <a:latin typeface="Arial Unicode MS" pitchFamily="34" charset="-128"/>
              </a:defRPr>
            </a:lvl5pPr>
            <a:lvl6pPr marL="457200" algn="ctr" rtl="0" fontAlgn="base">
              <a:spcBef>
                <a:spcPct val="0"/>
              </a:spcBef>
              <a:spcAft>
                <a:spcPct val="0"/>
              </a:spcAft>
              <a:defRPr sz="3600">
                <a:solidFill>
                  <a:srgbClr val="FFFF66"/>
                </a:solidFill>
                <a:latin typeface="Arial Unicode MS" pitchFamily="34" charset="-128"/>
              </a:defRPr>
            </a:lvl6pPr>
            <a:lvl7pPr marL="914400" algn="ctr" rtl="0" fontAlgn="base">
              <a:spcBef>
                <a:spcPct val="0"/>
              </a:spcBef>
              <a:spcAft>
                <a:spcPct val="0"/>
              </a:spcAft>
              <a:defRPr sz="3600">
                <a:solidFill>
                  <a:srgbClr val="FFFF66"/>
                </a:solidFill>
                <a:latin typeface="Arial Unicode MS" pitchFamily="34" charset="-128"/>
              </a:defRPr>
            </a:lvl7pPr>
            <a:lvl8pPr marL="1371600" algn="ctr" rtl="0" fontAlgn="base">
              <a:spcBef>
                <a:spcPct val="0"/>
              </a:spcBef>
              <a:spcAft>
                <a:spcPct val="0"/>
              </a:spcAft>
              <a:defRPr sz="3600">
                <a:solidFill>
                  <a:srgbClr val="FFFF66"/>
                </a:solidFill>
                <a:latin typeface="Arial Unicode MS" pitchFamily="34" charset="-128"/>
              </a:defRPr>
            </a:lvl8pPr>
            <a:lvl9pPr marL="1828800" algn="ctr" rtl="0" fontAlgn="base">
              <a:spcBef>
                <a:spcPct val="0"/>
              </a:spcBef>
              <a:spcAft>
                <a:spcPct val="0"/>
              </a:spcAft>
              <a:defRPr sz="3600">
                <a:solidFill>
                  <a:srgbClr val="FFFF66"/>
                </a:solidFill>
                <a:latin typeface="Arial Unicode MS" pitchFamily="34" charset="-128"/>
              </a:defRPr>
            </a:lvl9pPr>
          </a:lstStyle>
          <a:p>
            <a:pPr>
              <a:lnSpc>
                <a:spcPct val="90000"/>
              </a:lnSpc>
              <a:tabLst>
                <a:tab pos="1719263" algn="l"/>
              </a:tabLst>
            </a:pPr>
            <a:r>
              <a:rPr lang="en-US" sz="3000" kern="0" dirty="0" err="1" smtClean="0"/>
              <a:t>Genomically</a:t>
            </a:r>
            <a:r>
              <a:rPr lang="en-US" sz="3000" kern="0" dirty="0" smtClean="0"/>
              <a:t> Enabled Electronic Medical Records</a:t>
            </a:r>
            <a:endParaRPr lang="en-US" sz="3000" kern="0" dirty="0"/>
          </a:p>
        </p:txBody>
      </p:sp>
      <p:sp>
        <p:nvSpPr>
          <p:cNvPr id="3" name="TextBox 2"/>
          <p:cNvSpPr txBox="1"/>
          <p:nvPr/>
        </p:nvSpPr>
        <p:spPr>
          <a:xfrm flipH="1">
            <a:off x="139521" y="6443246"/>
            <a:ext cx="8229599" cy="400110"/>
          </a:xfrm>
          <a:prstGeom prst="rect">
            <a:avLst/>
          </a:prstGeom>
          <a:noFill/>
        </p:spPr>
        <p:txBody>
          <a:bodyPr wrap="square" rtlCol="0">
            <a:spAutoFit/>
          </a:bodyPr>
          <a:lstStyle/>
          <a:p>
            <a:r>
              <a:rPr lang="en-US" sz="2000" b="1" dirty="0" smtClean="0">
                <a:solidFill>
                  <a:schemeClr val="bg1"/>
                </a:solidFill>
              </a:rPr>
              <a:t>Friend S, </a:t>
            </a:r>
            <a:r>
              <a:rPr lang="en-US" sz="2000" b="1" dirty="0" err="1" smtClean="0">
                <a:solidFill>
                  <a:schemeClr val="bg1"/>
                </a:solidFill>
              </a:rPr>
              <a:t>Idenker</a:t>
            </a:r>
            <a:r>
              <a:rPr lang="en-US" sz="2000" b="1" dirty="0" smtClean="0">
                <a:solidFill>
                  <a:schemeClr val="bg1"/>
                </a:solidFill>
              </a:rPr>
              <a:t> T</a:t>
            </a:r>
            <a:r>
              <a:rPr lang="en-US" sz="2000" b="1" dirty="0">
                <a:solidFill>
                  <a:schemeClr val="bg1"/>
                </a:solidFill>
              </a:rPr>
              <a:t>. </a:t>
            </a:r>
            <a:r>
              <a:rPr lang="en-US" sz="2000" b="1" i="1" dirty="0">
                <a:solidFill>
                  <a:schemeClr val="bg1"/>
                </a:solidFill>
              </a:rPr>
              <a:t>Nature </a:t>
            </a:r>
            <a:r>
              <a:rPr lang="en-US" sz="2000" b="1" i="1" dirty="0" smtClean="0">
                <a:solidFill>
                  <a:schemeClr val="bg1"/>
                </a:solidFill>
              </a:rPr>
              <a:t>Biotech</a:t>
            </a:r>
            <a:r>
              <a:rPr lang="en-US" sz="2000" b="1" dirty="0" smtClean="0">
                <a:solidFill>
                  <a:schemeClr val="bg1"/>
                </a:solidFill>
              </a:rPr>
              <a:t> 2011; 29:215–18.</a:t>
            </a:r>
            <a:endParaRPr lang="en-US" sz="2000" b="1" dirty="0">
              <a:solidFill>
                <a:schemeClr val="bg1"/>
              </a:solidFill>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3033" y="699265"/>
            <a:ext cx="7547450" cy="5664577"/>
          </a:xfrm>
          <a:prstGeom prst="rect">
            <a:avLst/>
          </a:prstGeom>
          <a:ln w="28575">
            <a:solidFill>
              <a:srgbClr val="66FFFF"/>
            </a:solidFill>
          </a:ln>
        </p:spPr>
      </p:pic>
      <p:sp>
        <p:nvSpPr>
          <p:cNvPr id="6" name="TextBox 5"/>
          <p:cNvSpPr txBox="1"/>
          <p:nvPr/>
        </p:nvSpPr>
        <p:spPr>
          <a:xfrm>
            <a:off x="1752600" y="2621340"/>
            <a:ext cx="5715000" cy="1569660"/>
          </a:xfrm>
          <a:prstGeom prst="rect">
            <a:avLst/>
          </a:prstGeom>
          <a:solidFill>
            <a:srgbClr val="0000CC"/>
          </a:solidFill>
        </p:spPr>
        <p:txBody>
          <a:bodyPr wrap="square" rtlCol="0">
            <a:spAutoFit/>
          </a:bodyPr>
          <a:lstStyle/>
          <a:p>
            <a:r>
              <a:rPr lang="en-US" sz="2400" dirty="0" smtClean="0">
                <a:solidFill>
                  <a:schemeClr val="bg1"/>
                </a:solidFill>
              </a:rPr>
              <a:t>“The </a:t>
            </a:r>
            <a:r>
              <a:rPr lang="en-US" sz="2400" dirty="0">
                <a:solidFill>
                  <a:schemeClr val="bg1"/>
                </a:solidFill>
              </a:rPr>
              <a:t>future </a:t>
            </a:r>
            <a:r>
              <a:rPr lang="en-US" sz="2400" dirty="0" smtClean="0">
                <a:solidFill>
                  <a:schemeClr val="bg1"/>
                </a:solidFill>
              </a:rPr>
              <a:t>primary </a:t>
            </a:r>
            <a:r>
              <a:rPr lang="en-US" sz="2400" dirty="0">
                <a:solidFill>
                  <a:schemeClr val="bg1"/>
                </a:solidFill>
              </a:rPr>
              <a:t>care physician may need to cope with a staggering array of integrated patient data </a:t>
            </a:r>
            <a:r>
              <a:rPr lang="en-US" sz="2400" dirty="0" smtClean="0">
                <a:solidFill>
                  <a:schemeClr val="bg1"/>
                </a:solidFill>
              </a:rPr>
              <a:t>including genome </a:t>
            </a:r>
            <a:r>
              <a:rPr lang="en-US" sz="2400" dirty="0">
                <a:solidFill>
                  <a:schemeClr val="bg1"/>
                </a:solidFill>
              </a:rPr>
              <a:t>sequences and biological </a:t>
            </a:r>
            <a:r>
              <a:rPr lang="en-US" sz="2400" dirty="0" smtClean="0">
                <a:solidFill>
                  <a:schemeClr val="bg1"/>
                </a:solidFill>
              </a:rPr>
              <a:t>networks…”  </a:t>
            </a:r>
            <a:endParaRPr lang="en-US" sz="2400" dirty="0">
              <a:solidFill>
                <a:schemeClr val="bg1"/>
              </a:solidFill>
            </a:endParaRPr>
          </a:p>
        </p:txBody>
      </p:sp>
    </p:spTree>
    <p:custDataLst>
      <p:tags r:id="rId1"/>
    </p:custDataLst>
    <p:extLst>
      <p:ext uri="{BB962C8B-B14F-4D97-AF65-F5344CB8AC3E}">
        <p14:creationId xmlns:p14="http://schemas.microsoft.com/office/powerpoint/2010/main" val="534563259"/>
      </p:ext>
    </p:extLst>
  </p:cSld>
  <p:clrMapOvr>
    <a:masterClrMapping/>
  </p:clrMapOvr>
  <mc:AlternateContent xmlns:mc="http://schemas.openxmlformats.org/markup-compatibility/2006" xmlns:p14="http://schemas.microsoft.com/office/powerpoint/2010/main">
    <mc:Choice Requires="p14">
      <p:transition spd="med" p14:dur="700" advTm="28235">
        <p:fade/>
      </p:transition>
    </mc:Choice>
    <mc:Fallback xmlns="">
      <p:transition spd="med" advTm="282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408917" y="328550"/>
            <a:ext cx="8305800" cy="914400"/>
          </a:xfrm>
        </p:spPr>
        <p:txBody>
          <a:bodyPr/>
          <a:lstStyle/>
          <a:p>
            <a:pPr eaLnBrk="1" hangingPunct="1">
              <a:lnSpc>
                <a:spcPct val="95000"/>
              </a:lnSpc>
            </a:pPr>
            <a:r>
              <a:rPr lang="en-US" dirty="0" smtClean="0"/>
              <a:t>Critical Needs for EMR in Genomic Medicine</a:t>
            </a:r>
          </a:p>
        </p:txBody>
      </p:sp>
      <p:sp>
        <p:nvSpPr>
          <p:cNvPr id="5123" name="Rectangle 3"/>
          <p:cNvSpPr>
            <a:spLocks noChangeArrowheads="1"/>
          </p:cNvSpPr>
          <p:nvPr/>
        </p:nvSpPr>
        <p:spPr bwMode="auto">
          <a:xfrm>
            <a:off x="381000" y="1295400"/>
            <a:ext cx="8382000" cy="5018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5000"/>
              </a:lnSpc>
              <a:spcBef>
                <a:spcPts val="1500"/>
              </a:spcBef>
              <a:buFontTx/>
              <a:buChar char="•"/>
            </a:pPr>
            <a:r>
              <a:rPr lang="en-US" sz="2800" dirty="0" smtClean="0">
                <a:solidFill>
                  <a:schemeClr val="bg1"/>
                </a:solidFill>
              </a:rPr>
              <a:t>Sharing genomic </a:t>
            </a:r>
            <a:r>
              <a:rPr lang="en-US" sz="2800" dirty="0">
                <a:solidFill>
                  <a:schemeClr val="bg1"/>
                </a:solidFill>
              </a:rPr>
              <a:t>data </a:t>
            </a:r>
            <a:r>
              <a:rPr lang="en-US" sz="2800" dirty="0" smtClean="0">
                <a:solidFill>
                  <a:schemeClr val="bg1"/>
                </a:solidFill>
              </a:rPr>
              <a:t>among providers, across time for clinical care</a:t>
            </a:r>
          </a:p>
          <a:p>
            <a:pPr marL="342900" indent="-342900">
              <a:lnSpc>
                <a:spcPct val="95000"/>
              </a:lnSpc>
              <a:spcBef>
                <a:spcPts val="1500"/>
              </a:spcBef>
              <a:buFontTx/>
              <a:buChar char="•"/>
            </a:pPr>
            <a:r>
              <a:rPr lang="en-US" sz="2800" dirty="0" smtClean="0">
                <a:solidFill>
                  <a:schemeClr val="bg1"/>
                </a:solidFill>
              </a:rPr>
              <a:t>Updating genomic findings as knowledge accrues</a:t>
            </a:r>
          </a:p>
          <a:p>
            <a:pPr marL="342900" indent="-342900">
              <a:lnSpc>
                <a:spcPct val="95000"/>
              </a:lnSpc>
              <a:spcBef>
                <a:spcPts val="1500"/>
              </a:spcBef>
              <a:buFontTx/>
              <a:buChar char="•"/>
            </a:pPr>
            <a:r>
              <a:rPr lang="en-US" sz="2800" dirty="0" smtClean="0">
                <a:solidFill>
                  <a:schemeClr val="bg1"/>
                </a:solidFill>
              </a:rPr>
              <a:t>Genomic clinical decision support (CDS)</a:t>
            </a:r>
          </a:p>
          <a:p>
            <a:pPr marL="342900" indent="-342900">
              <a:lnSpc>
                <a:spcPct val="95000"/>
              </a:lnSpc>
              <a:spcBef>
                <a:spcPts val="1500"/>
              </a:spcBef>
              <a:buFontTx/>
              <a:buChar char="•"/>
            </a:pPr>
            <a:r>
              <a:rPr lang="en-US" sz="2800" dirty="0" smtClean="0">
                <a:solidFill>
                  <a:schemeClr val="bg1"/>
                </a:solidFill>
              </a:rPr>
              <a:t>Quality improvement research in genomics</a:t>
            </a:r>
          </a:p>
          <a:p>
            <a:pPr lvl="1">
              <a:lnSpc>
                <a:spcPct val="95000"/>
              </a:lnSpc>
              <a:spcBef>
                <a:spcPts val="1500"/>
              </a:spcBef>
            </a:pPr>
            <a:r>
              <a:rPr lang="en-US" sz="2800" dirty="0" smtClean="0">
                <a:solidFill>
                  <a:schemeClr val="bg1"/>
                </a:solidFill>
              </a:rPr>
              <a:t>- Reducing </a:t>
            </a:r>
            <a:r>
              <a:rPr lang="en-US" sz="2800" dirty="0">
                <a:solidFill>
                  <a:schemeClr val="bg1"/>
                </a:solidFill>
              </a:rPr>
              <a:t>incorrect/redundant </a:t>
            </a:r>
            <a:r>
              <a:rPr lang="en-US" sz="2800" dirty="0" smtClean="0">
                <a:solidFill>
                  <a:schemeClr val="bg1"/>
                </a:solidFill>
              </a:rPr>
              <a:t>ordering</a:t>
            </a:r>
          </a:p>
          <a:p>
            <a:pPr lvl="1">
              <a:lnSpc>
                <a:spcPct val="95000"/>
              </a:lnSpc>
              <a:spcBef>
                <a:spcPts val="1500"/>
              </a:spcBef>
            </a:pPr>
            <a:r>
              <a:rPr lang="en-US" sz="2800" dirty="0" smtClean="0">
                <a:solidFill>
                  <a:schemeClr val="bg1"/>
                </a:solidFill>
              </a:rPr>
              <a:t>- Rapid learning healthcare systems</a:t>
            </a:r>
          </a:p>
          <a:p>
            <a:pPr marL="342900" indent="-342900">
              <a:lnSpc>
                <a:spcPct val="95000"/>
              </a:lnSpc>
              <a:spcBef>
                <a:spcPts val="1500"/>
              </a:spcBef>
              <a:buFontTx/>
              <a:buChar char="•"/>
            </a:pPr>
            <a:r>
              <a:rPr lang="en-US" sz="2800" dirty="0" smtClean="0">
                <a:solidFill>
                  <a:schemeClr val="bg1"/>
                </a:solidFill>
              </a:rPr>
              <a:t>Patient education and self-management</a:t>
            </a:r>
          </a:p>
          <a:p>
            <a:pPr marL="342900" indent="-342900">
              <a:lnSpc>
                <a:spcPct val="95000"/>
              </a:lnSpc>
              <a:spcBef>
                <a:spcPts val="1500"/>
              </a:spcBef>
              <a:buFontTx/>
              <a:buChar char="•"/>
            </a:pPr>
            <a:r>
              <a:rPr lang="en-US" sz="2800" dirty="0" smtClean="0">
                <a:solidFill>
                  <a:schemeClr val="bg1"/>
                </a:solidFill>
              </a:rPr>
              <a:t>Identification </a:t>
            </a:r>
            <a:r>
              <a:rPr lang="en-US" sz="2800" dirty="0">
                <a:solidFill>
                  <a:schemeClr val="bg1"/>
                </a:solidFill>
              </a:rPr>
              <a:t>of at-risk family </a:t>
            </a:r>
            <a:r>
              <a:rPr lang="en-US" sz="2800" dirty="0" smtClean="0">
                <a:solidFill>
                  <a:schemeClr val="bg1"/>
                </a:solidFill>
              </a:rPr>
              <a:t>members</a:t>
            </a:r>
            <a:endParaRPr lang="en-US" sz="2800" dirty="0">
              <a:solidFill>
                <a:schemeClr val="bg1"/>
              </a:solidFill>
            </a:endParaRPr>
          </a:p>
        </p:txBody>
      </p:sp>
    </p:spTree>
    <p:extLst>
      <p:ext uri="{BB962C8B-B14F-4D97-AF65-F5344CB8AC3E}">
        <p14:creationId xmlns:p14="http://schemas.microsoft.com/office/powerpoint/2010/main" val="3382639082"/>
      </p:ext>
    </p:extLst>
  </p:cSld>
  <p:clrMapOvr>
    <a:masterClrMapping/>
  </p:clrMapOvr>
  <mc:AlternateContent xmlns:mc="http://schemas.openxmlformats.org/markup-compatibility/2006" xmlns:p14="http://schemas.microsoft.com/office/powerpoint/2010/main">
    <mc:Choice Requires="p14">
      <p:transition spd="med" p14:dur="700" advTm="50333">
        <p:fade/>
      </p:transition>
    </mc:Choice>
    <mc:Fallback xmlns="">
      <p:transition spd="med" advTm="50333">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635103"/>
            <a:ext cx="8353425" cy="41560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6200" y="6350913"/>
            <a:ext cx="4471096" cy="430887"/>
          </a:xfrm>
          <a:prstGeom prst="rect">
            <a:avLst/>
          </a:prstGeom>
          <a:noFill/>
        </p:spPr>
        <p:txBody>
          <a:bodyPr wrap="none" rtlCol="0">
            <a:spAutoFit/>
          </a:bodyPr>
          <a:lstStyle/>
          <a:p>
            <a:r>
              <a:rPr lang="en-US" sz="2200" dirty="0">
                <a:solidFill>
                  <a:schemeClr val="bg1"/>
                </a:solidFill>
              </a:rPr>
              <a:t>http://www.genome.gov/27555919</a:t>
            </a:r>
          </a:p>
        </p:txBody>
      </p:sp>
      <p:sp>
        <p:nvSpPr>
          <p:cNvPr id="8" name="Rectangle 7"/>
          <p:cNvSpPr/>
          <p:nvPr/>
        </p:nvSpPr>
        <p:spPr>
          <a:xfrm>
            <a:off x="1676400" y="1371600"/>
            <a:ext cx="5791200" cy="497931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1502894"/>
            <a:ext cx="4863939" cy="4744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2284205" y="4415135"/>
            <a:ext cx="1537600" cy="461665"/>
          </a:xfrm>
          <a:prstGeom prst="rect">
            <a:avLst/>
          </a:prstGeom>
          <a:solidFill>
            <a:srgbClr val="0000CC"/>
          </a:solidFill>
          <a:ln>
            <a:noFill/>
          </a:ln>
        </p:spPr>
        <p:txBody>
          <a:bodyPr wrap="none" rtlCol="0">
            <a:spAutoFit/>
          </a:bodyPr>
          <a:lstStyle/>
          <a:p>
            <a:r>
              <a:rPr lang="en-US" sz="2400" b="1" dirty="0" smtClean="0">
                <a:solidFill>
                  <a:schemeClr val="bg1"/>
                </a:solidFill>
              </a:rPr>
              <a:t>Discovery</a:t>
            </a:r>
            <a:endParaRPr lang="en-US" sz="2400" b="1" dirty="0">
              <a:solidFill>
                <a:schemeClr val="bg1"/>
              </a:solidFill>
            </a:endParaRPr>
          </a:p>
        </p:txBody>
      </p:sp>
      <p:sp>
        <p:nvSpPr>
          <p:cNvPr id="11" name="TextBox 10"/>
          <p:cNvSpPr txBox="1"/>
          <p:nvPr/>
        </p:nvSpPr>
        <p:spPr>
          <a:xfrm>
            <a:off x="4986625" y="4123214"/>
            <a:ext cx="2291012" cy="461665"/>
          </a:xfrm>
          <a:prstGeom prst="rect">
            <a:avLst/>
          </a:prstGeom>
          <a:solidFill>
            <a:srgbClr val="0000CC"/>
          </a:solidFill>
          <a:ln>
            <a:noFill/>
          </a:ln>
        </p:spPr>
        <p:txBody>
          <a:bodyPr wrap="none" rtlCol="0">
            <a:spAutoFit/>
          </a:bodyPr>
          <a:lstStyle/>
          <a:p>
            <a:r>
              <a:rPr lang="en-US" sz="2400" b="1" dirty="0" smtClean="0">
                <a:solidFill>
                  <a:schemeClr val="bg1"/>
                </a:solidFill>
              </a:rPr>
              <a:t>Implementation</a:t>
            </a:r>
            <a:endParaRPr lang="en-US" sz="2400" b="1" dirty="0">
              <a:solidFill>
                <a:schemeClr val="bg1"/>
              </a:solidFill>
            </a:endParaRPr>
          </a:p>
        </p:txBody>
      </p:sp>
      <p:pic>
        <p:nvPicPr>
          <p:cNvPr id="1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5913" y="1295400"/>
            <a:ext cx="7860923" cy="5430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 name="Group 19"/>
          <p:cNvGrpSpPr/>
          <p:nvPr/>
        </p:nvGrpSpPr>
        <p:grpSpPr>
          <a:xfrm>
            <a:off x="1791237" y="1668173"/>
            <a:ext cx="6718478" cy="1050343"/>
            <a:chOff x="1791237" y="1668173"/>
            <a:chExt cx="6718478" cy="1050343"/>
          </a:xfrm>
        </p:grpSpPr>
        <p:sp>
          <p:nvSpPr>
            <p:cNvPr id="13" name="Rectangle 12"/>
            <p:cNvSpPr/>
            <p:nvPr/>
          </p:nvSpPr>
          <p:spPr>
            <a:xfrm>
              <a:off x="1840605" y="1668173"/>
              <a:ext cx="6591836" cy="1050343"/>
            </a:xfrm>
            <a:prstGeom prst="rect">
              <a:avLst/>
            </a:prstGeom>
            <a:solidFill>
              <a:srgbClr val="66669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791237" y="1692154"/>
              <a:ext cx="1371600" cy="1015663"/>
            </a:xfrm>
            <a:prstGeom prst="rect">
              <a:avLst/>
            </a:prstGeom>
            <a:noFill/>
          </p:spPr>
          <p:txBody>
            <a:bodyPr wrap="square" rtlCol="0">
              <a:spAutoFit/>
            </a:bodyPr>
            <a:lstStyle/>
            <a:p>
              <a:pPr algn="ctr" eaLnBrk="0" fontAlgn="base" hangingPunct="0">
                <a:spcBef>
                  <a:spcPct val="0"/>
                </a:spcBef>
                <a:spcAft>
                  <a:spcPct val="0"/>
                </a:spcAft>
              </a:pPr>
              <a:r>
                <a:rPr lang="en-US" sz="2000" b="1" dirty="0" smtClean="0">
                  <a:solidFill>
                    <a:srgbClr val="FFFFFF"/>
                  </a:solidFill>
                  <a:effectLst>
                    <a:outerShdw blurRad="38100" dist="38100" dir="2700000" algn="tl">
                      <a:srgbClr val="000000">
                        <a:alpha val="43137"/>
                      </a:srgbClr>
                    </a:outerShdw>
                  </a:effectLst>
                </a:rPr>
                <a:t>Structure of Genomes</a:t>
              </a:r>
              <a:endParaRPr lang="en-US" sz="2000" b="1" dirty="0">
                <a:solidFill>
                  <a:srgbClr val="FFFFFF"/>
                </a:solidFill>
                <a:effectLst>
                  <a:outerShdw blurRad="38100" dist="38100" dir="2700000" algn="tl">
                    <a:srgbClr val="000000">
                      <a:alpha val="43137"/>
                    </a:srgbClr>
                  </a:outerShdw>
                </a:effectLst>
              </a:endParaRPr>
            </a:p>
          </p:txBody>
        </p:sp>
        <p:sp>
          <p:nvSpPr>
            <p:cNvPr id="16" name="TextBox 15"/>
            <p:cNvSpPr txBox="1"/>
            <p:nvPr/>
          </p:nvSpPr>
          <p:spPr>
            <a:xfrm>
              <a:off x="3124200" y="1845351"/>
              <a:ext cx="1371600" cy="707886"/>
            </a:xfrm>
            <a:prstGeom prst="rect">
              <a:avLst/>
            </a:prstGeom>
            <a:noFill/>
          </p:spPr>
          <p:txBody>
            <a:bodyPr wrap="square" rtlCol="0">
              <a:spAutoFit/>
            </a:bodyPr>
            <a:lstStyle/>
            <a:p>
              <a:pPr algn="ctr" eaLnBrk="0" fontAlgn="base" hangingPunct="0">
                <a:spcBef>
                  <a:spcPct val="0"/>
                </a:spcBef>
                <a:spcAft>
                  <a:spcPct val="0"/>
                </a:spcAft>
              </a:pPr>
              <a:r>
                <a:rPr lang="en-US" sz="2000" b="1" dirty="0" smtClean="0">
                  <a:solidFill>
                    <a:srgbClr val="FFFFFF"/>
                  </a:solidFill>
                  <a:effectLst>
                    <a:outerShdw blurRad="38100" dist="38100" dir="2700000" algn="tl">
                      <a:srgbClr val="000000">
                        <a:alpha val="43137"/>
                      </a:srgbClr>
                    </a:outerShdw>
                  </a:effectLst>
                </a:rPr>
                <a:t>Biology of Genomes</a:t>
              </a:r>
              <a:endParaRPr lang="en-US" sz="2000" b="1" dirty="0">
                <a:solidFill>
                  <a:srgbClr val="FFFFFF"/>
                </a:solidFill>
                <a:effectLst>
                  <a:outerShdw blurRad="38100" dist="38100" dir="2700000" algn="tl">
                    <a:srgbClr val="000000">
                      <a:alpha val="43137"/>
                    </a:srgbClr>
                  </a:outerShdw>
                </a:effectLst>
              </a:endParaRPr>
            </a:p>
          </p:txBody>
        </p:sp>
        <p:sp>
          <p:nvSpPr>
            <p:cNvPr id="17" name="TextBox 16"/>
            <p:cNvSpPr txBox="1"/>
            <p:nvPr/>
          </p:nvSpPr>
          <p:spPr>
            <a:xfrm>
              <a:off x="4509753" y="1845351"/>
              <a:ext cx="1371600" cy="707886"/>
            </a:xfrm>
            <a:prstGeom prst="rect">
              <a:avLst/>
            </a:prstGeom>
            <a:noFill/>
          </p:spPr>
          <p:txBody>
            <a:bodyPr wrap="square" rtlCol="0">
              <a:spAutoFit/>
            </a:bodyPr>
            <a:lstStyle/>
            <a:p>
              <a:pPr algn="ctr" eaLnBrk="0" fontAlgn="base" hangingPunct="0">
                <a:spcBef>
                  <a:spcPct val="0"/>
                </a:spcBef>
                <a:spcAft>
                  <a:spcPct val="0"/>
                </a:spcAft>
              </a:pPr>
              <a:r>
                <a:rPr lang="en-US" sz="2000" b="1" dirty="0" smtClean="0">
                  <a:solidFill>
                    <a:srgbClr val="FFFFFF"/>
                  </a:solidFill>
                  <a:effectLst>
                    <a:outerShdw blurRad="38100" dist="38100" dir="2700000" algn="tl">
                      <a:srgbClr val="000000">
                        <a:alpha val="43137"/>
                      </a:srgbClr>
                    </a:outerShdw>
                  </a:effectLst>
                </a:rPr>
                <a:t>Biology of Disease</a:t>
              </a:r>
              <a:endParaRPr lang="en-US" sz="2000" b="1" dirty="0">
                <a:solidFill>
                  <a:srgbClr val="FFFFFF"/>
                </a:solidFill>
                <a:effectLst>
                  <a:outerShdw blurRad="38100" dist="38100" dir="2700000" algn="tl">
                    <a:srgbClr val="000000">
                      <a:alpha val="43137"/>
                    </a:srgbClr>
                  </a:outerShdw>
                </a:effectLst>
              </a:endParaRPr>
            </a:p>
          </p:txBody>
        </p:sp>
        <p:sp>
          <p:nvSpPr>
            <p:cNvPr id="18" name="TextBox 17"/>
            <p:cNvSpPr txBox="1"/>
            <p:nvPr/>
          </p:nvSpPr>
          <p:spPr>
            <a:xfrm>
              <a:off x="5727879" y="1688205"/>
              <a:ext cx="1371600" cy="1015663"/>
            </a:xfrm>
            <a:prstGeom prst="rect">
              <a:avLst/>
            </a:prstGeom>
            <a:noFill/>
          </p:spPr>
          <p:txBody>
            <a:bodyPr wrap="square" rtlCol="0">
              <a:spAutoFit/>
            </a:bodyPr>
            <a:lstStyle/>
            <a:p>
              <a:pPr algn="ctr" eaLnBrk="0" fontAlgn="base" hangingPunct="0">
                <a:spcBef>
                  <a:spcPct val="0"/>
                </a:spcBef>
                <a:spcAft>
                  <a:spcPct val="0"/>
                </a:spcAft>
              </a:pPr>
              <a:r>
                <a:rPr lang="en-US" sz="2000" b="1" dirty="0" smtClean="0">
                  <a:solidFill>
                    <a:srgbClr val="FFFFFF"/>
                  </a:solidFill>
                  <a:effectLst>
                    <a:outerShdw blurRad="38100" dist="38100" dir="2700000" algn="tl">
                      <a:srgbClr val="000000">
                        <a:alpha val="43137"/>
                      </a:srgbClr>
                    </a:outerShdw>
                  </a:effectLst>
                </a:rPr>
                <a:t>Science of Medicine</a:t>
              </a:r>
              <a:endParaRPr lang="en-US" sz="2000" b="1" dirty="0">
                <a:solidFill>
                  <a:srgbClr val="FFFFFF"/>
                </a:solidFill>
                <a:effectLst>
                  <a:outerShdw blurRad="38100" dist="38100" dir="2700000" algn="tl">
                    <a:srgbClr val="000000">
                      <a:alpha val="43137"/>
                    </a:srgbClr>
                  </a:outerShdw>
                </a:effectLst>
              </a:endParaRPr>
            </a:p>
          </p:txBody>
        </p:sp>
        <p:sp>
          <p:nvSpPr>
            <p:cNvPr id="19" name="TextBox 18"/>
            <p:cNvSpPr txBox="1"/>
            <p:nvPr/>
          </p:nvSpPr>
          <p:spPr>
            <a:xfrm>
              <a:off x="7023279" y="1689279"/>
              <a:ext cx="1486436" cy="1015663"/>
            </a:xfrm>
            <a:prstGeom prst="rect">
              <a:avLst/>
            </a:prstGeom>
            <a:noFill/>
          </p:spPr>
          <p:txBody>
            <a:bodyPr wrap="square" rtlCol="0">
              <a:spAutoFit/>
            </a:bodyPr>
            <a:lstStyle/>
            <a:p>
              <a:pPr algn="ctr" eaLnBrk="0" fontAlgn="base" hangingPunct="0">
                <a:spcBef>
                  <a:spcPct val="0"/>
                </a:spcBef>
                <a:spcAft>
                  <a:spcPct val="0"/>
                </a:spcAft>
              </a:pPr>
              <a:r>
                <a:rPr lang="en-US" sz="2000" b="1" dirty="0" smtClean="0">
                  <a:solidFill>
                    <a:srgbClr val="FFFFFF"/>
                  </a:solidFill>
                  <a:effectLst>
                    <a:outerShdw blurRad="38100" dist="38100" dir="2700000" algn="tl">
                      <a:srgbClr val="000000">
                        <a:alpha val="43137"/>
                      </a:srgbClr>
                    </a:outerShdw>
                  </a:effectLst>
                </a:rPr>
                <a:t>Effective-ness of Healthcare</a:t>
              </a:r>
              <a:endParaRPr lang="en-US" sz="2000" b="1" dirty="0">
                <a:solidFill>
                  <a:srgbClr val="FFFFFF"/>
                </a:solidFill>
                <a:effectLst>
                  <a:outerShdw blurRad="38100" dist="38100" dir="2700000" algn="tl">
                    <a:srgbClr val="000000">
                      <a:alpha val="43137"/>
                    </a:srgbClr>
                  </a:outerShdw>
                </a:effectLst>
              </a:endParaRPr>
            </a:p>
          </p:txBody>
        </p:sp>
      </p:grpSp>
      <p:sp>
        <p:nvSpPr>
          <p:cNvPr id="3" name="Rounded Rectangle 2"/>
          <p:cNvSpPr/>
          <p:nvPr/>
        </p:nvSpPr>
        <p:spPr>
          <a:xfrm>
            <a:off x="5868474" y="1502893"/>
            <a:ext cx="2576846" cy="5138311"/>
          </a:xfrm>
          <a:prstGeom prst="roundRect">
            <a:avLst/>
          </a:prstGeom>
          <a:noFill/>
          <a:ln w="38100">
            <a:solidFill>
              <a:srgbClr val="A800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0"/>
            <a:ext cx="5829837" cy="6858000"/>
          </a:xfrm>
          <a:prstGeom prst="rect">
            <a:avLst/>
          </a:prstGeom>
          <a:gradFill>
            <a:gsLst>
              <a:gs pos="0">
                <a:schemeClr val="tx1">
                  <a:alpha val="50000"/>
                </a:schemeClr>
              </a:gs>
              <a:gs pos="100000">
                <a:srgbClr val="0000FF">
                  <a:alpha val="5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5828217" y="0"/>
            <a:ext cx="3314163" cy="6858000"/>
          </a:xfrm>
          <a:prstGeom prst="rect">
            <a:avLst/>
          </a:prstGeom>
          <a:gradFill>
            <a:gsLst>
              <a:gs pos="0">
                <a:schemeClr val="tx1">
                  <a:alpha val="50000"/>
                </a:schemeClr>
              </a:gs>
              <a:gs pos="100000">
                <a:srgbClr val="0000FF">
                  <a:alpha val="5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22" name="Rectangle 2"/>
          <p:cNvSpPr>
            <a:spLocks noGrp="1" noChangeArrowheads="1"/>
          </p:cNvSpPr>
          <p:nvPr>
            <p:ph type="ctrTitle"/>
          </p:nvPr>
        </p:nvSpPr>
        <p:spPr>
          <a:xfrm>
            <a:off x="397042" y="152400"/>
            <a:ext cx="8305800" cy="1143000"/>
          </a:xfrm>
        </p:spPr>
        <p:txBody>
          <a:bodyPr/>
          <a:lstStyle/>
          <a:p>
            <a:pPr eaLnBrk="1" hangingPunct="1">
              <a:lnSpc>
                <a:spcPct val="95000"/>
              </a:lnSpc>
            </a:pPr>
            <a:r>
              <a:rPr lang="en-US" dirty="0" smtClean="0"/>
              <a:t>Future Directions for the </a:t>
            </a:r>
            <a:r>
              <a:rPr lang="en-US" dirty="0" err="1" smtClean="0"/>
              <a:t>eMERGE</a:t>
            </a:r>
            <a:r>
              <a:rPr lang="en-US" dirty="0" smtClean="0"/>
              <a:t> Network January 22, 2014</a:t>
            </a:r>
          </a:p>
        </p:txBody>
      </p:sp>
      <p:sp>
        <p:nvSpPr>
          <p:cNvPr id="5" name="TextBox 4"/>
          <p:cNvSpPr txBox="1"/>
          <p:nvPr/>
        </p:nvSpPr>
        <p:spPr>
          <a:xfrm>
            <a:off x="444321" y="2918951"/>
            <a:ext cx="8229600" cy="984885"/>
          </a:xfrm>
          <a:prstGeom prst="rect">
            <a:avLst/>
          </a:prstGeom>
          <a:solidFill>
            <a:srgbClr val="660066"/>
          </a:solidFill>
          <a:scene3d>
            <a:camera prst="orthographicFront"/>
            <a:lightRig rig="threePt" dir="t"/>
          </a:scene3d>
          <a:sp3d>
            <a:bevelT/>
          </a:sp3d>
        </p:spPr>
        <p:txBody>
          <a:bodyPr wrap="square" tIns="274320" bIns="274320" rtlCol="0">
            <a:spAutoFit/>
          </a:bodyPr>
          <a:lstStyle/>
          <a:p>
            <a:r>
              <a:rPr lang="en-US" sz="2800" b="1" dirty="0">
                <a:solidFill>
                  <a:schemeClr val="bg1"/>
                </a:solidFill>
              </a:rPr>
              <a:t>Continue to include discovery </a:t>
            </a:r>
            <a:r>
              <a:rPr lang="en-US" sz="2800" b="1" i="1" dirty="0">
                <a:solidFill>
                  <a:schemeClr val="bg1"/>
                </a:solidFill>
              </a:rPr>
              <a:t>and</a:t>
            </a:r>
            <a:r>
              <a:rPr lang="en-US" sz="2800" b="1" dirty="0">
                <a:solidFill>
                  <a:schemeClr val="bg1"/>
                </a:solidFill>
              </a:rPr>
              <a:t> </a:t>
            </a:r>
            <a:r>
              <a:rPr lang="en-US" sz="2800" b="1" dirty="0" smtClean="0">
                <a:solidFill>
                  <a:schemeClr val="bg1"/>
                </a:solidFill>
              </a:rPr>
              <a:t> implementation</a:t>
            </a:r>
          </a:p>
        </p:txBody>
      </p:sp>
      <p:sp>
        <p:nvSpPr>
          <p:cNvPr id="22" name="TextBox 21"/>
          <p:cNvSpPr txBox="1"/>
          <p:nvPr/>
        </p:nvSpPr>
        <p:spPr>
          <a:xfrm>
            <a:off x="1472484" y="4114800"/>
            <a:ext cx="6185079" cy="984885"/>
          </a:xfrm>
          <a:prstGeom prst="rect">
            <a:avLst/>
          </a:prstGeom>
          <a:solidFill>
            <a:srgbClr val="660066"/>
          </a:solidFill>
          <a:scene3d>
            <a:camera prst="orthographicFront"/>
            <a:lightRig rig="threePt" dir="t"/>
          </a:scene3d>
          <a:sp3d>
            <a:bevelT/>
          </a:sp3d>
        </p:spPr>
        <p:txBody>
          <a:bodyPr wrap="square" tIns="274320" bIns="274320" rtlCol="0">
            <a:spAutoFit/>
          </a:bodyPr>
          <a:lstStyle/>
          <a:p>
            <a:r>
              <a:rPr lang="en-US" sz="2800" b="1" dirty="0" smtClean="0">
                <a:solidFill>
                  <a:schemeClr val="bg1"/>
                </a:solidFill>
              </a:rPr>
              <a:t>Conduct </a:t>
            </a:r>
            <a:r>
              <a:rPr lang="en-US" sz="2800" b="1" dirty="0">
                <a:solidFill>
                  <a:schemeClr val="bg1"/>
                </a:solidFill>
              </a:rPr>
              <a:t>research </a:t>
            </a:r>
            <a:r>
              <a:rPr lang="en-US" sz="2800" b="1" i="1" dirty="0">
                <a:solidFill>
                  <a:schemeClr val="bg1"/>
                </a:solidFill>
              </a:rPr>
              <a:t>on </a:t>
            </a:r>
            <a:r>
              <a:rPr lang="en-US" sz="2800" b="1" i="1" dirty="0" smtClean="0">
                <a:solidFill>
                  <a:schemeClr val="bg1"/>
                </a:solidFill>
              </a:rPr>
              <a:t> </a:t>
            </a:r>
            <a:r>
              <a:rPr lang="en-US" sz="2800" b="1" dirty="0" smtClean="0">
                <a:solidFill>
                  <a:schemeClr val="bg1"/>
                </a:solidFill>
              </a:rPr>
              <a:t>implementation </a:t>
            </a:r>
            <a:endParaRPr lang="en-US" sz="2800" b="1" dirty="0">
              <a:solidFill>
                <a:schemeClr val="bg1"/>
              </a:solidFill>
            </a:endParaRPr>
          </a:p>
        </p:txBody>
      </p:sp>
    </p:spTree>
    <p:custDataLst>
      <p:tags r:id="rId1"/>
    </p:custDataLst>
    <p:extLst>
      <p:ext uri="{BB962C8B-B14F-4D97-AF65-F5344CB8AC3E}">
        <p14:creationId xmlns:p14="http://schemas.microsoft.com/office/powerpoint/2010/main" val="1615395034"/>
      </p:ext>
    </p:extLst>
  </p:cSld>
  <p:clrMapOvr>
    <a:masterClrMapping/>
  </p:clrMapOvr>
  <mc:AlternateContent xmlns:mc="http://schemas.openxmlformats.org/markup-compatibility/2006" xmlns:p14="http://schemas.microsoft.com/office/powerpoint/2010/main">
    <mc:Choice Requires="p14">
      <p:transition spd="med" p14:dur="700" advTm="34239">
        <p:fade/>
      </p:transition>
    </mc:Choice>
    <mc:Fallback xmlns="">
      <p:transition spd="med" advTm="3423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10" presetClass="exit" presetSubtype="0" fill="hold" nodeType="afterEffect">
                                  <p:stCondLst>
                                    <p:cond delay="0"/>
                                  </p:stCondLst>
                                  <p:childTnLst>
                                    <p:animEffect transition="out" filter="fade">
                                      <p:cBhvr>
                                        <p:cTn id="13" dur="500"/>
                                        <p:tgtEl>
                                          <p:spTgt spid="2050"/>
                                        </p:tgtEl>
                                      </p:cBhvr>
                                    </p:animEffect>
                                    <p:set>
                                      <p:cBhvr>
                                        <p:cTn id="14" dur="1" fill="hold">
                                          <p:stCondLst>
                                            <p:cond delay="499"/>
                                          </p:stCondLst>
                                        </p:cTn>
                                        <p:tgtEl>
                                          <p:spTgt spid="2050"/>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500"/>
                                        <p:tgtEl>
                                          <p:spTgt spid="4"/>
                                        </p:tgtEl>
                                      </p:cBhvr>
                                    </p:animEffect>
                                  </p:childTnLst>
                                </p:cTn>
                              </p:par>
                            </p:childTnLst>
                          </p:cTn>
                        </p:par>
                        <p:par>
                          <p:cTn id="43" fill="hold">
                            <p:stCondLst>
                              <p:cond delay="500"/>
                            </p:stCondLst>
                            <p:childTnLst>
                              <p:par>
                                <p:cTn id="44" presetID="55" presetClass="entr" presetSubtype="0" fill="hold" grpId="0" nodeType="afterEffect">
                                  <p:stCondLst>
                                    <p:cond delay="0"/>
                                  </p:stCondLst>
                                  <p:childTnLst>
                                    <p:set>
                                      <p:cBhvr>
                                        <p:cTn id="45" dur="1" fill="hold">
                                          <p:stCondLst>
                                            <p:cond delay="0"/>
                                          </p:stCondLst>
                                        </p:cTn>
                                        <p:tgtEl>
                                          <p:spTgt spid="3"/>
                                        </p:tgtEl>
                                        <p:attrNameLst>
                                          <p:attrName>style.visibility</p:attrName>
                                        </p:attrNameLst>
                                      </p:cBhvr>
                                      <p:to>
                                        <p:strVal val="visible"/>
                                      </p:to>
                                    </p:set>
                                    <p:anim calcmode="lin" valueType="num">
                                      <p:cBhvr>
                                        <p:cTn id="46" dur="500" fill="hold"/>
                                        <p:tgtEl>
                                          <p:spTgt spid="3"/>
                                        </p:tgtEl>
                                        <p:attrNameLst>
                                          <p:attrName>ppt_w</p:attrName>
                                        </p:attrNameLst>
                                      </p:cBhvr>
                                      <p:tavLst>
                                        <p:tav tm="0">
                                          <p:val>
                                            <p:strVal val="#ppt_w*0.70"/>
                                          </p:val>
                                        </p:tav>
                                        <p:tav tm="100000">
                                          <p:val>
                                            <p:strVal val="#ppt_w"/>
                                          </p:val>
                                        </p:tav>
                                      </p:tavLst>
                                    </p:anim>
                                    <p:anim calcmode="lin" valueType="num">
                                      <p:cBhvr>
                                        <p:cTn id="47" dur="500" fill="hold"/>
                                        <p:tgtEl>
                                          <p:spTgt spid="3"/>
                                        </p:tgtEl>
                                        <p:attrNameLst>
                                          <p:attrName>ppt_h</p:attrName>
                                        </p:attrNameLst>
                                      </p:cBhvr>
                                      <p:tavLst>
                                        <p:tav tm="0">
                                          <p:val>
                                            <p:strVal val="#ppt_h"/>
                                          </p:val>
                                        </p:tav>
                                        <p:tav tm="100000">
                                          <p:val>
                                            <p:strVal val="#ppt_h"/>
                                          </p:val>
                                        </p:tav>
                                      </p:tavLst>
                                    </p:anim>
                                    <p:animEffect transition="in" filter="fade">
                                      <p:cBhvr>
                                        <p:cTn id="48" dur="500"/>
                                        <p:tgtEl>
                                          <p:spTgt spid="3"/>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500"/>
                                        <p:tgtEl>
                                          <p:spTgt spid="21"/>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wipe(left)">
                                      <p:cBhvr>
                                        <p:cTn id="57" dur="500"/>
                                        <p:tgtEl>
                                          <p:spTgt spid="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wipe(left)">
                                      <p:cBhvr>
                                        <p:cTn id="6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10" grpId="0" animBg="1"/>
      <p:bldP spid="11" grpId="0" animBg="1"/>
      <p:bldP spid="3" grpId="0" animBg="1"/>
      <p:bldP spid="4" grpId="0" animBg="1"/>
      <p:bldP spid="21" grpId="0" animBg="1"/>
      <p:bldP spid="5"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397042" y="88075"/>
            <a:ext cx="8305800" cy="762000"/>
          </a:xfrm>
        </p:spPr>
        <p:txBody>
          <a:bodyPr/>
          <a:lstStyle/>
          <a:p>
            <a:pPr eaLnBrk="1" hangingPunct="1">
              <a:lnSpc>
                <a:spcPct val="95000"/>
              </a:lnSpc>
            </a:pPr>
            <a:r>
              <a:rPr lang="en-US" dirty="0" err="1"/>
              <a:t>eMERGE</a:t>
            </a:r>
            <a:r>
              <a:rPr lang="en-US" dirty="0"/>
              <a:t> III discovery research </a:t>
            </a:r>
            <a:r>
              <a:rPr lang="en-US" dirty="0" smtClean="0"/>
              <a:t>should…</a:t>
            </a:r>
          </a:p>
        </p:txBody>
      </p:sp>
      <p:grpSp>
        <p:nvGrpSpPr>
          <p:cNvPr id="11" name="Group 10"/>
          <p:cNvGrpSpPr/>
          <p:nvPr/>
        </p:nvGrpSpPr>
        <p:grpSpPr>
          <a:xfrm>
            <a:off x="459549" y="983892"/>
            <a:ext cx="3819526" cy="2749908"/>
            <a:chOff x="304799" y="812442"/>
            <a:chExt cx="3819526" cy="2749908"/>
          </a:xfrm>
        </p:grpSpPr>
        <p:sp>
          <p:nvSpPr>
            <p:cNvPr id="9" name="TextBox 8"/>
            <p:cNvSpPr txBox="1"/>
            <p:nvPr/>
          </p:nvSpPr>
          <p:spPr>
            <a:xfrm>
              <a:off x="304799" y="812442"/>
              <a:ext cx="3819525" cy="323165"/>
            </a:xfrm>
            <a:prstGeom prst="rect">
              <a:avLst/>
            </a:prstGeom>
            <a:solidFill>
              <a:schemeClr val="bg1"/>
            </a:solidFill>
          </p:spPr>
          <p:txBody>
            <a:bodyPr wrap="square" bIns="0" rtlCol="0">
              <a:spAutoFit/>
            </a:bodyPr>
            <a:lstStyle/>
            <a:p>
              <a:pPr algn="ctr"/>
              <a:r>
                <a:rPr lang="en-US" b="1" dirty="0" smtClean="0"/>
                <a:t>Leverage rich EMR </a:t>
              </a:r>
              <a:r>
                <a:rPr lang="en-US" b="1" dirty="0" err="1" smtClean="0"/>
                <a:t>phenotyping</a:t>
              </a:r>
              <a:endParaRPr lang="en-US" b="1"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143000"/>
              <a:ext cx="3819525" cy="2419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 name="Group 12"/>
          <p:cNvGrpSpPr/>
          <p:nvPr/>
        </p:nvGrpSpPr>
        <p:grpSpPr>
          <a:xfrm>
            <a:off x="4728443" y="980484"/>
            <a:ext cx="4210707" cy="2741441"/>
            <a:chOff x="4572000" y="817928"/>
            <a:chExt cx="4210707" cy="2741441"/>
          </a:xfrm>
        </p:grpSpPr>
        <p:sp>
          <p:nvSpPr>
            <p:cNvPr id="10" name="TextBox 9"/>
            <p:cNvSpPr txBox="1"/>
            <p:nvPr/>
          </p:nvSpPr>
          <p:spPr>
            <a:xfrm>
              <a:off x="4572000" y="817928"/>
              <a:ext cx="4210707" cy="323165"/>
            </a:xfrm>
            <a:prstGeom prst="rect">
              <a:avLst/>
            </a:prstGeom>
            <a:solidFill>
              <a:schemeClr val="bg1"/>
            </a:solidFill>
          </p:spPr>
          <p:txBody>
            <a:bodyPr wrap="square" bIns="0" rtlCol="0">
              <a:spAutoFit/>
            </a:bodyPr>
            <a:lstStyle/>
            <a:p>
              <a:pPr algn="ctr"/>
              <a:r>
                <a:rPr lang="en-US" b="1" dirty="0" smtClean="0"/>
                <a:t>Use state-of-art genomic techniques</a:t>
              </a:r>
              <a:endParaRPr lang="en-US" b="1"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0" y="1140019"/>
              <a:ext cx="4210707" cy="2419350"/>
            </a:xfrm>
            <a:prstGeom prst="rect">
              <a:avLst/>
            </a:prstGeom>
          </p:spPr>
        </p:pic>
      </p:grpSp>
      <p:grpSp>
        <p:nvGrpSpPr>
          <p:cNvPr id="8" name="Group 7"/>
          <p:cNvGrpSpPr/>
          <p:nvPr/>
        </p:nvGrpSpPr>
        <p:grpSpPr>
          <a:xfrm>
            <a:off x="459550" y="3962400"/>
            <a:ext cx="3819525" cy="2552839"/>
            <a:chOff x="304801" y="3781779"/>
            <a:chExt cx="3819525" cy="2552839"/>
          </a:xfrm>
        </p:grpSpPr>
        <p:sp>
          <p:nvSpPr>
            <p:cNvPr id="12" name="TextBox 11"/>
            <p:cNvSpPr txBox="1"/>
            <p:nvPr/>
          </p:nvSpPr>
          <p:spPr>
            <a:xfrm>
              <a:off x="304801" y="3781779"/>
              <a:ext cx="3819525" cy="374333"/>
            </a:xfrm>
            <a:prstGeom prst="rect">
              <a:avLst/>
            </a:prstGeom>
            <a:solidFill>
              <a:schemeClr val="bg1"/>
            </a:solidFill>
          </p:spPr>
          <p:txBody>
            <a:bodyPr wrap="square" tIns="91440" bIns="91440" rtlCol="0">
              <a:spAutoFit/>
            </a:bodyPr>
            <a:lstStyle/>
            <a:p>
              <a:pPr algn="ctr">
                <a:lnSpc>
                  <a:spcPct val="85000"/>
                </a:lnSpc>
              </a:pPr>
              <a:r>
                <a:rPr lang="en-US" sz="1450" b="1" dirty="0" smtClean="0"/>
                <a:t>Assess phenotypes of rare variant carriers</a:t>
              </a:r>
              <a:endParaRPr lang="en-US" sz="1450" b="1" dirty="0"/>
            </a:p>
          </p:txBody>
        </p:sp>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1" y="4076163"/>
              <a:ext cx="3819524" cy="2258455"/>
            </a:xfrm>
            <a:prstGeom prst="rect">
              <a:avLst/>
            </a:prstGeom>
          </p:spPr>
        </p:pic>
      </p:grpSp>
      <p:grpSp>
        <p:nvGrpSpPr>
          <p:cNvPr id="16" name="Group 15"/>
          <p:cNvGrpSpPr/>
          <p:nvPr/>
        </p:nvGrpSpPr>
        <p:grpSpPr>
          <a:xfrm>
            <a:off x="4718918" y="3898952"/>
            <a:ext cx="4220232" cy="2730448"/>
            <a:chOff x="4562475" y="3781300"/>
            <a:chExt cx="4220232" cy="2730448"/>
          </a:xfrm>
        </p:grpSpPr>
        <p:sp>
          <p:nvSpPr>
            <p:cNvPr id="21" name="TextBox 20"/>
            <p:cNvSpPr txBox="1"/>
            <p:nvPr/>
          </p:nvSpPr>
          <p:spPr>
            <a:xfrm>
              <a:off x="4562475" y="3781300"/>
              <a:ext cx="4220232" cy="242374"/>
            </a:xfrm>
            <a:prstGeom prst="rect">
              <a:avLst/>
            </a:prstGeom>
            <a:solidFill>
              <a:schemeClr val="bg1"/>
            </a:solidFill>
          </p:spPr>
          <p:txBody>
            <a:bodyPr wrap="square" bIns="0" rtlCol="0">
              <a:spAutoFit/>
            </a:bodyPr>
            <a:lstStyle/>
            <a:p>
              <a:pPr algn="ctr">
                <a:lnSpc>
                  <a:spcPct val="85000"/>
                </a:lnSpc>
              </a:pPr>
              <a:r>
                <a:rPr lang="en-US" sz="1500" b="1" dirty="0" smtClean="0"/>
                <a:t>Examine functional data for causative variants</a:t>
              </a:r>
              <a:endParaRPr lang="en-US" sz="1500" b="1" dirty="0"/>
            </a:p>
          </p:txBody>
        </p:sp>
        <p:pic>
          <p:nvPicPr>
            <p:cNvPr id="1029"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62475" y="4037420"/>
              <a:ext cx="4220232" cy="2474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custDataLst>
      <p:tags r:id="rId1"/>
    </p:custDataLst>
    <p:extLst>
      <p:ext uri="{BB962C8B-B14F-4D97-AF65-F5344CB8AC3E}">
        <p14:creationId xmlns:p14="http://schemas.microsoft.com/office/powerpoint/2010/main" val="1671035709"/>
      </p:ext>
    </p:extLst>
  </p:cSld>
  <p:clrMapOvr>
    <a:masterClrMapping/>
  </p:clrMapOvr>
  <mc:AlternateContent xmlns:mc="http://schemas.openxmlformats.org/markup-compatibility/2006" xmlns:p14="http://schemas.microsoft.com/office/powerpoint/2010/main">
    <mc:Choice Requires="p14">
      <p:transition spd="med" p14:dur="700" advTm="37319">
        <p:fade/>
      </p:transition>
    </mc:Choice>
    <mc:Fallback xmlns="">
      <p:transition spd="med" advTm="3731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223429" y="228600"/>
            <a:ext cx="8702842" cy="762000"/>
          </a:xfrm>
        </p:spPr>
        <p:txBody>
          <a:bodyPr/>
          <a:lstStyle/>
          <a:p>
            <a:pPr eaLnBrk="1" hangingPunct="1">
              <a:lnSpc>
                <a:spcPct val="95000"/>
              </a:lnSpc>
            </a:pPr>
            <a:r>
              <a:rPr lang="en-US" dirty="0" err="1"/>
              <a:t>eMERGE</a:t>
            </a:r>
            <a:r>
              <a:rPr lang="en-US" dirty="0"/>
              <a:t> III </a:t>
            </a:r>
            <a:r>
              <a:rPr lang="en-US" dirty="0" smtClean="0"/>
              <a:t>implementation research should…</a:t>
            </a:r>
          </a:p>
        </p:txBody>
      </p:sp>
      <p:grpSp>
        <p:nvGrpSpPr>
          <p:cNvPr id="30" name="Group 29"/>
          <p:cNvGrpSpPr/>
          <p:nvPr/>
        </p:nvGrpSpPr>
        <p:grpSpPr>
          <a:xfrm>
            <a:off x="5132046" y="927340"/>
            <a:ext cx="3715872" cy="1815860"/>
            <a:chOff x="299608" y="1524000"/>
            <a:chExt cx="3815192" cy="1864395"/>
          </a:xfrm>
        </p:grpSpPr>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608" y="1544301"/>
              <a:ext cx="3815192" cy="1844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956452" y="1524000"/>
              <a:ext cx="1867819" cy="246221"/>
            </a:xfrm>
            <a:prstGeom prst="rect">
              <a:avLst/>
            </a:prstGeom>
            <a:noFill/>
          </p:spPr>
          <p:txBody>
            <a:bodyPr wrap="none" rtlCol="0">
              <a:spAutoFit/>
            </a:bodyPr>
            <a:lstStyle/>
            <a:p>
              <a:r>
                <a:rPr lang="en-US" sz="1000" dirty="0" smtClean="0"/>
                <a:t>Johansen C, </a:t>
              </a:r>
              <a:r>
                <a:rPr lang="en-US" sz="1000" i="1" dirty="0" smtClean="0"/>
                <a:t>Nat Genet  </a:t>
              </a:r>
              <a:r>
                <a:rPr lang="en-US" sz="1000" dirty="0" smtClean="0"/>
                <a:t>2010</a:t>
              </a:r>
              <a:endParaRPr lang="en-US" sz="1000" dirty="0"/>
            </a:p>
          </p:txBody>
        </p:sp>
      </p:gr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4162" y="2254456"/>
            <a:ext cx="2720438" cy="1707944"/>
          </a:xfrm>
          <a:prstGeom prst="rect">
            <a:avLst/>
          </a:prstGeom>
          <a:noFill/>
          <a:ln w="9525">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grpSp>
        <p:nvGrpSpPr>
          <p:cNvPr id="34" name="Group 33"/>
          <p:cNvGrpSpPr/>
          <p:nvPr/>
        </p:nvGrpSpPr>
        <p:grpSpPr>
          <a:xfrm>
            <a:off x="5759136" y="3505200"/>
            <a:ext cx="3085604" cy="1646347"/>
            <a:chOff x="5759136" y="3354728"/>
            <a:chExt cx="3085604" cy="1646347"/>
          </a:xfrm>
        </p:grpSpPr>
        <p:sp>
          <p:nvSpPr>
            <p:cNvPr id="18" name="Rectangle 17"/>
            <p:cNvSpPr/>
            <p:nvPr/>
          </p:nvSpPr>
          <p:spPr>
            <a:xfrm>
              <a:off x="5759136" y="3358998"/>
              <a:ext cx="3085604" cy="1642077"/>
            </a:xfrm>
            <a:prstGeom prst="rect">
              <a:avLst/>
            </a:prstGeom>
            <a:solidFill>
              <a:schemeClr val="bg1"/>
            </a:solidFill>
            <a:ln w="952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20722" y="3546137"/>
              <a:ext cx="2958570" cy="1380666"/>
            </a:xfrm>
            <a:prstGeom prst="rect">
              <a:avLst/>
            </a:prstGeom>
            <a:ln w="9525">
              <a:noFill/>
            </a:ln>
          </p:spPr>
        </p:pic>
        <p:sp>
          <p:nvSpPr>
            <p:cNvPr id="24" name="TextBox 23"/>
            <p:cNvSpPr txBox="1"/>
            <p:nvPr/>
          </p:nvSpPr>
          <p:spPr>
            <a:xfrm>
              <a:off x="7158057" y="3354728"/>
              <a:ext cx="1258117" cy="182964"/>
            </a:xfrm>
            <a:prstGeom prst="rect">
              <a:avLst/>
            </a:prstGeom>
            <a:noFill/>
            <a:ln w="9525">
              <a:noFill/>
            </a:ln>
          </p:spPr>
          <p:txBody>
            <a:bodyPr wrap="none" rtlCol="0">
              <a:spAutoFit/>
            </a:bodyPr>
            <a:lstStyle/>
            <a:p>
              <a:r>
                <a:rPr lang="en-US" sz="1000" dirty="0" err="1" smtClean="0"/>
                <a:t>Flanick</a:t>
              </a:r>
              <a:r>
                <a:rPr lang="en-US" sz="1000" dirty="0" smtClean="0"/>
                <a:t> J, </a:t>
              </a:r>
              <a:r>
                <a:rPr lang="en-US" sz="1000" i="1" dirty="0" smtClean="0"/>
                <a:t>Nat Genet  </a:t>
              </a:r>
              <a:r>
                <a:rPr lang="en-US" sz="1000" dirty="0" smtClean="0"/>
                <a:t>2013</a:t>
              </a:r>
              <a:endParaRPr lang="en-US" sz="1000" dirty="0"/>
            </a:p>
          </p:txBody>
        </p:sp>
      </p:grpSp>
      <p:sp>
        <p:nvSpPr>
          <p:cNvPr id="35" name="Content Placeholder 2"/>
          <p:cNvSpPr txBox="1">
            <a:spLocks/>
          </p:cNvSpPr>
          <p:nvPr/>
        </p:nvSpPr>
        <p:spPr bwMode="auto">
          <a:xfrm>
            <a:off x="381000" y="1281287"/>
            <a:ext cx="4287438" cy="5195713"/>
          </a:xfrm>
          <a:prstGeom prst="rect">
            <a:avLst/>
          </a:prstGeom>
          <a:noFill/>
          <a:ln>
            <a:noFill/>
          </a:ln>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2800">
                <a:solidFill>
                  <a:schemeClr val="bg1"/>
                </a:solidFill>
                <a:latin typeface="+mn-lt"/>
                <a:ea typeface="+mn-ea"/>
                <a:cs typeface="+mn-cs"/>
              </a:defRPr>
            </a:lvl1pPr>
            <a:lvl2pPr marL="457200" indent="0" algn="ctr" rtl="0" eaLnBrk="0" fontAlgn="base" hangingPunct="0">
              <a:spcBef>
                <a:spcPct val="20000"/>
              </a:spcBef>
              <a:spcAft>
                <a:spcPct val="0"/>
              </a:spcAft>
              <a:buNone/>
              <a:defRPr sz="2800">
                <a:solidFill>
                  <a:schemeClr val="bg1"/>
                </a:solidFill>
                <a:latin typeface="+mn-lt"/>
              </a:defRPr>
            </a:lvl2pPr>
            <a:lvl3pPr marL="914400" indent="0" algn="ctr" rtl="0" eaLnBrk="0" fontAlgn="base" hangingPunct="0">
              <a:spcBef>
                <a:spcPct val="20000"/>
              </a:spcBef>
              <a:spcAft>
                <a:spcPct val="0"/>
              </a:spcAft>
              <a:buNone/>
              <a:defRPr sz="2800">
                <a:solidFill>
                  <a:schemeClr val="bg1"/>
                </a:solidFill>
                <a:latin typeface="+mn-lt"/>
              </a:defRPr>
            </a:lvl3pPr>
            <a:lvl4pPr marL="1371600" indent="0" algn="ctr" rtl="0" eaLnBrk="0" fontAlgn="base" hangingPunct="0">
              <a:spcBef>
                <a:spcPct val="20000"/>
              </a:spcBef>
              <a:spcAft>
                <a:spcPct val="0"/>
              </a:spcAft>
              <a:buNone/>
              <a:defRPr sz="2800">
                <a:solidFill>
                  <a:schemeClr val="bg1"/>
                </a:solidFill>
                <a:latin typeface="+mn-lt"/>
              </a:defRPr>
            </a:lvl4pPr>
            <a:lvl5pPr marL="1828800" indent="0" algn="ctr" rtl="0" eaLnBrk="0" fontAlgn="base" hangingPunct="0">
              <a:spcBef>
                <a:spcPct val="20000"/>
              </a:spcBef>
              <a:spcAft>
                <a:spcPct val="0"/>
              </a:spcAft>
              <a:buNone/>
              <a:defRPr sz="2800">
                <a:solidFill>
                  <a:schemeClr val="bg1"/>
                </a:solidFill>
                <a:latin typeface="+mn-lt"/>
              </a:defRPr>
            </a:lvl5pPr>
            <a:lvl6pPr marL="2286000" indent="0" algn="ctr" rtl="0" fontAlgn="base">
              <a:spcBef>
                <a:spcPct val="20000"/>
              </a:spcBef>
              <a:spcAft>
                <a:spcPct val="0"/>
              </a:spcAft>
              <a:buNone/>
              <a:defRPr sz="2000">
                <a:solidFill>
                  <a:schemeClr val="bg1"/>
                </a:solidFill>
                <a:latin typeface="+mn-lt"/>
              </a:defRPr>
            </a:lvl6pPr>
            <a:lvl7pPr marL="2743200" indent="0" algn="ctr" rtl="0" fontAlgn="base">
              <a:spcBef>
                <a:spcPct val="20000"/>
              </a:spcBef>
              <a:spcAft>
                <a:spcPct val="0"/>
              </a:spcAft>
              <a:buNone/>
              <a:defRPr sz="2000">
                <a:solidFill>
                  <a:schemeClr val="bg1"/>
                </a:solidFill>
                <a:latin typeface="+mn-lt"/>
              </a:defRPr>
            </a:lvl7pPr>
            <a:lvl8pPr marL="3200400" indent="0" algn="ctr" rtl="0" fontAlgn="base">
              <a:spcBef>
                <a:spcPct val="20000"/>
              </a:spcBef>
              <a:spcAft>
                <a:spcPct val="0"/>
              </a:spcAft>
              <a:buNone/>
              <a:defRPr sz="2000">
                <a:solidFill>
                  <a:schemeClr val="bg1"/>
                </a:solidFill>
                <a:latin typeface="+mn-lt"/>
              </a:defRPr>
            </a:lvl8pPr>
            <a:lvl9pPr marL="3657600" indent="0" algn="ctr" rtl="0" fontAlgn="base">
              <a:spcBef>
                <a:spcPct val="20000"/>
              </a:spcBef>
              <a:spcAft>
                <a:spcPct val="0"/>
              </a:spcAft>
              <a:buNone/>
              <a:defRPr sz="2000">
                <a:solidFill>
                  <a:schemeClr val="bg1"/>
                </a:solidFill>
                <a:latin typeface="+mn-lt"/>
              </a:defRPr>
            </a:lvl9pPr>
          </a:lstStyle>
          <a:p>
            <a:pPr marL="341313" lvl="2" indent="-280988" algn="l">
              <a:lnSpc>
                <a:spcPct val="95000"/>
              </a:lnSpc>
              <a:spcBef>
                <a:spcPts val="3000"/>
              </a:spcBef>
              <a:buFont typeface="Arial" panose="020B0604020202020204" pitchFamily="34" charset="0"/>
              <a:buChar char="•"/>
            </a:pPr>
            <a:r>
              <a:rPr lang="en-US" sz="2200" dirty="0" smtClean="0"/>
              <a:t>Examine rare but collectively common variants to inform treatment</a:t>
            </a:r>
          </a:p>
          <a:p>
            <a:pPr marL="341313" lvl="2" indent="-280988" algn="l">
              <a:lnSpc>
                <a:spcPct val="95000"/>
              </a:lnSpc>
              <a:spcBef>
                <a:spcPts val="3000"/>
              </a:spcBef>
              <a:buFont typeface="Arial" panose="020B0604020202020204" pitchFamily="34" charset="0"/>
              <a:buChar char="•"/>
            </a:pPr>
            <a:r>
              <a:rPr lang="en-US" sz="2200" dirty="0" smtClean="0"/>
              <a:t>Explore differences in implementation across diverse subgroups</a:t>
            </a:r>
          </a:p>
          <a:p>
            <a:pPr marL="341313" lvl="2" indent="-280988" algn="l">
              <a:lnSpc>
                <a:spcPct val="95000"/>
              </a:lnSpc>
              <a:spcBef>
                <a:spcPts val="3000"/>
              </a:spcBef>
              <a:buFont typeface="Arial" panose="020B0604020202020204" pitchFamily="34" charset="0"/>
              <a:buChar char="•"/>
            </a:pPr>
            <a:r>
              <a:rPr lang="en-US" sz="2200" dirty="0" smtClean="0"/>
              <a:t>Develop, test approaches to re-annotation and dissemination</a:t>
            </a:r>
          </a:p>
          <a:p>
            <a:pPr marL="341313" lvl="2" indent="-280988" algn="l">
              <a:lnSpc>
                <a:spcPct val="95000"/>
              </a:lnSpc>
              <a:spcBef>
                <a:spcPts val="3000"/>
              </a:spcBef>
              <a:buFont typeface="Arial" panose="020B0604020202020204" pitchFamily="34" charset="0"/>
              <a:buChar char="•"/>
            </a:pPr>
            <a:r>
              <a:rPr lang="en-US" sz="2200" dirty="0" smtClean="0"/>
              <a:t>Generate data on efficiency, cost-effectiveness, ease of implementation</a:t>
            </a:r>
          </a:p>
        </p:txBody>
      </p:sp>
      <p:pic>
        <p:nvPicPr>
          <p:cNvPr id="32" name="Picture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05400" y="4838700"/>
            <a:ext cx="2489200" cy="1866900"/>
          </a:xfrm>
          <a:prstGeom prst="rect">
            <a:avLst/>
          </a:prstGeom>
          <a:ln w="9525">
            <a:solidFill>
              <a:srgbClr val="0000FF"/>
            </a:solidFill>
          </a:ln>
        </p:spPr>
      </p:pic>
    </p:spTree>
    <p:custDataLst>
      <p:tags r:id="rId1"/>
    </p:custDataLst>
    <p:extLst>
      <p:ext uri="{BB962C8B-B14F-4D97-AF65-F5344CB8AC3E}">
        <p14:creationId xmlns:p14="http://schemas.microsoft.com/office/powerpoint/2010/main" val="1218719589"/>
      </p:ext>
    </p:extLst>
  </p:cSld>
  <p:clrMapOvr>
    <a:masterClrMapping/>
  </p:clrMapOvr>
  <mc:AlternateContent xmlns:mc="http://schemas.openxmlformats.org/markup-compatibility/2006" xmlns:p14="http://schemas.microsoft.com/office/powerpoint/2010/main">
    <mc:Choice Requires="p14">
      <p:transition spd="med" p14:dur="700" advTm="28403">
        <p:fade/>
      </p:transition>
    </mc:Choice>
    <mc:Fallback xmlns="">
      <p:transition spd="med" advTm="2840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animEffect transition="in" filter="fade">
                                      <p:cBhvr>
                                        <p:cTn id="7" dur="500"/>
                                        <p:tgtEl>
                                          <p:spTgt spid="35">
                                            <p:txEl>
                                              <p:pRg st="0" end="0"/>
                                            </p:txEl>
                                          </p:spTgt>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p:cTn id="11" dur="500" fill="hold"/>
                                        <p:tgtEl>
                                          <p:spTgt spid="30"/>
                                        </p:tgtEl>
                                        <p:attrNameLst>
                                          <p:attrName>ppt_w</p:attrName>
                                        </p:attrNameLst>
                                      </p:cBhvr>
                                      <p:tavLst>
                                        <p:tav tm="0">
                                          <p:val>
                                            <p:fltVal val="0"/>
                                          </p:val>
                                        </p:tav>
                                        <p:tav tm="100000">
                                          <p:val>
                                            <p:strVal val="#ppt_w"/>
                                          </p:val>
                                        </p:tav>
                                      </p:tavLst>
                                    </p:anim>
                                    <p:anim calcmode="lin" valueType="num">
                                      <p:cBhvr>
                                        <p:cTn id="12" dur="500" fill="hold"/>
                                        <p:tgtEl>
                                          <p:spTgt spid="30"/>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
                                            <p:txEl>
                                              <p:pRg st="1" end="1"/>
                                            </p:txEl>
                                          </p:spTgt>
                                        </p:tgtEl>
                                        <p:attrNameLst>
                                          <p:attrName>style.visibility</p:attrName>
                                        </p:attrNameLst>
                                      </p:cBhvr>
                                      <p:to>
                                        <p:strVal val="visible"/>
                                      </p:to>
                                    </p:set>
                                    <p:animEffect transition="in" filter="fade">
                                      <p:cBhvr>
                                        <p:cTn id="17" dur="500"/>
                                        <p:tgtEl>
                                          <p:spTgt spid="35">
                                            <p:txEl>
                                              <p:pRg st="1" end="1"/>
                                            </p:txEl>
                                          </p:spTgt>
                                        </p:tgtEl>
                                      </p:cBhvr>
                                    </p:animEffect>
                                  </p:childTnLst>
                                </p:cTn>
                              </p:par>
                            </p:childTnLst>
                          </p:cTn>
                        </p:par>
                        <p:par>
                          <p:cTn id="18" fill="hold">
                            <p:stCondLst>
                              <p:cond delay="500"/>
                            </p:stCondLst>
                            <p:childTnLst>
                              <p:par>
                                <p:cTn id="19" presetID="23" presetClass="entr" presetSubtype="16" fill="hold" nodeType="afterEffect">
                                  <p:stCondLst>
                                    <p:cond delay="0"/>
                                  </p:stCondLst>
                                  <p:childTnLst>
                                    <p:set>
                                      <p:cBhvr>
                                        <p:cTn id="20" dur="1" fill="hold">
                                          <p:stCondLst>
                                            <p:cond delay="0"/>
                                          </p:stCondLst>
                                        </p:cTn>
                                        <p:tgtEl>
                                          <p:spTgt spid="1027"/>
                                        </p:tgtEl>
                                        <p:attrNameLst>
                                          <p:attrName>style.visibility</p:attrName>
                                        </p:attrNameLst>
                                      </p:cBhvr>
                                      <p:to>
                                        <p:strVal val="visible"/>
                                      </p:to>
                                    </p:set>
                                    <p:anim calcmode="lin" valueType="num">
                                      <p:cBhvr>
                                        <p:cTn id="21" dur="500" fill="hold"/>
                                        <p:tgtEl>
                                          <p:spTgt spid="1027"/>
                                        </p:tgtEl>
                                        <p:attrNameLst>
                                          <p:attrName>ppt_w</p:attrName>
                                        </p:attrNameLst>
                                      </p:cBhvr>
                                      <p:tavLst>
                                        <p:tav tm="0">
                                          <p:val>
                                            <p:fltVal val="0"/>
                                          </p:val>
                                        </p:tav>
                                        <p:tav tm="100000">
                                          <p:val>
                                            <p:strVal val="#ppt_w"/>
                                          </p:val>
                                        </p:tav>
                                      </p:tavLst>
                                    </p:anim>
                                    <p:anim calcmode="lin" valueType="num">
                                      <p:cBhvr>
                                        <p:cTn id="22" dur="500" fill="hold"/>
                                        <p:tgtEl>
                                          <p:spTgt spid="1027"/>
                                        </p:tgtEl>
                                        <p:attrNameLst>
                                          <p:attrName>ppt_h</p:attrName>
                                        </p:attrNameLst>
                                      </p:cBhvr>
                                      <p:tavLst>
                                        <p:tav tm="0">
                                          <p:val>
                                            <p:fltVal val="0"/>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5">
                                            <p:txEl>
                                              <p:pRg st="2" end="2"/>
                                            </p:txEl>
                                          </p:spTgt>
                                        </p:tgtEl>
                                        <p:attrNameLst>
                                          <p:attrName>style.visibility</p:attrName>
                                        </p:attrNameLst>
                                      </p:cBhvr>
                                      <p:to>
                                        <p:strVal val="visible"/>
                                      </p:to>
                                    </p:set>
                                    <p:animEffect transition="in" filter="fade">
                                      <p:cBhvr>
                                        <p:cTn id="27" dur="500"/>
                                        <p:tgtEl>
                                          <p:spTgt spid="35">
                                            <p:txEl>
                                              <p:pRg st="2" end="2"/>
                                            </p:txEl>
                                          </p:spTgt>
                                        </p:tgtEl>
                                      </p:cBhvr>
                                    </p:animEffect>
                                  </p:childTnLst>
                                </p:cTn>
                              </p:par>
                            </p:childTnLst>
                          </p:cTn>
                        </p:par>
                        <p:par>
                          <p:cTn id="28" fill="hold">
                            <p:stCondLst>
                              <p:cond delay="500"/>
                            </p:stCondLst>
                            <p:childTnLst>
                              <p:par>
                                <p:cTn id="29" presetID="23" presetClass="entr" presetSubtype="16" fill="hold" nodeType="after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p:cTn id="31" dur="500" fill="hold"/>
                                        <p:tgtEl>
                                          <p:spTgt spid="34"/>
                                        </p:tgtEl>
                                        <p:attrNameLst>
                                          <p:attrName>ppt_w</p:attrName>
                                        </p:attrNameLst>
                                      </p:cBhvr>
                                      <p:tavLst>
                                        <p:tav tm="0">
                                          <p:val>
                                            <p:fltVal val="0"/>
                                          </p:val>
                                        </p:tav>
                                        <p:tav tm="100000">
                                          <p:val>
                                            <p:strVal val="#ppt_w"/>
                                          </p:val>
                                        </p:tav>
                                      </p:tavLst>
                                    </p:anim>
                                    <p:anim calcmode="lin" valueType="num">
                                      <p:cBhvr>
                                        <p:cTn id="32" dur="500" fill="hold"/>
                                        <p:tgtEl>
                                          <p:spTgt spid="34"/>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5">
                                            <p:txEl>
                                              <p:pRg st="3" end="3"/>
                                            </p:txEl>
                                          </p:spTgt>
                                        </p:tgtEl>
                                        <p:attrNameLst>
                                          <p:attrName>style.visibility</p:attrName>
                                        </p:attrNameLst>
                                      </p:cBhvr>
                                      <p:to>
                                        <p:strVal val="visible"/>
                                      </p:to>
                                    </p:set>
                                    <p:animEffect transition="in" filter="fade">
                                      <p:cBhvr>
                                        <p:cTn id="37" dur="500"/>
                                        <p:tgtEl>
                                          <p:spTgt spid="35">
                                            <p:txEl>
                                              <p:pRg st="3" end="3"/>
                                            </p:txEl>
                                          </p:spTgt>
                                        </p:tgtEl>
                                      </p:cBhvr>
                                    </p:animEffect>
                                  </p:childTnLst>
                                </p:cTn>
                              </p:par>
                            </p:childTnLst>
                          </p:cTn>
                        </p:par>
                        <p:par>
                          <p:cTn id="38" fill="hold">
                            <p:stCondLst>
                              <p:cond delay="500"/>
                            </p:stCondLst>
                            <p:childTnLst>
                              <p:par>
                                <p:cTn id="39" presetID="23" presetClass="entr" presetSubtype="16" fill="hold" nodeType="after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p:cTn id="41" dur="500" fill="hold"/>
                                        <p:tgtEl>
                                          <p:spTgt spid="32"/>
                                        </p:tgtEl>
                                        <p:attrNameLst>
                                          <p:attrName>ppt_w</p:attrName>
                                        </p:attrNameLst>
                                      </p:cBhvr>
                                      <p:tavLst>
                                        <p:tav tm="0">
                                          <p:val>
                                            <p:fltVal val="0"/>
                                          </p:val>
                                        </p:tav>
                                        <p:tav tm="100000">
                                          <p:val>
                                            <p:strVal val="#ppt_w"/>
                                          </p:val>
                                        </p:tav>
                                      </p:tavLst>
                                    </p:anim>
                                    <p:anim calcmode="lin" valueType="num">
                                      <p:cBhvr>
                                        <p:cTn id="42" dur="500" fill="hold"/>
                                        <p:tgtEl>
                                          <p:spTgt spid="3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uiExpand="1" build="p" bldLvl="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236308" y="140525"/>
            <a:ext cx="8650392" cy="1143000"/>
          </a:xfrm>
        </p:spPr>
        <p:txBody>
          <a:bodyPr/>
          <a:lstStyle/>
          <a:p>
            <a:pPr eaLnBrk="1" hangingPunct="1">
              <a:lnSpc>
                <a:spcPct val="95000"/>
              </a:lnSpc>
            </a:pPr>
            <a:r>
              <a:rPr lang="en-US" dirty="0" smtClean="0"/>
              <a:t>Convergence of Discovery and Implementation in </a:t>
            </a:r>
            <a:r>
              <a:rPr lang="en-US" dirty="0" err="1" smtClean="0"/>
              <a:t>eMERGE</a:t>
            </a:r>
            <a:r>
              <a:rPr lang="en-US" dirty="0" smtClean="0"/>
              <a:t> III: Utilize Unique Strengths</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1" y="1432725"/>
            <a:ext cx="7391400" cy="2986875"/>
          </a:xfrm>
          <a:prstGeom prst="rect">
            <a:avLst/>
          </a:prstGeom>
          <a:noFill/>
          <a:ln w="28575">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grpSp>
        <p:nvGrpSpPr>
          <p:cNvPr id="3" name="Group 2"/>
          <p:cNvGrpSpPr/>
          <p:nvPr/>
        </p:nvGrpSpPr>
        <p:grpSpPr>
          <a:xfrm>
            <a:off x="762000" y="2209802"/>
            <a:ext cx="7571673" cy="3200398"/>
            <a:chOff x="361208" y="2057400"/>
            <a:chExt cx="7571673" cy="3200398"/>
          </a:xfrm>
        </p:grpSpPr>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208" y="2057400"/>
              <a:ext cx="7571673" cy="3200398"/>
            </a:xfrm>
            <a:prstGeom prst="rect">
              <a:avLst/>
            </a:prstGeom>
            <a:noFill/>
            <a:ln w="28575">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sp>
          <p:nvSpPr>
            <p:cNvPr id="2" name="Rectangle 1"/>
            <p:cNvSpPr/>
            <p:nvPr/>
          </p:nvSpPr>
          <p:spPr>
            <a:xfrm>
              <a:off x="7772400" y="2788837"/>
              <a:ext cx="160481" cy="1829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8191" y="3218456"/>
            <a:ext cx="7609134" cy="3106144"/>
          </a:xfrm>
          <a:prstGeom prst="rect">
            <a:avLst/>
          </a:prstGeom>
          <a:noFill/>
          <a:ln w="28575">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1922934360"/>
      </p:ext>
    </p:extLst>
  </p:cSld>
  <p:clrMapOvr>
    <a:masterClrMapping/>
  </p:clrMapOvr>
  <mc:AlternateContent xmlns:mc="http://schemas.openxmlformats.org/markup-compatibility/2006" xmlns:p14="http://schemas.microsoft.com/office/powerpoint/2010/main">
    <mc:Choice Requires="p14">
      <p:transition spd="med" p14:dur="700" advTm="52661">
        <p:fade/>
      </p:transition>
    </mc:Choice>
    <mc:Fallback xmlns="">
      <p:transition spd="med" advTm="5266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left)">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wipe(left)">
                                      <p:cBhvr>
                                        <p:cTn id="1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027" y="5352245"/>
            <a:ext cx="2390773" cy="127715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2321170"/>
            <a:ext cx="2948506" cy="1312391"/>
          </a:xfrm>
          <a:prstGeom prst="rect">
            <a:avLst/>
          </a:prstGeom>
        </p:spPr>
      </p:pic>
      <p:sp>
        <p:nvSpPr>
          <p:cNvPr id="8" name="Rectangle 7"/>
          <p:cNvSpPr/>
          <p:nvPr/>
        </p:nvSpPr>
        <p:spPr>
          <a:xfrm>
            <a:off x="76200" y="0"/>
            <a:ext cx="609600" cy="6858000"/>
          </a:xfrm>
          <a:prstGeom prst="rect">
            <a:avLst/>
          </a:prstGeom>
          <a:gradFill>
            <a:gsLst>
              <a:gs pos="0">
                <a:schemeClr val="tx1"/>
              </a:gs>
              <a:gs pos="100000">
                <a:srgbClr val="0000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7694" y="990210"/>
            <a:ext cx="1729306" cy="1143390"/>
          </a:xfrm>
          <a:prstGeom prst="rect">
            <a:avLst/>
          </a:prstGeom>
        </p:spPr>
      </p:pic>
      <p:sp>
        <p:nvSpPr>
          <p:cNvPr id="5" name="Content Placeholder 2"/>
          <p:cNvSpPr txBox="1">
            <a:spLocks/>
          </p:cNvSpPr>
          <p:nvPr/>
        </p:nvSpPr>
        <p:spPr bwMode="auto">
          <a:xfrm>
            <a:off x="3505200" y="990600"/>
            <a:ext cx="5486400" cy="5334000"/>
          </a:xfrm>
          <a:prstGeom prst="rect">
            <a:avLst/>
          </a:prstGeom>
          <a:noFill/>
          <a:ln>
            <a:noFill/>
          </a:ln>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2800">
                <a:solidFill>
                  <a:schemeClr val="bg1"/>
                </a:solidFill>
                <a:latin typeface="+mn-lt"/>
                <a:ea typeface="+mn-ea"/>
                <a:cs typeface="+mn-cs"/>
              </a:defRPr>
            </a:lvl1pPr>
            <a:lvl2pPr marL="457200" indent="0" algn="ctr" rtl="0" eaLnBrk="0" fontAlgn="base" hangingPunct="0">
              <a:spcBef>
                <a:spcPct val="20000"/>
              </a:spcBef>
              <a:spcAft>
                <a:spcPct val="0"/>
              </a:spcAft>
              <a:buNone/>
              <a:defRPr sz="2800">
                <a:solidFill>
                  <a:schemeClr val="bg1"/>
                </a:solidFill>
                <a:latin typeface="+mn-lt"/>
              </a:defRPr>
            </a:lvl2pPr>
            <a:lvl3pPr marL="914400" indent="0" algn="ctr" rtl="0" eaLnBrk="0" fontAlgn="base" hangingPunct="0">
              <a:spcBef>
                <a:spcPct val="20000"/>
              </a:spcBef>
              <a:spcAft>
                <a:spcPct val="0"/>
              </a:spcAft>
              <a:buNone/>
              <a:defRPr sz="2800">
                <a:solidFill>
                  <a:schemeClr val="bg1"/>
                </a:solidFill>
                <a:latin typeface="+mn-lt"/>
              </a:defRPr>
            </a:lvl3pPr>
            <a:lvl4pPr marL="1371600" indent="0" algn="ctr" rtl="0" eaLnBrk="0" fontAlgn="base" hangingPunct="0">
              <a:spcBef>
                <a:spcPct val="20000"/>
              </a:spcBef>
              <a:spcAft>
                <a:spcPct val="0"/>
              </a:spcAft>
              <a:buNone/>
              <a:defRPr sz="2800">
                <a:solidFill>
                  <a:schemeClr val="bg1"/>
                </a:solidFill>
                <a:latin typeface="+mn-lt"/>
              </a:defRPr>
            </a:lvl4pPr>
            <a:lvl5pPr marL="1828800" indent="0" algn="ctr" rtl="0" eaLnBrk="0" fontAlgn="base" hangingPunct="0">
              <a:spcBef>
                <a:spcPct val="20000"/>
              </a:spcBef>
              <a:spcAft>
                <a:spcPct val="0"/>
              </a:spcAft>
              <a:buNone/>
              <a:defRPr sz="2800">
                <a:solidFill>
                  <a:schemeClr val="bg1"/>
                </a:solidFill>
                <a:latin typeface="+mn-lt"/>
              </a:defRPr>
            </a:lvl5pPr>
            <a:lvl6pPr marL="2286000" indent="0" algn="ctr" rtl="0" fontAlgn="base">
              <a:spcBef>
                <a:spcPct val="20000"/>
              </a:spcBef>
              <a:spcAft>
                <a:spcPct val="0"/>
              </a:spcAft>
              <a:buNone/>
              <a:defRPr sz="2000">
                <a:solidFill>
                  <a:schemeClr val="bg1"/>
                </a:solidFill>
                <a:latin typeface="+mn-lt"/>
              </a:defRPr>
            </a:lvl6pPr>
            <a:lvl7pPr marL="2743200" indent="0" algn="ctr" rtl="0" fontAlgn="base">
              <a:spcBef>
                <a:spcPct val="20000"/>
              </a:spcBef>
              <a:spcAft>
                <a:spcPct val="0"/>
              </a:spcAft>
              <a:buNone/>
              <a:defRPr sz="2000">
                <a:solidFill>
                  <a:schemeClr val="bg1"/>
                </a:solidFill>
                <a:latin typeface="+mn-lt"/>
              </a:defRPr>
            </a:lvl7pPr>
            <a:lvl8pPr marL="3200400" indent="0" algn="ctr" rtl="0" fontAlgn="base">
              <a:spcBef>
                <a:spcPct val="20000"/>
              </a:spcBef>
              <a:spcAft>
                <a:spcPct val="0"/>
              </a:spcAft>
              <a:buNone/>
              <a:defRPr sz="2000">
                <a:solidFill>
                  <a:schemeClr val="bg1"/>
                </a:solidFill>
                <a:latin typeface="+mn-lt"/>
              </a:defRPr>
            </a:lvl8pPr>
            <a:lvl9pPr marL="3657600" indent="0" algn="ctr" rtl="0" fontAlgn="base">
              <a:spcBef>
                <a:spcPct val="20000"/>
              </a:spcBef>
              <a:spcAft>
                <a:spcPct val="0"/>
              </a:spcAft>
              <a:buNone/>
              <a:defRPr sz="2000">
                <a:solidFill>
                  <a:schemeClr val="bg1"/>
                </a:solidFill>
                <a:latin typeface="+mn-lt"/>
              </a:defRPr>
            </a:lvl9pPr>
          </a:lstStyle>
          <a:p>
            <a:pPr marL="457200" indent="-457200" algn="l">
              <a:lnSpc>
                <a:spcPct val="90000"/>
              </a:lnSpc>
              <a:spcBef>
                <a:spcPts val="2400"/>
              </a:spcBef>
              <a:buFont typeface="Arial" panose="020B0604020202020204" pitchFamily="34" charset="0"/>
              <a:buChar char="•"/>
            </a:pPr>
            <a:r>
              <a:rPr lang="en-US" dirty="0"/>
              <a:t>Study local differences across IRBs in genomics expertise and promote IRB education </a:t>
            </a:r>
            <a:endParaRPr lang="en-US" dirty="0" smtClean="0"/>
          </a:p>
          <a:p>
            <a:pPr marL="457200" indent="-457200" algn="l">
              <a:lnSpc>
                <a:spcPct val="90000"/>
              </a:lnSpc>
              <a:spcBef>
                <a:spcPts val="2400"/>
              </a:spcBef>
              <a:buFont typeface="Arial" panose="020B0604020202020204" pitchFamily="34" charset="0"/>
              <a:buChar char="•"/>
            </a:pPr>
            <a:r>
              <a:rPr lang="en-US" dirty="0" smtClean="0"/>
              <a:t>Explore </a:t>
            </a:r>
            <a:r>
              <a:rPr lang="en-US" dirty="0"/>
              <a:t>risks of re-identification for use in re-consent and return </a:t>
            </a:r>
            <a:endParaRPr lang="en-US" dirty="0" smtClean="0"/>
          </a:p>
          <a:p>
            <a:pPr marL="457200" indent="-457200" algn="l">
              <a:lnSpc>
                <a:spcPct val="90000"/>
              </a:lnSpc>
              <a:spcBef>
                <a:spcPts val="2400"/>
              </a:spcBef>
              <a:buFont typeface="Arial" panose="020B0604020202020204" pitchFamily="34" charset="0"/>
              <a:buChar char="•"/>
            </a:pPr>
            <a:r>
              <a:rPr lang="en-US" dirty="0" smtClean="0"/>
              <a:t>Poll patients on what risk/ variant </a:t>
            </a:r>
            <a:r>
              <a:rPr lang="en-US" dirty="0"/>
              <a:t>information </a:t>
            </a:r>
            <a:r>
              <a:rPr lang="en-US" dirty="0" smtClean="0"/>
              <a:t>they want </a:t>
            </a:r>
            <a:r>
              <a:rPr lang="en-US" dirty="0"/>
              <a:t>in their </a:t>
            </a:r>
            <a:r>
              <a:rPr lang="en-US" dirty="0" smtClean="0"/>
              <a:t>records, </a:t>
            </a:r>
            <a:r>
              <a:rPr lang="en-US" dirty="0"/>
              <a:t>how </a:t>
            </a:r>
            <a:r>
              <a:rPr lang="en-US" dirty="0" smtClean="0"/>
              <a:t>to display</a:t>
            </a:r>
          </a:p>
          <a:p>
            <a:pPr marL="457200" indent="-457200" algn="l">
              <a:lnSpc>
                <a:spcPct val="90000"/>
              </a:lnSpc>
              <a:spcBef>
                <a:spcPts val="2400"/>
              </a:spcBef>
              <a:buFont typeface="Arial" panose="020B0604020202020204" pitchFamily="34" charset="0"/>
              <a:buChar char="•"/>
            </a:pPr>
            <a:r>
              <a:rPr lang="en-US" dirty="0" smtClean="0"/>
              <a:t>Assess </a:t>
            </a:r>
            <a:r>
              <a:rPr lang="en-US" dirty="0"/>
              <a:t>what happens long-term after </a:t>
            </a:r>
            <a:r>
              <a:rPr lang="en-US" dirty="0" err="1"/>
              <a:t>RoR</a:t>
            </a:r>
            <a:r>
              <a:rPr lang="en-US" dirty="0"/>
              <a:t>, such as </a:t>
            </a:r>
            <a:r>
              <a:rPr lang="en-US" dirty="0" smtClean="0"/>
              <a:t>behavior change </a:t>
            </a:r>
            <a:endParaRPr lang="en-US" dirty="0"/>
          </a:p>
        </p:txBody>
      </p:sp>
      <p:sp>
        <p:nvSpPr>
          <p:cNvPr id="10" name="Rectangle 9"/>
          <p:cNvSpPr/>
          <p:nvPr/>
        </p:nvSpPr>
        <p:spPr>
          <a:xfrm>
            <a:off x="2895600" y="0"/>
            <a:ext cx="609600" cy="6858000"/>
          </a:xfrm>
          <a:prstGeom prst="rect">
            <a:avLst/>
          </a:prstGeom>
          <a:gradFill>
            <a:gsLst>
              <a:gs pos="0">
                <a:schemeClr val="tx1"/>
              </a:gs>
              <a:gs pos="100000">
                <a:srgbClr val="0000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2" name="Rectangle 2"/>
          <p:cNvSpPr>
            <a:spLocks noGrp="1" noChangeArrowheads="1"/>
          </p:cNvSpPr>
          <p:nvPr>
            <p:ph type="ctrTitle"/>
          </p:nvPr>
        </p:nvSpPr>
        <p:spPr>
          <a:xfrm>
            <a:off x="397042" y="152400"/>
            <a:ext cx="8305800" cy="838200"/>
          </a:xfrm>
        </p:spPr>
        <p:txBody>
          <a:bodyPr/>
          <a:lstStyle/>
          <a:p>
            <a:pPr eaLnBrk="1" hangingPunct="1">
              <a:lnSpc>
                <a:spcPct val="95000"/>
              </a:lnSpc>
            </a:pPr>
            <a:r>
              <a:rPr lang="en-US" dirty="0" smtClean="0"/>
              <a:t>Integrated ELSI infrastructure should….</a:t>
            </a:r>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200" y="3810000"/>
            <a:ext cx="1981200" cy="132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176786593"/>
      </p:ext>
    </p:extLst>
  </p:cSld>
  <p:clrMapOvr>
    <a:masterClrMapping/>
  </p:clrMapOvr>
  <mc:AlternateContent xmlns:mc="http://schemas.openxmlformats.org/markup-compatibility/2006" xmlns:p14="http://schemas.microsoft.com/office/powerpoint/2010/main">
    <mc:Choice Requires="p14">
      <p:transition spd="med" p14:dur="700" advTm="24563">
        <p:fade/>
      </p:transition>
    </mc:Choice>
    <mc:Fallback xmlns="">
      <p:transition spd="med" advTm="2456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500"/>
                                        <p:tgtEl>
                                          <p:spTgt spid="5">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fade">
                                      <p:cBhvr>
                                        <p:cTn id="23" dur="500"/>
                                        <p:tgtEl>
                                          <p:spTgt spid="5">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026"/>
                                        </p:tgtEl>
                                        <p:attrNameLst>
                                          <p:attrName>style.visibility</p:attrName>
                                        </p:attrNameLst>
                                      </p:cBhvr>
                                      <p:to>
                                        <p:strVal val="visible"/>
                                      </p:to>
                                    </p:set>
                                    <p:animEffect transition="in" filter="fade">
                                      <p:cBhvr>
                                        <p:cTn id="26" dur="500"/>
                                        <p:tgtEl>
                                          <p:spTgt spid="102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Effect transition="in" filter="fade">
                                      <p:cBhvr>
                                        <p:cTn id="31" dur="500"/>
                                        <p:tgtEl>
                                          <p:spTgt spid="5">
                                            <p:txEl>
                                              <p:pRg st="3" end="3"/>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bldLvl="2"/>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244475" y="274638"/>
            <a:ext cx="8610600" cy="639762"/>
          </a:xfrm>
        </p:spPr>
        <p:txBody>
          <a:bodyPr/>
          <a:lstStyle/>
          <a:p>
            <a:pPr eaLnBrk="1" hangingPunct="1"/>
            <a:r>
              <a:rPr lang="en-US" b="1" dirty="0" smtClean="0"/>
              <a:t>Defining Phenotypes from EMR Data</a:t>
            </a:r>
          </a:p>
        </p:txBody>
      </p:sp>
      <p:grpSp>
        <p:nvGrpSpPr>
          <p:cNvPr id="9" name="Group 8"/>
          <p:cNvGrpSpPr/>
          <p:nvPr/>
        </p:nvGrpSpPr>
        <p:grpSpPr>
          <a:xfrm>
            <a:off x="228600" y="1127557"/>
            <a:ext cx="7461117" cy="3139643"/>
            <a:chOff x="228600" y="685800"/>
            <a:chExt cx="7461117" cy="3139643"/>
          </a:xfrm>
        </p:grpSpPr>
        <p:pic>
          <p:nvPicPr>
            <p:cNvPr id="3072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685800"/>
              <a:ext cx="7239000" cy="3139643"/>
            </a:xfrm>
            <a:prstGeom prst="rect">
              <a:avLst/>
            </a:prstGeom>
            <a:noFill/>
            <a:ln w="28575">
              <a:solidFill>
                <a:srgbClr val="00FFFF"/>
              </a:solidFill>
              <a:miter lim="800000"/>
              <a:headEnd/>
              <a:tailEnd/>
            </a:ln>
            <a:extLst>
              <a:ext uri="{909E8E84-426E-40DD-AFC4-6F175D3DCCD1}">
                <a14:hiddenFill xmlns:a14="http://schemas.microsoft.com/office/drawing/2010/main">
                  <a:solidFill>
                    <a:srgbClr val="FFFFFF"/>
                  </a:solidFill>
                </a14:hiddenFill>
              </a:ext>
            </a:extLst>
          </p:spPr>
        </p:pic>
        <p:sp>
          <p:nvSpPr>
            <p:cNvPr id="30724" name="TextBox 13"/>
            <p:cNvSpPr txBox="1">
              <a:spLocks noChangeArrowheads="1"/>
            </p:cNvSpPr>
            <p:nvPr/>
          </p:nvSpPr>
          <p:spPr bwMode="auto">
            <a:xfrm>
              <a:off x="3189767" y="685800"/>
              <a:ext cx="44999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Unicode MS" pitchFamily="34" charset="-128"/>
                </a:defRPr>
              </a:lvl1pPr>
              <a:lvl2pPr marL="742950" indent="-285750" eaLnBrk="0" hangingPunct="0">
                <a:defRPr>
                  <a:solidFill>
                    <a:schemeClr val="tx1"/>
                  </a:solidFill>
                  <a:latin typeface="Arial Unicode MS" pitchFamily="34" charset="-128"/>
                </a:defRPr>
              </a:lvl2pPr>
              <a:lvl3pPr marL="1143000" indent="-228600" eaLnBrk="0" hangingPunct="0">
                <a:defRPr>
                  <a:solidFill>
                    <a:schemeClr val="tx1"/>
                  </a:solidFill>
                  <a:latin typeface="Arial Unicode MS" pitchFamily="34" charset="-128"/>
                </a:defRPr>
              </a:lvl3pPr>
              <a:lvl4pPr marL="1600200" indent="-228600" eaLnBrk="0" hangingPunct="0">
                <a:defRPr>
                  <a:solidFill>
                    <a:schemeClr val="tx1"/>
                  </a:solidFill>
                  <a:latin typeface="Arial Unicode MS" pitchFamily="34" charset="-128"/>
                </a:defRPr>
              </a:lvl4pPr>
              <a:lvl5pPr marL="2057400" indent="-228600" eaLnBrk="0" hangingPunct="0">
                <a:defRPr>
                  <a:solidFill>
                    <a:schemeClr val="tx1"/>
                  </a:solidFill>
                  <a:latin typeface="Arial Unicode MS" pitchFamily="34" charset="-128"/>
                </a:defRPr>
              </a:lvl5pPr>
              <a:lvl6pPr marL="2514600" indent="-228600" eaLnBrk="0" fontAlgn="base" hangingPunct="0">
                <a:spcBef>
                  <a:spcPct val="0"/>
                </a:spcBef>
                <a:spcAft>
                  <a:spcPct val="0"/>
                </a:spcAft>
                <a:defRPr>
                  <a:solidFill>
                    <a:schemeClr val="tx1"/>
                  </a:solidFill>
                  <a:latin typeface="Arial Unicode MS" pitchFamily="34" charset="-128"/>
                </a:defRPr>
              </a:lvl6pPr>
              <a:lvl7pPr marL="2971800" indent="-228600" eaLnBrk="0" fontAlgn="base" hangingPunct="0">
                <a:spcBef>
                  <a:spcPct val="0"/>
                </a:spcBef>
                <a:spcAft>
                  <a:spcPct val="0"/>
                </a:spcAft>
                <a:defRPr>
                  <a:solidFill>
                    <a:schemeClr val="tx1"/>
                  </a:solidFill>
                  <a:latin typeface="Arial Unicode MS" pitchFamily="34" charset="-128"/>
                </a:defRPr>
              </a:lvl7pPr>
              <a:lvl8pPr marL="3429000" indent="-228600" eaLnBrk="0" fontAlgn="base" hangingPunct="0">
                <a:spcBef>
                  <a:spcPct val="0"/>
                </a:spcBef>
                <a:spcAft>
                  <a:spcPct val="0"/>
                </a:spcAft>
                <a:defRPr>
                  <a:solidFill>
                    <a:schemeClr val="tx1"/>
                  </a:solidFill>
                  <a:latin typeface="Arial Unicode MS" pitchFamily="34" charset="-128"/>
                </a:defRPr>
              </a:lvl8pPr>
              <a:lvl9pPr marL="3886200" indent="-228600" eaLnBrk="0" fontAlgn="base" hangingPunct="0">
                <a:spcBef>
                  <a:spcPct val="0"/>
                </a:spcBef>
                <a:spcAft>
                  <a:spcPct val="0"/>
                </a:spcAft>
                <a:defRPr>
                  <a:solidFill>
                    <a:schemeClr val="tx1"/>
                  </a:solidFill>
                  <a:latin typeface="Arial Unicode MS" pitchFamily="34" charset="-128"/>
                </a:defRPr>
              </a:lvl9pPr>
            </a:lstStyle>
            <a:p>
              <a:pPr eaLnBrk="1" hangingPunct="1"/>
              <a:r>
                <a:rPr lang="en-US" sz="1400" b="1" dirty="0">
                  <a:solidFill>
                    <a:srgbClr val="0000CC"/>
                  </a:solidFill>
                  <a:latin typeface="Arial" charset="0"/>
                </a:rPr>
                <a:t>Ritchie M et al.,</a:t>
              </a:r>
              <a:r>
                <a:rPr lang="en-US" sz="1400" i="1" dirty="0">
                  <a:solidFill>
                    <a:srgbClr val="0000CC"/>
                  </a:solidFill>
                  <a:latin typeface="Arial" charset="0"/>
                </a:rPr>
                <a:t> </a:t>
              </a:r>
              <a:r>
                <a:rPr lang="en-US" sz="1400" b="1" i="1" dirty="0">
                  <a:solidFill>
                    <a:srgbClr val="0000CC"/>
                  </a:solidFill>
                  <a:latin typeface="Arial" charset="0"/>
                </a:rPr>
                <a:t>Am J Hum </a:t>
              </a:r>
              <a:r>
                <a:rPr lang="en-US" sz="1400" b="1" i="1" dirty="0" smtClean="0">
                  <a:solidFill>
                    <a:srgbClr val="0000CC"/>
                  </a:solidFill>
                  <a:latin typeface="Arial" charset="0"/>
                </a:rPr>
                <a:t>Genet</a:t>
              </a:r>
              <a:r>
                <a:rPr lang="en-US" sz="1400" b="1" dirty="0" smtClean="0">
                  <a:solidFill>
                    <a:srgbClr val="0000CC"/>
                  </a:solidFill>
                  <a:latin typeface="Arial" charset="0"/>
                </a:rPr>
                <a:t> 2010;86:560-72</a:t>
              </a:r>
              <a:r>
                <a:rPr lang="en-US" sz="1400" b="1" dirty="0">
                  <a:solidFill>
                    <a:srgbClr val="0000CC"/>
                  </a:solidFill>
                  <a:latin typeface="Arial" charset="0"/>
                </a:rPr>
                <a:t>. </a:t>
              </a:r>
            </a:p>
          </p:txBody>
        </p:sp>
      </p:grpSp>
      <p:grpSp>
        <p:nvGrpSpPr>
          <p:cNvPr id="8" name="Group 7"/>
          <p:cNvGrpSpPr/>
          <p:nvPr/>
        </p:nvGrpSpPr>
        <p:grpSpPr>
          <a:xfrm>
            <a:off x="609600" y="1860442"/>
            <a:ext cx="7467600" cy="2863958"/>
            <a:chOff x="685800" y="1447800"/>
            <a:chExt cx="7467600" cy="2863958"/>
          </a:xfrm>
        </p:grpSpPr>
        <p:pic>
          <p:nvPicPr>
            <p:cNvPr id="6"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447800"/>
              <a:ext cx="7239000" cy="2863958"/>
            </a:xfrm>
            <a:prstGeom prst="rect">
              <a:avLst/>
            </a:prstGeom>
            <a:noFill/>
            <a:ln w="28575">
              <a:solidFill>
                <a:srgbClr val="00FFFF"/>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13"/>
            <p:cNvSpPr txBox="1">
              <a:spLocks noChangeArrowheads="1"/>
            </p:cNvSpPr>
            <p:nvPr/>
          </p:nvSpPr>
          <p:spPr bwMode="auto">
            <a:xfrm>
              <a:off x="4190456" y="1458433"/>
              <a:ext cx="39629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Unicode MS" pitchFamily="34" charset="-128"/>
                </a:defRPr>
              </a:lvl1pPr>
              <a:lvl2pPr marL="742950" indent="-285750" eaLnBrk="0" hangingPunct="0">
                <a:defRPr>
                  <a:solidFill>
                    <a:schemeClr val="tx1"/>
                  </a:solidFill>
                  <a:latin typeface="Arial Unicode MS" pitchFamily="34" charset="-128"/>
                </a:defRPr>
              </a:lvl2pPr>
              <a:lvl3pPr marL="1143000" indent="-228600" eaLnBrk="0" hangingPunct="0">
                <a:defRPr>
                  <a:solidFill>
                    <a:schemeClr val="tx1"/>
                  </a:solidFill>
                  <a:latin typeface="Arial Unicode MS" pitchFamily="34" charset="-128"/>
                </a:defRPr>
              </a:lvl3pPr>
              <a:lvl4pPr marL="1600200" indent="-228600" eaLnBrk="0" hangingPunct="0">
                <a:defRPr>
                  <a:solidFill>
                    <a:schemeClr val="tx1"/>
                  </a:solidFill>
                  <a:latin typeface="Arial Unicode MS" pitchFamily="34" charset="-128"/>
                </a:defRPr>
              </a:lvl4pPr>
              <a:lvl5pPr marL="2057400" indent="-228600" eaLnBrk="0" hangingPunct="0">
                <a:defRPr>
                  <a:solidFill>
                    <a:schemeClr val="tx1"/>
                  </a:solidFill>
                  <a:latin typeface="Arial Unicode MS" pitchFamily="34" charset="-128"/>
                </a:defRPr>
              </a:lvl5pPr>
              <a:lvl6pPr marL="2514600" indent="-228600" eaLnBrk="0" fontAlgn="base" hangingPunct="0">
                <a:spcBef>
                  <a:spcPct val="0"/>
                </a:spcBef>
                <a:spcAft>
                  <a:spcPct val="0"/>
                </a:spcAft>
                <a:defRPr>
                  <a:solidFill>
                    <a:schemeClr val="tx1"/>
                  </a:solidFill>
                  <a:latin typeface="Arial Unicode MS" pitchFamily="34" charset="-128"/>
                </a:defRPr>
              </a:lvl6pPr>
              <a:lvl7pPr marL="2971800" indent="-228600" eaLnBrk="0" fontAlgn="base" hangingPunct="0">
                <a:spcBef>
                  <a:spcPct val="0"/>
                </a:spcBef>
                <a:spcAft>
                  <a:spcPct val="0"/>
                </a:spcAft>
                <a:defRPr>
                  <a:solidFill>
                    <a:schemeClr val="tx1"/>
                  </a:solidFill>
                  <a:latin typeface="Arial Unicode MS" pitchFamily="34" charset="-128"/>
                </a:defRPr>
              </a:lvl7pPr>
              <a:lvl8pPr marL="3429000" indent="-228600" eaLnBrk="0" fontAlgn="base" hangingPunct="0">
                <a:spcBef>
                  <a:spcPct val="0"/>
                </a:spcBef>
                <a:spcAft>
                  <a:spcPct val="0"/>
                </a:spcAft>
                <a:defRPr>
                  <a:solidFill>
                    <a:schemeClr val="tx1"/>
                  </a:solidFill>
                  <a:latin typeface="Arial Unicode MS" pitchFamily="34" charset="-128"/>
                </a:defRPr>
              </a:lvl8pPr>
              <a:lvl9pPr marL="3886200" indent="-228600" eaLnBrk="0" fontAlgn="base" hangingPunct="0">
                <a:spcBef>
                  <a:spcPct val="0"/>
                </a:spcBef>
                <a:spcAft>
                  <a:spcPct val="0"/>
                </a:spcAft>
                <a:defRPr>
                  <a:solidFill>
                    <a:schemeClr val="tx1"/>
                  </a:solidFill>
                  <a:latin typeface="Arial Unicode MS" pitchFamily="34" charset="-128"/>
                </a:defRPr>
              </a:lvl9pPr>
            </a:lstStyle>
            <a:p>
              <a:pPr eaLnBrk="1" hangingPunct="1"/>
              <a:r>
                <a:rPr lang="en-US" sz="1400" b="1" dirty="0">
                  <a:solidFill>
                    <a:srgbClr val="0000CC"/>
                  </a:solidFill>
                  <a:latin typeface="Arial" charset="0"/>
                </a:rPr>
                <a:t>Denny J et al.,</a:t>
              </a:r>
              <a:r>
                <a:rPr lang="en-US" sz="1400" i="1" dirty="0">
                  <a:solidFill>
                    <a:srgbClr val="0000CC"/>
                  </a:solidFill>
                  <a:latin typeface="Arial" charset="0"/>
                </a:rPr>
                <a:t> </a:t>
              </a:r>
              <a:r>
                <a:rPr lang="en-US" sz="1400" b="1" i="1" dirty="0" smtClean="0">
                  <a:solidFill>
                    <a:srgbClr val="0000CC"/>
                  </a:solidFill>
                  <a:latin typeface="Arial" charset="0"/>
                </a:rPr>
                <a:t>Bioinformatics </a:t>
              </a:r>
              <a:r>
                <a:rPr lang="en-US" sz="1400" b="1" dirty="0" smtClean="0">
                  <a:solidFill>
                    <a:srgbClr val="0000CC"/>
                  </a:solidFill>
                  <a:latin typeface="Arial" charset="0"/>
                </a:rPr>
                <a:t>2010;Mar </a:t>
              </a:r>
              <a:r>
                <a:rPr lang="en-US" sz="1400" b="1" dirty="0">
                  <a:solidFill>
                    <a:srgbClr val="0000CC"/>
                  </a:solidFill>
                  <a:latin typeface="Arial" charset="0"/>
                </a:rPr>
                <a:t>24. </a:t>
              </a:r>
            </a:p>
          </p:txBody>
        </p:sp>
      </p:grpSp>
      <p:grpSp>
        <p:nvGrpSpPr>
          <p:cNvPr id="5" name="Group 4"/>
          <p:cNvGrpSpPr/>
          <p:nvPr/>
        </p:nvGrpSpPr>
        <p:grpSpPr>
          <a:xfrm>
            <a:off x="1066800" y="2614800"/>
            <a:ext cx="7315201" cy="2795400"/>
            <a:chOff x="1219200" y="2491565"/>
            <a:chExt cx="7315201" cy="2795400"/>
          </a:xfrm>
        </p:grpSpPr>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2491565"/>
              <a:ext cx="7239000" cy="2795400"/>
            </a:xfrm>
            <a:prstGeom prst="rect">
              <a:avLst/>
            </a:prstGeom>
            <a:noFill/>
            <a:ln w="28575">
              <a:solidFill>
                <a:srgbClr val="00FFFF"/>
              </a:solidFill>
              <a:miter lim="800000"/>
              <a:headEnd/>
              <a:tailEnd/>
            </a:ln>
            <a:extLst>
              <a:ext uri="{909E8E84-426E-40DD-AFC4-6F175D3DCCD1}">
                <a14:hiddenFill xmlns:a14="http://schemas.microsoft.com/office/drawing/2010/main">
                  <a:solidFill>
                    <a:schemeClr val="accent1"/>
                  </a:solidFill>
                </a14:hiddenFill>
              </a:ext>
            </a:extLst>
          </p:spPr>
        </p:pic>
        <p:sp>
          <p:nvSpPr>
            <p:cNvPr id="10" name="TextBox 13"/>
            <p:cNvSpPr txBox="1">
              <a:spLocks noChangeArrowheads="1"/>
            </p:cNvSpPr>
            <p:nvPr/>
          </p:nvSpPr>
          <p:spPr bwMode="auto">
            <a:xfrm>
              <a:off x="4406989" y="2514600"/>
              <a:ext cx="412741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Unicode MS" pitchFamily="34" charset="-128"/>
                </a:defRPr>
              </a:lvl1pPr>
              <a:lvl2pPr marL="742950" indent="-285750" eaLnBrk="0" hangingPunct="0">
                <a:defRPr>
                  <a:solidFill>
                    <a:schemeClr val="tx1"/>
                  </a:solidFill>
                  <a:latin typeface="Arial Unicode MS" pitchFamily="34" charset="-128"/>
                </a:defRPr>
              </a:lvl2pPr>
              <a:lvl3pPr marL="1143000" indent="-228600" eaLnBrk="0" hangingPunct="0">
                <a:defRPr>
                  <a:solidFill>
                    <a:schemeClr val="tx1"/>
                  </a:solidFill>
                  <a:latin typeface="Arial Unicode MS" pitchFamily="34" charset="-128"/>
                </a:defRPr>
              </a:lvl3pPr>
              <a:lvl4pPr marL="1600200" indent="-228600" eaLnBrk="0" hangingPunct="0">
                <a:defRPr>
                  <a:solidFill>
                    <a:schemeClr val="tx1"/>
                  </a:solidFill>
                  <a:latin typeface="Arial Unicode MS" pitchFamily="34" charset="-128"/>
                </a:defRPr>
              </a:lvl4pPr>
              <a:lvl5pPr marL="2057400" indent="-228600" eaLnBrk="0" hangingPunct="0">
                <a:defRPr>
                  <a:solidFill>
                    <a:schemeClr val="tx1"/>
                  </a:solidFill>
                  <a:latin typeface="Arial Unicode MS" pitchFamily="34" charset="-128"/>
                </a:defRPr>
              </a:lvl5pPr>
              <a:lvl6pPr marL="2514600" indent="-228600" eaLnBrk="0" fontAlgn="base" hangingPunct="0">
                <a:spcBef>
                  <a:spcPct val="0"/>
                </a:spcBef>
                <a:spcAft>
                  <a:spcPct val="0"/>
                </a:spcAft>
                <a:defRPr>
                  <a:solidFill>
                    <a:schemeClr val="tx1"/>
                  </a:solidFill>
                  <a:latin typeface="Arial Unicode MS" pitchFamily="34" charset="-128"/>
                </a:defRPr>
              </a:lvl6pPr>
              <a:lvl7pPr marL="2971800" indent="-228600" eaLnBrk="0" fontAlgn="base" hangingPunct="0">
                <a:spcBef>
                  <a:spcPct val="0"/>
                </a:spcBef>
                <a:spcAft>
                  <a:spcPct val="0"/>
                </a:spcAft>
                <a:defRPr>
                  <a:solidFill>
                    <a:schemeClr val="tx1"/>
                  </a:solidFill>
                  <a:latin typeface="Arial Unicode MS" pitchFamily="34" charset="-128"/>
                </a:defRPr>
              </a:lvl7pPr>
              <a:lvl8pPr marL="3429000" indent="-228600" eaLnBrk="0" fontAlgn="base" hangingPunct="0">
                <a:spcBef>
                  <a:spcPct val="0"/>
                </a:spcBef>
                <a:spcAft>
                  <a:spcPct val="0"/>
                </a:spcAft>
                <a:defRPr>
                  <a:solidFill>
                    <a:schemeClr val="tx1"/>
                  </a:solidFill>
                  <a:latin typeface="Arial Unicode MS" pitchFamily="34" charset="-128"/>
                </a:defRPr>
              </a:lvl8pPr>
              <a:lvl9pPr marL="3886200" indent="-228600" eaLnBrk="0" fontAlgn="base" hangingPunct="0">
                <a:spcBef>
                  <a:spcPct val="0"/>
                </a:spcBef>
                <a:spcAft>
                  <a:spcPct val="0"/>
                </a:spcAft>
                <a:defRPr>
                  <a:solidFill>
                    <a:schemeClr val="tx1"/>
                  </a:solidFill>
                  <a:latin typeface="Arial Unicode MS" pitchFamily="34" charset="-128"/>
                </a:defRPr>
              </a:lvl9pPr>
            </a:lstStyle>
            <a:p>
              <a:pPr eaLnBrk="1" hangingPunct="1"/>
              <a:r>
                <a:rPr lang="en-US" sz="1400" b="1" dirty="0" smtClean="0">
                  <a:solidFill>
                    <a:srgbClr val="0000CC"/>
                  </a:solidFill>
                  <a:latin typeface="Arial" charset="0"/>
                </a:rPr>
                <a:t>Denny J et al.,</a:t>
              </a:r>
              <a:r>
                <a:rPr lang="en-US" sz="1400" i="1" dirty="0" smtClean="0">
                  <a:solidFill>
                    <a:srgbClr val="0000CC"/>
                  </a:solidFill>
                  <a:latin typeface="Arial" charset="0"/>
                </a:rPr>
                <a:t> </a:t>
              </a:r>
              <a:r>
                <a:rPr lang="nl-NL" sz="1400" b="1" i="1" dirty="0" smtClean="0">
                  <a:solidFill>
                    <a:srgbClr val="0000CC"/>
                  </a:solidFill>
                  <a:latin typeface="Arial" charset="0"/>
                </a:rPr>
                <a:t>Nat Biotechnol </a:t>
              </a:r>
              <a:r>
                <a:rPr lang="nl-NL" sz="1400" b="1" dirty="0" smtClean="0">
                  <a:solidFill>
                    <a:srgbClr val="0000CC"/>
                  </a:solidFill>
                  <a:latin typeface="Arial" charset="0"/>
                </a:rPr>
                <a:t>2013;31:1102-10</a:t>
              </a:r>
              <a:r>
                <a:rPr lang="en-US" sz="1400" b="1" dirty="0" smtClean="0">
                  <a:solidFill>
                    <a:srgbClr val="0000CC"/>
                  </a:solidFill>
                  <a:latin typeface="Arial" charset="0"/>
                </a:rPr>
                <a:t>. </a:t>
              </a:r>
              <a:endParaRPr lang="en-US" sz="1400" b="1" dirty="0">
                <a:solidFill>
                  <a:srgbClr val="0000CC"/>
                </a:solidFill>
                <a:latin typeface="Arial" charset="0"/>
              </a:endParaRPr>
            </a:p>
          </p:txBody>
        </p:sp>
      </p:grpSp>
      <p:grpSp>
        <p:nvGrpSpPr>
          <p:cNvPr id="11" name="Group 10"/>
          <p:cNvGrpSpPr/>
          <p:nvPr/>
        </p:nvGrpSpPr>
        <p:grpSpPr>
          <a:xfrm>
            <a:off x="1457325" y="3276600"/>
            <a:ext cx="7381875" cy="3124200"/>
            <a:chOff x="1277815" y="3124200"/>
            <a:chExt cx="7381875" cy="3124200"/>
          </a:xfrm>
        </p:grpSpPr>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77815" y="3152775"/>
              <a:ext cx="7381875" cy="3095625"/>
            </a:xfrm>
            <a:prstGeom prst="rect">
              <a:avLst/>
            </a:prstGeom>
            <a:noFill/>
            <a:ln w="28575">
              <a:solidFill>
                <a:srgbClr val="66FFFF"/>
              </a:solidFill>
              <a:miter lim="800000"/>
              <a:headEnd/>
              <a:tailEnd/>
            </a:ln>
            <a:extLst>
              <a:ext uri="{909E8E84-426E-40DD-AFC4-6F175D3DCCD1}">
                <a14:hiddenFill xmlns:a14="http://schemas.microsoft.com/office/drawing/2010/main">
                  <a:solidFill>
                    <a:schemeClr val="accent1"/>
                  </a:solidFill>
                </a14:hiddenFill>
              </a:ext>
            </a:extLst>
          </p:spPr>
        </p:pic>
        <p:sp>
          <p:nvSpPr>
            <p:cNvPr id="18" name="TextBox 13"/>
            <p:cNvSpPr txBox="1">
              <a:spLocks noChangeArrowheads="1"/>
            </p:cNvSpPr>
            <p:nvPr/>
          </p:nvSpPr>
          <p:spPr bwMode="auto">
            <a:xfrm>
              <a:off x="3770277" y="3124200"/>
              <a:ext cx="389881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Unicode MS" pitchFamily="34" charset="-128"/>
                </a:defRPr>
              </a:lvl1pPr>
              <a:lvl2pPr marL="742950" indent="-285750" eaLnBrk="0" hangingPunct="0">
                <a:defRPr>
                  <a:solidFill>
                    <a:schemeClr val="tx1"/>
                  </a:solidFill>
                  <a:latin typeface="Arial Unicode MS" pitchFamily="34" charset="-128"/>
                </a:defRPr>
              </a:lvl2pPr>
              <a:lvl3pPr marL="1143000" indent="-228600" eaLnBrk="0" hangingPunct="0">
                <a:defRPr>
                  <a:solidFill>
                    <a:schemeClr val="tx1"/>
                  </a:solidFill>
                  <a:latin typeface="Arial Unicode MS" pitchFamily="34" charset="-128"/>
                </a:defRPr>
              </a:lvl3pPr>
              <a:lvl4pPr marL="1600200" indent="-228600" eaLnBrk="0" hangingPunct="0">
                <a:defRPr>
                  <a:solidFill>
                    <a:schemeClr val="tx1"/>
                  </a:solidFill>
                  <a:latin typeface="Arial Unicode MS" pitchFamily="34" charset="-128"/>
                </a:defRPr>
              </a:lvl4pPr>
              <a:lvl5pPr marL="2057400" indent="-228600" eaLnBrk="0" hangingPunct="0">
                <a:defRPr>
                  <a:solidFill>
                    <a:schemeClr val="tx1"/>
                  </a:solidFill>
                  <a:latin typeface="Arial Unicode MS" pitchFamily="34" charset="-128"/>
                </a:defRPr>
              </a:lvl5pPr>
              <a:lvl6pPr marL="2514600" indent="-228600" eaLnBrk="0" fontAlgn="base" hangingPunct="0">
                <a:spcBef>
                  <a:spcPct val="0"/>
                </a:spcBef>
                <a:spcAft>
                  <a:spcPct val="0"/>
                </a:spcAft>
                <a:defRPr>
                  <a:solidFill>
                    <a:schemeClr val="tx1"/>
                  </a:solidFill>
                  <a:latin typeface="Arial Unicode MS" pitchFamily="34" charset="-128"/>
                </a:defRPr>
              </a:lvl6pPr>
              <a:lvl7pPr marL="2971800" indent="-228600" eaLnBrk="0" fontAlgn="base" hangingPunct="0">
                <a:spcBef>
                  <a:spcPct val="0"/>
                </a:spcBef>
                <a:spcAft>
                  <a:spcPct val="0"/>
                </a:spcAft>
                <a:defRPr>
                  <a:solidFill>
                    <a:schemeClr val="tx1"/>
                  </a:solidFill>
                  <a:latin typeface="Arial Unicode MS" pitchFamily="34" charset="-128"/>
                </a:defRPr>
              </a:lvl7pPr>
              <a:lvl8pPr marL="3429000" indent="-228600" eaLnBrk="0" fontAlgn="base" hangingPunct="0">
                <a:spcBef>
                  <a:spcPct val="0"/>
                </a:spcBef>
                <a:spcAft>
                  <a:spcPct val="0"/>
                </a:spcAft>
                <a:defRPr>
                  <a:solidFill>
                    <a:schemeClr val="tx1"/>
                  </a:solidFill>
                  <a:latin typeface="Arial Unicode MS" pitchFamily="34" charset="-128"/>
                </a:defRPr>
              </a:lvl8pPr>
              <a:lvl9pPr marL="3886200" indent="-228600" eaLnBrk="0" fontAlgn="base" hangingPunct="0">
                <a:spcBef>
                  <a:spcPct val="0"/>
                </a:spcBef>
                <a:spcAft>
                  <a:spcPct val="0"/>
                </a:spcAft>
                <a:defRPr>
                  <a:solidFill>
                    <a:schemeClr val="tx1"/>
                  </a:solidFill>
                  <a:latin typeface="Arial Unicode MS" pitchFamily="34" charset="-128"/>
                </a:defRPr>
              </a:lvl9pPr>
            </a:lstStyle>
            <a:p>
              <a:pPr eaLnBrk="1" hangingPunct="1"/>
              <a:r>
                <a:rPr lang="en-US" sz="1400" b="1" dirty="0" smtClean="0">
                  <a:solidFill>
                    <a:srgbClr val="0000CC"/>
                  </a:solidFill>
                  <a:latin typeface="Arial" charset="0"/>
                </a:rPr>
                <a:t>Mosley J et al.,</a:t>
              </a:r>
              <a:r>
                <a:rPr lang="en-US" sz="1400" i="1" dirty="0" smtClean="0">
                  <a:solidFill>
                    <a:srgbClr val="0000CC"/>
                  </a:solidFill>
                  <a:latin typeface="Arial" charset="0"/>
                </a:rPr>
                <a:t> </a:t>
              </a:r>
              <a:r>
                <a:rPr lang="nl-NL" sz="1400" b="1" i="1" dirty="0" smtClean="0">
                  <a:solidFill>
                    <a:srgbClr val="0000CC"/>
                  </a:solidFill>
                  <a:latin typeface="Arial" charset="0"/>
                </a:rPr>
                <a:t>PLoS One </a:t>
              </a:r>
              <a:r>
                <a:rPr lang="nl-NL" sz="1400" b="1" dirty="0">
                  <a:solidFill>
                    <a:srgbClr val="0000CC"/>
                  </a:solidFill>
                  <a:latin typeface="Arial" charset="0"/>
                </a:rPr>
                <a:t>2013; </a:t>
              </a:r>
              <a:r>
                <a:rPr lang="nl-NL" sz="1400" b="1" dirty="0" smtClean="0">
                  <a:solidFill>
                    <a:srgbClr val="0000CC"/>
                  </a:solidFill>
                  <a:latin typeface="Arial" charset="0"/>
                </a:rPr>
                <a:t>8:e81503</a:t>
              </a:r>
              <a:r>
                <a:rPr lang="en-US" sz="1400" b="1" dirty="0" smtClean="0">
                  <a:solidFill>
                    <a:srgbClr val="0000CC"/>
                  </a:solidFill>
                  <a:latin typeface="Arial" charset="0"/>
                </a:rPr>
                <a:t>. </a:t>
              </a:r>
              <a:endParaRPr lang="en-US" sz="1400" b="1" dirty="0">
                <a:solidFill>
                  <a:srgbClr val="0000CC"/>
                </a:solidFill>
                <a:latin typeface="Arial" charset="0"/>
              </a:endParaRPr>
            </a:p>
          </p:txBody>
        </p:sp>
      </p:grpSp>
    </p:spTree>
    <p:custDataLst>
      <p:tags r:id="rId1"/>
    </p:custDataLst>
    <p:extLst>
      <p:ext uri="{BB962C8B-B14F-4D97-AF65-F5344CB8AC3E}">
        <p14:creationId xmlns:p14="http://schemas.microsoft.com/office/powerpoint/2010/main" val="452749540"/>
      </p:ext>
    </p:extLst>
  </p:cSld>
  <p:clrMapOvr>
    <a:masterClrMapping/>
  </p:clrMapOvr>
  <mc:AlternateContent xmlns:mc="http://schemas.openxmlformats.org/markup-compatibility/2006" xmlns:p14="http://schemas.microsoft.com/office/powerpoint/2010/main">
    <mc:Choice Requires="p14">
      <p:transition spd="med" p14:dur="700" advTm="8437">
        <p:fade/>
      </p:transition>
    </mc:Choice>
    <mc:Fallback xmlns="">
      <p:transition spd="med" advTm="843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righ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2"/>
          <p:cNvSpPr>
            <a:spLocks noGrp="1" noChangeArrowheads="1"/>
          </p:cNvSpPr>
          <p:nvPr>
            <p:ph type="title" idx="4294967295"/>
          </p:nvPr>
        </p:nvSpPr>
        <p:spPr>
          <a:xfrm>
            <a:off x="746125" y="228600"/>
            <a:ext cx="7635875" cy="990600"/>
          </a:xfrm>
        </p:spPr>
        <p:txBody>
          <a:bodyPr/>
          <a:lstStyle/>
          <a:p>
            <a:pPr eaLnBrk="1" hangingPunct="1"/>
            <a:r>
              <a:rPr lang="en-US" b="1" dirty="0" smtClean="0"/>
              <a:t>T2DM </a:t>
            </a:r>
            <a:r>
              <a:rPr lang="en-US" b="1" dirty="0" err="1" smtClean="0"/>
              <a:t>Phenotyping</a:t>
            </a:r>
            <a:r>
              <a:rPr lang="en-US" b="1" dirty="0" smtClean="0"/>
              <a:t> Algorithm in XML and HTML </a:t>
            </a:r>
          </a:p>
        </p:txBody>
      </p:sp>
      <p:sp>
        <p:nvSpPr>
          <p:cNvPr id="31749" name="TextBox 13"/>
          <p:cNvSpPr txBox="1">
            <a:spLocks noChangeArrowheads="1"/>
          </p:cNvSpPr>
          <p:nvPr/>
        </p:nvSpPr>
        <p:spPr bwMode="auto">
          <a:xfrm>
            <a:off x="228600" y="6461125"/>
            <a:ext cx="678794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Unicode MS" pitchFamily="34" charset="-128"/>
              </a:defRPr>
            </a:lvl1pPr>
            <a:lvl2pPr marL="742950" indent="-285750" eaLnBrk="0" hangingPunct="0">
              <a:defRPr>
                <a:solidFill>
                  <a:schemeClr val="tx1"/>
                </a:solidFill>
                <a:latin typeface="Arial Unicode MS" pitchFamily="34" charset="-128"/>
              </a:defRPr>
            </a:lvl2pPr>
            <a:lvl3pPr marL="1143000" indent="-228600" eaLnBrk="0" hangingPunct="0">
              <a:defRPr>
                <a:solidFill>
                  <a:schemeClr val="tx1"/>
                </a:solidFill>
                <a:latin typeface="Arial Unicode MS" pitchFamily="34" charset="-128"/>
              </a:defRPr>
            </a:lvl3pPr>
            <a:lvl4pPr marL="1600200" indent="-228600" eaLnBrk="0" hangingPunct="0">
              <a:defRPr>
                <a:solidFill>
                  <a:schemeClr val="tx1"/>
                </a:solidFill>
                <a:latin typeface="Arial Unicode MS" pitchFamily="34" charset="-128"/>
              </a:defRPr>
            </a:lvl4pPr>
            <a:lvl5pPr marL="2057400" indent="-228600" eaLnBrk="0" hangingPunct="0">
              <a:defRPr>
                <a:solidFill>
                  <a:schemeClr val="tx1"/>
                </a:solidFill>
                <a:latin typeface="Arial Unicode MS" pitchFamily="34" charset="-128"/>
              </a:defRPr>
            </a:lvl5pPr>
            <a:lvl6pPr marL="2514600" indent="-228600" eaLnBrk="0" fontAlgn="base" hangingPunct="0">
              <a:spcBef>
                <a:spcPct val="0"/>
              </a:spcBef>
              <a:spcAft>
                <a:spcPct val="0"/>
              </a:spcAft>
              <a:defRPr>
                <a:solidFill>
                  <a:schemeClr val="tx1"/>
                </a:solidFill>
                <a:latin typeface="Arial Unicode MS" pitchFamily="34" charset="-128"/>
              </a:defRPr>
            </a:lvl6pPr>
            <a:lvl7pPr marL="2971800" indent="-228600" eaLnBrk="0" fontAlgn="base" hangingPunct="0">
              <a:spcBef>
                <a:spcPct val="0"/>
              </a:spcBef>
              <a:spcAft>
                <a:spcPct val="0"/>
              </a:spcAft>
              <a:defRPr>
                <a:solidFill>
                  <a:schemeClr val="tx1"/>
                </a:solidFill>
                <a:latin typeface="Arial Unicode MS" pitchFamily="34" charset="-128"/>
              </a:defRPr>
            </a:lvl7pPr>
            <a:lvl8pPr marL="3429000" indent="-228600" eaLnBrk="0" fontAlgn="base" hangingPunct="0">
              <a:spcBef>
                <a:spcPct val="0"/>
              </a:spcBef>
              <a:spcAft>
                <a:spcPct val="0"/>
              </a:spcAft>
              <a:defRPr>
                <a:solidFill>
                  <a:schemeClr val="tx1"/>
                </a:solidFill>
                <a:latin typeface="Arial Unicode MS" pitchFamily="34" charset="-128"/>
              </a:defRPr>
            </a:lvl8pPr>
            <a:lvl9pPr marL="3886200" indent="-228600" eaLnBrk="0" fontAlgn="base" hangingPunct="0">
              <a:spcBef>
                <a:spcPct val="0"/>
              </a:spcBef>
              <a:spcAft>
                <a:spcPct val="0"/>
              </a:spcAft>
              <a:defRPr>
                <a:solidFill>
                  <a:schemeClr val="tx1"/>
                </a:solidFill>
                <a:latin typeface="Arial Unicode MS" pitchFamily="34" charset="-128"/>
              </a:defRPr>
            </a:lvl9pPr>
          </a:lstStyle>
          <a:p>
            <a:pPr eaLnBrk="1" hangingPunct="1"/>
            <a:r>
              <a:rPr lang="en-US" sz="2000" b="1" dirty="0" smtClean="0">
                <a:solidFill>
                  <a:schemeClr val="bg1"/>
                </a:solidFill>
                <a:latin typeface="Arial" charset="0"/>
              </a:rPr>
              <a:t>Thompson et al</a:t>
            </a:r>
            <a:r>
              <a:rPr lang="en-US" sz="2000" b="1" dirty="0">
                <a:solidFill>
                  <a:schemeClr val="bg1"/>
                </a:solidFill>
                <a:latin typeface="Arial" charset="0"/>
              </a:rPr>
              <a:t>., </a:t>
            </a:r>
            <a:r>
              <a:rPr lang="en-US" sz="2000" b="1" i="1" dirty="0">
                <a:solidFill>
                  <a:schemeClr val="bg1"/>
                </a:solidFill>
                <a:latin typeface="Arial" charset="0"/>
              </a:rPr>
              <a:t>AMIA </a:t>
            </a:r>
            <a:r>
              <a:rPr lang="en-US" sz="2000" b="1" i="1" dirty="0" err="1">
                <a:solidFill>
                  <a:schemeClr val="bg1"/>
                </a:solidFill>
                <a:latin typeface="Arial" charset="0"/>
              </a:rPr>
              <a:t>Annu</a:t>
            </a:r>
            <a:r>
              <a:rPr lang="en-US" sz="2000" b="1" i="1" dirty="0">
                <a:solidFill>
                  <a:schemeClr val="bg1"/>
                </a:solidFill>
                <a:latin typeface="Arial" charset="0"/>
              </a:rPr>
              <a:t> </a:t>
            </a:r>
            <a:r>
              <a:rPr lang="en-US" sz="2000" b="1" i="1" dirty="0" err="1">
                <a:solidFill>
                  <a:schemeClr val="bg1"/>
                </a:solidFill>
                <a:latin typeface="Arial" charset="0"/>
              </a:rPr>
              <a:t>Symp</a:t>
            </a:r>
            <a:r>
              <a:rPr lang="en-US" sz="2000" b="1" i="1" dirty="0">
                <a:solidFill>
                  <a:schemeClr val="bg1"/>
                </a:solidFill>
                <a:latin typeface="Arial" charset="0"/>
              </a:rPr>
              <a:t> Proc</a:t>
            </a:r>
            <a:r>
              <a:rPr lang="en-US" sz="2000" b="1" dirty="0">
                <a:solidFill>
                  <a:schemeClr val="bg1"/>
                </a:solidFill>
                <a:latin typeface="Arial" charset="0"/>
              </a:rPr>
              <a:t>. </a:t>
            </a:r>
            <a:r>
              <a:rPr lang="en-US" sz="2000" b="1" dirty="0" smtClean="0">
                <a:solidFill>
                  <a:schemeClr val="bg1"/>
                </a:solidFill>
                <a:latin typeface="Arial" charset="0"/>
              </a:rPr>
              <a:t>2012;911-20</a:t>
            </a:r>
            <a:r>
              <a:rPr lang="en-US" sz="2000" b="1" dirty="0">
                <a:solidFill>
                  <a:schemeClr val="bg1"/>
                </a:solidFill>
                <a:latin typeface="Arial" charset="0"/>
              </a:rPr>
              <a:t>.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662" y="1362346"/>
            <a:ext cx="8781938" cy="4826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233276"/>
      </p:ext>
    </p:extLst>
  </p:cSld>
  <p:clrMapOvr>
    <a:masterClrMapping/>
  </p:clrMapOvr>
  <mc:AlternateContent xmlns:mc="http://schemas.openxmlformats.org/markup-compatibility/2006" xmlns:p14="http://schemas.microsoft.com/office/powerpoint/2010/main">
    <mc:Choice Requires="p14">
      <p:transition spd="med" p14:dur="700" advTm="1363">
        <p:fade/>
      </p:transition>
    </mc:Choice>
    <mc:Fallback xmlns="">
      <p:transition spd="med" advTm="1363">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1721149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244299" y="1343044"/>
            <a:ext cx="5502571" cy="1485280"/>
            <a:chOff x="244299" y="1343044"/>
            <a:chExt cx="5502571" cy="1485280"/>
          </a:xfrm>
          <a:scene3d>
            <a:camera prst="orthographicFront">
              <a:rot lat="0" lon="0" rev="0"/>
            </a:camera>
            <a:lightRig rig="balanced" dir="t">
              <a:rot lat="0" lon="0" rev="8700000"/>
            </a:lightRig>
          </a:scene3d>
        </p:grpSpPr>
        <p:sp>
          <p:nvSpPr>
            <p:cNvPr id="11" name="Freeform 10"/>
            <p:cNvSpPr/>
            <p:nvPr/>
          </p:nvSpPr>
          <p:spPr>
            <a:xfrm>
              <a:off x="244299" y="1347701"/>
              <a:ext cx="1398722" cy="1480623"/>
            </a:xfrm>
            <a:custGeom>
              <a:avLst/>
              <a:gdLst>
                <a:gd name="connsiteX0" fmla="*/ 0 w 1327591"/>
                <a:gd name="connsiteY0" fmla="*/ 0 h 929313"/>
                <a:gd name="connsiteX1" fmla="*/ 862935 w 1327591"/>
                <a:gd name="connsiteY1" fmla="*/ 0 h 929313"/>
                <a:gd name="connsiteX2" fmla="*/ 1327591 w 1327591"/>
                <a:gd name="connsiteY2" fmla="*/ 464657 h 929313"/>
                <a:gd name="connsiteX3" fmla="*/ 862935 w 1327591"/>
                <a:gd name="connsiteY3" fmla="*/ 929313 h 929313"/>
                <a:gd name="connsiteX4" fmla="*/ 0 w 1327591"/>
                <a:gd name="connsiteY4" fmla="*/ 929313 h 929313"/>
                <a:gd name="connsiteX5" fmla="*/ 464657 w 1327591"/>
                <a:gd name="connsiteY5" fmla="*/ 464657 h 929313"/>
                <a:gd name="connsiteX6" fmla="*/ 0 w 1327591"/>
                <a:gd name="connsiteY6" fmla="*/ 0 h 92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7591" h="929313">
                  <a:moveTo>
                    <a:pt x="1327591" y="0"/>
                  </a:moveTo>
                  <a:lnTo>
                    <a:pt x="1327591" y="604054"/>
                  </a:lnTo>
                  <a:lnTo>
                    <a:pt x="663795" y="929313"/>
                  </a:lnTo>
                  <a:lnTo>
                    <a:pt x="0" y="604054"/>
                  </a:lnTo>
                  <a:lnTo>
                    <a:pt x="0" y="0"/>
                  </a:lnTo>
                  <a:lnTo>
                    <a:pt x="663795" y="325260"/>
                  </a:lnTo>
                  <a:lnTo>
                    <a:pt x="1327591" y="0"/>
                  </a:lnTo>
                  <a:close/>
                </a:path>
              </a:pathLst>
            </a:custGeom>
            <a:solidFill>
              <a:schemeClr val="accent2">
                <a:lumMod val="60000"/>
                <a:lumOff val="40000"/>
              </a:schemeClr>
            </a:solidFill>
            <a:ln>
              <a:noFill/>
            </a:ln>
            <a:effectLst>
              <a:outerShdw blurRad="44450" dist="27940" dir="5400000" algn="ctr">
                <a:srgbClr val="000000">
                  <a:alpha val="32000"/>
                </a:srgbClr>
              </a:outerShdw>
            </a:effectLst>
            <a:sp3d>
              <a:bevelT w="190500" h="38100"/>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1431" tIns="476087" rIns="11429" bIns="476086" numCol="1" spcCol="1270" anchor="ctr" anchorCtr="0">
              <a:noAutofit/>
            </a:bodyPr>
            <a:lstStyle/>
            <a:p>
              <a:pPr algn="ctr" defTabSz="800100">
                <a:lnSpc>
                  <a:spcPct val="90000"/>
                </a:lnSpc>
                <a:spcBef>
                  <a:spcPct val="0"/>
                </a:spcBef>
                <a:spcAft>
                  <a:spcPct val="35000"/>
                </a:spcAft>
              </a:pPr>
              <a:r>
                <a:rPr lang="en-US" sz="2100" b="1" dirty="0" smtClean="0">
                  <a:solidFill>
                    <a:srgbClr val="C0504D">
                      <a:lumMod val="50000"/>
                    </a:srgbClr>
                  </a:solidFill>
                </a:rPr>
                <a:t>Create</a:t>
              </a:r>
              <a:endParaRPr lang="en-US" sz="2100" b="1" dirty="0">
                <a:solidFill>
                  <a:srgbClr val="C0504D">
                    <a:lumMod val="50000"/>
                  </a:srgbClr>
                </a:solidFill>
              </a:endParaRPr>
            </a:p>
          </p:txBody>
        </p:sp>
        <p:sp>
          <p:nvSpPr>
            <p:cNvPr id="12" name="Freeform 11"/>
            <p:cNvSpPr/>
            <p:nvPr/>
          </p:nvSpPr>
          <p:spPr>
            <a:xfrm>
              <a:off x="1664921" y="1343044"/>
              <a:ext cx="4081949" cy="964483"/>
            </a:xfrm>
            <a:custGeom>
              <a:avLst/>
              <a:gdLst>
                <a:gd name="connsiteX0" fmla="*/ 166128 w 996749"/>
                <a:gd name="connsiteY0" fmla="*/ 0 h 2712053"/>
                <a:gd name="connsiteX1" fmla="*/ 830621 w 996749"/>
                <a:gd name="connsiteY1" fmla="*/ 0 h 2712053"/>
                <a:gd name="connsiteX2" fmla="*/ 996749 w 996749"/>
                <a:gd name="connsiteY2" fmla="*/ 166128 h 2712053"/>
                <a:gd name="connsiteX3" fmla="*/ 996749 w 996749"/>
                <a:gd name="connsiteY3" fmla="*/ 2712053 h 2712053"/>
                <a:gd name="connsiteX4" fmla="*/ 996749 w 996749"/>
                <a:gd name="connsiteY4" fmla="*/ 2712053 h 2712053"/>
                <a:gd name="connsiteX5" fmla="*/ 0 w 996749"/>
                <a:gd name="connsiteY5" fmla="*/ 2712053 h 2712053"/>
                <a:gd name="connsiteX6" fmla="*/ 0 w 996749"/>
                <a:gd name="connsiteY6" fmla="*/ 2712053 h 2712053"/>
                <a:gd name="connsiteX7" fmla="*/ 0 w 996749"/>
                <a:gd name="connsiteY7" fmla="*/ 166128 h 2712053"/>
                <a:gd name="connsiteX8" fmla="*/ 166128 w 996749"/>
                <a:gd name="connsiteY8" fmla="*/ 0 h 271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6749" h="2712053">
                  <a:moveTo>
                    <a:pt x="996749" y="452017"/>
                  </a:moveTo>
                  <a:lnTo>
                    <a:pt x="996749" y="2260036"/>
                  </a:lnTo>
                  <a:cubicBezTo>
                    <a:pt x="996749" y="2509678"/>
                    <a:pt x="969413" y="2712053"/>
                    <a:pt x="935693" y="2712053"/>
                  </a:cubicBezTo>
                  <a:lnTo>
                    <a:pt x="0" y="2712053"/>
                  </a:lnTo>
                  <a:lnTo>
                    <a:pt x="0" y="2712053"/>
                  </a:lnTo>
                  <a:lnTo>
                    <a:pt x="0" y="0"/>
                  </a:lnTo>
                  <a:lnTo>
                    <a:pt x="0" y="0"/>
                  </a:lnTo>
                  <a:lnTo>
                    <a:pt x="935693" y="0"/>
                  </a:lnTo>
                  <a:cubicBezTo>
                    <a:pt x="969413" y="0"/>
                    <a:pt x="996749" y="202375"/>
                    <a:pt x="996749" y="452017"/>
                  </a:cubicBezTo>
                  <a:close/>
                </a:path>
              </a:pathLst>
            </a:custGeom>
            <a:ln>
              <a:noFill/>
            </a:ln>
            <a:effectLst>
              <a:outerShdw blurRad="44450" dist="27940" dir="5400000" algn="ctr">
                <a:srgbClr val="000000">
                  <a:alpha val="32000"/>
                </a:srgbClr>
              </a:outerShdw>
            </a:effectLst>
            <a:sp3d>
              <a:bevelT w="190500" h="38100"/>
            </a:sp3d>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9569" tIns="57546" rIns="57546" bIns="57548" numCol="1" spcCol="1270" anchor="ctr" anchorCtr="0">
              <a:noAutofit/>
            </a:bodyPr>
            <a:lstStyle/>
            <a:p>
              <a:pPr marL="114300" lvl="1" indent="-114300" defTabSz="622300">
                <a:lnSpc>
                  <a:spcPct val="90000"/>
                </a:lnSpc>
                <a:spcBef>
                  <a:spcPct val="0"/>
                </a:spcBef>
                <a:spcAft>
                  <a:spcPct val="15000"/>
                </a:spcAft>
                <a:buFontTx/>
                <a:buChar char="••"/>
              </a:pPr>
              <a:endParaRPr lang="en-US" sz="1400" dirty="0" smtClean="0">
                <a:solidFill>
                  <a:srgbClr val="C0504D">
                    <a:lumMod val="50000"/>
                  </a:srgbClr>
                </a:solidFill>
              </a:endParaRPr>
            </a:p>
            <a:p>
              <a:pPr marL="114300" lvl="1" indent="-114300" defTabSz="622300">
                <a:lnSpc>
                  <a:spcPct val="90000"/>
                </a:lnSpc>
                <a:spcBef>
                  <a:spcPct val="0"/>
                </a:spcBef>
                <a:spcAft>
                  <a:spcPct val="15000"/>
                </a:spcAft>
                <a:buFontTx/>
                <a:buChar char="••"/>
              </a:pPr>
              <a:r>
                <a:rPr lang="en-US" sz="1400" dirty="0" smtClean="0">
                  <a:solidFill>
                    <a:srgbClr val="C0504D">
                      <a:lumMod val="50000"/>
                    </a:srgbClr>
                  </a:solidFill>
                </a:rPr>
                <a:t>Phenotype algorithm and data dictionary are in development</a:t>
              </a:r>
            </a:p>
            <a:p>
              <a:pPr marL="628650" lvl="1" indent="-171450">
                <a:buFont typeface="Wingdings" panose="05000000000000000000" pitchFamily="2" charset="2"/>
                <a:buChar char="v"/>
              </a:pPr>
              <a:r>
                <a:rPr lang="en-US" sz="1200" dirty="0">
                  <a:solidFill>
                    <a:srgbClr val="C0504D">
                      <a:lumMod val="50000"/>
                    </a:srgbClr>
                  </a:solidFill>
                </a:rPr>
                <a:t>Share algorithm with project team</a:t>
              </a:r>
            </a:p>
            <a:p>
              <a:pPr marL="628650" lvl="1" indent="-171450">
                <a:buFont typeface="Wingdings" panose="05000000000000000000" pitchFamily="2" charset="2"/>
                <a:buChar char="v"/>
              </a:pPr>
              <a:r>
                <a:rPr lang="en-US" sz="1200" dirty="0">
                  <a:solidFill>
                    <a:srgbClr val="C0504D">
                      <a:lumMod val="50000"/>
                    </a:srgbClr>
                  </a:solidFill>
                </a:rPr>
                <a:t>Standardize Phenotype Development</a:t>
              </a:r>
            </a:p>
            <a:p>
              <a:pPr marL="628650" lvl="1" indent="-171450">
                <a:buFont typeface="Wingdings" panose="05000000000000000000" pitchFamily="2" charset="2"/>
                <a:buChar char="v"/>
              </a:pPr>
              <a:r>
                <a:rPr lang="en-US" sz="1200" dirty="0">
                  <a:solidFill>
                    <a:srgbClr val="C0504D">
                      <a:lumMod val="50000"/>
                    </a:srgbClr>
                  </a:solidFill>
                </a:rPr>
                <a:t>Standardize data collection</a:t>
              </a:r>
            </a:p>
            <a:p>
              <a:pPr marL="114300" lvl="1" indent="-114300" defTabSz="622300">
                <a:lnSpc>
                  <a:spcPct val="90000"/>
                </a:lnSpc>
                <a:spcBef>
                  <a:spcPct val="0"/>
                </a:spcBef>
                <a:spcAft>
                  <a:spcPct val="15000"/>
                </a:spcAft>
                <a:buFontTx/>
                <a:buChar char="••"/>
              </a:pPr>
              <a:endParaRPr lang="en-US" sz="1400" dirty="0">
                <a:solidFill>
                  <a:srgbClr val="C0504D">
                    <a:lumMod val="50000"/>
                  </a:srgbClr>
                </a:solidFill>
              </a:endParaRPr>
            </a:p>
          </p:txBody>
        </p:sp>
      </p:grpSp>
      <p:grpSp>
        <p:nvGrpSpPr>
          <p:cNvPr id="8" name="Group 7"/>
          <p:cNvGrpSpPr/>
          <p:nvPr/>
        </p:nvGrpSpPr>
        <p:grpSpPr>
          <a:xfrm>
            <a:off x="244299" y="2602657"/>
            <a:ext cx="5513519" cy="1520921"/>
            <a:chOff x="244299" y="2602657"/>
            <a:chExt cx="5513519" cy="1520921"/>
          </a:xfrm>
          <a:scene3d>
            <a:camera prst="orthographicFront">
              <a:rot lat="0" lon="0" rev="0"/>
            </a:camera>
            <a:lightRig rig="balanced" dir="t">
              <a:rot lat="0" lon="0" rev="8700000"/>
            </a:lightRig>
          </a:scene3d>
        </p:grpSpPr>
        <p:sp>
          <p:nvSpPr>
            <p:cNvPr id="14" name="Freeform 13"/>
            <p:cNvSpPr/>
            <p:nvPr/>
          </p:nvSpPr>
          <p:spPr>
            <a:xfrm>
              <a:off x="244299" y="2642955"/>
              <a:ext cx="1398722" cy="1480623"/>
            </a:xfrm>
            <a:custGeom>
              <a:avLst/>
              <a:gdLst>
                <a:gd name="connsiteX0" fmla="*/ 0 w 1327591"/>
                <a:gd name="connsiteY0" fmla="*/ 0 h 929313"/>
                <a:gd name="connsiteX1" fmla="*/ 862935 w 1327591"/>
                <a:gd name="connsiteY1" fmla="*/ 0 h 929313"/>
                <a:gd name="connsiteX2" fmla="*/ 1327591 w 1327591"/>
                <a:gd name="connsiteY2" fmla="*/ 464657 h 929313"/>
                <a:gd name="connsiteX3" fmla="*/ 862935 w 1327591"/>
                <a:gd name="connsiteY3" fmla="*/ 929313 h 929313"/>
                <a:gd name="connsiteX4" fmla="*/ 0 w 1327591"/>
                <a:gd name="connsiteY4" fmla="*/ 929313 h 929313"/>
                <a:gd name="connsiteX5" fmla="*/ 464657 w 1327591"/>
                <a:gd name="connsiteY5" fmla="*/ 464657 h 929313"/>
                <a:gd name="connsiteX6" fmla="*/ 0 w 1327591"/>
                <a:gd name="connsiteY6" fmla="*/ 0 h 92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7591" h="929313">
                  <a:moveTo>
                    <a:pt x="1327591" y="0"/>
                  </a:moveTo>
                  <a:lnTo>
                    <a:pt x="1327591" y="604054"/>
                  </a:lnTo>
                  <a:lnTo>
                    <a:pt x="663795" y="929313"/>
                  </a:lnTo>
                  <a:lnTo>
                    <a:pt x="0" y="604054"/>
                  </a:lnTo>
                  <a:lnTo>
                    <a:pt x="0" y="0"/>
                  </a:lnTo>
                  <a:lnTo>
                    <a:pt x="663795" y="325260"/>
                  </a:lnTo>
                  <a:lnTo>
                    <a:pt x="1327591" y="0"/>
                  </a:lnTo>
                  <a:close/>
                </a:path>
              </a:pathLst>
            </a:custGeom>
            <a:solidFill>
              <a:srgbClr val="F8F890"/>
            </a:solidFill>
            <a:ln>
              <a:noFill/>
            </a:ln>
            <a:effectLst>
              <a:outerShdw blurRad="44450" dist="27940" dir="5400000" algn="ctr">
                <a:srgbClr val="000000">
                  <a:alpha val="32000"/>
                </a:srgbClr>
              </a:outerShdw>
            </a:effectLst>
            <a:sp3d>
              <a:bevelT w="190500" h="38100"/>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3336" tIns="477992" rIns="13334" bIns="477991" numCol="1" spcCol="1270" anchor="ctr" anchorCtr="0">
              <a:noAutofit/>
            </a:bodyPr>
            <a:lstStyle/>
            <a:p>
              <a:pPr algn="ctr" defTabSz="933450">
                <a:lnSpc>
                  <a:spcPct val="90000"/>
                </a:lnSpc>
                <a:spcBef>
                  <a:spcPct val="0"/>
                </a:spcBef>
                <a:spcAft>
                  <a:spcPct val="35000"/>
                </a:spcAft>
              </a:pPr>
              <a:r>
                <a:rPr lang="en-US" sz="2100" b="1" dirty="0" smtClean="0">
                  <a:solidFill>
                    <a:srgbClr val="7D7447"/>
                  </a:solidFill>
                </a:rPr>
                <a:t>Validate</a:t>
              </a:r>
              <a:endParaRPr lang="en-US" sz="2100" b="1" dirty="0">
                <a:solidFill>
                  <a:srgbClr val="7D7447"/>
                </a:solidFill>
              </a:endParaRPr>
            </a:p>
          </p:txBody>
        </p:sp>
        <p:sp>
          <p:nvSpPr>
            <p:cNvPr id="15" name="Freeform 14"/>
            <p:cNvSpPr/>
            <p:nvPr/>
          </p:nvSpPr>
          <p:spPr>
            <a:xfrm>
              <a:off x="1653969" y="2602657"/>
              <a:ext cx="4103849" cy="1006848"/>
            </a:xfrm>
            <a:custGeom>
              <a:avLst/>
              <a:gdLst>
                <a:gd name="connsiteX0" fmla="*/ 143825 w 862934"/>
                <a:gd name="connsiteY0" fmla="*/ 0 h 2675890"/>
                <a:gd name="connsiteX1" fmla="*/ 719109 w 862934"/>
                <a:gd name="connsiteY1" fmla="*/ 0 h 2675890"/>
                <a:gd name="connsiteX2" fmla="*/ 862934 w 862934"/>
                <a:gd name="connsiteY2" fmla="*/ 143825 h 2675890"/>
                <a:gd name="connsiteX3" fmla="*/ 862934 w 862934"/>
                <a:gd name="connsiteY3" fmla="*/ 2675890 h 2675890"/>
                <a:gd name="connsiteX4" fmla="*/ 862934 w 862934"/>
                <a:gd name="connsiteY4" fmla="*/ 2675890 h 2675890"/>
                <a:gd name="connsiteX5" fmla="*/ 0 w 862934"/>
                <a:gd name="connsiteY5" fmla="*/ 2675890 h 2675890"/>
                <a:gd name="connsiteX6" fmla="*/ 0 w 862934"/>
                <a:gd name="connsiteY6" fmla="*/ 2675890 h 2675890"/>
                <a:gd name="connsiteX7" fmla="*/ 0 w 862934"/>
                <a:gd name="connsiteY7" fmla="*/ 143825 h 2675890"/>
                <a:gd name="connsiteX8" fmla="*/ 143825 w 862934"/>
                <a:gd name="connsiteY8" fmla="*/ 0 h 2675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934" h="2675890">
                  <a:moveTo>
                    <a:pt x="862934" y="445990"/>
                  </a:moveTo>
                  <a:lnTo>
                    <a:pt x="862934" y="2229900"/>
                  </a:lnTo>
                  <a:cubicBezTo>
                    <a:pt x="862934" y="2476212"/>
                    <a:pt x="842168" y="2675890"/>
                    <a:pt x="816553" y="2675890"/>
                  </a:cubicBezTo>
                  <a:lnTo>
                    <a:pt x="0" y="2675890"/>
                  </a:lnTo>
                  <a:lnTo>
                    <a:pt x="0" y="2675890"/>
                  </a:lnTo>
                  <a:lnTo>
                    <a:pt x="0" y="0"/>
                  </a:lnTo>
                  <a:lnTo>
                    <a:pt x="0" y="0"/>
                  </a:lnTo>
                  <a:lnTo>
                    <a:pt x="816553" y="0"/>
                  </a:lnTo>
                  <a:cubicBezTo>
                    <a:pt x="842168" y="0"/>
                    <a:pt x="862934" y="199678"/>
                    <a:pt x="862934" y="445990"/>
                  </a:cubicBezTo>
                  <a:close/>
                </a:path>
              </a:pathLst>
            </a:custGeom>
            <a:ln>
              <a:noFill/>
            </a:ln>
            <a:effectLst>
              <a:outerShdw blurRad="44450" dist="27940" dir="5400000" algn="ctr">
                <a:srgbClr val="000000">
                  <a:alpha val="32000"/>
                </a:srgbClr>
              </a:outerShdw>
            </a:effectLst>
            <a:sp3d>
              <a:bevelT w="190500" h="38100"/>
            </a:sp3d>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9569" tIns="51015" rIns="51014" bIns="51015" numCol="1" spcCol="1270" anchor="ctr" anchorCtr="0">
              <a:noAutofit/>
            </a:bodyPr>
            <a:lstStyle/>
            <a:p>
              <a:pPr marL="114300" lvl="1" indent="-114300" defTabSz="622300">
                <a:lnSpc>
                  <a:spcPct val="90000"/>
                </a:lnSpc>
                <a:spcBef>
                  <a:spcPct val="0"/>
                </a:spcBef>
                <a:spcAft>
                  <a:spcPct val="15000"/>
                </a:spcAft>
                <a:buFontTx/>
                <a:buChar char="••"/>
              </a:pPr>
              <a:endParaRPr lang="en-US" sz="1400" dirty="0" smtClean="0">
                <a:solidFill>
                  <a:srgbClr val="7D7447"/>
                </a:solidFill>
              </a:endParaRPr>
            </a:p>
            <a:p>
              <a:pPr marL="114300" lvl="1" indent="-114300" defTabSz="622300">
                <a:lnSpc>
                  <a:spcPct val="90000"/>
                </a:lnSpc>
                <a:spcBef>
                  <a:spcPct val="0"/>
                </a:spcBef>
                <a:spcAft>
                  <a:spcPct val="15000"/>
                </a:spcAft>
                <a:buFontTx/>
                <a:buChar char="••"/>
              </a:pPr>
              <a:r>
                <a:rPr lang="en-US" sz="1400" dirty="0" smtClean="0">
                  <a:solidFill>
                    <a:srgbClr val="7D7447"/>
                  </a:solidFill>
                </a:rPr>
                <a:t>Algorithm  and Data Dictionary in review by validation site(s)</a:t>
              </a:r>
            </a:p>
            <a:p>
              <a:pPr marL="628650" lvl="1" indent="-171450">
                <a:buFont typeface="Wingdings" panose="05000000000000000000" pitchFamily="2" charset="2"/>
                <a:buChar char="v"/>
              </a:pPr>
              <a:r>
                <a:rPr lang="en-US" sz="1200" dirty="0">
                  <a:solidFill>
                    <a:srgbClr val="7D7447"/>
                  </a:solidFill>
                </a:rPr>
                <a:t>Share algorithm with validation team</a:t>
              </a:r>
            </a:p>
            <a:p>
              <a:pPr marL="628650" lvl="1" indent="-171450">
                <a:buFont typeface="Wingdings" panose="05000000000000000000" pitchFamily="2" charset="2"/>
                <a:buChar char="v"/>
              </a:pPr>
              <a:r>
                <a:rPr lang="en-US" sz="1200" dirty="0">
                  <a:solidFill>
                    <a:srgbClr val="7D7447"/>
                  </a:solidFill>
                </a:rPr>
                <a:t>Validate algorithm</a:t>
              </a:r>
            </a:p>
            <a:p>
              <a:pPr marL="628650" lvl="1" indent="-171450">
                <a:buFont typeface="Wingdings" panose="05000000000000000000" pitchFamily="2" charset="2"/>
                <a:buChar char="v"/>
              </a:pPr>
              <a:r>
                <a:rPr lang="en-US" sz="1200" dirty="0">
                  <a:solidFill>
                    <a:srgbClr val="7D7447"/>
                  </a:solidFill>
                </a:rPr>
                <a:t>Validate Data Dictionary</a:t>
              </a:r>
            </a:p>
            <a:p>
              <a:pPr marL="114300" lvl="1" indent="-114300" defTabSz="622300">
                <a:lnSpc>
                  <a:spcPct val="90000"/>
                </a:lnSpc>
                <a:spcBef>
                  <a:spcPct val="0"/>
                </a:spcBef>
                <a:spcAft>
                  <a:spcPct val="15000"/>
                </a:spcAft>
                <a:buFontTx/>
                <a:buChar char="••"/>
              </a:pPr>
              <a:endParaRPr lang="en-US" sz="1400" dirty="0">
                <a:solidFill>
                  <a:srgbClr val="7D7447"/>
                </a:solidFill>
              </a:endParaRPr>
            </a:p>
          </p:txBody>
        </p:sp>
      </p:grpSp>
      <p:grpSp>
        <p:nvGrpSpPr>
          <p:cNvPr id="13" name="Group 12"/>
          <p:cNvGrpSpPr/>
          <p:nvPr/>
        </p:nvGrpSpPr>
        <p:grpSpPr>
          <a:xfrm>
            <a:off x="244299" y="4029993"/>
            <a:ext cx="5502570" cy="1502801"/>
            <a:chOff x="244299" y="4029993"/>
            <a:chExt cx="5502570" cy="1502801"/>
          </a:xfrm>
          <a:scene3d>
            <a:camera prst="orthographicFront">
              <a:rot lat="0" lon="0" rev="0"/>
            </a:camera>
            <a:lightRig rig="balanced" dir="t">
              <a:rot lat="0" lon="0" rev="8700000"/>
            </a:lightRig>
          </a:scene3d>
        </p:grpSpPr>
        <p:sp>
          <p:nvSpPr>
            <p:cNvPr id="16" name="Freeform 15"/>
            <p:cNvSpPr/>
            <p:nvPr/>
          </p:nvSpPr>
          <p:spPr>
            <a:xfrm>
              <a:off x="244299" y="4052171"/>
              <a:ext cx="1398722" cy="1480623"/>
            </a:xfrm>
            <a:custGeom>
              <a:avLst/>
              <a:gdLst>
                <a:gd name="connsiteX0" fmla="*/ 0 w 1327591"/>
                <a:gd name="connsiteY0" fmla="*/ 0 h 929313"/>
                <a:gd name="connsiteX1" fmla="*/ 862935 w 1327591"/>
                <a:gd name="connsiteY1" fmla="*/ 0 h 929313"/>
                <a:gd name="connsiteX2" fmla="*/ 1327591 w 1327591"/>
                <a:gd name="connsiteY2" fmla="*/ 464657 h 929313"/>
                <a:gd name="connsiteX3" fmla="*/ 862935 w 1327591"/>
                <a:gd name="connsiteY3" fmla="*/ 929313 h 929313"/>
                <a:gd name="connsiteX4" fmla="*/ 0 w 1327591"/>
                <a:gd name="connsiteY4" fmla="*/ 929313 h 929313"/>
                <a:gd name="connsiteX5" fmla="*/ 464657 w 1327591"/>
                <a:gd name="connsiteY5" fmla="*/ 464657 h 929313"/>
                <a:gd name="connsiteX6" fmla="*/ 0 w 1327591"/>
                <a:gd name="connsiteY6" fmla="*/ 0 h 92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7591" h="929313">
                  <a:moveTo>
                    <a:pt x="1327591" y="0"/>
                  </a:moveTo>
                  <a:lnTo>
                    <a:pt x="1327591" y="604054"/>
                  </a:lnTo>
                  <a:lnTo>
                    <a:pt x="663795" y="929313"/>
                  </a:lnTo>
                  <a:lnTo>
                    <a:pt x="0" y="604054"/>
                  </a:lnTo>
                  <a:lnTo>
                    <a:pt x="0" y="0"/>
                  </a:lnTo>
                  <a:lnTo>
                    <a:pt x="663795" y="325260"/>
                  </a:lnTo>
                  <a:lnTo>
                    <a:pt x="1327591" y="0"/>
                  </a:lnTo>
                  <a:close/>
                </a:path>
              </a:pathLst>
            </a:custGeom>
            <a:solidFill>
              <a:srgbClr val="A3F7B9"/>
            </a:solidFill>
            <a:ln>
              <a:noFill/>
            </a:ln>
            <a:effectLst>
              <a:outerShdw blurRad="44450" dist="27940" dir="5400000" algn="ctr">
                <a:srgbClr val="000000">
                  <a:alpha val="32000"/>
                </a:srgbClr>
              </a:outerShdw>
            </a:effectLst>
            <a:sp3d>
              <a:bevelT w="190500" h="38100"/>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3336" tIns="477992" rIns="13334" bIns="477991" numCol="1" spcCol="1270" anchor="ctr" anchorCtr="0">
              <a:noAutofit/>
            </a:bodyPr>
            <a:lstStyle/>
            <a:p>
              <a:pPr algn="ctr" defTabSz="933450">
                <a:lnSpc>
                  <a:spcPct val="90000"/>
                </a:lnSpc>
                <a:spcBef>
                  <a:spcPct val="0"/>
                </a:spcBef>
                <a:spcAft>
                  <a:spcPct val="35000"/>
                </a:spcAft>
              </a:pPr>
              <a:r>
                <a:rPr lang="en-US" sz="2100" b="1" dirty="0" smtClean="0">
                  <a:solidFill>
                    <a:srgbClr val="003300"/>
                  </a:solidFill>
                </a:rPr>
                <a:t>Share</a:t>
              </a:r>
              <a:endParaRPr lang="en-US" sz="2100" b="1" dirty="0">
                <a:solidFill>
                  <a:srgbClr val="003300"/>
                </a:solidFill>
              </a:endParaRPr>
            </a:p>
          </p:txBody>
        </p:sp>
        <p:sp>
          <p:nvSpPr>
            <p:cNvPr id="17" name="Freeform 16"/>
            <p:cNvSpPr/>
            <p:nvPr/>
          </p:nvSpPr>
          <p:spPr>
            <a:xfrm>
              <a:off x="1664872" y="4029993"/>
              <a:ext cx="4081997" cy="999207"/>
            </a:xfrm>
            <a:custGeom>
              <a:avLst/>
              <a:gdLst>
                <a:gd name="connsiteX0" fmla="*/ 142403 w 854399"/>
                <a:gd name="connsiteY0" fmla="*/ 0 h 2796931"/>
                <a:gd name="connsiteX1" fmla="*/ 711996 w 854399"/>
                <a:gd name="connsiteY1" fmla="*/ 0 h 2796931"/>
                <a:gd name="connsiteX2" fmla="*/ 854399 w 854399"/>
                <a:gd name="connsiteY2" fmla="*/ 142403 h 2796931"/>
                <a:gd name="connsiteX3" fmla="*/ 854399 w 854399"/>
                <a:gd name="connsiteY3" fmla="*/ 2796931 h 2796931"/>
                <a:gd name="connsiteX4" fmla="*/ 854399 w 854399"/>
                <a:gd name="connsiteY4" fmla="*/ 2796931 h 2796931"/>
                <a:gd name="connsiteX5" fmla="*/ 0 w 854399"/>
                <a:gd name="connsiteY5" fmla="*/ 2796931 h 2796931"/>
                <a:gd name="connsiteX6" fmla="*/ 0 w 854399"/>
                <a:gd name="connsiteY6" fmla="*/ 2796931 h 2796931"/>
                <a:gd name="connsiteX7" fmla="*/ 0 w 854399"/>
                <a:gd name="connsiteY7" fmla="*/ 142403 h 2796931"/>
                <a:gd name="connsiteX8" fmla="*/ 142403 w 854399"/>
                <a:gd name="connsiteY8" fmla="*/ 0 h 2796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4399" h="2796931">
                  <a:moveTo>
                    <a:pt x="854399" y="466166"/>
                  </a:moveTo>
                  <a:lnTo>
                    <a:pt x="854399" y="2330765"/>
                  </a:lnTo>
                  <a:cubicBezTo>
                    <a:pt x="854399" y="2588222"/>
                    <a:pt x="834923" y="2796931"/>
                    <a:pt x="810898" y="2796931"/>
                  </a:cubicBezTo>
                  <a:lnTo>
                    <a:pt x="0" y="2796931"/>
                  </a:lnTo>
                  <a:lnTo>
                    <a:pt x="0" y="2796931"/>
                  </a:lnTo>
                  <a:lnTo>
                    <a:pt x="0" y="0"/>
                  </a:lnTo>
                  <a:lnTo>
                    <a:pt x="0" y="0"/>
                  </a:lnTo>
                  <a:lnTo>
                    <a:pt x="810898" y="0"/>
                  </a:lnTo>
                  <a:cubicBezTo>
                    <a:pt x="834923" y="0"/>
                    <a:pt x="854399" y="208709"/>
                    <a:pt x="854399" y="466166"/>
                  </a:cubicBezTo>
                  <a:close/>
                </a:path>
              </a:pathLst>
            </a:custGeom>
            <a:ln>
              <a:noFill/>
            </a:ln>
            <a:effectLst>
              <a:outerShdw blurRad="44450" dist="27940" dir="5400000" algn="ctr">
                <a:srgbClr val="000000">
                  <a:alpha val="32000"/>
                </a:srgbClr>
              </a:outerShdw>
            </a:effectLst>
            <a:sp3d>
              <a:bevelT w="190500" h="38100"/>
            </a:sp3d>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9568" tIns="50598" rIns="50598" bIns="50599" numCol="1" spcCol="1270" anchor="ctr" anchorCtr="0">
              <a:noAutofit/>
            </a:bodyPr>
            <a:lstStyle/>
            <a:p>
              <a:pPr marL="114300" lvl="1" indent="-114300" defTabSz="622300">
                <a:lnSpc>
                  <a:spcPct val="90000"/>
                </a:lnSpc>
                <a:spcBef>
                  <a:spcPct val="0"/>
                </a:spcBef>
                <a:spcAft>
                  <a:spcPct val="15000"/>
                </a:spcAft>
                <a:buFontTx/>
                <a:buChar char="••"/>
              </a:pPr>
              <a:r>
                <a:rPr lang="en-US" sz="1400" dirty="0" smtClean="0">
                  <a:solidFill>
                    <a:srgbClr val="003300"/>
                  </a:solidFill>
                </a:rPr>
                <a:t>Share and implement algorithm and data dictionary for multi-site data collection</a:t>
              </a:r>
            </a:p>
            <a:p>
              <a:pPr marL="628650" lvl="1" indent="-171450">
                <a:buFont typeface="Wingdings" panose="05000000000000000000" pitchFamily="2" charset="2"/>
                <a:buChar char="v"/>
              </a:pPr>
              <a:r>
                <a:rPr lang="en-US" sz="1200" dirty="0">
                  <a:solidFill>
                    <a:srgbClr val="003300"/>
                  </a:solidFill>
                </a:rPr>
                <a:t>Validate Dataset against Data dictionary</a:t>
              </a:r>
            </a:p>
            <a:p>
              <a:pPr marL="0" lvl="1" defTabSz="622300">
                <a:lnSpc>
                  <a:spcPct val="90000"/>
                </a:lnSpc>
                <a:spcBef>
                  <a:spcPct val="0"/>
                </a:spcBef>
                <a:spcAft>
                  <a:spcPct val="15000"/>
                </a:spcAft>
              </a:pPr>
              <a:endParaRPr lang="en-US" sz="1400" dirty="0">
                <a:solidFill>
                  <a:srgbClr val="003300"/>
                </a:solidFill>
              </a:endParaRPr>
            </a:p>
          </p:txBody>
        </p:sp>
      </p:grpSp>
      <p:grpSp>
        <p:nvGrpSpPr>
          <p:cNvPr id="28" name="Group 27"/>
          <p:cNvGrpSpPr/>
          <p:nvPr/>
        </p:nvGrpSpPr>
        <p:grpSpPr>
          <a:xfrm>
            <a:off x="244299" y="5304748"/>
            <a:ext cx="5502570" cy="1493812"/>
            <a:chOff x="244299" y="5304748"/>
            <a:chExt cx="5502570" cy="1493812"/>
          </a:xfrm>
          <a:scene3d>
            <a:camera prst="orthographicFront">
              <a:rot lat="0" lon="0" rev="0"/>
            </a:camera>
            <a:lightRig rig="balanced" dir="t">
              <a:rot lat="0" lon="0" rev="8700000"/>
            </a:lightRig>
          </a:scene3d>
        </p:grpSpPr>
        <p:sp>
          <p:nvSpPr>
            <p:cNvPr id="18" name="Freeform 17"/>
            <p:cNvSpPr/>
            <p:nvPr/>
          </p:nvSpPr>
          <p:spPr>
            <a:xfrm>
              <a:off x="244299" y="5317937"/>
              <a:ext cx="1398722" cy="1480623"/>
            </a:xfrm>
            <a:custGeom>
              <a:avLst/>
              <a:gdLst>
                <a:gd name="connsiteX0" fmla="*/ 0 w 1327591"/>
                <a:gd name="connsiteY0" fmla="*/ 0 h 929313"/>
                <a:gd name="connsiteX1" fmla="*/ 862935 w 1327591"/>
                <a:gd name="connsiteY1" fmla="*/ 0 h 929313"/>
                <a:gd name="connsiteX2" fmla="*/ 1327591 w 1327591"/>
                <a:gd name="connsiteY2" fmla="*/ 464657 h 929313"/>
                <a:gd name="connsiteX3" fmla="*/ 862935 w 1327591"/>
                <a:gd name="connsiteY3" fmla="*/ 929313 h 929313"/>
                <a:gd name="connsiteX4" fmla="*/ 0 w 1327591"/>
                <a:gd name="connsiteY4" fmla="*/ 929313 h 929313"/>
                <a:gd name="connsiteX5" fmla="*/ 464657 w 1327591"/>
                <a:gd name="connsiteY5" fmla="*/ 464657 h 929313"/>
                <a:gd name="connsiteX6" fmla="*/ 0 w 1327591"/>
                <a:gd name="connsiteY6" fmla="*/ 0 h 929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7591" h="929313">
                  <a:moveTo>
                    <a:pt x="1327591" y="0"/>
                  </a:moveTo>
                  <a:lnTo>
                    <a:pt x="1327591" y="604054"/>
                  </a:lnTo>
                  <a:lnTo>
                    <a:pt x="663795" y="929313"/>
                  </a:lnTo>
                  <a:lnTo>
                    <a:pt x="0" y="604054"/>
                  </a:lnTo>
                  <a:lnTo>
                    <a:pt x="0" y="0"/>
                  </a:lnTo>
                  <a:lnTo>
                    <a:pt x="663795" y="325260"/>
                  </a:lnTo>
                  <a:lnTo>
                    <a:pt x="1327591" y="0"/>
                  </a:lnTo>
                  <a:close/>
                </a:path>
              </a:pathLst>
            </a:custGeom>
            <a:solidFill>
              <a:srgbClr val="006600"/>
            </a:solidFill>
            <a:ln>
              <a:noFill/>
            </a:ln>
            <a:effectLst>
              <a:outerShdw blurRad="44450" dist="27940" dir="5400000" algn="ctr">
                <a:srgbClr val="000000">
                  <a:alpha val="32000"/>
                </a:srgbClr>
              </a:outerShdw>
            </a:effectLst>
            <a:sp3d>
              <a:bevelT w="190500" h="38100"/>
            </a:sp3d>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1431" tIns="476087" rIns="11429" bIns="476086" numCol="1" spcCol="1270" anchor="ctr" anchorCtr="0">
              <a:noAutofit/>
            </a:bodyPr>
            <a:lstStyle/>
            <a:p>
              <a:pPr algn="ctr" defTabSz="800100">
                <a:lnSpc>
                  <a:spcPct val="90000"/>
                </a:lnSpc>
                <a:spcBef>
                  <a:spcPct val="0"/>
                </a:spcBef>
                <a:spcAft>
                  <a:spcPct val="35000"/>
                </a:spcAft>
              </a:pPr>
              <a:r>
                <a:rPr lang="en-US" sz="2100" b="1" dirty="0" smtClean="0">
                  <a:solidFill>
                    <a:schemeClr val="bg1"/>
                  </a:solidFill>
                  <a:effectLst>
                    <a:outerShdw blurRad="38100" dist="38100" dir="2700000" algn="tl">
                      <a:srgbClr val="000000">
                        <a:alpha val="43137"/>
                      </a:srgbClr>
                    </a:outerShdw>
                  </a:effectLst>
                </a:rPr>
                <a:t>Publish</a:t>
              </a:r>
              <a:endParaRPr lang="en-US" sz="2100" b="1" dirty="0">
                <a:solidFill>
                  <a:schemeClr val="bg1"/>
                </a:solidFill>
                <a:effectLst>
                  <a:outerShdw blurRad="38100" dist="38100" dir="2700000" algn="tl">
                    <a:srgbClr val="000000">
                      <a:alpha val="43137"/>
                    </a:srgbClr>
                  </a:outerShdw>
                </a:effectLst>
              </a:endParaRPr>
            </a:p>
          </p:txBody>
        </p:sp>
        <p:sp>
          <p:nvSpPr>
            <p:cNvPr id="19" name="Freeform 18"/>
            <p:cNvSpPr/>
            <p:nvPr/>
          </p:nvSpPr>
          <p:spPr>
            <a:xfrm>
              <a:off x="1664881" y="5304748"/>
              <a:ext cx="4081988" cy="962406"/>
            </a:xfrm>
            <a:custGeom>
              <a:avLst/>
              <a:gdLst>
                <a:gd name="connsiteX0" fmla="*/ 143825 w 862934"/>
                <a:gd name="connsiteY0" fmla="*/ 0 h 2609512"/>
                <a:gd name="connsiteX1" fmla="*/ 719109 w 862934"/>
                <a:gd name="connsiteY1" fmla="*/ 0 h 2609512"/>
                <a:gd name="connsiteX2" fmla="*/ 862934 w 862934"/>
                <a:gd name="connsiteY2" fmla="*/ 143825 h 2609512"/>
                <a:gd name="connsiteX3" fmla="*/ 862934 w 862934"/>
                <a:gd name="connsiteY3" fmla="*/ 2609512 h 2609512"/>
                <a:gd name="connsiteX4" fmla="*/ 862934 w 862934"/>
                <a:gd name="connsiteY4" fmla="*/ 2609512 h 2609512"/>
                <a:gd name="connsiteX5" fmla="*/ 0 w 862934"/>
                <a:gd name="connsiteY5" fmla="*/ 2609512 h 2609512"/>
                <a:gd name="connsiteX6" fmla="*/ 0 w 862934"/>
                <a:gd name="connsiteY6" fmla="*/ 2609512 h 2609512"/>
                <a:gd name="connsiteX7" fmla="*/ 0 w 862934"/>
                <a:gd name="connsiteY7" fmla="*/ 143825 h 2609512"/>
                <a:gd name="connsiteX8" fmla="*/ 143825 w 862934"/>
                <a:gd name="connsiteY8" fmla="*/ 0 h 260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2934" h="2609512">
                  <a:moveTo>
                    <a:pt x="862934" y="434927"/>
                  </a:moveTo>
                  <a:lnTo>
                    <a:pt x="862934" y="2174585"/>
                  </a:lnTo>
                  <a:cubicBezTo>
                    <a:pt x="862934" y="2414788"/>
                    <a:pt x="841640" y="2609512"/>
                    <a:pt x="815373" y="2609512"/>
                  </a:cubicBezTo>
                  <a:lnTo>
                    <a:pt x="0" y="2609512"/>
                  </a:lnTo>
                  <a:lnTo>
                    <a:pt x="0" y="2609512"/>
                  </a:lnTo>
                  <a:lnTo>
                    <a:pt x="0" y="0"/>
                  </a:lnTo>
                  <a:lnTo>
                    <a:pt x="0" y="0"/>
                  </a:lnTo>
                  <a:lnTo>
                    <a:pt x="815373" y="0"/>
                  </a:lnTo>
                  <a:cubicBezTo>
                    <a:pt x="841640" y="0"/>
                    <a:pt x="862934" y="194724"/>
                    <a:pt x="862934" y="434927"/>
                  </a:cubicBezTo>
                  <a:close/>
                </a:path>
              </a:pathLst>
            </a:custGeom>
            <a:ln>
              <a:noFill/>
            </a:ln>
            <a:effectLst>
              <a:outerShdw blurRad="44450" dist="27940" dir="5400000" algn="ctr">
                <a:srgbClr val="000000">
                  <a:alpha val="32000"/>
                </a:srgbClr>
              </a:outerShdw>
            </a:effectLst>
            <a:sp3d>
              <a:bevelT w="190500" h="38100"/>
            </a:sp3d>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9569" tIns="51016" rIns="51014" bIns="51015" numCol="1" spcCol="1270" anchor="ctr" anchorCtr="0">
              <a:noAutofit/>
            </a:bodyPr>
            <a:lstStyle/>
            <a:p>
              <a:pPr marL="114300" lvl="1" indent="-114300" defTabSz="622300">
                <a:lnSpc>
                  <a:spcPct val="90000"/>
                </a:lnSpc>
                <a:spcBef>
                  <a:spcPct val="0"/>
                </a:spcBef>
                <a:spcAft>
                  <a:spcPct val="15000"/>
                </a:spcAft>
                <a:buFontTx/>
                <a:buChar char="••"/>
              </a:pPr>
              <a:r>
                <a:rPr lang="en-US" sz="1400" dirty="0" smtClean="0">
                  <a:solidFill>
                    <a:prstClr val="black"/>
                  </a:solidFill>
                </a:rPr>
                <a:t>Phenotype published and Algorithm is sharable to  public</a:t>
              </a:r>
              <a:endParaRPr lang="en-US" sz="1400" dirty="0">
                <a:solidFill>
                  <a:prstClr val="black"/>
                </a:solidFill>
              </a:endParaRPr>
            </a:p>
          </p:txBody>
        </p:sp>
      </p:grpSp>
      <p:sp>
        <p:nvSpPr>
          <p:cNvPr id="7" name="Title 1"/>
          <p:cNvSpPr txBox="1">
            <a:spLocks/>
          </p:cNvSpPr>
          <p:nvPr/>
        </p:nvSpPr>
        <p:spPr>
          <a:xfrm>
            <a:off x="602706" y="76200"/>
            <a:ext cx="8382000" cy="609600"/>
          </a:xfrm>
          <a:prstGeom prst="rect">
            <a:avLst/>
          </a:prstGeom>
          <a:solidFill>
            <a:srgbClr val="003300"/>
          </a:solidFill>
        </p:spPr>
        <p:style>
          <a:lnRef idx="0">
            <a:schemeClr val="accent3"/>
          </a:lnRef>
          <a:fillRef idx="3">
            <a:schemeClr val="accent3"/>
          </a:fillRef>
          <a:effectRef idx="3">
            <a:schemeClr val="accent3"/>
          </a:effectRef>
          <a:fontRef idx="minor">
            <a:schemeClr val="lt1"/>
          </a:fontRef>
        </p:style>
        <p:txBody>
          <a:bodyPr vert="horz" lIns="91440" tIns="91440" rIns="91440" bIns="45720" rtlCol="0" anchor="ctr">
            <a:normAutofit fontScale="85000" lnSpcReduction="20000"/>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dirty="0" smtClean="0">
                <a:solidFill>
                  <a:prstClr val="white"/>
                </a:solidFill>
              </a:rPr>
              <a:t>Phenotype Development Workflow</a:t>
            </a:r>
            <a:endParaRPr lang="en-US" dirty="0">
              <a:solidFill>
                <a:prstClr val="white"/>
              </a:solidFill>
            </a:endParaRPr>
          </a:p>
        </p:txBody>
      </p:sp>
      <p:sp>
        <p:nvSpPr>
          <p:cNvPr id="4" name="TextBox 3"/>
          <p:cNvSpPr txBox="1"/>
          <p:nvPr/>
        </p:nvSpPr>
        <p:spPr>
          <a:xfrm>
            <a:off x="5979531" y="685800"/>
            <a:ext cx="3042232" cy="578882"/>
          </a:xfrm>
          <a:prstGeom prst="roundRect">
            <a:avLst/>
          </a:prstGeom>
          <a:noFill/>
          <a:ln w="38100">
            <a:noFill/>
          </a:ln>
        </p:spPr>
        <p:txBody>
          <a:bodyPr wrap="square" rtlCol="0">
            <a:spAutoFit/>
          </a:bodyPr>
          <a:lstStyle/>
          <a:p>
            <a:pPr algn="ctr"/>
            <a:r>
              <a:rPr lang="en-US" sz="2800" b="1" dirty="0" smtClean="0">
                <a:solidFill>
                  <a:srgbClr val="9BBB59">
                    <a:lumMod val="50000"/>
                  </a:srgbClr>
                </a:solidFill>
                <a:effectLst>
                  <a:outerShdw blurRad="38100" dist="38100" dir="2700000" algn="tl">
                    <a:srgbClr val="000000">
                      <a:alpha val="43137"/>
                    </a:srgbClr>
                  </a:outerShdw>
                </a:effectLst>
              </a:rPr>
              <a:t>Tool Support</a:t>
            </a:r>
            <a:endParaRPr lang="en-US" sz="2800" b="1" dirty="0">
              <a:solidFill>
                <a:srgbClr val="9BBB59">
                  <a:lumMod val="50000"/>
                </a:srgbClr>
              </a:solidFill>
              <a:effectLst>
                <a:outerShdw blurRad="38100" dist="38100" dir="2700000" algn="tl">
                  <a:srgbClr val="000000">
                    <a:alpha val="43137"/>
                  </a:srgbClr>
                </a:outerShdw>
              </a:effectLst>
            </a:endParaRPr>
          </a:p>
        </p:txBody>
      </p:sp>
      <p:grpSp>
        <p:nvGrpSpPr>
          <p:cNvPr id="9" name="Group 8"/>
          <p:cNvGrpSpPr/>
          <p:nvPr/>
        </p:nvGrpSpPr>
        <p:grpSpPr>
          <a:xfrm>
            <a:off x="5850486" y="2602657"/>
            <a:ext cx="3235574" cy="1006848"/>
            <a:chOff x="5850486" y="2602657"/>
            <a:chExt cx="3235574" cy="1006848"/>
          </a:xfrm>
        </p:grpSpPr>
        <p:sp>
          <p:nvSpPr>
            <p:cNvPr id="21" name="Rounded Rectangle 20"/>
            <p:cNvSpPr/>
            <p:nvPr/>
          </p:nvSpPr>
          <p:spPr>
            <a:xfrm>
              <a:off x="5850486" y="2602657"/>
              <a:ext cx="3235574" cy="1006848"/>
            </a:xfrm>
            <a:prstGeom prst="roundRect">
              <a:avLst/>
            </a:prstGeom>
            <a:solidFill>
              <a:srgbClr val="F0F797"/>
            </a:solidFill>
            <a:ln>
              <a:solidFill>
                <a:srgbClr val="F0F7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1589" y="2650752"/>
              <a:ext cx="2190750"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4906" y="3079560"/>
              <a:ext cx="1249363" cy="45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0" name="Group 29"/>
          <p:cNvGrpSpPr/>
          <p:nvPr/>
        </p:nvGrpSpPr>
        <p:grpSpPr>
          <a:xfrm>
            <a:off x="5908426" y="5285735"/>
            <a:ext cx="3177634" cy="981419"/>
            <a:chOff x="5908426" y="5285735"/>
            <a:chExt cx="3177634" cy="981419"/>
          </a:xfrm>
          <a:solidFill>
            <a:srgbClr val="006600"/>
          </a:solidFill>
        </p:grpSpPr>
        <p:sp>
          <p:nvSpPr>
            <p:cNvPr id="29" name="Rounded Rectangle 28"/>
            <p:cNvSpPr/>
            <p:nvPr/>
          </p:nvSpPr>
          <p:spPr>
            <a:xfrm>
              <a:off x="5908426" y="5285735"/>
              <a:ext cx="3177634" cy="981419"/>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9502" y="5532794"/>
              <a:ext cx="1249363" cy="450850"/>
            </a:xfrm>
            <a:prstGeom prst="rect">
              <a:avLst/>
            </a:prstGeom>
            <a:grpFill/>
            <a:ln w="38100">
              <a:solidFill>
                <a:srgbClr val="92D05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 name="Group 4"/>
          <p:cNvGrpSpPr/>
          <p:nvPr/>
        </p:nvGrpSpPr>
        <p:grpSpPr>
          <a:xfrm>
            <a:off x="5879456" y="1350936"/>
            <a:ext cx="3235574" cy="1016326"/>
            <a:chOff x="5879456" y="1350936"/>
            <a:chExt cx="3235574" cy="1016326"/>
          </a:xfrm>
        </p:grpSpPr>
        <p:sp>
          <p:nvSpPr>
            <p:cNvPr id="20" name="Rounded Rectangle 19"/>
            <p:cNvSpPr/>
            <p:nvPr/>
          </p:nvSpPr>
          <p:spPr>
            <a:xfrm>
              <a:off x="5879456" y="1350936"/>
              <a:ext cx="3235574" cy="986213"/>
            </a:xfrm>
            <a:prstGeom prst="round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80073" y="1757026"/>
              <a:ext cx="1251196" cy="448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08426" y="1350936"/>
              <a:ext cx="1693368" cy="529178"/>
            </a:xfrm>
            <a:prstGeom prst="rect">
              <a:avLst/>
            </a:prstGeom>
          </p:spPr>
        </p:pic>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24646" y="1388977"/>
              <a:ext cx="1162050" cy="266700"/>
            </a:xfrm>
            <a:prstGeom prst="rect">
              <a:avLst/>
            </a:prstGeom>
          </p:spPr>
        </p:pic>
        <p:sp>
          <p:nvSpPr>
            <p:cNvPr id="25" name="TextBox 24"/>
            <p:cNvSpPr txBox="1"/>
            <p:nvPr/>
          </p:nvSpPr>
          <p:spPr>
            <a:xfrm>
              <a:off x="6114889" y="1844042"/>
              <a:ext cx="1920034" cy="523220"/>
            </a:xfrm>
            <a:prstGeom prst="rect">
              <a:avLst/>
            </a:prstGeom>
            <a:noFill/>
          </p:spPr>
          <p:txBody>
            <a:bodyPr wrap="square" rtlCol="0">
              <a:spAutoFit/>
            </a:bodyPr>
            <a:lstStyle/>
            <a:p>
              <a:r>
                <a:rPr lang="en-US" sz="1400" b="1" dirty="0" smtClean="0">
                  <a:ln>
                    <a:solidFill>
                      <a:srgbClr val="EEECE1">
                        <a:lumMod val="25000"/>
                      </a:srgbClr>
                    </a:solidFill>
                  </a:ln>
                  <a:solidFill>
                    <a:srgbClr val="FFC000"/>
                  </a:solidFill>
                </a:rPr>
                <a:t>eMERGE </a:t>
              </a:r>
              <a:r>
                <a:rPr lang="en-US" sz="1400" b="1" dirty="0" err="1" smtClean="0">
                  <a:ln>
                    <a:solidFill>
                      <a:srgbClr val="EEECE1">
                        <a:lumMod val="25000"/>
                      </a:srgbClr>
                    </a:solidFill>
                  </a:ln>
                  <a:solidFill>
                    <a:srgbClr val="FFC000"/>
                  </a:solidFill>
                </a:rPr>
                <a:t>RecordCounter</a:t>
              </a:r>
              <a:endParaRPr lang="en-US" sz="1400" b="1" dirty="0">
                <a:ln>
                  <a:solidFill>
                    <a:srgbClr val="EEECE1">
                      <a:lumMod val="25000"/>
                    </a:srgbClr>
                  </a:solidFill>
                </a:ln>
                <a:solidFill>
                  <a:srgbClr val="FFC000"/>
                </a:solidFill>
              </a:endParaRPr>
            </a:p>
          </p:txBody>
        </p:sp>
      </p:grpSp>
      <p:grpSp>
        <p:nvGrpSpPr>
          <p:cNvPr id="26" name="Group 25"/>
          <p:cNvGrpSpPr/>
          <p:nvPr/>
        </p:nvGrpSpPr>
        <p:grpSpPr>
          <a:xfrm>
            <a:off x="5882860" y="4047780"/>
            <a:ext cx="3235574" cy="981419"/>
            <a:chOff x="5882860" y="4047780"/>
            <a:chExt cx="3235574" cy="981419"/>
          </a:xfrm>
        </p:grpSpPr>
        <p:sp>
          <p:nvSpPr>
            <p:cNvPr id="27" name="Rounded Rectangle 26"/>
            <p:cNvSpPr/>
            <p:nvPr/>
          </p:nvSpPr>
          <p:spPr>
            <a:xfrm>
              <a:off x="5882860" y="4047780"/>
              <a:ext cx="3235574" cy="981419"/>
            </a:xfrm>
            <a:prstGeom prst="roundRect">
              <a:avLst/>
            </a:prstGeom>
            <a:solidFill>
              <a:srgbClr val="A5FDBC"/>
            </a:solidFill>
            <a:ln>
              <a:solidFill>
                <a:srgbClr val="A5FD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9531" y="4137992"/>
              <a:ext cx="2190750" cy="276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8865" y="4512691"/>
              <a:ext cx="1249363" cy="4508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TextBox 33"/>
            <p:cNvSpPr txBox="1"/>
            <p:nvPr/>
          </p:nvSpPr>
          <p:spPr>
            <a:xfrm>
              <a:off x="5979531" y="4466165"/>
              <a:ext cx="1920034" cy="523220"/>
            </a:xfrm>
            <a:prstGeom prst="rect">
              <a:avLst/>
            </a:prstGeom>
            <a:noFill/>
            <a:ln>
              <a:noFill/>
            </a:ln>
          </p:spPr>
          <p:txBody>
            <a:bodyPr wrap="square" rtlCol="0">
              <a:spAutoFit/>
            </a:bodyPr>
            <a:lstStyle/>
            <a:p>
              <a:r>
                <a:rPr lang="en-US" sz="1400" b="1" dirty="0" smtClean="0">
                  <a:ln>
                    <a:solidFill>
                      <a:srgbClr val="EEECE1">
                        <a:lumMod val="25000"/>
                      </a:srgbClr>
                    </a:solidFill>
                  </a:ln>
                  <a:solidFill>
                    <a:srgbClr val="FFC000"/>
                  </a:solidFill>
                </a:rPr>
                <a:t>eMERGE </a:t>
              </a:r>
              <a:r>
                <a:rPr lang="en-US" sz="1400" b="1" dirty="0" err="1" smtClean="0">
                  <a:ln>
                    <a:solidFill>
                      <a:srgbClr val="EEECE1">
                        <a:lumMod val="25000"/>
                      </a:srgbClr>
                    </a:solidFill>
                  </a:ln>
                  <a:solidFill>
                    <a:srgbClr val="FFC000"/>
                  </a:solidFill>
                </a:rPr>
                <a:t>RecordCounter</a:t>
              </a:r>
              <a:endParaRPr lang="en-US" sz="1400" b="1" dirty="0">
                <a:ln>
                  <a:solidFill>
                    <a:srgbClr val="EEECE1">
                      <a:lumMod val="25000"/>
                    </a:srgbClr>
                  </a:solidFill>
                </a:ln>
                <a:solidFill>
                  <a:srgbClr val="FFC000"/>
                </a:solidFill>
              </a:endParaRPr>
            </a:p>
          </p:txBody>
        </p:sp>
      </p:grpSp>
    </p:spTree>
    <p:custDataLst>
      <p:tags r:id="rId1"/>
    </p:custDataLst>
    <p:extLst>
      <p:ext uri="{BB962C8B-B14F-4D97-AF65-F5344CB8AC3E}">
        <p14:creationId xmlns:p14="http://schemas.microsoft.com/office/powerpoint/2010/main" val="4173484262"/>
      </p:ext>
    </p:extLst>
  </p:cSld>
  <p:clrMapOvr>
    <a:masterClrMapping/>
  </p:clrMapOvr>
  <mc:AlternateContent xmlns:mc="http://schemas.openxmlformats.org/markup-compatibility/2006" xmlns:p14="http://schemas.microsoft.com/office/powerpoint/2010/main">
    <mc:Choice Requires="p14">
      <p:transition spd="med" p14:dur="700" advTm="14391">
        <p:fade/>
      </p:transition>
    </mc:Choice>
    <mc:Fallback xmlns="">
      <p:transition spd="med" advTm="1439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500"/>
                                        <p:tgtEl>
                                          <p:spTgt spid="8"/>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up)">
                                      <p:cBhvr>
                                        <p:cTn id="30" dur="500"/>
                                        <p:tgtEl>
                                          <p:spTgt spid="13"/>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up)">
                                      <p:cBhvr>
                                        <p:cTn id="39" dur="500"/>
                                        <p:tgtEl>
                                          <p:spTgt spid="28"/>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 name="Picture 93" descr="POSTAMIA2014_1var0covs4yearsBayes9CAA2014-03-191plotorderedAMIAfigure2__AAaxis.png"/>
          <p:cNvPicPr>
            <a:picLocks noChangeAspect="1"/>
          </p:cNvPicPr>
          <p:nvPr/>
        </p:nvPicPr>
        <p:blipFill rotWithShape="1">
          <a:blip r:embed="rId4">
            <a:extLst>
              <a:ext uri="{28A0092B-C50C-407E-A947-70E740481C1C}">
                <a14:useLocalDpi xmlns:a14="http://schemas.microsoft.com/office/drawing/2010/main" val="0"/>
              </a:ext>
            </a:extLst>
          </a:blip>
          <a:srcRect t="33069" r="65401" b="33010"/>
          <a:stretch/>
        </p:blipFill>
        <p:spPr>
          <a:xfrm>
            <a:off x="1930011" y="605117"/>
            <a:ext cx="5273131" cy="5304509"/>
          </a:xfrm>
          <a:prstGeom prst="rect">
            <a:avLst/>
          </a:prstGeom>
        </p:spPr>
      </p:pic>
      <p:grpSp>
        <p:nvGrpSpPr>
          <p:cNvPr id="100" name="Group 99"/>
          <p:cNvGrpSpPr/>
          <p:nvPr/>
        </p:nvGrpSpPr>
        <p:grpSpPr>
          <a:xfrm>
            <a:off x="2979384" y="5737392"/>
            <a:ext cx="3905425" cy="728257"/>
            <a:chOff x="919419" y="6260540"/>
            <a:chExt cx="1811767" cy="337846"/>
          </a:xfrm>
        </p:grpSpPr>
        <p:sp>
          <p:nvSpPr>
            <p:cNvPr id="101" name="TextBox 100"/>
            <p:cNvSpPr txBox="1"/>
            <p:nvPr/>
          </p:nvSpPr>
          <p:spPr>
            <a:xfrm>
              <a:off x="1561394" y="6394586"/>
              <a:ext cx="372613" cy="203800"/>
            </a:xfrm>
            <a:prstGeom prst="rect">
              <a:avLst/>
            </a:prstGeom>
            <a:noFill/>
          </p:spPr>
          <p:txBody>
            <a:bodyPr wrap="none" rtlCol="0">
              <a:spAutoFit/>
            </a:bodyPr>
            <a:lstStyle/>
            <a:p>
              <a:pPr defTabSz="457200"/>
              <a:r>
                <a:rPr lang="en-US" sz="2400" dirty="0" smtClean="0">
                  <a:solidFill>
                    <a:prstClr val="black"/>
                  </a:solidFill>
                </a:rPr>
                <a:t>years</a:t>
              </a:r>
              <a:endParaRPr lang="en-US" sz="2400" dirty="0">
                <a:solidFill>
                  <a:prstClr val="black"/>
                </a:solidFill>
              </a:endParaRPr>
            </a:p>
          </p:txBody>
        </p:sp>
        <p:cxnSp>
          <p:nvCxnSpPr>
            <p:cNvPr id="102" name="Straight Arrow Connector 101"/>
            <p:cNvCxnSpPr/>
            <p:nvPr/>
          </p:nvCxnSpPr>
          <p:spPr>
            <a:xfrm>
              <a:off x="1247465" y="6399039"/>
              <a:ext cx="1255647" cy="0"/>
            </a:xfrm>
            <a:prstGeom prst="straightConnector1">
              <a:avLst/>
            </a:prstGeom>
            <a:ln w="190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3" name="TextBox 102"/>
            <p:cNvSpPr txBox="1"/>
            <p:nvPr/>
          </p:nvSpPr>
          <p:spPr>
            <a:xfrm>
              <a:off x="919419" y="6260540"/>
              <a:ext cx="150161" cy="203800"/>
            </a:xfrm>
            <a:prstGeom prst="rect">
              <a:avLst/>
            </a:prstGeom>
            <a:noFill/>
          </p:spPr>
          <p:txBody>
            <a:bodyPr wrap="none" rtlCol="0">
              <a:spAutoFit/>
            </a:bodyPr>
            <a:lstStyle/>
            <a:p>
              <a:pPr defTabSz="457200"/>
              <a:r>
                <a:rPr lang="en-US" sz="2400" dirty="0" smtClean="0">
                  <a:solidFill>
                    <a:prstClr val="black"/>
                  </a:solidFill>
                </a:rPr>
                <a:t>1</a:t>
              </a:r>
              <a:endParaRPr lang="en-US" sz="2400" dirty="0">
                <a:solidFill>
                  <a:prstClr val="black"/>
                </a:solidFill>
              </a:endParaRPr>
            </a:p>
          </p:txBody>
        </p:sp>
        <p:sp>
          <p:nvSpPr>
            <p:cNvPr id="104" name="TextBox 103"/>
            <p:cNvSpPr txBox="1"/>
            <p:nvPr/>
          </p:nvSpPr>
          <p:spPr>
            <a:xfrm>
              <a:off x="2512384" y="6260540"/>
              <a:ext cx="218802" cy="203800"/>
            </a:xfrm>
            <a:prstGeom prst="rect">
              <a:avLst/>
            </a:prstGeom>
            <a:noFill/>
          </p:spPr>
          <p:txBody>
            <a:bodyPr wrap="none" rtlCol="0">
              <a:spAutoFit/>
            </a:bodyPr>
            <a:lstStyle/>
            <a:p>
              <a:pPr defTabSz="457200"/>
              <a:r>
                <a:rPr lang="en-US" sz="2400" dirty="0" smtClean="0">
                  <a:solidFill>
                    <a:prstClr val="black"/>
                  </a:solidFill>
                </a:rPr>
                <a:t>16</a:t>
              </a:r>
              <a:endParaRPr lang="en-US" sz="2400" dirty="0">
                <a:solidFill>
                  <a:prstClr val="black"/>
                </a:solidFill>
              </a:endParaRPr>
            </a:p>
          </p:txBody>
        </p:sp>
      </p:grpSp>
      <p:cxnSp>
        <p:nvCxnSpPr>
          <p:cNvPr id="105" name="Straight Connector 104"/>
          <p:cNvCxnSpPr/>
          <p:nvPr/>
        </p:nvCxnSpPr>
        <p:spPr>
          <a:xfrm>
            <a:off x="2906195" y="2559645"/>
            <a:ext cx="4053091" cy="0"/>
          </a:xfrm>
          <a:prstGeom prst="line">
            <a:avLst/>
          </a:prstGeom>
          <a:ln w="28575" cmpd="sng">
            <a:solidFill>
              <a:srgbClr val="3366FF"/>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2894689" y="3442641"/>
            <a:ext cx="4053091" cy="0"/>
          </a:xfrm>
          <a:prstGeom prst="line">
            <a:avLst/>
          </a:prstGeom>
          <a:ln w="28575" cmpd="sng">
            <a:solidFill>
              <a:srgbClr val="3366FF"/>
            </a:solidFill>
          </a:ln>
          <a:effectLst/>
        </p:spPr>
        <p:style>
          <a:lnRef idx="2">
            <a:schemeClr val="accent1"/>
          </a:lnRef>
          <a:fillRef idx="0">
            <a:schemeClr val="accent1"/>
          </a:fillRef>
          <a:effectRef idx="1">
            <a:schemeClr val="accent1"/>
          </a:effectRef>
          <a:fontRef idx="minor">
            <a:schemeClr val="tx1"/>
          </a:fontRef>
        </p:style>
      </p:cxnSp>
      <p:sp>
        <p:nvSpPr>
          <p:cNvPr id="109" name="TextBox 108"/>
          <p:cNvSpPr txBox="1"/>
          <p:nvPr/>
        </p:nvSpPr>
        <p:spPr>
          <a:xfrm>
            <a:off x="3100412" y="2747841"/>
            <a:ext cx="1135888" cy="439309"/>
          </a:xfrm>
          <a:prstGeom prst="rect">
            <a:avLst/>
          </a:prstGeom>
          <a:solidFill>
            <a:schemeClr val="bg1"/>
          </a:solidFill>
          <a:ln>
            <a:noFill/>
          </a:ln>
        </p:spPr>
        <p:txBody>
          <a:bodyPr wrap="square" rtlCol="0">
            <a:spAutoFit/>
          </a:bodyPr>
          <a:lstStyle/>
          <a:p>
            <a:pPr algn="ctr" defTabSz="457200"/>
            <a:r>
              <a:rPr lang="en-US" sz="2400" b="1" dirty="0" smtClean="0">
                <a:solidFill>
                  <a:srgbClr val="0000CC"/>
                </a:solidFill>
              </a:rPr>
              <a:t>Normal</a:t>
            </a:r>
            <a:endParaRPr lang="en-US" sz="2400" b="1" dirty="0">
              <a:solidFill>
                <a:srgbClr val="0000CC"/>
              </a:solidFill>
            </a:endParaRPr>
          </a:p>
        </p:txBody>
      </p:sp>
      <p:sp>
        <p:nvSpPr>
          <p:cNvPr id="110" name="TextBox 109"/>
          <p:cNvSpPr txBox="1"/>
          <p:nvPr/>
        </p:nvSpPr>
        <p:spPr>
          <a:xfrm rot="16200000">
            <a:off x="4761268" y="2850570"/>
            <a:ext cx="553998" cy="3836691"/>
          </a:xfrm>
          <a:prstGeom prst="rect">
            <a:avLst/>
          </a:prstGeom>
          <a:solidFill>
            <a:schemeClr val="bg1"/>
          </a:solidFill>
        </p:spPr>
        <p:txBody>
          <a:bodyPr vert="vert" wrap="none" rtlCol="0">
            <a:spAutoFit/>
          </a:bodyPr>
          <a:lstStyle/>
          <a:p>
            <a:pPr defTabSz="457200"/>
            <a:r>
              <a:rPr lang="en-US" sz="2400" b="1" dirty="0" smtClean="0">
                <a:solidFill>
                  <a:srgbClr val="FF0000"/>
                </a:solidFill>
              </a:rPr>
              <a:t>Chronic Kidney Disease (CKD)</a:t>
            </a:r>
            <a:endParaRPr lang="en-US" sz="2400" b="1" dirty="0">
              <a:solidFill>
                <a:srgbClr val="FF0000"/>
              </a:solidFill>
            </a:endParaRPr>
          </a:p>
        </p:txBody>
      </p:sp>
      <p:sp>
        <p:nvSpPr>
          <p:cNvPr id="14" name="Title 13"/>
          <p:cNvSpPr>
            <a:spLocks noGrp="1"/>
          </p:cNvSpPr>
          <p:nvPr>
            <p:ph type="title"/>
          </p:nvPr>
        </p:nvSpPr>
        <p:spPr>
          <a:xfrm>
            <a:off x="609600" y="65591"/>
            <a:ext cx="7924799" cy="1143000"/>
          </a:xfrm>
          <a:solidFill>
            <a:schemeClr val="bg1"/>
          </a:solidFill>
        </p:spPr>
        <p:txBody>
          <a:bodyPr>
            <a:noAutofit/>
          </a:bodyPr>
          <a:lstStyle/>
          <a:p>
            <a:pPr>
              <a:lnSpc>
                <a:spcPct val="90000"/>
              </a:lnSpc>
            </a:pPr>
            <a:r>
              <a:rPr lang="en-US" sz="3200" b="1" dirty="0" smtClean="0">
                <a:solidFill>
                  <a:srgbClr val="0000CC"/>
                </a:solidFill>
              </a:rPr>
              <a:t>Longitudinal </a:t>
            </a:r>
            <a:r>
              <a:rPr lang="en-US" sz="3200" b="1" dirty="0">
                <a:solidFill>
                  <a:srgbClr val="0000CC"/>
                </a:solidFill>
              </a:rPr>
              <a:t>Kidney Function Measures </a:t>
            </a:r>
            <a:r>
              <a:rPr lang="en-US" sz="3200" b="1" dirty="0" smtClean="0">
                <a:solidFill>
                  <a:srgbClr val="0000CC"/>
                </a:solidFill>
              </a:rPr>
              <a:t>Derived from EMR</a:t>
            </a:r>
            <a:endParaRPr lang="en-US" sz="3200" b="1" dirty="0">
              <a:solidFill>
                <a:srgbClr val="3366FF"/>
              </a:solidFill>
            </a:endParaRPr>
          </a:p>
        </p:txBody>
      </p:sp>
      <p:sp>
        <p:nvSpPr>
          <p:cNvPr id="58" name="TextBox 57"/>
          <p:cNvSpPr txBox="1"/>
          <p:nvPr/>
        </p:nvSpPr>
        <p:spPr>
          <a:xfrm>
            <a:off x="94129" y="6400800"/>
            <a:ext cx="4169796" cy="430887"/>
          </a:xfrm>
          <a:prstGeom prst="rect">
            <a:avLst/>
          </a:prstGeom>
          <a:noFill/>
        </p:spPr>
        <p:txBody>
          <a:bodyPr wrap="none" rtlCol="0">
            <a:spAutoFit/>
          </a:bodyPr>
          <a:lstStyle/>
          <a:p>
            <a:r>
              <a:rPr lang="en-US" sz="2200" b="1" dirty="0" smtClean="0">
                <a:solidFill>
                  <a:srgbClr val="0000CC"/>
                </a:solidFill>
              </a:rPr>
              <a:t>Courtesy, E </a:t>
            </a:r>
            <a:r>
              <a:rPr lang="en-US" sz="2200" b="1" dirty="0" err="1" smtClean="0">
                <a:solidFill>
                  <a:srgbClr val="0000CC"/>
                </a:solidFill>
              </a:rPr>
              <a:t>Bottinger</a:t>
            </a:r>
            <a:r>
              <a:rPr lang="en-US" sz="2200" b="1" dirty="0" smtClean="0">
                <a:solidFill>
                  <a:srgbClr val="0000CC"/>
                </a:solidFill>
              </a:rPr>
              <a:t>, Mount Sinai</a:t>
            </a:r>
            <a:endParaRPr lang="en-US" sz="2200" b="1" dirty="0">
              <a:solidFill>
                <a:srgbClr val="0000CC"/>
              </a:solidFill>
            </a:endParaRPr>
          </a:p>
        </p:txBody>
      </p:sp>
      <p:sp>
        <p:nvSpPr>
          <p:cNvPr id="2" name="TextBox 1"/>
          <p:cNvSpPr txBox="1"/>
          <p:nvPr/>
        </p:nvSpPr>
        <p:spPr>
          <a:xfrm rot="16200000">
            <a:off x="312272" y="2678398"/>
            <a:ext cx="3051925" cy="1200329"/>
          </a:xfrm>
          <a:prstGeom prst="rect">
            <a:avLst/>
          </a:prstGeom>
          <a:solidFill>
            <a:schemeClr val="bg1"/>
          </a:solidFill>
        </p:spPr>
        <p:txBody>
          <a:bodyPr wrap="none" rtlCol="0">
            <a:spAutoFit/>
          </a:bodyPr>
          <a:lstStyle/>
          <a:p>
            <a:pPr algn="ctr"/>
            <a:r>
              <a:rPr lang="en-US" sz="2400" b="1" dirty="0" smtClean="0"/>
              <a:t>Estimated Glomerular </a:t>
            </a:r>
          </a:p>
          <a:p>
            <a:pPr algn="ctr"/>
            <a:r>
              <a:rPr lang="en-US" sz="2400" b="1" dirty="0" smtClean="0"/>
              <a:t>Filtration Rate (</a:t>
            </a:r>
            <a:r>
              <a:rPr lang="en-US" sz="2400" b="1" dirty="0" err="1" smtClean="0"/>
              <a:t>eGFR</a:t>
            </a:r>
            <a:r>
              <a:rPr lang="en-US" sz="2400" b="1" dirty="0" smtClean="0"/>
              <a:t>)</a:t>
            </a:r>
          </a:p>
          <a:p>
            <a:pPr algn="ctr"/>
            <a:r>
              <a:rPr lang="en-US" sz="2400" b="1" dirty="0" smtClean="0"/>
              <a:t>mL/min/1.73m</a:t>
            </a:r>
            <a:r>
              <a:rPr lang="en-US" sz="2400" b="1" baseline="30000" dirty="0" smtClean="0"/>
              <a:t>2</a:t>
            </a:r>
            <a:endParaRPr lang="en-US" sz="2400" b="1" baseline="30000" dirty="0"/>
          </a:p>
        </p:txBody>
      </p:sp>
    </p:spTree>
    <p:custDataLst>
      <p:tags r:id="rId1"/>
    </p:custDataLst>
    <p:extLst>
      <p:ext uri="{BB962C8B-B14F-4D97-AF65-F5344CB8AC3E}">
        <p14:creationId xmlns:p14="http://schemas.microsoft.com/office/powerpoint/2010/main" val="2662411068"/>
      </p:ext>
    </p:extLst>
  </p:cSld>
  <p:clrMapOvr>
    <a:masterClrMapping/>
  </p:clrMapOvr>
  <mc:AlternateContent xmlns:mc="http://schemas.openxmlformats.org/markup-compatibility/2006" xmlns:p14="http://schemas.microsoft.com/office/powerpoint/2010/main">
    <mc:Choice Requires="p14">
      <p:transition spd="med" p14:dur="700" advTm="4397">
        <p:fade/>
      </p:transition>
    </mc:Choice>
    <mc:Fallback xmlns="">
      <p:transition spd="med" advTm="439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wipe(left)">
                                      <p:cBhvr>
                                        <p:cTn id="7" dur="500"/>
                                        <p:tgtEl>
                                          <p:spTgt spid="1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6"/>
                                        </p:tgtEl>
                                        <p:attrNameLst>
                                          <p:attrName>style.visibility</p:attrName>
                                        </p:attrNameLst>
                                      </p:cBhvr>
                                      <p:to>
                                        <p:strVal val="visible"/>
                                      </p:to>
                                    </p:set>
                                    <p:animEffect transition="in" filter="wipe(left)">
                                      <p:cBhvr>
                                        <p:cTn id="12" dur="500"/>
                                        <p:tgtEl>
                                          <p:spTgt spid="106"/>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05"/>
                                        </p:tgtEl>
                                        <p:attrNameLst>
                                          <p:attrName>style.visibility</p:attrName>
                                        </p:attrNameLst>
                                      </p:cBhvr>
                                      <p:to>
                                        <p:strVal val="visible"/>
                                      </p:to>
                                    </p:set>
                                    <p:animEffect transition="in" filter="wipe(left)">
                                      <p:cBhvr>
                                        <p:cTn id="16" dur="500"/>
                                        <p:tgtEl>
                                          <p:spTgt spid="105"/>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109"/>
                                        </p:tgtEl>
                                        <p:attrNameLst>
                                          <p:attrName>style.visibility</p:attrName>
                                        </p:attrNameLst>
                                      </p:cBhvr>
                                      <p:to>
                                        <p:strVal val="visible"/>
                                      </p:to>
                                    </p:set>
                                    <p:animEffect transition="in" filter="wipe(left)">
                                      <p:cBhvr>
                                        <p:cTn id="20" dur="500"/>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animBg="1"/>
      <p:bldP spid="1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noChangeAspect="1"/>
          </p:cNvGraphicFramePr>
          <p:nvPr>
            <p:extLst>
              <p:ext uri="{D42A27DB-BD31-4B8C-83A1-F6EECF244321}">
                <p14:modId xmlns:p14="http://schemas.microsoft.com/office/powerpoint/2010/main" val="342433909"/>
              </p:ext>
            </p:extLst>
          </p:nvPr>
        </p:nvGraphicFramePr>
        <p:xfrm>
          <a:off x="5580928" y="0"/>
          <a:ext cx="3301010" cy="2332200"/>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Straight Connector 6"/>
          <p:cNvCxnSpPr/>
          <p:nvPr/>
        </p:nvCxnSpPr>
        <p:spPr>
          <a:xfrm>
            <a:off x="7165056" y="703389"/>
            <a:ext cx="0" cy="1432977"/>
          </a:xfrm>
          <a:prstGeom prst="line">
            <a:avLst/>
          </a:prstGeom>
          <a:ln w="12700" cmpd="sng">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graphicFrame>
        <p:nvGraphicFramePr>
          <p:cNvPr id="9" name="Chart 8"/>
          <p:cNvGraphicFramePr>
            <a:graphicFrameLocks noChangeAspect="1"/>
          </p:cNvGraphicFramePr>
          <p:nvPr>
            <p:extLst>
              <p:ext uri="{D42A27DB-BD31-4B8C-83A1-F6EECF244321}">
                <p14:modId xmlns:p14="http://schemas.microsoft.com/office/powerpoint/2010/main" val="1129121916"/>
              </p:ext>
            </p:extLst>
          </p:nvPr>
        </p:nvGraphicFramePr>
        <p:xfrm>
          <a:off x="5569488" y="2048103"/>
          <a:ext cx="3228430" cy="246405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hart 11"/>
          <p:cNvGraphicFramePr>
            <a:graphicFrameLocks noChangeAspect="1"/>
          </p:cNvGraphicFramePr>
          <p:nvPr>
            <p:extLst>
              <p:ext uri="{D42A27DB-BD31-4B8C-83A1-F6EECF244321}">
                <p14:modId xmlns:p14="http://schemas.microsoft.com/office/powerpoint/2010/main" val="2259889240"/>
              </p:ext>
            </p:extLst>
          </p:nvPr>
        </p:nvGraphicFramePr>
        <p:xfrm>
          <a:off x="5558054" y="4256394"/>
          <a:ext cx="3433545" cy="2473590"/>
        </p:xfrm>
        <a:graphic>
          <a:graphicData uri="http://schemas.openxmlformats.org/drawingml/2006/chart">
            <c:chart xmlns:c="http://schemas.openxmlformats.org/drawingml/2006/chart" xmlns:r="http://schemas.openxmlformats.org/officeDocument/2006/relationships" r:id="rId5"/>
          </a:graphicData>
        </a:graphic>
      </p:graphicFrame>
      <p:sp>
        <p:nvSpPr>
          <p:cNvPr id="14" name="Title 13"/>
          <p:cNvSpPr>
            <a:spLocks noGrp="1"/>
          </p:cNvSpPr>
          <p:nvPr>
            <p:ph type="title"/>
          </p:nvPr>
        </p:nvSpPr>
        <p:spPr>
          <a:xfrm>
            <a:off x="121394" y="65591"/>
            <a:ext cx="5200211" cy="1143000"/>
          </a:xfrm>
        </p:spPr>
        <p:txBody>
          <a:bodyPr>
            <a:noAutofit/>
          </a:bodyPr>
          <a:lstStyle/>
          <a:p>
            <a:r>
              <a:rPr lang="en-US" sz="2400" b="1" dirty="0" smtClean="0">
                <a:solidFill>
                  <a:srgbClr val="0000CC"/>
                </a:solidFill>
              </a:rPr>
              <a:t>Clustering and Associations of Longitudinal Kidney Function Measures (</a:t>
            </a:r>
            <a:r>
              <a:rPr lang="en-US" sz="2400" b="1" dirty="0" err="1" smtClean="0">
                <a:solidFill>
                  <a:srgbClr val="0000CC"/>
                </a:solidFill>
              </a:rPr>
              <a:t>eGFR</a:t>
            </a:r>
            <a:r>
              <a:rPr lang="en-US" sz="2400" b="1" dirty="0" smtClean="0">
                <a:solidFill>
                  <a:srgbClr val="0000CC"/>
                </a:solidFill>
              </a:rPr>
              <a:t>) in African Ancestry Patients  </a:t>
            </a:r>
            <a:endParaRPr lang="en-US" sz="2400" b="1" dirty="0">
              <a:solidFill>
                <a:srgbClr val="0000CC"/>
              </a:solidFill>
            </a:endParaRPr>
          </a:p>
        </p:txBody>
      </p:sp>
      <p:cxnSp>
        <p:nvCxnSpPr>
          <p:cNvPr id="10" name="Straight Connector 9"/>
          <p:cNvCxnSpPr/>
          <p:nvPr/>
        </p:nvCxnSpPr>
        <p:spPr>
          <a:xfrm>
            <a:off x="6656718" y="2762728"/>
            <a:ext cx="0" cy="1623378"/>
          </a:xfrm>
          <a:prstGeom prst="line">
            <a:avLst/>
          </a:prstGeom>
          <a:ln w="12700" cmpd="sng">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6364521" y="5075263"/>
            <a:ext cx="0" cy="1432977"/>
          </a:xfrm>
          <a:prstGeom prst="line">
            <a:avLst/>
          </a:prstGeom>
          <a:ln w="9525" cmpd="sng">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grpSp>
        <p:nvGrpSpPr>
          <p:cNvPr id="46" name="Group 45"/>
          <p:cNvGrpSpPr/>
          <p:nvPr/>
        </p:nvGrpSpPr>
        <p:grpSpPr>
          <a:xfrm>
            <a:off x="919419" y="6260540"/>
            <a:ext cx="1933623" cy="411045"/>
            <a:chOff x="919419" y="6260540"/>
            <a:chExt cx="1933623" cy="411045"/>
          </a:xfrm>
        </p:grpSpPr>
        <p:sp>
          <p:nvSpPr>
            <p:cNvPr id="2" name="TextBox 1"/>
            <p:cNvSpPr txBox="1"/>
            <p:nvPr/>
          </p:nvSpPr>
          <p:spPr>
            <a:xfrm>
              <a:off x="1561394" y="6394586"/>
              <a:ext cx="518441" cy="276999"/>
            </a:xfrm>
            <a:prstGeom prst="rect">
              <a:avLst/>
            </a:prstGeom>
            <a:noFill/>
          </p:spPr>
          <p:txBody>
            <a:bodyPr wrap="none" rtlCol="0">
              <a:spAutoFit/>
            </a:bodyPr>
            <a:lstStyle/>
            <a:p>
              <a:pPr defTabSz="457200"/>
              <a:r>
                <a:rPr lang="en-US" sz="1200" dirty="0" smtClean="0">
                  <a:solidFill>
                    <a:prstClr val="black"/>
                  </a:solidFill>
                </a:rPr>
                <a:t>years</a:t>
              </a:r>
              <a:endParaRPr lang="en-US" sz="1200" dirty="0">
                <a:solidFill>
                  <a:prstClr val="black"/>
                </a:solidFill>
              </a:endParaRPr>
            </a:p>
          </p:txBody>
        </p:sp>
        <p:cxnSp>
          <p:nvCxnSpPr>
            <p:cNvPr id="6" name="Straight Arrow Connector 5"/>
            <p:cNvCxnSpPr/>
            <p:nvPr/>
          </p:nvCxnSpPr>
          <p:spPr>
            <a:xfrm>
              <a:off x="1247465" y="6399039"/>
              <a:ext cx="1255647" cy="0"/>
            </a:xfrm>
            <a:prstGeom prst="straightConnector1">
              <a:avLst/>
            </a:prstGeom>
            <a:ln w="190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919419" y="6260540"/>
              <a:ext cx="262662" cy="276999"/>
            </a:xfrm>
            <a:prstGeom prst="rect">
              <a:avLst/>
            </a:prstGeom>
            <a:noFill/>
          </p:spPr>
          <p:txBody>
            <a:bodyPr wrap="none" rtlCol="0">
              <a:spAutoFit/>
            </a:bodyPr>
            <a:lstStyle/>
            <a:p>
              <a:pPr defTabSz="457200"/>
              <a:r>
                <a:rPr lang="en-US" sz="1200" dirty="0" smtClean="0">
                  <a:solidFill>
                    <a:prstClr val="black"/>
                  </a:solidFill>
                </a:rPr>
                <a:t>1</a:t>
              </a:r>
              <a:endParaRPr lang="en-US" sz="1200" dirty="0">
                <a:solidFill>
                  <a:prstClr val="black"/>
                </a:solidFill>
              </a:endParaRPr>
            </a:p>
          </p:txBody>
        </p:sp>
        <p:sp>
          <p:nvSpPr>
            <p:cNvPr id="23" name="TextBox 22"/>
            <p:cNvSpPr txBox="1"/>
            <p:nvPr/>
          </p:nvSpPr>
          <p:spPr>
            <a:xfrm>
              <a:off x="2512384" y="6260540"/>
              <a:ext cx="340658" cy="276999"/>
            </a:xfrm>
            <a:prstGeom prst="rect">
              <a:avLst/>
            </a:prstGeom>
            <a:noFill/>
          </p:spPr>
          <p:txBody>
            <a:bodyPr wrap="none" rtlCol="0">
              <a:spAutoFit/>
            </a:bodyPr>
            <a:lstStyle/>
            <a:p>
              <a:pPr defTabSz="457200"/>
              <a:r>
                <a:rPr lang="en-US" sz="1200" dirty="0" smtClean="0">
                  <a:solidFill>
                    <a:prstClr val="black"/>
                  </a:solidFill>
                </a:rPr>
                <a:t>16</a:t>
              </a:r>
              <a:endParaRPr lang="en-US" sz="1200" dirty="0">
                <a:solidFill>
                  <a:prstClr val="black"/>
                </a:solidFill>
              </a:endParaRPr>
            </a:p>
          </p:txBody>
        </p:sp>
      </p:grpSp>
      <p:graphicFrame>
        <p:nvGraphicFramePr>
          <p:cNvPr id="47" name="Chart 46"/>
          <p:cNvGraphicFramePr>
            <a:graphicFrameLocks noChangeAspect="1"/>
          </p:cNvGraphicFramePr>
          <p:nvPr>
            <p:extLst>
              <p:ext uri="{D42A27DB-BD31-4B8C-83A1-F6EECF244321}">
                <p14:modId xmlns:p14="http://schemas.microsoft.com/office/powerpoint/2010/main" val="1406114759"/>
              </p:ext>
            </p:extLst>
          </p:nvPr>
        </p:nvGraphicFramePr>
        <p:xfrm>
          <a:off x="5554248" y="2078268"/>
          <a:ext cx="3436378" cy="2464058"/>
        </p:xfrm>
        <a:graphic>
          <a:graphicData uri="http://schemas.openxmlformats.org/drawingml/2006/chart">
            <c:chart xmlns:c="http://schemas.openxmlformats.org/drawingml/2006/chart" xmlns:r="http://schemas.openxmlformats.org/officeDocument/2006/relationships" r:id="rId6"/>
          </a:graphicData>
        </a:graphic>
      </p:graphicFrame>
      <p:grpSp>
        <p:nvGrpSpPr>
          <p:cNvPr id="82" name="Group 81"/>
          <p:cNvGrpSpPr/>
          <p:nvPr/>
        </p:nvGrpSpPr>
        <p:grpSpPr>
          <a:xfrm>
            <a:off x="428759" y="1322839"/>
            <a:ext cx="4874917" cy="4997472"/>
            <a:chOff x="1400285" y="1270000"/>
            <a:chExt cx="3313966" cy="3444993"/>
          </a:xfrm>
        </p:grpSpPr>
        <p:pic>
          <p:nvPicPr>
            <p:cNvPr id="85" name="Picture 84" descr="POSTAMIA2014_1var0covs4yearsBayes9CAA2014-03-191plotorderedAMIAfigure2__AAaxis.png"/>
            <p:cNvPicPr>
              <a:picLocks noChangeAspect="1"/>
            </p:cNvPicPr>
            <p:nvPr/>
          </p:nvPicPr>
          <p:blipFill rotWithShape="1">
            <a:blip r:embed="rId7">
              <a:extLst>
                <a:ext uri="{28A0092B-C50C-407E-A947-70E740481C1C}">
                  <a14:useLocalDpi xmlns:a14="http://schemas.microsoft.com/office/drawing/2010/main" val="0"/>
                </a:ext>
              </a:extLst>
            </a:blip>
            <a:srcRect t="72723" r="96618"/>
            <a:stretch/>
          </p:blipFill>
          <p:spPr>
            <a:xfrm>
              <a:off x="1406450" y="3338286"/>
              <a:ext cx="162552" cy="1364077"/>
            </a:xfrm>
            <a:prstGeom prst="rect">
              <a:avLst/>
            </a:prstGeom>
          </p:spPr>
        </p:pic>
        <p:pic>
          <p:nvPicPr>
            <p:cNvPr id="87" name="Picture 86" descr="POSTAMIA2014_1var0covs4yearsBayes9CAA2014-03-191plotorderedAMIAfigure2__AAaxis.png"/>
            <p:cNvPicPr>
              <a:picLocks noChangeAspect="1"/>
            </p:cNvPicPr>
            <p:nvPr/>
          </p:nvPicPr>
          <p:blipFill rotWithShape="1">
            <a:blip r:embed="rId7">
              <a:extLst>
                <a:ext uri="{28A0092B-C50C-407E-A947-70E740481C1C}">
                  <a14:useLocalDpi xmlns:a14="http://schemas.microsoft.com/office/drawing/2010/main" val="0"/>
                </a:ext>
              </a:extLst>
            </a:blip>
            <a:srcRect l="36449" r="32032" b="66604"/>
            <a:stretch/>
          </p:blipFill>
          <p:spPr>
            <a:xfrm>
              <a:off x="3199322" y="1296301"/>
              <a:ext cx="1514929" cy="1670056"/>
            </a:xfrm>
            <a:prstGeom prst="rect">
              <a:avLst/>
            </a:prstGeom>
          </p:spPr>
        </p:pic>
        <p:pic>
          <p:nvPicPr>
            <p:cNvPr id="89" name="Picture 88" descr="POSTAMIA2014_1var0covs4yearsBayes9CAA2014-03-191plotorderedAMIAfigure2__AAaxis.png"/>
            <p:cNvPicPr>
              <a:picLocks noChangeAspect="1"/>
            </p:cNvPicPr>
            <p:nvPr/>
          </p:nvPicPr>
          <p:blipFill rotWithShape="1">
            <a:blip r:embed="rId7">
              <a:extLst>
                <a:ext uri="{28A0092B-C50C-407E-A947-70E740481C1C}">
                  <a14:useLocalDpi xmlns:a14="http://schemas.microsoft.com/office/drawing/2010/main" val="0"/>
                </a:ext>
              </a:extLst>
            </a:blip>
            <a:srcRect t="33069" r="65401" b="33010"/>
            <a:stretch/>
          </p:blipFill>
          <p:spPr>
            <a:xfrm>
              <a:off x="1400285" y="1270000"/>
              <a:ext cx="1662966" cy="1696357"/>
            </a:xfrm>
            <a:prstGeom prst="rect">
              <a:avLst/>
            </a:prstGeom>
          </p:spPr>
        </p:pic>
        <p:pic>
          <p:nvPicPr>
            <p:cNvPr id="90" name="Picture 89" descr="POSTAMIA2014_1var0covs4yearsBayes9CAA2014-03-191plotorderedAMIAfigure2__AAaxis.png"/>
            <p:cNvPicPr>
              <a:picLocks noChangeAspect="1"/>
            </p:cNvPicPr>
            <p:nvPr/>
          </p:nvPicPr>
          <p:blipFill rotWithShape="1">
            <a:blip r:embed="rId7">
              <a:extLst>
                <a:ext uri="{28A0092B-C50C-407E-A947-70E740481C1C}">
                  <a14:useLocalDpi xmlns:a14="http://schemas.microsoft.com/office/drawing/2010/main" val="0"/>
                </a:ext>
              </a:extLst>
            </a:blip>
            <a:srcRect l="68987" t="32924" b="33336"/>
            <a:stretch/>
          </p:blipFill>
          <p:spPr>
            <a:xfrm>
              <a:off x="1523312" y="3021454"/>
              <a:ext cx="1490606" cy="1687286"/>
            </a:xfrm>
            <a:prstGeom prst="rect">
              <a:avLst/>
            </a:prstGeom>
          </p:spPr>
        </p:pic>
        <p:pic>
          <p:nvPicPr>
            <p:cNvPr id="91" name="Picture 90" descr="POSTAMIA2014_1var0covs4yearsBayes9CAA2014-03-191plotorderedAMIAfigure2__AAaxis.png"/>
            <p:cNvPicPr>
              <a:picLocks noChangeAspect="1"/>
            </p:cNvPicPr>
            <p:nvPr/>
          </p:nvPicPr>
          <p:blipFill rotWithShape="1">
            <a:blip r:embed="rId7">
              <a:extLst>
                <a:ext uri="{28A0092B-C50C-407E-A947-70E740481C1C}">
                  <a14:useLocalDpi xmlns:a14="http://schemas.microsoft.com/office/drawing/2010/main" val="0"/>
                </a:ext>
              </a:extLst>
            </a:blip>
            <a:srcRect l="69591" t="66519"/>
            <a:stretch/>
          </p:blipFill>
          <p:spPr>
            <a:xfrm>
              <a:off x="3197176" y="3040673"/>
              <a:ext cx="1461577" cy="1674320"/>
            </a:xfrm>
            <a:prstGeom prst="rect">
              <a:avLst/>
            </a:prstGeom>
          </p:spPr>
        </p:pic>
      </p:grpSp>
      <p:sp>
        <p:nvSpPr>
          <p:cNvPr id="22" name="TextBox 21"/>
          <p:cNvSpPr txBox="1"/>
          <p:nvPr/>
        </p:nvSpPr>
        <p:spPr>
          <a:xfrm>
            <a:off x="3648568" y="3887530"/>
            <a:ext cx="1255647" cy="276999"/>
          </a:xfrm>
          <a:prstGeom prst="rect">
            <a:avLst/>
          </a:prstGeom>
          <a:solidFill>
            <a:schemeClr val="bg1"/>
          </a:solidFill>
        </p:spPr>
        <p:txBody>
          <a:bodyPr wrap="none" rtlCol="0">
            <a:spAutoFit/>
          </a:bodyPr>
          <a:lstStyle/>
          <a:p>
            <a:pPr defTabSz="457200"/>
            <a:r>
              <a:rPr lang="en-US" sz="1200" b="1" dirty="0" smtClean="0">
                <a:solidFill>
                  <a:prstClr val="black"/>
                </a:solidFill>
              </a:rPr>
              <a:t>Cluster C9 n=108 </a:t>
            </a:r>
            <a:endParaRPr lang="en-US" sz="1200" b="1" dirty="0">
              <a:solidFill>
                <a:prstClr val="black"/>
              </a:solidFill>
            </a:endParaRPr>
          </a:p>
        </p:txBody>
      </p:sp>
      <p:sp>
        <p:nvSpPr>
          <p:cNvPr id="13" name="TextBox 12"/>
          <p:cNvSpPr txBox="1"/>
          <p:nvPr/>
        </p:nvSpPr>
        <p:spPr>
          <a:xfrm>
            <a:off x="3676961" y="1340981"/>
            <a:ext cx="1255647" cy="276999"/>
          </a:xfrm>
          <a:prstGeom prst="rect">
            <a:avLst/>
          </a:prstGeom>
          <a:solidFill>
            <a:schemeClr val="bg1"/>
          </a:solidFill>
        </p:spPr>
        <p:txBody>
          <a:bodyPr wrap="none" rtlCol="0">
            <a:spAutoFit/>
          </a:bodyPr>
          <a:lstStyle/>
          <a:p>
            <a:pPr defTabSz="457200"/>
            <a:r>
              <a:rPr lang="en-US" sz="1200" b="1" dirty="0" smtClean="0">
                <a:solidFill>
                  <a:prstClr val="black"/>
                </a:solidFill>
              </a:rPr>
              <a:t>Cluster C2 n=152 </a:t>
            </a:r>
            <a:endParaRPr lang="en-US" sz="1200" b="1" dirty="0">
              <a:solidFill>
                <a:prstClr val="black"/>
              </a:solidFill>
            </a:endParaRPr>
          </a:p>
        </p:txBody>
      </p:sp>
      <p:sp>
        <p:nvSpPr>
          <p:cNvPr id="17" name="TextBox 16"/>
          <p:cNvSpPr txBox="1"/>
          <p:nvPr/>
        </p:nvSpPr>
        <p:spPr>
          <a:xfrm>
            <a:off x="1256536" y="1323856"/>
            <a:ext cx="1255647" cy="276999"/>
          </a:xfrm>
          <a:prstGeom prst="rect">
            <a:avLst/>
          </a:prstGeom>
          <a:solidFill>
            <a:schemeClr val="bg1"/>
          </a:solidFill>
        </p:spPr>
        <p:txBody>
          <a:bodyPr wrap="none" rtlCol="0">
            <a:spAutoFit/>
          </a:bodyPr>
          <a:lstStyle/>
          <a:p>
            <a:pPr defTabSz="457200"/>
            <a:r>
              <a:rPr lang="en-US" sz="1200" b="1" dirty="0" smtClean="0">
                <a:solidFill>
                  <a:prstClr val="black"/>
                </a:solidFill>
              </a:rPr>
              <a:t>Cluster C4 n=777 </a:t>
            </a:r>
            <a:endParaRPr lang="en-US" sz="1200" b="1" dirty="0">
              <a:solidFill>
                <a:prstClr val="black"/>
              </a:solidFill>
            </a:endParaRPr>
          </a:p>
        </p:txBody>
      </p:sp>
      <p:sp>
        <p:nvSpPr>
          <p:cNvPr id="19" name="TextBox 18"/>
          <p:cNvSpPr txBox="1"/>
          <p:nvPr/>
        </p:nvSpPr>
        <p:spPr>
          <a:xfrm>
            <a:off x="1252528" y="3900533"/>
            <a:ext cx="1177651" cy="276999"/>
          </a:xfrm>
          <a:prstGeom prst="rect">
            <a:avLst/>
          </a:prstGeom>
          <a:solidFill>
            <a:schemeClr val="bg1"/>
          </a:solidFill>
        </p:spPr>
        <p:txBody>
          <a:bodyPr wrap="none" rtlCol="0">
            <a:spAutoFit/>
          </a:bodyPr>
          <a:lstStyle/>
          <a:p>
            <a:pPr defTabSz="457200"/>
            <a:r>
              <a:rPr lang="en-US" sz="1200" b="1" dirty="0" smtClean="0">
                <a:solidFill>
                  <a:prstClr val="black"/>
                </a:solidFill>
              </a:rPr>
              <a:t>Cluster C6 n=54 </a:t>
            </a:r>
            <a:endParaRPr lang="en-US" sz="1200" b="1" dirty="0">
              <a:solidFill>
                <a:prstClr val="black"/>
              </a:solidFill>
            </a:endParaRPr>
          </a:p>
        </p:txBody>
      </p:sp>
      <p:sp>
        <p:nvSpPr>
          <p:cNvPr id="36" name="TextBox 35"/>
          <p:cNvSpPr txBox="1"/>
          <p:nvPr/>
        </p:nvSpPr>
        <p:spPr>
          <a:xfrm>
            <a:off x="4399860" y="1621950"/>
            <a:ext cx="791008" cy="430887"/>
          </a:xfrm>
          <a:prstGeom prst="rect">
            <a:avLst/>
          </a:prstGeom>
          <a:noFill/>
        </p:spPr>
        <p:txBody>
          <a:bodyPr wrap="none" rtlCol="0">
            <a:spAutoFit/>
          </a:bodyPr>
          <a:lstStyle/>
          <a:p>
            <a:pPr defTabSz="457200"/>
            <a:r>
              <a:rPr lang="en-US" sz="1100" dirty="0" smtClean="0">
                <a:solidFill>
                  <a:prstClr val="black"/>
                </a:solidFill>
              </a:rPr>
              <a:t>Age 65±12</a:t>
            </a:r>
          </a:p>
          <a:p>
            <a:pPr defTabSz="457200"/>
            <a:r>
              <a:rPr lang="en-US" sz="1100" dirty="0" smtClean="0">
                <a:solidFill>
                  <a:prstClr val="black"/>
                </a:solidFill>
              </a:rPr>
              <a:t>Male 32%</a:t>
            </a:r>
            <a:endParaRPr lang="en-US" sz="1100" dirty="0">
              <a:solidFill>
                <a:prstClr val="black"/>
              </a:solidFill>
            </a:endParaRPr>
          </a:p>
        </p:txBody>
      </p:sp>
      <p:sp>
        <p:nvSpPr>
          <p:cNvPr id="38" name="TextBox 37"/>
          <p:cNvSpPr txBox="1"/>
          <p:nvPr/>
        </p:nvSpPr>
        <p:spPr>
          <a:xfrm>
            <a:off x="1980089" y="1612429"/>
            <a:ext cx="791008" cy="430887"/>
          </a:xfrm>
          <a:prstGeom prst="rect">
            <a:avLst/>
          </a:prstGeom>
          <a:noFill/>
        </p:spPr>
        <p:txBody>
          <a:bodyPr wrap="none" rtlCol="0">
            <a:spAutoFit/>
          </a:bodyPr>
          <a:lstStyle/>
          <a:p>
            <a:pPr defTabSz="457200"/>
            <a:r>
              <a:rPr lang="en-US" sz="1100" dirty="0" smtClean="0">
                <a:solidFill>
                  <a:prstClr val="black"/>
                </a:solidFill>
              </a:rPr>
              <a:t>Age 57±11</a:t>
            </a:r>
          </a:p>
          <a:p>
            <a:pPr defTabSz="457200"/>
            <a:r>
              <a:rPr lang="en-US" sz="1100" dirty="0" smtClean="0">
                <a:solidFill>
                  <a:prstClr val="black"/>
                </a:solidFill>
              </a:rPr>
              <a:t>Male 35%</a:t>
            </a:r>
            <a:endParaRPr lang="en-US" sz="1100" dirty="0">
              <a:solidFill>
                <a:prstClr val="black"/>
              </a:solidFill>
            </a:endParaRPr>
          </a:p>
        </p:txBody>
      </p:sp>
      <p:sp>
        <p:nvSpPr>
          <p:cNvPr id="40" name="TextBox 39"/>
          <p:cNvSpPr txBox="1"/>
          <p:nvPr/>
        </p:nvSpPr>
        <p:spPr>
          <a:xfrm>
            <a:off x="1964706" y="4162143"/>
            <a:ext cx="824533" cy="430887"/>
          </a:xfrm>
          <a:prstGeom prst="rect">
            <a:avLst/>
          </a:prstGeom>
          <a:noFill/>
        </p:spPr>
        <p:txBody>
          <a:bodyPr wrap="square" rtlCol="0">
            <a:spAutoFit/>
          </a:bodyPr>
          <a:lstStyle/>
          <a:p>
            <a:pPr defTabSz="457200"/>
            <a:r>
              <a:rPr lang="en-US" sz="1100" dirty="0" smtClean="0">
                <a:solidFill>
                  <a:prstClr val="black"/>
                </a:solidFill>
              </a:rPr>
              <a:t>Age 62±13</a:t>
            </a:r>
          </a:p>
          <a:p>
            <a:pPr defTabSz="457200"/>
            <a:r>
              <a:rPr lang="en-US" sz="1100" dirty="0" smtClean="0">
                <a:solidFill>
                  <a:prstClr val="black"/>
                </a:solidFill>
              </a:rPr>
              <a:t>Male 49%</a:t>
            </a:r>
            <a:endParaRPr lang="en-US" sz="1100" dirty="0">
              <a:solidFill>
                <a:prstClr val="black"/>
              </a:solidFill>
            </a:endParaRPr>
          </a:p>
        </p:txBody>
      </p:sp>
      <p:sp>
        <p:nvSpPr>
          <p:cNvPr id="43" name="TextBox 42"/>
          <p:cNvSpPr txBox="1"/>
          <p:nvPr/>
        </p:nvSpPr>
        <p:spPr>
          <a:xfrm>
            <a:off x="4406891" y="4162143"/>
            <a:ext cx="791008" cy="430887"/>
          </a:xfrm>
          <a:prstGeom prst="rect">
            <a:avLst/>
          </a:prstGeom>
          <a:noFill/>
        </p:spPr>
        <p:txBody>
          <a:bodyPr wrap="none" rtlCol="0">
            <a:spAutoFit/>
          </a:bodyPr>
          <a:lstStyle/>
          <a:p>
            <a:pPr defTabSz="457200"/>
            <a:r>
              <a:rPr lang="en-US" sz="1100" dirty="0" smtClean="0">
                <a:solidFill>
                  <a:prstClr val="black"/>
                </a:solidFill>
              </a:rPr>
              <a:t>Age 59±13</a:t>
            </a:r>
          </a:p>
          <a:p>
            <a:pPr defTabSz="457200"/>
            <a:r>
              <a:rPr lang="en-US" sz="1100" dirty="0" smtClean="0">
                <a:solidFill>
                  <a:prstClr val="black"/>
                </a:solidFill>
              </a:rPr>
              <a:t>Male 55%</a:t>
            </a:r>
            <a:endParaRPr lang="en-US" sz="1100" dirty="0">
              <a:solidFill>
                <a:prstClr val="black"/>
              </a:solidFill>
            </a:endParaRPr>
          </a:p>
        </p:txBody>
      </p:sp>
      <p:sp>
        <p:nvSpPr>
          <p:cNvPr id="56" name="TextBox 55"/>
          <p:cNvSpPr txBox="1"/>
          <p:nvPr/>
        </p:nvSpPr>
        <p:spPr>
          <a:xfrm rot="16200000">
            <a:off x="872935" y="3124911"/>
            <a:ext cx="491052" cy="307777"/>
          </a:xfrm>
          <a:prstGeom prst="rect">
            <a:avLst/>
          </a:prstGeom>
          <a:noFill/>
        </p:spPr>
        <p:txBody>
          <a:bodyPr wrap="none" rtlCol="0">
            <a:spAutoFit/>
          </a:bodyPr>
          <a:lstStyle/>
          <a:p>
            <a:pPr defTabSz="457200"/>
            <a:r>
              <a:rPr lang="en-US" sz="1400" b="1" dirty="0" smtClean="0">
                <a:solidFill>
                  <a:srgbClr val="FF0000"/>
                </a:solidFill>
              </a:rPr>
              <a:t>CKD</a:t>
            </a:r>
            <a:endParaRPr lang="en-US" sz="1400" b="1" dirty="0">
              <a:solidFill>
                <a:srgbClr val="FF0000"/>
              </a:solidFill>
            </a:endParaRPr>
          </a:p>
        </p:txBody>
      </p:sp>
      <p:cxnSp>
        <p:nvCxnSpPr>
          <p:cNvPr id="83" name="Straight Arrow Connector 82"/>
          <p:cNvCxnSpPr/>
          <p:nvPr/>
        </p:nvCxnSpPr>
        <p:spPr>
          <a:xfrm>
            <a:off x="946903" y="2916935"/>
            <a:ext cx="0" cy="720701"/>
          </a:xfrm>
          <a:prstGeom prst="straightConnector1">
            <a:avLst/>
          </a:prstGeom>
          <a:ln w="190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flipV="1">
            <a:off x="944740" y="2229565"/>
            <a:ext cx="0" cy="400332"/>
          </a:xfrm>
          <a:prstGeom prst="line">
            <a:avLst/>
          </a:prstGeom>
          <a:ln w="28575" cmpd="sng">
            <a:solidFill>
              <a:srgbClr val="3366FF"/>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93" name="TextBox 92"/>
          <p:cNvSpPr txBox="1"/>
          <p:nvPr/>
        </p:nvSpPr>
        <p:spPr>
          <a:xfrm>
            <a:off x="975564" y="2253553"/>
            <a:ext cx="841452" cy="338554"/>
          </a:xfrm>
          <a:prstGeom prst="rect">
            <a:avLst/>
          </a:prstGeom>
          <a:noFill/>
          <a:ln>
            <a:noFill/>
          </a:ln>
        </p:spPr>
        <p:txBody>
          <a:bodyPr wrap="square" rtlCol="0">
            <a:spAutoFit/>
          </a:bodyPr>
          <a:lstStyle/>
          <a:p>
            <a:pPr defTabSz="457200"/>
            <a:r>
              <a:rPr lang="en-US" sz="1600" b="1" dirty="0" smtClean="0">
                <a:solidFill>
                  <a:srgbClr val="4BACC6">
                    <a:lumMod val="40000"/>
                    <a:lumOff val="60000"/>
                  </a:srgbClr>
                </a:solidFill>
              </a:rPr>
              <a:t>Normal</a:t>
            </a:r>
            <a:endParaRPr lang="en-US" sz="1600" b="1" dirty="0">
              <a:solidFill>
                <a:srgbClr val="4BACC6">
                  <a:lumMod val="40000"/>
                  <a:lumOff val="60000"/>
                </a:srgbClr>
              </a:solidFill>
            </a:endParaRPr>
          </a:p>
        </p:txBody>
      </p:sp>
      <p:cxnSp>
        <p:nvCxnSpPr>
          <p:cNvPr id="95" name="Straight Connector 94"/>
          <p:cNvCxnSpPr/>
          <p:nvPr/>
        </p:nvCxnSpPr>
        <p:spPr>
          <a:xfrm>
            <a:off x="885466" y="2229565"/>
            <a:ext cx="1880271" cy="0"/>
          </a:xfrm>
          <a:prstGeom prst="line">
            <a:avLst/>
          </a:prstGeom>
          <a:ln w="28575" cmpd="sng">
            <a:solidFill>
              <a:srgbClr val="3366FF"/>
            </a:solidFill>
          </a:ln>
          <a:effectLst/>
        </p:spPr>
        <p:style>
          <a:lnRef idx="2">
            <a:schemeClr val="accent1"/>
          </a:lnRef>
          <a:fillRef idx="0">
            <a:schemeClr val="accent1"/>
          </a:fillRef>
          <a:effectRef idx="1">
            <a:schemeClr val="accent1"/>
          </a:effectRef>
          <a:fontRef idx="minor">
            <a:schemeClr val="tx1"/>
          </a:fontRef>
        </p:style>
      </p:cxnSp>
      <p:cxnSp>
        <p:nvCxnSpPr>
          <p:cNvPr id="96" name="Straight Connector 95"/>
          <p:cNvCxnSpPr/>
          <p:nvPr/>
        </p:nvCxnSpPr>
        <p:spPr>
          <a:xfrm>
            <a:off x="880128" y="2639196"/>
            <a:ext cx="1880271" cy="0"/>
          </a:xfrm>
          <a:prstGeom prst="line">
            <a:avLst/>
          </a:prstGeom>
          <a:ln w="28575" cmpd="sng">
            <a:solidFill>
              <a:srgbClr val="3366FF"/>
            </a:solidFill>
          </a:ln>
          <a:effectLst/>
        </p:spPr>
        <p:style>
          <a:lnRef idx="2">
            <a:schemeClr val="accent1"/>
          </a:lnRef>
          <a:fillRef idx="0">
            <a:schemeClr val="accent1"/>
          </a:fillRef>
          <a:effectRef idx="1">
            <a:schemeClr val="accent1"/>
          </a:effectRef>
          <a:fontRef idx="minor">
            <a:schemeClr val="tx1"/>
          </a:fontRef>
        </p:style>
      </p:cxnSp>
      <p:sp>
        <p:nvSpPr>
          <p:cNvPr id="108" name="TextBox 107"/>
          <p:cNvSpPr txBox="1"/>
          <p:nvPr/>
        </p:nvSpPr>
        <p:spPr>
          <a:xfrm rot="16200000">
            <a:off x="-43373" y="2437389"/>
            <a:ext cx="567233" cy="307777"/>
          </a:xfrm>
          <a:prstGeom prst="rect">
            <a:avLst/>
          </a:prstGeom>
          <a:noFill/>
        </p:spPr>
        <p:txBody>
          <a:bodyPr wrap="none" rtlCol="0">
            <a:spAutoFit/>
          </a:bodyPr>
          <a:lstStyle/>
          <a:p>
            <a:pPr defTabSz="457200"/>
            <a:r>
              <a:rPr lang="en-US" sz="1400" dirty="0" err="1" smtClean="0">
                <a:solidFill>
                  <a:prstClr val="black"/>
                </a:solidFill>
              </a:rPr>
              <a:t>eGFR</a:t>
            </a:r>
            <a:endParaRPr lang="en-US" sz="1400" dirty="0">
              <a:solidFill>
                <a:prstClr val="black"/>
              </a:solidFill>
            </a:endParaRPr>
          </a:p>
        </p:txBody>
      </p:sp>
      <p:sp>
        <p:nvSpPr>
          <p:cNvPr id="92" name="TextBox 91"/>
          <p:cNvSpPr txBox="1"/>
          <p:nvPr/>
        </p:nvSpPr>
        <p:spPr>
          <a:xfrm rot="16200000">
            <a:off x="-26264" y="5079973"/>
            <a:ext cx="567233" cy="307777"/>
          </a:xfrm>
          <a:prstGeom prst="rect">
            <a:avLst/>
          </a:prstGeom>
          <a:noFill/>
        </p:spPr>
        <p:txBody>
          <a:bodyPr wrap="none" rtlCol="0">
            <a:spAutoFit/>
          </a:bodyPr>
          <a:lstStyle/>
          <a:p>
            <a:pPr defTabSz="457200"/>
            <a:r>
              <a:rPr lang="en-US" sz="1400" dirty="0" err="1" smtClean="0">
                <a:solidFill>
                  <a:prstClr val="black"/>
                </a:solidFill>
              </a:rPr>
              <a:t>eGFR</a:t>
            </a:r>
            <a:endParaRPr lang="en-US" sz="1400" dirty="0">
              <a:solidFill>
                <a:prstClr val="black"/>
              </a:solidFill>
            </a:endParaRPr>
          </a:p>
        </p:txBody>
      </p:sp>
      <p:grpSp>
        <p:nvGrpSpPr>
          <p:cNvPr id="94" name="Group 93"/>
          <p:cNvGrpSpPr/>
          <p:nvPr/>
        </p:nvGrpSpPr>
        <p:grpSpPr>
          <a:xfrm>
            <a:off x="3352754" y="6266433"/>
            <a:ext cx="1933623" cy="411045"/>
            <a:chOff x="919419" y="6260540"/>
            <a:chExt cx="1933623" cy="411045"/>
          </a:xfrm>
        </p:grpSpPr>
        <p:sp>
          <p:nvSpPr>
            <p:cNvPr id="98" name="TextBox 97"/>
            <p:cNvSpPr txBox="1"/>
            <p:nvPr/>
          </p:nvSpPr>
          <p:spPr>
            <a:xfrm>
              <a:off x="1561394" y="6394586"/>
              <a:ext cx="518441" cy="276999"/>
            </a:xfrm>
            <a:prstGeom prst="rect">
              <a:avLst/>
            </a:prstGeom>
            <a:noFill/>
          </p:spPr>
          <p:txBody>
            <a:bodyPr wrap="none" rtlCol="0">
              <a:spAutoFit/>
            </a:bodyPr>
            <a:lstStyle/>
            <a:p>
              <a:pPr defTabSz="457200"/>
              <a:r>
                <a:rPr lang="en-US" sz="1200" dirty="0" smtClean="0">
                  <a:solidFill>
                    <a:prstClr val="black"/>
                  </a:solidFill>
                </a:rPr>
                <a:t>years</a:t>
              </a:r>
              <a:endParaRPr lang="en-US" sz="1200" dirty="0">
                <a:solidFill>
                  <a:prstClr val="black"/>
                </a:solidFill>
              </a:endParaRPr>
            </a:p>
          </p:txBody>
        </p:sp>
        <p:cxnSp>
          <p:nvCxnSpPr>
            <p:cNvPr id="99" name="Straight Arrow Connector 98"/>
            <p:cNvCxnSpPr/>
            <p:nvPr/>
          </p:nvCxnSpPr>
          <p:spPr>
            <a:xfrm>
              <a:off x="1247465" y="6399039"/>
              <a:ext cx="1255647" cy="0"/>
            </a:xfrm>
            <a:prstGeom prst="straightConnector1">
              <a:avLst/>
            </a:prstGeom>
            <a:ln w="1905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00" name="TextBox 99"/>
            <p:cNvSpPr txBox="1"/>
            <p:nvPr/>
          </p:nvSpPr>
          <p:spPr>
            <a:xfrm>
              <a:off x="919419" y="6260540"/>
              <a:ext cx="262662" cy="276999"/>
            </a:xfrm>
            <a:prstGeom prst="rect">
              <a:avLst/>
            </a:prstGeom>
            <a:noFill/>
          </p:spPr>
          <p:txBody>
            <a:bodyPr wrap="none" rtlCol="0">
              <a:spAutoFit/>
            </a:bodyPr>
            <a:lstStyle/>
            <a:p>
              <a:pPr defTabSz="457200"/>
              <a:r>
                <a:rPr lang="en-US" sz="1200" dirty="0" smtClean="0">
                  <a:solidFill>
                    <a:prstClr val="black"/>
                  </a:solidFill>
                </a:rPr>
                <a:t>1</a:t>
              </a:r>
              <a:endParaRPr lang="en-US" sz="1200" dirty="0">
                <a:solidFill>
                  <a:prstClr val="black"/>
                </a:solidFill>
              </a:endParaRPr>
            </a:p>
          </p:txBody>
        </p:sp>
        <p:sp>
          <p:nvSpPr>
            <p:cNvPr id="101" name="TextBox 100"/>
            <p:cNvSpPr txBox="1"/>
            <p:nvPr/>
          </p:nvSpPr>
          <p:spPr>
            <a:xfrm>
              <a:off x="2512384" y="6260540"/>
              <a:ext cx="340658" cy="276999"/>
            </a:xfrm>
            <a:prstGeom prst="rect">
              <a:avLst/>
            </a:prstGeom>
            <a:noFill/>
          </p:spPr>
          <p:txBody>
            <a:bodyPr wrap="none" rtlCol="0">
              <a:spAutoFit/>
            </a:bodyPr>
            <a:lstStyle/>
            <a:p>
              <a:pPr defTabSz="457200"/>
              <a:r>
                <a:rPr lang="en-US" sz="1200" dirty="0" smtClean="0">
                  <a:solidFill>
                    <a:prstClr val="black"/>
                  </a:solidFill>
                </a:rPr>
                <a:t>16</a:t>
              </a:r>
              <a:endParaRPr lang="en-US" sz="1200" dirty="0">
                <a:solidFill>
                  <a:prstClr val="black"/>
                </a:solidFill>
              </a:endParaRPr>
            </a:p>
          </p:txBody>
        </p:sp>
      </p:grpSp>
      <p:grpSp>
        <p:nvGrpSpPr>
          <p:cNvPr id="58" name="Group 57"/>
          <p:cNvGrpSpPr/>
          <p:nvPr/>
        </p:nvGrpSpPr>
        <p:grpSpPr>
          <a:xfrm>
            <a:off x="3371765" y="863578"/>
            <a:ext cx="2535050" cy="4445937"/>
            <a:chOff x="3371765" y="863578"/>
            <a:chExt cx="2535050" cy="4445937"/>
          </a:xfrm>
        </p:grpSpPr>
        <p:sp>
          <p:nvSpPr>
            <p:cNvPr id="48" name="Rectangle 47"/>
            <p:cNvSpPr/>
            <p:nvPr/>
          </p:nvSpPr>
          <p:spPr>
            <a:xfrm>
              <a:off x="5531231" y="863578"/>
              <a:ext cx="345368" cy="160187"/>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72" name="Rectangle 71"/>
            <p:cNvSpPr/>
            <p:nvPr/>
          </p:nvSpPr>
          <p:spPr>
            <a:xfrm>
              <a:off x="5557780" y="2961965"/>
              <a:ext cx="345368" cy="160187"/>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78" name="Rectangle 77"/>
            <p:cNvSpPr/>
            <p:nvPr/>
          </p:nvSpPr>
          <p:spPr>
            <a:xfrm>
              <a:off x="5561447" y="5149328"/>
              <a:ext cx="345368" cy="160187"/>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03" name="Rectangle 102"/>
            <p:cNvSpPr/>
            <p:nvPr/>
          </p:nvSpPr>
          <p:spPr>
            <a:xfrm>
              <a:off x="3371765" y="1617980"/>
              <a:ext cx="1803167" cy="2076330"/>
            </a:xfrm>
            <a:prstGeom prst="rect">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84" name="TextBox 83"/>
            <p:cNvSpPr txBox="1"/>
            <p:nvPr/>
          </p:nvSpPr>
          <p:spPr>
            <a:xfrm>
              <a:off x="4188659" y="2068490"/>
              <a:ext cx="995344" cy="646331"/>
            </a:xfrm>
            <a:prstGeom prst="rect">
              <a:avLst/>
            </a:prstGeom>
            <a:noFill/>
          </p:spPr>
          <p:txBody>
            <a:bodyPr wrap="square" rtlCol="0">
              <a:spAutoFit/>
            </a:bodyPr>
            <a:lstStyle/>
            <a:p>
              <a:pPr algn="ctr" defTabSz="457200"/>
              <a:r>
                <a:rPr lang="en-US" sz="1200" b="1" dirty="0" smtClean="0">
                  <a:solidFill>
                    <a:srgbClr val="FF0000"/>
                  </a:solidFill>
                </a:rPr>
                <a:t>Rapid</a:t>
              </a:r>
            </a:p>
            <a:p>
              <a:pPr algn="ctr" defTabSz="457200"/>
              <a:r>
                <a:rPr lang="en-US" sz="1200" b="1" dirty="0" smtClean="0">
                  <a:solidFill>
                    <a:srgbClr val="FF0000"/>
                  </a:solidFill>
                </a:rPr>
                <a:t>Progressive</a:t>
              </a:r>
            </a:p>
            <a:p>
              <a:pPr algn="ctr" defTabSz="457200"/>
              <a:r>
                <a:rPr lang="en-US" sz="1200" b="1" dirty="0" smtClean="0">
                  <a:solidFill>
                    <a:srgbClr val="FF0000"/>
                  </a:solidFill>
                </a:rPr>
                <a:t>CKD patients</a:t>
              </a:r>
              <a:endParaRPr lang="en-US" sz="1200" b="1" dirty="0">
                <a:solidFill>
                  <a:srgbClr val="FF0000"/>
                </a:solidFill>
              </a:endParaRPr>
            </a:p>
          </p:txBody>
        </p:sp>
      </p:grpSp>
      <p:grpSp>
        <p:nvGrpSpPr>
          <p:cNvPr id="59" name="Group 58"/>
          <p:cNvGrpSpPr/>
          <p:nvPr/>
        </p:nvGrpSpPr>
        <p:grpSpPr>
          <a:xfrm>
            <a:off x="966302" y="1534549"/>
            <a:ext cx="4947420" cy="4684413"/>
            <a:chOff x="966302" y="1534549"/>
            <a:chExt cx="4947420" cy="4684413"/>
          </a:xfrm>
        </p:grpSpPr>
        <p:sp>
          <p:nvSpPr>
            <p:cNvPr id="50" name="Rectangle 49"/>
            <p:cNvSpPr/>
            <p:nvPr/>
          </p:nvSpPr>
          <p:spPr>
            <a:xfrm>
              <a:off x="5538138" y="1534549"/>
              <a:ext cx="345368" cy="160187"/>
            </a:xfrm>
            <a:prstGeom prst="rect">
              <a:avLst/>
            </a:prstGeom>
            <a:noFill/>
            <a:ln w="28575" cmpd="sng">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74" name="Rectangle 73"/>
            <p:cNvSpPr/>
            <p:nvPr/>
          </p:nvSpPr>
          <p:spPr>
            <a:xfrm>
              <a:off x="5564687" y="3603062"/>
              <a:ext cx="345368" cy="160187"/>
            </a:xfrm>
            <a:prstGeom prst="rect">
              <a:avLst/>
            </a:prstGeom>
            <a:noFill/>
            <a:ln w="28575" cmpd="sng">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76" name="Rectangle 75"/>
            <p:cNvSpPr/>
            <p:nvPr/>
          </p:nvSpPr>
          <p:spPr>
            <a:xfrm>
              <a:off x="966302" y="4142632"/>
              <a:ext cx="1803167" cy="2076330"/>
            </a:xfrm>
            <a:prstGeom prst="rect">
              <a:avLst/>
            </a:prstGeom>
            <a:noFill/>
            <a:ln w="28575" cmpd="sng">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80" name="Rectangle 79"/>
            <p:cNvSpPr/>
            <p:nvPr/>
          </p:nvSpPr>
          <p:spPr>
            <a:xfrm>
              <a:off x="5568354" y="5792138"/>
              <a:ext cx="345368" cy="160187"/>
            </a:xfrm>
            <a:prstGeom prst="rect">
              <a:avLst/>
            </a:prstGeom>
            <a:noFill/>
            <a:ln w="28575" cmpd="sng">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54" name="TextBox 53"/>
            <p:cNvSpPr txBox="1"/>
            <p:nvPr/>
          </p:nvSpPr>
          <p:spPr>
            <a:xfrm>
              <a:off x="1189917" y="4524184"/>
              <a:ext cx="1168665" cy="646331"/>
            </a:xfrm>
            <a:prstGeom prst="rect">
              <a:avLst/>
            </a:prstGeom>
            <a:noFill/>
          </p:spPr>
          <p:txBody>
            <a:bodyPr wrap="square" rtlCol="0">
              <a:spAutoFit/>
            </a:bodyPr>
            <a:lstStyle/>
            <a:p>
              <a:pPr algn="ctr" defTabSz="457200"/>
              <a:r>
                <a:rPr lang="en-US" sz="1200" b="1" dirty="0" smtClean="0">
                  <a:solidFill>
                    <a:srgbClr val="00B050"/>
                  </a:solidFill>
                </a:rPr>
                <a:t>Kidney </a:t>
              </a:r>
              <a:r>
                <a:rPr lang="en-US" sz="1200" b="1" dirty="0" err="1" smtClean="0">
                  <a:solidFill>
                    <a:srgbClr val="00B050"/>
                  </a:solidFill>
                </a:rPr>
                <a:t>transplantion</a:t>
              </a:r>
              <a:endParaRPr lang="en-US" sz="1200" b="1" dirty="0" smtClean="0">
                <a:solidFill>
                  <a:srgbClr val="00B050"/>
                </a:solidFill>
              </a:endParaRPr>
            </a:p>
            <a:p>
              <a:pPr algn="ctr" defTabSz="457200"/>
              <a:r>
                <a:rPr lang="en-US" sz="1200" b="1" dirty="0" smtClean="0">
                  <a:solidFill>
                    <a:srgbClr val="00B050"/>
                  </a:solidFill>
                </a:rPr>
                <a:t>recipients</a:t>
              </a:r>
              <a:endParaRPr lang="en-US" sz="1200" b="1" dirty="0">
                <a:solidFill>
                  <a:srgbClr val="00B050"/>
                </a:solidFill>
              </a:endParaRPr>
            </a:p>
          </p:txBody>
        </p:sp>
      </p:grpSp>
      <p:grpSp>
        <p:nvGrpSpPr>
          <p:cNvPr id="60" name="Group 59"/>
          <p:cNvGrpSpPr/>
          <p:nvPr/>
        </p:nvGrpSpPr>
        <p:grpSpPr>
          <a:xfrm>
            <a:off x="3387701" y="2034511"/>
            <a:ext cx="2522268" cy="4383450"/>
            <a:chOff x="3387701" y="2034511"/>
            <a:chExt cx="2522268" cy="4383450"/>
          </a:xfrm>
        </p:grpSpPr>
        <p:sp>
          <p:nvSpPr>
            <p:cNvPr id="49" name="Rectangle 48"/>
            <p:cNvSpPr/>
            <p:nvPr/>
          </p:nvSpPr>
          <p:spPr>
            <a:xfrm>
              <a:off x="5534385" y="2034511"/>
              <a:ext cx="345368" cy="160187"/>
            </a:xfrm>
            <a:prstGeom prst="rect">
              <a:avLst/>
            </a:prstGeom>
            <a:noFill/>
            <a:ln w="28575" cmpd="sng">
              <a:solidFill>
                <a:srgbClr val="66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6600CC"/>
                </a:solidFill>
              </a:endParaRPr>
            </a:p>
          </p:txBody>
        </p:sp>
        <p:sp>
          <p:nvSpPr>
            <p:cNvPr id="73" name="Rectangle 72"/>
            <p:cNvSpPr/>
            <p:nvPr/>
          </p:nvSpPr>
          <p:spPr>
            <a:xfrm>
              <a:off x="5560934" y="4068698"/>
              <a:ext cx="345368" cy="160187"/>
            </a:xfrm>
            <a:prstGeom prst="rect">
              <a:avLst/>
            </a:prstGeom>
            <a:noFill/>
            <a:ln w="28575" cmpd="sng">
              <a:solidFill>
                <a:srgbClr val="66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79" name="Rectangle 78"/>
            <p:cNvSpPr/>
            <p:nvPr/>
          </p:nvSpPr>
          <p:spPr>
            <a:xfrm>
              <a:off x="5564601" y="6257774"/>
              <a:ext cx="345368" cy="160187"/>
            </a:xfrm>
            <a:prstGeom prst="rect">
              <a:avLst/>
            </a:prstGeom>
            <a:noFill/>
            <a:ln w="28575" cmpd="sng">
              <a:solidFill>
                <a:srgbClr val="66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02" name="Rectangle 101"/>
            <p:cNvSpPr/>
            <p:nvPr/>
          </p:nvSpPr>
          <p:spPr>
            <a:xfrm>
              <a:off x="3387701" y="4162143"/>
              <a:ext cx="1803167" cy="2076330"/>
            </a:xfrm>
            <a:prstGeom prst="rect">
              <a:avLst/>
            </a:prstGeom>
            <a:noFill/>
            <a:ln w="28575" cmpd="sng">
              <a:solidFill>
                <a:srgbClr val="6600C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55" name="TextBox 54"/>
            <p:cNvSpPr txBox="1"/>
            <p:nvPr/>
          </p:nvSpPr>
          <p:spPr>
            <a:xfrm>
              <a:off x="3683434" y="4598756"/>
              <a:ext cx="1176606" cy="646331"/>
            </a:xfrm>
            <a:prstGeom prst="rect">
              <a:avLst/>
            </a:prstGeom>
            <a:noFill/>
          </p:spPr>
          <p:txBody>
            <a:bodyPr wrap="square" rtlCol="0">
              <a:spAutoFit/>
            </a:bodyPr>
            <a:lstStyle/>
            <a:p>
              <a:pPr algn="ctr" defTabSz="457200"/>
              <a:r>
                <a:rPr lang="en-US" sz="1200" b="1" dirty="0" smtClean="0">
                  <a:solidFill>
                    <a:srgbClr val="6600CC"/>
                  </a:solidFill>
                </a:rPr>
                <a:t>End Stage</a:t>
              </a:r>
            </a:p>
            <a:p>
              <a:pPr algn="ctr" defTabSz="457200"/>
              <a:r>
                <a:rPr lang="en-US" sz="1200" b="1" dirty="0" smtClean="0">
                  <a:solidFill>
                    <a:srgbClr val="6600CC"/>
                  </a:solidFill>
                </a:rPr>
                <a:t>Kidney Disease</a:t>
              </a:r>
            </a:p>
            <a:p>
              <a:pPr algn="ctr" defTabSz="457200"/>
              <a:r>
                <a:rPr lang="en-US" sz="1200" b="1" dirty="0" smtClean="0">
                  <a:solidFill>
                    <a:srgbClr val="6600CC"/>
                  </a:solidFill>
                </a:rPr>
                <a:t>patients</a:t>
              </a:r>
              <a:endParaRPr lang="en-US" sz="1200" b="1" dirty="0">
                <a:solidFill>
                  <a:srgbClr val="6600CC"/>
                </a:solidFill>
              </a:endParaRPr>
            </a:p>
          </p:txBody>
        </p:sp>
      </p:grpSp>
      <p:grpSp>
        <p:nvGrpSpPr>
          <p:cNvPr id="62" name="Group 61"/>
          <p:cNvGrpSpPr/>
          <p:nvPr/>
        </p:nvGrpSpPr>
        <p:grpSpPr>
          <a:xfrm>
            <a:off x="944740" y="1193355"/>
            <a:ext cx="4991999" cy="4444278"/>
            <a:chOff x="944740" y="1193355"/>
            <a:chExt cx="4991999" cy="4444278"/>
          </a:xfrm>
        </p:grpSpPr>
        <p:sp>
          <p:nvSpPr>
            <p:cNvPr id="61" name="Rectangle 60"/>
            <p:cNvSpPr/>
            <p:nvPr/>
          </p:nvSpPr>
          <p:spPr>
            <a:xfrm>
              <a:off x="944740" y="1582713"/>
              <a:ext cx="1815659" cy="2093455"/>
            </a:xfrm>
            <a:prstGeom prst="rect">
              <a:avLst/>
            </a:prstGeom>
            <a:noFill/>
            <a:ln w="28575" cmpd="sng">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05" name="Rectangle 104"/>
            <p:cNvSpPr/>
            <p:nvPr/>
          </p:nvSpPr>
          <p:spPr>
            <a:xfrm>
              <a:off x="5531230" y="1193355"/>
              <a:ext cx="382491" cy="178958"/>
            </a:xfrm>
            <a:prstGeom prst="rect">
              <a:avLst/>
            </a:prstGeom>
            <a:noFill/>
            <a:ln w="28575" cmpd="sng">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06" name="Rectangle 105"/>
            <p:cNvSpPr/>
            <p:nvPr/>
          </p:nvSpPr>
          <p:spPr>
            <a:xfrm>
              <a:off x="5553715" y="3288138"/>
              <a:ext cx="382491" cy="178958"/>
            </a:xfrm>
            <a:prstGeom prst="rect">
              <a:avLst/>
            </a:prstGeom>
            <a:noFill/>
            <a:ln w="28575" cmpd="sng">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107" name="Rectangle 106"/>
            <p:cNvSpPr/>
            <p:nvPr/>
          </p:nvSpPr>
          <p:spPr>
            <a:xfrm>
              <a:off x="5554248" y="5458675"/>
              <a:ext cx="382491" cy="178958"/>
            </a:xfrm>
            <a:prstGeom prst="rect">
              <a:avLst/>
            </a:prstGeom>
            <a:noFill/>
            <a:ln w="28575" cmpd="sng">
              <a:solidFill>
                <a:srgbClr val="3366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grpSp>
      <p:sp>
        <p:nvSpPr>
          <p:cNvPr id="65" name="TextBox 64"/>
          <p:cNvSpPr txBox="1"/>
          <p:nvPr/>
        </p:nvSpPr>
        <p:spPr>
          <a:xfrm>
            <a:off x="94129" y="6535271"/>
            <a:ext cx="3807645" cy="400110"/>
          </a:xfrm>
          <a:prstGeom prst="rect">
            <a:avLst/>
          </a:prstGeom>
          <a:noFill/>
        </p:spPr>
        <p:txBody>
          <a:bodyPr wrap="none" rtlCol="0">
            <a:spAutoFit/>
          </a:bodyPr>
          <a:lstStyle/>
          <a:p>
            <a:r>
              <a:rPr lang="en-US" sz="2000" b="1" dirty="0" smtClean="0">
                <a:solidFill>
                  <a:srgbClr val="0000CC"/>
                </a:solidFill>
              </a:rPr>
              <a:t>Courtesy, E </a:t>
            </a:r>
            <a:r>
              <a:rPr lang="en-US" sz="2000" b="1" dirty="0" err="1" smtClean="0">
                <a:solidFill>
                  <a:srgbClr val="0000CC"/>
                </a:solidFill>
              </a:rPr>
              <a:t>Bottinger</a:t>
            </a:r>
            <a:r>
              <a:rPr lang="en-US" sz="2000" b="1" dirty="0" smtClean="0">
                <a:solidFill>
                  <a:srgbClr val="0000CC"/>
                </a:solidFill>
              </a:rPr>
              <a:t>, Mount Sinai</a:t>
            </a:r>
            <a:endParaRPr lang="en-US" sz="2000" b="1" dirty="0">
              <a:solidFill>
                <a:srgbClr val="0000CC"/>
              </a:solidFill>
            </a:endParaRPr>
          </a:p>
        </p:txBody>
      </p:sp>
    </p:spTree>
    <p:custDataLst>
      <p:tags r:id="rId1"/>
    </p:custDataLst>
    <p:extLst>
      <p:ext uri="{BB962C8B-B14F-4D97-AF65-F5344CB8AC3E}">
        <p14:creationId xmlns:p14="http://schemas.microsoft.com/office/powerpoint/2010/main" val="4099210551"/>
      </p:ext>
    </p:extLst>
  </p:cSld>
  <p:clrMapOvr>
    <a:masterClrMapping/>
  </p:clrMapOvr>
  <mc:AlternateContent xmlns:mc="http://schemas.openxmlformats.org/markup-compatibility/2006" xmlns:p14="http://schemas.microsoft.com/office/powerpoint/2010/main">
    <mc:Choice Requires="p14">
      <p:transition spd="med" p14:dur="700" advTm="74378">
        <p:fade/>
      </p:transition>
    </mc:Choice>
    <mc:Fallback xmlns="">
      <p:transition spd="med" advTm="7437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ppt_w</p:attrName>
                                        </p:attrNameLst>
                                      </p:cBhvr>
                                      <p:tavLst>
                                        <p:tav tm="0">
                                          <p:val>
                                            <p:fltVal val="0"/>
                                          </p:val>
                                        </p:tav>
                                        <p:tav tm="100000">
                                          <p:val>
                                            <p:strVal val="#ppt_w"/>
                                          </p:val>
                                        </p:tav>
                                      </p:tavLst>
                                    </p:anim>
                                    <p:anim calcmode="lin" valueType="num">
                                      <p:cBhvr>
                                        <p:cTn id="8" dur="500" fill="hold"/>
                                        <p:tgtEl>
                                          <p:spTgt spid="62"/>
                                        </p:tgtEl>
                                        <p:attrNameLst>
                                          <p:attrName>ppt_h</p:attrName>
                                        </p:attrNameLst>
                                      </p:cBhvr>
                                      <p:tavLst>
                                        <p:tav tm="0">
                                          <p:val>
                                            <p:fltVal val="0"/>
                                          </p:val>
                                        </p:tav>
                                        <p:tav tm="100000">
                                          <p:val>
                                            <p:strVal val="#ppt_h"/>
                                          </p:val>
                                        </p:tav>
                                      </p:tavLst>
                                    </p:anim>
                                    <p:animEffect transition="in" filter="fade">
                                      <p:cBhvr>
                                        <p:cTn id="9" dur="500"/>
                                        <p:tgtEl>
                                          <p:spTgt spid="6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8"/>
                                        </p:tgtEl>
                                        <p:attrNameLst>
                                          <p:attrName>style.visibility</p:attrName>
                                        </p:attrNameLst>
                                      </p:cBhvr>
                                      <p:to>
                                        <p:strVal val="visible"/>
                                      </p:to>
                                    </p:set>
                                    <p:anim calcmode="lin" valueType="num">
                                      <p:cBhvr>
                                        <p:cTn id="14" dur="500" fill="hold"/>
                                        <p:tgtEl>
                                          <p:spTgt spid="58"/>
                                        </p:tgtEl>
                                        <p:attrNameLst>
                                          <p:attrName>ppt_w</p:attrName>
                                        </p:attrNameLst>
                                      </p:cBhvr>
                                      <p:tavLst>
                                        <p:tav tm="0">
                                          <p:val>
                                            <p:fltVal val="0"/>
                                          </p:val>
                                        </p:tav>
                                        <p:tav tm="100000">
                                          <p:val>
                                            <p:strVal val="#ppt_w"/>
                                          </p:val>
                                        </p:tav>
                                      </p:tavLst>
                                    </p:anim>
                                    <p:anim calcmode="lin" valueType="num">
                                      <p:cBhvr>
                                        <p:cTn id="15" dur="500" fill="hold"/>
                                        <p:tgtEl>
                                          <p:spTgt spid="58"/>
                                        </p:tgtEl>
                                        <p:attrNameLst>
                                          <p:attrName>ppt_h</p:attrName>
                                        </p:attrNameLst>
                                      </p:cBhvr>
                                      <p:tavLst>
                                        <p:tav tm="0">
                                          <p:val>
                                            <p:fltVal val="0"/>
                                          </p:val>
                                        </p:tav>
                                        <p:tav tm="100000">
                                          <p:val>
                                            <p:strVal val="#ppt_h"/>
                                          </p:val>
                                        </p:tav>
                                      </p:tavLst>
                                    </p:anim>
                                    <p:animEffect transition="in" filter="fade">
                                      <p:cBhvr>
                                        <p:cTn id="16" dur="500"/>
                                        <p:tgtEl>
                                          <p:spTgt spid="5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59"/>
                                        </p:tgtEl>
                                        <p:attrNameLst>
                                          <p:attrName>style.visibility</p:attrName>
                                        </p:attrNameLst>
                                      </p:cBhvr>
                                      <p:to>
                                        <p:strVal val="visible"/>
                                      </p:to>
                                    </p:set>
                                    <p:anim calcmode="lin" valueType="num">
                                      <p:cBhvr>
                                        <p:cTn id="21" dur="500" fill="hold"/>
                                        <p:tgtEl>
                                          <p:spTgt spid="59"/>
                                        </p:tgtEl>
                                        <p:attrNameLst>
                                          <p:attrName>ppt_w</p:attrName>
                                        </p:attrNameLst>
                                      </p:cBhvr>
                                      <p:tavLst>
                                        <p:tav tm="0">
                                          <p:val>
                                            <p:fltVal val="0"/>
                                          </p:val>
                                        </p:tav>
                                        <p:tav tm="100000">
                                          <p:val>
                                            <p:strVal val="#ppt_w"/>
                                          </p:val>
                                        </p:tav>
                                      </p:tavLst>
                                    </p:anim>
                                    <p:anim calcmode="lin" valueType="num">
                                      <p:cBhvr>
                                        <p:cTn id="22" dur="500" fill="hold"/>
                                        <p:tgtEl>
                                          <p:spTgt spid="59"/>
                                        </p:tgtEl>
                                        <p:attrNameLst>
                                          <p:attrName>ppt_h</p:attrName>
                                        </p:attrNameLst>
                                      </p:cBhvr>
                                      <p:tavLst>
                                        <p:tav tm="0">
                                          <p:val>
                                            <p:fltVal val="0"/>
                                          </p:val>
                                        </p:tav>
                                        <p:tav tm="100000">
                                          <p:val>
                                            <p:strVal val="#ppt_h"/>
                                          </p:val>
                                        </p:tav>
                                      </p:tavLst>
                                    </p:anim>
                                    <p:animEffect transition="in" filter="fade">
                                      <p:cBhvr>
                                        <p:cTn id="23" dur="500"/>
                                        <p:tgtEl>
                                          <p:spTgt spid="5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60"/>
                                        </p:tgtEl>
                                        <p:attrNameLst>
                                          <p:attrName>style.visibility</p:attrName>
                                        </p:attrNameLst>
                                      </p:cBhvr>
                                      <p:to>
                                        <p:strVal val="visible"/>
                                      </p:to>
                                    </p:set>
                                    <p:anim calcmode="lin" valueType="num">
                                      <p:cBhvr>
                                        <p:cTn id="28" dur="500" fill="hold"/>
                                        <p:tgtEl>
                                          <p:spTgt spid="60"/>
                                        </p:tgtEl>
                                        <p:attrNameLst>
                                          <p:attrName>ppt_w</p:attrName>
                                        </p:attrNameLst>
                                      </p:cBhvr>
                                      <p:tavLst>
                                        <p:tav tm="0">
                                          <p:val>
                                            <p:fltVal val="0"/>
                                          </p:val>
                                        </p:tav>
                                        <p:tav tm="100000">
                                          <p:val>
                                            <p:strVal val="#ppt_w"/>
                                          </p:val>
                                        </p:tav>
                                      </p:tavLst>
                                    </p:anim>
                                    <p:anim calcmode="lin" valueType="num">
                                      <p:cBhvr>
                                        <p:cTn id="29" dur="500" fill="hold"/>
                                        <p:tgtEl>
                                          <p:spTgt spid="60"/>
                                        </p:tgtEl>
                                        <p:attrNameLst>
                                          <p:attrName>ppt_h</p:attrName>
                                        </p:attrNameLst>
                                      </p:cBhvr>
                                      <p:tavLst>
                                        <p:tav tm="0">
                                          <p:val>
                                            <p:fltVal val="0"/>
                                          </p:val>
                                        </p:tav>
                                        <p:tav tm="100000">
                                          <p:val>
                                            <p:strVal val="#ppt_h"/>
                                          </p:val>
                                        </p:tav>
                                      </p:tavLst>
                                    </p:anim>
                                    <p:animEffect transition="in" filter="fade">
                                      <p:cBhvr>
                                        <p:cTn id="30"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33250"/>
            <a:ext cx="8229600" cy="1041400"/>
          </a:xfrm>
        </p:spPr>
        <p:txBody>
          <a:bodyPr>
            <a:noAutofit/>
          </a:bodyPr>
          <a:lstStyle/>
          <a:p>
            <a:pPr>
              <a:lnSpc>
                <a:spcPct val="90000"/>
              </a:lnSpc>
            </a:pPr>
            <a:r>
              <a:rPr lang="en-US" sz="3200" b="1" dirty="0" smtClean="0">
                <a:solidFill>
                  <a:srgbClr val="0000CC"/>
                </a:solidFill>
              </a:rPr>
              <a:t>Examples of </a:t>
            </a:r>
            <a:r>
              <a:rPr lang="en-US" sz="3200" b="1" dirty="0" err="1" smtClean="0">
                <a:solidFill>
                  <a:srgbClr val="0000CC"/>
                </a:solidFill>
              </a:rPr>
              <a:t>eMERGE</a:t>
            </a:r>
            <a:r>
              <a:rPr lang="en-US" sz="3200" b="1" dirty="0" smtClean="0">
                <a:solidFill>
                  <a:srgbClr val="0000CC"/>
                </a:solidFill>
              </a:rPr>
              <a:t> Tools: </a:t>
            </a:r>
            <a:br>
              <a:rPr lang="en-US" sz="3200" b="1" dirty="0" smtClean="0">
                <a:solidFill>
                  <a:srgbClr val="0000CC"/>
                </a:solidFill>
              </a:rPr>
            </a:br>
            <a:r>
              <a:rPr lang="en-US" sz="3200" b="1" dirty="0" err="1" smtClean="0">
                <a:solidFill>
                  <a:srgbClr val="0000CC"/>
                </a:solidFill>
              </a:rPr>
              <a:t>eMERGE</a:t>
            </a:r>
            <a:r>
              <a:rPr lang="en-US" sz="3200" b="1" dirty="0" smtClean="0">
                <a:solidFill>
                  <a:srgbClr val="0000CC"/>
                </a:solidFill>
              </a:rPr>
              <a:t> Electronic </a:t>
            </a:r>
            <a:r>
              <a:rPr lang="en-US" sz="3200" b="1" dirty="0" err="1" smtClean="0">
                <a:solidFill>
                  <a:srgbClr val="0000CC"/>
                </a:solidFill>
              </a:rPr>
              <a:t>Phenotyping</a:t>
            </a:r>
            <a:endParaRPr lang="en-US" sz="3200" b="1" dirty="0" smtClean="0">
              <a:solidFill>
                <a:srgbClr val="0000CC"/>
              </a:solidFill>
            </a:endParaRPr>
          </a:p>
        </p:txBody>
      </p:sp>
      <p:pic>
        <p:nvPicPr>
          <p:cNvPr id="14339" name="Picture 2" descr="http://www.phekb.org/sites/phenotype/files/content/PheKB_figur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913" y="1041400"/>
            <a:ext cx="4114800" cy="349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4" descr="http://emerge.mc.vanderbilt.edu/sites/emerge/files/sites/emerge/files/pictures/elemap-arc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5363" y="1917700"/>
            <a:ext cx="3930650" cy="424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Rectangle 1"/>
          <p:cNvSpPr>
            <a:spLocks noChangeArrowheads="1"/>
          </p:cNvSpPr>
          <p:nvPr/>
        </p:nvSpPr>
        <p:spPr bwMode="auto">
          <a:xfrm>
            <a:off x="4805363" y="6207125"/>
            <a:ext cx="40306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US" b="1">
                <a:solidFill>
                  <a:prstClr val="black"/>
                </a:solidFill>
                <a:hlinkClick r:id="rId5"/>
              </a:rPr>
              <a:t>https://victr.vanderbilt.edu/eleMAP/</a:t>
            </a:r>
            <a:endParaRPr lang="es-US" b="1">
              <a:solidFill>
                <a:prstClr val="black"/>
              </a:solidFill>
            </a:endParaRPr>
          </a:p>
        </p:txBody>
      </p:sp>
      <p:sp>
        <p:nvSpPr>
          <p:cNvPr id="14342" name="TextBox 2"/>
          <p:cNvSpPr txBox="1">
            <a:spLocks noChangeArrowheads="1"/>
          </p:cNvSpPr>
          <p:nvPr/>
        </p:nvSpPr>
        <p:spPr bwMode="auto">
          <a:xfrm>
            <a:off x="5160963" y="1087438"/>
            <a:ext cx="322103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2400" b="1">
                <a:solidFill>
                  <a:prstClr val="black"/>
                </a:solidFill>
              </a:rPr>
              <a:t>eleMAP – Phenotype harmonization tool</a:t>
            </a:r>
            <a:endParaRPr lang="es-US" sz="2400" b="1">
              <a:solidFill>
                <a:prstClr val="black"/>
              </a:solidFill>
            </a:endParaRPr>
          </a:p>
        </p:txBody>
      </p:sp>
      <p:sp>
        <p:nvSpPr>
          <p:cNvPr id="14343" name="TextBox 7"/>
          <p:cNvSpPr txBox="1">
            <a:spLocks noChangeArrowheads="1"/>
          </p:cNvSpPr>
          <p:nvPr/>
        </p:nvSpPr>
        <p:spPr bwMode="auto">
          <a:xfrm>
            <a:off x="890588" y="4745038"/>
            <a:ext cx="322103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sz="2400" b="1">
                <a:solidFill>
                  <a:prstClr val="black"/>
                </a:solidFill>
              </a:rPr>
              <a:t>PheKB – electronic phenotyping tool</a:t>
            </a:r>
            <a:endParaRPr lang="es-US" sz="2400" b="1">
              <a:solidFill>
                <a:prstClr val="black"/>
              </a:solidFill>
            </a:endParaRPr>
          </a:p>
        </p:txBody>
      </p:sp>
      <p:sp>
        <p:nvSpPr>
          <p:cNvPr id="14344" name="Rectangle 3"/>
          <p:cNvSpPr>
            <a:spLocks noChangeArrowheads="1"/>
          </p:cNvSpPr>
          <p:nvPr/>
        </p:nvSpPr>
        <p:spPr bwMode="auto">
          <a:xfrm>
            <a:off x="1298575" y="5932488"/>
            <a:ext cx="2600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s-US" b="1">
                <a:solidFill>
                  <a:prstClr val="black"/>
                </a:solidFill>
                <a:hlinkClick r:id="rId6"/>
              </a:rPr>
              <a:t>http://www.phekb.org/</a:t>
            </a:r>
            <a:endParaRPr lang="es-US" b="1">
              <a:solidFill>
                <a:prstClr val="black"/>
              </a:solidFill>
            </a:endParaRPr>
          </a:p>
        </p:txBody>
      </p:sp>
    </p:spTree>
    <p:extLst>
      <p:ext uri="{BB962C8B-B14F-4D97-AF65-F5344CB8AC3E}">
        <p14:creationId xmlns:p14="http://schemas.microsoft.com/office/powerpoint/2010/main" val="1267733289"/>
      </p:ext>
    </p:extLst>
  </p:cSld>
  <p:clrMapOvr>
    <a:masterClrMapping/>
  </p:clrMapOvr>
  <mc:AlternateContent xmlns:mc="http://schemas.openxmlformats.org/markup-compatibility/2006" xmlns:p14="http://schemas.microsoft.com/office/powerpoint/2010/main">
    <mc:Choice Requires="p14">
      <p:transition spd="med" p14:dur="700" advTm="2720">
        <p:fade/>
      </p:transition>
    </mc:Choice>
    <mc:Fallback xmlns="">
      <p:transition spd="med" advTm="272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7" name="Group 9"/>
          <p:cNvGrpSpPr>
            <a:grpSpLocks/>
          </p:cNvGrpSpPr>
          <p:nvPr/>
        </p:nvGrpSpPr>
        <p:grpSpPr bwMode="auto">
          <a:xfrm>
            <a:off x="361950" y="730250"/>
            <a:ext cx="7289800" cy="5738813"/>
            <a:chOff x="362309" y="730868"/>
            <a:chExt cx="7289322" cy="5738403"/>
          </a:xfrm>
        </p:grpSpPr>
        <p:pic>
          <p:nvPicPr>
            <p:cNvPr id="1331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2309" y="730868"/>
              <a:ext cx="7289322" cy="5738403"/>
            </a:xfrm>
            <a:prstGeom prst="rect">
              <a:avLst/>
            </a:prstGeom>
            <a:noFill/>
            <a:ln w="9525">
              <a:solidFill>
                <a:srgbClr val="333399"/>
              </a:solidFill>
              <a:miter lim="800000"/>
              <a:headEnd/>
              <a:tailEnd/>
            </a:ln>
            <a:extLst>
              <a:ext uri="{909E8E84-426E-40DD-AFC4-6F175D3DCCD1}">
                <a14:hiddenFill xmlns:a14="http://schemas.microsoft.com/office/drawing/2010/main">
                  <a:solidFill>
                    <a:srgbClr val="FFFFFF"/>
                  </a:solidFill>
                </a14:hiddenFill>
              </a:ext>
            </a:extLst>
          </p:spPr>
        </p:pic>
        <p:sp>
          <p:nvSpPr>
            <p:cNvPr id="13319" name="Rectangle 8"/>
            <p:cNvSpPr>
              <a:spLocks noChangeArrowheads="1"/>
            </p:cNvSpPr>
            <p:nvPr/>
          </p:nvSpPr>
          <p:spPr bwMode="auto">
            <a:xfrm>
              <a:off x="5046923" y="5469949"/>
              <a:ext cx="1998173" cy="369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u="sng">
                  <a:hlinkClick r:id="rId5"/>
                </a:rPr>
                <a:t>www.myresults.org</a:t>
              </a:r>
              <a:endParaRPr lang="en-US"/>
            </a:p>
          </p:txBody>
        </p:sp>
      </p:grpSp>
      <p:pic>
        <p:nvPicPr>
          <p:cNvPr id="13315"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2000" y="838200"/>
            <a:ext cx="7135812"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1925808" y="1905000"/>
            <a:ext cx="5008392" cy="3790545"/>
            <a:chOff x="1143000" y="1549272"/>
            <a:chExt cx="6485230" cy="4908273"/>
          </a:xfrm>
        </p:grpSpPr>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43000" y="1549272"/>
              <a:ext cx="6485230" cy="48949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225053" y="5995880"/>
              <a:ext cx="3573927" cy="461665"/>
            </a:xfrm>
            <a:prstGeom prst="rect">
              <a:avLst/>
            </a:prstGeom>
            <a:noFill/>
          </p:spPr>
          <p:txBody>
            <a:bodyPr wrap="none" rtlCol="0">
              <a:spAutoFit/>
            </a:bodyPr>
            <a:lstStyle/>
            <a:p>
              <a:r>
                <a:rPr lang="en-US" sz="2400" dirty="0" smtClean="0">
                  <a:solidFill>
                    <a:schemeClr val="bg1"/>
                  </a:solidFill>
                </a:rPr>
                <a:t>from </a:t>
              </a:r>
              <a:r>
                <a:rPr lang="en-US" sz="2200" dirty="0" err="1" smtClean="0">
                  <a:solidFill>
                    <a:schemeClr val="bg1"/>
                  </a:solidFill>
                </a:rPr>
                <a:t>Learn.Genetics</a:t>
              </a:r>
              <a:r>
                <a:rPr lang="en-US" sz="2400" dirty="0" smtClean="0">
                  <a:solidFill>
                    <a:schemeClr val="bg1"/>
                  </a:solidFill>
                </a:rPr>
                <a:t>, U Utah</a:t>
              </a:r>
              <a:endParaRPr lang="en-US" sz="2400" dirty="0">
                <a:solidFill>
                  <a:schemeClr val="bg1"/>
                </a:solidFill>
              </a:endParaRPr>
            </a:p>
          </p:txBody>
        </p:sp>
      </p:grpSp>
      <p:sp>
        <p:nvSpPr>
          <p:cNvPr id="13316" name="Title 1"/>
          <p:cNvSpPr>
            <a:spLocks noGrp="1"/>
          </p:cNvSpPr>
          <p:nvPr>
            <p:ph type="title"/>
          </p:nvPr>
        </p:nvSpPr>
        <p:spPr>
          <a:xfrm>
            <a:off x="457200" y="152400"/>
            <a:ext cx="8229600" cy="501650"/>
          </a:xfrm>
        </p:spPr>
        <p:txBody>
          <a:bodyPr>
            <a:noAutofit/>
          </a:bodyPr>
          <a:lstStyle/>
          <a:p>
            <a:r>
              <a:rPr lang="en-US" sz="3200" b="1" dirty="0" err="1" smtClean="0">
                <a:solidFill>
                  <a:srgbClr val="0000C0"/>
                </a:solidFill>
              </a:rPr>
              <a:t>eMERGE</a:t>
            </a:r>
            <a:r>
              <a:rPr lang="en-US" sz="3200" b="1" dirty="0" smtClean="0">
                <a:solidFill>
                  <a:srgbClr val="0000C0"/>
                </a:solidFill>
              </a:rPr>
              <a:t> Physician-Patient Education</a:t>
            </a:r>
          </a:p>
        </p:txBody>
      </p:sp>
      <p:pic>
        <p:nvPicPr>
          <p:cNvPr id="13314"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14400" y="1004887"/>
            <a:ext cx="7445375" cy="554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90018" y="1576849"/>
            <a:ext cx="5520382" cy="4255099"/>
          </a:xfrm>
          <a:prstGeom prst="rect">
            <a:avLst/>
          </a:prstGeom>
          <a:noFill/>
          <a:ln w="28575">
            <a:solidFill>
              <a:srgbClr val="0000CC"/>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66950" y="1905000"/>
            <a:ext cx="5657850" cy="4743450"/>
          </a:xfrm>
          <a:prstGeom prst="rect">
            <a:avLst/>
          </a:prstGeom>
          <a:noFill/>
          <a:ln w="28575">
            <a:solidFill>
              <a:srgbClr val="0000CC"/>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84126" y="2362200"/>
            <a:ext cx="5657850" cy="4083128"/>
          </a:xfrm>
          <a:prstGeom prst="rect">
            <a:avLst/>
          </a:prstGeom>
          <a:noFill/>
          <a:ln w="28575">
            <a:solidFill>
              <a:srgbClr val="0000CC"/>
            </a:solidFill>
            <a:miter lim="800000"/>
            <a:headEnd/>
            <a:tailEnd/>
          </a:ln>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3376373840"/>
      </p:ext>
    </p:extLst>
  </p:cSld>
  <p:clrMapOvr>
    <a:masterClrMapping/>
  </p:clrMapOvr>
  <mc:AlternateContent xmlns:mc="http://schemas.openxmlformats.org/markup-compatibility/2006" xmlns:p14="http://schemas.microsoft.com/office/powerpoint/2010/main">
    <mc:Choice Requires="p14">
      <p:transition spd="med" p14:dur="700" advTm="15123">
        <p:fade/>
      </p:transition>
    </mc:Choice>
    <mc:Fallback xmlns="">
      <p:transition spd="med" advTm="1512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fade">
                                      <p:cBhvr>
                                        <p:cTn id="7" dur="500"/>
                                        <p:tgtEl>
                                          <p:spTgt spid="133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13315"/>
                                        </p:tgtEl>
                                      </p:cBhvr>
                                    </p:animEffect>
                                    <p:set>
                                      <p:cBhvr>
                                        <p:cTn id="20" dur="1" fill="hold">
                                          <p:stCondLst>
                                            <p:cond delay="499"/>
                                          </p:stCondLst>
                                        </p:cTn>
                                        <p:tgtEl>
                                          <p:spTgt spid="1331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314"/>
                                        </p:tgtEl>
                                        <p:attrNameLst>
                                          <p:attrName>style.visibility</p:attrName>
                                        </p:attrNameLst>
                                      </p:cBhvr>
                                      <p:to>
                                        <p:strVal val="visible"/>
                                      </p:to>
                                    </p:set>
                                    <p:animEffect transition="in" filter="fade">
                                      <p:cBhvr>
                                        <p:cTn id="25" dur="500"/>
                                        <p:tgtEl>
                                          <p:spTgt spid="13314"/>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1+#ppt_w/2"/>
                                          </p:val>
                                        </p:tav>
                                        <p:tav tm="100000">
                                          <p:val>
                                            <p:strVal val="#ppt_x"/>
                                          </p:val>
                                        </p:tav>
                                      </p:tavLst>
                                    </p:anim>
                                    <p:anim calcmode="lin" valueType="num">
                                      <p:cBhvr additive="base">
                                        <p:cTn id="31"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2"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1+#ppt_w/2"/>
                                          </p:val>
                                        </p:tav>
                                        <p:tav tm="100000">
                                          <p:val>
                                            <p:strVal val="#ppt_x"/>
                                          </p:val>
                                        </p:tav>
                                      </p:tavLst>
                                    </p:anim>
                                    <p:anim calcmode="lin" valueType="num">
                                      <p:cBhvr additive="base">
                                        <p:cTn id="37"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500" fill="hold"/>
                                        <p:tgtEl>
                                          <p:spTgt spid="11"/>
                                        </p:tgtEl>
                                        <p:attrNameLst>
                                          <p:attrName>ppt_x</p:attrName>
                                        </p:attrNameLst>
                                      </p:cBhvr>
                                      <p:tavLst>
                                        <p:tav tm="0">
                                          <p:val>
                                            <p:strVal val="1+#ppt_w/2"/>
                                          </p:val>
                                        </p:tav>
                                        <p:tav tm="100000">
                                          <p:val>
                                            <p:strVal val="#ppt_x"/>
                                          </p:val>
                                        </p:tav>
                                      </p:tavLst>
                                    </p:anim>
                                    <p:anim calcmode="lin" valueType="num">
                                      <p:cBhvr additive="base">
                                        <p:cTn id="43"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57200" y="914400"/>
            <a:ext cx="7477126" cy="3330901"/>
            <a:chOff x="997562" y="3697124"/>
            <a:chExt cx="7477126" cy="3330901"/>
          </a:xfrm>
        </p:grpSpPr>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7562" y="3697124"/>
              <a:ext cx="7477126" cy="3330901"/>
            </a:xfrm>
            <a:prstGeom prst="rect">
              <a:avLst/>
            </a:prstGeom>
            <a:noFill/>
            <a:ln w="28575">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sp>
          <p:nvSpPr>
            <p:cNvPr id="14" name="TextBox 13"/>
            <p:cNvSpPr txBox="1">
              <a:spLocks noChangeArrowheads="1"/>
            </p:cNvSpPr>
            <p:nvPr/>
          </p:nvSpPr>
          <p:spPr bwMode="auto">
            <a:xfrm>
              <a:off x="4572000" y="4249615"/>
              <a:ext cx="3886200" cy="338554"/>
            </a:xfrm>
            <a:prstGeom prst="rect">
              <a:avLst/>
            </a:prstGeom>
            <a:solidFill>
              <a:schemeClr val="bg1"/>
            </a:solidFill>
            <a:ln>
              <a:noFill/>
            </a:ln>
          </p:spPr>
          <p:txBody>
            <a:bodyPr wrap="square">
              <a:spAutoFit/>
            </a:bodyPr>
            <a:lstStyle>
              <a:lvl1pPr eaLnBrk="0" hangingPunct="0">
                <a:defRPr>
                  <a:solidFill>
                    <a:schemeClr val="tx1"/>
                  </a:solidFill>
                  <a:latin typeface="Arial Unicode MS" pitchFamily="34" charset="-128"/>
                </a:defRPr>
              </a:lvl1pPr>
              <a:lvl2pPr marL="742950" indent="-285750" eaLnBrk="0" hangingPunct="0">
                <a:defRPr>
                  <a:solidFill>
                    <a:schemeClr val="tx1"/>
                  </a:solidFill>
                  <a:latin typeface="Arial Unicode MS" pitchFamily="34" charset="-128"/>
                </a:defRPr>
              </a:lvl2pPr>
              <a:lvl3pPr marL="1143000" indent="-228600" eaLnBrk="0" hangingPunct="0">
                <a:defRPr>
                  <a:solidFill>
                    <a:schemeClr val="tx1"/>
                  </a:solidFill>
                  <a:latin typeface="Arial Unicode MS" pitchFamily="34" charset="-128"/>
                </a:defRPr>
              </a:lvl3pPr>
              <a:lvl4pPr marL="1600200" indent="-228600" eaLnBrk="0" hangingPunct="0">
                <a:defRPr>
                  <a:solidFill>
                    <a:schemeClr val="tx1"/>
                  </a:solidFill>
                  <a:latin typeface="Arial Unicode MS" pitchFamily="34" charset="-128"/>
                </a:defRPr>
              </a:lvl4pPr>
              <a:lvl5pPr marL="2057400" indent="-228600" eaLnBrk="0" hangingPunct="0">
                <a:defRPr>
                  <a:solidFill>
                    <a:schemeClr val="tx1"/>
                  </a:solidFill>
                  <a:latin typeface="Arial Unicode MS" pitchFamily="34" charset="-128"/>
                </a:defRPr>
              </a:lvl5pPr>
              <a:lvl6pPr marL="2514600" indent="-228600" eaLnBrk="0" fontAlgn="base" hangingPunct="0">
                <a:spcBef>
                  <a:spcPct val="0"/>
                </a:spcBef>
                <a:spcAft>
                  <a:spcPct val="0"/>
                </a:spcAft>
                <a:defRPr>
                  <a:solidFill>
                    <a:schemeClr val="tx1"/>
                  </a:solidFill>
                  <a:latin typeface="Arial Unicode MS" pitchFamily="34" charset="-128"/>
                </a:defRPr>
              </a:lvl6pPr>
              <a:lvl7pPr marL="2971800" indent="-228600" eaLnBrk="0" fontAlgn="base" hangingPunct="0">
                <a:spcBef>
                  <a:spcPct val="0"/>
                </a:spcBef>
                <a:spcAft>
                  <a:spcPct val="0"/>
                </a:spcAft>
                <a:defRPr>
                  <a:solidFill>
                    <a:schemeClr val="tx1"/>
                  </a:solidFill>
                  <a:latin typeface="Arial Unicode MS" pitchFamily="34" charset="-128"/>
                </a:defRPr>
              </a:lvl7pPr>
              <a:lvl8pPr marL="3429000" indent="-228600" eaLnBrk="0" fontAlgn="base" hangingPunct="0">
                <a:spcBef>
                  <a:spcPct val="0"/>
                </a:spcBef>
                <a:spcAft>
                  <a:spcPct val="0"/>
                </a:spcAft>
                <a:defRPr>
                  <a:solidFill>
                    <a:schemeClr val="tx1"/>
                  </a:solidFill>
                  <a:latin typeface="Arial Unicode MS" pitchFamily="34" charset="-128"/>
                </a:defRPr>
              </a:lvl8pPr>
              <a:lvl9pPr marL="3886200" indent="-228600" eaLnBrk="0" fontAlgn="base" hangingPunct="0">
                <a:spcBef>
                  <a:spcPct val="0"/>
                </a:spcBef>
                <a:spcAft>
                  <a:spcPct val="0"/>
                </a:spcAft>
                <a:defRPr>
                  <a:solidFill>
                    <a:schemeClr val="tx1"/>
                  </a:solidFill>
                  <a:latin typeface="Arial Unicode MS" pitchFamily="34" charset="-128"/>
                </a:defRPr>
              </a:lvl9pPr>
            </a:lstStyle>
            <a:p>
              <a:pPr eaLnBrk="1" fontAlgn="base" hangingPunct="1">
                <a:spcBef>
                  <a:spcPct val="0"/>
                </a:spcBef>
                <a:spcAft>
                  <a:spcPct val="0"/>
                </a:spcAft>
              </a:pPr>
              <a:r>
                <a:rPr lang="en-US" altLang="en-US" sz="1600" b="1" i="1" dirty="0" smtClean="0">
                  <a:solidFill>
                    <a:srgbClr val="0000FF"/>
                  </a:solidFill>
                  <a:latin typeface="Arial" charset="0"/>
                </a:rPr>
                <a:t>J </a:t>
              </a:r>
              <a:r>
                <a:rPr lang="en-US" altLang="en-US" sz="1600" b="1" i="1" dirty="0" err="1" smtClean="0">
                  <a:solidFill>
                    <a:srgbClr val="0000FF"/>
                  </a:solidFill>
                  <a:latin typeface="Arial" charset="0"/>
                </a:rPr>
                <a:t>Empir</a:t>
              </a:r>
              <a:r>
                <a:rPr lang="en-US" altLang="en-US" sz="1600" b="1" i="1" dirty="0" smtClean="0">
                  <a:solidFill>
                    <a:srgbClr val="0000FF"/>
                  </a:solidFill>
                  <a:latin typeface="Arial" charset="0"/>
                </a:rPr>
                <a:t> Hum Res Ethics </a:t>
              </a:r>
              <a:r>
                <a:rPr lang="en-US" altLang="en-US" sz="1600" b="1" dirty="0" smtClean="0">
                  <a:solidFill>
                    <a:srgbClr val="0000FF"/>
                  </a:solidFill>
                  <a:latin typeface="Arial" charset="0"/>
                </a:rPr>
                <a:t>2010 5:9-16. </a:t>
              </a:r>
            </a:p>
          </p:txBody>
        </p:sp>
      </p:grpSp>
      <p:sp>
        <p:nvSpPr>
          <p:cNvPr id="27650" name="Rectangle 2"/>
          <p:cNvSpPr>
            <a:spLocks noGrp="1" noChangeArrowheads="1"/>
          </p:cNvSpPr>
          <p:nvPr>
            <p:ph type="title" idx="4294967295"/>
          </p:nvPr>
        </p:nvSpPr>
        <p:spPr>
          <a:xfrm>
            <a:off x="244475" y="76200"/>
            <a:ext cx="8610600" cy="868363"/>
          </a:xfrm>
        </p:spPr>
        <p:txBody>
          <a:bodyPr/>
          <a:lstStyle/>
          <a:p>
            <a:pPr eaLnBrk="1" hangingPunct="1"/>
            <a:r>
              <a:rPr lang="en-US" altLang="en-US" b="1" dirty="0" smtClean="0"/>
              <a:t>Consent, Privacy and Stakeholder Concerns</a:t>
            </a:r>
          </a:p>
        </p:txBody>
      </p:sp>
      <p:grpSp>
        <p:nvGrpSpPr>
          <p:cNvPr id="2" name="Group 1"/>
          <p:cNvGrpSpPr/>
          <p:nvPr/>
        </p:nvGrpSpPr>
        <p:grpSpPr>
          <a:xfrm>
            <a:off x="762000" y="1547445"/>
            <a:ext cx="7477125" cy="3305175"/>
            <a:chOff x="1666875" y="2971800"/>
            <a:chExt cx="7477125" cy="3305175"/>
          </a:xfrm>
        </p:grpSpPr>
        <p:pic>
          <p:nvPicPr>
            <p:cNvPr id="2765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6875" y="2971800"/>
              <a:ext cx="7477125" cy="3305175"/>
            </a:xfrm>
            <a:prstGeom prst="rect">
              <a:avLst/>
            </a:prstGeom>
            <a:noFill/>
            <a:ln w="28575">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sp>
          <p:nvSpPr>
            <p:cNvPr id="95237" name="TextBox 13"/>
            <p:cNvSpPr txBox="1">
              <a:spLocks noChangeArrowheads="1"/>
            </p:cNvSpPr>
            <p:nvPr/>
          </p:nvSpPr>
          <p:spPr bwMode="auto">
            <a:xfrm>
              <a:off x="6400800" y="3733800"/>
              <a:ext cx="26670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Unicode MS" pitchFamily="34" charset="-128"/>
                </a:defRPr>
              </a:lvl1pPr>
              <a:lvl2pPr marL="742950" indent="-285750" eaLnBrk="0" hangingPunct="0">
                <a:defRPr>
                  <a:solidFill>
                    <a:schemeClr val="tx1"/>
                  </a:solidFill>
                  <a:latin typeface="Arial Unicode MS" pitchFamily="34" charset="-128"/>
                </a:defRPr>
              </a:lvl2pPr>
              <a:lvl3pPr marL="1143000" indent="-228600" eaLnBrk="0" hangingPunct="0">
                <a:defRPr>
                  <a:solidFill>
                    <a:schemeClr val="tx1"/>
                  </a:solidFill>
                  <a:latin typeface="Arial Unicode MS" pitchFamily="34" charset="-128"/>
                </a:defRPr>
              </a:lvl3pPr>
              <a:lvl4pPr marL="1600200" indent="-228600" eaLnBrk="0" hangingPunct="0">
                <a:defRPr>
                  <a:solidFill>
                    <a:schemeClr val="tx1"/>
                  </a:solidFill>
                  <a:latin typeface="Arial Unicode MS" pitchFamily="34" charset="-128"/>
                </a:defRPr>
              </a:lvl4pPr>
              <a:lvl5pPr marL="2057400" indent="-228600" eaLnBrk="0" hangingPunct="0">
                <a:defRPr>
                  <a:solidFill>
                    <a:schemeClr val="tx1"/>
                  </a:solidFill>
                  <a:latin typeface="Arial Unicode MS" pitchFamily="34" charset="-128"/>
                </a:defRPr>
              </a:lvl5pPr>
              <a:lvl6pPr marL="2514600" indent="-228600" eaLnBrk="0" fontAlgn="base" hangingPunct="0">
                <a:spcBef>
                  <a:spcPct val="0"/>
                </a:spcBef>
                <a:spcAft>
                  <a:spcPct val="0"/>
                </a:spcAft>
                <a:defRPr>
                  <a:solidFill>
                    <a:schemeClr val="tx1"/>
                  </a:solidFill>
                  <a:latin typeface="Arial Unicode MS" pitchFamily="34" charset="-128"/>
                </a:defRPr>
              </a:lvl6pPr>
              <a:lvl7pPr marL="2971800" indent="-228600" eaLnBrk="0" fontAlgn="base" hangingPunct="0">
                <a:spcBef>
                  <a:spcPct val="0"/>
                </a:spcBef>
                <a:spcAft>
                  <a:spcPct val="0"/>
                </a:spcAft>
                <a:defRPr>
                  <a:solidFill>
                    <a:schemeClr val="tx1"/>
                  </a:solidFill>
                  <a:latin typeface="Arial Unicode MS" pitchFamily="34" charset="-128"/>
                </a:defRPr>
              </a:lvl7pPr>
              <a:lvl8pPr marL="3429000" indent="-228600" eaLnBrk="0" fontAlgn="base" hangingPunct="0">
                <a:spcBef>
                  <a:spcPct val="0"/>
                </a:spcBef>
                <a:spcAft>
                  <a:spcPct val="0"/>
                </a:spcAft>
                <a:defRPr>
                  <a:solidFill>
                    <a:schemeClr val="tx1"/>
                  </a:solidFill>
                  <a:latin typeface="Arial Unicode MS" pitchFamily="34" charset="-128"/>
                </a:defRPr>
              </a:lvl8pPr>
              <a:lvl9pPr marL="3886200" indent="-228600" eaLnBrk="0" fontAlgn="base" hangingPunct="0">
                <a:spcBef>
                  <a:spcPct val="0"/>
                </a:spcBef>
                <a:spcAft>
                  <a:spcPct val="0"/>
                </a:spcAft>
                <a:defRPr>
                  <a:solidFill>
                    <a:schemeClr val="tx1"/>
                  </a:solidFill>
                  <a:latin typeface="Arial Unicode MS" pitchFamily="34" charset="-128"/>
                </a:defRPr>
              </a:lvl9pPr>
            </a:lstStyle>
            <a:p>
              <a:pPr eaLnBrk="1" fontAlgn="base" hangingPunct="1">
                <a:spcBef>
                  <a:spcPct val="0"/>
                </a:spcBef>
                <a:spcAft>
                  <a:spcPct val="0"/>
                </a:spcAft>
              </a:pPr>
              <a:r>
                <a:rPr lang="en-US" altLang="en-US" sz="1600" b="1" i="1" dirty="0" smtClean="0">
                  <a:solidFill>
                    <a:srgbClr val="0000FF"/>
                  </a:solidFill>
                  <a:latin typeface="Arial" charset="0"/>
                </a:rPr>
                <a:t>PNAS</a:t>
              </a:r>
              <a:r>
                <a:rPr lang="en-US" altLang="en-US" sz="1600" b="1" dirty="0" smtClean="0">
                  <a:solidFill>
                    <a:srgbClr val="0000FF"/>
                  </a:solidFill>
                  <a:latin typeface="Arial" charset="0"/>
                </a:rPr>
                <a:t> 2010;107:7898-903. </a:t>
              </a:r>
            </a:p>
          </p:txBody>
        </p:sp>
      </p:grpSp>
      <p:grpSp>
        <p:nvGrpSpPr>
          <p:cNvPr id="3" name="Group 2"/>
          <p:cNvGrpSpPr/>
          <p:nvPr/>
        </p:nvGrpSpPr>
        <p:grpSpPr>
          <a:xfrm>
            <a:off x="1133474" y="2362200"/>
            <a:ext cx="7477126" cy="3412982"/>
            <a:chOff x="1285874" y="2835418"/>
            <a:chExt cx="7477126" cy="3412982"/>
          </a:xfrm>
        </p:grpSpPr>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85874" y="2835418"/>
              <a:ext cx="7477126" cy="3412982"/>
            </a:xfrm>
            <a:prstGeom prst="rect">
              <a:avLst/>
            </a:prstGeom>
            <a:noFill/>
            <a:ln w="28575">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sp>
          <p:nvSpPr>
            <p:cNvPr id="12" name="TextBox 13"/>
            <p:cNvSpPr txBox="1">
              <a:spLocks noChangeArrowheads="1"/>
            </p:cNvSpPr>
            <p:nvPr/>
          </p:nvSpPr>
          <p:spPr bwMode="auto">
            <a:xfrm>
              <a:off x="4736125" y="2860430"/>
              <a:ext cx="31242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Unicode MS" pitchFamily="34" charset="-128"/>
                </a:defRPr>
              </a:lvl1pPr>
              <a:lvl2pPr marL="742950" indent="-285750" eaLnBrk="0" hangingPunct="0">
                <a:defRPr>
                  <a:solidFill>
                    <a:schemeClr val="tx1"/>
                  </a:solidFill>
                  <a:latin typeface="Arial Unicode MS" pitchFamily="34" charset="-128"/>
                </a:defRPr>
              </a:lvl2pPr>
              <a:lvl3pPr marL="1143000" indent="-228600" eaLnBrk="0" hangingPunct="0">
                <a:defRPr>
                  <a:solidFill>
                    <a:schemeClr val="tx1"/>
                  </a:solidFill>
                  <a:latin typeface="Arial Unicode MS" pitchFamily="34" charset="-128"/>
                </a:defRPr>
              </a:lvl3pPr>
              <a:lvl4pPr marL="1600200" indent="-228600" eaLnBrk="0" hangingPunct="0">
                <a:defRPr>
                  <a:solidFill>
                    <a:schemeClr val="tx1"/>
                  </a:solidFill>
                  <a:latin typeface="Arial Unicode MS" pitchFamily="34" charset="-128"/>
                </a:defRPr>
              </a:lvl4pPr>
              <a:lvl5pPr marL="2057400" indent="-228600" eaLnBrk="0" hangingPunct="0">
                <a:defRPr>
                  <a:solidFill>
                    <a:schemeClr val="tx1"/>
                  </a:solidFill>
                  <a:latin typeface="Arial Unicode MS" pitchFamily="34" charset="-128"/>
                </a:defRPr>
              </a:lvl5pPr>
              <a:lvl6pPr marL="2514600" indent="-228600" eaLnBrk="0" fontAlgn="base" hangingPunct="0">
                <a:spcBef>
                  <a:spcPct val="0"/>
                </a:spcBef>
                <a:spcAft>
                  <a:spcPct val="0"/>
                </a:spcAft>
                <a:defRPr>
                  <a:solidFill>
                    <a:schemeClr val="tx1"/>
                  </a:solidFill>
                  <a:latin typeface="Arial Unicode MS" pitchFamily="34" charset="-128"/>
                </a:defRPr>
              </a:lvl6pPr>
              <a:lvl7pPr marL="2971800" indent="-228600" eaLnBrk="0" fontAlgn="base" hangingPunct="0">
                <a:spcBef>
                  <a:spcPct val="0"/>
                </a:spcBef>
                <a:spcAft>
                  <a:spcPct val="0"/>
                </a:spcAft>
                <a:defRPr>
                  <a:solidFill>
                    <a:schemeClr val="tx1"/>
                  </a:solidFill>
                  <a:latin typeface="Arial Unicode MS" pitchFamily="34" charset="-128"/>
                </a:defRPr>
              </a:lvl7pPr>
              <a:lvl8pPr marL="3429000" indent="-228600" eaLnBrk="0" fontAlgn="base" hangingPunct="0">
                <a:spcBef>
                  <a:spcPct val="0"/>
                </a:spcBef>
                <a:spcAft>
                  <a:spcPct val="0"/>
                </a:spcAft>
                <a:defRPr>
                  <a:solidFill>
                    <a:schemeClr val="tx1"/>
                  </a:solidFill>
                  <a:latin typeface="Arial Unicode MS" pitchFamily="34" charset="-128"/>
                </a:defRPr>
              </a:lvl8pPr>
              <a:lvl9pPr marL="3886200" indent="-228600" eaLnBrk="0" fontAlgn="base" hangingPunct="0">
                <a:spcBef>
                  <a:spcPct val="0"/>
                </a:spcBef>
                <a:spcAft>
                  <a:spcPct val="0"/>
                </a:spcAft>
                <a:defRPr>
                  <a:solidFill>
                    <a:schemeClr val="tx1"/>
                  </a:solidFill>
                  <a:latin typeface="Arial Unicode MS" pitchFamily="34" charset="-128"/>
                </a:defRPr>
              </a:lvl9pPr>
            </a:lstStyle>
            <a:p>
              <a:pPr eaLnBrk="1" fontAlgn="base" hangingPunct="1">
                <a:spcBef>
                  <a:spcPct val="0"/>
                </a:spcBef>
                <a:spcAft>
                  <a:spcPct val="0"/>
                </a:spcAft>
              </a:pPr>
              <a:r>
                <a:rPr lang="en-US" altLang="en-US" sz="1600" b="1" i="1" dirty="0" smtClean="0">
                  <a:solidFill>
                    <a:srgbClr val="0000FF"/>
                  </a:solidFill>
                  <a:latin typeface="Arial" charset="0"/>
                </a:rPr>
                <a:t>AJHG </a:t>
              </a:r>
              <a:r>
                <a:rPr lang="en-US" altLang="en-US" sz="1600" b="1" dirty="0" smtClean="0">
                  <a:solidFill>
                    <a:srgbClr val="0000FF"/>
                  </a:solidFill>
                  <a:latin typeface="Arial" charset="0"/>
                </a:rPr>
                <a:t>2014 May 8; in press. </a:t>
              </a:r>
            </a:p>
          </p:txBody>
        </p:sp>
      </p:grpSp>
      <p:grpSp>
        <p:nvGrpSpPr>
          <p:cNvPr id="5" name="Group 4"/>
          <p:cNvGrpSpPr/>
          <p:nvPr/>
        </p:nvGrpSpPr>
        <p:grpSpPr>
          <a:xfrm>
            <a:off x="1447800" y="3429000"/>
            <a:ext cx="7543800" cy="3122418"/>
            <a:chOff x="1524000" y="3429000"/>
            <a:chExt cx="7543800" cy="3122418"/>
          </a:xfrm>
        </p:grpSpPr>
        <p:pic>
          <p:nvPicPr>
            <p:cNvPr id="205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3429000"/>
              <a:ext cx="7477126" cy="3122418"/>
            </a:xfrm>
            <a:prstGeom prst="rect">
              <a:avLst/>
            </a:prstGeom>
            <a:noFill/>
            <a:ln w="28575">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sp>
          <p:nvSpPr>
            <p:cNvPr id="18" name="TextBox 13"/>
            <p:cNvSpPr txBox="1">
              <a:spLocks noChangeArrowheads="1"/>
            </p:cNvSpPr>
            <p:nvPr/>
          </p:nvSpPr>
          <p:spPr bwMode="auto">
            <a:xfrm>
              <a:off x="5943599" y="3446585"/>
              <a:ext cx="31242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Unicode MS" pitchFamily="34" charset="-128"/>
                </a:defRPr>
              </a:lvl1pPr>
              <a:lvl2pPr marL="742950" indent="-285750" eaLnBrk="0" hangingPunct="0">
                <a:defRPr>
                  <a:solidFill>
                    <a:schemeClr val="tx1"/>
                  </a:solidFill>
                  <a:latin typeface="Arial Unicode MS" pitchFamily="34" charset="-128"/>
                </a:defRPr>
              </a:lvl2pPr>
              <a:lvl3pPr marL="1143000" indent="-228600" eaLnBrk="0" hangingPunct="0">
                <a:defRPr>
                  <a:solidFill>
                    <a:schemeClr val="tx1"/>
                  </a:solidFill>
                  <a:latin typeface="Arial Unicode MS" pitchFamily="34" charset="-128"/>
                </a:defRPr>
              </a:lvl3pPr>
              <a:lvl4pPr marL="1600200" indent="-228600" eaLnBrk="0" hangingPunct="0">
                <a:defRPr>
                  <a:solidFill>
                    <a:schemeClr val="tx1"/>
                  </a:solidFill>
                  <a:latin typeface="Arial Unicode MS" pitchFamily="34" charset="-128"/>
                </a:defRPr>
              </a:lvl4pPr>
              <a:lvl5pPr marL="2057400" indent="-228600" eaLnBrk="0" hangingPunct="0">
                <a:defRPr>
                  <a:solidFill>
                    <a:schemeClr val="tx1"/>
                  </a:solidFill>
                  <a:latin typeface="Arial Unicode MS" pitchFamily="34" charset="-128"/>
                </a:defRPr>
              </a:lvl5pPr>
              <a:lvl6pPr marL="2514600" indent="-228600" eaLnBrk="0" fontAlgn="base" hangingPunct="0">
                <a:spcBef>
                  <a:spcPct val="0"/>
                </a:spcBef>
                <a:spcAft>
                  <a:spcPct val="0"/>
                </a:spcAft>
                <a:defRPr>
                  <a:solidFill>
                    <a:schemeClr val="tx1"/>
                  </a:solidFill>
                  <a:latin typeface="Arial Unicode MS" pitchFamily="34" charset="-128"/>
                </a:defRPr>
              </a:lvl6pPr>
              <a:lvl7pPr marL="2971800" indent="-228600" eaLnBrk="0" fontAlgn="base" hangingPunct="0">
                <a:spcBef>
                  <a:spcPct val="0"/>
                </a:spcBef>
                <a:spcAft>
                  <a:spcPct val="0"/>
                </a:spcAft>
                <a:defRPr>
                  <a:solidFill>
                    <a:schemeClr val="tx1"/>
                  </a:solidFill>
                  <a:latin typeface="Arial Unicode MS" pitchFamily="34" charset="-128"/>
                </a:defRPr>
              </a:lvl7pPr>
              <a:lvl8pPr marL="3429000" indent="-228600" eaLnBrk="0" fontAlgn="base" hangingPunct="0">
                <a:spcBef>
                  <a:spcPct val="0"/>
                </a:spcBef>
                <a:spcAft>
                  <a:spcPct val="0"/>
                </a:spcAft>
                <a:defRPr>
                  <a:solidFill>
                    <a:schemeClr val="tx1"/>
                  </a:solidFill>
                  <a:latin typeface="Arial Unicode MS" pitchFamily="34" charset="-128"/>
                </a:defRPr>
              </a:lvl8pPr>
              <a:lvl9pPr marL="3886200" indent="-228600" eaLnBrk="0" fontAlgn="base" hangingPunct="0">
                <a:spcBef>
                  <a:spcPct val="0"/>
                </a:spcBef>
                <a:spcAft>
                  <a:spcPct val="0"/>
                </a:spcAft>
                <a:defRPr>
                  <a:solidFill>
                    <a:schemeClr val="tx1"/>
                  </a:solidFill>
                  <a:latin typeface="Arial Unicode MS" pitchFamily="34" charset="-128"/>
                </a:defRPr>
              </a:lvl9pPr>
            </a:lstStyle>
            <a:p>
              <a:pPr eaLnBrk="1" fontAlgn="base" hangingPunct="1">
                <a:spcBef>
                  <a:spcPct val="0"/>
                </a:spcBef>
                <a:spcAft>
                  <a:spcPct val="0"/>
                </a:spcAft>
              </a:pPr>
              <a:r>
                <a:rPr lang="en-US" altLang="en-US" sz="1600" b="1" i="1" dirty="0" smtClean="0">
                  <a:solidFill>
                    <a:srgbClr val="0000FF"/>
                  </a:solidFill>
                  <a:latin typeface="Arial" charset="0"/>
                </a:rPr>
                <a:t>Genet Med </a:t>
              </a:r>
              <a:r>
                <a:rPr lang="en-US" altLang="en-US" sz="1600" b="1" dirty="0" smtClean="0">
                  <a:solidFill>
                    <a:srgbClr val="0000FF"/>
                  </a:solidFill>
                  <a:latin typeface="Arial" charset="0"/>
                </a:rPr>
                <a:t>2013</a:t>
              </a:r>
              <a:r>
                <a:rPr lang="en-US" altLang="en-US" sz="1600" b="1" dirty="0">
                  <a:solidFill>
                    <a:srgbClr val="0000FF"/>
                  </a:solidFill>
                  <a:latin typeface="Arial" charset="0"/>
                </a:rPr>
                <a:t>; </a:t>
              </a:r>
              <a:r>
                <a:rPr lang="en-US" altLang="en-US" sz="1600" b="1" dirty="0" smtClean="0">
                  <a:solidFill>
                    <a:srgbClr val="0000FF"/>
                  </a:solidFill>
                  <a:latin typeface="Arial" charset="0"/>
                </a:rPr>
                <a:t>15:792-801.  </a:t>
              </a:r>
            </a:p>
          </p:txBody>
        </p:sp>
      </p:grpSp>
      <p:sp>
        <p:nvSpPr>
          <p:cNvPr id="6" name="Oval 5"/>
          <p:cNvSpPr/>
          <p:nvPr/>
        </p:nvSpPr>
        <p:spPr>
          <a:xfrm>
            <a:off x="1219200" y="781455"/>
            <a:ext cx="1905000" cy="552491"/>
          </a:xfrm>
          <a:prstGeom prst="ellipse">
            <a:avLst/>
          </a:prstGeom>
          <a:noFill/>
          <a:ln w="38100">
            <a:solidFill>
              <a:srgbClr val="00D5D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680208070"/>
      </p:ext>
    </p:extLst>
  </p:cSld>
  <p:clrMapOvr>
    <a:masterClrMapping/>
  </p:clrMapOvr>
  <mc:AlternateContent xmlns:mc="http://schemas.openxmlformats.org/markup-compatibility/2006" xmlns:p14="http://schemas.microsoft.com/office/powerpoint/2010/main">
    <mc:Choice Requires="p14">
      <p:transition spd="med" p14:dur="700" advTm="19669">
        <p:fade/>
      </p:transition>
    </mc:Choice>
    <mc:Fallback xmlns="">
      <p:transition spd="med" advTm="1966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up)">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up)">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48920"/>
            <a:ext cx="9144000" cy="817880"/>
          </a:xfrm>
        </p:spPr>
        <p:txBody>
          <a:bodyPr/>
          <a:lstStyle/>
          <a:p>
            <a:r>
              <a:rPr lang="en-US" dirty="0" err="1" smtClean="0"/>
              <a:t>eMERGE</a:t>
            </a:r>
            <a:r>
              <a:rPr lang="en-US" dirty="0" smtClean="0"/>
              <a:t> Site-Specific Genomic Medicine Implementation Pilots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226860814"/>
              </p:ext>
            </p:extLst>
          </p:nvPr>
        </p:nvGraphicFramePr>
        <p:xfrm>
          <a:off x="599440" y="1295403"/>
          <a:ext cx="7924800" cy="5432685"/>
        </p:xfrm>
        <a:graphic>
          <a:graphicData uri="http://schemas.openxmlformats.org/drawingml/2006/table">
            <a:tbl>
              <a:tblPr firstRow="1" bandRow="1">
                <a:tableStyleId>{2D5ABB26-0587-4C30-8999-92F81FD0307C}</a:tableStyleId>
              </a:tblPr>
              <a:tblGrid>
                <a:gridCol w="1828800"/>
                <a:gridCol w="6096000"/>
              </a:tblGrid>
              <a:tr h="402265">
                <a:tc>
                  <a:txBody>
                    <a:bodyPr/>
                    <a:lstStyle/>
                    <a:p>
                      <a:r>
                        <a:rPr lang="en-US" sz="2000" b="1" dirty="0" smtClean="0">
                          <a:solidFill>
                            <a:schemeClr val="bg1"/>
                          </a:solidFill>
                        </a:rPr>
                        <a:t>Site</a:t>
                      </a:r>
                      <a:endParaRPr lang="en-US" sz="2000" b="1" dirty="0">
                        <a:solidFill>
                          <a:schemeClr val="bg1"/>
                        </a:solidFill>
                      </a:endParaRPr>
                    </a:p>
                  </a:txBody>
                  <a:tcPr marL="182880" anchor="ctr">
                    <a:lnT w="31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2000" b="1" smtClean="0">
                          <a:solidFill>
                            <a:schemeClr val="bg1"/>
                          </a:solidFill>
                        </a:rPr>
                        <a:t>Goal</a:t>
                      </a:r>
                      <a:endParaRPr lang="en-US" sz="2000" b="1">
                        <a:solidFill>
                          <a:schemeClr val="bg1"/>
                        </a:solidFill>
                      </a:endParaRPr>
                    </a:p>
                  </a:txBody>
                  <a:tcPr anchor="ctr">
                    <a:lnT w="31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526152">
                <a:tc>
                  <a:txBody>
                    <a:bodyPr/>
                    <a:lstStyle/>
                    <a:p>
                      <a:r>
                        <a:rPr lang="en-US" sz="2000" smtClean="0">
                          <a:solidFill>
                            <a:schemeClr val="bg1"/>
                          </a:solidFill>
                        </a:rPr>
                        <a:t>CCHMC</a:t>
                      </a:r>
                      <a:endParaRPr lang="en-US" sz="2000">
                        <a:solidFill>
                          <a:schemeClr val="bg1"/>
                        </a:solidFill>
                      </a:endParaRPr>
                    </a:p>
                  </a:txBody>
                  <a:tcPr marL="182880" anchor="ctr">
                    <a:lnT w="12700" cap="flat" cmpd="sng" algn="ctr">
                      <a:solidFill>
                        <a:schemeClr val="bg1"/>
                      </a:solidFill>
                      <a:prstDash val="solid"/>
                      <a:round/>
                      <a:headEnd type="none" w="med" len="med"/>
                      <a:tailEnd type="none" w="med" len="med"/>
                    </a:lnT>
                    <a:lnB w="6350" cap="flat" cmpd="sng" algn="ctr">
                      <a:solidFill>
                        <a:schemeClr val="bg1"/>
                      </a:solidFill>
                      <a:prstDash val="sysDot"/>
                      <a:round/>
                      <a:headEnd type="none" w="med" len="med"/>
                      <a:tailEnd type="none" w="med" len="med"/>
                    </a:lnB>
                  </a:tcPr>
                </a:tc>
                <a:tc>
                  <a:txBody>
                    <a:bodyPr/>
                    <a:lstStyle/>
                    <a:p>
                      <a:r>
                        <a:rPr lang="en-US" sz="2000" i="1" dirty="0" smtClean="0">
                          <a:solidFill>
                            <a:schemeClr val="bg1"/>
                          </a:solidFill>
                        </a:rPr>
                        <a:t>CYP2D6  </a:t>
                      </a:r>
                      <a:r>
                        <a:rPr lang="en-US" sz="2000" baseline="0" dirty="0" smtClean="0">
                          <a:solidFill>
                            <a:schemeClr val="bg1"/>
                          </a:solidFill>
                        </a:rPr>
                        <a:t>variants and post-operative opioids</a:t>
                      </a:r>
                      <a:endParaRPr lang="en-US" sz="2000" dirty="0">
                        <a:solidFill>
                          <a:schemeClr val="bg1"/>
                        </a:solidFill>
                      </a:endParaRPr>
                    </a:p>
                  </a:txBody>
                  <a:tcPr anchor="ctr">
                    <a:lnT w="12700" cap="flat" cmpd="sng" algn="ctr">
                      <a:solidFill>
                        <a:schemeClr val="bg1"/>
                      </a:solidFill>
                      <a:prstDash val="solid"/>
                      <a:round/>
                      <a:headEnd type="none" w="med" len="med"/>
                      <a:tailEnd type="none" w="med" len="med"/>
                    </a:lnT>
                    <a:lnB w="6350" cap="flat" cmpd="sng" algn="ctr">
                      <a:solidFill>
                        <a:schemeClr val="bg1"/>
                      </a:solidFill>
                      <a:prstDash val="sysDot"/>
                      <a:round/>
                      <a:headEnd type="none" w="med" len="med"/>
                      <a:tailEnd type="none" w="med" len="med"/>
                    </a:lnB>
                  </a:tcPr>
                </a:tc>
              </a:tr>
              <a:tr h="478214">
                <a:tc>
                  <a:txBody>
                    <a:bodyPr/>
                    <a:lstStyle/>
                    <a:p>
                      <a:r>
                        <a:rPr lang="en-US" sz="2000" smtClean="0">
                          <a:solidFill>
                            <a:schemeClr val="bg1"/>
                          </a:solidFill>
                        </a:rPr>
                        <a:t>CHOP</a:t>
                      </a:r>
                      <a:endParaRPr lang="en-US" sz="2000">
                        <a:solidFill>
                          <a:schemeClr val="bg1"/>
                        </a:solidFill>
                      </a:endParaRPr>
                    </a:p>
                  </a:txBody>
                  <a:tcPr marL="182880" anchor="ct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solidFill>
                      <a:srgbClr val="3333FF"/>
                    </a:solidFill>
                  </a:tcPr>
                </a:tc>
                <a:tc>
                  <a:txBody>
                    <a:bodyPr/>
                    <a:lstStyle/>
                    <a:p>
                      <a:r>
                        <a:rPr lang="el-GR" sz="2000" i="1" dirty="0" smtClean="0">
                          <a:solidFill>
                            <a:schemeClr val="bg1"/>
                          </a:solidFill>
                        </a:rPr>
                        <a:t>β</a:t>
                      </a:r>
                      <a:r>
                        <a:rPr lang="en-US" sz="2000" i="1" dirty="0" smtClean="0">
                          <a:solidFill>
                            <a:schemeClr val="bg1"/>
                          </a:solidFill>
                        </a:rPr>
                        <a:t>AR</a:t>
                      </a:r>
                      <a:r>
                        <a:rPr lang="en-US" sz="2000" i="1" baseline="0" dirty="0" smtClean="0">
                          <a:solidFill>
                            <a:schemeClr val="bg1"/>
                          </a:solidFill>
                        </a:rPr>
                        <a:t> </a:t>
                      </a:r>
                      <a:r>
                        <a:rPr lang="en-US" sz="2000" baseline="0" dirty="0" smtClean="0">
                          <a:solidFill>
                            <a:schemeClr val="bg1"/>
                          </a:solidFill>
                        </a:rPr>
                        <a:t>variants and </a:t>
                      </a:r>
                      <a:r>
                        <a:rPr lang="el-GR" sz="2000" dirty="0" smtClean="0">
                          <a:solidFill>
                            <a:schemeClr val="bg1"/>
                          </a:solidFill>
                        </a:rPr>
                        <a:t>β</a:t>
                      </a:r>
                      <a:r>
                        <a:rPr lang="en-US" sz="2000" dirty="0" smtClean="0">
                          <a:solidFill>
                            <a:schemeClr val="bg1"/>
                          </a:solidFill>
                        </a:rPr>
                        <a:t>-adrenergic agonists</a:t>
                      </a:r>
                      <a:r>
                        <a:rPr lang="en-US" sz="2000" baseline="0" dirty="0" smtClean="0">
                          <a:solidFill>
                            <a:schemeClr val="bg1"/>
                          </a:solidFill>
                        </a:rPr>
                        <a:t> in asthma</a:t>
                      </a:r>
                      <a:endParaRPr lang="en-US" sz="2000" dirty="0">
                        <a:solidFill>
                          <a:schemeClr val="bg1"/>
                        </a:solidFill>
                      </a:endParaRPr>
                    </a:p>
                  </a:txBody>
                  <a:tcPr anchor="ct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solidFill>
                      <a:srgbClr val="3333FF"/>
                    </a:solidFill>
                  </a:tcPr>
                </a:tc>
              </a:tr>
              <a:tr h="711700">
                <a:tc>
                  <a:txBody>
                    <a:bodyPr/>
                    <a:lstStyle/>
                    <a:p>
                      <a:r>
                        <a:rPr lang="en-US" sz="2000" smtClean="0">
                          <a:solidFill>
                            <a:schemeClr val="bg1"/>
                          </a:solidFill>
                        </a:rPr>
                        <a:t>Geisinger</a:t>
                      </a:r>
                      <a:endParaRPr lang="en-US" sz="2000">
                        <a:solidFill>
                          <a:schemeClr val="bg1"/>
                        </a:solidFill>
                      </a:endParaRPr>
                    </a:p>
                  </a:txBody>
                  <a:tcPr marL="182880" anchor="ct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tcPr>
                </a:tc>
                <a:tc>
                  <a:txBody>
                    <a:bodyPr/>
                    <a:lstStyle/>
                    <a:p>
                      <a:r>
                        <a:rPr lang="en-US" sz="2000" i="1" dirty="0" smtClean="0">
                          <a:solidFill>
                            <a:schemeClr val="bg1"/>
                          </a:solidFill>
                        </a:rPr>
                        <a:t>IL28B </a:t>
                      </a:r>
                      <a:r>
                        <a:rPr lang="en-US" sz="2000" i="0" dirty="0" smtClean="0">
                          <a:solidFill>
                            <a:schemeClr val="bg1"/>
                          </a:solidFill>
                        </a:rPr>
                        <a:t>variants and</a:t>
                      </a:r>
                      <a:r>
                        <a:rPr lang="en-US" sz="2000" i="0" baseline="0" dirty="0" smtClean="0">
                          <a:solidFill>
                            <a:schemeClr val="bg1"/>
                          </a:solidFill>
                        </a:rPr>
                        <a:t> hepatitis C treatment</a:t>
                      </a:r>
                      <a:endParaRPr lang="en-US" sz="2000" i="1" dirty="0" smtClean="0">
                        <a:solidFill>
                          <a:schemeClr val="bg1"/>
                        </a:solidFill>
                      </a:endParaRPr>
                    </a:p>
                  </a:txBody>
                  <a:tcPr anchor="ct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tcPr>
                </a:tc>
              </a:tr>
              <a:tr h="526152">
                <a:tc>
                  <a:txBody>
                    <a:bodyPr/>
                    <a:lstStyle/>
                    <a:p>
                      <a:r>
                        <a:rPr lang="en-US" sz="2000" smtClean="0">
                          <a:solidFill>
                            <a:schemeClr val="bg1"/>
                          </a:solidFill>
                        </a:rPr>
                        <a:t>Marshfield</a:t>
                      </a:r>
                      <a:endParaRPr lang="en-US" sz="2000">
                        <a:solidFill>
                          <a:schemeClr val="bg1"/>
                        </a:solidFill>
                      </a:endParaRPr>
                    </a:p>
                  </a:txBody>
                  <a:tcPr marL="182880" anchor="ct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solidFill>
                      <a:srgbClr val="3333FF"/>
                    </a:solidFill>
                  </a:tcPr>
                </a:tc>
                <a:tc>
                  <a:txBody>
                    <a:bodyPr/>
                    <a:lstStyle/>
                    <a:p>
                      <a:r>
                        <a:rPr lang="en-US" sz="2000" i="1" dirty="0" smtClean="0">
                          <a:solidFill>
                            <a:schemeClr val="bg1"/>
                          </a:solidFill>
                        </a:rPr>
                        <a:t>CFH, </a:t>
                      </a:r>
                      <a:r>
                        <a:rPr lang="en-US" sz="2000" i="1" baseline="0" dirty="0" smtClean="0">
                          <a:solidFill>
                            <a:schemeClr val="bg1"/>
                          </a:solidFill>
                        </a:rPr>
                        <a:t>ARMS-2, C3, mND2 </a:t>
                      </a:r>
                      <a:r>
                        <a:rPr lang="en-US" sz="2000" i="0" baseline="0" dirty="0" smtClean="0">
                          <a:solidFill>
                            <a:schemeClr val="bg1"/>
                          </a:solidFill>
                        </a:rPr>
                        <a:t>and r</a:t>
                      </a:r>
                      <a:r>
                        <a:rPr lang="en-US" sz="2000" i="0" dirty="0" smtClean="0">
                          <a:solidFill>
                            <a:schemeClr val="bg1"/>
                          </a:solidFill>
                        </a:rPr>
                        <a:t>isk of AMD, impact</a:t>
                      </a:r>
                      <a:r>
                        <a:rPr lang="en-US" sz="2000" i="0" baseline="0" dirty="0" smtClean="0">
                          <a:solidFill>
                            <a:schemeClr val="bg1"/>
                          </a:solidFill>
                        </a:rPr>
                        <a:t> on attitudes, behaviors</a:t>
                      </a:r>
                      <a:endParaRPr lang="en-US" sz="2000" i="1" dirty="0">
                        <a:solidFill>
                          <a:schemeClr val="bg1"/>
                        </a:solidFill>
                      </a:endParaRPr>
                    </a:p>
                  </a:txBody>
                  <a:tcPr anchor="ct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solidFill>
                      <a:srgbClr val="3333FF"/>
                    </a:solidFill>
                  </a:tcPr>
                </a:tc>
              </a:tr>
              <a:tr h="711700">
                <a:tc>
                  <a:txBody>
                    <a:bodyPr/>
                    <a:lstStyle/>
                    <a:p>
                      <a:r>
                        <a:rPr lang="en-US" sz="2000" smtClean="0">
                          <a:solidFill>
                            <a:schemeClr val="bg1"/>
                          </a:solidFill>
                        </a:rPr>
                        <a:t>Mayo </a:t>
                      </a:r>
                      <a:endParaRPr lang="en-US" sz="2000">
                        <a:solidFill>
                          <a:schemeClr val="bg1"/>
                        </a:solidFill>
                      </a:endParaRPr>
                    </a:p>
                  </a:txBody>
                  <a:tcPr marL="182880" anchor="ct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tcPr>
                </a:tc>
                <a:tc>
                  <a:txBody>
                    <a:bodyPr/>
                    <a:lstStyle/>
                    <a:p>
                      <a:r>
                        <a:rPr lang="en-US" sz="2000" dirty="0" smtClean="0">
                          <a:solidFill>
                            <a:schemeClr val="bg1"/>
                          </a:solidFill>
                        </a:rPr>
                        <a:t>RCT of 42 SNP-genomic risk score</a:t>
                      </a:r>
                      <a:r>
                        <a:rPr lang="en-US" sz="2000" baseline="0" dirty="0" smtClean="0">
                          <a:solidFill>
                            <a:schemeClr val="bg1"/>
                          </a:solidFill>
                        </a:rPr>
                        <a:t> for CHD for attitudes, behaviors</a:t>
                      </a:r>
                      <a:endParaRPr lang="en-US" sz="2000" dirty="0">
                        <a:solidFill>
                          <a:schemeClr val="bg1"/>
                        </a:solidFill>
                      </a:endParaRPr>
                    </a:p>
                  </a:txBody>
                  <a:tcPr anchor="ct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tcPr>
                </a:tc>
              </a:tr>
              <a:tr h="711700">
                <a:tc>
                  <a:txBody>
                    <a:bodyPr/>
                    <a:lstStyle/>
                    <a:p>
                      <a:r>
                        <a:rPr lang="en-US" sz="2000" smtClean="0">
                          <a:solidFill>
                            <a:schemeClr val="bg1"/>
                          </a:solidFill>
                        </a:rPr>
                        <a:t>Mount Sinai</a:t>
                      </a:r>
                      <a:endParaRPr lang="en-US" sz="2000">
                        <a:solidFill>
                          <a:schemeClr val="bg1"/>
                        </a:solidFill>
                      </a:endParaRPr>
                    </a:p>
                  </a:txBody>
                  <a:tcPr marL="182880" anchor="ct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solidFill>
                      <a:srgbClr val="3333FF"/>
                    </a:solidFill>
                  </a:tcPr>
                </a:tc>
                <a:tc>
                  <a:txBody>
                    <a:bodyPr/>
                    <a:lstStyle/>
                    <a:p>
                      <a:r>
                        <a:rPr lang="en-US" sz="2000" i="0" dirty="0" smtClean="0">
                          <a:solidFill>
                            <a:schemeClr val="bg1"/>
                          </a:solidFill>
                        </a:rPr>
                        <a:t>RCT of </a:t>
                      </a:r>
                      <a:r>
                        <a:rPr lang="en-US" sz="2000" i="1" dirty="0" smtClean="0">
                          <a:solidFill>
                            <a:schemeClr val="bg1"/>
                          </a:solidFill>
                        </a:rPr>
                        <a:t>APOL1 </a:t>
                      </a:r>
                      <a:r>
                        <a:rPr lang="en-US" sz="2000" i="0" dirty="0" smtClean="0">
                          <a:solidFill>
                            <a:schemeClr val="bg1"/>
                          </a:solidFill>
                        </a:rPr>
                        <a:t>genotype </a:t>
                      </a:r>
                      <a:r>
                        <a:rPr lang="en-US" sz="2000" i="0" baseline="0" dirty="0" smtClean="0">
                          <a:solidFill>
                            <a:schemeClr val="bg1"/>
                          </a:solidFill>
                        </a:rPr>
                        <a:t>for hypertensive nephropathy prevention, management</a:t>
                      </a:r>
                      <a:endParaRPr lang="en-US" sz="2000" i="1" dirty="0">
                        <a:solidFill>
                          <a:schemeClr val="bg1"/>
                        </a:solidFill>
                      </a:endParaRPr>
                    </a:p>
                  </a:txBody>
                  <a:tcPr anchor="ct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solidFill>
                      <a:srgbClr val="3333FF"/>
                    </a:solidFill>
                  </a:tcPr>
                </a:tc>
              </a:tr>
              <a:tr h="711700">
                <a:tc>
                  <a:txBody>
                    <a:bodyPr/>
                    <a:lstStyle/>
                    <a:p>
                      <a:r>
                        <a:rPr lang="en-US" sz="2000" smtClean="0">
                          <a:solidFill>
                            <a:schemeClr val="bg1"/>
                          </a:solidFill>
                        </a:rPr>
                        <a:t>Northwestern</a:t>
                      </a:r>
                      <a:endParaRPr lang="en-US" sz="2000">
                        <a:solidFill>
                          <a:schemeClr val="bg1"/>
                        </a:solidFill>
                      </a:endParaRPr>
                    </a:p>
                  </a:txBody>
                  <a:tcPr marL="182880" anchor="ct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tcPr>
                </a:tc>
                <a:tc>
                  <a:txBody>
                    <a:bodyPr/>
                    <a:lstStyle/>
                    <a:p>
                      <a:r>
                        <a:rPr lang="en-US" sz="2000" i="1" dirty="0" smtClean="0">
                          <a:solidFill>
                            <a:schemeClr val="bg1"/>
                          </a:solidFill>
                        </a:rPr>
                        <a:t>HFE</a:t>
                      </a:r>
                      <a:r>
                        <a:rPr lang="en-US" sz="2000" i="1" baseline="0" dirty="0" smtClean="0">
                          <a:solidFill>
                            <a:schemeClr val="bg1"/>
                          </a:solidFill>
                        </a:rPr>
                        <a:t> </a:t>
                      </a:r>
                      <a:r>
                        <a:rPr lang="en-US" sz="2000" i="0" baseline="0" dirty="0" smtClean="0">
                          <a:solidFill>
                            <a:schemeClr val="bg1"/>
                          </a:solidFill>
                        </a:rPr>
                        <a:t>and </a:t>
                      </a:r>
                      <a:r>
                        <a:rPr lang="en-US" sz="2000" i="1" baseline="0" dirty="0" smtClean="0">
                          <a:solidFill>
                            <a:schemeClr val="bg1"/>
                          </a:solidFill>
                        </a:rPr>
                        <a:t>FVL </a:t>
                      </a:r>
                      <a:r>
                        <a:rPr lang="en-US" sz="2000" i="0" baseline="0" dirty="0" smtClean="0">
                          <a:solidFill>
                            <a:schemeClr val="bg1"/>
                          </a:solidFill>
                        </a:rPr>
                        <a:t>risk</a:t>
                      </a:r>
                      <a:r>
                        <a:rPr lang="en-US" sz="2000" i="1" baseline="0" dirty="0" smtClean="0">
                          <a:solidFill>
                            <a:schemeClr val="bg1"/>
                          </a:solidFill>
                        </a:rPr>
                        <a:t> </a:t>
                      </a:r>
                      <a:r>
                        <a:rPr lang="en-US" sz="2000" dirty="0" smtClean="0">
                          <a:solidFill>
                            <a:schemeClr val="bg1"/>
                          </a:solidFill>
                        </a:rPr>
                        <a:t>variants on</a:t>
                      </a:r>
                      <a:r>
                        <a:rPr lang="en-US" sz="2000" baseline="0" dirty="0" smtClean="0">
                          <a:solidFill>
                            <a:schemeClr val="bg1"/>
                          </a:solidFill>
                        </a:rPr>
                        <a:t> attitudes, behaviors</a:t>
                      </a:r>
                      <a:endParaRPr lang="en-US" sz="2000" dirty="0">
                        <a:solidFill>
                          <a:schemeClr val="bg1"/>
                        </a:solidFill>
                      </a:endParaRPr>
                    </a:p>
                  </a:txBody>
                  <a:tcPr anchor="ct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tcPr>
                </a:tc>
              </a:tr>
              <a:tr h="478214">
                <a:tc>
                  <a:txBody>
                    <a:bodyPr/>
                    <a:lstStyle/>
                    <a:p>
                      <a:r>
                        <a:rPr lang="en-US" sz="2000" smtClean="0">
                          <a:solidFill>
                            <a:schemeClr val="bg1"/>
                          </a:solidFill>
                        </a:rPr>
                        <a:t>Vanderbilt</a:t>
                      </a:r>
                      <a:endParaRPr lang="en-US" sz="2000">
                        <a:solidFill>
                          <a:schemeClr val="bg1"/>
                        </a:solidFill>
                      </a:endParaRPr>
                    </a:p>
                  </a:txBody>
                  <a:tcPr marL="182880" anchor="ctr">
                    <a:lnT w="6350" cap="flat" cmpd="sng" algn="ctr">
                      <a:solidFill>
                        <a:schemeClr val="bg1"/>
                      </a:solidFill>
                      <a:prstDash val="sysDot"/>
                      <a:round/>
                      <a:headEnd type="none" w="med" len="med"/>
                      <a:tailEnd type="none" w="med" len="med"/>
                    </a:lnT>
                    <a:lnB w="12700" cap="flat" cmpd="sng" algn="ctr">
                      <a:solidFill>
                        <a:schemeClr val="bg1"/>
                      </a:solidFill>
                      <a:prstDash val="solid"/>
                      <a:round/>
                      <a:headEnd type="none" w="med" len="med"/>
                      <a:tailEnd type="none" w="med" len="med"/>
                    </a:lnB>
                    <a:solidFill>
                      <a:srgbClr val="3333FF"/>
                    </a:solidFill>
                  </a:tcPr>
                </a:tc>
                <a:tc>
                  <a:txBody>
                    <a:bodyPr/>
                    <a:lstStyle/>
                    <a:p>
                      <a:r>
                        <a:rPr lang="en-US" sz="2000" dirty="0" smtClean="0">
                          <a:solidFill>
                            <a:schemeClr val="bg1"/>
                          </a:solidFill>
                        </a:rPr>
                        <a:t>Expanded</a:t>
                      </a:r>
                      <a:r>
                        <a:rPr lang="en-US" sz="2000" baseline="0" dirty="0" smtClean="0">
                          <a:solidFill>
                            <a:schemeClr val="bg1"/>
                          </a:solidFill>
                        </a:rPr>
                        <a:t> </a:t>
                      </a:r>
                      <a:r>
                        <a:rPr lang="en-US" sz="2000" baseline="0" dirty="0" err="1" smtClean="0">
                          <a:solidFill>
                            <a:schemeClr val="bg1"/>
                          </a:solidFill>
                        </a:rPr>
                        <a:t>PGx</a:t>
                      </a:r>
                      <a:r>
                        <a:rPr lang="en-US" sz="2000" baseline="0" dirty="0" smtClean="0">
                          <a:solidFill>
                            <a:schemeClr val="bg1"/>
                          </a:solidFill>
                        </a:rPr>
                        <a:t> testing</a:t>
                      </a:r>
                      <a:endParaRPr lang="en-US" sz="2000" dirty="0">
                        <a:solidFill>
                          <a:schemeClr val="bg1"/>
                        </a:solidFill>
                      </a:endParaRPr>
                    </a:p>
                  </a:txBody>
                  <a:tcPr anchor="ctr">
                    <a:lnT w="6350" cap="flat" cmpd="sng" algn="ctr">
                      <a:solidFill>
                        <a:schemeClr val="bg1"/>
                      </a:solidFill>
                      <a:prstDash val="sysDot"/>
                      <a:round/>
                      <a:headEnd type="none" w="med" len="med"/>
                      <a:tailEnd type="none" w="med" len="med"/>
                    </a:lnT>
                    <a:lnB w="12700" cap="flat" cmpd="sng" algn="ctr">
                      <a:solidFill>
                        <a:schemeClr val="bg1"/>
                      </a:solidFill>
                      <a:prstDash val="solid"/>
                      <a:round/>
                      <a:headEnd type="none" w="med" len="med"/>
                      <a:tailEnd type="none" w="med" len="med"/>
                    </a:lnB>
                    <a:solidFill>
                      <a:srgbClr val="3333FF"/>
                    </a:solidFill>
                  </a:tcPr>
                </a:tc>
              </a:tr>
            </a:tbl>
          </a:graphicData>
        </a:graphic>
      </p:graphicFrame>
      <p:cxnSp>
        <p:nvCxnSpPr>
          <p:cNvPr id="8" name="Straight Connector 7"/>
          <p:cNvCxnSpPr/>
          <p:nvPr/>
        </p:nvCxnSpPr>
        <p:spPr>
          <a:xfrm>
            <a:off x="685800" y="1295400"/>
            <a:ext cx="77724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8957857"/>
      </p:ext>
    </p:extLst>
  </p:cSld>
  <p:clrMapOvr>
    <a:masterClrMapping/>
  </p:clrMapOvr>
  <mc:AlternateContent xmlns:mc="http://schemas.openxmlformats.org/markup-compatibility/2006" xmlns:p14="http://schemas.microsoft.com/office/powerpoint/2010/main">
    <mc:Choice Requires="p14">
      <p:transition spd="med" p14:dur="700" advTm="13157">
        <p:fade/>
      </p:transition>
    </mc:Choice>
    <mc:Fallback xmlns="">
      <p:transition spd="med" advTm="13157">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334963" y="134938"/>
            <a:ext cx="8458200" cy="622300"/>
          </a:xfrm>
        </p:spPr>
        <p:txBody>
          <a:bodyPr/>
          <a:lstStyle/>
          <a:p>
            <a:pPr eaLnBrk="1" hangingPunct="1">
              <a:lnSpc>
                <a:spcPct val="95000"/>
              </a:lnSpc>
            </a:pPr>
            <a:r>
              <a:rPr lang="en-US" dirty="0" err="1" smtClean="0"/>
              <a:t>eMERGE</a:t>
            </a:r>
            <a:r>
              <a:rPr lang="en-US" dirty="0" smtClean="0"/>
              <a:t>-PGRN Partnership </a:t>
            </a:r>
          </a:p>
        </p:txBody>
      </p:sp>
      <p:sp>
        <p:nvSpPr>
          <p:cNvPr id="6147" name="Rectangle 3"/>
          <p:cNvSpPr>
            <a:spLocks noChangeArrowheads="1"/>
          </p:cNvSpPr>
          <p:nvPr/>
        </p:nvSpPr>
        <p:spPr bwMode="auto">
          <a:xfrm>
            <a:off x="587375" y="4457700"/>
            <a:ext cx="83058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ts val="1200"/>
              </a:spcBef>
              <a:buFontTx/>
              <a:buChar char="•"/>
            </a:pPr>
            <a:endParaRPr lang="en-US" sz="2800">
              <a:solidFill>
                <a:schemeClr val="bg1"/>
              </a:solidFill>
            </a:endParaRPr>
          </a:p>
          <a:p>
            <a:pPr marL="342900" indent="-342900">
              <a:lnSpc>
                <a:spcPct val="90000"/>
              </a:lnSpc>
              <a:spcBef>
                <a:spcPts val="1200"/>
              </a:spcBef>
              <a:buFontTx/>
              <a:buChar char="•"/>
            </a:pPr>
            <a:endParaRPr lang="en-US" sz="2800">
              <a:solidFill>
                <a:schemeClr val="bg1"/>
              </a:solidFill>
            </a:endParaRPr>
          </a:p>
        </p:txBody>
      </p:sp>
      <p:pic>
        <p:nvPicPr>
          <p:cNvPr id="614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5667375"/>
            <a:ext cx="6267450"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8088" y="806450"/>
            <a:ext cx="4151312" cy="111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3"/>
          <p:cNvSpPr>
            <a:spLocks noChangeArrowheads="1"/>
          </p:cNvSpPr>
          <p:nvPr/>
        </p:nvSpPr>
        <p:spPr bwMode="auto">
          <a:xfrm>
            <a:off x="609600" y="2241550"/>
            <a:ext cx="3124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ts val="1200"/>
              </a:spcBef>
              <a:buFontTx/>
              <a:buChar char="•"/>
            </a:pPr>
            <a:r>
              <a:rPr lang="en-US" sz="2800" dirty="0">
                <a:solidFill>
                  <a:schemeClr val="bg1"/>
                </a:solidFill>
              </a:rPr>
              <a:t>State of art </a:t>
            </a:r>
            <a:r>
              <a:rPr lang="en-US" sz="2800" dirty="0" err="1">
                <a:solidFill>
                  <a:schemeClr val="bg1"/>
                </a:solidFill>
              </a:rPr>
              <a:t>PGx</a:t>
            </a:r>
            <a:r>
              <a:rPr lang="en-US" sz="2800" dirty="0">
                <a:solidFill>
                  <a:schemeClr val="bg1"/>
                </a:solidFill>
              </a:rPr>
              <a:t> array</a:t>
            </a:r>
          </a:p>
          <a:p>
            <a:pPr marL="342900" indent="-342900">
              <a:lnSpc>
                <a:spcPct val="90000"/>
              </a:lnSpc>
              <a:spcBef>
                <a:spcPts val="1200"/>
              </a:spcBef>
              <a:buFontTx/>
              <a:buChar char="•"/>
            </a:pPr>
            <a:r>
              <a:rPr lang="en-US" sz="2800" dirty="0">
                <a:solidFill>
                  <a:schemeClr val="bg1"/>
                </a:solidFill>
              </a:rPr>
              <a:t>Ability to update </a:t>
            </a:r>
          </a:p>
          <a:p>
            <a:pPr marL="342900" indent="-342900">
              <a:lnSpc>
                <a:spcPct val="90000"/>
              </a:lnSpc>
              <a:spcBef>
                <a:spcPts val="1200"/>
              </a:spcBef>
              <a:buFontTx/>
              <a:buChar char="•"/>
            </a:pPr>
            <a:r>
              <a:rPr lang="en-US" sz="2800" dirty="0">
                <a:solidFill>
                  <a:schemeClr val="bg1"/>
                </a:solidFill>
              </a:rPr>
              <a:t>Drug-gene guidelines</a:t>
            </a:r>
          </a:p>
          <a:p>
            <a:pPr marL="342900" indent="-342900">
              <a:lnSpc>
                <a:spcPct val="90000"/>
              </a:lnSpc>
              <a:spcBef>
                <a:spcPts val="1200"/>
              </a:spcBef>
              <a:buFontTx/>
              <a:buChar char="•"/>
            </a:pPr>
            <a:r>
              <a:rPr lang="en-US" sz="2800" dirty="0">
                <a:solidFill>
                  <a:schemeClr val="bg1"/>
                </a:solidFill>
              </a:rPr>
              <a:t>CLIA standards and QC</a:t>
            </a:r>
          </a:p>
        </p:txBody>
      </p:sp>
      <p:sp>
        <p:nvSpPr>
          <p:cNvPr id="11" name="Rectangle 3"/>
          <p:cNvSpPr>
            <a:spLocks noChangeArrowheads="1"/>
          </p:cNvSpPr>
          <p:nvPr/>
        </p:nvSpPr>
        <p:spPr bwMode="auto">
          <a:xfrm>
            <a:off x="5399088" y="2241550"/>
            <a:ext cx="3124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ts val="1200"/>
              </a:spcBef>
              <a:buFontTx/>
              <a:buChar char="•"/>
            </a:pPr>
            <a:r>
              <a:rPr lang="en-US" sz="2800" dirty="0">
                <a:solidFill>
                  <a:schemeClr val="bg1"/>
                </a:solidFill>
              </a:rPr>
              <a:t>Privacy concerns</a:t>
            </a:r>
          </a:p>
          <a:p>
            <a:pPr marL="342900" indent="-342900">
              <a:lnSpc>
                <a:spcPct val="90000"/>
              </a:lnSpc>
              <a:spcBef>
                <a:spcPts val="1200"/>
              </a:spcBef>
              <a:buFontTx/>
              <a:buChar char="•"/>
            </a:pPr>
            <a:r>
              <a:rPr lang="en-US" sz="2800" dirty="0">
                <a:solidFill>
                  <a:schemeClr val="bg1"/>
                </a:solidFill>
              </a:rPr>
              <a:t>Electronic </a:t>
            </a:r>
            <a:r>
              <a:rPr lang="en-US" sz="2800" dirty="0" err="1">
                <a:solidFill>
                  <a:schemeClr val="bg1"/>
                </a:solidFill>
              </a:rPr>
              <a:t>phenotyping</a:t>
            </a:r>
            <a:r>
              <a:rPr lang="en-US" sz="2800" dirty="0">
                <a:solidFill>
                  <a:schemeClr val="bg1"/>
                </a:solidFill>
              </a:rPr>
              <a:t> </a:t>
            </a:r>
          </a:p>
          <a:p>
            <a:pPr marL="342900" indent="-342900">
              <a:lnSpc>
                <a:spcPct val="90000"/>
              </a:lnSpc>
              <a:spcBef>
                <a:spcPts val="1200"/>
              </a:spcBef>
              <a:buFontTx/>
              <a:buChar char="•"/>
            </a:pPr>
            <a:r>
              <a:rPr lang="en-US" sz="2800" dirty="0">
                <a:solidFill>
                  <a:schemeClr val="bg1"/>
                </a:solidFill>
              </a:rPr>
              <a:t>Large </a:t>
            </a:r>
            <a:r>
              <a:rPr lang="en-US" sz="2800" dirty="0" err="1">
                <a:solidFill>
                  <a:schemeClr val="bg1"/>
                </a:solidFill>
              </a:rPr>
              <a:t>pt</a:t>
            </a:r>
            <a:r>
              <a:rPr lang="en-US" sz="2800" dirty="0">
                <a:solidFill>
                  <a:schemeClr val="bg1"/>
                </a:solidFill>
              </a:rPr>
              <a:t> base</a:t>
            </a:r>
          </a:p>
          <a:p>
            <a:pPr marL="342900" indent="-342900">
              <a:lnSpc>
                <a:spcPct val="90000"/>
              </a:lnSpc>
              <a:spcBef>
                <a:spcPts val="1200"/>
              </a:spcBef>
              <a:buFontTx/>
              <a:buChar char="•"/>
            </a:pPr>
            <a:r>
              <a:rPr lang="en-US" sz="2800" dirty="0">
                <a:solidFill>
                  <a:schemeClr val="bg1"/>
                </a:solidFill>
              </a:rPr>
              <a:t>Less </a:t>
            </a:r>
            <a:r>
              <a:rPr lang="en-US" sz="2800" dirty="0" err="1">
                <a:solidFill>
                  <a:schemeClr val="bg1"/>
                </a:solidFill>
              </a:rPr>
              <a:t>PGx</a:t>
            </a:r>
            <a:r>
              <a:rPr lang="en-US" sz="2800" dirty="0">
                <a:solidFill>
                  <a:schemeClr val="bg1"/>
                </a:solidFill>
              </a:rPr>
              <a:t>-focused labs</a:t>
            </a:r>
          </a:p>
          <a:p>
            <a:pPr marL="342900" indent="-342900">
              <a:lnSpc>
                <a:spcPct val="90000"/>
              </a:lnSpc>
              <a:spcBef>
                <a:spcPts val="1200"/>
              </a:spcBef>
              <a:buFontTx/>
              <a:buChar char="•"/>
            </a:pPr>
            <a:endParaRPr lang="en-US" sz="2800" b="1" dirty="0">
              <a:solidFill>
                <a:schemeClr val="bg1"/>
              </a:solidFill>
            </a:endParaRPr>
          </a:p>
        </p:txBody>
      </p:sp>
      <p:sp>
        <p:nvSpPr>
          <p:cNvPr id="7" name="Down Arrow 6"/>
          <p:cNvSpPr/>
          <p:nvPr/>
        </p:nvSpPr>
        <p:spPr>
          <a:xfrm>
            <a:off x="4114800" y="2209800"/>
            <a:ext cx="228600" cy="3276600"/>
          </a:xfrm>
          <a:prstGeom prst="downArrow">
            <a:avLst/>
          </a:prstGeom>
          <a:solidFill>
            <a:srgbClr val="66FFFF"/>
          </a:solidFill>
          <a:ln>
            <a:solidFill>
              <a:srgbClr val="CC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Up Arrow 11"/>
          <p:cNvSpPr/>
          <p:nvPr/>
        </p:nvSpPr>
        <p:spPr>
          <a:xfrm>
            <a:off x="4830763" y="2209800"/>
            <a:ext cx="228600" cy="3276600"/>
          </a:xfrm>
          <a:prstGeom prst="upArrow">
            <a:avLst/>
          </a:prstGeom>
          <a:solidFill>
            <a:srgbClr val="FF00FF"/>
          </a:solidFill>
          <a:ln>
            <a:solidFill>
              <a:srgbClr val="FF99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ustDataLst>
      <p:tags r:id="rId1"/>
    </p:custDataLst>
    <p:extLst>
      <p:ext uri="{BB962C8B-B14F-4D97-AF65-F5344CB8AC3E}">
        <p14:creationId xmlns:p14="http://schemas.microsoft.com/office/powerpoint/2010/main" val="1095356645"/>
      </p:ext>
    </p:extLst>
  </p:cSld>
  <p:clrMapOvr>
    <a:masterClrMapping/>
  </p:clrMapOvr>
  <p:transition advTm="5123">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nodeType="with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childTnLst>
                          </p:cTn>
                        </p:par>
                        <p:par>
                          <p:cTn id="17" fill="hold">
                            <p:stCondLst>
                              <p:cond delay="500"/>
                            </p:stCondLst>
                            <p:childTnLst>
                              <p:par>
                                <p:cTn id="18" presetID="22" presetClass="entr" presetSubtype="4"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7"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83460" y="6483618"/>
            <a:ext cx="6248400" cy="400110"/>
          </a:xfrm>
          <a:prstGeom prst="rect">
            <a:avLst/>
          </a:prstGeom>
          <a:noFill/>
          <a:ln>
            <a:noFill/>
          </a:ln>
          <a:effectLst/>
          <a:extLst>
            <a:ext uri="{909E8E84-426E-40DD-AFC4-6F175D3DCCD1}">
              <a14:hiddenFill xmlns:a14="http://schemas.microsoft.com/office/drawing/2010/main">
                <a:solidFill>
                  <a:srgbClr val="FF00FF"/>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en-US" sz="2000" dirty="0" smtClean="0">
                <a:solidFill>
                  <a:srgbClr val="FFFFFF"/>
                </a:solidFill>
                <a:latin typeface="Arial Unicode MS" pitchFamily="34" charset="-128"/>
              </a:rPr>
              <a:t>Courtesy L. Rasmussen-Torvik, Northwestern</a:t>
            </a:r>
          </a:p>
        </p:txBody>
      </p:sp>
      <p:grpSp>
        <p:nvGrpSpPr>
          <p:cNvPr id="22" name="Group 21"/>
          <p:cNvGrpSpPr/>
          <p:nvPr/>
        </p:nvGrpSpPr>
        <p:grpSpPr>
          <a:xfrm>
            <a:off x="185451" y="1079718"/>
            <a:ext cx="8763000" cy="1908215"/>
            <a:chOff x="185451" y="381000"/>
            <a:chExt cx="8763000" cy="1908215"/>
          </a:xfrm>
        </p:grpSpPr>
        <p:sp>
          <p:nvSpPr>
            <p:cNvPr id="3" name="TextBox 2"/>
            <p:cNvSpPr txBox="1"/>
            <p:nvPr/>
          </p:nvSpPr>
          <p:spPr>
            <a:xfrm>
              <a:off x="185451" y="381000"/>
              <a:ext cx="8763000" cy="1908215"/>
            </a:xfrm>
            <a:prstGeom prst="rect">
              <a:avLst/>
            </a:prstGeom>
            <a:noFill/>
            <a:ln w="57150" cmpd="thickThin">
              <a:solidFill>
                <a:srgbClr val="CC99FF"/>
              </a:solidFill>
            </a:ln>
          </p:spPr>
          <p:txBody>
            <a:bodyPr wrap="square" rtlCol="0">
              <a:spAutoFit/>
            </a:bodyPr>
            <a:lstStyle/>
            <a:p>
              <a:pPr algn="ctr"/>
              <a:endParaRPr lang="en-US" sz="1400" b="1" dirty="0" smtClean="0">
                <a:solidFill>
                  <a:schemeClr val="bg1"/>
                </a:solidFill>
              </a:endParaRPr>
            </a:p>
            <a:p>
              <a:pPr algn="ctr"/>
              <a:r>
                <a:rPr lang="en-US" sz="2000" b="1" dirty="0" smtClean="0">
                  <a:solidFill>
                    <a:schemeClr val="bg1"/>
                  </a:solidFill>
                </a:rPr>
                <a:t>Aim 1: Deploy </a:t>
              </a:r>
              <a:r>
                <a:rPr lang="en-US" sz="2000" b="1" dirty="0" err="1" smtClean="0">
                  <a:solidFill>
                    <a:schemeClr val="bg1"/>
                  </a:solidFill>
                </a:rPr>
                <a:t>PGRNseq</a:t>
              </a:r>
              <a:r>
                <a:rPr lang="en-US" sz="2000" b="1" dirty="0" smtClean="0">
                  <a:solidFill>
                    <a:schemeClr val="bg1"/>
                  </a:solidFill>
                </a:rPr>
                <a:t>, NGS platform of 84 known </a:t>
              </a:r>
              <a:r>
                <a:rPr lang="en-US" sz="2000" b="1" dirty="0" err="1" smtClean="0">
                  <a:solidFill>
                    <a:schemeClr val="bg1"/>
                  </a:solidFill>
                </a:rPr>
                <a:t>pharmacogenes</a:t>
              </a:r>
              <a:endParaRPr lang="en-US" sz="2000" b="1" dirty="0" smtClean="0">
                <a:solidFill>
                  <a:schemeClr val="bg1"/>
                </a:solidFill>
              </a:endParaRPr>
            </a:p>
            <a:p>
              <a:pPr algn="ctr"/>
              <a:endParaRPr lang="en-US" sz="1400" b="1" dirty="0">
                <a:solidFill>
                  <a:schemeClr val="bg1"/>
                </a:solidFill>
              </a:endParaRPr>
            </a:p>
            <a:p>
              <a:pPr algn="ctr"/>
              <a:endParaRPr lang="en-US" sz="1400" b="1" dirty="0" smtClean="0">
                <a:solidFill>
                  <a:schemeClr val="bg1"/>
                </a:solidFill>
              </a:endParaRPr>
            </a:p>
            <a:p>
              <a:pPr algn="ctr"/>
              <a:endParaRPr lang="en-US" sz="1400" b="1" dirty="0">
                <a:solidFill>
                  <a:schemeClr val="bg1"/>
                </a:solidFill>
              </a:endParaRPr>
            </a:p>
            <a:p>
              <a:pPr algn="ctr"/>
              <a:endParaRPr lang="en-US" sz="1400" b="1" dirty="0" smtClean="0">
                <a:solidFill>
                  <a:schemeClr val="bg1"/>
                </a:solidFill>
              </a:endParaRPr>
            </a:p>
            <a:p>
              <a:pPr algn="ctr"/>
              <a:endParaRPr lang="en-US" sz="1400" b="1" dirty="0">
                <a:solidFill>
                  <a:schemeClr val="bg1"/>
                </a:solidFill>
              </a:endParaRPr>
            </a:p>
            <a:p>
              <a:pPr algn="ctr"/>
              <a:endParaRPr lang="en-US" sz="1400" b="1" dirty="0">
                <a:solidFill>
                  <a:schemeClr val="bg1"/>
                </a:solidFill>
              </a:endParaRPr>
            </a:p>
          </p:txBody>
        </p:sp>
        <p:sp>
          <p:nvSpPr>
            <p:cNvPr id="2" name="TextBox 1"/>
            <p:cNvSpPr txBox="1"/>
            <p:nvPr/>
          </p:nvSpPr>
          <p:spPr>
            <a:xfrm>
              <a:off x="315817" y="1159761"/>
              <a:ext cx="8472307" cy="369332"/>
            </a:xfrm>
            <a:prstGeom prst="rect">
              <a:avLst/>
            </a:prstGeom>
            <a:solidFill>
              <a:srgbClr val="3A0074"/>
            </a:solidFill>
            <a:ln cmpd="thickThin">
              <a:solidFill>
                <a:schemeClr val="bg1"/>
              </a:solidFill>
            </a:ln>
          </p:spPr>
          <p:txBody>
            <a:bodyPr wrap="square" rtlCol="0">
              <a:spAutoFit/>
            </a:bodyPr>
            <a:lstStyle/>
            <a:p>
              <a:pPr algn="ctr"/>
              <a:r>
                <a:rPr lang="en-US" b="1" dirty="0">
                  <a:solidFill>
                    <a:schemeClr val="bg1"/>
                  </a:solidFill>
                </a:rPr>
                <a:t>R</a:t>
              </a:r>
              <a:r>
                <a:rPr lang="en-US" b="1" dirty="0" smtClean="0">
                  <a:solidFill>
                    <a:schemeClr val="bg1"/>
                  </a:solidFill>
                </a:rPr>
                <a:t>ecruit </a:t>
              </a:r>
              <a:r>
                <a:rPr lang="en-US" b="1" dirty="0" err="1" smtClean="0">
                  <a:solidFill>
                    <a:schemeClr val="bg1"/>
                  </a:solidFill>
                </a:rPr>
                <a:t>pts</a:t>
              </a:r>
              <a:r>
                <a:rPr lang="en-US" b="1" dirty="0" smtClean="0">
                  <a:solidFill>
                    <a:schemeClr val="bg1"/>
                  </a:solidFill>
                </a:rPr>
                <a:t> likely to be prescribed drugs with relevant </a:t>
              </a:r>
              <a:r>
                <a:rPr lang="en-US" b="1" dirty="0" err="1" smtClean="0">
                  <a:solidFill>
                    <a:schemeClr val="bg1"/>
                  </a:solidFill>
                </a:rPr>
                <a:t>pharmacogenes</a:t>
              </a:r>
              <a:endParaRPr lang="en-US" b="1" dirty="0">
                <a:solidFill>
                  <a:schemeClr val="bg1"/>
                </a:solidFill>
              </a:endParaRPr>
            </a:p>
          </p:txBody>
        </p:sp>
        <p:sp>
          <p:nvSpPr>
            <p:cNvPr id="6" name="TextBox 5"/>
            <p:cNvSpPr txBox="1"/>
            <p:nvPr/>
          </p:nvSpPr>
          <p:spPr>
            <a:xfrm>
              <a:off x="326834" y="1682277"/>
              <a:ext cx="8469086" cy="369332"/>
            </a:xfrm>
            <a:prstGeom prst="rect">
              <a:avLst/>
            </a:prstGeom>
            <a:solidFill>
              <a:srgbClr val="3A0074"/>
            </a:solidFill>
            <a:ln cmpd="thickThin">
              <a:solidFill>
                <a:schemeClr val="bg1"/>
              </a:solidFill>
            </a:ln>
          </p:spPr>
          <p:txBody>
            <a:bodyPr wrap="square" rtlCol="0">
              <a:spAutoFit/>
            </a:bodyPr>
            <a:lstStyle/>
            <a:p>
              <a:pPr algn="ctr"/>
              <a:r>
                <a:rPr lang="en-US" b="1" dirty="0" smtClean="0">
                  <a:solidFill>
                    <a:schemeClr val="bg1"/>
                  </a:solidFill>
                </a:rPr>
                <a:t>Obtain </a:t>
              </a:r>
              <a:r>
                <a:rPr lang="en-US" b="1" dirty="0" err="1" smtClean="0">
                  <a:solidFill>
                    <a:schemeClr val="bg1"/>
                  </a:solidFill>
                </a:rPr>
                <a:t>PGRNseq</a:t>
              </a:r>
              <a:r>
                <a:rPr lang="en-US" b="1" dirty="0" smtClean="0">
                  <a:solidFill>
                    <a:schemeClr val="bg1"/>
                  </a:solidFill>
                </a:rPr>
                <a:t> targeted sequence on nearly 9,000 </a:t>
              </a:r>
              <a:r>
                <a:rPr lang="en-US" b="1" dirty="0" err="1" smtClean="0">
                  <a:solidFill>
                    <a:schemeClr val="bg1"/>
                  </a:solidFill>
                </a:rPr>
                <a:t>pts</a:t>
              </a:r>
              <a:endParaRPr lang="en-US" b="1" dirty="0">
                <a:solidFill>
                  <a:schemeClr val="bg1"/>
                </a:solidFill>
              </a:endParaRPr>
            </a:p>
          </p:txBody>
        </p:sp>
      </p:grpSp>
      <p:grpSp>
        <p:nvGrpSpPr>
          <p:cNvPr id="21" name="Group 20"/>
          <p:cNvGrpSpPr/>
          <p:nvPr/>
        </p:nvGrpSpPr>
        <p:grpSpPr>
          <a:xfrm>
            <a:off x="207222" y="3355300"/>
            <a:ext cx="4779485" cy="2985433"/>
            <a:chOff x="207222" y="2830887"/>
            <a:chExt cx="4779485" cy="2985433"/>
          </a:xfrm>
        </p:grpSpPr>
        <p:sp>
          <p:nvSpPr>
            <p:cNvPr id="12" name="TextBox 11"/>
            <p:cNvSpPr txBox="1"/>
            <p:nvPr/>
          </p:nvSpPr>
          <p:spPr>
            <a:xfrm>
              <a:off x="207222" y="2830887"/>
              <a:ext cx="4779485" cy="2985433"/>
            </a:xfrm>
            <a:prstGeom prst="rect">
              <a:avLst/>
            </a:prstGeom>
            <a:noFill/>
            <a:ln w="57150" cmpd="thickThin">
              <a:solidFill>
                <a:srgbClr val="AFAFEB"/>
              </a:solidFill>
            </a:ln>
          </p:spPr>
          <p:txBody>
            <a:bodyPr wrap="square" rtlCol="0">
              <a:spAutoFit/>
            </a:bodyPr>
            <a:lstStyle/>
            <a:p>
              <a:pPr algn="ctr"/>
              <a:endParaRPr lang="en-US" sz="800" b="1" dirty="0" smtClean="0">
                <a:solidFill>
                  <a:schemeClr val="bg1"/>
                </a:solidFill>
              </a:endParaRPr>
            </a:p>
            <a:p>
              <a:pPr algn="ctr"/>
              <a:r>
                <a:rPr lang="en-US" sz="2000" b="1" dirty="0" smtClean="0">
                  <a:solidFill>
                    <a:schemeClr val="bg1"/>
                  </a:solidFill>
                </a:rPr>
                <a:t>Aim 2: Selectively implement </a:t>
              </a:r>
              <a:r>
                <a:rPr lang="en-US" sz="2000" b="1" dirty="0" err="1" smtClean="0">
                  <a:solidFill>
                    <a:schemeClr val="bg1"/>
                  </a:solidFill>
                </a:rPr>
                <a:t>PGx</a:t>
              </a:r>
              <a:r>
                <a:rPr lang="en-US" sz="2000" b="1" dirty="0" smtClean="0">
                  <a:solidFill>
                    <a:schemeClr val="bg1"/>
                  </a:solidFill>
                </a:rPr>
                <a:t> genotypes in the EMR</a:t>
              </a:r>
            </a:p>
            <a:p>
              <a:pPr algn="ctr"/>
              <a:endParaRPr lang="en-US" sz="1400" b="1" dirty="0">
                <a:solidFill>
                  <a:schemeClr val="bg1"/>
                </a:solidFill>
              </a:endParaRPr>
            </a:p>
            <a:p>
              <a:pPr algn="ctr"/>
              <a:endParaRPr lang="en-US" sz="1400" b="1" dirty="0" smtClean="0">
                <a:solidFill>
                  <a:schemeClr val="bg1"/>
                </a:solidFill>
              </a:endParaRPr>
            </a:p>
            <a:p>
              <a:pPr algn="ctr"/>
              <a:endParaRPr lang="en-US" sz="1400" b="1" dirty="0">
                <a:solidFill>
                  <a:schemeClr val="bg1"/>
                </a:solidFill>
              </a:endParaRPr>
            </a:p>
            <a:p>
              <a:pPr algn="ctr"/>
              <a:endParaRPr lang="en-US" sz="1400" b="1" dirty="0" smtClean="0">
                <a:solidFill>
                  <a:schemeClr val="bg1"/>
                </a:solidFill>
              </a:endParaRPr>
            </a:p>
            <a:p>
              <a:pPr algn="ctr"/>
              <a:endParaRPr lang="en-US" sz="1400" b="1" dirty="0" smtClean="0">
                <a:solidFill>
                  <a:schemeClr val="bg1"/>
                </a:solidFill>
              </a:endParaRPr>
            </a:p>
            <a:p>
              <a:pPr algn="ctr"/>
              <a:endParaRPr lang="en-US" sz="1400" b="1" dirty="0">
                <a:solidFill>
                  <a:schemeClr val="bg1"/>
                </a:solidFill>
              </a:endParaRPr>
            </a:p>
            <a:p>
              <a:pPr algn="ctr"/>
              <a:endParaRPr lang="en-US" sz="1400" b="1" dirty="0">
                <a:solidFill>
                  <a:schemeClr val="bg1"/>
                </a:solidFill>
              </a:endParaRPr>
            </a:p>
            <a:p>
              <a:pPr algn="ctr"/>
              <a:endParaRPr lang="en-US" sz="1400" b="1" dirty="0" smtClean="0">
                <a:solidFill>
                  <a:schemeClr val="bg1"/>
                </a:solidFill>
              </a:endParaRPr>
            </a:p>
            <a:p>
              <a:pPr algn="ctr"/>
              <a:endParaRPr lang="en-US" sz="1400" b="1" dirty="0" smtClean="0">
                <a:solidFill>
                  <a:schemeClr val="bg1"/>
                </a:solidFill>
              </a:endParaRPr>
            </a:p>
            <a:p>
              <a:pPr algn="ctr"/>
              <a:endParaRPr lang="en-US" sz="1400" b="1" dirty="0">
                <a:solidFill>
                  <a:schemeClr val="bg1"/>
                </a:solidFill>
              </a:endParaRPr>
            </a:p>
          </p:txBody>
        </p:sp>
        <p:sp>
          <p:nvSpPr>
            <p:cNvPr id="8" name="TextBox 7"/>
            <p:cNvSpPr txBox="1"/>
            <p:nvPr/>
          </p:nvSpPr>
          <p:spPr>
            <a:xfrm>
              <a:off x="326833" y="3742787"/>
              <a:ext cx="4440715" cy="338554"/>
            </a:xfrm>
            <a:prstGeom prst="rect">
              <a:avLst/>
            </a:prstGeom>
            <a:solidFill>
              <a:srgbClr val="27279D"/>
            </a:solidFill>
            <a:ln>
              <a:solidFill>
                <a:schemeClr val="bg1"/>
              </a:solidFill>
            </a:ln>
          </p:spPr>
          <p:txBody>
            <a:bodyPr wrap="square" rtlCol="0">
              <a:spAutoFit/>
            </a:bodyPr>
            <a:lstStyle/>
            <a:p>
              <a:pPr algn="ctr"/>
              <a:r>
                <a:rPr lang="en-US" sz="1600" b="1" dirty="0" smtClean="0">
                  <a:solidFill>
                    <a:schemeClr val="bg1"/>
                  </a:solidFill>
                </a:rPr>
                <a:t>Obtain CLIA-validated genotyping</a:t>
              </a:r>
              <a:endParaRPr lang="en-US" sz="1600" b="1" dirty="0">
                <a:solidFill>
                  <a:schemeClr val="bg1"/>
                </a:solidFill>
              </a:endParaRPr>
            </a:p>
          </p:txBody>
        </p:sp>
        <p:sp>
          <p:nvSpPr>
            <p:cNvPr id="9" name="TextBox 8"/>
            <p:cNvSpPr txBox="1"/>
            <p:nvPr/>
          </p:nvSpPr>
          <p:spPr>
            <a:xfrm>
              <a:off x="326833" y="4273210"/>
              <a:ext cx="4440715" cy="323165"/>
            </a:xfrm>
            <a:prstGeom prst="rect">
              <a:avLst/>
            </a:prstGeom>
            <a:solidFill>
              <a:srgbClr val="27279D"/>
            </a:solidFill>
            <a:ln>
              <a:solidFill>
                <a:schemeClr val="bg1"/>
              </a:solidFill>
            </a:ln>
          </p:spPr>
          <p:txBody>
            <a:bodyPr wrap="square" lIns="0" rIns="0" rtlCol="0">
              <a:spAutoFit/>
            </a:bodyPr>
            <a:lstStyle/>
            <a:p>
              <a:pPr algn="ctr"/>
              <a:r>
                <a:rPr lang="en-US" sz="1500" b="1" dirty="0" smtClean="0">
                  <a:solidFill>
                    <a:schemeClr val="bg1"/>
                  </a:solidFill>
                </a:rPr>
                <a:t>Design EMR results display, deposit genotypes</a:t>
              </a:r>
              <a:endParaRPr lang="en-US" sz="1500" b="1" dirty="0">
                <a:solidFill>
                  <a:schemeClr val="bg1"/>
                </a:solidFill>
              </a:endParaRPr>
            </a:p>
          </p:txBody>
        </p:sp>
        <p:sp>
          <p:nvSpPr>
            <p:cNvPr id="10" name="TextBox 9"/>
            <p:cNvSpPr txBox="1"/>
            <p:nvPr/>
          </p:nvSpPr>
          <p:spPr>
            <a:xfrm>
              <a:off x="326833" y="4743195"/>
              <a:ext cx="4440715" cy="338554"/>
            </a:xfrm>
            <a:prstGeom prst="rect">
              <a:avLst/>
            </a:prstGeom>
            <a:solidFill>
              <a:srgbClr val="27279D"/>
            </a:solidFill>
            <a:ln>
              <a:solidFill>
                <a:schemeClr val="bg1"/>
              </a:solidFill>
            </a:ln>
          </p:spPr>
          <p:txBody>
            <a:bodyPr wrap="square" rtlCol="0">
              <a:spAutoFit/>
            </a:bodyPr>
            <a:lstStyle/>
            <a:p>
              <a:pPr algn="ctr"/>
              <a:r>
                <a:rPr lang="en-US" sz="1600" b="1" dirty="0" smtClean="0">
                  <a:solidFill>
                    <a:schemeClr val="bg1"/>
                  </a:solidFill>
                </a:rPr>
                <a:t>Develop, deploy CDS in EMR</a:t>
              </a:r>
              <a:endParaRPr lang="en-US" sz="1600" b="1" dirty="0">
                <a:solidFill>
                  <a:schemeClr val="bg1"/>
                </a:solidFill>
              </a:endParaRPr>
            </a:p>
          </p:txBody>
        </p:sp>
        <p:sp>
          <p:nvSpPr>
            <p:cNvPr id="11" name="TextBox 10"/>
            <p:cNvSpPr txBox="1"/>
            <p:nvPr/>
          </p:nvSpPr>
          <p:spPr>
            <a:xfrm>
              <a:off x="334354" y="5234129"/>
              <a:ext cx="4433194" cy="338554"/>
            </a:xfrm>
            <a:prstGeom prst="rect">
              <a:avLst/>
            </a:prstGeom>
            <a:solidFill>
              <a:srgbClr val="27279D"/>
            </a:solidFill>
            <a:ln>
              <a:solidFill>
                <a:schemeClr val="bg1"/>
              </a:solidFill>
            </a:ln>
          </p:spPr>
          <p:txBody>
            <a:bodyPr wrap="square" rtlCol="0">
              <a:spAutoFit/>
            </a:bodyPr>
            <a:lstStyle/>
            <a:p>
              <a:pPr algn="ctr"/>
              <a:r>
                <a:rPr lang="en-US" sz="1600" b="1" dirty="0" smtClean="0">
                  <a:solidFill>
                    <a:schemeClr val="bg1"/>
                  </a:solidFill>
                </a:rPr>
                <a:t>Assess process outcomes , impact</a:t>
              </a:r>
              <a:endParaRPr lang="en-US" sz="1600" b="1" dirty="0">
                <a:solidFill>
                  <a:schemeClr val="bg1"/>
                </a:solidFill>
              </a:endParaRPr>
            </a:p>
          </p:txBody>
        </p:sp>
      </p:grpSp>
      <p:grpSp>
        <p:nvGrpSpPr>
          <p:cNvPr id="23" name="Group 22"/>
          <p:cNvGrpSpPr/>
          <p:nvPr/>
        </p:nvGrpSpPr>
        <p:grpSpPr>
          <a:xfrm>
            <a:off x="5181601" y="3355300"/>
            <a:ext cx="3766850" cy="3077766"/>
            <a:chOff x="5181601" y="3355300"/>
            <a:chExt cx="3766850" cy="3172955"/>
          </a:xfrm>
        </p:grpSpPr>
        <p:sp>
          <p:nvSpPr>
            <p:cNvPr id="15" name="TextBox 14"/>
            <p:cNvSpPr txBox="1"/>
            <p:nvPr/>
          </p:nvSpPr>
          <p:spPr>
            <a:xfrm>
              <a:off x="5181601" y="3355300"/>
              <a:ext cx="3766850" cy="3172955"/>
            </a:xfrm>
            <a:prstGeom prst="rect">
              <a:avLst/>
            </a:prstGeom>
            <a:noFill/>
            <a:ln w="57150" cmpd="thickThin">
              <a:solidFill>
                <a:srgbClr val="0094DE"/>
              </a:solidFill>
            </a:ln>
          </p:spPr>
          <p:txBody>
            <a:bodyPr wrap="square" rtlCol="0">
              <a:spAutoFit/>
            </a:bodyPr>
            <a:lstStyle/>
            <a:p>
              <a:pPr algn="ctr"/>
              <a:endParaRPr lang="en-US" sz="800" b="1" dirty="0" smtClean="0">
                <a:solidFill>
                  <a:schemeClr val="bg1"/>
                </a:solidFill>
              </a:endParaRPr>
            </a:p>
            <a:p>
              <a:pPr algn="ctr"/>
              <a:r>
                <a:rPr lang="en-US" sz="2000" b="1" dirty="0" smtClean="0">
                  <a:solidFill>
                    <a:schemeClr val="bg1"/>
                  </a:solidFill>
                </a:rPr>
                <a:t>Aim 3: Develop repository for </a:t>
              </a:r>
              <a:r>
                <a:rPr lang="en-US" sz="2000" b="1" dirty="0" err="1" smtClean="0">
                  <a:solidFill>
                    <a:schemeClr val="bg1"/>
                  </a:solidFill>
                </a:rPr>
                <a:t>PGx</a:t>
              </a:r>
              <a:r>
                <a:rPr lang="en-US" sz="2000" b="1" dirty="0" smtClean="0">
                  <a:solidFill>
                    <a:schemeClr val="bg1"/>
                  </a:solidFill>
                </a:rPr>
                <a:t> association studies (SPHINX)</a:t>
              </a:r>
            </a:p>
            <a:p>
              <a:pPr algn="ctr"/>
              <a:endParaRPr lang="en-US" sz="1400" b="1" dirty="0">
                <a:solidFill>
                  <a:schemeClr val="bg1"/>
                </a:solidFill>
              </a:endParaRPr>
            </a:p>
            <a:p>
              <a:pPr algn="ctr"/>
              <a:endParaRPr lang="en-US" sz="1400" b="1" dirty="0" smtClean="0">
                <a:solidFill>
                  <a:schemeClr val="bg1"/>
                </a:solidFill>
              </a:endParaRPr>
            </a:p>
            <a:p>
              <a:pPr algn="ctr"/>
              <a:endParaRPr lang="en-US" sz="1400" b="1" dirty="0">
                <a:solidFill>
                  <a:schemeClr val="bg1"/>
                </a:solidFill>
              </a:endParaRPr>
            </a:p>
            <a:p>
              <a:pPr algn="ctr"/>
              <a:endParaRPr lang="en-US" sz="1400" b="1" dirty="0" smtClean="0">
                <a:solidFill>
                  <a:schemeClr val="bg1"/>
                </a:solidFill>
              </a:endParaRPr>
            </a:p>
            <a:p>
              <a:pPr algn="ctr"/>
              <a:endParaRPr lang="en-US" sz="1400" b="1" dirty="0" smtClean="0">
                <a:solidFill>
                  <a:schemeClr val="bg1"/>
                </a:solidFill>
              </a:endParaRPr>
            </a:p>
            <a:p>
              <a:pPr algn="ctr"/>
              <a:endParaRPr lang="en-US" sz="1400" b="1" dirty="0">
                <a:solidFill>
                  <a:schemeClr val="bg1"/>
                </a:solidFill>
              </a:endParaRPr>
            </a:p>
            <a:p>
              <a:pPr algn="ctr"/>
              <a:endParaRPr lang="en-US" sz="1400" b="1" dirty="0">
                <a:solidFill>
                  <a:schemeClr val="bg1"/>
                </a:solidFill>
              </a:endParaRPr>
            </a:p>
            <a:p>
              <a:pPr algn="ctr"/>
              <a:endParaRPr lang="en-US" sz="1400" b="1" dirty="0" smtClean="0">
                <a:solidFill>
                  <a:schemeClr val="bg1"/>
                </a:solidFill>
              </a:endParaRPr>
            </a:p>
            <a:p>
              <a:pPr algn="ctr"/>
              <a:endParaRPr lang="en-US" sz="1400" b="1" dirty="0">
                <a:solidFill>
                  <a:schemeClr val="bg1"/>
                </a:solidFill>
              </a:endParaRPr>
            </a:p>
          </p:txBody>
        </p:sp>
        <p:sp>
          <p:nvSpPr>
            <p:cNvPr id="13" name="TextBox 12"/>
            <p:cNvSpPr txBox="1"/>
            <p:nvPr/>
          </p:nvSpPr>
          <p:spPr>
            <a:xfrm>
              <a:off x="5334000" y="4731945"/>
              <a:ext cx="3454124" cy="602861"/>
            </a:xfrm>
            <a:prstGeom prst="rect">
              <a:avLst/>
            </a:prstGeom>
            <a:solidFill>
              <a:srgbClr val="002850"/>
            </a:solidFill>
            <a:ln>
              <a:solidFill>
                <a:schemeClr val="bg1"/>
              </a:solidFill>
            </a:ln>
          </p:spPr>
          <p:txBody>
            <a:bodyPr wrap="square" rtlCol="0">
              <a:spAutoFit/>
            </a:bodyPr>
            <a:lstStyle/>
            <a:p>
              <a:pPr algn="ctr"/>
              <a:r>
                <a:rPr lang="en-US" sz="1600" b="1" dirty="0" smtClean="0">
                  <a:solidFill>
                    <a:schemeClr val="bg1"/>
                  </a:solidFill>
                </a:rPr>
                <a:t>Deposit variants in </a:t>
              </a:r>
              <a:r>
                <a:rPr lang="en-US" sz="1600" b="1" dirty="0" err="1" smtClean="0">
                  <a:solidFill>
                    <a:schemeClr val="bg1"/>
                  </a:solidFill>
                </a:rPr>
                <a:t>PGRNseq</a:t>
              </a:r>
              <a:r>
                <a:rPr lang="en-US" sz="1600" b="1" dirty="0" smtClean="0">
                  <a:solidFill>
                    <a:schemeClr val="bg1"/>
                  </a:solidFill>
                </a:rPr>
                <a:t>, disseminate</a:t>
              </a:r>
              <a:endParaRPr lang="en-US" sz="1600" b="1" dirty="0">
                <a:solidFill>
                  <a:schemeClr val="bg1"/>
                </a:solidFill>
              </a:endParaRPr>
            </a:p>
          </p:txBody>
        </p:sp>
        <p:sp>
          <p:nvSpPr>
            <p:cNvPr id="14" name="TextBox 13"/>
            <p:cNvSpPr txBox="1"/>
            <p:nvPr/>
          </p:nvSpPr>
          <p:spPr>
            <a:xfrm>
              <a:off x="5334000" y="5615965"/>
              <a:ext cx="3454124" cy="602861"/>
            </a:xfrm>
            <a:prstGeom prst="rect">
              <a:avLst/>
            </a:prstGeom>
            <a:solidFill>
              <a:srgbClr val="002850"/>
            </a:solidFill>
            <a:ln>
              <a:solidFill>
                <a:schemeClr val="bg1"/>
              </a:solidFill>
            </a:ln>
          </p:spPr>
          <p:txBody>
            <a:bodyPr wrap="square" rtlCol="0">
              <a:spAutoFit/>
            </a:bodyPr>
            <a:lstStyle/>
            <a:p>
              <a:pPr algn="ctr"/>
              <a:r>
                <a:rPr lang="en-US" sz="1600" b="1" dirty="0" smtClean="0">
                  <a:solidFill>
                    <a:schemeClr val="bg1"/>
                  </a:solidFill>
                </a:rPr>
                <a:t>Initiate functional and association studies</a:t>
              </a:r>
              <a:endParaRPr lang="en-US" sz="1600" b="1" dirty="0">
                <a:solidFill>
                  <a:schemeClr val="bg1"/>
                </a:solidFill>
              </a:endParaRPr>
            </a:p>
          </p:txBody>
        </p:sp>
      </p:grpSp>
      <p:sp>
        <p:nvSpPr>
          <p:cNvPr id="26" name="Title 1"/>
          <p:cNvSpPr txBox="1">
            <a:spLocks/>
          </p:cNvSpPr>
          <p:nvPr/>
        </p:nvSpPr>
        <p:spPr bwMode="auto">
          <a:xfrm>
            <a:off x="0" y="2286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rgbClr val="FFFF66"/>
                </a:solidFill>
                <a:latin typeface="+mj-lt"/>
                <a:ea typeface="+mj-ea"/>
                <a:cs typeface="+mj-cs"/>
              </a:defRPr>
            </a:lvl1pPr>
            <a:lvl2pPr algn="ctr" rtl="0" eaLnBrk="0" fontAlgn="base" hangingPunct="0">
              <a:spcBef>
                <a:spcPct val="0"/>
              </a:spcBef>
              <a:spcAft>
                <a:spcPct val="0"/>
              </a:spcAft>
              <a:defRPr sz="3200" b="1">
                <a:solidFill>
                  <a:srgbClr val="FFFF66"/>
                </a:solidFill>
                <a:latin typeface="Arial Unicode MS" pitchFamily="34" charset="-128"/>
              </a:defRPr>
            </a:lvl2pPr>
            <a:lvl3pPr algn="ctr" rtl="0" eaLnBrk="0" fontAlgn="base" hangingPunct="0">
              <a:spcBef>
                <a:spcPct val="0"/>
              </a:spcBef>
              <a:spcAft>
                <a:spcPct val="0"/>
              </a:spcAft>
              <a:defRPr sz="3200" b="1">
                <a:solidFill>
                  <a:srgbClr val="FFFF66"/>
                </a:solidFill>
                <a:latin typeface="Arial Unicode MS" pitchFamily="34" charset="-128"/>
              </a:defRPr>
            </a:lvl3pPr>
            <a:lvl4pPr algn="ctr" rtl="0" eaLnBrk="0" fontAlgn="base" hangingPunct="0">
              <a:spcBef>
                <a:spcPct val="0"/>
              </a:spcBef>
              <a:spcAft>
                <a:spcPct val="0"/>
              </a:spcAft>
              <a:defRPr sz="3200" b="1">
                <a:solidFill>
                  <a:srgbClr val="FFFF66"/>
                </a:solidFill>
                <a:latin typeface="Arial Unicode MS" pitchFamily="34" charset="-128"/>
              </a:defRPr>
            </a:lvl4pPr>
            <a:lvl5pPr algn="ctr" rtl="0" eaLnBrk="0" fontAlgn="base" hangingPunct="0">
              <a:spcBef>
                <a:spcPct val="0"/>
              </a:spcBef>
              <a:spcAft>
                <a:spcPct val="0"/>
              </a:spcAft>
              <a:defRPr sz="3200" b="1">
                <a:solidFill>
                  <a:srgbClr val="FFFF66"/>
                </a:solidFill>
                <a:latin typeface="Arial Unicode MS" pitchFamily="34" charset="-128"/>
              </a:defRPr>
            </a:lvl5pPr>
            <a:lvl6pPr marL="457200" algn="ctr" rtl="0" fontAlgn="base">
              <a:spcBef>
                <a:spcPct val="0"/>
              </a:spcBef>
              <a:spcAft>
                <a:spcPct val="0"/>
              </a:spcAft>
              <a:defRPr sz="3600">
                <a:solidFill>
                  <a:srgbClr val="FFFF66"/>
                </a:solidFill>
                <a:latin typeface="Arial Unicode MS" pitchFamily="34" charset="-128"/>
              </a:defRPr>
            </a:lvl6pPr>
            <a:lvl7pPr marL="914400" algn="ctr" rtl="0" fontAlgn="base">
              <a:spcBef>
                <a:spcPct val="0"/>
              </a:spcBef>
              <a:spcAft>
                <a:spcPct val="0"/>
              </a:spcAft>
              <a:defRPr sz="3600">
                <a:solidFill>
                  <a:srgbClr val="FFFF66"/>
                </a:solidFill>
                <a:latin typeface="Arial Unicode MS" pitchFamily="34" charset="-128"/>
              </a:defRPr>
            </a:lvl7pPr>
            <a:lvl8pPr marL="1371600" algn="ctr" rtl="0" fontAlgn="base">
              <a:spcBef>
                <a:spcPct val="0"/>
              </a:spcBef>
              <a:spcAft>
                <a:spcPct val="0"/>
              </a:spcAft>
              <a:defRPr sz="3600">
                <a:solidFill>
                  <a:srgbClr val="FFFF66"/>
                </a:solidFill>
                <a:latin typeface="Arial Unicode MS" pitchFamily="34" charset="-128"/>
              </a:defRPr>
            </a:lvl8pPr>
            <a:lvl9pPr marL="1828800" algn="ctr" rtl="0" fontAlgn="base">
              <a:spcBef>
                <a:spcPct val="0"/>
              </a:spcBef>
              <a:spcAft>
                <a:spcPct val="0"/>
              </a:spcAft>
              <a:defRPr sz="3600">
                <a:solidFill>
                  <a:srgbClr val="FFFF66"/>
                </a:solidFill>
                <a:latin typeface="Arial Unicode MS"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kern="0" dirty="0" smtClean="0">
                <a:latin typeface="Arial Unicode MS"/>
              </a:rPr>
              <a:t>Aims and Tasks of </a:t>
            </a:r>
            <a:r>
              <a:rPr lang="en-US" kern="0" dirty="0" err="1" smtClean="0">
                <a:latin typeface="Arial Unicode MS"/>
              </a:rPr>
              <a:t>eMERGE-PGx</a:t>
            </a:r>
            <a:endParaRPr kumimoji="0" lang="en-US" sz="3200" b="1" i="0" u="none" strike="noStrike" kern="0" cap="none" spc="0" normalizeH="0" baseline="0" noProof="0" dirty="0">
              <a:ln>
                <a:noFill/>
              </a:ln>
              <a:solidFill>
                <a:srgbClr val="FFFF66"/>
              </a:solidFill>
              <a:effectLst/>
              <a:uLnTx/>
              <a:uFillTx/>
              <a:latin typeface="Arial Unicode MS"/>
            </a:endParaRPr>
          </a:p>
        </p:txBody>
      </p:sp>
    </p:spTree>
    <p:custDataLst>
      <p:tags r:id="rId1"/>
    </p:custDataLst>
    <p:extLst>
      <p:ext uri="{BB962C8B-B14F-4D97-AF65-F5344CB8AC3E}">
        <p14:creationId xmlns:p14="http://schemas.microsoft.com/office/powerpoint/2010/main" val="2910773853"/>
      </p:ext>
    </p:extLst>
  </p:cSld>
  <p:clrMapOvr>
    <a:masterClrMapping/>
  </p:clrMapOvr>
  <p:transition advTm="8693">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20482"/>
                                        </p:tgtEl>
                                        <p:attrNameLst>
                                          <p:attrName>style.visibility</p:attrName>
                                        </p:attrNameLst>
                                      </p:cBhvr>
                                      <p:to>
                                        <p:strVal val="visible"/>
                                      </p:to>
                                    </p:set>
                                    <p:animEffect transition="in" filter="fade">
                                      <p:cBhvr>
                                        <p:cTn id="21" dur="5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397042" y="113522"/>
            <a:ext cx="8305800" cy="1143000"/>
          </a:xfrm>
        </p:spPr>
        <p:txBody>
          <a:bodyPr/>
          <a:lstStyle/>
          <a:p>
            <a:pPr eaLnBrk="1" hangingPunct="1">
              <a:lnSpc>
                <a:spcPct val="95000"/>
              </a:lnSpc>
            </a:pPr>
            <a:r>
              <a:rPr lang="en-US" dirty="0" smtClean="0"/>
              <a:t>Design and Performance of PGRN-</a:t>
            </a:r>
            <a:r>
              <a:rPr lang="en-US" dirty="0" err="1" smtClean="0"/>
              <a:t>Seq</a:t>
            </a:r>
            <a:r>
              <a:rPr lang="en-US" dirty="0" smtClean="0"/>
              <a:t> Platform</a:t>
            </a:r>
          </a:p>
        </p:txBody>
      </p:sp>
      <p:sp>
        <p:nvSpPr>
          <p:cNvPr id="5123" name="Rectangle 3"/>
          <p:cNvSpPr>
            <a:spLocks noChangeArrowheads="1"/>
          </p:cNvSpPr>
          <p:nvPr/>
        </p:nvSpPr>
        <p:spPr bwMode="auto">
          <a:xfrm>
            <a:off x="643268" y="1295400"/>
            <a:ext cx="7814932" cy="5018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ts val="1200"/>
              </a:spcBef>
              <a:buFontTx/>
              <a:buChar char="•"/>
            </a:pPr>
            <a:r>
              <a:rPr lang="en-US" sz="2800" dirty="0" smtClean="0">
                <a:solidFill>
                  <a:schemeClr val="bg1"/>
                </a:solidFill>
              </a:rPr>
              <a:t>84 “Very Important </a:t>
            </a:r>
            <a:r>
              <a:rPr lang="en-US" sz="2800" dirty="0" err="1" smtClean="0">
                <a:solidFill>
                  <a:schemeClr val="bg1"/>
                </a:solidFill>
              </a:rPr>
              <a:t>Pharmacogenes</a:t>
            </a:r>
            <a:r>
              <a:rPr lang="en-US" sz="2800" dirty="0" smtClean="0">
                <a:solidFill>
                  <a:schemeClr val="bg1"/>
                </a:solidFill>
              </a:rPr>
              <a:t>” selected iteratively by PGRN investigators</a:t>
            </a:r>
          </a:p>
          <a:p>
            <a:pPr marL="342900" indent="-342900">
              <a:lnSpc>
                <a:spcPct val="90000"/>
              </a:lnSpc>
              <a:spcBef>
                <a:spcPts val="1200"/>
              </a:spcBef>
              <a:buFontTx/>
              <a:buChar char="•"/>
            </a:pPr>
            <a:r>
              <a:rPr lang="en-US" sz="2800" dirty="0" smtClean="0">
                <a:solidFill>
                  <a:schemeClr val="bg1"/>
                </a:solidFill>
              </a:rPr>
              <a:t>All coding sequence plus </a:t>
            </a:r>
            <a:r>
              <a:rPr lang="en-US" sz="2800" dirty="0" err="1" smtClean="0">
                <a:solidFill>
                  <a:schemeClr val="bg1"/>
                </a:solidFill>
              </a:rPr>
              <a:t>NimbleGen</a:t>
            </a:r>
            <a:r>
              <a:rPr lang="en-US" sz="2800" dirty="0" smtClean="0">
                <a:solidFill>
                  <a:schemeClr val="bg1"/>
                </a:solidFill>
              </a:rPr>
              <a:t> capture of </a:t>
            </a:r>
            <a:r>
              <a:rPr lang="en-US" sz="2800" dirty="0" err="1" smtClean="0">
                <a:solidFill>
                  <a:schemeClr val="bg1"/>
                </a:solidFill>
              </a:rPr>
              <a:t>intronic</a:t>
            </a:r>
            <a:r>
              <a:rPr lang="en-US" sz="2800" dirty="0" smtClean="0">
                <a:solidFill>
                  <a:schemeClr val="bg1"/>
                </a:solidFill>
              </a:rPr>
              <a:t> overhang for splice sites</a:t>
            </a:r>
          </a:p>
          <a:p>
            <a:pPr marL="342900" indent="-342900">
              <a:lnSpc>
                <a:spcPct val="90000"/>
              </a:lnSpc>
              <a:spcBef>
                <a:spcPts val="1200"/>
              </a:spcBef>
              <a:buFontTx/>
              <a:buChar char="•"/>
            </a:pPr>
            <a:r>
              <a:rPr lang="en-US" sz="2800" dirty="0" smtClean="0">
                <a:solidFill>
                  <a:schemeClr val="bg1"/>
                </a:solidFill>
              </a:rPr>
              <a:t>Entire </a:t>
            </a:r>
            <a:r>
              <a:rPr lang="en-US" sz="2800" i="1" dirty="0" smtClean="0">
                <a:solidFill>
                  <a:schemeClr val="bg1"/>
                </a:solidFill>
              </a:rPr>
              <a:t>CYP2D6</a:t>
            </a:r>
            <a:r>
              <a:rPr lang="en-US" sz="2800" dirty="0" smtClean="0">
                <a:solidFill>
                  <a:schemeClr val="bg1"/>
                </a:solidFill>
              </a:rPr>
              <a:t> with introns, </a:t>
            </a:r>
            <a:r>
              <a:rPr lang="en-US" sz="2800" i="1" dirty="0" smtClean="0">
                <a:solidFill>
                  <a:schemeClr val="bg1"/>
                </a:solidFill>
              </a:rPr>
              <a:t>CYP3A4</a:t>
            </a:r>
            <a:r>
              <a:rPr lang="en-US" sz="2800" dirty="0" smtClean="0">
                <a:solidFill>
                  <a:schemeClr val="bg1"/>
                </a:solidFill>
              </a:rPr>
              <a:t> intron 6</a:t>
            </a:r>
          </a:p>
          <a:p>
            <a:pPr marL="342900" indent="-342900">
              <a:lnSpc>
                <a:spcPct val="90000"/>
              </a:lnSpc>
              <a:spcBef>
                <a:spcPts val="1200"/>
              </a:spcBef>
              <a:buFontTx/>
              <a:buChar char="•"/>
            </a:pPr>
            <a:r>
              <a:rPr lang="en-US" sz="2800" dirty="0" smtClean="0">
                <a:solidFill>
                  <a:schemeClr val="bg1"/>
                </a:solidFill>
              </a:rPr>
              <a:t>2 kb upstream </a:t>
            </a:r>
            <a:r>
              <a:rPr lang="en-US" sz="2800" dirty="0">
                <a:solidFill>
                  <a:schemeClr val="bg1"/>
                </a:solidFill>
              </a:rPr>
              <a:t>and 1 kb </a:t>
            </a:r>
            <a:r>
              <a:rPr lang="en-US" sz="2800" dirty="0" smtClean="0">
                <a:solidFill>
                  <a:schemeClr val="bg1"/>
                </a:solidFill>
              </a:rPr>
              <a:t>downstream </a:t>
            </a:r>
          </a:p>
          <a:p>
            <a:pPr marL="342900" indent="-342900">
              <a:lnSpc>
                <a:spcPct val="90000"/>
              </a:lnSpc>
              <a:spcBef>
                <a:spcPts val="1200"/>
              </a:spcBef>
              <a:buFontTx/>
              <a:buChar char="•"/>
            </a:pPr>
            <a:r>
              <a:rPr lang="en-US" sz="2800" dirty="0" smtClean="0">
                <a:solidFill>
                  <a:schemeClr val="bg1"/>
                </a:solidFill>
              </a:rPr>
              <a:t>~750 probes </a:t>
            </a:r>
            <a:r>
              <a:rPr lang="en-US" sz="2800" dirty="0">
                <a:solidFill>
                  <a:schemeClr val="bg1"/>
                </a:solidFill>
              </a:rPr>
              <a:t>for </a:t>
            </a:r>
            <a:r>
              <a:rPr lang="en-US" sz="2800" dirty="0" err="1" smtClean="0">
                <a:solidFill>
                  <a:schemeClr val="bg1"/>
                </a:solidFill>
              </a:rPr>
              <a:t>intronic</a:t>
            </a:r>
            <a:r>
              <a:rPr lang="en-US" sz="2800" dirty="0" smtClean="0">
                <a:solidFill>
                  <a:schemeClr val="bg1"/>
                </a:solidFill>
              </a:rPr>
              <a:t>/noncoding </a:t>
            </a:r>
            <a:r>
              <a:rPr lang="en-US" sz="2800" dirty="0">
                <a:solidFill>
                  <a:schemeClr val="bg1"/>
                </a:solidFill>
              </a:rPr>
              <a:t>sites on </a:t>
            </a:r>
            <a:r>
              <a:rPr lang="en-US" sz="2800" dirty="0" smtClean="0">
                <a:solidFill>
                  <a:schemeClr val="bg1"/>
                </a:solidFill>
              </a:rPr>
              <a:t>DMET and ADME platforms, 50 </a:t>
            </a:r>
            <a:r>
              <a:rPr lang="en-US" sz="2800" dirty="0" err="1" smtClean="0">
                <a:solidFill>
                  <a:schemeClr val="bg1"/>
                </a:solidFill>
              </a:rPr>
              <a:t>bp</a:t>
            </a:r>
            <a:r>
              <a:rPr lang="en-US" sz="2800" dirty="0" smtClean="0">
                <a:solidFill>
                  <a:schemeClr val="bg1"/>
                </a:solidFill>
              </a:rPr>
              <a:t> either side</a:t>
            </a:r>
          </a:p>
          <a:p>
            <a:pPr marL="342900" indent="-342900">
              <a:lnSpc>
                <a:spcPct val="90000"/>
              </a:lnSpc>
              <a:spcBef>
                <a:spcPts val="1200"/>
              </a:spcBef>
              <a:buFontTx/>
              <a:buChar char="•"/>
            </a:pPr>
            <a:r>
              <a:rPr lang="en-US" sz="2800" dirty="0" smtClean="0">
                <a:solidFill>
                  <a:schemeClr val="bg1"/>
                </a:solidFill>
              </a:rPr>
              <a:t>Average read depth 496x</a:t>
            </a:r>
          </a:p>
          <a:p>
            <a:pPr marL="342900" indent="-342900">
              <a:lnSpc>
                <a:spcPct val="90000"/>
              </a:lnSpc>
              <a:spcBef>
                <a:spcPts val="1200"/>
              </a:spcBef>
              <a:buFontTx/>
              <a:buChar char="•"/>
            </a:pPr>
            <a:r>
              <a:rPr lang="en-US" sz="2800" dirty="0" smtClean="0">
                <a:solidFill>
                  <a:schemeClr val="bg1"/>
                </a:solidFill>
              </a:rPr>
              <a:t>99.9</a:t>
            </a:r>
            <a:r>
              <a:rPr lang="en-US" sz="2800" dirty="0">
                <a:solidFill>
                  <a:schemeClr val="bg1"/>
                </a:solidFill>
              </a:rPr>
              <a:t>% concordant with existing SNV data on </a:t>
            </a:r>
            <a:r>
              <a:rPr lang="en-US" sz="2800" dirty="0" smtClean="0">
                <a:solidFill>
                  <a:schemeClr val="bg1"/>
                </a:solidFill>
              </a:rPr>
              <a:t>32 diverse </a:t>
            </a:r>
            <a:r>
              <a:rPr lang="en-US" sz="2800" dirty="0" err="1" smtClean="0">
                <a:solidFill>
                  <a:schemeClr val="bg1"/>
                </a:solidFill>
              </a:rPr>
              <a:t>HapMap</a:t>
            </a:r>
            <a:r>
              <a:rPr lang="en-US" sz="2800" dirty="0" smtClean="0">
                <a:solidFill>
                  <a:schemeClr val="bg1"/>
                </a:solidFill>
              </a:rPr>
              <a:t> trios from 1000 </a:t>
            </a:r>
            <a:r>
              <a:rPr lang="en-US" sz="2800" dirty="0">
                <a:solidFill>
                  <a:schemeClr val="bg1"/>
                </a:solidFill>
              </a:rPr>
              <a:t>Genomes </a:t>
            </a:r>
            <a:r>
              <a:rPr lang="en-US" sz="2800" dirty="0" smtClean="0">
                <a:solidFill>
                  <a:schemeClr val="bg1"/>
                </a:solidFill>
              </a:rPr>
              <a:t> </a:t>
            </a:r>
            <a:endParaRPr lang="en-US" sz="2800" dirty="0">
              <a:solidFill>
                <a:schemeClr val="bg1"/>
              </a:solidFill>
            </a:endParaRPr>
          </a:p>
        </p:txBody>
      </p:sp>
    </p:spTree>
    <p:extLst>
      <p:ext uri="{BB962C8B-B14F-4D97-AF65-F5344CB8AC3E}">
        <p14:creationId xmlns:p14="http://schemas.microsoft.com/office/powerpoint/2010/main" val="1310998981"/>
      </p:ext>
    </p:extLst>
  </p:cSld>
  <p:clrMapOvr>
    <a:masterClrMapping/>
  </p:clrMapOvr>
  <mc:AlternateContent xmlns:mc="http://schemas.openxmlformats.org/markup-compatibility/2006" xmlns:p14="http://schemas.microsoft.com/office/powerpoint/2010/main">
    <mc:Choice Requires="p14">
      <p:transition spd="med" p14:dur="700" advTm="1051">
        <p:fade/>
      </p:transition>
    </mc:Choice>
    <mc:Fallback xmlns="">
      <p:transition spd="med" advTm="1051">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10735"/>
            <a:ext cx="9144000" cy="5647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pic>
        <p:nvPicPr>
          <p:cNvPr id="214" name="Picture 8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78800" y="4725988"/>
            <a:ext cx="428625"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4" name="Group 113"/>
          <p:cNvGrpSpPr>
            <a:grpSpLocks/>
          </p:cNvGrpSpPr>
          <p:nvPr/>
        </p:nvGrpSpPr>
        <p:grpSpPr bwMode="auto">
          <a:xfrm>
            <a:off x="1970088" y="1738313"/>
            <a:ext cx="6523037" cy="2101850"/>
            <a:chOff x="1970088" y="1738313"/>
            <a:chExt cx="6523037" cy="2101850"/>
          </a:xfrm>
        </p:grpSpPr>
        <p:grpSp>
          <p:nvGrpSpPr>
            <p:cNvPr id="105" name="Group 104"/>
            <p:cNvGrpSpPr>
              <a:grpSpLocks/>
            </p:cNvGrpSpPr>
            <p:nvPr/>
          </p:nvGrpSpPr>
          <p:grpSpPr bwMode="auto">
            <a:xfrm>
              <a:off x="5445125" y="2528888"/>
              <a:ext cx="3048000" cy="1311275"/>
              <a:chOff x="5445125" y="2528888"/>
              <a:chExt cx="3048000" cy="1311275"/>
            </a:xfrm>
          </p:grpSpPr>
          <p:sp>
            <p:nvSpPr>
              <p:cNvPr id="107" name="Freeform 93"/>
              <p:cNvSpPr>
                <a:spLocks/>
              </p:cNvSpPr>
              <p:nvPr/>
            </p:nvSpPr>
            <p:spPr bwMode="auto">
              <a:xfrm>
                <a:off x="6985000" y="3452813"/>
                <a:ext cx="320675" cy="304800"/>
              </a:xfrm>
              <a:custGeom>
                <a:avLst/>
                <a:gdLst>
                  <a:gd name="T0" fmla="*/ 2147483647 w 228"/>
                  <a:gd name="T1" fmla="*/ 0 h 192"/>
                  <a:gd name="T2" fmla="*/ 2147483647 w 228"/>
                  <a:gd name="T3" fmla="*/ 2147483647 h 192"/>
                  <a:gd name="T4" fmla="*/ 2147483647 w 228"/>
                  <a:gd name="T5" fmla="*/ 2147483647 h 192"/>
                  <a:gd name="T6" fmla="*/ 2147483647 w 228"/>
                  <a:gd name="T7" fmla="*/ 2147483647 h 192"/>
                  <a:gd name="T8" fmla="*/ 2147483647 w 228"/>
                  <a:gd name="T9" fmla="*/ 2147483647 h 192"/>
                  <a:gd name="T10" fmla="*/ 2147483647 w 228"/>
                  <a:gd name="T11" fmla="*/ 2147483647 h 192"/>
                  <a:gd name="T12" fmla="*/ 2147483647 w 228"/>
                  <a:gd name="T13" fmla="*/ 2147483647 h 192"/>
                  <a:gd name="T14" fmla="*/ 2147483647 w 228"/>
                  <a:gd name="T15" fmla="*/ 2147483647 h 192"/>
                  <a:gd name="T16" fmla="*/ 0 w 228"/>
                  <a:gd name="T17" fmla="*/ 2147483647 h 192"/>
                  <a:gd name="T18" fmla="*/ 2147483647 w 228"/>
                  <a:gd name="T19" fmla="*/ 2147483647 h 192"/>
                  <a:gd name="T20" fmla="*/ 2147483647 w 228"/>
                  <a:gd name="T21" fmla="*/ 0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8"/>
                  <a:gd name="T34" fmla="*/ 0 h 192"/>
                  <a:gd name="T35" fmla="*/ 228 w 228"/>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8" h="192">
                    <a:moveTo>
                      <a:pt x="114" y="0"/>
                    </a:moveTo>
                    <a:lnTo>
                      <a:pt x="148" y="63"/>
                    </a:lnTo>
                    <a:lnTo>
                      <a:pt x="228" y="73"/>
                    </a:lnTo>
                    <a:lnTo>
                      <a:pt x="171" y="122"/>
                    </a:lnTo>
                    <a:lnTo>
                      <a:pt x="184" y="192"/>
                    </a:lnTo>
                    <a:lnTo>
                      <a:pt x="114" y="159"/>
                    </a:lnTo>
                    <a:lnTo>
                      <a:pt x="43" y="192"/>
                    </a:lnTo>
                    <a:lnTo>
                      <a:pt x="57" y="122"/>
                    </a:lnTo>
                    <a:lnTo>
                      <a:pt x="0" y="73"/>
                    </a:lnTo>
                    <a:lnTo>
                      <a:pt x="80" y="63"/>
                    </a:lnTo>
                    <a:lnTo>
                      <a:pt x="114" y="0"/>
                    </a:lnTo>
                    <a:close/>
                  </a:path>
                </a:pathLst>
              </a:custGeom>
              <a:solidFill>
                <a:srgbClr val="00C459"/>
              </a:solidFill>
              <a:ln w="6350">
                <a:solidFill>
                  <a:srgbClr val="000000"/>
                </a:solidFill>
                <a:round/>
                <a:headEnd/>
                <a:tailEnd/>
              </a:ln>
            </p:spPr>
            <p:txBody>
              <a:bodyPr/>
              <a:lstStyle/>
              <a:p>
                <a:endParaRPr lang="en-US"/>
              </a:p>
            </p:txBody>
          </p:sp>
          <p:pic>
            <p:nvPicPr>
              <p:cNvPr id="10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58138" y="3265488"/>
                <a:ext cx="5349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9" name="Straight Connector 108"/>
              <p:cNvCxnSpPr/>
              <p:nvPr/>
            </p:nvCxnSpPr>
            <p:spPr>
              <a:xfrm flipH="1">
                <a:off x="7232650" y="3527425"/>
                <a:ext cx="725488" cy="95250"/>
              </a:xfrm>
              <a:prstGeom prst="line">
                <a:avLst/>
              </a:prstGeom>
              <a:ln>
                <a:solidFill>
                  <a:srgbClr val="00C459"/>
                </a:solidFill>
              </a:ln>
            </p:spPr>
            <p:style>
              <a:lnRef idx="2">
                <a:schemeClr val="accent1"/>
              </a:lnRef>
              <a:fillRef idx="0">
                <a:schemeClr val="accent1"/>
              </a:fillRef>
              <a:effectRef idx="1">
                <a:schemeClr val="accent1"/>
              </a:effectRef>
              <a:fontRef idx="minor">
                <a:schemeClr val="tx1"/>
              </a:fontRef>
            </p:style>
          </p:cxnSp>
          <p:sp>
            <p:nvSpPr>
              <p:cNvPr id="110" name="Freeform 93"/>
              <p:cNvSpPr>
                <a:spLocks/>
              </p:cNvSpPr>
              <p:nvPr/>
            </p:nvSpPr>
            <p:spPr bwMode="auto">
              <a:xfrm>
                <a:off x="6492875" y="3535363"/>
                <a:ext cx="320675" cy="304800"/>
              </a:xfrm>
              <a:custGeom>
                <a:avLst/>
                <a:gdLst>
                  <a:gd name="T0" fmla="*/ 2147483647 w 228"/>
                  <a:gd name="T1" fmla="*/ 0 h 192"/>
                  <a:gd name="T2" fmla="*/ 2147483647 w 228"/>
                  <a:gd name="T3" fmla="*/ 2147483647 h 192"/>
                  <a:gd name="T4" fmla="*/ 2147483647 w 228"/>
                  <a:gd name="T5" fmla="*/ 2147483647 h 192"/>
                  <a:gd name="T6" fmla="*/ 2147483647 w 228"/>
                  <a:gd name="T7" fmla="*/ 2147483647 h 192"/>
                  <a:gd name="T8" fmla="*/ 2147483647 w 228"/>
                  <a:gd name="T9" fmla="*/ 2147483647 h 192"/>
                  <a:gd name="T10" fmla="*/ 2147483647 w 228"/>
                  <a:gd name="T11" fmla="*/ 2147483647 h 192"/>
                  <a:gd name="T12" fmla="*/ 2147483647 w 228"/>
                  <a:gd name="T13" fmla="*/ 2147483647 h 192"/>
                  <a:gd name="T14" fmla="*/ 2147483647 w 228"/>
                  <a:gd name="T15" fmla="*/ 2147483647 h 192"/>
                  <a:gd name="T16" fmla="*/ 0 w 228"/>
                  <a:gd name="T17" fmla="*/ 2147483647 h 192"/>
                  <a:gd name="T18" fmla="*/ 2147483647 w 228"/>
                  <a:gd name="T19" fmla="*/ 2147483647 h 192"/>
                  <a:gd name="T20" fmla="*/ 2147483647 w 228"/>
                  <a:gd name="T21" fmla="*/ 0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8"/>
                  <a:gd name="T34" fmla="*/ 0 h 192"/>
                  <a:gd name="T35" fmla="*/ 228 w 228"/>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8" h="192">
                    <a:moveTo>
                      <a:pt x="114" y="0"/>
                    </a:moveTo>
                    <a:lnTo>
                      <a:pt x="148" y="63"/>
                    </a:lnTo>
                    <a:lnTo>
                      <a:pt x="228" y="73"/>
                    </a:lnTo>
                    <a:lnTo>
                      <a:pt x="171" y="122"/>
                    </a:lnTo>
                    <a:lnTo>
                      <a:pt x="184" y="192"/>
                    </a:lnTo>
                    <a:lnTo>
                      <a:pt x="114" y="159"/>
                    </a:lnTo>
                    <a:lnTo>
                      <a:pt x="43" y="192"/>
                    </a:lnTo>
                    <a:lnTo>
                      <a:pt x="57" y="122"/>
                    </a:lnTo>
                    <a:lnTo>
                      <a:pt x="0" y="73"/>
                    </a:lnTo>
                    <a:lnTo>
                      <a:pt x="80" y="63"/>
                    </a:lnTo>
                    <a:lnTo>
                      <a:pt x="114" y="0"/>
                    </a:lnTo>
                    <a:close/>
                  </a:path>
                </a:pathLst>
              </a:custGeom>
              <a:solidFill>
                <a:srgbClr val="00C459"/>
              </a:solidFill>
              <a:ln w="6350">
                <a:solidFill>
                  <a:srgbClr val="000000"/>
                </a:solidFill>
                <a:round/>
                <a:headEnd/>
                <a:tailEnd/>
              </a:ln>
            </p:spPr>
            <p:txBody>
              <a:bodyPr/>
              <a:lstStyle/>
              <a:p>
                <a:endParaRPr lang="en-US"/>
              </a:p>
            </p:txBody>
          </p:sp>
          <p:cxnSp>
            <p:nvCxnSpPr>
              <p:cNvPr id="111" name="Straight Connector 110"/>
              <p:cNvCxnSpPr/>
              <p:nvPr/>
            </p:nvCxnSpPr>
            <p:spPr>
              <a:xfrm>
                <a:off x="6088063" y="2805113"/>
                <a:ext cx="536575" cy="806450"/>
              </a:xfrm>
              <a:prstGeom prst="line">
                <a:avLst/>
              </a:prstGeom>
              <a:ln>
                <a:solidFill>
                  <a:srgbClr val="00C459"/>
                </a:solidFill>
              </a:ln>
            </p:spPr>
            <p:style>
              <a:lnRef idx="2">
                <a:schemeClr val="accent1"/>
              </a:lnRef>
              <a:fillRef idx="0">
                <a:schemeClr val="accent1"/>
              </a:fillRef>
              <a:effectRef idx="1">
                <a:schemeClr val="accent1"/>
              </a:effectRef>
              <a:fontRef idx="minor">
                <a:schemeClr val="tx1"/>
              </a:fontRef>
            </p:style>
          </p:cxnSp>
          <p:pic>
            <p:nvPicPr>
              <p:cNvPr id="112" name="Picture 8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45125" y="2528888"/>
                <a:ext cx="1203325" cy="276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pic>
          <p:nvPicPr>
            <p:cNvPr id="106" name="Picture 10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70088" y="1738313"/>
              <a:ext cx="1755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3" name="Group 105"/>
          <p:cNvGrpSpPr>
            <a:grpSpLocks/>
          </p:cNvGrpSpPr>
          <p:nvPr/>
        </p:nvGrpSpPr>
        <p:grpSpPr bwMode="auto">
          <a:xfrm>
            <a:off x="1570038" y="1739900"/>
            <a:ext cx="7327900" cy="4576763"/>
            <a:chOff x="1570038" y="1739900"/>
            <a:chExt cx="7327900" cy="4576763"/>
          </a:xfrm>
        </p:grpSpPr>
        <p:sp>
          <p:nvSpPr>
            <p:cNvPr id="114" name="Freeform 93"/>
            <p:cNvSpPr>
              <a:spLocks/>
            </p:cNvSpPr>
            <p:nvPr/>
          </p:nvSpPr>
          <p:spPr bwMode="auto">
            <a:xfrm>
              <a:off x="6750050" y="3576638"/>
              <a:ext cx="320675" cy="304800"/>
            </a:xfrm>
            <a:custGeom>
              <a:avLst/>
              <a:gdLst>
                <a:gd name="T0" fmla="*/ 2147483647 w 228"/>
                <a:gd name="T1" fmla="*/ 0 h 192"/>
                <a:gd name="T2" fmla="*/ 2147483647 w 228"/>
                <a:gd name="T3" fmla="*/ 2147483647 h 192"/>
                <a:gd name="T4" fmla="*/ 2147483647 w 228"/>
                <a:gd name="T5" fmla="*/ 2147483647 h 192"/>
                <a:gd name="T6" fmla="*/ 2147483647 w 228"/>
                <a:gd name="T7" fmla="*/ 2147483647 h 192"/>
                <a:gd name="T8" fmla="*/ 2147483647 w 228"/>
                <a:gd name="T9" fmla="*/ 2147483647 h 192"/>
                <a:gd name="T10" fmla="*/ 2147483647 w 228"/>
                <a:gd name="T11" fmla="*/ 2147483647 h 192"/>
                <a:gd name="T12" fmla="*/ 2147483647 w 228"/>
                <a:gd name="T13" fmla="*/ 2147483647 h 192"/>
                <a:gd name="T14" fmla="*/ 2147483647 w 228"/>
                <a:gd name="T15" fmla="*/ 2147483647 h 192"/>
                <a:gd name="T16" fmla="*/ 0 w 228"/>
                <a:gd name="T17" fmla="*/ 2147483647 h 192"/>
                <a:gd name="T18" fmla="*/ 2147483647 w 228"/>
                <a:gd name="T19" fmla="*/ 2147483647 h 192"/>
                <a:gd name="T20" fmla="*/ 2147483647 w 228"/>
                <a:gd name="T21" fmla="*/ 0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8"/>
                <a:gd name="T34" fmla="*/ 0 h 192"/>
                <a:gd name="T35" fmla="*/ 228 w 228"/>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8" h="192">
                  <a:moveTo>
                    <a:pt x="114" y="0"/>
                  </a:moveTo>
                  <a:lnTo>
                    <a:pt x="148" y="63"/>
                  </a:lnTo>
                  <a:lnTo>
                    <a:pt x="228" y="73"/>
                  </a:lnTo>
                  <a:lnTo>
                    <a:pt x="171" y="122"/>
                  </a:lnTo>
                  <a:lnTo>
                    <a:pt x="184" y="192"/>
                  </a:lnTo>
                  <a:lnTo>
                    <a:pt x="114" y="159"/>
                  </a:lnTo>
                  <a:lnTo>
                    <a:pt x="43" y="192"/>
                  </a:lnTo>
                  <a:lnTo>
                    <a:pt x="57" y="122"/>
                  </a:lnTo>
                  <a:lnTo>
                    <a:pt x="0" y="73"/>
                  </a:lnTo>
                  <a:lnTo>
                    <a:pt x="80" y="63"/>
                  </a:lnTo>
                  <a:lnTo>
                    <a:pt x="114" y="0"/>
                  </a:lnTo>
                  <a:close/>
                </a:path>
              </a:pathLst>
            </a:custGeom>
            <a:solidFill>
              <a:srgbClr val="FFFF00"/>
            </a:solidFill>
            <a:ln w="6350">
              <a:solidFill>
                <a:srgbClr val="000000"/>
              </a:solidFill>
              <a:round/>
              <a:headEnd/>
              <a:tailEnd/>
            </a:ln>
          </p:spPr>
          <p:txBody>
            <a:bodyPr/>
            <a:lstStyle/>
            <a:p>
              <a:endParaRPr lang="en-US"/>
            </a:p>
          </p:txBody>
        </p:sp>
        <p:sp>
          <p:nvSpPr>
            <p:cNvPr id="115" name="Freeform 93"/>
            <p:cNvSpPr>
              <a:spLocks/>
            </p:cNvSpPr>
            <p:nvPr/>
          </p:nvSpPr>
          <p:spPr bwMode="auto">
            <a:xfrm>
              <a:off x="7177088" y="3171825"/>
              <a:ext cx="320675" cy="304800"/>
            </a:xfrm>
            <a:custGeom>
              <a:avLst/>
              <a:gdLst>
                <a:gd name="T0" fmla="*/ 2147483647 w 228"/>
                <a:gd name="T1" fmla="*/ 0 h 192"/>
                <a:gd name="T2" fmla="*/ 2147483647 w 228"/>
                <a:gd name="T3" fmla="*/ 2147483647 h 192"/>
                <a:gd name="T4" fmla="*/ 2147483647 w 228"/>
                <a:gd name="T5" fmla="*/ 2147483647 h 192"/>
                <a:gd name="T6" fmla="*/ 2147483647 w 228"/>
                <a:gd name="T7" fmla="*/ 2147483647 h 192"/>
                <a:gd name="T8" fmla="*/ 2147483647 w 228"/>
                <a:gd name="T9" fmla="*/ 2147483647 h 192"/>
                <a:gd name="T10" fmla="*/ 2147483647 w 228"/>
                <a:gd name="T11" fmla="*/ 2147483647 h 192"/>
                <a:gd name="T12" fmla="*/ 2147483647 w 228"/>
                <a:gd name="T13" fmla="*/ 2147483647 h 192"/>
                <a:gd name="T14" fmla="*/ 2147483647 w 228"/>
                <a:gd name="T15" fmla="*/ 2147483647 h 192"/>
                <a:gd name="T16" fmla="*/ 0 w 228"/>
                <a:gd name="T17" fmla="*/ 2147483647 h 192"/>
                <a:gd name="T18" fmla="*/ 2147483647 w 228"/>
                <a:gd name="T19" fmla="*/ 2147483647 h 192"/>
                <a:gd name="T20" fmla="*/ 2147483647 w 228"/>
                <a:gd name="T21" fmla="*/ 0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8"/>
                <a:gd name="T34" fmla="*/ 0 h 192"/>
                <a:gd name="T35" fmla="*/ 228 w 228"/>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8" h="192">
                  <a:moveTo>
                    <a:pt x="114" y="0"/>
                  </a:moveTo>
                  <a:lnTo>
                    <a:pt x="148" y="63"/>
                  </a:lnTo>
                  <a:lnTo>
                    <a:pt x="228" y="73"/>
                  </a:lnTo>
                  <a:lnTo>
                    <a:pt x="171" y="122"/>
                  </a:lnTo>
                  <a:lnTo>
                    <a:pt x="184" y="192"/>
                  </a:lnTo>
                  <a:lnTo>
                    <a:pt x="114" y="159"/>
                  </a:lnTo>
                  <a:lnTo>
                    <a:pt x="43" y="192"/>
                  </a:lnTo>
                  <a:lnTo>
                    <a:pt x="57" y="122"/>
                  </a:lnTo>
                  <a:lnTo>
                    <a:pt x="0" y="73"/>
                  </a:lnTo>
                  <a:lnTo>
                    <a:pt x="80" y="63"/>
                  </a:lnTo>
                  <a:lnTo>
                    <a:pt x="114" y="0"/>
                  </a:lnTo>
                  <a:close/>
                </a:path>
              </a:pathLst>
            </a:custGeom>
            <a:solidFill>
              <a:srgbClr val="FFFF00"/>
            </a:solidFill>
            <a:ln w="6350">
              <a:solidFill>
                <a:srgbClr val="000000"/>
              </a:solidFill>
              <a:round/>
              <a:headEnd/>
              <a:tailEnd/>
            </a:ln>
          </p:spPr>
          <p:txBody>
            <a:bodyPr/>
            <a:lstStyle/>
            <a:p>
              <a:endParaRPr lang="en-US"/>
            </a:p>
          </p:txBody>
        </p:sp>
        <p:sp>
          <p:nvSpPr>
            <p:cNvPr id="116" name="Freeform 93"/>
            <p:cNvSpPr>
              <a:spLocks/>
            </p:cNvSpPr>
            <p:nvPr/>
          </p:nvSpPr>
          <p:spPr bwMode="auto">
            <a:xfrm>
              <a:off x="5754688" y="3989388"/>
              <a:ext cx="320675" cy="304800"/>
            </a:xfrm>
            <a:custGeom>
              <a:avLst/>
              <a:gdLst>
                <a:gd name="T0" fmla="*/ 2147483647 w 228"/>
                <a:gd name="T1" fmla="*/ 0 h 192"/>
                <a:gd name="T2" fmla="*/ 2147483647 w 228"/>
                <a:gd name="T3" fmla="*/ 2147483647 h 192"/>
                <a:gd name="T4" fmla="*/ 2147483647 w 228"/>
                <a:gd name="T5" fmla="*/ 2147483647 h 192"/>
                <a:gd name="T6" fmla="*/ 2147483647 w 228"/>
                <a:gd name="T7" fmla="*/ 2147483647 h 192"/>
                <a:gd name="T8" fmla="*/ 2147483647 w 228"/>
                <a:gd name="T9" fmla="*/ 2147483647 h 192"/>
                <a:gd name="T10" fmla="*/ 2147483647 w 228"/>
                <a:gd name="T11" fmla="*/ 2147483647 h 192"/>
                <a:gd name="T12" fmla="*/ 2147483647 w 228"/>
                <a:gd name="T13" fmla="*/ 2147483647 h 192"/>
                <a:gd name="T14" fmla="*/ 2147483647 w 228"/>
                <a:gd name="T15" fmla="*/ 2147483647 h 192"/>
                <a:gd name="T16" fmla="*/ 0 w 228"/>
                <a:gd name="T17" fmla="*/ 2147483647 h 192"/>
                <a:gd name="T18" fmla="*/ 2147483647 w 228"/>
                <a:gd name="T19" fmla="*/ 2147483647 h 192"/>
                <a:gd name="T20" fmla="*/ 2147483647 w 228"/>
                <a:gd name="T21" fmla="*/ 0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8"/>
                <a:gd name="T34" fmla="*/ 0 h 192"/>
                <a:gd name="T35" fmla="*/ 228 w 228"/>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8" h="192">
                  <a:moveTo>
                    <a:pt x="114" y="0"/>
                  </a:moveTo>
                  <a:lnTo>
                    <a:pt x="148" y="63"/>
                  </a:lnTo>
                  <a:lnTo>
                    <a:pt x="228" y="73"/>
                  </a:lnTo>
                  <a:lnTo>
                    <a:pt x="171" y="122"/>
                  </a:lnTo>
                  <a:lnTo>
                    <a:pt x="184" y="192"/>
                  </a:lnTo>
                  <a:lnTo>
                    <a:pt x="114" y="159"/>
                  </a:lnTo>
                  <a:lnTo>
                    <a:pt x="43" y="192"/>
                  </a:lnTo>
                  <a:lnTo>
                    <a:pt x="57" y="122"/>
                  </a:lnTo>
                  <a:lnTo>
                    <a:pt x="0" y="73"/>
                  </a:lnTo>
                  <a:lnTo>
                    <a:pt x="80" y="63"/>
                  </a:lnTo>
                  <a:lnTo>
                    <a:pt x="114" y="0"/>
                  </a:lnTo>
                  <a:close/>
                </a:path>
              </a:pathLst>
            </a:custGeom>
            <a:solidFill>
              <a:srgbClr val="FFFF00"/>
            </a:solidFill>
            <a:ln w="6350">
              <a:solidFill>
                <a:srgbClr val="000000"/>
              </a:solidFill>
              <a:round/>
              <a:headEnd/>
              <a:tailEnd/>
            </a:ln>
          </p:spPr>
          <p:txBody>
            <a:bodyPr/>
            <a:lstStyle/>
            <a:p>
              <a:endParaRPr lang="en-US"/>
            </a:p>
          </p:txBody>
        </p:sp>
        <p:pic>
          <p:nvPicPr>
            <p:cNvPr id="117" name="Picture 96" descr="Cincinnati Children'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70038" y="5667375"/>
              <a:ext cx="14605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8" name="Straight Connector 117"/>
            <p:cNvCxnSpPr/>
            <p:nvPr/>
          </p:nvCxnSpPr>
          <p:spPr>
            <a:xfrm flipV="1">
              <a:off x="2332038" y="4141788"/>
              <a:ext cx="3582987" cy="1450974"/>
            </a:xfrm>
            <a:prstGeom prst="line">
              <a:avLst/>
            </a:prstGeom>
            <a:ln>
              <a:solidFill>
                <a:srgbClr val="FFFF00"/>
              </a:solidFill>
            </a:ln>
          </p:spPr>
          <p:style>
            <a:lnRef idx="2">
              <a:schemeClr val="dk1"/>
            </a:lnRef>
            <a:fillRef idx="0">
              <a:schemeClr val="dk1"/>
            </a:fillRef>
            <a:effectRef idx="1">
              <a:schemeClr val="dk1"/>
            </a:effectRef>
            <a:fontRef idx="minor">
              <a:schemeClr val="tx1"/>
            </a:fontRef>
          </p:style>
        </p:cxnSp>
        <p:pic>
          <p:nvPicPr>
            <p:cNvPr id="119" name="Picture 10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40375" y="1739900"/>
              <a:ext cx="3248025" cy="26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0" name="Straight Connector 119"/>
            <p:cNvCxnSpPr/>
            <p:nvPr/>
          </p:nvCxnSpPr>
          <p:spPr>
            <a:xfrm flipH="1" flipV="1">
              <a:off x="6673850" y="2033588"/>
              <a:ext cx="238125" cy="1541462"/>
            </a:xfrm>
            <a:prstGeom prst="line">
              <a:avLst/>
            </a:prstGeom>
            <a:ln>
              <a:solidFill>
                <a:srgbClr val="FFFF00"/>
              </a:solidFill>
            </a:ln>
          </p:spPr>
          <p:style>
            <a:lnRef idx="2">
              <a:schemeClr val="dk1"/>
            </a:lnRef>
            <a:fillRef idx="0">
              <a:schemeClr val="dk1"/>
            </a:fillRef>
            <a:effectRef idx="1">
              <a:schemeClr val="dk1"/>
            </a:effectRef>
            <a:fontRef idx="minor">
              <a:schemeClr val="tx1"/>
            </a:fontRef>
          </p:style>
        </p:cxnSp>
        <p:pic>
          <p:nvPicPr>
            <p:cNvPr id="121" name="Picture 101"/>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78625" y="2087563"/>
              <a:ext cx="211931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2" name="Straight Connector 121"/>
            <p:cNvCxnSpPr/>
            <p:nvPr/>
          </p:nvCxnSpPr>
          <p:spPr>
            <a:xfrm flipV="1">
              <a:off x="7342188" y="2428875"/>
              <a:ext cx="300037" cy="750888"/>
            </a:xfrm>
            <a:prstGeom prst="line">
              <a:avLst/>
            </a:prstGeom>
            <a:ln>
              <a:solidFill>
                <a:srgbClr val="FFFF00"/>
              </a:solidFill>
            </a:ln>
          </p:spPr>
          <p:style>
            <a:lnRef idx="2">
              <a:schemeClr val="dk1"/>
            </a:lnRef>
            <a:fillRef idx="0">
              <a:schemeClr val="dk1"/>
            </a:fillRef>
            <a:effectRef idx="1">
              <a:schemeClr val="dk1"/>
            </a:effectRef>
            <a:fontRef idx="minor">
              <a:schemeClr val="tx1"/>
            </a:fontRef>
          </p:style>
        </p:cxnSp>
      </p:grpSp>
      <p:sp>
        <p:nvSpPr>
          <p:cNvPr id="123" name="Freeform 93"/>
          <p:cNvSpPr>
            <a:spLocks/>
          </p:cNvSpPr>
          <p:nvPr/>
        </p:nvSpPr>
        <p:spPr bwMode="auto">
          <a:xfrm>
            <a:off x="5657850" y="4540250"/>
            <a:ext cx="320675" cy="304800"/>
          </a:xfrm>
          <a:custGeom>
            <a:avLst/>
            <a:gdLst>
              <a:gd name="T0" fmla="*/ 2147483647 w 228"/>
              <a:gd name="T1" fmla="*/ 0 h 192"/>
              <a:gd name="T2" fmla="*/ 2147483647 w 228"/>
              <a:gd name="T3" fmla="*/ 2147483647 h 192"/>
              <a:gd name="T4" fmla="*/ 2147483647 w 228"/>
              <a:gd name="T5" fmla="*/ 2147483647 h 192"/>
              <a:gd name="T6" fmla="*/ 2147483647 w 228"/>
              <a:gd name="T7" fmla="*/ 2147483647 h 192"/>
              <a:gd name="T8" fmla="*/ 2147483647 w 228"/>
              <a:gd name="T9" fmla="*/ 2147483647 h 192"/>
              <a:gd name="T10" fmla="*/ 2147483647 w 228"/>
              <a:gd name="T11" fmla="*/ 2147483647 h 192"/>
              <a:gd name="T12" fmla="*/ 2147483647 w 228"/>
              <a:gd name="T13" fmla="*/ 2147483647 h 192"/>
              <a:gd name="T14" fmla="*/ 2147483647 w 228"/>
              <a:gd name="T15" fmla="*/ 2147483647 h 192"/>
              <a:gd name="T16" fmla="*/ 0 w 228"/>
              <a:gd name="T17" fmla="*/ 2147483647 h 192"/>
              <a:gd name="T18" fmla="*/ 2147483647 w 228"/>
              <a:gd name="T19" fmla="*/ 2147483647 h 192"/>
              <a:gd name="T20" fmla="*/ 2147483647 w 228"/>
              <a:gd name="T21" fmla="*/ 0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8"/>
              <a:gd name="T34" fmla="*/ 0 h 192"/>
              <a:gd name="T35" fmla="*/ 228 w 228"/>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8" h="192">
                <a:moveTo>
                  <a:pt x="114" y="0"/>
                </a:moveTo>
                <a:lnTo>
                  <a:pt x="148" y="63"/>
                </a:lnTo>
                <a:lnTo>
                  <a:pt x="228" y="73"/>
                </a:lnTo>
                <a:lnTo>
                  <a:pt x="171" y="122"/>
                </a:lnTo>
                <a:lnTo>
                  <a:pt x="184" y="192"/>
                </a:lnTo>
                <a:lnTo>
                  <a:pt x="114" y="159"/>
                </a:lnTo>
                <a:lnTo>
                  <a:pt x="43" y="192"/>
                </a:lnTo>
                <a:lnTo>
                  <a:pt x="57" y="122"/>
                </a:lnTo>
                <a:lnTo>
                  <a:pt x="0" y="73"/>
                </a:lnTo>
                <a:lnTo>
                  <a:pt x="80" y="63"/>
                </a:lnTo>
                <a:lnTo>
                  <a:pt x="114" y="0"/>
                </a:lnTo>
                <a:close/>
              </a:path>
            </a:pathLst>
          </a:custGeom>
          <a:solidFill>
            <a:srgbClr val="0000FF"/>
          </a:solidFill>
          <a:ln w="6350">
            <a:solidFill>
              <a:srgbClr val="000000"/>
            </a:solidFill>
            <a:round/>
            <a:headEnd/>
            <a:tailEnd/>
          </a:ln>
        </p:spPr>
        <p:txBody>
          <a:bodyPr/>
          <a:lstStyle/>
          <a:p>
            <a:endParaRPr lang="en-US"/>
          </a:p>
        </p:txBody>
      </p:sp>
      <p:grpSp>
        <p:nvGrpSpPr>
          <p:cNvPr id="125" name="Group 116"/>
          <p:cNvGrpSpPr>
            <a:grpSpLocks/>
          </p:cNvGrpSpPr>
          <p:nvPr/>
        </p:nvGrpSpPr>
        <p:grpSpPr bwMode="auto">
          <a:xfrm>
            <a:off x="423863" y="1624013"/>
            <a:ext cx="8091487" cy="4852987"/>
            <a:chOff x="423863" y="1700213"/>
            <a:chExt cx="8091487" cy="4852987"/>
          </a:xfrm>
        </p:grpSpPr>
        <p:sp>
          <p:nvSpPr>
            <p:cNvPr id="127" name="Freeform 93"/>
            <p:cNvSpPr>
              <a:spLocks/>
            </p:cNvSpPr>
            <p:nvPr/>
          </p:nvSpPr>
          <p:spPr bwMode="auto">
            <a:xfrm>
              <a:off x="5549900" y="4549775"/>
              <a:ext cx="320675" cy="304800"/>
            </a:xfrm>
            <a:custGeom>
              <a:avLst/>
              <a:gdLst>
                <a:gd name="T0" fmla="*/ 2147483647 w 228"/>
                <a:gd name="T1" fmla="*/ 0 h 192"/>
                <a:gd name="T2" fmla="*/ 2147483647 w 228"/>
                <a:gd name="T3" fmla="*/ 2147483647 h 192"/>
                <a:gd name="T4" fmla="*/ 2147483647 w 228"/>
                <a:gd name="T5" fmla="*/ 2147483647 h 192"/>
                <a:gd name="T6" fmla="*/ 2147483647 w 228"/>
                <a:gd name="T7" fmla="*/ 2147483647 h 192"/>
                <a:gd name="T8" fmla="*/ 2147483647 w 228"/>
                <a:gd name="T9" fmla="*/ 2147483647 h 192"/>
                <a:gd name="T10" fmla="*/ 2147483647 w 228"/>
                <a:gd name="T11" fmla="*/ 2147483647 h 192"/>
                <a:gd name="T12" fmla="*/ 2147483647 w 228"/>
                <a:gd name="T13" fmla="*/ 2147483647 h 192"/>
                <a:gd name="T14" fmla="*/ 2147483647 w 228"/>
                <a:gd name="T15" fmla="*/ 2147483647 h 192"/>
                <a:gd name="T16" fmla="*/ 0 w 228"/>
                <a:gd name="T17" fmla="*/ 2147483647 h 192"/>
                <a:gd name="T18" fmla="*/ 2147483647 w 228"/>
                <a:gd name="T19" fmla="*/ 2147483647 h 192"/>
                <a:gd name="T20" fmla="*/ 2147483647 w 228"/>
                <a:gd name="T21" fmla="*/ 0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8"/>
                <a:gd name="T34" fmla="*/ 0 h 192"/>
                <a:gd name="T35" fmla="*/ 228 w 228"/>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8" h="192">
                  <a:moveTo>
                    <a:pt x="114" y="0"/>
                  </a:moveTo>
                  <a:lnTo>
                    <a:pt x="148" y="63"/>
                  </a:lnTo>
                  <a:lnTo>
                    <a:pt x="228" y="73"/>
                  </a:lnTo>
                  <a:lnTo>
                    <a:pt x="171" y="122"/>
                  </a:lnTo>
                  <a:lnTo>
                    <a:pt x="184" y="192"/>
                  </a:lnTo>
                  <a:lnTo>
                    <a:pt x="114" y="159"/>
                  </a:lnTo>
                  <a:lnTo>
                    <a:pt x="43" y="192"/>
                  </a:lnTo>
                  <a:lnTo>
                    <a:pt x="57" y="122"/>
                  </a:lnTo>
                  <a:lnTo>
                    <a:pt x="0" y="73"/>
                  </a:lnTo>
                  <a:lnTo>
                    <a:pt x="80" y="63"/>
                  </a:lnTo>
                  <a:lnTo>
                    <a:pt x="114" y="0"/>
                  </a:lnTo>
                  <a:close/>
                </a:path>
              </a:pathLst>
            </a:custGeom>
            <a:solidFill>
              <a:srgbClr val="FF0000"/>
            </a:solidFill>
            <a:ln w="6350">
              <a:solidFill>
                <a:srgbClr val="000000"/>
              </a:solidFill>
              <a:round/>
              <a:headEnd/>
              <a:tailEnd/>
            </a:ln>
          </p:spPr>
          <p:txBody>
            <a:bodyPr/>
            <a:lstStyle/>
            <a:p>
              <a:endParaRPr lang="en-US"/>
            </a:p>
          </p:txBody>
        </p:sp>
        <p:sp>
          <p:nvSpPr>
            <p:cNvPr id="128" name="4-Point Star 127"/>
            <p:cNvSpPr/>
            <p:nvPr/>
          </p:nvSpPr>
          <p:spPr>
            <a:xfrm>
              <a:off x="6804025" y="3803650"/>
              <a:ext cx="233363" cy="244475"/>
            </a:xfrm>
            <a:prstGeom prst="star4">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pic>
          <p:nvPicPr>
            <p:cNvPr id="129"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23863" y="1835150"/>
              <a:ext cx="744537"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 name="Picture 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25450" y="2308225"/>
              <a:ext cx="722313"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 name="Picture 6"/>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79450" y="4968875"/>
              <a:ext cx="955675"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 name="Picture 7"/>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516313" y="1700213"/>
              <a:ext cx="841375"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 name="Picture 8"/>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722813" y="1725613"/>
              <a:ext cx="785812"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 name="Picture 10" descr="Center for Inherited Disease Research"/>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931150" y="3903663"/>
              <a:ext cx="584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6" name="Group 56"/>
            <p:cNvGrpSpPr>
              <a:grpSpLocks/>
            </p:cNvGrpSpPr>
            <p:nvPr/>
          </p:nvGrpSpPr>
          <p:grpSpPr bwMode="auto">
            <a:xfrm>
              <a:off x="977900" y="2268538"/>
              <a:ext cx="6756400" cy="4208462"/>
              <a:chOff x="1695450" y="1071563"/>
              <a:chExt cx="6756400" cy="4208462"/>
            </a:xfrm>
          </p:grpSpPr>
          <p:sp>
            <p:nvSpPr>
              <p:cNvPr id="154" name="Freeform 10"/>
              <p:cNvSpPr>
                <a:spLocks/>
              </p:cNvSpPr>
              <p:nvPr/>
            </p:nvSpPr>
            <p:spPr bwMode="auto">
              <a:xfrm>
                <a:off x="1695450" y="1071563"/>
                <a:ext cx="6756400" cy="4208462"/>
              </a:xfrm>
              <a:custGeom>
                <a:avLst/>
                <a:gdLst>
                  <a:gd name="T0" fmla="*/ 2147483647 w 4789"/>
                  <a:gd name="T1" fmla="*/ 2147483647 h 2651"/>
                  <a:gd name="T2" fmla="*/ 2147483647 w 4789"/>
                  <a:gd name="T3" fmla="*/ 2147483647 h 2651"/>
                  <a:gd name="T4" fmla="*/ 2147483647 w 4789"/>
                  <a:gd name="T5" fmla="*/ 2147483647 h 2651"/>
                  <a:gd name="T6" fmla="*/ 2147483647 w 4789"/>
                  <a:gd name="T7" fmla="*/ 2147483647 h 2651"/>
                  <a:gd name="T8" fmla="*/ 2147483647 w 4789"/>
                  <a:gd name="T9" fmla="*/ 2147483647 h 2651"/>
                  <a:gd name="T10" fmla="*/ 2147483647 w 4789"/>
                  <a:gd name="T11" fmla="*/ 2147483647 h 2651"/>
                  <a:gd name="T12" fmla="*/ 2147483647 w 4789"/>
                  <a:gd name="T13" fmla="*/ 2147483647 h 2651"/>
                  <a:gd name="T14" fmla="*/ 2147483647 w 4789"/>
                  <a:gd name="T15" fmla="*/ 2147483647 h 2651"/>
                  <a:gd name="T16" fmla="*/ 2147483647 w 4789"/>
                  <a:gd name="T17" fmla="*/ 2147483647 h 2651"/>
                  <a:gd name="T18" fmla="*/ 2147483647 w 4789"/>
                  <a:gd name="T19" fmla="*/ 2147483647 h 2651"/>
                  <a:gd name="T20" fmla="*/ 2147483647 w 4789"/>
                  <a:gd name="T21" fmla="*/ 2147483647 h 2651"/>
                  <a:gd name="T22" fmla="*/ 2147483647 w 4789"/>
                  <a:gd name="T23" fmla="*/ 2147483647 h 2651"/>
                  <a:gd name="T24" fmla="*/ 2147483647 w 4789"/>
                  <a:gd name="T25" fmla="*/ 2147483647 h 2651"/>
                  <a:gd name="T26" fmla="*/ 2147483647 w 4789"/>
                  <a:gd name="T27" fmla="*/ 2147483647 h 2651"/>
                  <a:gd name="T28" fmla="*/ 2147483647 w 4789"/>
                  <a:gd name="T29" fmla="*/ 2147483647 h 2651"/>
                  <a:gd name="T30" fmla="*/ 2147483647 w 4789"/>
                  <a:gd name="T31" fmla="*/ 2147483647 h 2651"/>
                  <a:gd name="T32" fmla="*/ 2147483647 w 4789"/>
                  <a:gd name="T33" fmla="*/ 2147483647 h 2651"/>
                  <a:gd name="T34" fmla="*/ 2147483647 w 4789"/>
                  <a:gd name="T35" fmla="*/ 2147483647 h 2651"/>
                  <a:gd name="T36" fmla="*/ 2147483647 w 4789"/>
                  <a:gd name="T37" fmla="*/ 2147483647 h 2651"/>
                  <a:gd name="T38" fmla="*/ 2147483647 w 4789"/>
                  <a:gd name="T39" fmla="*/ 2147483647 h 2651"/>
                  <a:gd name="T40" fmla="*/ 2147483647 w 4789"/>
                  <a:gd name="T41" fmla="*/ 2147483647 h 2651"/>
                  <a:gd name="T42" fmla="*/ 2147483647 w 4789"/>
                  <a:gd name="T43" fmla="*/ 2147483647 h 2651"/>
                  <a:gd name="T44" fmla="*/ 2147483647 w 4789"/>
                  <a:gd name="T45" fmla="*/ 2147483647 h 2651"/>
                  <a:gd name="T46" fmla="*/ 2147483647 w 4789"/>
                  <a:gd name="T47" fmla="*/ 2147483647 h 2651"/>
                  <a:gd name="T48" fmla="*/ 2147483647 w 4789"/>
                  <a:gd name="T49" fmla="*/ 2147483647 h 2651"/>
                  <a:gd name="T50" fmla="*/ 2147483647 w 4789"/>
                  <a:gd name="T51" fmla="*/ 2147483647 h 2651"/>
                  <a:gd name="T52" fmla="*/ 2147483647 w 4789"/>
                  <a:gd name="T53" fmla="*/ 2147483647 h 2651"/>
                  <a:gd name="T54" fmla="*/ 2147483647 w 4789"/>
                  <a:gd name="T55" fmla="*/ 2147483647 h 2651"/>
                  <a:gd name="T56" fmla="*/ 2147483647 w 4789"/>
                  <a:gd name="T57" fmla="*/ 2147483647 h 2651"/>
                  <a:gd name="T58" fmla="*/ 2147483647 w 4789"/>
                  <a:gd name="T59" fmla="*/ 2147483647 h 2651"/>
                  <a:gd name="T60" fmla="*/ 2147483647 w 4789"/>
                  <a:gd name="T61" fmla="*/ 2147483647 h 2651"/>
                  <a:gd name="T62" fmla="*/ 2147483647 w 4789"/>
                  <a:gd name="T63" fmla="*/ 2147483647 h 2651"/>
                  <a:gd name="T64" fmla="*/ 2147483647 w 4789"/>
                  <a:gd name="T65" fmla="*/ 2147483647 h 2651"/>
                  <a:gd name="T66" fmla="*/ 2147483647 w 4789"/>
                  <a:gd name="T67" fmla="*/ 2147483647 h 2651"/>
                  <a:gd name="T68" fmla="*/ 2147483647 w 4789"/>
                  <a:gd name="T69" fmla="*/ 2147483647 h 2651"/>
                  <a:gd name="T70" fmla="*/ 2147483647 w 4789"/>
                  <a:gd name="T71" fmla="*/ 2147483647 h 2651"/>
                  <a:gd name="T72" fmla="*/ 2147483647 w 4789"/>
                  <a:gd name="T73" fmla="*/ 2147483647 h 2651"/>
                  <a:gd name="T74" fmla="*/ 2147483647 w 4789"/>
                  <a:gd name="T75" fmla="*/ 2147483647 h 2651"/>
                  <a:gd name="T76" fmla="*/ 2147483647 w 4789"/>
                  <a:gd name="T77" fmla="*/ 2147483647 h 2651"/>
                  <a:gd name="T78" fmla="*/ 2147483647 w 4789"/>
                  <a:gd name="T79" fmla="*/ 2147483647 h 2651"/>
                  <a:gd name="T80" fmla="*/ 2147483647 w 4789"/>
                  <a:gd name="T81" fmla="*/ 2147483647 h 2651"/>
                  <a:gd name="T82" fmla="*/ 2147483647 w 4789"/>
                  <a:gd name="T83" fmla="*/ 2147483647 h 2651"/>
                  <a:gd name="T84" fmla="*/ 2147483647 w 4789"/>
                  <a:gd name="T85" fmla="*/ 2147483647 h 2651"/>
                  <a:gd name="T86" fmla="*/ 2147483647 w 4789"/>
                  <a:gd name="T87" fmla="*/ 2147483647 h 2651"/>
                  <a:gd name="T88" fmla="*/ 2147483647 w 4789"/>
                  <a:gd name="T89" fmla="*/ 2147483647 h 2651"/>
                  <a:gd name="T90" fmla="*/ 2147483647 w 4789"/>
                  <a:gd name="T91" fmla="*/ 2147483647 h 2651"/>
                  <a:gd name="T92" fmla="*/ 2147483647 w 4789"/>
                  <a:gd name="T93" fmla="*/ 2147483647 h 2651"/>
                  <a:gd name="T94" fmla="*/ 2147483647 w 4789"/>
                  <a:gd name="T95" fmla="*/ 2147483647 h 2651"/>
                  <a:gd name="T96" fmla="*/ 2147483647 w 4789"/>
                  <a:gd name="T97" fmla="*/ 2147483647 h 2651"/>
                  <a:gd name="T98" fmla="*/ 2147483647 w 4789"/>
                  <a:gd name="T99" fmla="*/ 2147483647 h 2651"/>
                  <a:gd name="T100" fmla="*/ 2147483647 w 4789"/>
                  <a:gd name="T101" fmla="*/ 2147483647 h 2651"/>
                  <a:gd name="T102" fmla="*/ 2147483647 w 4789"/>
                  <a:gd name="T103" fmla="*/ 2147483647 h 2651"/>
                  <a:gd name="T104" fmla="*/ 2147483647 w 4789"/>
                  <a:gd name="T105" fmla="*/ 2147483647 h 2651"/>
                  <a:gd name="T106" fmla="*/ 2147483647 w 4789"/>
                  <a:gd name="T107" fmla="*/ 2147483647 h 2651"/>
                  <a:gd name="T108" fmla="*/ 2147483647 w 4789"/>
                  <a:gd name="T109" fmla="*/ 2147483647 h 2651"/>
                  <a:gd name="T110" fmla="*/ 2147483647 w 4789"/>
                  <a:gd name="T111" fmla="*/ 2147483647 h 2651"/>
                  <a:gd name="T112" fmla="*/ 2147483647 w 4789"/>
                  <a:gd name="T113" fmla="*/ 2147483647 h 2651"/>
                  <a:gd name="T114" fmla="*/ 2147483647 w 4789"/>
                  <a:gd name="T115" fmla="*/ 2147483647 h 2651"/>
                  <a:gd name="T116" fmla="*/ 2147483647 w 4789"/>
                  <a:gd name="T117" fmla="*/ 2147483647 h 2651"/>
                  <a:gd name="T118" fmla="*/ 2147483647 w 4789"/>
                  <a:gd name="T119" fmla="*/ 2147483647 h 2651"/>
                  <a:gd name="T120" fmla="*/ 2147483647 w 4789"/>
                  <a:gd name="T121" fmla="*/ 2147483647 h 2651"/>
                  <a:gd name="T122" fmla="*/ 2147483647 w 4789"/>
                  <a:gd name="T123" fmla="*/ 2147483647 h 265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789"/>
                  <a:gd name="T187" fmla="*/ 0 h 2651"/>
                  <a:gd name="T188" fmla="*/ 4789 w 4789"/>
                  <a:gd name="T189" fmla="*/ 2651 h 265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789" h="2651">
                    <a:moveTo>
                      <a:pt x="2787" y="2245"/>
                    </a:moveTo>
                    <a:lnTo>
                      <a:pt x="2814" y="2245"/>
                    </a:lnTo>
                    <a:lnTo>
                      <a:pt x="2837" y="2245"/>
                    </a:lnTo>
                    <a:lnTo>
                      <a:pt x="2860" y="2245"/>
                    </a:lnTo>
                    <a:lnTo>
                      <a:pt x="2869" y="2243"/>
                    </a:lnTo>
                    <a:lnTo>
                      <a:pt x="2879" y="2238"/>
                    </a:lnTo>
                    <a:lnTo>
                      <a:pt x="2886" y="2235"/>
                    </a:lnTo>
                    <a:lnTo>
                      <a:pt x="2892" y="2229"/>
                    </a:lnTo>
                    <a:lnTo>
                      <a:pt x="2903" y="2219"/>
                    </a:lnTo>
                    <a:lnTo>
                      <a:pt x="2907" y="2216"/>
                    </a:lnTo>
                    <a:lnTo>
                      <a:pt x="2930" y="2246"/>
                    </a:lnTo>
                    <a:lnTo>
                      <a:pt x="2968" y="2250"/>
                    </a:lnTo>
                    <a:lnTo>
                      <a:pt x="2936" y="2284"/>
                    </a:lnTo>
                    <a:lnTo>
                      <a:pt x="2961" y="2287"/>
                    </a:lnTo>
                    <a:lnTo>
                      <a:pt x="3078" y="2287"/>
                    </a:lnTo>
                    <a:lnTo>
                      <a:pt x="3078" y="2263"/>
                    </a:lnTo>
                    <a:lnTo>
                      <a:pt x="3099" y="2272"/>
                    </a:lnTo>
                    <a:lnTo>
                      <a:pt x="3147" y="2294"/>
                    </a:lnTo>
                    <a:lnTo>
                      <a:pt x="3158" y="2301"/>
                    </a:lnTo>
                    <a:lnTo>
                      <a:pt x="3170" y="2304"/>
                    </a:lnTo>
                    <a:lnTo>
                      <a:pt x="3177" y="2304"/>
                    </a:lnTo>
                    <a:lnTo>
                      <a:pt x="3183" y="2304"/>
                    </a:lnTo>
                    <a:lnTo>
                      <a:pt x="3185" y="2301"/>
                    </a:lnTo>
                    <a:lnTo>
                      <a:pt x="3185" y="2297"/>
                    </a:lnTo>
                    <a:lnTo>
                      <a:pt x="3183" y="2292"/>
                    </a:lnTo>
                    <a:lnTo>
                      <a:pt x="3176" y="2287"/>
                    </a:lnTo>
                    <a:lnTo>
                      <a:pt x="3158" y="2275"/>
                    </a:lnTo>
                    <a:lnTo>
                      <a:pt x="3141" y="2265"/>
                    </a:lnTo>
                    <a:lnTo>
                      <a:pt x="3122" y="2255"/>
                    </a:lnTo>
                    <a:lnTo>
                      <a:pt x="3122" y="2236"/>
                    </a:lnTo>
                    <a:lnTo>
                      <a:pt x="3141" y="2228"/>
                    </a:lnTo>
                    <a:lnTo>
                      <a:pt x="3141" y="2199"/>
                    </a:lnTo>
                    <a:lnTo>
                      <a:pt x="3124" y="2204"/>
                    </a:lnTo>
                    <a:lnTo>
                      <a:pt x="3105" y="2209"/>
                    </a:lnTo>
                    <a:lnTo>
                      <a:pt x="3086" y="2214"/>
                    </a:lnTo>
                    <a:lnTo>
                      <a:pt x="3065" y="2216"/>
                    </a:lnTo>
                    <a:lnTo>
                      <a:pt x="3058" y="2216"/>
                    </a:lnTo>
                    <a:lnTo>
                      <a:pt x="3050" y="2216"/>
                    </a:lnTo>
                    <a:lnTo>
                      <a:pt x="3042" y="2213"/>
                    </a:lnTo>
                    <a:lnTo>
                      <a:pt x="3037" y="2209"/>
                    </a:lnTo>
                    <a:lnTo>
                      <a:pt x="3035" y="2206"/>
                    </a:lnTo>
                    <a:lnTo>
                      <a:pt x="3035" y="2199"/>
                    </a:lnTo>
                    <a:lnTo>
                      <a:pt x="3037" y="2187"/>
                    </a:lnTo>
                    <a:lnTo>
                      <a:pt x="3040" y="2184"/>
                    </a:lnTo>
                    <a:lnTo>
                      <a:pt x="3042" y="2180"/>
                    </a:lnTo>
                    <a:lnTo>
                      <a:pt x="3050" y="2179"/>
                    </a:lnTo>
                    <a:lnTo>
                      <a:pt x="3059" y="2179"/>
                    </a:lnTo>
                    <a:lnTo>
                      <a:pt x="3082" y="2182"/>
                    </a:lnTo>
                    <a:lnTo>
                      <a:pt x="3094" y="2184"/>
                    </a:lnTo>
                    <a:lnTo>
                      <a:pt x="3105" y="2184"/>
                    </a:lnTo>
                    <a:lnTo>
                      <a:pt x="3115" y="2182"/>
                    </a:lnTo>
                    <a:lnTo>
                      <a:pt x="3124" y="2175"/>
                    </a:lnTo>
                    <a:lnTo>
                      <a:pt x="3132" y="2169"/>
                    </a:lnTo>
                    <a:lnTo>
                      <a:pt x="3137" y="2160"/>
                    </a:lnTo>
                    <a:lnTo>
                      <a:pt x="3149" y="2147"/>
                    </a:lnTo>
                    <a:lnTo>
                      <a:pt x="3153" y="2143"/>
                    </a:lnTo>
                    <a:lnTo>
                      <a:pt x="3157" y="2143"/>
                    </a:lnTo>
                    <a:lnTo>
                      <a:pt x="3158" y="2145"/>
                    </a:lnTo>
                    <a:lnTo>
                      <a:pt x="3174" y="2152"/>
                    </a:lnTo>
                    <a:lnTo>
                      <a:pt x="3195" y="2158"/>
                    </a:lnTo>
                    <a:lnTo>
                      <a:pt x="3221" y="2165"/>
                    </a:lnTo>
                    <a:lnTo>
                      <a:pt x="3221" y="2133"/>
                    </a:lnTo>
                    <a:lnTo>
                      <a:pt x="3223" y="2133"/>
                    </a:lnTo>
                    <a:lnTo>
                      <a:pt x="3227" y="2131"/>
                    </a:lnTo>
                    <a:lnTo>
                      <a:pt x="3236" y="2131"/>
                    </a:lnTo>
                    <a:lnTo>
                      <a:pt x="3242" y="2131"/>
                    </a:lnTo>
                    <a:lnTo>
                      <a:pt x="3248" y="2135"/>
                    </a:lnTo>
                    <a:lnTo>
                      <a:pt x="3261" y="2142"/>
                    </a:lnTo>
                    <a:lnTo>
                      <a:pt x="3274" y="2150"/>
                    </a:lnTo>
                    <a:lnTo>
                      <a:pt x="3284" y="2153"/>
                    </a:lnTo>
                    <a:lnTo>
                      <a:pt x="3292" y="2155"/>
                    </a:lnTo>
                    <a:lnTo>
                      <a:pt x="3299" y="2155"/>
                    </a:lnTo>
                    <a:lnTo>
                      <a:pt x="3305" y="2153"/>
                    </a:lnTo>
                    <a:lnTo>
                      <a:pt x="3311" y="2152"/>
                    </a:lnTo>
                    <a:lnTo>
                      <a:pt x="3313" y="2150"/>
                    </a:lnTo>
                    <a:lnTo>
                      <a:pt x="3314" y="2143"/>
                    </a:lnTo>
                    <a:lnTo>
                      <a:pt x="3316" y="2142"/>
                    </a:lnTo>
                    <a:lnTo>
                      <a:pt x="3349" y="2142"/>
                    </a:lnTo>
                    <a:lnTo>
                      <a:pt x="3351" y="2131"/>
                    </a:lnTo>
                    <a:lnTo>
                      <a:pt x="3375" y="2136"/>
                    </a:lnTo>
                    <a:lnTo>
                      <a:pt x="3383" y="2109"/>
                    </a:lnTo>
                    <a:lnTo>
                      <a:pt x="3396" y="2123"/>
                    </a:lnTo>
                    <a:lnTo>
                      <a:pt x="3434" y="2123"/>
                    </a:lnTo>
                    <a:lnTo>
                      <a:pt x="3444" y="2109"/>
                    </a:lnTo>
                    <a:lnTo>
                      <a:pt x="3497" y="2145"/>
                    </a:lnTo>
                    <a:lnTo>
                      <a:pt x="3503" y="2121"/>
                    </a:lnTo>
                    <a:lnTo>
                      <a:pt x="3507" y="2118"/>
                    </a:lnTo>
                    <a:lnTo>
                      <a:pt x="3516" y="2114"/>
                    </a:lnTo>
                    <a:lnTo>
                      <a:pt x="3522" y="2114"/>
                    </a:lnTo>
                    <a:lnTo>
                      <a:pt x="3526" y="2116"/>
                    </a:lnTo>
                    <a:lnTo>
                      <a:pt x="3529" y="2120"/>
                    </a:lnTo>
                    <a:lnTo>
                      <a:pt x="3529" y="2126"/>
                    </a:lnTo>
                    <a:lnTo>
                      <a:pt x="3529" y="2135"/>
                    </a:lnTo>
                    <a:lnTo>
                      <a:pt x="3533" y="2143"/>
                    </a:lnTo>
                    <a:lnTo>
                      <a:pt x="3539" y="2153"/>
                    </a:lnTo>
                    <a:lnTo>
                      <a:pt x="3547" y="2162"/>
                    </a:lnTo>
                    <a:lnTo>
                      <a:pt x="3562" y="2175"/>
                    </a:lnTo>
                    <a:lnTo>
                      <a:pt x="3568" y="2180"/>
                    </a:lnTo>
                    <a:lnTo>
                      <a:pt x="3581" y="2177"/>
                    </a:lnTo>
                    <a:lnTo>
                      <a:pt x="3611" y="2164"/>
                    </a:lnTo>
                    <a:lnTo>
                      <a:pt x="3628" y="2155"/>
                    </a:lnTo>
                    <a:lnTo>
                      <a:pt x="3644" y="2147"/>
                    </a:lnTo>
                    <a:lnTo>
                      <a:pt x="3657" y="2138"/>
                    </a:lnTo>
                    <a:lnTo>
                      <a:pt x="3665" y="2128"/>
                    </a:lnTo>
                    <a:lnTo>
                      <a:pt x="3668" y="2126"/>
                    </a:lnTo>
                    <a:lnTo>
                      <a:pt x="3670" y="2126"/>
                    </a:lnTo>
                    <a:lnTo>
                      <a:pt x="3682" y="2128"/>
                    </a:lnTo>
                    <a:lnTo>
                      <a:pt x="3697" y="2131"/>
                    </a:lnTo>
                    <a:lnTo>
                      <a:pt x="3714" y="2138"/>
                    </a:lnTo>
                    <a:lnTo>
                      <a:pt x="3731" y="2148"/>
                    </a:lnTo>
                    <a:lnTo>
                      <a:pt x="3748" y="2158"/>
                    </a:lnTo>
                    <a:lnTo>
                      <a:pt x="3760" y="2170"/>
                    </a:lnTo>
                    <a:lnTo>
                      <a:pt x="3765" y="2177"/>
                    </a:lnTo>
                    <a:lnTo>
                      <a:pt x="3769" y="2184"/>
                    </a:lnTo>
                    <a:lnTo>
                      <a:pt x="3775" y="2196"/>
                    </a:lnTo>
                    <a:lnTo>
                      <a:pt x="3784" y="2208"/>
                    </a:lnTo>
                    <a:lnTo>
                      <a:pt x="3796" y="2216"/>
                    </a:lnTo>
                    <a:lnTo>
                      <a:pt x="3805" y="2224"/>
                    </a:lnTo>
                    <a:lnTo>
                      <a:pt x="3824" y="2235"/>
                    </a:lnTo>
                    <a:lnTo>
                      <a:pt x="3832" y="2240"/>
                    </a:lnTo>
                    <a:lnTo>
                      <a:pt x="3834" y="2326"/>
                    </a:lnTo>
                    <a:lnTo>
                      <a:pt x="3859" y="2358"/>
                    </a:lnTo>
                    <a:lnTo>
                      <a:pt x="3855" y="2363"/>
                    </a:lnTo>
                    <a:lnTo>
                      <a:pt x="3851" y="2373"/>
                    </a:lnTo>
                    <a:lnTo>
                      <a:pt x="3849" y="2380"/>
                    </a:lnTo>
                    <a:lnTo>
                      <a:pt x="3851" y="2387"/>
                    </a:lnTo>
                    <a:lnTo>
                      <a:pt x="3853" y="2394"/>
                    </a:lnTo>
                    <a:lnTo>
                      <a:pt x="3859" y="2400"/>
                    </a:lnTo>
                    <a:lnTo>
                      <a:pt x="3880" y="2421"/>
                    </a:lnTo>
                    <a:lnTo>
                      <a:pt x="3912" y="2456"/>
                    </a:lnTo>
                    <a:lnTo>
                      <a:pt x="3965" y="2515"/>
                    </a:lnTo>
                    <a:lnTo>
                      <a:pt x="3980" y="2536"/>
                    </a:lnTo>
                    <a:lnTo>
                      <a:pt x="4001" y="2564"/>
                    </a:lnTo>
                    <a:lnTo>
                      <a:pt x="4017" y="2578"/>
                    </a:lnTo>
                    <a:lnTo>
                      <a:pt x="4030" y="2590"/>
                    </a:lnTo>
                    <a:lnTo>
                      <a:pt x="4045" y="2600"/>
                    </a:lnTo>
                    <a:lnTo>
                      <a:pt x="4055" y="2603"/>
                    </a:lnTo>
                    <a:lnTo>
                      <a:pt x="4062" y="2605"/>
                    </a:lnTo>
                    <a:lnTo>
                      <a:pt x="4070" y="2605"/>
                    </a:lnTo>
                    <a:lnTo>
                      <a:pt x="4078" y="2603"/>
                    </a:lnTo>
                    <a:lnTo>
                      <a:pt x="4085" y="2600"/>
                    </a:lnTo>
                    <a:lnTo>
                      <a:pt x="4093" y="2593"/>
                    </a:lnTo>
                    <a:lnTo>
                      <a:pt x="4098" y="2586"/>
                    </a:lnTo>
                    <a:lnTo>
                      <a:pt x="4104" y="2578"/>
                    </a:lnTo>
                    <a:lnTo>
                      <a:pt x="4114" y="2558"/>
                    </a:lnTo>
                    <a:lnTo>
                      <a:pt x="4121" y="2534"/>
                    </a:lnTo>
                    <a:lnTo>
                      <a:pt x="4127" y="2512"/>
                    </a:lnTo>
                    <a:lnTo>
                      <a:pt x="4131" y="2492"/>
                    </a:lnTo>
                    <a:lnTo>
                      <a:pt x="4131" y="2473"/>
                    </a:lnTo>
                    <a:lnTo>
                      <a:pt x="4127" y="2454"/>
                    </a:lnTo>
                    <a:lnTo>
                      <a:pt x="4119" y="2431"/>
                    </a:lnTo>
                    <a:lnTo>
                      <a:pt x="4108" y="2402"/>
                    </a:lnTo>
                    <a:lnTo>
                      <a:pt x="4095" y="2370"/>
                    </a:lnTo>
                    <a:lnTo>
                      <a:pt x="4064" y="2306"/>
                    </a:lnTo>
                    <a:lnTo>
                      <a:pt x="4039" y="2251"/>
                    </a:lnTo>
                    <a:lnTo>
                      <a:pt x="4024" y="2228"/>
                    </a:lnTo>
                    <a:lnTo>
                      <a:pt x="4007" y="2201"/>
                    </a:lnTo>
                    <a:lnTo>
                      <a:pt x="3969" y="2143"/>
                    </a:lnTo>
                    <a:lnTo>
                      <a:pt x="3920" y="2079"/>
                    </a:lnTo>
                    <a:lnTo>
                      <a:pt x="3920" y="2074"/>
                    </a:lnTo>
                    <a:lnTo>
                      <a:pt x="3918" y="2057"/>
                    </a:lnTo>
                    <a:lnTo>
                      <a:pt x="3916" y="2052"/>
                    </a:lnTo>
                    <a:lnTo>
                      <a:pt x="3916" y="2049"/>
                    </a:lnTo>
                    <a:lnTo>
                      <a:pt x="3914" y="2047"/>
                    </a:lnTo>
                    <a:lnTo>
                      <a:pt x="3912" y="2047"/>
                    </a:lnTo>
                    <a:lnTo>
                      <a:pt x="3906" y="2047"/>
                    </a:lnTo>
                    <a:lnTo>
                      <a:pt x="3904" y="2047"/>
                    </a:lnTo>
                    <a:lnTo>
                      <a:pt x="3904" y="2033"/>
                    </a:lnTo>
                    <a:lnTo>
                      <a:pt x="3901" y="2005"/>
                    </a:lnTo>
                    <a:lnTo>
                      <a:pt x="3901" y="1974"/>
                    </a:lnTo>
                    <a:lnTo>
                      <a:pt x="3902" y="1964"/>
                    </a:lnTo>
                    <a:lnTo>
                      <a:pt x="3902" y="1959"/>
                    </a:lnTo>
                    <a:lnTo>
                      <a:pt x="3904" y="1957"/>
                    </a:lnTo>
                    <a:lnTo>
                      <a:pt x="3910" y="1954"/>
                    </a:lnTo>
                    <a:lnTo>
                      <a:pt x="3914" y="1949"/>
                    </a:lnTo>
                    <a:lnTo>
                      <a:pt x="3920" y="1935"/>
                    </a:lnTo>
                    <a:lnTo>
                      <a:pt x="3923" y="1920"/>
                    </a:lnTo>
                    <a:lnTo>
                      <a:pt x="3946" y="1920"/>
                    </a:lnTo>
                    <a:lnTo>
                      <a:pt x="3944" y="1900"/>
                    </a:lnTo>
                    <a:lnTo>
                      <a:pt x="3961" y="1900"/>
                    </a:lnTo>
                    <a:lnTo>
                      <a:pt x="3961" y="1849"/>
                    </a:lnTo>
                    <a:lnTo>
                      <a:pt x="3971" y="1847"/>
                    </a:lnTo>
                    <a:lnTo>
                      <a:pt x="3994" y="1842"/>
                    </a:lnTo>
                    <a:lnTo>
                      <a:pt x="4007" y="1837"/>
                    </a:lnTo>
                    <a:lnTo>
                      <a:pt x="4022" y="1830"/>
                    </a:lnTo>
                    <a:lnTo>
                      <a:pt x="4038" y="1822"/>
                    </a:lnTo>
                    <a:lnTo>
                      <a:pt x="4053" y="1812"/>
                    </a:lnTo>
                    <a:lnTo>
                      <a:pt x="4060" y="1807"/>
                    </a:lnTo>
                    <a:lnTo>
                      <a:pt x="4068" y="1798"/>
                    </a:lnTo>
                    <a:lnTo>
                      <a:pt x="4081" y="1780"/>
                    </a:lnTo>
                    <a:lnTo>
                      <a:pt x="4095" y="1758"/>
                    </a:lnTo>
                    <a:lnTo>
                      <a:pt x="4104" y="1736"/>
                    </a:lnTo>
                    <a:lnTo>
                      <a:pt x="4121" y="1697"/>
                    </a:lnTo>
                    <a:lnTo>
                      <a:pt x="4127" y="1682"/>
                    </a:lnTo>
                    <a:lnTo>
                      <a:pt x="4133" y="1682"/>
                    </a:lnTo>
                    <a:lnTo>
                      <a:pt x="4140" y="1682"/>
                    </a:lnTo>
                    <a:lnTo>
                      <a:pt x="4148" y="1682"/>
                    </a:lnTo>
                    <a:lnTo>
                      <a:pt x="4156" y="1678"/>
                    </a:lnTo>
                    <a:lnTo>
                      <a:pt x="4163" y="1675"/>
                    </a:lnTo>
                    <a:lnTo>
                      <a:pt x="4171" y="1666"/>
                    </a:lnTo>
                    <a:lnTo>
                      <a:pt x="4178" y="1658"/>
                    </a:lnTo>
                    <a:lnTo>
                      <a:pt x="4186" y="1644"/>
                    </a:lnTo>
                    <a:lnTo>
                      <a:pt x="4195" y="1631"/>
                    </a:lnTo>
                    <a:lnTo>
                      <a:pt x="4218" y="1604"/>
                    </a:lnTo>
                    <a:lnTo>
                      <a:pt x="4237" y="1583"/>
                    </a:lnTo>
                    <a:lnTo>
                      <a:pt x="4247" y="1575"/>
                    </a:lnTo>
                    <a:lnTo>
                      <a:pt x="4266" y="1572"/>
                    </a:lnTo>
                    <a:lnTo>
                      <a:pt x="4312" y="1561"/>
                    </a:lnTo>
                    <a:lnTo>
                      <a:pt x="4321" y="1558"/>
                    </a:lnTo>
                    <a:lnTo>
                      <a:pt x="4329" y="1555"/>
                    </a:lnTo>
                    <a:lnTo>
                      <a:pt x="4334" y="1548"/>
                    </a:lnTo>
                    <a:lnTo>
                      <a:pt x="4336" y="1543"/>
                    </a:lnTo>
                    <a:lnTo>
                      <a:pt x="4334" y="1538"/>
                    </a:lnTo>
                    <a:lnTo>
                      <a:pt x="4331" y="1534"/>
                    </a:lnTo>
                    <a:lnTo>
                      <a:pt x="4325" y="1531"/>
                    </a:lnTo>
                    <a:lnTo>
                      <a:pt x="4317" y="1531"/>
                    </a:lnTo>
                    <a:lnTo>
                      <a:pt x="4281" y="1531"/>
                    </a:lnTo>
                    <a:lnTo>
                      <a:pt x="4294" y="1509"/>
                    </a:lnTo>
                    <a:lnTo>
                      <a:pt x="4275" y="1499"/>
                    </a:lnTo>
                    <a:lnTo>
                      <a:pt x="4291" y="1501"/>
                    </a:lnTo>
                    <a:lnTo>
                      <a:pt x="4308" y="1501"/>
                    </a:lnTo>
                    <a:lnTo>
                      <a:pt x="4327" y="1497"/>
                    </a:lnTo>
                    <a:lnTo>
                      <a:pt x="4344" y="1490"/>
                    </a:lnTo>
                    <a:lnTo>
                      <a:pt x="4355" y="1484"/>
                    </a:lnTo>
                    <a:lnTo>
                      <a:pt x="4365" y="1475"/>
                    </a:lnTo>
                    <a:lnTo>
                      <a:pt x="4371" y="1446"/>
                    </a:lnTo>
                    <a:lnTo>
                      <a:pt x="4344" y="1419"/>
                    </a:lnTo>
                    <a:lnTo>
                      <a:pt x="4338" y="1435"/>
                    </a:lnTo>
                    <a:lnTo>
                      <a:pt x="4334" y="1443"/>
                    </a:lnTo>
                    <a:lnTo>
                      <a:pt x="4332" y="1445"/>
                    </a:lnTo>
                    <a:lnTo>
                      <a:pt x="4332" y="1443"/>
                    </a:lnTo>
                    <a:lnTo>
                      <a:pt x="4331" y="1441"/>
                    </a:lnTo>
                    <a:lnTo>
                      <a:pt x="4329" y="1440"/>
                    </a:lnTo>
                    <a:lnTo>
                      <a:pt x="4321" y="1436"/>
                    </a:lnTo>
                    <a:lnTo>
                      <a:pt x="4300" y="1433"/>
                    </a:lnTo>
                    <a:lnTo>
                      <a:pt x="4293" y="1433"/>
                    </a:lnTo>
                    <a:lnTo>
                      <a:pt x="4285" y="1435"/>
                    </a:lnTo>
                    <a:lnTo>
                      <a:pt x="4266" y="1438"/>
                    </a:lnTo>
                    <a:lnTo>
                      <a:pt x="4243" y="1446"/>
                    </a:lnTo>
                    <a:lnTo>
                      <a:pt x="4306" y="1399"/>
                    </a:lnTo>
                    <a:lnTo>
                      <a:pt x="4310" y="1401"/>
                    </a:lnTo>
                    <a:lnTo>
                      <a:pt x="4317" y="1406"/>
                    </a:lnTo>
                    <a:lnTo>
                      <a:pt x="4321" y="1408"/>
                    </a:lnTo>
                    <a:lnTo>
                      <a:pt x="4327" y="1409"/>
                    </a:lnTo>
                    <a:lnTo>
                      <a:pt x="4331" y="1408"/>
                    </a:lnTo>
                    <a:lnTo>
                      <a:pt x="4334" y="1404"/>
                    </a:lnTo>
                    <a:lnTo>
                      <a:pt x="4336" y="1399"/>
                    </a:lnTo>
                    <a:lnTo>
                      <a:pt x="4336" y="1396"/>
                    </a:lnTo>
                    <a:lnTo>
                      <a:pt x="4334" y="1392"/>
                    </a:lnTo>
                    <a:lnTo>
                      <a:pt x="4331" y="1391"/>
                    </a:lnTo>
                    <a:lnTo>
                      <a:pt x="4323" y="1387"/>
                    </a:lnTo>
                    <a:lnTo>
                      <a:pt x="4321" y="1386"/>
                    </a:lnTo>
                    <a:lnTo>
                      <a:pt x="4323" y="1380"/>
                    </a:lnTo>
                    <a:lnTo>
                      <a:pt x="4323" y="1374"/>
                    </a:lnTo>
                    <a:lnTo>
                      <a:pt x="4321" y="1365"/>
                    </a:lnTo>
                    <a:lnTo>
                      <a:pt x="4313" y="1355"/>
                    </a:lnTo>
                    <a:lnTo>
                      <a:pt x="4306" y="1348"/>
                    </a:lnTo>
                    <a:lnTo>
                      <a:pt x="4296" y="1342"/>
                    </a:lnTo>
                    <a:lnTo>
                      <a:pt x="4266" y="1342"/>
                    </a:lnTo>
                    <a:lnTo>
                      <a:pt x="4253" y="1340"/>
                    </a:lnTo>
                    <a:lnTo>
                      <a:pt x="4241" y="1336"/>
                    </a:lnTo>
                    <a:lnTo>
                      <a:pt x="4235" y="1335"/>
                    </a:lnTo>
                    <a:lnTo>
                      <a:pt x="4234" y="1333"/>
                    </a:lnTo>
                    <a:lnTo>
                      <a:pt x="4213" y="1309"/>
                    </a:lnTo>
                    <a:lnTo>
                      <a:pt x="4264" y="1318"/>
                    </a:lnTo>
                    <a:lnTo>
                      <a:pt x="4253" y="1304"/>
                    </a:lnTo>
                    <a:lnTo>
                      <a:pt x="4241" y="1294"/>
                    </a:lnTo>
                    <a:lnTo>
                      <a:pt x="4232" y="1286"/>
                    </a:lnTo>
                    <a:lnTo>
                      <a:pt x="4218" y="1274"/>
                    </a:lnTo>
                    <a:lnTo>
                      <a:pt x="4213" y="1271"/>
                    </a:lnTo>
                    <a:lnTo>
                      <a:pt x="4249" y="1267"/>
                    </a:lnTo>
                    <a:lnTo>
                      <a:pt x="4142" y="1205"/>
                    </a:lnTo>
                    <a:lnTo>
                      <a:pt x="4131" y="1206"/>
                    </a:lnTo>
                    <a:lnTo>
                      <a:pt x="4123" y="1205"/>
                    </a:lnTo>
                    <a:lnTo>
                      <a:pt x="4119" y="1203"/>
                    </a:lnTo>
                    <a:lnTo>
                      <a:pt x="4116" y="1201"/>
                    </a:lnTo>
                    <a:lnTo>
                      <a:pt x="4116" y="1198"/>
                    </a:lnTo>
                    <a:lnTo>
                      <a:pt x="4116" y="1194"/>
                    </a:lnTo>
                    <a:lnTo>
                      <a:pt x="4121" y="1186"/>
                    </a:lnTo>
                    <a:lnTo>
                      <a:pt x="4131" y="1176"/>
                    </a:lnTo>
                    <a:lnTo>
                      <a:pt x="4131" y="1140"/>
                    </a:lnTo>
                    <a:lnTo>
                      <a:pt x="4152" y="1159"/>
                    </a:lnTo>
                    <a:lnTo>
                      <a:pt x="4148" y="1172"/>
                    </a:lnTo>
                    <a:lnTo>
                      <a:pt x="4142" y="1188"/>
                    </a:lnTo>
                    <a:lnTo>
                      <a:pt x="4178" y="1201"/>
                    </a:lnTo>
                    <a:lnTo>
                      <a:pt x="4226" y="1205"/>
                    </a:lnTo>
                    <a:lnTo>
                      <a:pt x="4186" y="1169"/>
                    </a:lnTo>
                    <a:lnTo>
                      <a:pt x="4184" y="1098"/>
                    </a:lnTo>
                    <a:lnTo>
                      <a:pt x="4194" y="1091"/>
                    </a:lnTo>
                    <a:lnTo>
                      <a:pt x="4195" y="1090"/>
                    </a:lnTo>
                    <a:lnTo>
                      <a:pt x="4199" y="1088"/>
                    </a:lnTo>
                    <a:lnTo>
                      <a:pt x="4201" y="1090"/>
                    </a:lnTo>
                    <a:lnTo>
                      <a:pt x="4201" y="1093"/>
                    </a:lnTo>
                    <a:lnTo>
                      <a:pt x="4205" y="1108"/>
                    </a:lnTo>
                    <a:lnTo>
                      <a:pt x="4211" y="1127"/>
                    </a:lnTo>
                    <a:lnTo>
                      <a:pt x="4226" y="1159"/>
                    </a:lnTo>
                    <a:lnTo>
                      <a:pt x="4228" y="1169"/>
                    </a:lnTo>
                    <a:lnTo>
                      <a:pt x="4230" y="1179"/>
                    </a:lnTo>
                    <a:lnTo>
                      <a:pt x="4228" y="1191"/>
                    </a:lnTo>
                    <a:lnTo>
                      <a:pt x="4234" y="1196"/>
                    </a:lnTo>
                    <a:lnTo>
                      <a:pt x="4239" y="1201"/>
                    </a:lnTo>
                    <a:lnTo>
                      <a:pt x="4256" y="1210"/>
                    </a:lnTo>
                    <a:lnTo>
                      <a:pt x="4279" y="1216"/>
                    </a:lnTo>
                    <a:lnTo>
                      <a:pt x="4296" y="1309"/>
                    </a:lnTo>
                    <a:lnTo>
                      <a:pt x="4300" y="1296"/>
                    </a:lnTo>
                    <a:lnTo>
                      <a:pt x="4304" y="1271"/>
                    </a:lnTo>
                    <a:lnTo>
                      <a:pt x="4308" y="1254"/>
                    </a:lnTo>
                    <a:lnTo>
                      <a:pt x="4313" y="1235"/>
                    </a:lnTo>
                    <a:lnTo>
                      <a:pt x="4325" y="1216"/>
                    </a:lnTo>
                    <a:lnTo>
                      <a:pt x="4336" y="1199"/>
                    </a:lnTo>
                    <a:lnTo>
                      <a:pt x="4346" y="1186"/>
                    </a:lnTo>
                    <a:lnTo>
                      <a:pt x="4350" y="1181"/>
                    </a:lnTo>
                    <a:lnTo>
                      <a:pt x="4350" y="1178"/>
                    </a:lnTo>
                    <a:lnTo>
                      <a:pt x="4348" y="1164"/>
                    </a:lnTo>
                    <a:lnTo>
                      <a:pt x="4342" y="1149"/>
                    </a:lnTo>
                    <a:lnTo>
                      <a:pt x="4334" y="1134"/>
                    </a:lnTo>
                    <a:lnTo>
                      <a:pt x="4247" y="1059"/>
                    </a:lnTo>
                    <a:lnTo>
                      <a:pt x="4247" y="1035"/>
                    </a:lnTo>
                    <a:lnTo>
                      <a:pt x="4270" y="1035"/>
                    </a:lnTo>
                    <a:lnTo>
                      <a:pt x="4281" y="1069"/>
                    </a:lnTo>
                    <a:lnTo>
                      <a:pt x="4332" y="1096"/>
                    </a:lnTo>
                    <a:lnTo>
                      <a:pt x="4365" y="1012"/>
                    </a:lnTo>
                    <a:lnTo>
                      <a:pt x="4365" y="949"/>
                    </a:lnTo>
                    <a:lnTo>
                      <a:pt x="4382" y="942"/>
                    </a:lnTo>
                    <a:lnTo>
                      <a:pt x="4386" y="926"/>
                    </a:lnTo>
                    <a:lnTo>
                      <a:pt x="4391" y="914"/>
                    </a:lnTo>
                    <a:lnTo>
                      <a:pt x="4393" y="912"/>
                    </a:lnTo>
                    <a:lnTo>
                      <a:pt x="4397" y="912"/>
                    </a:lnTo>
                    <a:lnTo>
                      <a:pt x="4403" y="912"/>
                    </a:lnTo>
                    <a:lnTo>
                      <a:pt x="4412" y="912"/>
                    </a:lnTo>
                    <a:lnTo>
                      <a:pt x="4426" y="910"/>
                    </a:lnTo>
                    <a:lnTo>
                      <a:pt x="4441" y="905"/>
                    </a:lnTo>
                    <a:lnTo>
                      <a:pt x="4458" y="900"/>
                    </a:lnTo>
                    <a:lnTo>
                      <a:pt x="4471" y="895"/>
                    </a:lnTo>
                    <a:lnTo>
                      <a:pt x="4485" y="888"/>
                    </a:lnTo>
                    <a:lnTo>
                      <a:pt x="4494" y="880"/>
                    </a:lnTo>
                    <a:lnTo>
                      <a:pt x="4500" y="873"/>
                    </a:lnTo>
                    <a:lnTo>
                      <a:pt x="4504" y="868"/>
                    </a:lnTo>
                    <a:lnTo>
                      <a:pt x="4502" y="865"/>
                    </a:lnTo>
                    <a:lnTo>
                      <a:pt x="4500" y="861"/>
                    </a:lnTo>
                    <a:lnTo>
                      <a:pt x="4496" y="860"/>
                    </a:lnTo>
                    <a:lnTo>
                      <a:pt x="4490" y="860"/>
                    </a:lnTo>
                    <a:lnTo>
                      <a:pt x="4481" y="860"/>
                    </a:lnTo>
                    <a:lnTo>
                      <a:pt x="4475" y="860"/>
                    </a:lnTo>
                    <a:lnTo>
                      <a:pt x="4470" y="863"/>
                    </a:lnTo>
                    <a:lnTo>
                      <a:pt x="4458" y="871"/>
                    </a:lnTo>
                    <a:lnTo>
                      <a:pt x="4441" y="880"/>
                    </a:lnTo>
                    <a:lnTo>
                      <a:pt x="4431" y="883"/>
                    </a:lnTo>
                    <a:lnTo>
                      <a:pt x="4420" y="885"/>
                    </a:lnTo>
                    <a:lnTo>
                      <a:pt x="4411" y="888"/>
                    </a:lnTo>
                    <a:lnTo>
                      <a:pt x="4401" y="893"/>
                    </a:lnTo>
                    <a:lnTo>
                      <a:pt x="4393" y="900"/>
                    </a:lnTo>
                    <a:lnTo>
                      <a:pt x="4388" y="907"/>
                    </a:lnTo>
                    <a:lnTo>
                      <a:pt x="4378" y="920"/>
                    </a:lnTo>
                    <a:lnTo>
                      <a:pt x="4376" y="922"/>
                    </a:lnTo>
                    <a:lnTo>
                      <a:pt x="4374" y="924"/>
                    </a:lnTo>
                    <a:lnTo>
                      <a:pt x="4374" y="922"/>
                    </a:lnTo>
                    <a:lnTo>
                      <a:pt x="4372" y="917"/>
                    </a:lnTo>
                    <a:lnTo>
                      <a:pt x="4371" y="910"/>
                    </a:lnTo>
                    <a:lnTo>
                      <a:pt x="4371" y="893"/>
                    </a:lnTo>
                    <a:lnTo>
                      <a:pt x="4372" y="887"/>
                    </a:lnTo>
                    <a:lnTo>
                      <a:pt x="4374" y="878"/>
                    </a:lnTo>
                    <a:lnTo>
                      <a:pt x="4378" y="873"/>
                    </a:lnTo>
                    <a:lnTo>
                      <a:pt x="4382" y="871"/>
                    </a:lnTo>
                    <a:lnTo>
                      <a:pt x="4390" y="871"/>
                    </a:lnTo>
                    <a:lnTo>
                      <a:pt x="4399" y="868"/>
                    </a:lnTo>
                    <a:lnTo>
                      <a:pt x="4424" y="860"/>
                    </a:lnTo>
                    <a:lnTo>
                      <a:pt x="4456" y="846"/>
                    </a:lnTo>
                    <a:lnTo>
                      <a:pt x="4481" y="832"/>
                    </a:lnTo>
                    <a:lnTo>
                      <a:pt x="4500" y="821"/>
                    </a:lnTo>
                    <a:lnTo>
                      <a:pt x="4515" y="809"/>
                    </a:lnTo>
                    <a:lnTo>
                      <a:pt x="4536" y="792"/>
                    </a:lnTo>
                    <a:lnTo>
                      <a:pt x="4546" y="785"/>
                    </a:lnTo>
                    <a:lnTo>
                      <a:pt x="4557" y="785"/>
                    </a:lnTo>
                    <a:lnTo>
                      <a:pt x="4567" y="783"/>
                    </a:lnTo>
                    <a:lnTo>
                      <a:pt x="4570" y="780"/>
                    </a:lnTo>
                    <a:lnTo>
                      <a:pt x="4572" y="777"/>
                    </a:lnTo>
                    <a:lnTo>
                      <a:pt x="4572" y="773"/>
                    </a:lnTo>
                    <a:lnTo>
                      <a:pt x="4570" y="770"/>
                    </a:lnTo>
                    <a:lnTo>
                      <a:pt x="4567" y="761"/>
                    </a:lnTo>
                    <a:lnTo>
                      <a:pt x="4557" y="753"/>
                    </a:lnTo>
                    <a:lnTo>
                      <a:pt x="4622" y="756"/>
                    </a:lnTo>
                    <a:lnTo>
                      <a:pt x="4675" y="711"/>
                    </a:lnTo>
                    <a:lnTo>
                      <a:pt x="4637" y="685"/>
                    </a:lnTo>
                    <a:lnTo>
                      <a:pt x="4637" y="709"/>
                    </a:lnTo>
                    <a:lnTo>
                      <a:pt x="4622" y="719"/>
                    </a:lnTo>
                    <a:lnTo>
                      <a:pt x="4568" y="670"/>
                    </a:lnTo>
                    <a:lnTo>
                      <a:pt x="4572" y="665"/>
                    </a:lnTo>
                    <a:lnTo>
                      <a:pt x="4576" y="653"/>
                    </a:lnTo>
                    <a:lnTo>
                      <a:pt x="4578" y="648"/>
                    </a:lnTo>
                    <a:lnTo>
                      <a:pt x="4578" y="643"/>
                    </a:lnTo>
                    <a:lnTo>
                      <a:pt x="4574" y="641"/>
                    </a:lnTo>
                    <a:lnTo>
                      <a:pt x="4568" y="640"/>
                    </a:lnTo>
                    <a:lnTo>
                      <a:pt x="4563" y="640"/>
                    </a:lnTo>
                    <a:lnTo>
                      <a:pt x="4559" y="638"/>
                    </a:lnTo>
                    <a:lnTo>
                      <a:pt x="4555" y="635"/>
                    </a:lnTo>
                    <a:lnTo>
                      <a:pt x="4553" y="631"/>
                    </a:lnTo>
                    <a:lnTo>
                      <a:pt x="4553" y="623"/>
                    </a:lnTo>
                    <a:lnTo>
                      <a:pt x="4555" y="619"/>
                    </a:lnTo>
                    <a:lnTo>
                      <a:pt x="4567" y="606"/>
                    </a:lnTo>
                    <a:lnTo>
                      <a:pt x="4582" y="567"/>
                    </a:lnTo>
                    <a:lnTo>
                      <a:pt x="4582" y="557"/>
                    </a:lnTo>
                    <a:lnTo>
                      <a:pt x="4584" y="535"/>
                    </a:lnTo>
                    <a:lnTo>
                      <a:pt x="4586" y="523"/>
                    </a:lnTo>
                    <a:lnTo>
                      <a:pt x="4589" y="515"/>
                    </a:lnTo>
                    <a:lnTo>
                      <a:pt x="4591" y="509"/>
                    </a:lnTo>
                    <a:lnTo>
                      <a:pt x="4593" y="508"/>
                    </a:lnTo>
                    <a:lnTo>
                      <a:pt x="4595" y="509"/>
                    </a:lnTo>
                    <a:lnTo>
                      <a:pt x="4601" y="509"/>
                    </a:lnTo>
                    <a:lnTo>
                      <a:pt x="4610" y="509"/>
                    </a:lnTo>
                    <a:lnTo>
                      <a:pt x="4620" y="506"/>
                    </a:lnTo>
                    <a:lnTo>
                      <a:pt x="4631" y="503"/>
                    </a:lnTo>
                    <a:lnTo>
                      <a:pt x="4650" y="491"/>
                    </a:lnTo>
                    <a:lnTo>
                      <a:pt x="4658" y="486"/>
                    </a:lnTo>
                    <a:lnTo>
                      <a:pt x="4662" y="479"/>
                    </a:lnTo>
                    <a:lnTo>
                      <a:pt x="4662" y="476"/>
                    </a:lnTo>
                    <a:lnTo>
                      <a:pt x="4662" y="471"/>
                    </a:lnTo>
                    <a:lnTo>
                      <a:pt x="4658" y="464"/>
                    </a:lnTo>
                    <a:lnTo>
                      <a:pt x="4654" y="460"/>
                    </a:lnTo>
                    <a:lnTo>
                      <a:pt x="4652" y="459"/>
                    </a:lnTo>
                    <a:lnTo>
                      <a:pt x="4658" y="427"/>
                    </a:lnTo>
                    <a:lnTo>
                      <a:pt x="4690" y="459"/>
                    </a:lnTo>
                    <a:lnTo>
                      <a:pt x="4690" y="416"/>
                    </a:lnTo>
                    <a:lnTo>
                      <a:pt x="4709" y="406"/>
                    </a:lnTo>
                    <a:lnTo>
                      <a:pt x="4711" y="411"/>
                    </a:lnTo>
                    <a:lnTo>
                      <a:pt x="4715" y="422"/>
                    </a:lnTo>
                    <a:lnTo>
                      <a:pt x="4719" y="427"/>
                    </a:lnTo>
                    <a:lnTo>
                      <a:pt x="4723" y="430"/>
                    </a:lnTo>
                    <a:lnTo>
                      <a:pt x="4726" y="430"/>
                    </a:lnTo>
                    <a:lnTo>
                      <a:pt x="4728" y="427"/>
                    </a:lnTo>
                    <a:lnTo>
                      <a:pt x="4763" y="381"/>
                    </a:lnTo>
                    <a:lnTo>
                      <a:pt x="4780" y="354"/>
                    </a:lnTo>
                    <a:lnTo>
                      <a:pt x="4785" y="344"/>
                    </a:lnTo>
                    <a:lnTo>
                      <a:pt x="4789" y="337"/>
                    </a:lnTo>
                    <a:lnTo>
                      <a:pt x="4787" y="334"/>
                    </a:lnTo>
                    <a:lnTo>
                      <a:pt x="4783" y="328"/>
                    </a:lnTo>
                    <a:lnTo>
                      <a:pt x="4770" y="318"/>
                    </a:lnTo>
                    <a:lnTo>
                      <a:pt x="4749" y="307"/>
                    </a:lnTo>
                    <a:lnTo>
                      <a:pt x="4721" y="293"/>
                    </a:lnTo>
                    <a:lnTo>
                      <a:pt x="4707" y="285"/>
                    </a:lnTo>
                    <a:lnTo>
                      <a:pt x="4696" y="274"/>
                    </a:lnTo>
                    <a:lnTo>
                      <a:pt x="4688" y="264"/>
                    </a:lnTo>
                    <a:lnTo>
                      <a:pt x="4681" y="254"/>
                    </a:lnTo>
                    <a:lnTo>
                      <a:pt x="4669" y="229"/>
                    </a:lnTo>
                    <a:lnTo>
                      <a:pt x="4664" y="215"/>
                    </a:lnTo>
                    <a:lnTo>
                      <a:pt x="4656" y="200"/>
                    </a:lnTo>
                    <a:lnTo>
                      <a:pt x="4635" y="168"/>
                    </a:lnTo>
                    <a:lnTo>
                      <a:pt x="4631" y="163"/>
                    </a:lnTo>
                    <a:lnTo>
                      <a:pt x="4626" y="163"/>
                    </a:lnTo>
                    <a:lnTo>
                      <a:pt x="4618" y="161"/>
                    </a:lnTo>
                    <a:lnTo>
                      <a:pt x="4610" y="156"/>
                    </a:lnTo>
                    <a:lnTo>
                      <a:pt x="4599" y="146"/>
                    </a:lnTo>
                    <a:lnTo>
                      <a:pt x="4586" y="132"/>
                    </a:lnTo>
                    <a:lnTo>
                      <a:pt x="4568" y="114"/>
                    </a:lnTo>
                    <a:lnTo>
                      <a:pt x="4561" y="142"/>
                    </a:lnTo>
                    <a:lnTo>
                      <a:pt x="4534" y="161"/>
                    </a:lnTo>
                    <a:lnTo>
                      <a:pt x="4532" y="148"/>
                    </a:lnTo>
                    <a:lnTo>
                      <a:pt x="4528" y="139"/>
                    </a:lnTo>
                    <a:lnTo>
                      <a:pt x="4525" y="137"/>
                    </a:lnTo>
                    <a:lnTo>
                      <a:pt x="4521" y="137"/>
                    </a:lnTo>
                    <a:lnTo>
                      <a:pt x="4517" y="139"/>
                    </a:lnTo>
                    <a:lnTo>
                      <a:pt x="4515" y="144"/>
                    </a:lnTo>
                    <a:lnTo>
                      <a:pt x="4509" y="154"/>
                    </a:lnTo>
                    <a:lnTo>
                      <a:pt x="4508" y="170"/>
                    </a:lnTo>
                    <a:lnTo>
                      <a:pt x="4483" y="181"/>
                    </a:lnTo>
                    <a:lnTo>
                      <a:pt x="4487" y="345"/>
                    </a:lnTo>
                    <a:lnTo>
                      <a:pt x="4485" y="350"/>
                    </a:lnTo>
                    <a:lnTo>
                      <a:pt x="4483" y="356"/>
                    </a:lnTo>
                    <a:lnTo>
                      <a:pt x="4479" y="361"/>
                    </a:lnTo>
                    <a:lnTo>
                      <a:pt x="4473" y="366"/>
                    </a:lnTo>
                    <a:lnTo>
                      <a:pt x="4460" y="372"/>
                    </a:lnTo>
                    <a:lnTo>
                      <a:pt x="4445" y="379"/>
                    </a:lnTo>
                    <a:lnTo>
                      <a:pt x="4416" y="389"/>
                    </a:lnTo>
                    <a:lnTo>
                      <a:pt x="4403" y="393"/>
                    </a:lnTo>
                    <a:lnTo>
                      <a:pt x="4397" y="427"/>
                    </a:lnTo>
                    <a:lnTo>
                      <a:pt x="4346" y="442"/>
                    </a:lnTo>
                    <a:lnTo>
                      <a:pt x="4304" y="454"/>
                    </a:lnTo>
                    <a:lnTo>
                      <a:pt x="4274" y="464"/>
                    </a:lnTo>
                    <a:lnTo>
                      <a:pt x="4262" y="467"/>
                    </a:lnTo>
                    <a:lnTo>
                      <a:pt x="4249" y="471"/>
                    </a:lnTo>
                    <a:lnTo>
                      <a:pt x="4220" y="476"/>
                    </a:lnTo>
                    <a:lnTo>
                      <a:pt x="4194" y="481"/>
                    </a:lnTo>
                    <a:lnTo>
                      <a:pt x="4180" y="484"/>
                    </a:lnTo>
                    <a:lnTo>
                      <a:pt x="4173" y="487"/>
                    </a:lnTo>
                    <a:lnTo>
                      <a:pt x="4161" y="496"/>
                    </a:lnTo>
                    <a:lnTo>
                      <a:pt x="4148" y="509"/>
                    </a:lnTo>
                    <a:lnTo>
                      <a:pt x="4117" y="547"/>
                    </a:lnTo>
                    <a:lnTo>
                      <a:pt x="4078" y="597"/>
                    </a:lnTo>
                    <a:lnTo>
                      <a:pt x="4076" y="599"/>
                    </a:lnTo>
                    <a:lnTo>
                      <a:pt x="4072" y="604"/>
                    </a:lnTo>
                    <a:lnTo>
                      <a:pt x="4070" y="608"/>
                    </a:lnTo>
                    <a:lnTo>
                      <a:pt x="4072" y="611"/>
                    </a:lnTo>
                    <a:lnTo>
                      <a:pt x="4074" y="616"/>
                    </a:lnTo>
                    <a:lnTo>
                      <a:pt x="4078" y="621"/>
                    </a:lnTo>
                    <a:lnTo>
                      <a:pt x="4083" y="630"/>
                    </a:lnTo>
                    <a:lnTo>
                      <a:pt x="4087" y="638"/>
                    </a:lnTo>
                    <a:lnTo>
                      <a:pt x="4091" y="648"/>
                    </a:lnTo>
                    <a:lnTo>
                      <a:pt x="4093" y="660"/>
                    </a:lnTo>
                    <a:lnTo>
                      <a:pt x="4089" y="670"/>
                    </a:lnTo>
                    <a:lnTo>
                      <a:pt x="4087" y="677"/>
                    </a:lnTo>
                    <a:lnTo>
                      <a:pt x="4083" y="682"/>
                    </a:lnTo>
                    <a:lnTo>
                      <a:pt x="4078" y="687"/>
                    </a:lnTo>
                    <a:lnTo>
                      <a:pt x="4072" y="692"/>
                    </a:lnTo>
                    <a:lnTo>
                      <a:pt x="4062" y="697"/>
                    </a:lnTo>
                    <a:lnTo>
                      <a:pt x="4053" y="701"/>
                    </a:lnTo>
                    <a:lnTo>
                      <a:pt x="4030" y="709"/>
                    </a:lnTo>
                    <a:lnTo>
                      <a:pt x="4005" y="714"/>
                    </a:lnTo>
                    <a:lnTo>
                      <a:pt x="3952" y="723"/>
                    </a:lnTo>
                    <a:lnTo>
                      <a:pt x="3910" y="728"/>
                    </a:lnTo>
                    <a:lnTo>
                      <a:pt x="3893" y="729"/>
                    </a:lnTo>
                    <a:lnTo>
                      <a:pt x="3893" y="751"/>
                    </a:lnTo>
                    <a:lnTo>
                      <a:pt x="3897" y="756"/>
                    </a:lnTo>
                    <a:lnTo>
                      <a:pt x="3912" y="772"/>
                    </a:lnTo>
                    <a:lnTo>
                      <a:pt x="3914" y="775"/>
                    </a:lnTo>
                    <a:lnTo>
                      <a:pt x="3914" y="780"/>
                    </a:lnTo>
                    <a:lnTo>
                      <a:pt x="3910" y="790"/>
                    </a:lnTo>
                    <a:lnTo>
                      <a:pt x="3902" y="804"/>
                    </a:lnTo>
                    <a:lnTo>
                      <a:pt x="3889" y="817"/>
                    </a:lnTo>
                    <a:lnTo>
                      <a:pt x="3876" y="829"/>
                    </a:lnTo>
                    <a:lnTo>
                      <a:pt x="3859" y="841"/>
                    </a:lnTo>
                    <a:lnTo>
                      <a:pt x="3843" y="849"/>
                    </a:lnTo>
                    <a:lnTo>
                      <a:pt x="3836" y="853"/>
                    </a:lnTo>
                    <a:lnTo>
                      <a:pt x="3828" y="854"/>
                    </a:lnTo>
                    <a:lnTo>
                      <a:pt x="3815" y="856"/>
                    </a:lnTo>
                    <a:lnTo>
                      <a:pt x="3802" y="861"/>
                    </a:lnTo>
                    <a:lnTo>
                      <a:pt x="3788" y="868"/>
                    </a:lnTo>
                    <a:lnTo>
                      <a:pt x="3779" y="876"/>
                    </a:lnTo>
                    <a:lnTo>
                      <a:pt x="3767" y="885"/>
                    </a:lnTo>
                    <a:lnTo>
                      <a:pt x="3760" y="895"/>
                    </a:lnTo>
                    <a:lnTo>
                      <a:pt x="3752" y="904"/>
                    </a:lnTo>
                    <a:lnTo>
                      <a:pt x="3745" y="914"/>
                    </a:lnTo>
                    <a:lnTo>
                      <a:pt x="3737" y="924"/>
                    </a:lnTo>
                    <a:lnTo>
                      <a:pt x="3727" y="934"/>
                    </a:lnTo>
                    <a:lnTo>
                      <a:pt x="3714" y="944"/>
                    </a:lnTo>
                    <a:lnTo>
                      <a:pt x="3697" y="953"/>
                    </a:lnTo>
                    <a:lnTo>
                      <a:pt x="3680" y="961"/>
                    </a:lnTo>
                    <a:lnTo>
                      <a:pt x="3663" y="966"/>
                    </a:lnTo>
                    <a:lnTo>
                      <a:pt x="3646" y="971"/>
                    </a:lnTo>
                    <a:lnTo>
                      <a:pt x="3630" y="975"/>
                    </a:lnTo>
                    <a:lnTo>
                      <a:pt x="3615" y="976"/>
                    </a:lnTo>
                    <a:lnTo>
                      <a:pt x="3602" y="976"/>
                    </a:lnTo>
                    <a:lnTo>
                      <a:pt x="3590" y="975"/>
                    </a:lnTo>
                    <a:lnTo>
                      <a:pt x="3579" y="971"/>
                    </a:lnTo>
                    <a:lnTo>
                      <a:pt x="3571" y="968"/>
                    </a:lnTo>
                    <a:lnTo>
                      <a:pt x="3566" y="964"/>
                    </a:lnTo>
                    <a:lnTo>
                      <a:pt x="3560" y="961"/>
                    </a:lnTo>
                    <a:lnTo>
                      <a:pt x="3558" y="956"/>
                    </a:lnTo>
                    <a:lnTo>
                      <a:pt x="3558" y="951"/>
                    </a:lnTo>
                    <a:lnTo>
                      <a:pt x="3558" y="944"/>
                    </a:lnTo>
                    <a:lnTo>
                      <a:pt x="3562" y="924"/>
                    </a:lnTo>
                    <a:lnTo>
                      <a:pt x="3573" y="888"/>
                    </a:lnTo>
                    <a:lnTo>
                      <a:pt x="3577" y="882"/>
                    </a:lnTo>
                    <a:lnTo>
                      <a:pt x="3583" y="876"/>
                    </a:lnTo>
                    <a:lnTo>
                      <a:pt x="3598" y="866"/>
                    </a:lnTo>
                    <a:lnTo>
                      <a:pt x="3613" y="856"/>
                    </a:lnTo>
                    <a:lnTo>
                      <a:pt x="3619" y="851"/>
                    </a:lnTo>
                    <a:lnTo>
                      <a:pt x="3621" y="846"/>
                    </a:lnTo>
                    <a:lnTo>
                      <a:pt x="3621" y="839"/>
                    </a:lnTo>
                    <a:lnTo>
                      <a:pt x="3619" y="832"/>
                    </a:lnTo>
                    <a:lnTo>
                      <a:pt x="3609" y="821"/>
                    </a:lnTo>
                    <a:lnTo>
                      <a:pt x="3602" y="811"/>
                    </a:lnTo>
                    <a:lnTo>
                      <a:pt x="3598" y="805"/>
                    </a:lnTo>
                    <a:lnTo>
                      <a:pt x="3598" y="804"/>
                    </a:lnTo>
                    <a:lnTo>
                      <a:pt x="3596" y="794"/>
                    </a:lnTo>
                    <a:lnTo>
                      <a:pt x="3594" y="778"/>
                    </a:lnTo>
                    <a:lnTo>
                      <a:pt x="3585" y="756"/>
                    </a:lnTo>
                    <a:lnTo>
                      <a:pt x="3579" y="745"/>
                    </a:lnTo>
                    <a:lnTo>
                      <a:pt x="3568" y="736"/>
                    </a:lnTo>
                    <a:lnTo>
                      <a:pt x="3558" y="731"/>
                    </a:lnTo>
                    <a:lnTo>
                      <a:pt x="3545" y="726"/>
                    </a:lnTo>
                    <a:lnTo>
                      <a:pt x="3535" y="724"/>
                    </a:lnTo>
                    <a:lnTo>
                      <a:pt x="3526" y="723"/>
                    </a:lnTo>
                    <a:lnTo>
                      <a:pt x="3516" y="723"/>
                    </a:lnTo>
                    <a:lnTo>
                      <a:pt x="3516" y="731"/>
                    </a:lnTo>
                    <a:lnTo>
                      <a:pt x="3510" y="753"/>
                    </a:lnTo>
                    <a:lnTo>
                      <a:pt x="3507" y="765"/>
                    </a:lnTo>
                    <a:lnTo>
                      <a:pt x="3503" y="775"/>
                    </a:lnTo>
                    <a:lnTo>
                      <a:pt x="3499" y="782"/>
                    </a:lnTo>
                    <a:lnTo>
                      <a:pt x="3495" y="785"/>
                    </a:lnTo>
                    <a:lnTo>
                      <a:pt x="3493" y="785"/>
                    </a:lnTo>
                    <a:lnTo>
                      <a:pt x="3488" y="783"/>
                    </a:lnTo>
                    <a:lnTo>
                      <a:pt x="3486" y="778"/>
                    </a:lnTo>
                    <a:lnTo>
                      <a:pt x="3482" y="773"/>
                    </a:lnTo>
                    <a:lnTo>
                      <a:pt x="3480" y="765"/>
                    </a:lnTo>
                    <a:lnTo>
                      <a:pt x="3478" y="751"/>
                    </a:lnTo>
                    <a:lnTo>
                      <a:pt x="3478" y="746"/>
                    </a:lnTo>
                    <a:lnTo>
                      <a:pt x="3480" y="741"/>
                    </a:lnTo>
                    <a:lnTo>
                      <a:pt x="3484" y="736"/>
                    </a:lnTo>
                    <a:lnTo>
                      <a:pt x="3493" y="724"/>
                    </a:lnTo>
                    <a:lnTo>
                      <a:pt x="3509" y="711"/>
                    </a:lnTo>
                    <a:lnTo>
                      <a:pt x="3510" y="695"/>
                    </a:lnTo>
                    <a:lnTo>
                      <a:pt x="3512" y="680"/>
                    </a:lnTo>
                    <a:lnTo>
                      <a:pt x="3514" y="667"/>
                    </a:lnTo>
                    <a:lnTo>
                      <a:pt x="3512" y="660"/>
                    </a:lnTo>
                    <a:lnTo>
                      <a:pt x="3510" y="655"/>
                    </a:lnTo>
                    <a:lnTo>
                      <a:pt x="3501" y="643"/>
                    </a:lnTo>
                    <a:lnTo>
                      <a:pt x="3491" y="636"/>
                    </a:lnTo>
                    <a:lnTo>
                      <a:pt x="3488" y="633"/>
                    </a:lnTo>
                    <a:lnTo>
                      <a:pt x="3495" y="623"/>
                    </a:lnTo>
                    <a:lnTo>
                      <a:pt x="3497" y="619"/>
                    </a:lnTo>
                    <a:lnTo>
                      <a:pt x="3499" y="618"/>
                    </a:lnTo>
                    <a:lnTo>
                      <a:pt x="3497" y="614"/>
                    </a:lnTo>
                    <a:lnTo>
                      <a:pt x="3493" y="614"/>
                    </a:lnTo>
                    <a:lnTo>
                      <a:pt x="3486" y="613"/>
                    </a:lnTo>
                    <a:lnTo>
                      <a:pt x="3474" y="609"/>
                    </a:lnTo>
                    <a:lnTo>
                      <a:pt x="3444" y="596"/>
                    </a:lnTo>
                    <a:lnTo>
                      <a:pt x="3413" y="582"/>
                    </a:lnTo>
                    <a:lnTo>
                      <a:pt x="3391" y="574"/>
                    </a:lnTo>
                    <a:lnTo>
                      <a:pt x="3381" y="574"/>
                    </a:lnTo>
                    <a:lnTo>
                      <a:pt x="3373" y="574"/>
                    </a:lnTo>
                    <a:lnTo>
                      <a:pt x="3358" y="577"/>
                    </a:lnTo>
                    <a:lnTo>
                      <a:pt x="3347" y="580"/>
                    </a:lnTo>
                    <a:lnTo>
                      <a:pt x="3343" y="582"/>
                    </a:lnTo>
                    <a:lnTo>
                      <a:pt x="3351" y="589"/>
                    </a:lnTo>
                    <a:lnTo>
                      <a:pt x="3356" y="596"/>
                    </a:lnTo>
                    <a:lnTo>
                      <a:pt x="3364" y="604"/>
                    </a:lnTo>
                    <a:lnTo>
                      <a:pt x="3368" y="613"/>
                    </a:lnTo>
                    <a:lnTo>
                      <a:pt x="3368" y="616"/>
                    </a:lnTo>
                    <a:lnTo>
                      <a:pt x="3368" y="619"/>
                    </a:lnTo>
                    <a:lnTo>
                      <a:pt x="3366" y="623"/>
                    </a:lnTo>
                    <a:lnTo>
                      <a:pt x="3362" y="624"/>
                    </a:lnTo>
                    <a:lnTo>
                      <a:pt x="3356" y="626"/>
                    </a:lnTo>
                    <a:lnTo>
                      <a:pt x="3349" y="628"/>
                    </a:lnTo>
                    <a:lnTo>
                      <a:pt x="3339" y="628"/>
                    </a:lnTo>
                    <a:lnTo>
                      <a:pt x="3332" y="631"/>
                    </a:lnTo>
                    <a:lnTo>
                      <a:pt x="3324" y="636"/>
                    </a:lnTo>
                    <a:lnTo>
                      <a:pt x="3316" y="643"/>
                    </a:lnTo>
                    <a:lnTo>
                      <a:pt x="3301" y="658"/>
                    </a:lnTo>
                    <a:lnTo>
                      <a:pt x="3290" y="675"/>
                    </a:lnTo>
                    <a:lnTo>
                      <a:pt x="3280" y="695"/>
                    </a:lnTo>
                    <a:lnTo>
                      <a:pt x="3271" y="714"/>
                    </a:lnTo>
                    <a:lnTo>
                      <a:pt x="3265" y="731"/>
                    </a:lnTo>
                    <a:lnTo>
                      <a:pt x="3263" y="746"/>
                    </a:lnTo>
                    <a:lnTo>
                      <a:pt x="3261" y="758"/>
                    </a:lnTo>
                    <a:lnTo>
                      <a:pt x="3265" y="773"/>
                    </a:lnTo>
                    <a:lnTo>
                      <a:pt x="3273" y="790"/>
                    </a:lnTo>
                    <a:lnTo>
                      <a:pt x="3280" y="809"/>
                    </a:lnTo>
                    <a:lnTo>
                      <a:pt x="3297" y="849"/>
                    </a:lnTo>
                    <a:lnTo>
                      <a:pt x="3307" y="871"/>
                    </a:lnTo>
                    <a:lnTo>
                      <a:pt x="3313" y="893"/>
                    </a:lnTo>
                    <a:lnTo>
                      <a:pt x="3314" y="904"/>
                    </a:lnTo>
                    <a:lnTo>
                      <a:pt x="3314" y="915"/>
                    </a:lnTo>
                    <a:lnTo>
                      <a:pt x="3313" y="926"/>
                    </a:lnTo>
                    <a:lnTo>
                      <a:pt x="3309" y="936"/>
                    </a:lnTo>
                    <a:lnTo>
                      <a:pt x="3305" y="946"/>
                    </a:lnTo>
                    <a:lnTo>
                      <a:pt x="3299" y="954"/>
                    </a:lnTo>
                    <a:lnTo>
                      <a:pt x="3292" y="964"/>
                    </a:lnTo>
                    <a:lnTo>
                      <a:pt x="3284" y="973"/>
                    </a:lnTo>
                    <a:lnTo>
                      <a:pt x="3265" y="986"/>
                    </a:lnTo>
                    <a:lnTo>
                      <a:pt x="3246" y="997"/>
                    </a:lnTo>
                    <a:lnTo>
                      <a:pt x="3236" y="1000"/>
                    </a:lnTo>
                    <a:lnTo>
                      <a:pt x="3225" y="1003"/>
                    </a:lnTo>
                    <a:lnTo>
                      <a:pt x="3215" y="1003"/>
                    </a:lnTo>
                    <a:lnTo>
                      <a:pt x="3206" y="1003"/>
                    </a:lnTo>
                    <a:lnTo>
                      <a:pt x="3196" y="1002"/>
                    </a:lnTo>
                    <a:lnTo>
                      <a:pt x="3189" y="998"/>
                    </a:lnTo>
                    <a:lnTo>
                      <a:pt x="3181" y="991"/>
                    </a:lnTo>
                    <a:lnTo>
                      <a:pt x="3174" y="985"/>
                    </a:lnTo>
                    <a:lnTo>
                      <a:pt x="3162" y="966"/>
                    </a:lnTo>
                    <a:lnTo>
                      <a:pt x="3153" y="946"/>
                    </a:lnTo>
                    <a:lnTo>
                      <a:pt x="3145" y="927"/>
                    </a:lnTo>
                    <a:lnTo>
                      <a:pt x="3141" y="910"/>
                    </a:lnTo>
                    <a:lnTo>
                      <a:pt x="3137" y="893"/>
                    </a:lnTo>
                    <a:lnTo>
                      <a:pt x="3137" y="733"/>
                    </a:lnTo>
                    <a:lnTo>
                      <a:pt x="3139" y="716"/>
                    </a:lnTo>
                    <a:lnTo>
                      <a:pt x="3143" y="699"/>
                    </a:lnTo>
                    <a:lnTo>
                      <a:pt x="3147" y="684"/>
                    </a:lnTo>
                    <a:lnTo>
                      <a:pt x="3153" y="668"/>
                    </a:lnTo>
                    <a:lnTo>
                      <a:pt x="3168" y="640"/>
                    </a:lnTo>
                    <a:lnTo>
                      <a:pt x="3185" y="614"/>
                    </a:lnTo>
                    <a:lnTo>
                      <a:pt x="3202" y="592"/>
                    </a:lnTo>
                    <a:lnTo>
                      <a:pt x="3219" y="575"/>
                    </a:lnTo>
                    <a:lnTo>
                      <a:pt x="3233" y="564"/>
                    </a:lnTo>
                    <a:lnTo>
                      <a:pt x="3242" y="557"/>
                    </a:lnTo>
                    <a:lnTo>
                      <a:pt x="3252" y="548"/>
                    </a:lnTo>
                    <a:lnTo>
                      <a:pt x="3263" y="540"/>
                    </a:lnTo>
                    <a:lnTo>
                      <a:pt x="3274" y="535"/>
                    </a:lnTo>
                    <a:lnTo>
                      <a:pt x="3280" y="535"/>
                    </a:lnTo>
                    <a:lnTo>
                      <a:pt x="3286" y="535"/>
                    </a:lnTo>
                    <a:lnTo>
                      <a:pt x="3299" y="538"/>
                    </a:lnTo>
                    <a:lnTo>
                      <a:pt x="3316" y="545"/>
                    </a:lnTo>
                    <a:lnTo>
                      <a:pt x="3335" y="553"/>
                    </a:lnTo>
                    <a:lnTo>
                      <a:pt x="3335" y="530"/>
                    </a:lnTo>
                    <a:lnTo>
                      <a:pt x="3349" y="531"/>
                    </a:lnTo>
                    <a:lnTo>
                      <a:pt x="3373" y="535"/>
                    </a:lnTo>
                    <a:lnTo>
                      <a:pt x="3387" y="535"/>
                    </a:lnTo>
                    <a:lnTo>
                      <a:pt x="3398" y="535"/>
                    </a:lnTo>
                    <a:lnTo>
                      <a:pt x="3408" y="533"/>
                    </a:lnTo>
                    <a:lnTo>
                      <a:pt x="3410" y="531"/>
                    </a:lnTo>
                    <a:lnTo>
                      <a:pt x="3410" y="530"/>
                    </a:lnTo>
                    <a:lnTo>
                      <a:pt x="3410" y="525"/>
                    </a:lnTo>
                    <a:lnTo>
                      <a:pt x="3406" y="520"/>
                    </a:lnTo>
                    <a:lnTo>
                      <a:pt x="3396" y="509"/>
                    </a:lnTo>
                    <a:lnTo>
                      <a:pt x="3383" y="501"/>
                    </a:lnTo>
                    <a:lnTo>
                      <a:pt x="3309" y="484"/>
                    </a:lnTo>
                    <a:lnTo>
                      <a:pt x="3316" y="474"/>
                    </a:lnTo>
                    <a:lnTo>
                      <a:pt x="3316" y="467"/>
                    </a:lnTo>
                    <a:lnTo>
                      <a:pt x="3316" y="465"/>
                    </a:lnTo>
                    <a:lnTo>
                      <a:pt x="3313" y="464"/>
                    </a:lnTo>
                    <a:lnTo>
                      <a:pt x="3297" y="464"/>
                    </a:lnTo>
                    <a:lnTo>
                      <a:pt x="3284" y="465"/>
                    </a:lnTo>
                    <a:lnTo>
                      <a:pt x="3271" y="469"/>
                    </a:lnTo>
                    <a:lnTo>
                      <a:pt x="3259" y="472"/>
                    </a:lnTo>
                    <a:lnTo>
                      <a:pt x="3238" y="481"/>
                    </a:lnTo>
                    <a:lnTo>
                      <a:pt x="3221" y="491"/>
                    </a:lnTo>
                    <a:lnTo>
                      <a:pt x="3195" y="508"/>
                    </a:lnTo>
                    <a:lnTo>
                      <a:pt x="3185" y="511"/>
                    </a:lnTo>
                    <a:lnTo>
                      <a:pt x="3183" y="513"/>
                    </a:lnTo>
                    <a:lnTo>
                      <a:pt x="3179" y="511"/>
                    </a:lnTo>
                    <a:lnTo>
                      <a:pt x="3162" y="504"/>
                    </a:lnTo>
                    <a:lnTo>
                      <a:pt x="3136" y="498"/>
                    </a:lnTo>
                    <a:lnTo>
                      <a:pt x="3094" y="484"/>
                    </a:lnTo>
                    <a:lnTo>
                      <a:pt x="3088" y="484"/>
                    </a:lnTo>
                    <a:lnTo>
                      <a:pt x="3082" y="484"/>
                    </a:lnTo>
                    <a:lnTo>
                      <a:pt x="3071" y="486"/>
                    </a:lnTo>
                    <a:lnTo>
                      <a:pt x="3059" y="489"/>
                    </a:lnTo>
                    <a:lnTo>
                      <a:pt x="3054" y="489"/>
                    </a:lnTo>
                    <a:lnTo>
                      <a:pt x="3048" y="487"/>
                    </a:lnTo>
                    <a:lnTo>
                      <a:pt x="3046" y="484"/>
                    </a:lnTo>
                    <a:lnTo>
                      <a:pt x="3046" y="481"/>
                    </a:lnTo>
                    <a:lnTo>
                      <a:pt x="3048" y="474"/>
                    </a:lnTo>
                    <a:lnTo>
                      <a:pt x="3050" y="467"/>
                    </a:lnTo>
                    <a:lnTo>
                      <a:pt x="3061" y="454"/>
                    </a:lnTo>
                    <a:lnTo>
                      <a:pt x="3073" y="440"/>
                    </a:lnTo>
                    <a:lnTo>
                      <a:pt x="3077" y="433"/>
                    </a:lnTo>
                    <a:lnTo>
                      <a:pt x="3080" y="428"/>
                    </a:lnTo>
                    <a:lnTo>
                      <a:pt x="3084" y="416"/>
                    </a:lnTo>
                    <a:lnTo>
                      <a:pt x="3084" y="413"/>
                    </a:lnTo>
                    <a:lnTo>
                      <a:pt x="3082" y="411"/>
                    </a:lnTo>
                    <a:lnTo>
                      <a:pt x="3078" y="411"/>
                    </a:lnTo>
                    <a:lnTo>
                      <a:pt x="3075" y="413"/>
                    </a:lnTo>
                    <a:lnTo>
                      <a:pt x="3058" y="428"/>
                    </a:lnTo>
                    <a:lnTo>
                      <a:pt x="3048" y="435"/>
                    </a:lnTo>
                    <a:lnTo>
                      <a:pt x="3042" y="435"/>
                    </a:lnTo>
                    <a:lnTo>
                      <a:pt x="3035" y="437"/>
                    </a:lnTo>
                    <a:lnTo>
                      <a:pt x="3029" y="440"/>
                    </a:lnTo>
                    <a:lnTo>
                      <a:pt x="3018" y="450"/>
                    </a:lnTo>
                    <a:lnTo>
                      <a:pt x="3000" y="465"/>
                    </a:lnTo>
                    <a:lnTo>
                      <a:pt x="2981" y="487"/>
                    </a:lnTo>
                    <a:lnTo>
                      <a:pt x="2964" y="491"/>
                    </a:lnTo>
                    <a:lnTo>
                      <a:pt x="2951" y="494"/>
                    </a:lnTo>
                    <a:lnTo>
                      <a:pt x="2940" y="498"/>
                    </a:lnTo>
                    <a:lnTo>
                      <a:pt x="2930" y="504"/>
                    </a:lnTo>
                    <a:lnTo>
                      <a:pt x="2919" y="515"/>
                    </a:lnTo>
                    <a:lnTo>
                      <a:pt x="2907" y="526"/>
                    </a:lnTo>
                    <a:lnTo>
                      <a:pt x="2888" y="533"/>
                    </a:lnTo>
                    <a:lnTo>
                      <a:pt x="2871" y="520"/>
                    </a:lnTo>
                    <a:lnTo>
                      <a:pt x="2862" y="533"/>
                    </a:lnTo>
                    <a:lnTo>
                      <a:pt x="2841" y="533"/>
                    </a:lnTo>
                    <a:lnTo>
                      <a:pt x="2835" y="516"/>
                    </a:lnTo>
                    <a:lnTo>
                      <a:pt x="2854" y="515"/>
                    </a:lnTo>
                    <a:lnTo>
                      <a:pt x="2854" y="487"/>
                    </a:lnTo>
                    <a:lnTo>
                      <a:pt x="2816" y="501"/>
                    </a:lnTo>
                    <a:lnTo>
                      <a:pt x="2785" y="513"/>
                    </a:lnTo>
                    <a:lnTo>
                      <a:pt x="2759" y="520"/>
                    </a:lnTo>
                    <a:lnTo>
                      <a:pt x="2751" y="520"/>
                    </a:lnTo>
                    <a:lnTo>
                      <a:pt x="2751" y="518"/>
                    </a:lnTo>
                    <a:lnTo>
                      <a:pt x="2753" y="515"/>
                    </a:lnTo>
                    <a:lnTo>
                      <a:pt x="2759" y="511"/>
                    </a:lnTo>
                    <a:lnTo>
                      <a:pt x="2780" y="498"/>
                    </a:lnTo>
                    <a:lnTo>
                      <a:pt x="2782" y="484"/>
                    </a:lnTo>
                    <a:lnTo>
                      <a:pt x="2808" y="467"/>
                    </a:lnTo>
                    <a:lnTo>
                      <a:pt x="2824" y="454"/>
                    </a:lnTo>
                    <a:lnTo>
                      <a:pt x="2837" y="443"/>
                    </a:lnTo>
                    <a:lnTo>
                      <a:pt x="2850" y="435"/>
                    </a:lnTo>
                    <a:lnTo>
                      <a:pt x="2902" y="413"/>
                    </a:lnTo>
                    <a:lnTo>
                      <a:pt x="2940" y="388"/>
                    </a:lnTo>
                    <a:lnTo>
                      <a:pt x="2922" y="386"/>
                    </a:lnTo>
                    <a:lnTo>
                      <a:pt x="2909" y="386"/>
                    </a:lnTo>
                    <a:lnTo>
                      <a:pt x="2898" y="383"/>
                    </a:lnTo>
                    <a:lnTo>
                      <a:pt x="2892" y="378"/>
                    </a:lnTo>
                    <a:lnTo>
                      <a:pt x="2888" y="374"/>
                    </a:lnTo>
                    <a:lnTo>
                      <a:pt x="2888" y="369"/>
                    </a:lnTo>
                    <a:lnTo>
                      <a:pt x="2822" y="374"/>
                    </a:lnTo>
                    <a:lnTo>
                      <a:pt x="2806" y="350"/>
                    </a:lnTo>
                    <a:lnTo>
                      <a:pt x="2732" y="354"/>
                    </a:lnTo>
                    <a:lnTo>
                      <a:pt x="2713" y="340"/>
                    </a:lnTo>
                    <a:lnTo>
                      <a:pt x="2605" y="340"/>
                    </a:lnTo>
                    <a:lnTo>
                      <a:pt x="2593" y="318"/>
                    </a:lnTo>
                    <a:lnTo>
                      <a:pt x="2563" y="322"/>
                    </a:lnTo>
                    <a:lnTo>
                      <a:pt x="2546" y="303"/>
                    </a:lnTo>
                    <a:lnTo>
                      <a:pt x="2542" y="276"/>
                    </a:lnTo>
                    <a:lnTo>
                      <a:pt x="2506" y="276"/>
                    </a:lnTo>
                    <a:lnTo>
                      <a:pt x="2506" y="303"/>
                    </a:lnTo>
                    <a:lnTo>
                      <a:pt x="2342" y="301"/>
                    </a:lnTo>
                    <a:lnTo>
                      <a:pt x="2201" y="298"/>
                    </a:lnTo>
                    <a:lnTo>
                      <a:pt x="2078" y="293"/>
                    </a:lnTo>
                    <a:lnTo>
                      <a:pt x="2000" y="288"/>
                    </a:lnTo>
                    <a:lnTo>
                      <a:pt x="1918" y="281"/>
                    </a:lnTo>
                    <a:lnTo>
                      <a:pt x="1828" y="274"/>
                    </a:lnTo>
                    <a:lnTo>
                      <a:pt x="1735" y="264"/>
                    </a:lnTo>
                    <a:lnTo>
                      <a:pt x="1638" y="254"/>
                    </a:lnTo>
                    <a:lnTo>
                      <a:pt x="1537" y="241"/>
                    </a:lnTo>
                    <a:lnTo>
                      <a:pt x="1434" y="227"/>
                    </a:lnTo>
                    <a:lnTo>
                      <a:pt x="1330" y="210"/>
                    </a:lnTo>
                    <a:lnTo>
                      <a:pt x="1221" y="191"/>
                    </a:lnTo>
                    <a:lnTo>
                      <a:pt x="1113" y="171"/>
                    </a:lnTo>
                    <a:lnTo>
                      <a:pt x="1004" y="148"/>
                    </a:lnTo>
                    <a:lnTo>
                      <a:pt x="896" y="124"/>
                    </a:lnTo>
                    <a:lnTo>
                      <a:pt x="789" y="95"/>
                    </a:lnTo>
                    <a:lnTo>
                      <a:pt x="683" y="66"/>
                    </a:lnTo>
                    <a:lnTo>
                      <a:pt x="578" y="34"/>
                    </a:lnTo>
                    <a:lnTo>
                      <a:pt x="477" y="0"/>
                    </a:lnTo>
                    <a:lnTo>
                      <a:pt x="479" y="132"/>
                    </a:lnTo>
                    <a:lnTo>
                      <a:pt x="472" y="136"/>
                    </a:lnTo>
                    <a:lnTo>
                      <a:pt x="452" y="146"/>
                    </a:lnTo>
                    <a:lnTo>
                      <a:pt x="449" y="149"/>
                    </a:lnTo>
                    <a:lnTo>
                      <a:pt x="445" y="153"/>
                    </a:lnTo>
                    <a:lnTo>
                      <a:pt x="441" y="164"/>
                    </a:lnTo>
                    <a:lnTo>
                      <a:pt x="437" y="176"/>
                    </a:lnTo>
                    <a:lnTo>
                      <a:pt x="399" y="175"/>
                    </a:lnTo>
                    <a:lnTo>
                      <a:pt x="390" y="161"/>
                    </a:lnTo>
                    <a:lnTo>
                      <a:pt x="437" y="122"/>
                    </a:lnTo>
                    <a:lnTo>
                      <a:pt x="452" y="122"/>
                    </a:lnTo>
                    <a:lnTo>
                      <a:pt x="456" y="100"/>
                    </a:lnTo>
                    <a:lnTo>
                      <a:pt x="413" y="83"/>
                    </a:lnTo>
                    <a:lnTo>
                      <a:pt x="378" y="70"/>
                    </a:lnTo>
                    <a:lnTo>
                      <a:pt x="363" y="61"/>
                    </a:lnTo>
                    <a:lnTo>
                      <a:pt x="352" y="56"/>
                    </a:lnTo>
                    <a:lnTo>
                      <a:pt x="333" y="41"/>
                    </a:lnTo>
                    <a:lnTo>
                      <a:pt x="315" y="26"/>
                    </a:lnTo>
                    <a:lnTo>
                      <a:pt x="296" y="9"/>
                    </a:lnTo>
                    <a:lnTo>
                      <a:pt x="298" y="51"/>
                    </a:lnTo>
                    <a:lnTo>
                      <a:pt x="302" y="163"/>
                    </a:lnTo>
                    <a:lnTo>
                      <a:pt x="314" y="171"/>
                    </a:lnTo>
                    <a:lnTo>
                      <a:pt x="287" y="198"/>
                    </a:lnTo>
                    <a:lnTo>
                      <a:pt x="260" y="219"/>
                    </a:lnTo>
                    <a:lnTo>
                      <a:pt x="256" y="232"/>
                    </a:lnTo>
                    <a:lnTo>
                      <a:pt x="251" y="252"/>
                    </a:lnTo>
                    <a:lnTo>
                      <a:pt x="245" y="274"/>
                    </a:lnTo>
                    <a:lnTo>
                      <a:pt x="228" y="322"/>
                    </a:lnTo>
                    <a:lnTo>
                      <a:pt x="207" y="379"/>
                    </a:lnTo>
                    <a:lnTo>
                      <a:pt x="194" y="405"/>
                    </a:lnTo>
                    <a:lnTo>
                      <a:pt x="182" y="425"/>
                    </a:lnTo>
                    <a:lnTo>
                      <a:pt x="146" y="484"/>
                    </a:lnTo>
                    <a:lnTo>
                      <a:pt x="127" y="511"/>
                    </a:lnTo>
                    <a:lnTo>
                      <a:pt x="125" y="540"/>
                    </a:lnTo>
                    <a:lnTo>
                      <a:pt x="100" y="543"/>
                    </a:lnTo>
                    <a:lnTo>
                      <a:pt x="89" y="577"/>
                    </a:lnTo>
                    <a:lnTo>
                      <a:pt x="78" y="580"/>
                    </a:lnTo>
                    <a:lnTo>
                      <a:pt x="80" y="733"/>
                    </a:lnTo>
                    <a:lnTo>
                      <a:pt x="74" y="738"/>
                    </a:lnTo>
                    <a:lnTo>
                      <a:pt x="62" y="751"/>
                    </a:lnTo>
                    <a:lnTo>
                      <a:pt x="47" y="770"/>
                    </a:lnTo>
                    <a:lnTo>
                      <a:pt x="41" y="778"/>
                    </a:lnTo>
                    <a:lnTo>
                      <a:pt x="40" y="789"/>
                    </a:lnTo>
                    <a:lnTo>
                      <a:pt x="36" y="795"/>
                    </a:lnTo>
                    <a:lnTo>
                      <a:pt x="30" y="802"/>
                    </a:lnTo>
                    <a:lnTo>
                      <a:pt x="15" y="814"/>
                    </a:lnTo>
                    <a:lnTo>
                      <a:pt x="9" y="817"/>
                    </a:lnTo>
                    <a:lnTo>
                      <a:pt x="3" y="822"/>
                    </a:lnTo>
                    <a:lnTo>
                      <a:pt x="0" y="827"/>
                    </a:lnTo>
                    <a:lnTo>
                      <a:pt x="0" y="832"/>
                    </a:lnTo>
                    <a:lnTo>
                      <a:pt x="9" y="848"/>
                    </a:lnTo>
                    <a:lnTo>
                      <a:pt x="21" y="866"/>
                    </a:lnTo>
                    <a:lnTo>
                      <a:pt x="32" y="885"/>
                    </a:lnTo>
                    <a:lnTo>
                      <a:pt x="36" y="892"/>
                    </a:lnTo>
                    <a:lnTo>
                      <a:pt x="36" y="898"/>
                    </a:lnTo>
                    <a:lnTo>
                      <a:pt x="32" y="909"/>
                    </a:lnTo>
                    <a:lnTo>
                      <a:pt x="24" y="922"/>
                    </a:lnTo>
                    <a:lnTo>
                      <a:pt x="21" y="931"/>
                    </a:lnTo>
                    <a:lnTo>
                      <a:pt x="19" y="937"/>
                    </a:lnTo>
                    <a:lnTo>
                      <a:pt x="17" y="947"/>
                    </a:lnTo>
                    <a:lnTo>
                      <a:pt x="19" y="956"/>
                    </a:lnTo>
                    <a:lnTo>
                      <a:pt x="28" y="988"/>
                    </a:lnTo>
                    <a:lnTo>
                      <a:pt x="45" y="1030"/>
                    </a:lnTo>
                    <a:lnTo>
                      <a:pt x="68" y="1086"/>
                    </a:lnTo>
                    <a:lnTo>
                      <a:pt x="41" y="1086"/>
                    </a:lnTo>
                    <a:lnTo>
                      <a:pt x="74" y="1120"/>
                    </a:lnTo>
                    <a:lnTo>
                      <a:pt x="95" y="1106"/>
                    </a:lnTo>
                    <a:lnTo>
                      <a:pt x="102" y="1115"/>
                    </a:lnTo>
                    <a:lnTo>
                      <a:pt x="108" y="1122"/>
                    </a:lnTo>
                    <a:lnTo>
                      <a:pt x="114" y="1130"/>
                    </a:lnTo>
                    <a:lnTo>
                      <a:pt x="114" y="1135"/>
                    </a:lnTo>
                    <a:lnTo>
                      <a:pt x="112" y="1140"/>
                    </a:lnTo>
                    <a:lnTo>
                      <a:pt x="110" y="1152"/>
                    </a:lnTo>
                    <a:lnTo>
                      <a:pt x="104" y="1167"/>
                    </a:lnTo>
                    <a:lnTo>
                      <a:pt x="78" y="1140"/>
                    </a:lnTo>
                    <a:lnTo>
                      <a:pt x="80" y="1206"/>
                    </a:lnTo>
                    <a:lnTo>
                      <a:pt x="106" y="1228"/>
                    </a:lnTo>
                    <a:lnTo>
                      <a:pt x="114" y="1259"/>
                    </a:lnTo>
                    <a:lnTo>
                      <a:pt x="89" y="1267"/>
                    </a:lnTo>
                    <a:lnTo>
                      <a:pt x="119" y="1340"/>
                    </a:lnTo>
                    <a:lnTo>
                      <a:pt x="144" y="1392"/>
                    </a:lnTo>
                    <a:lnTo>
                      <a:pt x="154" y="1411"/>
                    </a:lnTo>
                    <a:lnTo>
                      <a:pt x="159" y="1419"/>
                    </a:lnTo>
                    <a:lnTo>
                      <a:pt x="163" y="1426"/>
                    </a:lnTo>
                    <a:lnTo>
                      <a:pt x="165" y="1436"/>
                    </a:lnTo>
                    <a:lnTo>
                      <a:pt x="165" y="1462"/>
                    </a:lnTo>
                    <a:lnTo>
                      <a:pt x="165" y="1487"/>
                    </a:lnTo>
                    <a:lnTo>
                      <a:pt x="163" y="1499"/>
                    </a:lnTo>
                    <a:lnTo>
                      <a:pt x="199" y="1511"/>
                    </a:lnTo>
                    <a:lnTo>
                      <a:pt x="230" y="1521"/>
                    </a:lnTo>
                    <a:lnTo>
                      <a:pt x="243" y="1526"/>
                    </a:lnTo>
                    <a:lnTo>
                      <a:pt x="251" y="1531"/>
                    </a:lnTo>
                    <a:lnTo>
                      <a:pt x="256" y="1536"/>
                    </a:lnTo>
                    <a:lnTo>
                      <a:pt x="260" y="1541"/>
                    </a:lnTo>
                    <a:lnTo>
                      <a:pt x="268" y="1556"/>
                    </a:lnTo>
                    <a:lnTo>
                      <a:pt x="272" y="1573"/>
                    </a:lnTo>
                    <a:lnTo>
                      <a:pt x="312" y="1590"/>
                    </a:lnTo>
                    <a:lnTo>
                      <a:pt x="340" y="1604"/>
                    </a:lnTo>
                    <a:lnTo>
                      <a:pt x="352" y="1610"/>
                    </a:lnTo>
                    <a:lnTo>
                      <a:pt x="357" y="1616"/>
                    </a:lnTo>
                    <a:lnTo>
                      <a:pt x="363" y="1622"/>
                    </a:lnTo>
                    <a:lnTo>
                      <a:pt x="365" y="1629"/>
                    </a:lnTo>
                    <a:lnTo>
                      <a:pt x="363" y="1636"/>
                    </a:lnTo>
                    <a:lnTo>
                      <a:pt x="384" y="1639"/>
                    </a:lnTo>
                    <a:lnTo>
                      <a:pt x="432" y="1682"/>
                    </a:lnTo>
                    <a:lnTo>
                      <a:pt x="435" y="1698"/>
                    </a:lnTo>
                    <a:lnTo>
                      <a:pt x="432" y="1702"/>
                    </a:lnTo>
                    <a:lnTo>
                      <a:pt x="424" y="1707"/>
                    </a:lnTo>
                    <a:lnTo>
                      <a:pt x="420" y="1712"/>
                    </a:lnTo>
                    <a:lnTo>
                      <a:pt x="418" y="1717"/>
                    </a:lnTo>
                    <a:lnTo>
                      <a:pt x="416" y="1724"/>
                    </a:lnTo>
                    <a:lnTo>
                      <a:pt x="418" y="1731"/>
                    </a:lnTo>
                    <a:lnTo>
                      <a:pt x="422" y="1744"/>
                    </a:lnTo>
                    <a:lnTo>
                      <a:pt x="424" y="1751"/>
                    </a:lnTo>
                    <a:lnTo>
                      <a:pt x="428" y="1756"/>
                    </a:lnTo>
                    <a:lnTo>
                      <a:pt x="433" y="1759"/>
                    </a:lnTo>
                    <a:lnTo>
                      <a:pt x="439" y="1764"/>
                    </a:lnTo>
                    <a:lnTo>
                      <a:pt x="449" y="1768"/>
                    </a:lnTo>
                    <a:lnTo>
                      <a:pt x="458" y="1769"/>
                    </a:lnTo>
                    <a:lnTo>
                      <a:pt x="492" y="1776"/>
                    </a:lnTo>
                    <a:lnTo>
                      <a:pt x="532" y="1781"/>
                    </a:lnTo>
                    <a:lnTo>
                      <a:pt x="580" y="1786"/>
                    </a:lnTo>
                    <a:lnTo>
                      <a:pt x="645" y="1797"/>
                    </a:lnTo>
                    <a:lnTo>
                      <a:pt x="654" y="1824"/>
                    </a:lnTo>
                    <a:lnTo>
                      <a:pt x="789" y="1896"/>
                    </a:lnTo>
                    <a:lnTo>
                      <a:pt x="890" y="1954"/>
                    </a:lnTo>
                    <a:lnTo>
                      <a:pt x="930" y="1976"/>
                    </a:lnTo>
                    <a:lnTo>
                      <a:pt x="953" y="1991"/>
                    </a:lnTo>
                    <a:lnTo>
                      <a:pt x="961" y="1994"/>
                    </a:lnTo>
                    <a:lnTo>
                      <a:pt x="976" y="1998"/>
                    </a:lnTo>
                    <a:lnTo>
                      <a:pt x="1012" y="2003"/>
                    </a:lnTo>
                    <a:lnTo>
                      <a:pt x="1061" y="2010"/>
                    </a:lnTo>
                    <a:lnTo>
                      <a:pt x="1103" y="2013"/>
                    </a:lnTo>
                    <a:lnTo>
                      <a:pt x="1181" y="2020"/>
                    </a:lnTo>
                    <a:lnTo>
                      <a:pt x="1195" y="2025"/>
                    </a:lnTo>
                    <a:lnTo>
                      <a:pt x="1210" y="2030"/>
                    </a:lnTo>
                    <a:lnTo>
                      <a:pt x="1227" y="2032"/>
                    </a:lnTo>
                    <a:lnTo>
                      <a:pt x="1256" y="2030"/>
                    </a:lnTo>
                    <a:lnTo>
                      <a:pt x="1267" y="2028"/>
                    </a:lnTo>
                    <a:lnTo>
                      <a:pt x="1276" y="1996"/>
                    </a:lnTo>
                    <a:lnTo>
                      <a:pt x="1436" y="1996"/>
                    </a:lnTo>
                    <a:lnTo>
                      <a:pt x="1453" y="2015"/>
                    </a:lnTo>
                    <a:lnTo>
                      <a:pt x="1493" y="2059"/>
                    </a:lnTo>
                    <a:lnTo>
                      <a:pt x="1516" y="2082"/>
                    </a:lnTo>
                    <a:lnTo>
                      <a:pt x="1539" y="2103"/>
                    </a:lnTo>
                    <a:lnTo>
                      <a:pt x="1560" y="2121"/>
                    </a:lnTo>
                    <a:lnTo>
                      <a:pt x="1569" y="2126"/>
                    </a:lnTo>
                    <a:lnTo>
                      <a:pt x="1575" y="2131"/>
                    </a:lnTo>
                    <a:lnTo>
                      <a:pt x="1611" y="2147"/>
                    </a:lnTo>
                    <a:lnTo>
                      <a:pt x="1615" y="2213"/>
                    </a:lnTo>
                    <a:lnTo>
                      <a:pt x="1665" y="2260"/>
                    </a:lnTo>
                    <a:lnTo>
                      <a:pt x="1701" y="2295"/>
                    </a:lnTo>
                    <a:lnTo>
                      <a:pt x="1724" y="2316"/>
                    </a:lnTo>
                    <a:lnTo>
                      <a:pt x="1729" y="2319"/>
                    </a:lnTo>
                    <a:lnTo>
                      <a:pt x="1737" y="2321"/>
                    </a:lnTo>
                    <a:lnTo>
                      <a:pt x="1750" y="2324"/>
                    </a:lnTo>
                    <a:lnTo>
                      <a:pt x="1765" y="2324"/>
                    </a:lnTo>
                    <a:lnTo>
                      <a:pt x="1804" y="2279"/>
                    </a:lnTo>
                    <a:lnTo>
                      <a:pt x="1798" y="2255"/>
                    </a:lnTo>
                    <a:lnTo>
                      <a:pt x="1811" y="2245"/>
                    </a:lnTo>
                    <a:lnTo>
                      <a:pt x="1823" y="2238"/>
                    </a:lnTo>
                    <a:lnTo>
                      <a:pt x="1828" y="2235"/>
                    </a:lnTo>
                    <a:lnTo>
                      <a:pt x="1834" y="2235"/>
                    </a:lnTo>
                    <a:lnTo>
                      <a:pt x="1838" y="2235"/>
                    </a:lnTo>
                    <a:lnTo>
                      <a:pt x="1842" y="2236"/>
                    </a:lnTo>
                    <a:lnTo>
                      <a:pt x="1847" y="2241"/>
                    </a:lnTo>
                    <a:lnTo>
                      <a:pt x="1851" y="2250"/>
                    </a:lnTo>
                    <a:lnTo>
                      <a:pt x="1891" y="2246"/>
                    </a:lnTo>
                    <a:lnTo>
                      <a:pt x="1902" y="2231"/>
                    </a:lnTo>
                    <a:lnTo>
                      <a:pt x="1920" y="2251"/>
                    </a:lnTo>
                    <a:lnTo>
                      <a:pt x="1967" y="2263"/>
                    </a:lnTo>
                    <a:lnTo>
                      <a:pt x="2019" y="2338"/>
                    </a:lnTo>
                    <a:lnTo>
                      <a:pt x="2060" y="2392"/>
                    </a:lnTo>
                    <a:lnTo>
                      <a:pt x="2078" y="2412"/>
                    </a:lnTo>
                    <a:lnTo>
                      <a:pt x="2089" y="2424"/>
                    </a:lnTo>
                    <a:lnTo>
                      <a:pt x="2095" y="2429"/>
                    </a:lnTo>
                    <a:lnTo>
                      <a:pt x="2098" y="2436"/>
                    </a:lnTo>
                    <a:lnTo>
                      <a:pt x="2098" y="2441"/>
                    </a:lnTo>
                    <a:lnTo>
                      <a:pt x="2098" y="2446"/>
                    </a:lnTo>
                    <a:lnTo>
                      <a:pt x="2093" y="2454"/>
                    </a:lnTo>
                    <a:lnTo>
                      <a:pt x="2089" y="2458"/>
                    </a:lnTo>
                    <a:lnTo>
                      <a:pt x="2121" y="2466"/>
                    </a:lnTo>
                    <a:lnTo>
                      <a:pt x="2125" y="2510"/>
                    </a:lnTo>
                    <a:lnTo>
                      <a:pt x="2129" y="2510"/>
                    </a:lnTo>
                    <a:lnTo>
                      <a:pt x="2133" y="2517"/>
                    </a:lnTo>
                    <a:lnTo>
                      <a:pt x="2138" y="2532"/>
                    </a:lnTo>
                    <a:lnTo>
                      <a:pt x="2154" y="2576"/>
                    </a:lnTo>
                    <a:lnTo>
                      <a:pt x="2159" y="2581"/>
                    </a:lnTo>
                    <a:lnTo>
                      <a:pt x="2173" y="2590"/>
                    </a:lnTo>
                    <a:lnTo>
                      <a:pt x="2182" y="2596"/>
                    </a:lnTo>
                    <a:lnTo>
                      <a:pt x="2192" y="2602"/>
                    </a:lnTo>
                    <a:lnTo>
                      <a:pt x="2205" y="2607"/>
                    </a:lnTo>
                    <a:lnTo>
                      <a:pt x="2218" y="2610"/>
                    </a:lnTo>
                    <a:lnTo>
                      <a:pt x="2251" y="2617"/>
                    </a:lnTo>
                    <a:lnTo>
                      <a:pt x="2283" y="2625"/>
                    </a:lnTo>
                    <a:lnTo>
                      <a:pt x="2314" y="2634"/>
                    </a:lnTo>
                    <a:lnTo>
                      <a:pt x="2325" y="2639"/>
                    </a:lnTo>
                    <a:lnTo>
                      <a:pt x="2334" y="2646"/>
                    </a:lnTo>
                    <a:lnTo>
                      <a:pt x="2342" y="2649"/>
                    </a:lnTo>
                    <a:lnTo>
                      <a:pt x="2348" y="2651"/>
                    </a:lnTo>
                    <a:lnTo>
                      <a:pt x="2352" y="2649"/>
                    </a:lnTo>
                    <a:lnTo>
                      <a:pt x="2353" y="2646"/>
                    </a:lnTo>
                    <a:lnTo>
                      <a:pt x="2353" y="2639"/>
                    </a:lnTo>
                    <a:lnTo>
                      <a:pt x="2352" y="2632"/>
                    </a:lnTo>
                    <a:lnTo>
                      <a:pt x="2346" y="2625"/>
                    </a:lnTo>
                    <a:lnTo>
                      <a:pt x="2338" y="2615"/>
                    </a:lnTo>
                    <a:lnTo>
                      <a:pt x="2329" y="2607"/>
                    </a:lnTo>
                    <a:lnTo>
                      <a:pt x="2325" y="2596"/>
                    </a:lnTo>
                    <a:lnTo>
                      <a:pt x="2321" y="2588"/>
                    </a:lnTo>
                    <a:lnTo>
                      <a:pt x="2321" y="2580"/>
                    </a:lnTo>
                    <a:lnTo>
                      <a:pt x="2321" y="2571"/>
                    </a:lnTo>
                    <a:lnTo>
                      <a:pt x="2323" y="2563"/>
                    </a:lnTo>
                    <a:lnTo>
                      <a:pt x="2329" y="2553"/>
                    </a:lnTo>
                    <a:lnTo>
                      <a:pt x="2331" y="2546"/>
                    </a:lnTo>
                    <a:lnTo>
                      <a:pt x="2333" y="2532"/>
                    </a:lnTo>
                    <a:lnTo>
                      <a:pt x="2334" y="2497"/>
                    </a:lnTo>
                    <a:lnTo>
                      <a:pt x="2338" y="2449"/>
                    </a:lnTo>
                    <a:lnTo>
                      <a:pt x="2365" y="2444"/>
                    </a:lnTo>
                    <a:lnTo>
                      <a:pt x="2359" y="2412"/>
                    </a:lnTo>
                    <a:lnTo>
                      <a:pt x="2382" y="2412"/>
                    </a:lnTo>
                    <a:lnTo>
                      <a:pt x="2397" y="2382"/>
                    </a:lnTo>
                    <a:lnTo>
                      <a:pt x="2426" y="2378"/>
                    </a:lnTo>
                    <a:lnTo>
                      <a:pt x="2430" y="2372"/>
                    </a:lnTo>
                    <a:lnTo>
                      <a:pt x="2433" y="2365"/>
                    </a:lnTo>
                    <a:lnTo>
                      <a:pt x="2439" y="2360"/>
                    </a:lnTo>
                    <a:lnTo>
                      <a:pt x="2445" y="2358"/>
                    </a:lnTo>
                    <a:lnTo>
                      <a:pt x="2451" y="2356"/>
                    </a:lnTo>
                    <a:lnTo>
                      <a:pt x="2456" y="2355"/>
                    </a:lnTo>
                    <a:lnTo>
                      <a:pt x="2462" y="2388"/>
                    </a:lnTo>
                    <a:lnTo>
                      <a:pt x="2475" y="2373"/>
                    </a:lnTo>
                    <a:lnTo>
                      <a:pt x="2487" y="2363"/>
                    </a:lnTo>
                    <a:lnTo>
                      <a:pt x="2498" y="2355"/>
                    </a:lnTo>
                    <a:lnTo>
                      <a:pt x="2508" y="2351"/>
                    </a:lnTo>
                    <a:lnTo>
                      <a:pt x="2521" y="2350"/>
                    </a:lnTo>
                    <a:lnTo>
                      <a:pt x="2532" y="2348"/>
                    </a:lnTo>
                    <a:lnTo>
                      <a:pt x="2546" y="2344"/>
                    </a:lnTo>
                    <a:lnTo>
                      <a:pt x="2561" y="2336"/>
                    </a:lnTo>
                    <a:lnTo>
                      <a:pt x="2580" y="2324"/>
                    </a:lnTo>
                    <a:lnTo>
                      <a:pt x="2588" y="2317"/>
                    </a:lnTo>
                    <a:lnTo>
                      <a:pt x="2591" y="2311"/>
                    </a:lnTo>
                    <a:lnTo>
                      <a:pt x="2593" y="2307"/>
                    </a:lnTo>
                    <a:lnTo>
                      <a:pt x="2591" y="2304"/>
                    </a:lnTo>
                    <a:lnTo>
                      <a:pt x="2589" y="2302"/>
                    </a:lnTo>
                    <a:lnTo>
                      <a:pt x="2586" y="2299"/>
                    </a:lnTo>
                    <a:lnTo>
                      <a:pt x="2572" y="2292"/>
                    </a:lnTo>
                    <a:lnTo>
                      <a:pt x="2567" y="2285"/>
                    </a:lnTo>
                    <a:lnTo>
                      <a:pt x="2563" y="2280"/>
                    </a:lnTo>
                    <a:lnTo>
                      <a:pt x="2563" y="2279"/>
                    </a:lnTo>
                    <a:lnTo>
                      <a:pt x="2589" y="2250"/>
                    </a:lnTo>
                    <a:lnTo>
                      <a:pt x="2599" y="2263"/>
                    </a:lnTo>
                    <a:lnTo>
                      <a:pt x="2610" y="2273"/>
                    </a:lnTo>
                    <a:lnTo>
                      <a:pt x="2616" y="2279"/>
                    </a:lnTo>
                    <a:lnTo>
                      <a:pt x="2622" y="2282"/>
                    </a:lnTo>
                    <a:lnTo>
                      <a:pt x="2635" y="2284"/>
                    </a:lnTo>
                    <a:lnTo>
                      <a:pt x="2648" y="2282"/>
                    </a:lnTo>
                    <a:lnTo>
                      <a:pt x="2654" y="2280"/>
                    </a:lnTo>
                    <a:lnTo>
                      <a:pt x="2662" y="2277"/>
                    </a:lnTo>
                    <a:lnTo>
                      <a:pt x="2667" y="2273"/>
                    </a:lnTo>
                    <a:lnTo>
                      <a:pt x="2673" y="2268"/>
                    </a:lnTo>
                    <a:lnTo>
                      <a:pt x="2683" y="2255"/>
                    </a:lnTo>
                    <a:lnTo>
                      <a:pt x="2688" y="2243"/>
                    </a:lnTo>
                    <a:lnTo>
                      <a:pt x="2694" y="2231"/>
                    </a:lnTo>
                    <a:lnTo>
                      <a:pt x="2744" y="2226"/>
                    </a:lnTo>
                    <a:lnTo>
                      <a:pt x="2787" y="2245"/>
                    </a:lnTo>
                    <a:close/>
                  </a:path>
                </a:pathLst>
              </a:custGeom>
              <a:noFill/>
              <a:ln w="12700">
                <a:solidFill>
                  <a:schemeClr val="bg1">
                    <a:lumMod val="65000"/>
                  </a:scheme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5" name="Freeform 11"/>
              <p:cNvSpPr>
                <a:spLocks/>
              </p:cNvSpPr>
              <p:nvPr/>
            </p:nvSpPr>
            <p:spPr bwMode="auto">
              <a:xfrm>
                <a:off x="2049463" y="1262063"/>
                <a:ext cx="882650" cy="495300"/>
              </a:xfrm>
              <a:custGeom>
                <a:avLst/>
                <a:gdLst>
                  <a:gd name="T0" fmla="*/ 2147483647 w 626"/>
                  <a:gd name="T1" fmla="*/ 0 h 312"/>
                  <a:gd name="T2" fmla="*/ 2147483647 w 626"/>
                  <a:gd name="T3" fmla="*/ 2147483647 h 312"/>
                  <a:gd name="T4" fmla="*/ 2147483647 w 626"/>
                  <a:gd name="T5" fmla="*/ 2147483647 h 312"/>
                  <a:gd name="T6" fmla="*/ 2147483647 w 626"/>
                  <a:gd name="T7" fmla="*/ 2147483647 h 312"/>
                  <a:gd name="T8" fmla="*/ 2147483647 w 626"/>
                  <a:gd name="T9" fmla="*/ 2147483647 h 312"/>
                  <a:gd name="T10" fmla="*/ 2147483647 w 626"/>
                  <a:gd name="T11" fmla="*/ 2147483647 h 312"/>
                  <a:gd name="T12" fmla="*/ 2147483647 w 626"/>
                  <a:gd name="T13" fmla="*/ 2147483647 h 312"/>
                  <a:gd name="T14" fmla="*/ 2147483647 w 626"/>
                  <a:gd name="T15" fmla="*/ 2147483647 h 312"/>
                  <a:gd name="T16" fmla="*/ 2147483647 w 626"/>
                  <a:gd name="T17" fmla="*/ 2147483647 h 312"/>
                  <a:gd name="T18" fmla="*/ 2147483647 w 626"/>
                  <a:gd name="T19" fmla="*/ 2147483647 h 312"/>
                  <a:gd name="T20" fmla="*/ 2147483647 w 626"/>
                  <a:gd name="T21" fmla="*/ 2147483647 h 312"/>
                  <a:gd name="T22" fmla="*/ 2147483647 w 626"/>
                  <a:gd name="T23" fmla="*/ 2147483647 h 312"/>
                  <a:gd name="T24" fmla="*/ 2147483647 w 626"/>
                  <a:gd name="T25" fmla="*/ 2147483647 h 312"/>
                  <a:gd name="T26" fmla="*/ 2147483647 w 626"/>
                  <a:gd name="T27" fmla="*/ 2147483647 h 312"/>
                  <a:gd name="T28" fmla="*/ 2147483647 w 626"/>
                  <a:gd name="T29" fmla="*/ 2147483647 h 312"/>
                  <a:gd name="T30" fmla="*/ 2147483647 w 626"/>
                  <a:gd name="T31" fmla="*/ 2147483647 h 312"/>
                  <a:gd name="T32" fmla="*/ 2147483647 w 626"/>
                  <a:gd name="T33" fmla="*/ 2147483647 h 312"/>
                  <a:gd name="T34" fmla="*/ 2147483647 w 626"/>
                  <a:gd name="T35" fmla="*/ 2147483647 h 312"/>
                  <a:gd name="T36" fmla="*/ 2147483647 w 626"/>
                  <a:gd name="T37" fmla="*/ 2147483647 h 312"/>
                  <a:gd name="T38" fmla="*/ 2147483647 w 626"/>
                  <a:gd name="T39" fmla="*/ 2147483647 h 312"/>
                  <a:gd name="T40" fmla="*/ 2147483647 w 626"/>
                  <a:gd name="T41" fmla="*/ 2147483647 h 312"/>
                  <a:gd name="T42" fmla="*/ 2147483647 w 626"/>
                  <a:gd name="T43" fmla="*/ 2147483647 h 312"/>
                  <a:gd name="T44" fmla="*/ 2147483647 w 626"/>
                  <a:gd name="T45" fmla="*/ 2147483647 h 312"/>
                  <a:gd name="T46" fmla="*/ 2147483647 w 626"/>
                  <a:gd name="T47" fmla="*/ 2147483647 h 312"/>
                  <a:gd name="T48" fmla="*/ 2147483647 w 626"/>
                  <a:gd name="T49" fmla="*/ 2147483647 h 312"/>
                  <a:gd name="T50" fmla="*/ 2147483647 w 626"/>
                  <a:gd name="T51" fmla="*/ 2147483647 h 312"/>
                  <a:gd name="T52" fmla="*/ 2147483647 w 626"/>
                  <a:gd name="T53" fmla="*/ 2147483647 h 312"/>
                  <a:gd name="T54" fmla="*/ 2147483647 w 626"/>
                  <a:gd name="T55" fmla="*/ 2147483647 h 312"/>
                  <a:gd name="T56" fmla="*/ 2147483647 w 626"/>
                  <a:gd name="T57" fmla="*/ 2147483647 h 312"/>
                  <a:gd name="T58" fmla="*/ 2147483647 w 626"/>
                  <a:gd name="T59" fmla="*/ 2147483647 h 312"/>
                  <a:gd name="T60" fmla="*/ 2147483647 w 626"/>
                  <a:gd name="T61" fmla="*/ 2147483647 h 312"/>
                  <a:gd name="T62" fmla="*/ 2147483647 w 626"/>
                  <a:gd name="T63" fmla="*/ 2147483647 h 312"/>
                  <a:gd name="T64" fmla="*/ 2147483647 w 626"/>
                  <a:gd name="T65" fmla="*/ 2147483647 h 312"/>
                  <a:gd name="T66" fmla="*/ 2147483647 w 626"/>
                  <a:gd name="T67" fmla="*/ 2147483647 h 312"/>
                  <a:gd name="T68" fmla="*/ 2147483647 w 626"/>
                  <a:gd name="T69" fmla="*/ 2147483647 h 312"/>
                  <a:gd name="T70" fmla="*/ 2147483647 w 626"/>
                  <a:gd name="T71" fmla="*/ 2147483647 h 312"/>
                  <a:gd name="T72" fmla="*/ 2147483647 w 626"/>
                  <a:gd name="T73" fmla="*/ 2147483647 h 312"/>
                  <a:gd name="T74" fmla="*/ 2147483647 w 626"/>
                  <a:gd name="T75" fmla="*/ 2147483647 h 312"/>
                  <a:gd name="T76" fmla="*/ 0 w 626"/>
                  <a:gd name="T77" fmla="*/ 2147483647 h 312"/>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626"/>
                  <a:gd name="T118" fmla="*/ 0 h 312"/>
                  <a:gd name="T119" fmla="*/ 626 w 626"/>
                  <a:gd name="T120" fmla="*/ 312 h 312"/>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626" h="312">
                    <a:moveTo>
                      <a:pt x="626" y="0"/>
                    </a:moveTo>
                    <a:lnTo>
                      <a:pt x="592" y="82"/>
                    </a:lnTo>
                    <a:lnTo>
                      <a:pt x="567" y="146"/>
                    </a:lnTo>
                    <a:lnTo>
                      <a:pt x="559" y="173"/>
                    </a:lnTo>
                    <a:lnTo>
                      <a:pt x="555" y="193"/>
                    </a:lnTo>
                    <a:lnTo>
                      <a:pt x="552" y="227"/>
                    </a:lnTo>
                    <a:lnTo>
                      <a:pt x="552" y="268"/>
                    </a:lnTo>
                    <a:lnTo>
                      <a:pt x="550" y="312"/>
                    </a:lnTo>
                    <a:lnTo>
                      <a:pt x="487" y="283"/>
                    </a:lnTo>
                    <a:lnTo>
                      <a:pt x="439" y="263"/>
                    </a:lnTo>
                    <a:lnTo>
                      <a:pt x="418" y="254"/>
                    </a:lnTo>
                    <a:lnTo>
                      <a:pt x="405" y="249"/>
                    </a:lnTo>
                    <a:lnTo>
                      <a:pt x="386" y="247"/>
                    </a:lnTo>
                    <a:lnTo>
                      <a:pt x="358" y="246"/>
                    </a:lnTo>
                    <a:lnTo>
                      <a:pt x="283" y="246"/>
                    </a:lnTo>
                    <a:lnTo>
                      <a:pt x="182" y="249"/>
                    </a:lnTo>
                    <a:lnTo>
                      <a:pt x="169" y="236"/>
                    </a:lnTo>
                    <a:lnTo>
                      <a:pt x="158" y="225"/>
                    </a:lnTo>
                    <a:lnTo>
                      <a:pt x="152" y="222"/>
                    </a:lnTo>
                    <a:lnTo>
                      <a:pt x="148" y="220"/>
                    </a:lnTo>
                    <a:lnTo>
                      <a:pt x="110" y="217"/>
                    </a:lnTo>
                    <a:lnTo>
                      <a:pt x="80" y="214"/>
                    </a:lnTo>
                    <a:lnTo>
                      <a:pt x="78" y="210"/>
                    </a:lnTo>
                    <a:lnTo>
                      <a:pt x="72" y="202"/>
                    </a:lnTo>
                    <a:lnTo>
                      <a:pt x="70" y="195"/>
                    </a:lnTo>
                    <a:lnTo>
                      <a:pt x="70" y="188"/>
                    </a:lnTo>
                    <a:lnTo>
                      <a:pt x="74" y="181"/>
                    </a:lnTo>
                    <a:lnTo>
                      <a:pt x="80" y="175"/>
                    </a:lnTo>
                    <a:lnTo>
                      <a:pt x="84" y="171"/>
                    </a:lnTo>
                    <a:lnTo>
                      <a:pt x="87" y="168"/>
                    </a:lnTo>
                    <a:lnTo>
                      <a:pt x="87" y="161"/>
                    </a:lnTo>
                    <a:lnTo>
                      <a:pt x="85" y="153"/>
                    </a:lnTo>
                    <a:lnTo>
                      <a:pt x="80" y="146"/>
                    </a:lnTo>
                    <a:lnTo>
                      <a:pt x="72" y="139"/>
                    </a:lnTo>
                    <a:lnTo>
                      <a:pt x="64" y="134"/>
                    </a:lnTo>
                    <a:lnTo>
                      <a:pt x="55" y="131"/>
                    </a:lnTo>
                    <a:lnTo>
                      <a:pt x="45" y="129"/>
                    </a:lnTo>
                    <a:lnTo>
                      <a:pt x="13" y="131"/>
                    </a:lnTo>
                    <a:lnTo>
                      <a:pt x="0" y="132"/>
                    </a:lnTo>
                  </a:path>
                </a:pathLst>
              </a:custGeom>
              <a:ln>
                <a:solidFill>
                  <a:schemeClr val="bg1">
                    <a:lumMod val="65000"/>
                  </a:schemeClr>
                </a:solidFill>
                <a:headEnd/>
                <a:tailEnd/>
              </a:ln>
            </p:spPr>
            <p:style>
              <a:lnRef idx="1">
                <a:schemeClr val="dk1"/>
              </a:lnRef>
              <a:fillRef idx="0">
                <a:schemeClr val="dk1"/>
              </a:fillRef>
              <a:effectRef idx="0">
                <a:schemeClr val="dk1"/>
              </a:effectRef>
              <a:fontRef idx="minor">
                <a:schemeClr val="tx1"/>
              </a:fontRef>
            </p:style>
            <p:txBody>
              <a:bodyPr/>
              <a:lstStyle/>
              <a:p>
                <a:endParaRPr lang="en-US"/>
              </a:p>
            </p:txBody>
          </p:sp>
          <p:sp>
            <p:nvSpPr>
              <p:cNvPr id="156" name="Freeform 12"/>
              <p:cNvSpPr>
                <a:spLocks/>
              </p:cNvSpPr>
              <p:nvPr/>
            </p:nvSpPr>
            <p:spPr bwMode="auto">
              <a:xfrm>
                <a:off x="2620963" y="1757363"/>
                <a:ext cx="204787" cy="603250"/>
              </a:xfrm>
              <a:custGeom>
                <a:avLst/>
                <a:gdLst>
                  <a:gd name="T0" fmla="*/ 2147483647 w 145"/>
                  <a:gd name="T1" fmla="*/ 0 h 380"/>
                  <a:gd name="T2" fmla="*/ 2147483647 w 145"/>
                  <a:gd name="T3" fmla="*/ 2147483647 h 380"/>
                  <a:gd name="T4" fmla="*/ 2147483647 w 145"/>
                  <a:gd name="T5" fmla="*/ 2147483647 h 380"/>
                  <a:gd name="T6" fmla="*/ 2147483647 w 145"/>
                  <a:gd name="T7" fmla="*/ 2147483647 h 380"/>
                  <a:gd name="T8" fmla="*/ 2147483647 w 145"/>
                  <a:gd name="T9" fmla="*/ 2147483647 h 380"/>
                  <a:gd name="T10" fmla="*/ 2147483647 w 145"/>
                  <a:gd name="T11" fmla="*/ 2147483647 h 380"/>
                  <a:gd name="T12" fmla="*/ 2147483647 w 145"/>
                  <a:gd name="T13" fmla="*/ 2147483647 h 380"/>
                  <a:gd name="T14" fmla="*/ 2147483647 w 145"/>
                  <a:gd name="T15" fmla="*/ 2147483647 h 380"/>
                  <a:gd name="T16" fmla="*/ 2147483647 w 145"/>
                  <a:gd name="T17" fmla="*/ 2147483647 h 380"/>
                  <a:gd name="T18" fmla="*/ 2147483647 w 145"/>
                  <a:gd name="T19" fmla="*/ 2147483647 h 380"/>
                  <a:gd name="T20" fmla="*/ 2147483647 w 145"/>
                  <a:gd name="T21" fmla="*/ 2147483647 h 380"/>
                  <a:gd name="T22" fmla="*/ 2147483647 w 145"/>
                  <a:gd name="T23" fmla="*/ 2147483647 h 380"/>
                  <a:gd name="T24" fmla="*/ 2147483647 w 145"/>
                  <a:gd name="T25" fmla="*/ 2147483647 h 380"/>
                  <a:gd name="T26" fmla="*/ 2147483647 w 145"/>
                  <a:gd name="T27" fmla="*/ 2147483647 h 380"/>
                  <a:gd name="T28" fmla="*/ 2147483647 w 145"/>
                  <a:gd name="T29" fmla="*/ 2147483647 h 380"/>
                  <a:gd name="T30" fmla="*/ 2147483647 w 145"/>
                  <a:gd name="T31" fmla="*/ 2147483647 h 380"/>
                  <a:gd name="T32" fmla="*/ 2147483647 w 145"/>
                  <a:gd name="T33" fmla="*/ 2147483647 h 380"/>
                  <a:gd name="T34" fmla="*/ 2147483647 w 145"/>
                  <a:gd name="T35" fmla="*/ 2147483647 h 380"/>
                  <a:gd name="T36" fmla="*/ 2147483647 w 145"/>
                  <a:gd name="T37" fmla="*/ 2147483647 h 380"/>
                  <a:gd name="T38" fmla="*/ 2147483647 w 145"/>
                  <a:gd name="T39" fmla="*/ 2147483647 h 380"/>
                  <a:gd name="T40" fmla="*/ 2147483647 w 145"/>
                  <a:gd name="T41" fmla="*/ 2147483647 h 380"/>
                  <a:gd name="T42" fmla="*/ 2147483647 w 145"/>
                  <a:gd name="T43" fmla="*/ 2147483647 h 380"/>
                  <a:gd name="T44" fmla="*/ 2147483647 w 145"/>
                  <a:gd name="T45" fmla="*/ 2147483647 h 380"/>
                  <a:gd name="T46" fmla="*/ 2147483647 w 145"/>
                  <a:gd name="T47" fmla="*/ 2147483647 h 380"/>
                  <a:gd name="T48" fmla="*/ 0 w 145"/>
                  <a:gd name="T49" fmla="*/ 2147483647 h 38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5"/>
                  <a:gd name="T76" fmla="*/ 0 h 380"/>
                  <a:gd name="T77" fmla="*/ 145 w 145"/>
                  <a:gd name="T78" fmla="*/ 380 h 38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5" h="380">
                    <a:moveTo>
                      <a:pt x="145" y="0"/>
                    </a:moveTo>
                    <a:lnTo>
                      <a:pt x="141" y="18"/>
                    </a:lnTo>
                    <a:lnTo>
                      <a:pt x="135" y="35"/>
                    </a:lnTo>
                    <a:lnTo>
                      <a:pt x="131" y="45"/>
                    </a:lnTo>
                    <a:lnTo>
                      <a:pt x="126" y="52"/>
                    </a:lnTo>
                    <a:lnTo>
                      <a:pt x="71" y="123"/>
                    </a:lnTo>
                    <a:lnTo>
                      <a:pt x="69" y="125"/>
                    </a:lnTo>
                    <a:lnTo>
                      <a:pt x="63" y="132"/>
                    </a:lnTo>
                    <a:lnTo>
                      <a:pt x="61" y="137"/>
                    </a:lnTo>
                    <a:lnTo>
                      <a:pt x="61" y="142"/>
                    </a:lnTo>
                    <a:lnTo>
                      <a:pt x="63" y="147"/>
                    </a:lnTo>
                    <a:lnTo>
                      <a:pt x="67" y="152"/>
                    </a:lnTo>
                    <a:lnTo>
                      <a:pt x="72" y="157"/>
                    </a:lnTo>
                    <a:lnTo>
                      <a:pt x="76" y="164"/>
                    </a:lnTo>
                    <a:lnTo>
                      <a:pt x="78" y="170"/>
                    </a:lnTo>
                    <a:lnTo>
                      <a:pt x="78" y="177"/>
                    </a:lnTo>
                    <a:lnTo>
                      <a:pt x="76" y="182"/>
                    </a:lnTo>
                    <a:lnTo>
                      <a:pt x="74" y="189"/>
                    </a:lnTo>
                    <a:lnTo>
                      <a:pt x="69" y="194"/>
                    </a:lnTo>
                    <a:lnTo>
                      <a:pt x="63" y="198"/>
                    </a:lnTo>
                    <a:lnTo>
                      <a:pt x="51" y="203"/>
                    </a:lnTo>
                    <a:lnTo>
                      <a:pt x="46" y="208"/>
                    </a:lnTo>
                    <a:lnTo>
                      <a:pt x="44" y="213"/>
                    </a:lnTo>
                    <a:lnTo>
                      <a:pt x="42" y="214"/>
                    </a:lnTo>
                    <a:lnTo>
                      <a:pt x="0" y="380"/>
                    </a:lnTo>
                  </a:path>
                </a:pathLst>
              </a:custGeom>
              <a:noFill/>
              <a:ln w="12700">
                <a:solidFill>
                  <a:schemeClr val="bg1">
                    <a:lumMod val="65000"/>
                  </a:scheme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7" name="Freeform 13"/>
              <p:cNvSpPr>
                <a:spLocks/>
              </p:cNvSpPr>
              <p:nvPr/>
            </p:nvSpPr>
            <p:spPr bwMode="auto">
              <a:xfrm>
                <a:off x="1809750" y="2130425"/>
                <a:ext cx="1522413" cy="396875"/>
              </a:xfrm>
              <a:custGeom>
                <a:avLst/>
                <a:gdLst>
                  <a:gd name="T0" fmla="*/ 0 w 1079"/>
                  <a:gd name="T1" fmla="*/ 0 h 250"/>
                  <a:gd name="T2" fmla="*/ 2147483647 w 1079"/>
                  <a:gd name="T3" fmla="*/ 2147483647 h 250"/>
                  <a:gd name="T4" fmla="*/ 2147483647 w 1079"/>
                  <a:gd name="T5" fmla="*/ 2147483647 h 250"/>
                  <a:gd name="T6" fmla="*/ 2147483647 w 1079"/>
                  <a:gd name="T7" fmla="*/ 2147483647 h 250"/>
                  <a:gd name="T8" fmla="*/ 2147483647 w 1079"/>
                  <a:gd name="T9" fmla="*/ 2147483647 h 250"/>
                  <a:gd name="T10" fmla="*/ 2147483647 w 1079"/>
                  <a:gd name="T11" fmla="*/ 2147483647 h 250"/>
                  <a:gd name="T12" fmla="*/ 2147483647 w 1079"/>
                  <a:gd name="T13" fmla="*/ 2147483647 h 250"/>
                  <a:gd name="T14" fmla="*/ 2147483647 w 1079"/>
                  <a:gd name="T15" fmla="*/ 2147483647 h 250"/>
                  <a:gd name="T16" fmla="*/ 2147483647 w 1079"/>
                  <a:gd name="T17" fmla="*/ 2147483647 h 250"/>
                  <a:gd name="T18" fmla="*/ 2147483647 w 1079"/>
                  <a:gd name="T19" fmla="*/ 2147483647 h 250"/>
                  <a:gd name="T20" fmla="*/ 2147483647 w 1079"/>
                  <a:gd name="T21" fmla="*/ 2147483647 h 250"/>
                  <a:gd name="T22" fmla="*/ 2147483647 w 1079"/>
                  <a:gd name="T23" fmla="*/ 2147483647 h 2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79"/>
                  <a:gd name="T37" fmla="*/ 0 h 250"/>
                  <a:gd name="T38" fmla="*/ 1079 w 1079"/>
                  <a:gd name="T39" fmla="*/ 250 h 2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79" h="250">
                    <a:moveTo>
                      <a:pt x="0" y="0"/>
                    </a:moveTo>
                    <a:lnTo>
                      <a:pt x="210" y="52"/>
                    </a:lnTo>
                    <a:lnTo>
                      <a:pt x="400" y="98"/>
                    </a:lnTo>
                    <a:lnTo>
                      <a:pt x="491" y="122"/>
                    </a:lnTo>
                    <a:lnTo>
                      <a:pt x="575" y="145"/>
                    </a:lnTo>
                    <a:lnTo>
                      <a:pt x="706" y="179"/>
                    </a:lnTo>
                    <a:lnTo>
                      <a:pt x="771" y="196"/>
                    </a:lnTo>
                    <a:lnTo>
                      <a:pt x="834" y="209"/>
                    </a:lnTo>
                    <a:lnTo>
                      <a:pt x="897" y="221"/>
                    </a:lnTo>
                    <a:lnTo>
                      <a:pt x="958" y="233"/>
                    </a:lnTo>
                    <a:lnTo>
                      <a:pt x="1018" y="242"/>
                    </a:lnTo>
                    <a:lnTo>
                      <a:pt x="1079" y="250"/>
                    </a:lnTo>
                  </a:path>
                </a:pathLst>
              </a:custGeom>
              <a:noFill/>
              <a:ln w="12700">
                <a:solidFill>
                  <a:schemeClr val="bg1">
                    <a:lumMod val="65000"/>
                  </a:scheme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8" name="Freeform 14"/>
              <p:cNvSpPr>
                <a:spLocks/>
              </p:cNvSpPr>
              <p:nvPr/>
            </p:nvSpPr>
            <p:spPr bwMode="auto">
              <a:xfrm>
                <a:off x="2162175" y="2263775"/>
                <a:ext cx="836613" cy="1273175"/>
              </a:xfrm>
              <a:custGeom>
                <a:avLst/>
                <a:gdLst>
                  <a:gd name="T0" fmla="*/ 2147483647 w 593"/>
                  <a:gd name="T1" fmla="*/ 2147483647 h 802"/>
                  <a:gd name="T2" fmla="*/ 2147483647 w 593"/>
                  <a:gd name="T3" fmla="*/ 2147483647 h 802"/>
                  <a:gd name="T4" fmla="*/ 2147483647 w 593"/>
                  <a:gd name="T5" fmla="*/ 2147483647 h 802"/>
                  <a:gd name="T6" fmla="*/ 2147483647 w 593"/>
                  <a:gd name="T7" fmla="*/ 2147483647 h 802"/>
                  <a:gd name="T8" fmla="*/ 2147483647 w 593"/>
                  <a:gd name="T9" fmla="*/ 2147483647 h 802"/>
                  <a:gd name="T10" fmla="*/ 0 w 593"/>
                  <a:gd name="T11" fmla="*/ 2147483647 h 802"/>
                  <a:gd name="T12" fmla="*/ 0 w 593"/>
                  <a:gd name="T13" fmla="*/ 2147483647 h 802"/>
                  <a:gd name="T14" fmla="*/ 2147483647 w 593"/>
                  <a:gd name="T15" fmla="*/ 2147483647 h 802"/>
                  <a:gd name="T16" fmla="*/ 2147483647 w 593"/>
                  <a:gd name="T17" fmla="*/ 2147483647 h 802"/>
                  <a:gd name="T18" fmla="*/ 2147483647 w 593"/>
                  <a:gd name="T19" fmla="*/ 2147483647 h 802"/>
                  <a:gd name="T20" fmla="*/ 2147483647 w 593"/>
                  <a:gd name="T21" fmla="*/ 0 h 80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93"/>
                  <a:gd name="T34" fmla="*/ 0 h 802"/>
                  <a:gd name="T35" fmla="*/ 593 w 593"/>
                  <a:gd name="T36" fmla="*/ 802 h 80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93" h="802">
                    <a:moveTo>
                      <a:pt x="593" y="127"/>
                    </a:moveTo>
                    <a:lnTo>
                      <a:pt x="454" y="717"/>
                    </a:lnTo>
                    <a:lnTo>
                      <a:pt x="407" y="704"/>
                    </a:lnTo>
                    <a:lnTo>
                      <a:pt x="407" y="802"/>
                    </a:lnTo>
                    <a:lnTo>
                      <a:pt x="380" y="792"/>
                    </a:lnTo>
                    <a:lnTo>
                      <a:pt x="0" y="313"/>
                    </a:lnTo>
                    <a:lnTo>
                      <a:pt x="0" y="308"/>
                    </a:lnTo>
                    <a:lnTo>
                      <a:pt x="2" y="296"/>
                    </a:lnTo>
                    <a:lnTo>
                      <a:pt x="11" y="261"/>
                    </a:lnTo>
                    <a:lnTo>
                      <a:pt x="45" y="153"/>
                    </a:lnTo>
                    <a:lnTo>
                      <a:pt x="95" y="0"/>
                    </a:lnTo>
                  </a:path>
                </a:pathLst>
              </a:custGeom>
              <a:noFill/>
              <a:ln w="12700">
                <a:solidFill>
                  <a:schemeClr val="bg1">
                    <a:lumMod val="65000"/>
                  </a:scheme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9" name="Freeform 15"/>
              <p:cNvSpPr>
                <a:spLocks/>
              </p:cNvSpPr>
              <p:nvPr/>
            </p:nvSpPr>
            <p:spPr bwMode="auto">
              <a:xfrm>
                <a:off x="2605088" y="3521075"/>
                <a:ext cx="131762" cy="403225"/>
              </a:xfrm>
              <a:custGeom>
                <a:avLst/>
                <a:gdLst>
                  <a:gd name="T0" fmla="*/ 2147483647 w 93"/>
                  <a:gd name="T1" fmla="*/ 0 h 254"/>
                  <a:gd name="T2" fmla="*/ 2147483647 w 93"/>
                  <a:gd name="T3" fmla="*/ 2147483647 h 254"/>
                  <a:gd name="T4" fmla="*/ 2147483647 w 93"/>
                  <a:gd name="T5" fmla="*/ 2147483647 h 254"/>
                  <a:gd name="T6" fmla="*/ 2147483647 w 93"/>
                  <a:gd name="T7" fmla="*/ 2147483647 h 254"/>
                  <a:gd name="T8" fmla="*/ 2147483647 w 93"/>
                  <a:gd name="T9" fmla="*/ 2147483647 h 254"/>
                  <a:gd name="T10" fmla="*/ 2147483647 w 93"/>
                  <a:gd name="T11" fmla="*/ 2147483647 h 254"/>
                  <a:gd name="T12" fmla="*/ 2147483647 w 93"/>
                  <a:gd name="T13" fmla="*/ 2147483647 h 254"/>
                  <a:gd name="T14" fmla="*/ 2147483647 w 93"/>
                  <a:gd name="T15" fmla="*/ 2147483647 h 254"/>
                  <a:gd name="T16" fmla="*/ 2147483647 w 93"/>
                  <a:gd name="T17" fmla="*/ 2147483647 h 254"/>
                  <a:gd name="T18" fmla="*/ 0 w 93"/>
                  <a:gd name="T19" fmla="*/ 2147483647 h 25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3"/>
                  <a:gd name="T31" fmla="*/ 0 h 254"/>
                  <a:gd name="T32" fmla="*/ 93 w 93"/>
                  <a:gd name="T33" fmla="*/ 254 h 25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3" h="254">
                    <a:moveTo>
                      <a:pt x="66" y="0"/>
                    </a:moveTo>
                    <a:lnTo>
                      <a:pt x="70" y="12"/>
                    </a:lnTo>
                    <a:lnTo>
                      <a:pt x="74" y="25"/>
                    </a:lnTo>
                    <a:lnTo>
                      <a:pt x="78" y="44"/>
                    </a:lnTo>
                    <a:lnTo>
                      <a:pt x="82" y="64"/>
                    </a:lnTo>
                    <a:lnTo>
                      <a:pt x="87" y="81"/>
                    </a:lnTo>
                    <a:lnTo>
                      <a:pt x="93" y="98"/>
                    </a:lnTo>
                    <a:lnTo>
                      <a:pt x="42" y="189"/>
                    </a:lnTo>
                    <a:lnTo>
                      <a:pt x="34" y="252"/>
                    </a:lnTo>
                    <a:lnTo>
                      <a:pt x="0" y="254"/>
                    </a:lnTo>
                  </a:path>
                </a:pathLst>
              </a:custGeom>
              <a:noFill/>
              <a:ln w="12700">
                <a:solidFill>
                  <a:schemeClr val="bg1">
                    <a:lumMod val="65000"/>
                  </a:scheme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0" name="Freeform 16"/>
              <p:cNvSpPr>
                <a:spLocks/>
              </p:cNvSpPr>
              <p:nvPr/>
            </p:nvSpPr>
            <p:spPr bwMode="auto">
              <a:xfrm>
                <a:off x="2982913" y="1289050"/>
                <a:ext cx="411162" cy="798513"/>
              </a:xfrm>
              <a:custGeom>
                <a:avLst/>
                <a:gdLst>
                  <a:gd name="T0" fmla="*/ 2147483647 w 291"/>
                  <a:gd name="T1" fmla="*/ 0 h 503"/>
                  <a:gd name="T2" fmla="*/ 2147483647 w 291"/>
                  <a:gd name="T3" fmla="*/ 2147483647 h 503"/>
                  <a:gd name="T4" fmla="*/ 2147483647 w 291"/>
                  <a:gd name="T5" fmla="*/ 2147483647 h 503"/>
                  <a:gd name="T6" fmla="*/ 2147483647 w 291"/>
                  <a:gd name="T7" fmla="*/ 2147483647 h 503"/>
                  <a:gd name="T8" fmla="*/ 2147483647 w 291"/>
                  <a:gd name="T9" fmla="*/ 2147483647 h 503"/>
                  <a:gd name="T10" fmla="*/ 2147483647 w 291"/>
                  <a:gd name="T11" fmla="*/ 2147483647 h 503"/>
                  <a:gd name="T12" fmla="*/ 2147483647 w 291"/>
                  <a:gd name="T13" fmla="*/ 2147483647 h 503"/>
                  <a:gd name="T14" fmla="*/ 2147483647 w 291"/>
                  <a:gd name="T15" fmla="*/ 2147483647 h 503"/>
                  <a:gd name="T16" fmla="*/ 2147483647 w 291"/>
                  <a:gd name="T17" fmla="*/ 2147483647 h 503"/>
                  <a:gd name="T18" fmla="*/ 2147483647 w 291"/>
                  <a:gd name="T19" fmla="*/ 2147483647 h 503"/>
                  <a:gd name="T20" fmla="*/ 0 w 291"/>
                  <a:gd name="T21" fmla="*/ 2147483647 h 503"/>
                  <a:gd name="T22" fmla="*/ 2147483647 w 291"/>
                  <a:gd name="T23" fmla="*/ 2147483647 h 503"/>
                  <a:gd name="T24" fmla="*/ 2147483647 w 291"/>
                  <a:gd name="T25" fmla="*/ 2147483647 h 503"/>
                  <a:gd name="T26" fmla="*/ 2147483647 w 291"/>
                  <a:gd name="T27" fmla="*/ 2147483647 h 503"/>
                  <a:gd name="T28" fmla="*/ 2147483647 w 291"/>
                  <a:gd name="T29" fmla="*/ 2147483647 h 503"/>
                  <a:gd name="T30" fmla="*/ 2147483647 w 291"/>
                  <a:gd name="T31" fmla="*/ 2147483647 h 503"/>
                  <a:gd name="T32" fmla="*/ 2147483647 w 291"/>
                  <a:gd name="T33" fmla="*/ 2147483647 h 503"/>
                  <a:gd name="T34" fmla="*/ 2147483647 w 291"/>
                  <a:gd name="T35" fmla="*/ 2147483647 h 503"/>
                  <a:gd name="T36" fmla="*/ 2147483647 w 291"/>
                  <a:gd name="T37" fmla="*/ 2147483647 h 503"/>
                  <a:gd name="T38" fmla="*/ 2147483647 w 291"/>
                  <a:gd name="T39" fmla="*/ 2147483647 h 503"/>
                  <a:gd name="T40" fmla="*/ 2147483647 w 291"/>
                  <a:gd name="T41" fmla="*/ 2147483647 h 503"/>
                  <a:gd name="T42" fmla="*/ 2147483647 w 291"/>
                  <a:gd name="T43" fmla="*/ 2147483647 h 503"/>
                  <a:gd name="T44" fmla="*/ 2147483647 w 291"/>
                  <a:gd name="T45" fmla="*/ 2147483647 h 503"/>
                  <a:gd name="T46" fmla="*/ 2147483647 w 291"/>
                  <a:gd name="T47" fmla="*/ 2147483647 h 503"/>
                  <a:gd name="T48" fmla="*/ 2147483647 w 291"/>
                  <a:gd name="T49" fmla="*/ 2147483647 h 503"/>
                  <a:gd name="T50" fmla="*/ 2147483647 w 291"/>
                  <a:gd name="T51" fmla="*/ 2147483647 h 503"/>
                  <a:gd name="T52" fmla="*/ 2147483647 w 291"/>
                  <a:gd name="T53" fmla="*/ 2147483647 h 503"/>
                  <a:gd name="T54" fmla="*/ 2147483647 w 291"/>
                  <a:gd name="T55" fmla="*/ 2147483647 h 503"/>
                  <a:gd name="T56" fmla="*/ 2147483647 w 291"/>
                  <a:gd name="T57" fmla="*/ 2147483647 h 503"/>
                  <a:gd name="T58" fmla="*/ 2147483647 w 291"/>
                  <a:gd name="T59" fmla="*/ 2147483647 h 503"/>
                  <a:gd name="T60" fmla="*/ 2147483647 w 291"/>
                  <a:gd name="T61" fmla="*/ 2147483647 h 503"/>
                  <a:gd name="T62" fmla="*/ 2147483647 w 291"/>
                  <a:gd name="T63" fmla="*/ 2147483647 h 503"/>
                  <a:gd name="T64" fmla="*/ 2147483647 w 291"/>
                  <a:gd name="T65" fmla="*/ 2147483647 h 503"/>
                  <a:gd name="T66" fmla="*/ 2147483647 w 291"/>
                  <a:gd name="T67" fmla="*/ 2147483647 h 503"/>
                  <a:gd name="T68" fmla="*/ 2147483647 w 291"/>
                  <a:gd name="T69" fmla="*/ 2147483647 h 503"/>
                  <a:gd name="T70" fmla="*/ 2147483647 w 291"/>
                  <a:gd name="T71" fmla="*/ 2147483647 h 503"/>
                  <a:gd name="T72" fmla="*/ 2147483647 w 291"/>
                  <a:gd name="T73" fmla="*/ 2147483647 h 503"/>
                  <a:gd name="T74" fmla="*/ 2147483647 w 291"/>
                  <a:gd name="T75" fmla="*/ 2147483647 h 503"/>
                  <a:gd name="T76" fmla="*/ 2147483647 w 291"/>
                  <a:gd name="T77" fmla="*/ 2147483647 h 503"/>
                  <a:gd name="T78" fmla="*/ 2147483647 w 291"/>
                  <a:gd name="T79" fmla="*/ 2147483647 h 503"/>
                  <a:gd name="T80" fmla="*/ 2147483647 w 291"/>
                  <a:gd name="T81" fmla="*/ 2147483647 h 503"/>
                  <a:gd name="T82" fmla="*/ 2147483647 w 291"/>
                  <a:gd name="T83" fmla="*/ 2147483647 h 503"/>
                  <a:gd name="T84" fmla="*/ 2147483647 w 291"/>
                  <a:gd name="T85" fmla="*/ 2147483647 h 503"/>
                  <a:gd name="T86" fmla="*/ 2147483647 w 291"/>
                  <a:gd name="T87" fmla="*/ 2147483647 h 503"/>
                  <a:gd name="T88" fmla="*/ 2147483647 w 291"/>
                  <a:gd name="T89" fmla="*/ 2147483647 h 503"/>
                  <a:gd name="T90" fmla="*/ 2147483647 w 291"/>
                  <a:gd name="T91" fmla="*/ 2147483647 h 503"/>
                  <a:gd name="T92" fmla="*/ 2147483647 w 291"/>
                  <a:gd name="T93" fmla="*/ 2147483647 h 503"/>
                  <a:gd name="T94" fmla="*/ 2147483647 w 291"/>
                  <a:gd name="T95" fmla="*/ 2147483647 h 50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91"/>
                  <a:gd name="T145" fmla="*/ 0 h 503"/>
                  <a:gd name="T146" fmla="*/ 291 w 291"/>
                  <a:gd name="T147" fmla="*/ 503 h 50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91" h="503">
                    <a:moveTo>
                      <a:pt x="23" y="0"/>
                    </a:moveTo>
                    <a:lnTo>
                      <a:pt x="30" y="14"/>
                    </a:lnTo>
                    <a:lnTo>
                      <a:pt x="15" y="17"/>
                    </a:lnTo>
                    <a:lnTo>
                      <a:pt x="17" y="24"/>
                    </a:lnTo>
                    <a:lnTo>
                      <a:pt x="19" y="39"/>
                    </a:lnTo>
                    <a:lnTo>
                      <a:pt x="21" y="54"/>
                    </a:lnTo>
                    <a:lnTo>
                      <a:pt x="19" y="61"/>
                    </a:lnTo>
                    <a:lnTo>
                      <a:pt x="15" y="66"/>
                    </a:lnTo>
                    <a:lnTo>
                      <a:pt x="8" y="75"/>
                    </a:lnTo>
                    <a:lnTo>
                      <a:pt x="2" y="83"/>
                    </a:lnTo>
                    <a:lnTo>
                      <a:pt x="0" y="92"/>
                    </a:lnTo>
                    <a:lnTo>
                      <a:pt x="4" y="109"/>
                    </a:lnTo>
                    <a:lnTo>
                      <a:pt x="27" y="127"/>
                    </a:lnTo>
                    <a:lnTo>
                      <a:pt x="27" y="183"/>
                    </a:lnTo>
                    <a:lnTo>
                      <a:pt x="42" y="195"/>
                    </a:lnTo>
                    <a:lnTo>
                      <a:pt x="53" y="205"/>
                    </a:lnTo>
                    <a:lnTo>
                      <a:pt x="63" y="215"/>
                    </a:lnTo>
                    <a:lnTo>
                      <a:pt x="65" y="220"/>
                    </a:lnTo>
                    <a:lnTo>
                      <a:pt x="65" y="227"/>
                    </a:lnTo>
                    <a:lnTo>
                      <a:pt x="63" y="242"/>
                    </a:lnTo>
                    <a:lnTo>
                      <a:pt x="59" y="264"/>
                    </a:lnTo>
                    <a:lnTo>
                      <a:pt x="65" y="264"/>
                    </a:lnTo>
                    <a:lnTo>
                      <a:pt x="78" y="264"/>
                    </a:lnTo>
                    <a:lnTo>
                      <a:pt x="84" y="268"/>
                    </a:lnTo>
                    <a:lnTo>
                      <a:pt x="89" y="271"/>
                    </a:lnTo>
                    <a:lnTo>
                      <a:pt x="91" y="276"/>
                    </a:lnTo>
                    <a:lnTo>
                      <a:pt x="89" y="285"/>
                    </a:lnTo>
                    <a:lnTo>
                      <a:pt x="84" y="301"/>
                    </a:lnTo>
                    <a:lnTo>
                      <a:pt x="78" y="315"/>
                    </a:lnTo>
                    <a:lnTo>
                      <a:pt x="70" y="327"/>
                    </a:lnTo>
                    <a:lnTo>
                      <a:pt x="68" y="332"/>
                    </a:lnTo>
                    <a:lnTo>
                      <a:pt x="67" y="342"/>
                    </a:lnTo>
                    <a:lnTo>
                      <a:pt x="67" y="347"/>
                    </a:lnTo>
                    <a:lnTo>
                      <a:pt x="67" y="354"/>
                    </a:lnTo>
                    <a:lnTo>
                      <a:pt x="70" y="359"/>
                    </a:lnTo>
                    <a:lnTo>
                      <a:pt x="74" y="362"/>
                    </a:lnTo>
                    <a:lnTo>
                      <a:pt x="88" y="366"/>
                    </a:lnTo>
                    <a:lnTo>
                      <a:pt x="101" y="366"/>
                    </a:lnTo>
                    <a:lnTo>
                      <a:pt x="114" y="366"/>
                    </a:lnTo>
                    <a:lnTo>
                      <a:pt x="145" y="471"/>
                    </a:lnTo>
                    <a:lnTo>
                      <a:pt x="148" y="471"/>
                    </a:lnTo>
                    <a:lnTo>
                      <a:pt x="160" y="471"/>
                    </a:lnTo>
                    <a:lnTo>
                      <a:pt x="171" y="472"/>
                    </a:lnTo>
                    <a:lnTo>
                      <a:pt x="179" y="474"/>
                    </a:lnTo>
                    <a:lnTo>
                      <a:pt x="185" y="477"/>
                    </a:lnTo>
                    <a:lnTo>
                      <a:pt x="209" y="493"/>
                    </a:lnTo>
                    <a:lnTo>
                      <a:pt x="221" y="499"/>
                    </a:lnTo>
                    <a:lnTo>
                      <a:pt x="291" y="503"/>
                    </a:lnTo>
                  </a:path>
                </a:pathLst>
              </a:custGeom>
              <a:noFill/>
              <a:ln w="12700">
                <a:solidFill>
                  <a:schemeClr val="bg1">
                    <a:lumMod val="65000"/>
                  </a:scheme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1" name="Freeform 17"/>
              <p:cNvSpPr>
                <a:spLocks/>
              </p:cNvSpPr>
              <p:nvPr/>
            </p:nvSpPr>
            <p:spPr bwMode="auto">
              <a:xfrm>
                <a:off x="3327400" y="2065338"/>
                <a:ext cx="904875" cy="736600"/>
              </a:xfrm>
              <a:custGeom>
                <a:avLst/>
                <a:gdLst>
                  <a:gd name="T0" fmla="*/ 0 w 641"/>
                  <a:gd name="T1" fmla="*/ 2147483647 h 464"/>
                  <a:gd name="T2" fmla="*/ 2147483647 w 641"/>
                  <a:gd name="T3" fmla="*/ 0 h 464"/>
                  <a:gd name="T4" fmla="*/ 2147483647 w 641"/>
                  <a:gd name="T5" fmla="*/ 2147483647 h 464"/>
                  <a:gd name="T6" fmla="*/ 2147483647 w 641"/>
                  <a:gd name="T7" fmla="*/ 2147483647 h 464"/>
                  <a:gd name="T8" fmla="*/ 0 w 641"/>
                  <a:gd name="T9" fmla="*/ 2147483647 h 464"/>
                  <a:gd name="T10" fmla="*/ 0 60000 65536"/>
                  <a:gd name="T11" fmla="*/ 0 60000 65536"/>
                  <a:gd name="T12" fmla="*/ 0 60000 65536"/>
                  <a:gd name="T13" fmla="*/ 0 60000 65536"/>
                  <a:gd name="T14" fmla="*/ 0 60000 65536"/>
                  <a:gd name="T15" fmla="*/ 0 w 641"/>
                  <a:gd name="T16" fmla="*/ 0 h 464"/>
                  <a:gd name="T17" fmla="*/ 641 w 641"/>
                  <a:gd name="T18" fmla="*/ 464 h 464"/>
                </a:gdLst>
                <a:ahLst/>
                <a:cxnLst>
                  <a:cxn ang="T10">
                    <a:pos x="T0" y="T1"/>
                  </a:cxn>
                  <a:cxn ang="T11">
                    <a:pos x="T2" y="T3"/>
                  </a:cxn>
                  <a:cxn ang="T12">
                    <a:pos x="T4" y="T5"/>
                  </a:cxn>
                  <a:cxn ang="T13">
                    <a:pos x="T6" y="T7"/>
                  </a:cxn>
                  <a:cxn ang="T14">
                    <a:pos x="T8" y="T9"/>
                  </a:cxn>
                </a:cxnLst>
                <a:rect l="T15" t="T16" r="T17" b="T18"/>
                <a:pathLst>
                  <a:path w="641" h="464">
                    <a:moveTo>
                      <a:pt x="0" y="386"/>
                    </a:moveTo>
                    <a:lnTo>
                      <a:pt x="64" y="0"/>
                    </a:lnTo>
                    <a:lnTo>
                      <a:pt x="641" y="56"/>
                    </a:lnTo>
                    <a:lnTo>
                      <a:pt x="593" y="464"/>
                    </a:lnTo>
                    <a:lnTo>
                      <a:pt x="0" y="386"/>
                    </a:lnTo>
                    <a:close/>
                  </a:path>
                </a:pathLst>
              </a:custGeom>
              <a:noFill/>
              <a:ln w="12700">
                <a:solidFill>
                  <a:schemeClr val="bg1">
                    <a:lumMod val="65000"/>
                  </a:scheme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2" name="Line 18"/>
              <p:cNvSpPr>
                <a:spLocks noChangeShapeType="1"/>
              </p:cNvSpPr>
              <p:nvPr/>
            </p:nvSpPr>
            <p:spPr bwMode="auto">
              <a:xfrm flipH="1">
                <a:off x="3346450" y="2714625"/>
                <a:ext cx="228600" cy="1557338"/>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 name="Line 19"/>
              <p:cNvSpPr>
                <a:spLocks noChangeShapeType="1"/>
              </p:cNvSpPr>
              <p:nvPr/>
            </p:nvSpPr>
            <p:spPr bwMode="auto">
              <a:xfrm>
                <a:off x="4259263" y="3448050"/>
                <a:ext cx="1587" cy="104775"/>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 name="Freeform 20"/>
              <p:cNvSpPr>
                <a:spLocks/>
              </p:cNvSpPr>
              <p:nvPr/>
            </p:nvSpPr>
            <p:spPr bwMode="auto">
              <a:xfrm>
                <a:off x="3721100" y="3559175"/>
                <a:ext cx="1657350" cy="681038"/>
              </a:xfrm>
              <a:custGeom>
                <a:avLst/>
                <a:gdLst>
                  <a:gd name="T0" fmla="*/ 0 w 1174"/>
                  <a:gd name="T1" fmla="*/ 2147483647 h 429"/>
                  <a:gd name="T2" fmla="*/ 2147483647 w 1174"/>
                  <a:gd name="T3" fmla="*/ 2147483647 h 429"/>
                  <a:gd name="T4" fmla="*/ 2147483647 w 1174"/>
                  <a:gd name="T5" fmla="*/ 0 h 429"/>
                  <a:gd name="T6" fmla="*/ 2147483647 w 1174"/>
                  <a:gd name="T7" fmla="*/ 0 h 429"/>
                  <a:gd name="T8" fmla="*/ 2147483647 w 1174"/>
                  <a:gd name="T9" fmla="*/ 2147483647 h 429"/>
                  <a:gd name="T10" fmla="*/ 2147483647 w 1174"/>
                  <a:gd name="T11" fmla="*/ 2147483647 h 429"/>
                  <a:gd name="T12" fmla="*/ 2147483647 w 1174"/>
                  <a:gd name="T13" fmla="*/ 2147483647 h 429"/>
                  <a:gd name="T14" fmla="*/ 2147483647 w 1174"/>
                  <a:gd name="T15" fmla="*/ 2147483647 h 429"/>
                  <a:gd name="T16" fmla="*/ 2147483647 w 1174"/>
                  <a:gd name="T17" fmla="*/ 2147483647 h 429"/>
                  <a:gd name="T18" fmla="*/ 2147483647 w 1174"/>
                  <a:gd name="T19" fmla="*/ 2147483647 h 429"/>
                  <a:gd name="T20" fmla="*/ 2147483647 w 1174"/>
                  <a:gd name="T21" fmla="*/ 2147483647 h 429"/>
                  <a:gd name="T22" fmla="*/ 2147483647 w 1174"/>
                  <a:gd name="T23" fmla="*/ 2147483647 h 429"/>
                  <a:gd name="T24" fmla="*/ 2147483647 w 1174"/>
                  <a:gd name="T25" fmla="*/ 2147483647 h 429"/>
                  <a:gd name="T26" fmla="*/ 2147483647 w 1174"/>
                  <a:gd name="T27" fmla="*/ 2147483647 h 429"/>
                  <a:gd name="T28" fmla="*/ 2147483647 w 1174"/>
                  <a:gd name="T29" fmla="*/ 2147483647 h 429"/>
                  <a:gd name="T30" fmla="*/ 2147483647 w 1174"/>
                  <a:gd name="T31" fmla="*/ 2147483647 h 429"/>
                  <a:gd name="T32" fmla="*/ 2147483647 w 1174"/>
                  <a:gd name="T33" fmla="*/ 2147483647 h 429"/>
                  <a:gd name="T34" fmla="*/ 2147483647 w 1174"/>
                  <a:gd name="T35" fmla="*/ 2147483647 h 429"/>
                  <a:gd name="T36" fmla="*/ 2147483647 w 1174"/>
                  <a:gd name="T37" fmla="*/ 2147483647 h 429"/>
                  <a:gd name="T38" fmla="*/ 2147483647 w 1174"/>
                  <a:gd name="T39" fmla="*/ 2147483647 h 429"/>
                  <a:gd name="T40" fmla="*/ 2147483647 w 1174"/>
                  <a:gd name="T41" fmla="*/ 2147483647 h 429"/>
                  <a:gd name="T42" fmla="*/ 2147483647 w 1174"/>
                  <a:gd name="T43" fmla="*/ 2147483647 h 429"/>
                  <a:gd name="T44" fmla="*/ 2147483647 w 1174"/>
                  <a:gd name="T45" fmla="*/ 2147483647 h 429"/>
                  <a:gd name="T46" fmla="*/ 2147483647 w 1174"/>
                  <a:gd name="T47" fmla="*/ 2147483647 h 429"/>
                  <a:gd name="T48" fmla="*/ 2147483647 w 1174"/>
                  <a:gd name="T49" fmla="*/ 2147483647 h 429"/>
                  <a:gd name="T50" fmla="*/ 2147483647 w 1174"/>
                  <a:gd name="T51" fmla="*/ 2147483647 h 429"/>
                  <a:gd name="T52" fmla="*/ 2147483647 w 1174"/>
                  <a:gd name="T53" fmla="*/ 2147483647 h 429"/>
                  <a:gd name="T54" fmla="*/ 2147483647 w 1174"/>
                  <a:gd name="T55" fmla="*/ 2147483647 h 429"/>
                  <a:gd name="T56" fmla="*/ 2147483647 w 1174"/>
                  <a:gd name="T57" fmla="*/ 2147483647 h 429"/>
                  <a:gd name="T58" fmla="*/ 2147483647 w 1174"/>
                  <a:gd name="T59" fmla="*/ 2147483647 h 429"/>
                  <a:gd name="T60" fmla="*/ 2147483647 w 1174"/>
                  <a:gd name="T61" fmla="*/ 2147483647 h 429"/>
                  <a:gd name="T62" fmla="*/ 2147483647 w 1174"/>
                  <a:gd name="T63" fmla="*/ 2147483647 h 429"/>
                  <a:gd name="T64" fmla="*/ 2147483647 w 1174"/>
                  <a:gd name="T65" fmla="*/ 2147483647 h 429"/>
                  <a:gd name="T66" fmla="*/ 2147483647 w 1174"/>
                  <a:gd name="T67" fmla="*/ 2147483647 h 429"/>
                  <a:gd name="T68" fmla="*/ 2147483647 w 1174"/>
                  <a:gd name="T69" fmla="*/ 2147483647 h 429"/>
                  <a:gd name="T70" fmla="*/ 2147483647 w 1174"/>
                  <a:gd name="T71" fmla="*/ 2147483647 h 429"/>
                  <a:gd name="T72" fmla="*/ 2147483647 w 1174"/>
                  <a:gd name="T73" fmla="*/ 2147483647 h 429"/>
                  <a:gd name="T74" fmla="*/ 2147483647 w 1174"/>
                  <a:gd name="T75" fmla="*/ 2147483647 h 42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174"/>
                  <a:gd name="T115" fmla="*/ 0 h 429"/>
                  <a:gd name="T116" fmla="*/ 1174 w 1174"/>
                  <a:gd name="T117" fmla="*/ 429 h 42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174" h="429">
                    <a:moveTo>
                      <a:pt x="0" y="429"/>
                    </a:moveTo>
                    <a:lnTo>
                      <a:pt x="349" y="429"/>
                    </a:lnTo>
                    <a:lnTo>
                      <a:pt x="349" y="0"/>
                    </a:lnTo>
                    <a:lnTo>
                      <a:pt x="666" y="0"/>
                    </a:lnTo>
                    <a:lnTo>
                      <a:pt x="666" y="199"/>
                    </a:lnTo>
                    <a:lnTo>
                      <a:pt x="676" y="204"/>
                    </a:lnTo>
                    <a:lnTo>
                      <a:pt x="699" y="213"/>
                    </a:lnTo>
                    <a:lnTo>
                      <a:pt x="716" y="216"/>
                    </a:lnTo>
                    <a:lnTo>
                      <a:pt x="733" y="221"/>
                    </a:lnTo>
                    <a:lnTo>
                      <a:pt x="750" y="223"/>
                    </a:lnTo>
                    <a:lnTo>
                      <a:pt x="769" y="224"/>
                    </a:lnTo>
                    <a:lnTo>
                      <a:pt x="784" y="226"/>
                    </a:lnTo>
                    <a:lnTo>
                      <a:pt x="796" y="230"/>
                    </a:lnTo>
                    <a:lnTo>
                      <a:pt x="807" y="233"/>
                    </a:lnTo>
                    <a:lnTo>
                      <a:pt x="815" y="238"/>
                    </a:lnTo>
                    <a:lnTo>
                      <a:pt x="826" y="250"/>
                    </a:lnTo>
                    <a:lnTo>
                      <a:pt x="832" y="253"/>
                    </a:lnTo>
                    <a:lnTo>
                      <a:pt x="839" y="257"/>
                    </a:lnTo>
                    <a:lnTo>
                      <a:pt x="845" y="257"/>
                    </a:lnTo>
                    <a:lnTo>
                      <a:pt x="851" y="257"/>
                    </a:lnTo>
                    <a:lnTo>
                      <a:pt x="860" y="255"/>
                    </a:lnTo>
                    <a:lnTo>
                      <a:pt x="868" y="252"/>
                    </a:lnTo>
                    <a:lnTo>
                      <a:pt x="874" y="252"/>
                    </a:lnTo>
                    <a:lnTo>
                      <a:pt x="879" y="253"/>
                    </a:lnTo>
                    <a:lnTo>
                      <a:pt x="891" y="257"/>
                    </a:lnTo>
                    <a:lnTo>
                      <a:pt x="904" y="263"/>
                    </a:lnTo>
                    <a:lnTo>
                      <a:pt x="917" y="268"/>
                    </a:lnTo>
                    <a:lnTo>
                      <a:pt x="925" y="270"/>
                    </a:lnTo>
                    <a:lnTo>
                      <a:pt x="931" y="270"/>
                    </a:lnTo>
                    <a:lnTo>
                      <a:pt x="1020" y="270"/>
                    </a:lnTo>
                    <a:lnTo>
                      <a:pt x="1028" y="265"/>
                    </a:lnTo>
                    <a:lnTo>
                      <a:pt x="1045" y="257"/>
                    </a:lnTo>
                    <a:lnTo>
                      <a:pt x="1054" y="253"/>
                    </a:lnTo>
                    <a:lnTo>
                      <a:pt x="1066" y="250"/>
                    </a:lnTo>
                    <a:lnTo>
                      <a:pt x="1077" y="248"/>
                    </a:lnTo>
                    <a:lnTo>
                      <a:pt x="1089" y="248"/>
                    </a:lnTo>
                    <a:lnTo>
                      <a:pt x="1142" y="263"/>
                    </a:lnTo>
                    <a:lnTo>
                      <a:pt x="1174" y="273"/>
                    </a:lnTo>
                  </a:path>
                </a:pathLst>
              </a:custGeom>
              <a:noFill/>
              <a:ln w="12700">
                <a:solidFill>
                  <a:schemeClr val="bg1">
                    <a:lumMod val="65000"/>
                  </a:scheme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 name="Freeform 21"/>
              <p:cNvSpPr>
                <a:spLocks/>
              </p:cNvSpPr>
              <p:nvPr/>
            </p:nvSpPr>
            <p:spPr bwMode="auto">
              <a:xfrm>
                <a:off x="4252913" y="1539875"/>
                <a:ext cx="827087" cy="536575"/>
              </a:xfrm>
              <a:custGeom>
                <a:avLst/>
                <a:gdLst>
                  <a:gd name="T0" fmla="*/ 0 w 586"/>
                  <a:gd name="T1" fmla="*/ 2147483647 h 338"/>
                  <a:gd name="T2" fmla="*/ 2147483647 w 586"/>
                  <a:gd name="T3" fmla="*/ 2147483647 h 338"/>
                  <a:gd name="T4" fmla="*/ 2147483647 w 586"/>
                  <a:gd name="T5" fmla="*/ 2147483647 h 338"/>
                  <a:gd name="T6" fmla="*/ 2147483647 w 586"/>
                  <a:gd name="T7" fmla="*/ 2147483647 h 338"/>
                  <a:gd name="T8" fmla="*/ 2147483647 w 586"/>
                  <a:gd name="T9" fmla="*/ 2147483647 h 338"/>
                  <a:gd name="T10" fmla="*/ 2147483647 w 586"/>
                  <a:gd name="T11" fmla="*/ 2147483647 h 338"/>
                  <a:gd name="T12" fmla="*/ 2147483647 w 586"/>
                  <a:gd name="T13" fmla="*/ 2147483647 h 338"/>
                  <a:gd name="T14" fmla="*/ 2147483647 w 586"/>
                  <a:gd name="T15" fmla="*/ 2147483647 h 338"/>
                  <a:gd name="T16" fmla="*/ 2147483647 w 586"/>
                  <a:gd name="T17" fmla="*/ 2147483647 h 338"/>
                  <a:gd name="T18" fmla="*/ 2147483647 w 586"/>
                  <a:gd name="T19" fmla="*/ 2147483647 h 338"/>
                  <a:gd name="T20" fmla="*/ 2147483647 w 586"/>
                  <a:gd name="T21" fmla="*/ 2147483647 h 338"/>
                  <a:gd name="T22" fmla="*/ 2147483647 w 586"/>
                  <a:gd name="T23" fmla="*/ 0 h 33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86"/>
                  <a:gd name="T37" fmla="*/ 0 h 338"/>
                  <a:gd name="T38" fmla="*/ 586 w 586"/>
                  <a:gd name="T39" fmla="*/ 338 h 33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86" h="338">
                    <a:moveTo>
                      <a:pt x="0" y="289"/>
                    </a:moveTo>
                    <a:lnTo>
                      <a:pt x="561" y="338"/>
                    </a:lnTo>
                    <a:lnTo>
                      <a:pt x="565" y="335"/>
                    </a:lnTo>
                    <a:lnTo>
                      <a:pt x="577" y="326"/>
                    </a:lnTo>
                    <a:lnTo>
                      <a:pt x="580" y="319"/>
                    </a:lnTo>
                    <a:lnTo>
                      <a:pt x="584" y="313"/>
                    </a:lnTo>
                    <a:lnTo>
                      <a:pt x="586" y="304"/>
                    </a:lnTo>
                    <a:lnTo>
                      <a:pt x="584" y="296"/>
                    </a:lnTo>
                    <a:lnTo>
                      <a:pt x="575" y="253"/>
                    </a:lnTo>
                    <a:lnTo>
                      <a:pt x="560" y="184"/>
                    </a:lnTo>
                    <a:lnTo>
                      <a:pt x="540" y="91"/>
                    </a:lnTo>
                    <a:lnTo>
                      <a:pt x="537" y="0"/>
                    </a:lnTo>
                  </a:path>
                </a:pathLst>
              </a:custGeom>
              <a:noFill/>
              <a:ln w="12700">
                <a:solidFill>
                  <a:schemeClr val="bg1">
                    <a:lumMod val="65000"/>
                  </a:scheme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6" name="Freeform 22"/>
              <p:cNvSpPr>
                <a:spLocks/>
              </p:cNvSpPr>
              <p:nvPr/>
            </p:nvSpPr>
            <p:spPr bwMode="auto">
              <a:xfrm>
                <a:off x="4164013" y="2465388"/>
                <a:ext cx="1130300" cy="539750"/>
              </a:xfrm>
              <a:custGeom>
                <a:avLst/>
                <a:gdLst>
                  <a:gd name="T0" fmla="*/ 2147483647 w 801"/>
                  <a:gd name="T1" fmla="*/ 0 h 340"/>
                  <a:gd name="T2" fmla="*/ 2147483647 w 801"/>
                  <a:gd name="T3" fmla="*/ 2147483647 h 340"/>
                  <a:gd name="T4" fmla="*/ 2147483647 w 801"/>
                  <a:gd name="T5" fmla="*/ 2147483647 h 340"/>
                  <a:gd name="T6" fmla="*/ 2147483647 w 801"/>
                  <a:gd name="T7" fmla="*/ 2147483647 h 340"/>
                  <a:gd name="T8" fmla="*/ 2147483647 w 801"/>
                  <a:gd name="T9" fmla="*/ 2147483647 h 340"/>
                  <a:gd name="T10" fmla="*/ 2147483647 w 801"/>
                  <a:gd name="T11" fmla="*/ 2147483647 h 340"/>
                  <a:gd name="T12" fmla="*/ 2147483647 w 801"/>
                  <a:gd name="T13" fmla="*/ 2147483647 h 340"/>
                  <a:gd name="T14" fmla="*/ 2147483647 w 801"/>
                  <a:gd name="T15" fmla="*/ 2147483647 h 340"/>
                  <a:gd name="T16" fmla="*/ 2147483647 w 801"/>
                  <a:gd name="T17" fmla="*/ 2147483647 h 340"/>
                  <a:gd name="T18" fmla="*/ 2147483647 w 801"/>
                  <a:gd name="T19" fmla="*/ 2147483647 h 340"/>
                  <a:gd name="T20" fmla="*/ 2147483647 w 801"/>
                  <a:gd name="T21" fmla="*/ 2147483647 h 340"/>
                  <a:gd name="T22" fmla="*/ 2147483647 w 801"/>
                  <a:gd name="T23" fmla="*/ 2147483647 h 340"/>
                  <a:gd name="T24" fmla="*/ 2147483647 w 801"/>
                  <a:gd name="T25" fmla="*/ 2147483647 h 340"/>
                  <a:gd name="T26" fmla="*/ 2147483647 w 801"/>
                  <a:gd name="T27" fmla="*/ 2147483647 h 340"/>
                  <a:gd name="T28" fmla="*/ 2147483647 w 801"/>
                  <a:gd name="T29" fmla="*/ 2147483647 h 340"/>
                  <a:gd name="T30" fmla="*/ 2147483647 w 801"/>
                  <a:gd name="T31" fmla="*/ 2147483647 h 340"/>
                  <a:gd name="T32" fmla="*/ 2147483647 w 801"/>
                  <a:gd name="T33" fmla="*/ 2147483647 h 340"/>
                  <a:gd name="T34" fmla="*/ 2147483647 w 801"/>
                  <a:gd name="T35" fmla="*/ 2147483647 h 340"/>
                  <a:gd name="T36" fmla="*/ 2147483647 w 801"/>
                  <a:gd name="T37" fmla="*/ 2147483647 h 340"/>
                  <a:gd name="T38" fmla="*/ 2147483647 w 801"/>
                  <a:gd name="T39" fmla="*/ 2147483647 h 340"/>
                  <a:gd name="T40" fmla="*/ 2147483647 w 801"/>
                  <a:gd name="T41" fmla="*/ 2147483647 h 340"/>
                  <a:gd name="T42" fmla="*/ 2147483647 w 801"/>
                  <a:gd name="T43" fmla="*/ 2147483647 h 340"/>
                  <a:gd name="T44" fmla="*/ 2147483647 w 801"/>
                  <a:gd name="T45" fmla="*/ 2147483647 h 340"/>
                  <a:gd name="T46" fmla="*/ 2147483647 w 801"/>
                  <a:gd name="T47" fmla="*/ 2147483647 h 340"/>
                  <a:gd name="T48" fmla="*/ 2147483647 w 801"/>
                  <a:gd name="T49" fmla="*/ 2147483647 h 340"/>
                  <a:gd name="T50" fmla="*/ 2147483647 w 801"/>
                  <a:gd name="T51" fmla="*/ 2147483647 h 340"/>
                  <a:gd name="T52" fmla="*/ 2147483647 w 801"/>
                  <a:gd name="T53" fmla="*/ 2147483647 h 340"/>
                  <a:gd name="T54" fmla="*/ 2147483647 w 801"/>
                  <a:gd name="T55" fmla="*/ 2147483647 h 340"/>
                  <a:gd name="T56" fmla="*/ 2147483647 w 801"/>
                  <a:gd name="T57" fmla="*/ 2147483647 h 340"/>
                  <a:gd name="T58" fmla="*/ 0 w 801"/>
                  <a:gd name="T59" fmla="*/ 2147483647 h 34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01"/>
                  <a:gd name="T91" fmla="*/ 0 h 340"/>
                  <a:gd name="T92" fmla="*/ 801 w 801"/>
                  <a:gd name="T93" fmla="*/ 340 h 34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01" h="340">
                    <a:moveTo>
                      <a:pt x="27" y="0"/>
                    </a:moveTo>
                    <a:lnTo>
                      <a:pt x="97" y="5"/>
                    </a:lnTo>
                    <a:lnTo>
                      <a:pt x="253" y="17"/>
                    </a:lnTo>
                    <a:lnTo>
                      <a:pt x="339" y="24"/>
                    </a:lnTo>
                    <a:lnTo>
                      <a:pt x="417" y="31"/>
                    </a:lnTo>
                    <a:lnTo>
                      <a:pt x="478" y="39"/>
                    </a:lnTo>
                    <a:lnTo>
                      <a:pt x="497" y="42"/>
                    </a:lnTo>
                    <a:lnTo>
                      <a:pt x="510" y="46"/>
                    </a:lnTo>
                    <a:lnTo>
                      <a:pt x="524" y="51"/>
                    </a:lnTo>
                    <a:lnTo>
                      <a:pt x="535" y="53"/>
                    </a:lnTo>
                    <a:lnTo>
                      <a:pt x="546" y="53"/>
                    </a:lnTo>
                    <a:lnTo>
                      <a:pt x="554" y="49"/>
                    </a:lnTo>
                    <a:lnTo>
                      <a:pt x="569" y="46"/>
                    </a:lnTo>
                    <a:lnTo>
                      <a:pt x="577" y="44"/>
                    </a:lnTo>
                    <a:lnTo>
                      <a:pt x="584" y="46"/>
                    </a:lnTo>
                    <a:lnTo>
                      <a:pt x="609" y="58"/>
                    </a:lnTo>
                    <a:lnTo>
                      <a:pt x="645" y="78"/>
                    </a:lnTo>
                    <a:lnTo>
                      <a:pt x="691" y="105"/>
                    </a:lnTo>
                    <a:lnTo>
                      <a:pt x="695" y="110"/>
                    </a:lnTo>
                    <a:lnTo>
                      <a:pt x="702" y="119"/>
                    </a:lnTo>
                    <a:lnTo>
                      <a:pt x="710" y="134"/>
                    </a:lnTo>
                    <a:lnTo>
                      <a:pt x="712" y="142"/>
                    </a:lnTo>
                    <a:lnTo>
                      <a:pt x="716" y="151"/>
                    </a:lnTo>
                    <a:lnTo>
                      <a:pt x="720" y="198"/>
                    </a:lnTo>
                    <a:lnTo>
                      <a:pt x="723" y="225"/>
                    </a:lnTo>
                    <a:lnTo>
                      <a:pt x="742" y="271"/>
                    </a:lnTo>
                    <a:lnTo>
                      <a:pt x="801" y="340"/>
                    </a:lnTo>
                    <a:lnTo>
                      <a:pt x="173" y="337"/>
                    </a:lnTo>
                    <a:lnTo>
                      <a:pt x="173" y="218"/>
                    </a:lnTo>
                    <a:lnTo>
                      <a:pt x="0" y="212"/>
                    </a:lnTo>
                  </a:path>
                </a:pathLst>
              </a:custGeom>
              <a:noFill/>
              <a:ln w="12700">
                <a:solidFill>
                  <a:schemeClr val="bg1">
                    <a:lumMod val="65000"/>
                  </a:scheme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7" name="Freeform 23"/>
              <p:cNvSpPr>
                <a:spLocks/>
              </p:cNvSpPr>
              <p:nvPr/>
            </p:nvSpPr>
            <p:spPr bwMode="auto">
              <a:xfrm>
                <a:off x="5045075" y="2076450"/>
                <a:ext cx="93663" cy="555625"/>
              </a:xfrm>
              <a:custGeom>
                <a:avLst/>
                <a:gdLst>
                  <a:gd name="T0" fmla="*/ 0 w 67"/>
                  <a:gd name="T1" fmla="*/ 0 h 350"/>
                  <a:gd name="T2" fmla="*/ 2147483647 w 67"/>
                  <a:gd name="T3" fmla="*/ 2147483647 h 350"/>
                  <a:gd name="T4" fmla="*/ 2147483647 w 67"/>
                  <a:gd name="T5" fmla="*/ 2147483647 h 350"/>
                  <a:gd name="T6" fmla="*/ 2147483647 w 67"/>
                  <a:gd name="T7" fmla="*/ 2147483647 h 350"/>
                  <a:gd name="T8" fmla="*/ 2147483647 w 67"/>
                  <a:gd name="T9" fmla="*/ 2147483647 h 350"/>
                  <a:gd name="T10" fmla="*/ 2147483647 w 67"/>
                  <a:gd name="T11" fmla="*/ 2147483647 h 350"/>
                  <a:gd name="T12" fmla="*/ 2147483647 w 67"/>
                  <a:gd name="T13" fmla="*/ 2147483647 h 350"/>
                  <a:gd name="T14" fmla="*/ 2147483647 w 67"/>
                  <a:gd name="T15" fmla="*/ 2147483647 h 350"/>
                  <a:gd name="T16" fmla="*/ 2147483647 w 67"/>
                  <a:gd name="T17" fmla="*/ 2147483647 h 350"/>
                  <a:gd name="T18" fmla="*/ 2147483647 w 67"/>
                  <a:gd name="T19" fmla="*/ 2147483647 h 350"/>
                  <a:gd name="T20" fmla="*/ 2147483647 w 67"/>
                  <a:gd name="T21" fmla="*/ 2147483647 h 350"/>
                  <a:gd name="T22" fmla="*/ 2147483647 w 67"/>
                  <a:gd name="T23" fmla="*/ 2147483647 h 350"/>
                  <a:gd name="T24" fmla="*/ 2147483647 w 67"/>
                  <a:gd name="T25" fmla="*/ 2147483647 h 35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7"/>
                  <a:gd name="T40" fmla="*/ 0 h 350"/>
                  <a:gd name="T41" fmla="*/ 67 w 67"/>
                  <a:gd name="T42" fmla="*/ 350 h 35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7" h="350">
                    <a:moveTo>
                      <a:pt x="0" y="0"/>
                    </a:moveTo>
                    <a:lnTo>
                      <a:pt x="8" y="8"/>
                    </a:lnTo>
                    <a:lnTo>
                      <a:pt x="23" y="29"/>
                    </a:lnTo>
                    <a:lnTo>
                      <a:pt x="40" y="52"/>
                    </a:lnTo>
                    <a:lnTo>
                      <a:pt x="46" y="64"/>
                    </a:lnTo>
                    <a:lnTo>
                      <a:pt x="48" y="73"/>
                    </a:lnTo>
                    <a:lnTo>
                      <a:pt x="44" y="164"/>
                    </a:lnTo>
                    <a:lnTo>
                      <a:pt x="40" y="238"/>
                    </a:lnTo>
                    <a:lnTo>
                      <a:pt x="31" y="274"/>
                    </a:lnTo>
                    <a:lnTo>
                      <a:pt x="44" y="306"/>
                    </a:lnTo>
                    <a:lnTo>
                      <a:pt x="56" y="333"/>
                    </a:lnTo>
                    <a:lnTo>
                      <a:pt x="61" y="343"/>
                    </a:lnTo>
                    <a:lnTo>
                      <a:pt x="67" y="350"/>
                    </a:lnTo>
                  </a:path>
                </a:pathLst>
              </a:custGeom>
              <a:noFill/>
              <a:ln w="12700">
                <a:solidFill>
                  <a:schemeClr val="bg1">
                    <a:lumMod val="65000"/>
                  </a:scheme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8" name="Freeform 24"/>
              <p:cNvSpPr>
                <a:spLocks/>
              </p:cNvSpPr>
              <p:nvPr/>
            </p:nvSpPr>
            <p:spPr bwMode="auto">
              <a:xfrm>
                <a:off x="5106988" y="1890713"/>
                <a:ext cx="606425" cy="523875"/>
              </a:xfrm>
              <a:custGeom>
                <a:avLst/>
                <a:gdLst>
                  <a:gd name="T0" fmla="*/ 2147483647 w 430"/>
                  <a:gd name="T1" fmla="*/ 0 h 330"/>
                  <a:gd name="T2" fmla="*/ 2147483647 w 430"/>
                  <a:gd name="T3" fmla="*/ 2147483647 h 330"/>
                  <a:gd name="T4" fmla="*/ 2147483647 w 430"/>
                  <a:gd name="T5" fmla="*/ 2147483647 h 330"/>
                  <a:gd name="T6" fmla="*/ 2147483647 w 430"/>
                  <a:gd name="T7" fmla="*/ 2147483647 h 330"/>
                  <a:gd name="T8" fmla="*/ 2147483647 w 430"/>
                  <a:gd name="T9" fmla="*/ 2147483647 h 330"/>
                  <a:gd name="T10" fmla="*/ 2147483647 w 430"/>
                  <a:gd name="T11" fmla="*/ 2147483647 h 330"/>
                  <a:gd name="T12" fmla="*/ 2147483647 w 430"/>
                  <a:gd name="T13" fmla="*/ 2147483647 h 330"/>
                  <a:gd name="T14" fmla="*/ 2147483647 w 430"/>
                  <a:gd name="T15" fmla="*/ 2147483647 h 330"/>
                  <a:gd name="T16" fmla="*/ 2147483647 w 430"/>
                  <a:gd name="T17" fmla="*/ 2147483647 h 330"/>
                  <a:gd name="T18" fmla="*/ 2147483647 w 430"/>
                  <a:gd name="T19" fmla="*/ 2147483647 h 330"/>
                  <a:gd name="T20" fmla="*/ 2147483647 w 430"/>
                  <a:gd name="T21" fmla="*/ 2147483647 h 330"/>
                  <a:gd name="T22" fmla="*/ 2147483647 w 430"/>
                  <a:gd name="T23" fmla="*/ 2147483647 h 330"/>
                  <a:gd name="T24" fmla="*/ 2147483647 w 430"/>
                  <a:gd name="T25" fmla="*/ 2147483647 h 330"/>
                  <a:gd name="T26" fmla="*/ 2147483647 w 430"/>
                  <a:gd name="T27" fmla="*/ 2147483647 h 330"/>
                  <a:gd name="T28" fmla="*/ 2147483647 w 430"/>
                  <a:gd name="T29" fmla="*/ 2147483647 h 330"/>
                  <a:gd name="T30" fmla="*/ 2147483647 w 430"/>
                  <a:gd name="T31" fmla="*/ 2147483647 h 330"/>
                  <a:gd name="T32" fmla="*/ 2147483647 w 430"/>
                  <a:gd name="T33" fmla="*/ 2147483647 h 330"/>
                  <a:gd name="T34" fmla="*/ 2147483647 w 430"/>
                  <a:gd name="T35" fmla="*/ 2147483647 h 330"/>
                  <a:gd name="T36" fmla="*/ 2147483647 w 430"/>
                  <a:gd name="T37" fmla="*/ 2147483647 h 330"/>
                  <a:gd name="T38" fmla="*/ 2147483647 w 430"/>
                  <a:gd name="T39" fmla="*/ 2147483647 h 330"/>
                  <a:gd name="T40" fmla="*/ 2147483647 w 430"/>
                  <a:gd name="T41" fmla="*/ 2147483647 h 330"/>
                  <a:gd name="T42" fmla="*/ 2147483647 w 430"/>
                  <a:gd name="T43" fmla="*/ 2147483647 h 330"/>
                  <a:gd name="T44" fmla="*/ 2147483647 w 430"/>
                  <a:gd name="T45" fmla="*/ 2147483647 h 330"/>
                  <a:gd name="T46" fmla="*/ 2147483647 w 430"/>
                  <a:gd name="T47" fmla="*/ 2147483647 h 330"/>
                  <a:gd name="T48" fmla="*/ 2147483647 w 430"/>
                  <a:gd name="T49" fmla="*/ 2147483647 h 330"/>
                  <a:gd name="T50" fmla="*/ 2147483647 w 430"/>
                  <a:gd name="T51" fmla="*/ 2147483647 h 330"/>
                  <a:gd name="T52" fmla="*/ 2147483647 w 430"/>
                  <a:gd name="T53" fmla="*/ 2147483647 h 330"/>
                  <a:gd name="T54" fmla="*/ 2147483647 w 430"/>
                  <a:gd name="T55" fmla="*/ 2147483647 h 330"/>
                  <a:gd name="T56" fmla="*/ 2147483647 w 430"/>
                  <a:gd name="T57" fmla="*/ 2147483647 h 330"/>
                  <a:gd name="T58" fmla="*/ 2147483647 w 430"/>
                  <a:gd name="T59" fmla="*/ 2147483647 h 330"/>
                  <a:gd name="T60" fmla="*/ 2147483647 w 430"/>
                  <a:gd name="T61" fmla="*/ 2147483647 h 330"/>
                  <a:gd name="T62" fmla="*/ 2147483647 w 430"/>
                  <a:gd name="T63" fmla="*/ 2147483647 h 330"/>
                  <a:gd name="T64" fmla="*/ 2147483647 w 430"/>
                  <a:gd name="T65" fmla="*/ 2147483647 h 330"/>
                  <a:gd name="T66" fmla="*/ 2147483647 w 430"/>
                  <a:gd name="T67" fmla="*/ 2147483647 h 330"/>
                  <a:gd name="T68" fmla="*/ 2147483647 w 430"/>
                  <a:gd name="T69" fmla="*/ 2147483647 h 330"/>
                  <a:gd name="T70" fmla="*/ 2147483647 w 430"/>
                  <a:gd name="T71" fmla="*/ 2147483647 h 330"/>
                  <a:gd name="T72" fmla="*/ 0 w 430"/>
                  <a:gd name="T73" fmla="*/ 2147483647 h 33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30"/>
                  <a:gd name="T112" fmla="*/ 0 h 330"/>
                  <a:gd name="T113" fmla="*/ 430 w 430"/>
                  <a:gd name="T114" fmla="*/ 330 h 33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30" h="330">
                    <a:moveTo>
                      <a:pt x="331" y="0"/>
                    </a:moveTo>
                    <a:lnTo>
                      <a:pt x="329" y="2"/>
                    </a:lnTo>
                    <a:lnTo>
                      <a:pt x="324" y="5"/>
                    </a:lnTo>
                    <a:lnTo>
                      <a:pt x="322" y="7"/>
                    </a:lnTo>
                    <a:lnTo>
                      <a:pt x="320" y="10"/>
                    </a:lnTo>
                    <a:lnTo>
                      <a:pt x="320" y="15"/>
                    </a:lnTo>
                    <a:lnTo>
                      <a:pt x="320" y="22"/>
                    </a:lnTo>
                    <a:lnTo>
                      <a:pt x="327" y="64"/>
                    </a:lnTo>
                    <a:lnTo>
                      <a:pt x="322" y="66"/>
                    </a:lnTo>
                    <a:lnTo>
                      <a:pt x="308" y="75"/>
                    </a:lnTo>
                    <a:lnTo>
                      <a:pt x="303" y="81"/>
                    </a:lnTo>
                    <a:lnTo>
                      <a:pt x="295" y="88"/>
                    </a:lnTo>
                    <a:lnTo>
                      <a:pt x="291" y="95"/>
                    </a:lnTo>
                    <a:lnTo>
                      <a:pt x="288" y="102"/>
                    </a:lnTo>
                    <a:lnTo>
                      <a:pt x="288" y="110"/>
                    </a:lnTo>
                    <a:lnTo>
                      <a:pt x="288" y="115"/>
                    </a:lnTo>
                    <a:lnTo>
                      <a:pt x="289" y="120"/>
                    </a:lnTo>
                    <a:lnTo>
                      <a:pt x="293" y="124"/>
                    </a:lnTo>
                    <a:lnTo>
                      <a:pt x="297" y="129"/>
                    </a:lnTo>
                    <a:lnTo>
                      <a:pt x="301" y="130"/>
                    </a:lnTo>
                    <a:lnTo>
                      <a:pt x="301" y="205"/>
                    </a:lnTo>
                    <a:lnTo>
                      <a:pt x="301" y="208"/>
                    </a:lnTo>
                    <a:lnTo>
                      <a:pt x="305" y="217"/>
                    </a:lnTo>
                    <a:lnTo>
                      <a:pt x="308" y="223"/>
                    </a:lnTo>
                    <a:lnTo>
                      <a:pt x="314" y="230"/>
                    </a:lnTo>
                    <a:lnTo>
                      <a:pt x="324" y="235"/>
                    </a:lnTo>
                    <a:lnTo>
                      <a:pt x="335" y="242"/>
                    </a:lnTo>
                    <a:lnTo>
                      <a:pt x="360" y="252"/>
                    </a:lnTo>
                    <a:lnTo>
                      <a:pt x="379" y="259"/>
                    </a:lnTo>
                    <a:lnTo>
                      <a:pt x="386" y="262"/>
                    </a:lnTo>
                    <a:lnTo>
                      <a:pt x="392" y="267"/>
                    </a:lnTo>
                    <a:lnTo>
                      <a:pt x="398" y="274"/>
                    </a:lnTo>
                    <a:lnTo>
                      <a:pt x="404" y="281"/>
                    </a:lnTo>
                    <a:lnTo>
                      <a:pt x="411" y="298"/>
                    </a:lnTo>
                    <a:lnTo>
                      <a:pt x="421" y="310"/>
                    </a:lnTo>
                    <a:lnTo>
                      <a:pt x="430" y="320"/>
                    </a:lnTo>
                    <a:lnTo>
                      <a:pt x="0" y="330"/>
                    </a:lnTo>
                  </a:path>
                </a:pathLst>
              </a:custGeom>
              <a:noFill/>
              <a:ln w="12700">
                <a:solidFill>
                  <a:schemeClr val="bg1">
                    <a:lumMod val="65000"/>
                  </a:scheme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9" name="Freeform 25"/>
              <p:cNvSpPr>
                <a:spLocks/>
              </p:cNvSpPr>
              <p:nvPr/>
            </p:nvSpPr>
            <p:spPr bwMode="auto">
              <a:xfrm>
                <a:off x="5211763" y="2398713"/>
                <a:ext cx="604837" cy="533400"/>
              </a:xfrm>
              <a:custGeom>
                <a:avLst/>
                <a:gdLst>
                  <a:gd name="T0" fmla="*/ 2147483647 w 429"/>
                  <a:gd name="T1" fmla="*/ 0 h 336"/>
                  <a:gd name="T2" fmla="*/ 2147483647 w 429"/>
                  <a:gd name="T3" fmla="*/ 2147483647 h 336"/>
                  <a:gd name="T4" fmla="*/ 2147483647 w 429"/>
                  <a:gd name="T5" fmla="*/ 2147483647 h 336"/>
                  <a:gd name="T6" fmla="*/ 2147483647 w 429"/>
                  <a:gd name="T7" fmla="*/ 2147483647 h 336"/>
                  <a:gd name="T8" fmla="*/ 2147483647 w 429"/>
                  <a:gd name="T9" fmla="*/ 2147483647 h 336"/>
                  <a:gd name="T10" fmla="*/ 2147483647 w 429"/>
                  <a:gd name="T11" fmla="*/ 2147483647 h 336"/>
                  <a:gd name="T12" fmla="*/ 2147483647 w 429"/>
                  <a:gd name="T13" fmla="*/ 2147483647 h 336"/>
                  <a:gd name="T14" fmla="*/ 2147483647 w 429"/>
                  <a:gd name="T15" fmla="*/ 2147483647 h 336"/>
                  <a:gd name="T16" fmla="*/ 2147483647 w 429"/>
                  <a:gd name="T17" fmla="*/ 2147483647 h 336"/>
                  <a:gd name="T18" fmla="*/ 2147483647 w 429"/>
                  <a:gd name="T19" fmla="*/ 2147483647 h 336"/>
                  <a:gd name="T20" fmla="*/ 2147483647 w 429"/>
                  <a:gd name="T21" fmla="*/ 2147483647 h 336"/>
                  <a:gd name="T22" fmla="*/ 2147483647 w 429"/>
                  <a:gd name="T23" fmla="*/ 2147483647 h 336"/>
                  <a:gd name="T24" fmla="*/ 2147483647 w 429"/>
                  <a:gd name="T25" fmla="*/ 2147483647 h 336"/>
                  <a:gd name="T26" fmla="*/ 2147483647 w 429"/>
                  <a:gd name="T27" fmla="*/ 2147483647 h 336"/>
                  <a:gd name="T28" fmla="*/ 2147483647 w 429"/>
                  <a:gd name="T29" fmla="*/ 2147483647 h 336"/>
                  <a:gd name="T30" fmla="*/ 2147483647 w 429"/>
                  <a:gd name="T31" fmla="*/ 2147483647 h 336"/>
                  <a:gd name="T32" fmla="*/ 2147483647 w 429"/>
                  <a:gd name="T33" fmla="*/ 2147483647 h 336"/>
                  <a:gd name="T34" fmla="*/ 2147483647 w 429"/>
                  <a:gd name="T35" fmla="*/ 2147483647 h 336"/>
                  <a:gd name="T36" fmla="*/ 2147483647 w 429"/>
                  <a:gd name="T37" fmla="*/ 2147483647 h 336"/>
                  <a:gd name="T38" fmla="*/ 2147483647 w 429"/>
                  <a:gd name="T39" fmla="*/ 2147483647 h 336"/>
                  <a:gd name="T40" fmla="*/ 2147483647 w 429"/>
                  <a:gd name="T41" fmla="*/ 2147483647 h 336"/>
                  <a:gd name="T42" fmla="*/ 2147483647 w 429"/>
                  <a:gd name="T43" fmla="*/ 2147483647 h 336"/>
                  <a:gd name="T44" fmla="*/ 2147483647 w 429"/>
                  <a:gd name="T45" fmla="*/ 2147483647 h 336"/>
                  <a:gd name="T46" fmla="*/ 2147483647 w 429"/>
                  <a:gd name="T47" fmla="*/ 2147483647 h 336"/>
                  <a:gd name="T48" fmla="*/ 0 w 429"/>
                  <a:gd name="T49" fmla="*/ 2147483647 h 3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29"/>
                  <a:gd name="T76" fmla="*/ 0 h 336"/>
                  <a:gd name="T77" fmla="*/ 429 w 429"/>
                  <a:gd name="T78" fmla="*/ 336 h 3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29" h="336">
                    <a:moveTo>
                      <a:pt x="356" y="0"/>
                    </a:moveTo>
                    <a:lnTo>
                      <a:pt x="358" y="27"/>
                    </a:lnTo>
                    <a:lnTo>
                      <a:pt x="362" y="49"/>
                    </a:lnTo>
                    <a:lnTo>
                      <a:pt x="364" y="59"/>
                    </a:lnTo>
                    <a:lnTo>
                      <a:pt x="368" y="68"/>
                    </a:lnTo>
                    <a:lnTo>
                      <a:pt x="379" y="81"/>
                    </a:lnTo>
                    <a:lnTo>
                      <a:pt x="394" y="98"/>
                    </a:lnTo>
                    <a:lnTo>
                      <a:pt x="406" y="113"/>
                    </a:lnTo>
                    <a:lnTo>
                      <a:pt x="415" y="127"/>
                    </a:lnTo>
                    <a:lnTo>
                      <a:pt x="421" y="139"/>
                    </a:lnTo>
                    <a:lnTo>
                      <a:pt x="427" y="150"/>
                    </a:lnTo>
                    <a:lnTo>
                      <a:pt x="429" y="157"/>
                    </a:lnTo>
                    <a:lnTo>
                      <a:pt x="429" y="164"/>
                    </a:lnTo>
                    <a:lnTo>
                      <a:pt x="427" y="171"/>
                    </a:lnTo>
                    <a:lnTo>
                      <a:pt x="423" y="176"/>
                    </a:lnTo>
                    <a:lnTo>
                      <a:pt x="413" y="191"/>
                    </a:lnTo>
                    <a:lnTo>
                      <a:pt x="400" y="211"/>
                    </a:lnTo>
                    <a:lnTo>
                      <a:pt x="389" y="237"/>
                    </a:lnTo>
                    <a:lnTo>
                      <a:pt x="383" y="250"/>
                    </a:lnTo>
                    <a:lnTo>
                      <a:pt x="381" y="264"/>
                    </a:lnTo>
                    <a:lnTo>
                      <a:pt x="375" y="289"/>
                    </a:lnTo>
                    <a:lnTo>
                      <a:pt x="371" y="313"/>
                    </a:lnTo>
                    <a:lnTo>
                      <a:pt x="368" y="336"/>
                    </a:lnTo>
                    <a:lnTo>
                      <a:pt x="333" y="299"/>
                    </a:lnTo>
                    <a:lnTo>
                      <a:pt x="0" y="313"/>
                    </a:lnTo>
                  </a:path>
                </a:pathLst>
              </a:custGeom>
              <a:noFill/>
              <a:ln w="12700">
                <a:solidFill>
                  <a:schemeClr val="bg1">
                    <a:lumMod val="65000"/>
                  </a:scheme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0" name="Freeform 26"/>
              <p:cNvSpPr>
                <a:spLocks/>
              </p:cNvSpPr>
              <p:nvPr/>
            </p:nvSpPr>
            <p:spPr bwMode="auto">
              <a:xfrm>
                <a:off x="5287963" y="2932113"/>
                <a:ext cx="782637" cy="677862"/>
              </a:xfrm>
              <a:custGeom>
                <a:avLst/>
                <a:gdLst>
                  <a:gd name="T0" fmla="*/ 2147483647 w 555"/>
                  <a:gd name="T1" fmla="*/ 0 h 427"/>
                  <a:gd name="T2" fmla="*/ 2147483647 w 555"/>
                  <a:gd name="T3" fmla="*/ 2147483647 h 427"/>
                  <a:gd name="T4" fmla="*/ 2147483647 w 555"/>
                  <a:gd name="T5" fmla="*/ 2147483647 h 427"/>
                  <a:gd name="T6" fmla="*/ 2147483647 w 555"/>
                  <a:gd name="T7" fmla="*/ 2147483647 h 427"/>
                  <a:gd name="T8" fmla="*/ 2147483647 w 555"/>
                  <a:gd name="T9" fmla="*/ 2147483647 h 427"/>
                  <a:gd name="T10" fmla="*/ 2147483647 w 555"/>
                  <a:gd name="T11" fmla="*/ 2147483647 h 427"/>
                  <a:gd name="T12" fmla="*/ 2147483647 w 555"/>
                  <a:gd name="T13" fmla="*/ 2147483647 h 427"/>
                  <a:gd name="T14" fmla="*/ 2147483647 w 555"/>
                  <a:gd name="T15" fmla="*/ 2147483647 h 427"/>
                  <a:gd name="T16" fmla="*/ 2147483647 w 555"/>
                  <a:gd name="T17" fmla="*/ 2147483647 h 427"/>
                  <a:gd name="T18" fmla="*/ 2147483647 w 555"/>
                  <a:gd name="T19" fmla="*/ 2147483647 h 427"/>
                  <a:gd name="T20" fmla="*/ 2147483647 w 555"/>
                  <a:gd name="T21" fmla="*/ 2147483647 h 427"/>
                  <a:gd name="T22" fmla="*/ 2147483647 w 555"/>
                  <a:gd name="T23" fmla="*/ 2147483647 h 427"/>
                  <a:gd name="T24" fmla="*/ 2147483647 w 555"/>
                  <a:gd name="T25" fmla="*/ 2147483647 h 427"/>
                  <a:gd name="T26" fmla="*/ 2147483647 w 555"/>
                  <a:gd name="T27" fmla="*/ 2147483647 h 427"/>
                  <a:gd name="T28" fmla="*/ 2147483647 w 555"/>
                  <a:gd name="T29" fmla="*/ 2147483647 h 427"/>
                  <a:gd name="T30" fmla="*/ 2147483647 w 555"/>
                  <a:gd name="T31" fmla="*/ 2147483647 h 427"/>
                  <a:gd name="T32" fmla="*/ 2147483647 w 555"/>
                  <a:gd name="T33" fmla="*/ 2147483647 h 427"/>
                  <a:gd name="T34" fmla="*/ 2147483647 w 555"/>
                  <a:gd name="T35" fmla="*/ 2147483647 h 427"/>
                  <a:gd name="T36" fmla="*/ 2147483647 w 555"/>
                  <a:gd name="T37" fmla="*/ 2147483647 h 427"/>
                  <a:gd name="T38" fmla="*/ 2147483647 w 555"/>
                  <a:gd name="T39" fmla="*/ 2147483647 h 427"/>
                  <a:gd name="T40" fmla="*/ 2147483647 w 555"/>
                  <a:gd name="T41" fmla="*/ 2147483647 h 427"/>
                  <a:gd name="T42" fmla="*/ 2147483647 w 555"/>
                  <a:gd name="T43" fmla="*/ 2147483647 h 427"/>
                  <a:gd name="T44" fmla="*/ 2147483647 w 555"/>
                  <a:gd name="T45" fmla="*/ 2147483647 h 427"/>
                  <a:gd name="T46" fmla="*/ 2147483647 w 555"/>
                  <a:gd name="T47" fmla="*/ 2147483647 h 427"/>
                  <a:gd name="T48" fmla="*/ 2147483647 w 555"/>
                  <a:gd name="T49" fmla="*/ 2147483647 h 427"/>
                  <a:gd name="T50" fmla="*/ 2147483647 w 555"/>
                  <a:gd name="T51" fmla="*/ 2147483647 h 427"/>
                  <a:gd name="T52" fmla="*/ 2147483647 w 555"/>
                  <a:gd name="T53" fmla="*/ 2147483647 h 427"/>
                  <a:gd name="T54" fmla="*/ 2147483647 w 555"/>
                  <a:gd name="T55" fmla="*/ 2147483647 h 427"/>
                  <a:gd name="T56" fmla="*/ 2147483647 w 555"/>
                  <a:gd name="T57" fmla="*/ 2147483647 h 427"/>
                  <a:gd name="T58" fmla="*/ 2147483647 w 555"/>
                  <a:gd name="T59" fmla="*/ 2147483647 h 427"/>
                  <a:gd name="T60" fmla="*/ 2147483647 w 555"/>
                  <a:gd name="T61" fmla="*/ 2147483647 h 427"/>
                  <a:gd name="T62" fmla="*/ 2147483647 w 555"/>
                  <a:gd name="T63" fmla="*/ 2147483647 h 427"/>
                  <a:gd name="T64" fmla="*/ 2147483647 w 555"/>
                  <a:gd name="T65" fmla="*/ 2147483647 h 427"/>
                  <a:gd name="T66" fmla="*/ 2147483647 w 555"/>
                  <a:gd name="T67" fmla="*/ 2147483647 h 427"/>
                  <a:gd name="T68" fmla="*/ 2147483647 w 555"/>
                  <a:gd name="T69" fmla="*/ 2147483647 h 427"/>
                  <a:gd name="T70" fmla="*/ 2147483647 w 555"/>
                  <a:gd name="T71" fmla="*/ 2147483647 h 427"/>
                  <a:gd name="T72" fmla="*/ 2147483647 w 555"/>
                  <a:gd name="T73" fmla="*/ 2147483647 h 427"/>
                  <a:gd name="T74" fmla="*/ 2147483647 w 555"/>
                  <a:gd name="T75" fmla="*/ 2147483647 h 427"/>
                  <a:gd name="T76" fmla="*/ 0 w 555"/>
                  <a:gd name="T77" fmla="*/ 2147483647 h 427"/>
                  <a:gd name="T78" fmla="*/ 0 w 555"/>
                  <a:gd name="T79" fmla="*/ 2147483647 h 427"/>
                  <a:gd name="T80" fmla="*/ 0 w 555"/>
                  <a:gd name="T81" fmla="*/ 2147483647 h 427"/>
                  <a:gd name="T82" fmla="*/ 2147483647 w 555"/>
                  <a:gd name="T83" fmla="*/ 2147483647 h 427"/>
                  <a:gd name="T84" fmla="*/ 2147483647 w 555"/>
                  <a:gd name="T85" fmla="*/ 2147483647 h 427"/>
                  <a:gd name="T86" fmla="*/ 2147483647 w 555"/>
                  <a:gd name="T87" fmla="*/ 2147483647 h 427"/>
                  <a:gd name="T88" fmla="*/ 2147483647 w 555"/>
                  <a:gd name="T89" fmla="*/ 2147483647 h 427"/>
                  <a:gd name="T90" fmla="*/ 2147483647 w 555"/>
                  <a:gd name="T91" fmla="*/ 2147483647 h 427"/>
                  <a:gd name="T92" fmla="*/ 2147483647 w 555"/>
                  <a:gd name="T93" fmla="*/ 2147483647 h 427"/>
                  <a:gd name="T94" fmla="*/ 2147483647 w 555"/>
                  <a:gd name="T95" fmla="*/ 2147483647 h 427"/>
                  <a:gd name="T96" fmla="*/ 2147483647 w 555"/>
                  <a:gd name="T97" fmla="*/ 2147483647 h 427"/>
                  <a:gd name="T98" fmla="*/ 2147483647 w 555"/>
                  <a:gd name="T99" fmla="*/ 2147483647 h 42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55"/>
                  <a:gd name="T151" fmla="*/ 0 h 427"/>
                  <a:gd name="T152" fmla="*/ 555 w 555"/>
                  <a:gd name="T153" fmla="*/ 427 h 42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55" h="427">
                    <a:moveTo>
                      <a:pt x="314" y="0"/>
                    </a:moveTo>
                    <a:lnTo>
                      <a:pt x="350" y="56"/>
                    </a:lnTo>
                    <a:lnTo>
                      <a:pt x="378" y="97"/>
                    </a:lnTo>
                    <a:lnTo>
                      <a:pt x="392" y="112"/>
                    </a:lnTo>
                    <a:lnTo>
                      <a:pt x="401" y="121"/>
                    </a:lnTo>
                    <a:lnTo>
                      <a:pt x="416" y="127"/>
                    </a:lnTo>
                    <a:lnTo>
                      <a:pt x="430" y="131"/>
                    </a:lnTo>
                    <a:lnTo>
                      <a:pt x="445" y="131"/>
                    </a:lnTo>
                    <a:lnTo>
                      <a:pt x="449" y="156"/>
                    </a:lnTo>
                    <a:lnTo>
                      <a:pt x="437" y="163"/>
                    </a:lnTo>
                    <a:lnTo>
                      <a:pt x="435" y="164"/>
                    </a:lnTo>
                    <a:lnTo>
                      <a:pt x="434" y="168"/>
                    </a:lnTo>
                    <a:lnTo>
                      <a:pt x="435" y="176"/>
                    </a:lnTo>
                    <a:lnTo>
                      <a:pt x="441" y="188"/>
                    </a:lnTo>
                    <a:lnTo>
                      <a:pt x="453" y="203"/>
                    </a:lnTo>
                    <a:lnTo>
                      <a:pt x="472" y="220"/>
                    </a:lnTo>
                    <a:lnTo>
                      <a:pt x="489" y="236"/>
                    </a:lnTo>
                    <a:lnTo>
                      <a:pt x="496" y="241"/>
                    </a:lnTo>
                    <a:lnTo>
                      <a:pt x="504" y="244"/>
                    </a:lnTo>
                    <a:lnTo>
                      <a:pt x="506" y="244"/>
                    </a:lnTo>
                    <a:lnTo>
                      <a:pt x="510" y="247"/>
                    </a:lnTo>
                    <a:lnTo>
                      <a:pt x="513" y="254"/>
                    </a:lnTo>
                    <a:lnTo>
                      <a:pt x="515" y="264"/>
                    </a:lnTo>
                    <a:lnTo>
                      <a:pt x="517" y="274"/>
                    </a:lnTo>
                    <a:lnTo>
                      <a:pt x="519" y="295"/>
                    </a:lnTo>
                    <a:lnTo>
                      <a:pt x="519" y="303"/>
                    </a:lnTo>
                    <a:lnTo>
                      <a:pt x="555" y="339"/>
                    </a:lnTo>
                    <a:lnTo>
                      <a:pt x="531" y="356"/>
                    </a:lnTo>
                    <a:lnTo>
                      <a:pt x="515" y="405"/>
                    </a:lnTo>
                    <a:lnTo>
                      <a:pt x="515" y="427"/>
                    </a:lnTo>
                    <a:lnTo>
                      <a:pt x="472" y="391"/>
                    </a:lnTo>
                    <a:lnTo>
                      <a:pt x="479" y="374"/>
                    </a:lnTo>
                    <a:lnTo>
                      <a:pt x="57" y="378"/>
                    </a:lnTo>
                    <a:lnTo>
                      <a:pt x="42" y="117"/>
                    </a:lnTo>
                    <a:lnTo>
                      <a:pt x="36" y="107"/>
                    </a:lnTo>
                    <a:lnTo>
                      <a:pt x="26" y="99"/>
                    </a:lnTo>
                    <a:lnTo>
                      <a:pt x="13" y="88"/>
                    </a:lnTo>
                    <a:lnTo>
                      <a:pt x="3" y="82"/>
                    </a:lnTo>
                    <a:lnTo>
                      <a:pt x="0" y="78"/>
                    </a:lnTo>
                    <a:lnTo>
                      <a:pt x="0" y="75"/>
                    </a:lnTo>
                    <a:lnTo>
                      <a:pt x="0" y="71"/>
                    </a:lnTo>
                    <a:lnTo>
                      <a:pt x="3" y="68"/>
                    </a:lnTo>
                    <a:lnTo>
                      <a:pt x="7" y="66"/>
                    </a:lnTo>
                    <a:lnTo>
                      <a:pt x="13" y="65"/>
                    </a:lnTo>
                    <a:lnTo>
                      <a:pt x="19" y="63"/>
                    </a:lnTo>
                    <a:lnTo>
                      <a:pt x="21" y="60"/>
                    </a:lnTo>
                    <a:lnTo>
                      <a:pt x="21" y="58"/>
                    </a:lnTo>
                    <a:lnTo>
                      <a:pt x="17" y="55"/>
                    </a:lnTo>
                    <a:lnTo>
                      <a:pt x="9" y="49"/>
                    </a:lnTo>
                    <a:lnTo>
                      <a:pt x="5" y="46"/>
                    </a:lnTo>
                  </a:path>
                </a:pathLst>
              </a:custGeom>
              <a:noFill/>
              <a:ln w="12700">
                <a:solidFill>
                  <a:schemeClr val="bg1">
                    <a:lumMod val="65000"/>
                  </a:scheme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1" name="Freeform 27"/>
              <p:cNvSpPr>
                <a:spLocks/>
              </p:cNvSpPr>
              <p:nvPr/>
            </p:nvSpPr>
            <p:spPr bwMode="auto">
              <a:xfrm>
                <a:off x="2832100" y="3000375"/>
                <a:ext cx="1576388" cy="454025"/>
              </a:xfrm>
              <a:custGeom>
                <a:avLst/>
                <a:gdLst>
                  <a:gd name="T0" fmla="*/ 2147483647 w 1117"/>
                  <a:gd name="T1" fmla="*/ 0 h 286"/>
                  <a:gd name="T2" fmla="*/ 2147483647 w 1117"/>
                  <a:gd name="T3" fmla="*/ 2147483647 h 286"/>
                  <a:gd name="T4" fmla="*/ 2147483647 w 1117"/>
                  <a:gd name="T5" fmla="*/ 2147483647 h 286"/>
                  <a:gd name="T6" fmla="*/ 2147483647 w 1117"/>
                  <a:gd name="T7" fmla="*/ 2147483647 h 286"/>
                  <a:gd name="T8" fmla="*/ 0 w 1117"/>
                  <a:gd name="T9" fmla="*/ 2147483647 h 286"/>
                  <a:gd name="T10" fmla="*/ 0 60000 65536"/>
                  <a:gd name="T11" fmla="*/ 0 60000 65536"/>
                  <a:gd name="T12" fmla="*/ 0 60000 65536"/>
                  <a:gd name="T13" fmla="*/ 0 60000 65536"/>
                  <a:gd name="T14" fmla="*/ 0 60000 65536"/>
                  <a:gd name="T15" fmla="*/ 0 w 1117"/>
                  <a:gd name="T16" fmla="*/ 0 h 286"/>
                  <a:gd name="T17" fmla="*/ 1117 w 1117"/>
                  <a:gd name="T18" fmla="*/ 286 h 286"/>
                </a:gdLst>
                <a:ahLst/>
                <a:cxnLst>
                  <a:cxn ang="T10">
                    <a:pos x="T0" y="T1"/>
                  </a:cxn>
                  <a:cxn ang="T11">
                    <a:pos x="T2" y="T3"/>
                  </a:cxn>
                  <a:cxn ang="T12">
                    <a:pos x="T4" y="T5"/>
                  </a:cxn>
                  <a:cxn ang="T13">
                    <a:pos x="T6" y="T7"/>
                  </a:cxn>
                  <a:cxn ang="T14">
                    <a:pos x="T8" y="T9"/>
                  </a:cxn>
                </a:cxnLst>
                <a:rect l="T15" t="T16" r="T17" b="T18"/>
                <a:pathLst>
                  <a:path w="1117" h="286">
                    <a:moveTo>
                      <a:pt x="1117" y="0"/>
                    </a:moveTo>
                    <a:lnTo>
                      <a:pt x="1095" y="286"/>
                    </a:lnTo>
                    <a:lnTo>
                      <a:pt x="1011" y="282"/>
                    </a:lnTo>
                    <a:lnTo>
                      <a:pt x="446" y="231"/>
                    </a:lnTo>
                    <a:lnTo>
                      <a:pt x="0" y="155"/>
                    </a:lnTo>
                  </a:path>
                </a:pathLst>
              </a:custGeom>
              <a:noFill/>
              <a:ln w="12700">
                <a:solidFill>
                  <a:schemeClr val="bg1">
                    <a:lumMod val="65000"/>
                  </a:scheme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2" name="Line 28"/>
              <p:cNvSpPr>
                <a:spLocks noChangeShapeType="1"/>
              </p:cNvSpPr>
              <p:nvPr/>
            </p:nvSpPr>
            <p:spPr bwMode="auto">
              <a:xfrm flipV="1">
                <a:off x="4232275" y="1501775"/>
                <a:ext cx="47625" cy="652463"/>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3" name="Line 29"/>
              <p:cNvSpPr>
                <a:spLocks noChangeShapeType="1"/>
              </p:cNvSpPr>
              <p:nvPr/>
            </p:nvSpPr>
            <p:spPr bwMode="auto">
              <a:xfrm>
                <a:off x="4376738" y="3454400"/>
                <a:ext cx="990600" cy="31750"/>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 name="Freeform 30"/>
              <p:cNvSpPr>
                <a:spLocks/>
              </p:cNvSpPr>
              <p:nvPr/>
            </p:nvSpPr>
            <p:spPr bwMode="auto">
              <a:xfrm>
                <a:off x="5367338" y="3532188"/>
                <a:ext cx="646112" cy="544512"/>
              </a:xfrm>
              <a:custGeom>
                <a:avLst/>
                <a:gdLst>
                  <a:gd name="T0" fmla="*/ 0 w 458"/>
                  <a:gd name="T1" fmla="*/ 0 h 343"/>
                  <a:gd name="T2" fmla="*/ 2147483647 w 458"/>
                  <a:gd name="T3" fmla="*/ 2147483647 h 343"/>
                  <a:gd name="T4" fmla="*/ 2147483647 w 458"/>
                  <a:gd name="T5" fmla="*/ 2147483647 h 343"/>
                  <a:gd name="T6" fmla="*/ 2147483647 w 458"/>
                  <a:gd name="T7" fmla="*/ 2147483647 h 343"/>
                  <a:gd name="T8" fmla="*/ 2147483647 w 458"/>
                  <a:gd name="T9" fmla="*/ 2147483647 h 343"/>
                  <a:gd name="T10" fmla="*/ 2147483647 w 458"/>
                  <a:gd name="T11" fmla="*/ 2147483647 h 343"/>
                  <a:gd name="T12" fmla="*/ 2147483647 w 458"/>
                  <a:gd name="T13" fmla="*/ 2147483647 h 343"/>
                  <a:gd name="T14" fmla="*/ 2147483647 w 458"/>
                  <a:gd name="T15" fmla="*/ 2147483647 h 343"/>
                  <a:gd name="T16" fmla="*/ 2147483647 w 458"/>
                  <a:gd name="T17" fmla="*/ 2147483647 h 343"/>
                  <a:gd name="T18" fmla="*/ 2147483647 w 458"/>
                  <a:gd name="T19" fmla="*/ 2147483647 h 343"/>
                  <a:gd name="T20" fmla="*/ 2147483647 w 458"/>
                  <a:gd name="T21" fmla="*/ 2147483647 h 343"/>
                  <a:gd name="T22" fmla="*/ 2147483647 w 458"/>
                  <a:gd name="T23" fmla="*/ 2147483647 h 343"/>
                  <a:gd name="T24" fmla="*/ 2147483647 w 458"/>
                  <a:gd name="T25" fmla="*/ 2147483647 h 343"/>
                  <a:gd name="T26" fmla="*/ 2147483647 w 458"/>
                  <a:gd name="T27" fmla="*/ 2147483647 h 343"/>
                  <a:gd name="T28" fmla="*/ 2147483647 w 458"/>
                  <a:gd name="T29" fmla="*/ 2147483647 h 343"/>
                  <a:gd name="T30" fmla="*/ 2147483647 w 458"/>
                  <a:gd name="T31" fmla="*/ 2147483647 h 343"/>
                  <a:gd name="T32" fmla="*/ 2147483647 w 458"/>
                  <a:gd name="T33" fmla="*/ 2147483647 h 343"/>
                  <a:gd name="T34" fmla="*/ 2147483647 w 458"/>
                  <a:gd name="T35" fmla="*/ 2147483647 h 343"/>
                  <a:gd name="T36" fmla="*/ 2147483647 w 458"/>
                  <a:gd name="T37" fmla="*/ 2147483647 h 34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58"/>
                  <a:gd name="T58" fmla="*/ 0 h 343"/>
                  <a:gd name="T59" fmla="*/ 458 w 458"/>
                  <a:gd name="T60" fmla="*/ 343 h 34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58" h="343">
                    <a:moveTo>
                      <a:pt x="0" y="0"/>
                    </a:moveTo>
                    <a:lnTo>
                      <a:pt x="5" y="45"/>
                    </a:lnTo>
                    <a:lnTo>
                      <a:pt x="11" y="82"/>
                    </a:lnTo>
                    <a:lnTo>
                      <a:pt x="17" y="111"/>
                    </a:lnTo>
                    <a:lnTo>
                      <a:pt x="7" y="290"/>
                    </a:lnTo>
                    <a:lnTo>
                      <a:pt x="68" y="297"/>
                    </a:lnTo>
                    <a:lnTo>
                      <a:pt x="68" y="343"/>
                    </a:lnTo>
                    <a:lnTo>
                      <a:pt x="340" y="343"/>
                    </a:lnTo>
                    <a:lnTo>
                      <a:pt x="344" y="265"/>
                    </a:lnTo>
                    <a:lnTo>
                      <a:pt x="356" y="265"/>
                    </a:lnTo>
                    <a:lnTo>
                      <a:pt x="361" y="248"/>
                    </a:lnTo>
                    <a:lnTo>
                      <a:pt x="369" y="230"/>
                    </a:lnTo>
                    <a:lnTo>
                      <a:pt x="380" y="209"/>
                    </a:lnTo>
                    <a:lnTo>
                      <a:pt x="386" y="197"/>
                    </a:lnTo>
                    <a:lnTo>
                      <a:pt x="390" y="184"/>
                    </a:lnTo>
                    <a:lnTo>
                      <a:pt x="399" y="157"/>
                    </a:lnTo>
                    <a:lnTo>
                      <a:pt x="407" y="125"/>
                    </a:lnTo>
                    <a:lnTo>
                      <a:pt x="451" y="94"/>
                    </a:lnTo>
                    <a:lnTo>
                      <a:pt x="458" y="49"/>
                    </a:lnTo>
                  </a:path>
                </a:pathLst>
              </a:custGeom>
              <a:noFill/>
              <a:ln w="12700">
                <a:solidFill>
                  <a:schemeClr val="bg1">
                    <a:lumMod val="65000"/>
                  </a:scheme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5" name="Freeform 31"/>
              <p:cNvSpPr>
                <a:spLocks/>
              </p:cNvSpPr>
              <p:nvPr/>
            </p:nvSpPr>
            <p:spPr bwMode="auto">
              <a:xfrm>
                <a:off x="5826125" y="4076700"/>
                <a:ext cx="250825" cy="461963"/>
              </a:xfrm>
              <a:custGeom>
                <a:avLst/>
                <a:gdLst>
                  <a:gd name="T0" fmla="*/ 2147483647 w 177"/>
                  <a:gd name="T1" fmla="*/ 0 h 291"/>
                  <a:gd name="T2" fmla="*/ 2147483647 w 177"/>
                  <a:gd name="T3" fmla="*/ 2147483647 h 291"/>
                  <a:gd name="T4" fmla="*/ 2147483647 w 177"/>
                  <a:gd name="T5" fmla="*/ 2147483647 h 291"/>
                  <a:gd name="T6" fmla="*/ 2147483647 w 177"/>
                  <a:gd name="T7" fmla="*/ 2147483647 h 291"/>
                  <a:gd name="T8" fmla="*/ 2147483647 w 177"/>
                  <a:gd name="T9" fmla="*/ 2147483647 h 291"/>
                  <a:gd name="T10" fmla="*/ 2147483647 w 177"/>
                  <a:gd name="T11" fmla="*/ 2147483647 h 291"/>
                  <a:gd name="T12" fmla="*/ 2147483647 w 177"/>
                  <a:gd name="T13" fmla="*/ 2147483647 h 291"/>
                  <a:gd name="T14" fmla="*/ 2147483647 w 177"/>
                  <a:gd name="T15" fmla="*/ 2147483647 h 291"/>
                  <a:gd name="T16" fmla="*/ 0 w 177"/>
                  <a:gd name="T17" fmla="*/ 2147483647 h 291"/>
                  <a:gd name="T18" fmla="*/ 0 w 177"/>
                  <a:gd name="T19" fmla="*/ 2147483647 h 291"/>
                  <a:gd name="T20" fmla="*/ 2147483647 w 177"/>
                  <a:gd name="T21" fmla="*/ 2147483647 h 291"/>
                  <a:gd name="T22" fmla="*/ 2147483647 w 177"/>
                  <a:gd name="T23" fmla="*/ 2147483647 h 291"/>
                  <a:gd name="T24" fmla="*/ 2147483647 w 177"/>
                  <a:gd name="T25" fmla="*/ 2147483647 h 291"/>
                  <a:gd name="T26" fmla="*/ 2147483647 w 177"/>
                  <a:gd name="T27" fmla="*/ 2147483647 h 291"/>
                  <a:gd name="T28" fmla="*/ 2147483647 w 177"/>
                  <a:gd name="T29" fmla="*/ 2147483647 h 291"/>
                  <a:gd name="T30" fmla="*/ 2147483647 w 177"/>
                  <a:gd name="T31" fmla="*/ 2147483647 h 291"/>
                  <a:gd name="T32" fmla="*/ 2147483647 w 177"/>
                  <a:gd name="T33" fmla="*/ 2147483647 h 291"/>
                  <a:gd name="T34" fmla="*/ 2147483647 w 177"/>
                  <a:gd name="T35" fmla="*/ 2147483647 h 291"/>
                  <a:gd name="T36" fmla="*/ 2147483647 w 177"/>
                  <a:gd name="T37" fmla="*/ 2147483647 h 291"/>
                  <a:gd name="T38" fmla="*/ 2147483647 w 177"/>
                  <a:gd name="T39" fmla="*/ 2147483647 h 291"/>
                  <a:gd name="T40" fmla="*/ 2147483647 w 177"/>
                  <a:gd name="T41" fmla="*/ 2147483647 h 291"/>
                  <a:gd name="T42" fmla="*/ 2147483647 w 177"/>
                  <a:gd name="T43" fmla="*/ 2147483647 h 291"/>
                  <a:gd name="T44" fmla="*/ 2147483647 w 177"/>
                  <a:gd name="T45" fmla="*/ 2147483647 h 291"/>
                  <a:gd name="T46" fmla="*/ 2147483647 w 177"/>
                  <a:gd name="T47" fmla="*/ 2147483647 h 29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77"/>
                  <a:gd name="T73" fmla="*/ 0 h 291"/>
                  <a:gd name="T74" fmla="*/ 177 w 177"/>
                  <a:gd name="T75" fmla="*/ 291 h 29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77" h="291">
                    <a:moveTo>
                      <a:pt x="15" y="0"/>
                    </a:moveTo>
                    <a:lnTo>
                      <a:pt x="27" y="24"/>
                    </a:lnTo>
                    <a:lnTo>
                      <a:pt x="34" y="44"/>
                    </a:lnTo>
                    <a:lnTo>
                      <a:pt x="38" y="52"/>
                    </a:lnTo>
                    <a:lnTo>
                      <a:pt x="38" y="59"/>
                    </a:lnTo>
                    <a:lnTo>
                      <a:pt x="36" y="69"/>
                    </a:lnTo>
                    <a:lnTo>
                      <a:pt x="33" y="81"/>
                    </a:lnTo>
                    <a:lnTo>
                      <a:pt x="19" y="112"/>
                    </a:lnTo>
                    <a:lnTo>
                      <a:pt x="0" y="150"/>
                    </a:lnTo>
                    <a:lnTo>
                      <a:pt x="0" y="208"/>
                    </a:lnTo>
                    <a:lnTo>
                      <a:pt x="170" y="208"/>
                    </a:lnTo>
                    <a:lnTo>
                      <a:pt x="166" y="210"/>
                    </a:lnTo>
                    <a:lnTo>
                      <a:pt x="160" y="216"/>
                    </a:lnTo>
                    <a:lnTo>
                      <a:pt x="156" y="221"/>
                    </a:lnTo>
                    <a:lnTo>
                      <a:pt x="154" y="228"/>
                    </a:lnTo>
                    <a:lnTo>
                      <a:pt x="152" y="235"/>
                    </a:lnTo>
                    <a:lnTo>
                      <a:pt x="154" y="242"/>
                    </a:lnTo>
                    <a:lnTo>
                      <a:pt x="156" y="249"/>
                    </a:lnTo>
                    <a:lnTo>
                      <a:pt x="158" y="254"/>
                    </a:lnTo>
                    <a:lnTo>
                      <a:pt x="162" y="257"/>
                    </a:lnTo>
                    <a:lnTo>
                      <a:pt x="168" y="257"/>
                    </a:lnTo>
                    <a:lnTo>
                      <a:pt x="173" y="257"/>
                    </a:lnTo>
                    <a:lnTo>
                      <a:pt x="177" y="257"/>
                    </a:lnTo>
                    <a:lnTo>
                      <a:pt x="177" y="291"/>
                    </a:lnTo>
                  </a:path>
                </a:pathLst>
              </a:custGeom>
              <a:noFill/>
              <a:ln w="12700">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6" name="Freeform 32"/>
              <p:cNvSpPr>
                <a:spLocks/>
              </p:cNvSpPr>
              <p:nvPr/>
            </p:nvSpPr>
            <p:spPr bwMode="auto">
              <a:xfrm>
                <a:off x="5464175" y="4076700"/>
                <a:ext cx="73025" cy="523875"/>
              </a:xfrm>
              <a:custGeom>
                <a:avLst/>
                <a:gdLst>
                  <a:gd name="T0" fmla="*/ 0 w 52"/>
                  <a:gd name="T1" fmla="*/ 0 h 330"/>
                  <a:gd name="T2" fmla="*/ 0 w 52"/>
                  <a:gd name="T3" fmla="*/ 2147483647 h 330"/>
                  <a:gd name="T4" fmla="*/ 2147483647 w 52"/>
                  <a:gd name="T5" fmla="*/ 2147483647 h 330"/>
                  <a:gd name="T6" fmla="*/ 2147483647 w 52"/>
                  <a:gd name="T7" fmla="*/ 2147483647 h 330"/>
                  <a:gd name="T8" fmla="*/ 2147483647 w 52"/>
                  <a:gd name="T9" fmla="*/ 2147483647 h 330"/>
                  <a:gd name="T10" fmla="*/ 2147483647 w 52"/>
                  <a:gd name="T11" fmla="*/ 2147483647 h 330"/>
                  <a:gd name="T12" fmla="*/ 2147483647 w 52"/>
                  <a:gd name="T13" fmla="*/ 2147483647 h 330"/>
                  <a:gd name="T14" fmla="*/ 2147483647 w 52"/>
                  <a:gd name="T15" fmla="*/ 2147483647 h 330"/>
                  <a:gd name="T16" fmla="*/ 2147483647 w 52"/>
                  <a:gd name="T17" fmla="*/ 2147483647 h 330"/>
                  <a:gd name="T18" fmla="*/ 2147483647 w 52"/>
                  <a:gd name="T19" fmla="*/ 2147483647 h 330"/>
                  <a:gd name="T20" fmla="*/ 2147483647 w 52"/>
                  <a:gd name="T21" fmla="*/ 2147483647 h 330"/>
                  <a:gd name="T22" fmla="*/ 2147483647 w 52"/>
                  <a:gd name="T23" fmla="*/ 2147483647 h 330"/>
                  <a:gd name="T24" fmla="*/ 2147483647 w 52"/>
                  <a:gd name="T25" fmla="*/ 2147483647 h 330"/>
                  <a:gd name="T26" fmla="*/ 2147483647 w 52"/>
                  <a:gd name="T27" fmla="*/ 2147483647 h 330"/>
                  <a:gd name="T28" fmla="*/ 2147483647 w 52"/>
                  <a:gd name="T29" fmla="*/ 2147483647 h 330"/>
                  <a:gd name="T30" fmla="*/ 2147483647 w 52"/>
                  <a:gd name="T31" fmla="*/ 2147483647 h 330"/>
                  <a:gd name="T32" fmla="*/ 2147483647 w 52"/>
                  <a:gd name="T33" fmla="*/ 2147483647 h 330"/>
                  <a:gd name="T34" fmla="*/ 2147483647 w 52"/>
                  <a:gd name="T35" fmla="*/ 2147483647 h 330"/>
                  <a:gd name="T36" fmla="*/ 2147483647 w 52"/>
                  <a:gd name="T37" fmla="*/ 2147483647 h 33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2"/>
                  <a:gd name="T58" fmla="*/ 0 h 330"/>
                  <a:gd name="T59" fmla="*/ 52 w 52"/>
                  <a:gd name="T60" fmla="*/ 330 h 33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2" h="330">
                    <a:moveTo>
                      <a:pt x="0" y="0"/>
                    </a:moveTo>
                    <a:lnTo>
                      <a:pt x="0" y="127"/>
                    </a:lnTo>
                    <a:lnTo>
                      <a:pt x="8" y="137"/>
                    </a:lnTo>
                    <a:lnTo>
                      <a:pt x="25" y="161"/>
                    </a:lnTo>
                    <a:lnTo>
                      <a:pt x="42" y="189"/>
                    </a:lnTo>
                    <a:lnTo>
                      <a:pt x="48" y="201"/>
                    </a:lnTo>
                    <a:lnTo>
                      <a:pt x="52" y="211"/>
                    </a:lnTo>
                    <a:lnTo>
                      <a:pt x="50" y="218"/>
                    </a:lnTo>
                    <a:lnTo>
                      <a:pt x="48" y="225"/>
                    </a:lnTo>
                    <a:lnTo>
                      <a:pt x="40" y="237"/>
                    </a:lnTo>
                    <a:lnTo>
                      <a:pt x="35" y="243"/>
                    </a:lnTo>
                    <a:lnTo>
                      <a:pt x="31" y="245"/>
                    </a:lnTo>
                    <a:lnTo>
                      <a:pt x="31" y="277"/>
                    </a:lnTo>
                    <a:lnTo>
                      <a:pt x="52" y="284"/>
                    </a:lnTo>
                    <a:lnTo>
                      <a:pt x="50" y="289"/>
                    </a:lnTo>
                    <a:lnTo>
                      <a:pt x="46" y="299"/>
                    </a:lnTo>
                    <a:lnTo>
                      <a:pt x="38" y="315"/>
                    </a:lnTo>
                    <a:lnTo>
                      <a:pt x="35" y="323"/>
                    </a:lnTo>
                    <a:lnTo>
                      <a:pt x="27" y="330"/>
                    </a:lnTo>
                  </a:path>
                </a:pathLst>
              </a:custGeom>
              <a:noFill/>
              <a:ln w="12700">
                <a:solidFill>
                  <a:schemeClr val="bg1">
                    <a:lumMod val="65000"/>
                  </a:scheme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7" name="Freeform 33"/>
              <p:cNvSpPr>
                <a:spLocks/>
              </p:cNvSpPr>
              <p:nvPr/>
            </p:nvSpPr>
            <p:spPr bwMode="auto">
              <a:xfrm>
                <a:off x="5797550" y="1906588"/>
                <a:ext cx="361950" cy="309562"/>
              </a:xfrm>
              <a:custGeom>
                <a:avLst/>
                <a:gdLst>
                  <a:gd name="T0" fmla="*/ 0 w 257"/>
                  <a:gd name="T1" fmla="*/ 0 h 195"/>
                  <a:gd name="T2" fmla="*/ 2147483647 w 257"/>
                  <a:gd name="T3" fmla="*/ 2147483647 h 195"/>
                  <a:gd name="T4" fmla="*/ 2147483647 w 257"/>
                  <a:gd name="T5" fmla="*/ 2147483647 h 195"/>
                  <a:gd name="T6" fmla="*/ 2147483647 w 257"/>
                  <a:gd name="T7" fmla="*/ 2147483647 h 195"/>
                  <a:gd name="T8" fmla="*/ 2147483647 w 257"/>
                  <a:gd name="T9" fmla="*/ 2147483647 h 195"/>
                  <a:gd name="T10" fmla="*/ 2147483647 w 257"/>
                  <a:gd name="T11" fmla="*/ 2147483647 h 195"/>
                  <a:gd name="T12" fmla="*/ 2147483647 w 257"/>
                  <a:gd name="T13" fmla="*/ 2147483647 h 195"/>
                  <a:gd name="T14" fmla="*/ 2147483647 w 257"/>
                  <a:gd name="T15" fmla="*/ 2147483647 h 195"/>
                  <a:gd name="T16" fmla="*/ 2147483647 w 257"/>
                  <a:gd name="T17" fmla="*/ 2147483647 h 195"/>
                  <a:gd name="T18" fmla="*/ 2147483647 w 257"/>
                  <a:gd name="T19" fmla="*/ 2147483647 h 1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7"/>
                  <a:gd name="T31" fmla="*/ 0 h 195"/>
                  <a:gd name="T32" fmla="*/ 257 w 257"/>
                  <a:gd name="T33" fmla="*/ 195 h 19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7" h="195">
                    <a:moveTo>
                      <a:pt x="0" y="0"/>
                    </a:moveTo>
                    <a:lnTo>
                      <a:pt x="8" y="22"/>
                    </a:lnTo>
                    <a:lnTo>
                      <a:pt x="63" y="26"/>
                    </a:lnTo>
                    <a:lnTo>
                      <a:pt x="187" y="65"/>
                    </a:lnTo>
                    <a:lnTo>
                      <a:pt x="187" y="104"/>
                    </a:lnTo>
                    <a:lnTo>
                      <a:pt x="213" y="104"/>
                    </a:lnTo>
                    <a:lnTo>
                      <a:pt x="217" y="131"/>
                    </a:lnTo>
                    <a:lnTo>
                      <a:pt x="183" y="195"/>
                    </a:lnTo>
                    <a:lnTo>
                      <a:pt x="230" y="149"/>
                    </a:lnTo>
                    <a:lnTo>
                      <a:pt x="257" y="124"/>
                    </a:lnTo>
                  </a:path>
                </a:pathLst>
              </a:custGeom>
              <a:noFill/>
              <a:ln w="12700">
                <a:solidFill>
                  <a:schemeClr val="bg1">
                    <a:lumMod val="65000"/>
                  </a:scheme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8" name="Freeform 34"/>
              <p:cNvSpPr>
                <a:spLocks/>
              </p:cNvSpPr>
              <p:nvPr/>
            </p:nvSpPr>
            <p:spPr bwMode="auto">
              <a:xfrm>
                <a:off x="6019800" y="2643188"/>
                <a:ext cx="204788" cy="796925"/>
              </a:xfrm>
              <a:custGeom>
                <a:avLst/>
                <a:gdLst>
                  <a:gd name="T0" fmla="*/ 2147483647 w 145"/>
                  <a:gd name="T1" fmla="*/ 0 h 502"/>
                  <a:gd name="T2" fmla="*/ 2147483647 w 145"/>
                  <a:gd name="T3" fmla="*/ 2147483647 h 502"/>
                  <a:gd name="T4" fmla="*/ 2147483647 w 145"/>
                  <a:gd name="T5" fmla="*/ 2147483647 h 502"/>
                  <a:gd name="T6" fmla="*/ 2147483647 w 145"/>
                  <a:gd name="T7" fmla="*/ 2147483647 h 502"/>
                  <a:gd name="T8" fmla="*/ 2147483647 w 145"/>
                  <a:gd name="T9" fmla="*/ 2147483647 h 502"/>
                  <a:gd name="T10" fmla="*/ 2147483647 w 145"/>
                  <a:gd name="T11" fmla="*/ 2147483647 h 502"/>
                  <a:gd name="T12" fmla="*/ 2147483647 w 145"/>
                  <a:gd name="T13" fmla="*/ 2147483647 h 502"/>
                  <a:gd name="T14" fmla="*/ 2147483647 w 145"/>
                  <a:gd name="T15" fmla="*/ 2147483647 h 502"/>
                  <a:gd name="T16" fmla="*/ 2147483647 w 145"/>
                  <a:gd name="T17" fmla="*/ 2147483647 h 502"/>
                  <a:gd name="T18" fmla="*/ 2147483647 w 145"/>
                  <a:gd name="T19" fmla="*/ 2147483647 h 502"/>
                  <a:gd name="T20" fmla="*/ 2147483647 w 145"/>
                  <a:gd name="T21" fmla="*/ 2147483647 h 502"/>
                  <a:gd name="T22" fmla="*/ 2147483647 w 145"/>
                  <a:gd name="T23" fmla="*/ 2147483647 h 502"/>
                  <a:gd name="T24" fmla="*/ 2147483647 w 145"/>
                  <a:gd name="T25" fmla="*/ 2147483647 h 502"/>
                  <a:gd name="T26" fmla="*/ 2147483647 w 145"/>
                  <a:gd name="T27" fmla="*/ 2147483647 h 502"/>
                  <a:gd name="T28" fmla="*/ 2147483647 w 145"/>
                  <a:gd name="T29" fmla="*/ 2147483647 h 502"/>
                  <a:gd name="T30" fmla="*/ 2147483647 w 145"/>
                  <a:gd name="T31" fmla="*/ 2147483647 h 502"/>
                  <a:gd name="T32" fmla="*/ 2147483647 w 145"/>
                  <a:gd name="T33" fmla="*/ 2147483647 h 502"/>
                  <a:gd name="T34" fmla="*/ 2147483647 w 145"/>
                  <a:gd name="T35" fmla="*/ 2147483647 h 502"/>
                  <a:gd name="T36" fmla="*/ 2147483647 w 145"/>
                  <a:gd name="T37" fmla="*/ 2147483647 h 502"/>
                  <a:gd name="T38" fmla="*/ 2147483647 w 145"/>
                  <a:gd name="T39" fmla="*/ 2147483647 h 502"/>
                  <a:gd name="T40" fmla="*/ 2147483647 w 145"/>
                  <a:gd name="T41" fmla="*/ 2147483647 h 502"/>
                  <a:gd name="T42" fmla="*/ 2147483647 w 145"/>
                  <a:gd name="T43" fmla="*/ 2147483647 h 502"/>
                  <a:gd name="T44" fmla="*/ 2147483647 w 145"/>
                  <a:gd name="T45" fmla="*/ 2147483647 h 502"/>
                  <a:gd name="T46" fmla="*/ 2147483647 w 145"/>
                  <a:gd name="T47" fmla="*/ 2147483647 h 502"/>
                  <a:gd name="T48" fmla="*/ 0 w 145"/>
                  <a:gd name="T49" fmla="*/ 2147483647 h 50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45"/>
                  <a:gd name="T76" fmla="*/ 0 h 502"/>
                  <a:gd name="T77" fmla="*/ 145 w 145"/>
                  <a:gd name="T78" fmla="*/ 502 h 50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45" h="502">
                    <a:moveTo>
                      <a:pt x="120" y="0"/>
                    </a:moveTo>
                    <a:lnTo>
                      <a:pt x="128" y="188"/>
                    </a:lnTo>
                    <a:lnTo>
                      <a:pt x="131" y="194"/>
                    </a:lnTo>
                    <a:lnTo>
                      <a:pt x="137" y="216"/>
                    </a:lnTo>
                    <a:lnTo>
                      <a:pt x="141" y="228"/>
                    </a:lnTo>
                    <a:lnTo>
                      <a:pt x="143" y="243"/>
                    </a:lnTo>
                    <a:lnTo>
                      <a:pt x="145" y="257"/>
                    </a:lnTo>
                    <a:lnTo>
                      <a:pt x="143" y="270"/>
                    </a:lnTo>
                    <a:lnTo>
                      <a:pt x="120" y="335"/>
                    </a:lnTo>
                    <a:lnTo>
                      <a:pt x="111" y="387"/>
                    </a:lnTo>
                    <a:lnTo>
                      <a:pt x="88" y="397"/>
                    </a:lnTo>
                    <a:lnTo>
                      <a:pt x="114" y="423"/>
                    </a:lnTo>
                    <a:lnTo>
                      <a:pt x="112" y="428"/>
                    </a:lnTo>
                    <a:lnTo>
                      <a:pt x="105" y="440"/>
                    </a:lnTo>
                    <a:lnTo>
                      <a:pt x="95" y="453"/>
                    </a:lnTo>
                    <a:lnTo>
                      <a:pt x="90" y="458"/>
                    </a:lnTo>
                    <a:lnTo>
                      <a:pt x="84" y="462"/>
                    </a:lnTo>
                    <a:lnTo>
                      <a:pt x="78" y="463"/>
                    </a:lnTo>
                    <a:lnTo>
                      <a:pt x="76" y="468"/>
                    </a:lnTo>
                    <a:lnTo>
                      <a:pt x="76" y="475"/>
                    </a:lnTo>
                    <a:lnTo>
                      <a:pt x="76" y="483"/>
                    </a:lnTo>
                    <a:lnTo>
                      <a:pt x="78" y="497"/>
                    </a:lnTo>
                    <a:lnTo>
                      <a:pt x="80" y="502"/>
                    </a:lnTo>
                    <a:lnTo>
                      <a:pt x="48" y="489"/>
                    </a:lnTo>
                    <a:lnTo>
                      <a:pt x="0" y="485"/>
                    </a:lnTo>
                  </a:path>
                </a:pathLst>
              </a:custGeom>
              <a:noFill/>
              <a:ln w="12700">
                <a:solidFill>
                  <a:schemeClr val="bg1">
                    <a:lumMod val="65000"/>
                  </a:scheme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9" name="Freeform 35"/>
              <p:cNvSpPr>
                <a:spLocks/>
              </p:cNvSpPr>
              <p:nvPr/>
            </p:nvSpPr>
            <p:spPr bwMode="auto">
              <a:xfrm>
                <a:off x="6180138" y="2616200"/>
                <a:ext cx="398462" cy="698500"/>
              </a:xfrm>
              <a:custGeom>
                <a:avLst/>
                <a:gdLst>
                  <a:gd name="T0" fmla="*/ 0 w 282"/>
                  <a:gd name="T1" fmla="*/ 2147483647 h 440"/>
                  <a:gd name="T2" fmla="*/ 2147483647 w 282"/>
                  <a:gd name="T3" fmla="*/ 2147483647 h 440"/>
                  <a:gd name="T4" fmla="*/ 2147483647 w 282"/>
                  <a:gd name="T5" fmla="*/ 2147483647 h 440"/>
                  <a:gd name="T6" fmla="*/ 2147483647 w 282"/>
                  <a:gd name="T7" fmla="*/ 2147483647 h 440"/>
                  <a:gd name="T8" fmla="*/ 2147483647 w 282"/>
                  <a:gd name="T9" fmla="*/ 2147483647 h 440"/>
                  <a:gd name="T10" fmla="*/ 2147483647 w 282"/>
                  <a:gd name="T11" fmla="*/ 2147483647 h 440"/>
                  <a:gd name="T12" fmla="*/ 2147483647 w 282"/>
                  <a:gd name="T13" fmla="*/ 2147483647 h 440"/>
                  <a:gd name="T14" fmla="*/ 2147483647 w 282"/>
                  <a:gd name="T15" fmla="*/ 2147483647 h 440"/>
                  <a:gd name="T16" fmla="*/ 2147483647 w 282"/>
                  <a:gd name="T17" fmla="*/ 2147483647 h 440"/>
                  <a:gd name="T18" fmla="*/ 2147483647 w 282"/>
                  <a:gd name="T19" fmla="*/ 2147483647 h 440"/>
                  <a:gd name="T20" fmla="*/ 2147483647 w 282"/>
                  <a:gd name="T21" fmla="*/ 2147483647 h 440"/>
                  <a:gd name="T22" fmla="*/ 2147483647 w 282"/>
                  <a:gd name="T23" fmla="*/ 2147483647 h 440"/>
                  <a:gd name="T24" fmla="*/ 2147483647 w 282"/>
                  <a:gd name="T25" fmla="*/ 2147483647 h 440"/>
                  <a:gd name="T26" fmla="*/ 2147483647 w 282"/>
                  <a:gd name="T27" fmla="*/ 2147483647 h 440"/>
                  <a:gd name="T28" fmla="*/ 2147483647 w 282"/>
                  <a:gd name="T29" fmla="*/ 2147483647 h 440"/>
                  <a:gd name="T30" fmla="*/ 2147483647 w 282"/>
                  <a:gd name="T31" fmla="*/ 2147483647 h 440"/>
                  <a:gd name="T32" fmla="*/ 2147483647 w 282"/>
                  <a:gd name="T33" fmla="*/ 2147483647 h 440"/>
                  <a:gd name="T34" fmla="*/ 2147483647 w 282"/>
                  <a:gd name="T35" fmla="*/ 2147483647 h 440"/>
                  <a:gd name="T36" fmla="*/ 2147483647 w 282"/>
                  <a:gd name="T37" fmla="*/ 2147483647 h 440"/>
                  <a:gd name="T38" fmla="*/ 2147483647 w 282"/>
                  <a:gd name="T39" fmla="*/ 0 h 44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82"/>
                  <a:gd name="T61" fmla="*/ 0 h 440"/>
                  <a:gd name="T62" fmla="*/ 282 w 282"/>
                  <a:gd name="T63" fmla="*/ 440 h 44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82" h="440">
                    <a:moveTo>
                      <a:pt x="0" y="440"/>
                    </a:moveTo>
                    <a:lnTo>
                      <a:pt x="21" y="426"/>
                    </a:lnTo>
                    <a:lnTo>
                      <a:pt x="40" y="418"/>
                    </a:lnTo>
                    <a:lnTo>
                      <a:pt x="48" y="413"/>
                    </a:lnTo>
                    <a:lnTo>
                      <a:pt x="57" y="411"/>
                    </a:lnTo>
                    <a:lnTo>
                      <a:pt x="103" y="399"/>
                    </a:lnTo>
                    <a:lnTo>
                      <a:pt x="164" y="382"/>
                    </a:lnTo>
                    <a:lnTo>
                      <a:pt x="175" y="379"/>
                    </a:lnTo>
                    <a:lnTo>
                      <a:pt x="185" y="374"/>
                    </a:lnTo>
                    <a:lnTo>
                      <a:pt x="194" y="367"/>
                    </a:lnTo>
                    <a:lnTo>
                      <a:pt x="200" y="362"/>
                    </a:lnTo>
                    <a:lnTo>
                      <a:pt x="213" y="348"/>
                    </a:lnTo>
                    <a:lnTo>
                      <a:pt x="227" y="336"/>
                    </a:lnTo>
                    <a:lnTo>
                      <a:pt x="244" y="323"/>
                    </a:lnTo>
                    <a:lnTo>
                      <a:pt x="261" y="304"/>
                    </a:lnTo>
                    <a:lnTo>
                      <a:pt x="282" y="281"/>
                    </a:lnTo>
                    <a:lnTo>
                      <a:pt x="267" y="179"/>
                    </a:lnTo>
                    <a:lnTo>
                      <a:pt x="255" y="103"/>
                    </a:lnTo>
                    <a:lnTo>
                      <a:pt x="246" y="56"/>
                    </a:lnTo>
                    <a:lnTo>
                      <a:pt x="231" y="0"/>
                    </a:lnTo>
                  </a:path>
                </a:pathLst>
              </a:custGeom>
              <a:noFill/>
              <a:ln w="12700">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0" name="Line 36"/>
              <p:cNvSpPr>
                <a:spLocks noChangeShapeType="1"/>
              </p:cNvSpPr>
              <p:nvPr/>
            </p:nvSpPr>
            <p:spPr bwMode="auto">
              <a:xfrm flipV="1">
                <a:off x="5770563" y="2532063"/>
                <a:ext cx="361950" cy="22225"/>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1" name="Line 37"/>
              <p:cNvSpPr>
                <a:spLocks noChangeShapeType="1"/>
              </p:cNvSpPr>
              <p:nvPr/>
            </p:nvSpPr>
            <p:spPr bwMode="auto">
              <a:xfrm>
                <a:off x="6343650" y="2605088"/>
                <a:ext cx="390525" cy="1587"/>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2" name="Freeform 38"/>
              <p:cNvSpPr>
                <a:spLocks/>
              </p:cNvSpPr>
              <p:nvPr/>
            </p:nvSpPr>
            <p:spPr bwMode="auto">
              <a:xfrm>
                <a:off x="6026150" y="3036888"/>
                <a:ext cx="920750" cy="500062"/>
              </a:xfrm>
              <a:custGeom>
                <a:avLst/>
                <a:gdLst>
                  <a:gd name="T0" fmla="*/ 2147483647 w 653"/>
                  <a:gd name="T1" fmla="*/ 2147483647 h 315"/>
                  <a:gd name="T2" fmla="*/ 2147483647 w 653"/>
                  <a:gd name="T3" fmla="*/ 2147483647 h 315"/>
                  <a:gd name="T4" fmla="*/ 2147483647 w 653"/>
                  <a:gd name="T5" fmla="*/ 2147483647 h 315"/>
                  <a:gd name="T6" fmla="*/ 2147483647 w 653"/>
                  <a:gd name="T7" fmla="*/ 2147483647 h 315"/>
                  <a:gd name="T8" fmla="*/ 2147483647 w 653"/>
                  <a:gd name="T9" fmla="*/ 0 h 315"/>
                  <a:gd name="T10" fmla="*/ 2147483647 w 653"/>
                  <a:gd name="T11" fmla="*/ 2147483647 h 315"/>
                  <a:gd name="T12" fmla="*/ 2147483647 w 653"/>
                  <a:gd name="T13" fmla="*/ 2147483647 h 315"/>
                  <a:gd name="T14" fmla="*/ 2147483647 w 653"/>
                  <a:gd name="T15" fmla="*/ 2147483647 h 315"/>
                  <a:gd name="T16" fmla="*/ 2147483647 w 653"/>
                  <a:gd name="T17" fmla="*/ 2147483647 h 315"/>
                  <a:gd name="T18" fmla="*/ 2147483647 w 653"/>
                  <a:gd name="T19" fmla="*/ 2147483647 h 315"/>
                  <a:gd name="T20" fmla="*/ 2147483647 w 653"/>
                  <a:gd name="T21" fmla="*/ 2147483647 h 315"/>
                  <a:gd name="T22" fmla="*/ 2147483647 w 653"/>
                  <a:gd name="T23" fmla="*/ 2147483647 h 315"/>
                  <a:gd name="T24" fmla="*/ 2147483647 w 653"/>
                  <a:gd name="T25" fmla="*/ 2147483647 h 315"/>
                  <a:gd name="T26" fmla="*/ 2147483647 w 653"/>
                  <a:gd name="T27" fmla="*/ 2147483647 h 315"/>
                  <a:gd name="T28" fmla="*/ 2147483647 w 653"/>
                  <a:gd name="T29" fmla="*/ 2147483647 h 315"/>
                  <a:gd name="T30" fmla="*/ 2147483647 w 653"/>
                  <a:gd name="T31" fmla="*/ 2147483647 h 315"/>
                  <a:gd name="T32" fmla="*/ 2147483647 w 653"/>
                  <a:gd name="T33" fmla="*/ 2147483647 h 315"/>
                  <a:gd name="T34" fmla="*/ 2147483647 w 653"/>
                  <a:gd name="T35" fmla="*/ 2147483647 h 315"/>
                  <a:gd name="T36" fmla="*/ 2147483647 w 653"/>
                  <a:gd name="T37" fmla="*/ 2147483647 h 315"/>
                  <a:gd name="T38" fmla="*/ 2147483647 w 653"/>
                  <a:gd name="T39" fmla="*/ 2147483647 h 315"/>
                  <a:gd name="T40" fmla="*/ 2147483647 w 653"/>
                  <a:gd name="T41" fmla="*/ 2147483647 h 315"/>
                  <a:gd name="T42" fmla="*/ 2147483647 w 653"/>
                  <a:gd name="T43" fmla="*/ 2147483647 h 315"/>
                  <a:gd name="T44" fmla="*/ 2147483647 w 653"/>
                  <a:gd name="T45" fmla="*/ 2147483647 h 315"/>
                  <a:gd name="T46" fmla="*/ 2147483647 w 653"/>
                  <a:gd name="T47" fmla="*/ 2147483647 h 315"/>
                  <a:gd name="T48" fmla="*/ 2147483647 w 653"/>
                  <a:gd name="T49" fmla="*/ 2147483647 h 315"/>
                  <a:gd name="T50" fmla="*/ 0 w 653"/>
                  <a:gd name="T51" fmla="*/ 2147483647 h 31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53"/>
                  <a:gd name="T79" fmla="*/ 0 h 315"/>
                  <a:gd name="T80" fmla="*/ 653 w 653"/>
                  <a:gd name="T81" fmla="*/ 315 h 31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53" h="315">
                    <a:moveTo>
                      <a:pt x="392" y="16"/>
                    </a:moveTo>
                    <a:lnTo>
                      <a:pt x="398" y="12"/>
                    </a:lnTo>
                    <a:lnTo>
                      <a:pt x="409" y="5"/>
                    </a:lnTo>
                    <a:lnTo>
                      <a:pt x="415" y="2"/>
                    </a:lnTo>
                    <a:lnTo>
                      <a:pt x="422" y="0"/>
                    </a:lnTo>
                    <a:lnTo>
                      <a:pt x="428" y="2"/>
                    </a:lnTo>
                    <a:lnTo>
                      <a:pt x="432" y="5"/>
                    </a:lnTo>
                    <a:lnTo>
                      <a:pt x="441" y="22"/>
                    </a:lnTo>
                    <a:lnTo>
                      <a:pt x="447" y="31"/>
                    </a:lnTo>
                    <a:lnTo>
                      <a:pt x="554" y="34"/>
                    </a:lnTo>
                    <a:lnTo>
                      <a:pt x="565" y="16"/>
                    </a:lnTo>
                    <a:lnTo>
                      <a:pt x="594" y="58"/>
                    </a:lnTo>
                    <a:lnTo>
                      <a:pt x="607" y="65"/>
                    </a:lnTo>
                    <a:lnTo>
                      <a:pt x="618" y="73"/>
                    </a:lnTo>
                    <a:lnTo>
                      <a:pt x="622" y="78"/>
                    </a:lnTo>
                    <a:lnTo>
                      <a:pt x="624" y="83"/>
                    </a:lnTo>
                    <a:lnTo>
                      <a:pt x="632" y="97"/>
                    </a:lnTo>
                    <a:lnTo>
                      <a:pt x="639" y="115"/>
                    </a:lnTo>
                    <a:lnTo>
                      <a:pt x="653" y="139"/>
                    </a:lnTo>
                    <a:lnTo>
                      <a:pt x="538" y="241"/>
                    </a:lnTo>
                    <a:lnTo>
                      <a:pt x="127" y="286"/>
                    </a:lnTo>
                    <a:lnTo>
                      <a:pt x="126" y="291"/>
                    </a:lnTo>
                    <a:lnTo>
                      <a:pt x="120" y="295"/>
                    </a:lnTo>
                    <a:lnTo>
                      <a:pt x="110" y="300"/>
                    </a:lnTo>
                    <a:lnTo>
                      <a:pt x="80" y="315"/>
                    </a:lnTo>
                    <a:lnTo>
                      <a:pt x="0" y="315"/>
                    </a:lnTo>
                  </a:path>
                </a:pathLst>
              </a:custGeom>
              <a:noFill/>
              <a:ln w="12700">
                <a:solidFill>
                  <a:schemeClr val="bg1">
                    <a:lumMod val="65000"/>
                  </a:scheme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3" name="Freeform 39"/>
              <p:cNvSpPr>
                <a:spLocks/>
              </p:cNvSpPr>
              <p:nvPr/>
            </p:nvSpPr>
            <p:spPr bwMode="auto">
              <a:xfrm>
                <a:off x="5930900" y="3367088"/>
                <a:ext cx="1165225" cy="419100"/>
              </a:xfrm>
              <a:custGeom>
                <a:avLst/>
                <a:gdLst>
                  <a:gd name="T0" fmla="*/ 0 w 826"/>
                  <a:gd name="T1" fmla="*/ 2147483647 h 264"/>
                  <a:gd name="T2" fmla="*/ 2147483647 w 826"/>
                  <a:gd name="T3" fmla="*/ 2147483647 h 264"/>
                  <a:gd name="T4" fmla="*/ 2147483647 w 826"/>
                  <a:gd name="T5" fmla="*/ 2147483647 h 264"/>
                  <a:gd name="T6" fmla="*/ 2147483647 w 826"/>
                  <a:gd name="T7" fmla="*/ 2147483647 h 264"/>
                  <a:gd name="T8" fmla="*/ 2147483647 w 826"/>
                  <a:gd name="T9" fmla="*/ 2147483647 h 264"/>
                  <a:gd name="T10" fmla="*/ 2147483647 w 826"/>
                  <a:gd name="T11" fmla="*/ 2147483647 h 264"/>
                  <a:gd name="T12" fmla="*/ 2147483647 w 826"/>
                  <a:gd name="T13" fmla="*/ 2147483647 h 264"/>
                  <a:gd name="T14" fmla="*/ 2147483647 w 826"/>
                  <a:gd name="T15" fmla="*/ 2147483647 h 264"/>
                  <a:gd name="T16" fmla="*/ 2147483647 w 826"/>
                  <a:gd name="T17" fmla="*/ 2147483647 h 264"/>
                  <a:gd name="T18" fmla="*/ 2147483647 w 826"/>
                  <a:gd name="T19" fmla="*/ 2147483647 h 264"/>
                  <a:gd name="T20" fmla="*/ 2147483647 w 826"/>
                  <a:gd name="T21" fmla="*/ 2147483647 h 264"/>
                  <a:gd name="T22" fmla="*/ 2147483647 w 826"/>
                  <a:gd name="T23" fmla="*/ 2147483647 h 264"/>
                  <a:gd name="T24" fmla="*/ 2147483647 w 826"/>
                  <a:gd name="T25" fmla="*/ 2147483647 h 264"/>
                  <a:gd name="T26" fmla="*/ 2147483647 w 826"/>
                  <a:gd name="T27" fmla="*/ 0 h 264"/>
                  <a:gd name="T28" fmla="*/ 2147483647 w 826"/>
                  <a:gd name="T29" fmla="*/ 2147483647 h 26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26"/>
                  <a:gd name="T46" fmla="*/ 0 h 264"/>
                  <a:gd name="T47" fmla="*/ 826 w 826"/>
                  <a:gd name="T48" fmla="*/ 264 h 26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26" h="264">
                    <a:moveTo>
                      <a:pt x="0" y="264"/>
                    </a:moveTo>
                    <a:lnTo>
                      <a:pt x="42" y="252"/>
                    </a:lnTo>
                    <a:lnTo>
                      <a:pt x="76" y="242"/>
                    </a:lnTo>
                    <a:lnTo>
                      <a:pt x="103" y="237"/>
                    </a:lnTo>
                    <a:lnTo>
                      <a:pt x="354" y="212"/>
                    </a:lnTo>
                    <a:lnTo>
                      <a:pt x="588" y="192"/>
                    </a:lnTo>
                    <a:lnTo>
                      <a:pt x="695" y="110"/>
                    </a:lnTo>
                    <a:lnTo>
                      <a:pt x="695" y="107"/>
                    </a:lnTo>
                    <a:lnTo>
                      <a:pt x="695" y="100"/>
                    </a:lnTo>
                    <a:lnTo>
                      <a:pt x="699" y="92"/>
                    </a:lnTo>
                    <a:lnTo>
                      <a:pt x="703" y="88"/>
                    </a:lnTo>
                    <a:lnTo>
                      <a:pt x="708" y="85"/>
                    </a:lnTo>
                    <a:lnTo>
                      <a:pt x="739" y="71"/>
                    </a:lnTo>
                    <a:lnTo>
                      <a:pt x="826" y="0"/>
                    </a:lnTo>
                    <a:lnTo>
                      <a:pt x="605" y="33"/>
                    </a:lnTo>
                  </a:path>
                </a:pathLst>
              </a:custGeom>
              <a:noFill/>
              <a:ln w="12700">
                <a:solidFill>
                  <a:schemeClr val="bg1">
                    <a:lumMod val="65000"/>
                  </a:scheme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4" name="Freeform 40"/>
              <p:cNvSpPr>
                <a:spLocks/>
              </p:cNvSpPr>
              <p:nvPr/>
            </p:nvSpPr>
            <p:spPr bwMode="auto">
              <a:xfrm>
                <a:off x="6589713" y="3697288"/>
                <a:ext cx="112712" cy="617537"/>
              </a:xfrm>
              <a:custGeom>
                <a:avLst/>
                <a:gdLst>
                  <a:gd name="T0" fmla="*/ 0 w 80"/>
                  <a:gd name="T1" fmla="*/ 0 h 389"/>
                  <a:gd name="T2" fmla="*/ 2147483647 w 80"/>
                  <a:gd name="T3" fmla="*/ 2147483647 h 389"/>
                  <a:gd name="T4" fmla="*/ 2147483647 w 80"/>
                  <a:gd name="T5" fmla="*/ 2147483647 h 389"/>
                  <a:gd name="T6" fmla="*/ 2147483647 w 80"/>
                  <a:gd name="T7" fmla="*/ 2147483647 h 389"/>
                  <a:gd name="T8" fmla="*/ 2147483647 w 80"/>
                  <a:gd name="T9" fmla="*/ 2147483647 h 389"/>
                  <a:gd name="T10" fmla="*/ 2147483647 w 80"/>
                  <a:gd name="T11" fmla="*/ 2147483647 h 389"/>
                  <a:gd name="T12" fmla="*/ 2147483647 w 80"/>
                  <a:gd name="T13" fmla="*/ 2147483647 h 389"/>
                  <a:gd name="T14" fmla="*/ 2147483647 w 80"/>
                  <a:gd name="T15" fmla="*/ 2147483647 h 389"/>
                  <a:gd name="T16" fmla="*/ 0 60000 65536"/>
                  <a:gd name="T17" fmla="*/ 0 60000 65536"/>
                  <a:gd name="T18" fmla="*/ 0 60000 65536"/>
                  <a:gd name="T19" fmla="*/ 0 60000 65536"/>
                  <a:gd name="T20" fmla="*/ 0 60000 65536"/>
                  <a:gd name="T21" fmla="*/ 0 60000 65536"/>
                  <a:gd name="T22" fmla="*/ 0 60000 65536"/>
                  <a:gd name="T23" fmla="*/ 0 60000 65536"/>
                  <a:gd name="T24" fmla="*/ 0 w 80"/>
                  <a:gd name="T25" fmla="*/ 0 h 389"/>
                  <a:gd name="T26" fmla="*/ 80 w 80"/>
                  <a:gd name="T27" fmla="*/ 389 h 3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80" h="389">
                    <a:moveTo>
                      <a:pt x="0" y="0"/>
                    </a:moveTo>
                    <a:lnTo>
                      <a:pt x="19" y="127"/>
                    </a:lnTo>
                    <a:lnTo>
                      <a:pt x="59" y="158"/>
                    </a:lnTo>
                    <a:lnTo>
                      <a:pt x="51" y="215"/>
                    </a:lnTo>
                    <a:lnTo>
                      <a:pt x="80" y="225"/>
                    </a:lnTo>
                    <a:lnTo>
                      <a:pt x="80" y="236"/>
                    </a:lnTo>
                    <a:lnTo>
                      <a:pt x="62" y="252"/>
                    </a:lnTo>
                    <a:lnTo>
                      <a:pt x="62" y="389"/>
                    </a:lnTo>
                  </a:path>
                </a:pathLst>
              </a:custGeom>
              <a:noFill/>
              <a:ln w="12700">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5" name="Freeform 41"/>
              <p:cNvSpPr>
                <a:spLocks/>
              </p:cNvSpPr>
              <p:nvPr/>
            </p:nvSpPr>
            <p:spPr bwMode="auto">
              <a:xfrm>
                <a:off x="6299200" y="4305300"/>
                <a:ext cx="901700" cy="155575"/>
              </a:xfrm>
              <a:custGeom>
                <a:avLst/>
                <a:gdLst>
                  <a:gd name="T0" fmla="*/ 0 w 639"/>
                  <a:gd name="T1" fmla="*/ 2147483647 h 98"/>
                  <a:gd name="T2" fmla="*/ 2147483647 w 639"/>
                  <a:gd name="T3" fmla="*/ 2147483647 h 98"/>
                  <a:gd name="T4" fmla="*/ 2147483647 w 639"/>
                  <a:gd name="T5" fmla="*/ 2147483647 h 98"/>
                  <a:gd name="T6" fmla="*/ 2147483647 w 639"/>
                  <a:gd name="T7" fmla="*/ 2147483647 h 98"/>
                  <a:gd name="T8" fmla="*/ 2147483647 w 639"/>
                  <a:gd name="T9" fmla="*/ 2147483647 h 98"/>
                  <a:gd name="T10" fmla="*/ 2147483647 w 639"/>
                  <a:gd name="T11" fmla="*/ 2147483647 h 98"/>
                  <a:gd name="T12" fmla="*/ 2147483647 w 639"/>
                  <a:gd name="T13" fmla="*/ 2147483647 h 98"/>
                  <a:gd name="T14" fmla="*/ 2147483647 w 639"/>
                  <a:gd name="T15" fmla="*/ 2147483647 h 98"/>
                  <a:gd name="T16" fmla="*/ 2147483647 w 639"/>
                  <a:gd name="T17" fmla="*/ 2147483647 h 98"/>
                  <a:gd name="T18" fmla="*/ 2147483647 w 639"/>
                  <a:gd name="T19" fmla="*/ 2147483647 h 98"/>
                  <a:gd name="T20" fmla="*/ 2147483647 w 639"/>
                  <a:gd name="T21" fmla="*/ 2147483647 h 98"/>
                  <a:gd name="T22" fmla="*/ 2147483647 w 639"/>
                  <a:gd name="T23" fmla="*/ 2147483647 h 98"/>
                  <a:gd name="T24" fmla="*/ 2147483647 w 639"/>
                  <a:gd name="T25" fmla="*/ 2147483647 h 98"/>
                  <a:gd name="T26" fmla="*/ 2147483647 w 639"/>
                  <a:gd name="T27" fmla="*/ 2147483647 h 98"/>
                  <a:gd name="T28" fmla="*/ 2147483647 w 639"/>
                  <a:gd name="T29" fmla="*/ 2147483647 h 98"/>
                  <a:gd name="T30" fmla="*/ 2147483647 w 639"/>
                  <a:gd name="T31" fmla="*/ 2147483647 h 98"/>
                  <a:gd name="T32" fmla="*/ 2147483647 w 639"/>
                  <a:gd name="T33" fmla="*/ 2147483647 h 98"/>
                  <a:gd name="T34" fmla="*/ 2147483647 w 639"/>
                  <a:gd name="T35" fmla="*/ 2147483647 h 98"/>
                  <a:gd name="T36" fmla="*/ 2147483647 w 639"/>
                  <a:gd name="T37" fmla="*/ 0 h 98"/>
                  <a:gd name="T38" fmla="*/ 2147483647 w 639"/>
                  <a:gd name="T39" fmla="*/ 0 h 9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639"/>
                  <a:gd name="T61" fmla="*/ 0 h 98"/>
                  <a:gd name="T62" fmla="*/ 639 w 639"/>
                  <a:gd name="T63" fmla="*/ 98 h 9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639" h="98">
                    <a:moveTo>
                      <a:pt x="0" y="98"/>
                    </a:moveTo>
                    <a:lnTo>
                      <a:pt x="8" y="67"/>
                    </a:lnTo>
                    <a:lnTo>
                      <a:pt x="44" y="88"/>
                    </a:lnTo>
                    <a:lnTo>
                      <a:pt x="48" y="86"/>
                    </a:lnTo>
                    <a:lnTo>
                      <a:pt x="57" y="83"/>
                    </a:lnTo>
                    <a:lnTo>
                      <a:pt x="63" y="79"/>
                    </a:lnTo>
                    <a:lnTo>
                      <a:pt x="65" y="76"/>
                    </a:lnTo>
                    <a:lnTo>
                      <a:pt x="67" y="72"/>
                    </a:lnTo>
                    <a:lnTo>
                      <a:pt x="63" y="67"/>
                    </a:lnTo>
                    <a:lnTo>
                      <a:pt x="48" y="45"/>
                    </a:lnTo>
                    <a:lnTo>
                      <a:pt x="40" y="35"/>
                    </a:lnTo>
                    <a:lnTo>
                      <a:pt x="249" y="12"/>
                    </a:lnTo>
                    <a:lnTo>
                      <a:pt x="341" y="6"/>
                    </a:lnTo>
                    <a:lnTo>
                      <a:pt x="344" y="22"/>
                    </a:lnTo>
                    <a:lnTo>
                      <a:pt x="426" y="28"/>
                    </a:lnTo>
                    <a:lnTo>
                      <a:pt x="440" y="18"/>
                    </a:lnTo>
                    <a:lnTo>
                      <a:pt x="558" y="15"/>
                    </a:lnTo>
                    <a:lnTo>
                      <a:pt x="584" y="42"/>
                    </a:lnTo>
                    <a:lnTo>
                      <a:pt x="577" y="0"/>
                    </a:lnTo>
                    <a:lnTo>
                      <a:pt x="639" y="0"/>
                    </a:lnTo>
                  </a:path>
                </a:pathLst>
              </a:custGeom>
              <a:noFill/>
              <a:ln w="12700">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6" name="Freeform 42"/>
              <p:cNvSpPr>
                <a:spLocks/>
              </p:cNvSpPr>
              <p:nvPr/>
            </p:nvSpPr>
            <p:spPr bwMode="auto">
              <a:xfrm>
                <a:off x="6761163" y="3614738"/>
                <a:ext cx="498475" cy="473075"/>
              </a:xfrm>
              <a:custGeom>
                <a:avLst/>
                <a:gdLst>
                  <a:gd name="T0" fmla="*/ 0 w 354"/>
                  <a:gd name="T1" fmla="*/ 2147483647 h 298"/>
                  <a:gd name="T2" fmla="*/ 2147483647 w 354"/>
                  <a:gd name="T3" fmla="*/ 0 h 298"/>
                  <a:gd name="T4" fmla="*/ 2147483647 w 354"/>
                  <a:gd name="T5" fmla="*/ 2147483647 h 298"/>
                  <a:gd name="T6" fmla="*/ 2147483647 w 354"/>
                  <a:gd name="T7" fmla="*/ 2147483647 h 298"/>
                  <a:gd name="T8" fmla="*/ 2147483647 w 354"/>
                  <a:gd name="T9" fmla="*/ 2147483647 h 298"/>
                  <a:gd name="T10" fmla="*/ 2147483647 w 354"/>
                  <a:gd name="T11" fmla="*/ 2147483647 h 298"/>
                  <a:gd name="T12" fmla="*/ 2147483647 w 354"/>
                  <a:gd name="T13" fmla="*/ 2147483647 h 298"/>
                  <a:gd name="T14" fmla="*/ 2147483647 w 354"/>
                  <a:gd name="T15" fmla="*/ 2147483647 h 298"/>
                  <a:gd name="T16" fmla="*/ 2147483647 w 354"/>
                  <a:gd name="T17" fmla="*/ 2147483647 h 298"/>
                  <a:gd name="T18" fmla="*/ 2147483647 w 354"/>
                  <a:gd name="T19" fmla="*/ 2147483647 h 298"/>
                  <a:gd name="T20" fmla="*/ 2147483647 w 354"/>
                  <a:gd name="T21" fmla="*/ 2147483647 h 298"/>
                  <a:gd name="T22" fmla="*/ 2147483647 w 354"/>
                  <a:gd name="T23" fmla="*/ 2147483647 h 298"/>
                  <a:gd name="T24" fmla="*/ 2147483647 w 354"/>
                  <a:gd name="T25" fmla="*/ 2147483647 h 298"/>
                  <a:gd name="T26" fmla="*/ 2147483647 w 354"/>
                  <a:gd name="T27" fmla="*/ 2147483647 h 298"/>
                  <a:gd name="T28" fmla="*/ 2147483647 w 354"/>
                  <a:gd name="T29" fmla="*/ 2147483647 h 298"/>
                  <a:gd name="T30" fmla="*/ 2147483647 w 354"/>
                  <a:gd name="T31" fmla="*/ 2147483647 h 298"/>
                  <a:gd name="T32" fmla="*/ 2147483647 w 354"/>
                  <a:gd name="T33" fmla="*/ 2147483647 h 298"/>
                  <a:gd name="T34" fmla="*/ 2147483647 w 354"/>
                  <a:gd name="T35" fmla="*/ 2147483647 h 298"/>
                  <a:gd name="T36" fmla="*/ 2147483647 w 354"/>
                  <a:gd name="T37" fmla="*/ 2147483647 h 298"/>
                  <a:gd name="T38" fmla="*/ 2147483647 w 354"/>
                  <a:gd name="T39" fmla="*/ 2147483647 h 298"/>
                  <a:gd name="T40" fmla="*/ 2147483647 w 354"/>
                  <a:gd name="T41" fmla="*/ 2147483647 h 29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354"/>
                  <a:gd name="T64" fmla="*/ 0 h 298"/>
                  <a:gd name="T65" fmla="*/ 354 w 354"/>
                  <a:gd name="T66" fmla="*/ 298 h 29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354" h="298">
                    <a:moveTo>
                      <a:pt x="0" y="36"/>
                    </a:moveTo>
                    <a:lnTo>
                      <a:pt x="183" y="0"/>
                    </a:lnTo>
                    <a:lnTo>
                      <a:pt x="147" y="24"/>
                    </a:lnTo>
                    <a:lnTo>
                      <a:pt x="126" y="27"/>
                    </a:lnTo>
                    <a:lnTo>
                      <a:pt x="109" y="32"/>
                    </a:lnTo>
                    <a:lnTo>
                      <a:pt x="103" y="34"/>
                    </a:lnTo>
                    <a:lnTo>
                      <a:pt x="99" y="39"/>
                    </a:lnTo>
                    <a:lnTo>
                      <a:pt x="96" y="49"/>
                    </a:lnTo>
                    <a:lnTo>
                      <a:pt x="92" y="64"/>
                    </a:lnTo>
                    <a:lnTo>
                      <a:pt x="90" y="73"/>
                    </a:lnTo>
                    <a:lnTo>
                      <a:pt x="92" y="78"/>
                    </a:lnTo>
                    <a:lnTo>
                      <a:pt x="94" y="83"/>
                    </a:lnTo>
                    <a:lnTo>
                      <a:pt x="99" y="85"/>
                    </a:lnTo>
                    <a:lnTo>
                      <a:pt x="115" y="85"/>
                    </a:lnTo>
                    <a:lnTo>
                      <a:pt x="126" y="88"/>
                    </a:lnTo>
                    <a:lnTo>
                      <a:pt x="135" y="91"/>
                    </a:lnTo>
                    <a:lnTo>
                      <a:pt x="135" y="130"/>
                    </a:lnTo>
                    <a:lnTo>
                      <a:pt x="175" y="134"/>
                    </a:lnTo>
                    <a:lnTo>
                      <a:pt x="194" y="161"/>
                    </a:lnTo>
                    <a:lnTo>
                      <a:pt x="253" y="161"/>
                    </a:lnTo>
                    <a:lnTo>
                      <a:pt x="354" y="298"/>
                    </a:lnTo>
                  </a:path>
                </a:pathLst>
              </a:custGeom>
              <a:noFill/>
              <a:ln w="12700">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7" name="Freeform 43"/>
              <p:cNvSpPr>
                <a:spLocks/>
              </p:cNvSpPr>
              <p:nvPr/>
            </p:nvSpPr>
            <p:spPr bwMode="auto">
              <a:xfrm>
                <a:off x="7018338" y="3614738"/>
                <a:ext cx="500062" cy="127000"/>
              </a:xfrm>
              <a:custGeom>
                <a:avLst/>
                <a:gdLst>
                  <a:gd name="T0" fmla="*/ 0 w 354"/>
                  <a:gd name="T1" fmla="*/ 0 h 80"/>
                  <a:gd name="T2" fmla="*/ 2147483647 w 354"/>
                  <a:gd name="T3" fmla="*/ 0 h 80"/>
                  <a:gd name="T4" fmla="*/ 2147483647 w 354"/>
                  <a:gd name="T5" fmla="*/ 2147483647 h 80"/>
                  <a:gd name="T6" fmla="*/ 2147483647 w 354"/>
                  <a:gd name="T7" fmla="*/ 2147483647 h 80"/>
                  <a:gd name="T8" fmla="*/ 2147483647 w 354"/>
                  <a:gd name="T9" fmla="*/ 2147483647 h 80"/>
                  <a:gd name="T10" fmla="*/ 2147483647 w 354"/>
                  <a:gd name="T11" fmla="*/ 2147483647 h 80"/>
                  <a:gd name="T12" fmla="*/ 2147483647 w 354"/>
                  <a:gd name="T13" fmla="*/ 2147483647 h 80"/>
                  <a:gd name="T14" fmla="*/ 2147483647 w 354"/>
                  <a:gd name="T15" fmla="*/ 2147483647 h 80"/>
                  <a:gd name="T16" fmla="*/ 2147483647 w 354"/>
                  <a:gd name="T17" fmla="*/ 2147483647 h 8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54"/>
                  <a:gd name="T28" fmla="*/ 0 h 80"/>
                  <a:gd name="T29" fmla="*/ 354 w 354"/>
                  <a:gd name="T30" fmla="*/ 80 h 8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54" h="80">
                    <a:moveTo>
                      <a:pt x="0" y="0"/>
                    </a:moveTo>
                    <a:lnTo>
                      <a:pt x="249" y="0"/>
                    </a:lnTo>
                    <a:lnTo>
                      <a:pt x="268" y="12"/>
                    </a:lnTo>
                    <a:lnTo>
                      <a:pt x="312" y="39"/>
                    </a:lnTo>
                    <a:lnTo>
                      <a:pt x="324" y="46"/>
                    </a:lnTo>
                    <a:lnTo>
                      <a:pt x="331" y="52"/>
                    </a:lnTo>
                    <a:lnTo>
                      <a:pt x="344" y="64"/>
                    </a:lnTo>
                    <a:lnTo>
                      <a:pt x="352" y="74"/>
                    </a:lnTo>
                    <a:lnTo>
                      <a:pt x="354" y="80"/>
                    </a:lnTo>
                  </a:path>
                </a:pathLst>
              </a:custGeom>
              <a:noFill/>
              <a:ln w="12700">
                <a:solidFill>
                  <a:schemeClr val="bg1">
                    <a:lumMod val="65000"/>
                  </a:scheme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8" name="Line 44"/>
              <p:cNvSpPr>
                <a:spLocks noChangeShapeType="1"/>
              </p:cNvSpPr>
              <p:nvPr/>
            </p:nvSpPr>
            <p:spPr bwMode="auto">
              <a:xfrm>
                <a:off x="6227763" y="3724275"/>
                <a:ext cx="1587" cy="733425"/>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9" name="Line 45"/>
              <p:cNvSpPr>
                <a:spLocks noChangeShapeType="1"/>
              </p:cNvSpPr>
              <p:nvPr/>
            </p:nvSpPr>
            <p:spPr bwMode="auto">
              <a:xfrm flipV="1">
                <a:off x="7096125" y="3241675"/>
                <a:ext cx="681038" cy="125413"/>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0" name="Freeform 46"/>
              <p:cNvSpPr>
                <a:spLocks/>
              </p:cNvSpPr>
              <p:nvPr/>
            </p:nvSpPr>
            <p:spPr bwMode="auto">
              <a:xfrm>
                <a:off x="6946900" y="2833688"/>
                <a:ext cx="577850" cy="473075"/>
              </a:xfrm>
              <a:custGeom>
                <a:avLst/>
                <a:gdLst>
                  <a:gd name="T0" fmla="*/ 0 w 409"/>
                  <a:gd name="T1" fmla="*/ 2147483647 h 298"/>
                  <a:gd name="T2" fmla="*/ 2147483647 w 409"/>
                  <a:gd name="T3" fmla="*/ 2147483647 h 298"/>
                  <a:gd name="T4" fmla="*/ 2147483647 w 409"/>
                  <a:gd name="T5" fmla="*/ 2147483647 h 298"/>
                  <a:gd name="T6" fmla="*/ 2147483647 w 409"/>
                  <a:gd name="T7" fmla="*/ 2147483647 h 298"/>
                  <a:gd name="T8" fmla="*/ 2147483647 w 409"/>
                  <a:gd name="T9" fmla="*/ 2147483647 h 298"/>
                  <a:gd name="T10" fmla="*/ 2147483647 w 409"/>
                  <a:gd name="T11" fmla="*/ 2147483647 h 298"/>
                  <a:gd name="T12" fmla="*/ 2147483647 w 409"/>
                  <a:gd name="T13" fmla="*/ 2147483647 h 298"/>
                  <a:gd name="T14" fmla="*/ 2147483647 w 409"/>
                  <a:gd name="T15" fmla="*/ 2147483647 h 298"/>
                  <a:gd name="T16" fmla="*/ 2147483647 w 409"/>
                  <a:gd name="T17" fmla="*/ 2147483647 h 298"/>
                  <a:gd name="T18" fmla="*/ 2147483647 w 409"/>
                  <a:gd name="T19" fmla="*/ 2147483647 h 298"/>
                  <a:gd name="T20" fmla="*/ 2147483647 w 409"/>
                  <a:gd name="T21" fmla="*/ 2147483647 h 298"/>
                  <a:gd name="T22" fmla="*/ 2147483647 w 409"/>
                  <a:gd name="T23" fmla="*/ 2147483647 h 298"/>
                  <a:gd name="T24" fmla="*/ 2147483647 w 409"/>
                  <a:gd name="T25" fmla="*/ 2147483647 h 298"/>
                  <a:gd name="T26" fmla="*/ 2147483647 w 409"/>
                  <a:gd name="T27" fmla="*/ 2147483647 h 298"/>
                  <a:gd name="T28" fmla="*/ 2147483647 w 409"/>
                  <a:gd name="T29" fmla="*/ 2147483647 h 298"/>
                  <a:gd name="T30" fmla="*/ 2147483647 w 409"/>
                  <a:gd name="T31" fmla="*/ 2147483647 h 298"/>
                  <a:gd name="T32" fmla="*/ 2147483647 w 409"/>
                  <a:gd name="T33" fmla="*/ 2147483647 h 298"/>
                  <a:gd name="T34" fmla="*/ 2147483647 w 409"/>
                  <a:gd name="T35" fmla="*/ 2147483647 h 298"/>
                  <a:gd name="T36" fmla="*/ 2147483647 w 409"/>
                  <a:gd name="T37" fmla="*/ 2147483647 h 298"/>
                  <a:gd name="T38" fmla="*/ 2147483647 w 409"/>
                  <a:gd name="T39" fmla="*/ 2147483647 h 298"/>
                  <a:gd name="T40" fmla="*/ 2147483647 w 409"/>
                  <a:gd name="T41" fmla="*/ 2147483647 h 298"/>
                  <a:gd name="T42" fmla="*/ 2147483647 w 409"/>
                  <a:gd name="T43" fmla="*/ 2147483647 h 298"/>
                  <a:gd name="T44" fmla="*/ 2147483647 w 409"/>
                  <a:gd name="T45" fmla="*/ 2147483647 h 298"/>
                  <a:gd name="T46" fmla="*/ 2147483647 w 409"/>
                  <a:gd name="T47" fmla="*/ 2147483647 h 298"/>
                  <a:gd name="T48" fmla="*/ 2147483647 w 409"/>
                  <a:gd name="T49" fmla="*/ 2147483647 h 298"/>
                  <a:gd name="T50" fmla="*/ 2147483647 w 409"/>
                  <a:gd name="T51" fmla="*/ 0 h 298"/>
                  <a:gd name="T52" fmla="*/ 2147483647 w 409"/>
                  <a:gd name="T53" fmla="*/ 2147483647 h 298"/>
                  <a:gd name="T54" fmla="*/ 2147483647 w 409"/>
                  <a:gd name="T55" fmla="*/ 2147483647 h 298"/>
                  <a:gd name="T56" fmla="*/ 2147483647 w 409"/>
                  <a:gd name="T57" fmla="*/ 2147483647 h 298"/>
                  <a:gd name="T58" fmla="*/ 2147483647 w 409"/>
                  <a:gd name="T59" fmla="*/ 2147483647 h 298"/>
                  <a:gd name="T60" fmla="*/ 2147483647 w 409"/>
                  <a:gd name="T61" fmla="*/ 2147483647 h 298"/>
                  <a:gd name="T62" fmla="*/ 2147483647 w 409"/>
                  <a:gd name="T63" fmla="*/ 2147483647 h 29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09"/>
                  <a:gd name="T97" fmla="*/ 0 h 298"/>
                  <a:gd name="T98" fmla="*/ 409 w 409"/>
                  <a:gd name="T99" fmla="*/ 298 h 29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09" h="298">
                    <a:moveTo>
                      <a:pt x="0" y="267"/>
                    </a:moveTo>
                    <a:lnTo>
                      <a:pt x="19" y="287"/>
                    </a:lnTo>
                    <a:lnTo>
                      <a:pt x="23" y="291"/>
                    </a:lnTo>
                    <a:lnTo>
                      <a:pt x="26" y="294"/>
                    </a:lnTo>
                    <a:lnTo>
                      <a:pt x="32" y="296"/>
                    </a:lnTo>
                    <a:lnTo>
                      <a:pt x="38" y="298"/>
                    </a:lnTo>
                    <a:lnTo>
                      <a:pt x="45" y="298"/>
                    </a:lnTo>
                    <a:lnTo>
                      <a:pt x="55" y="296"/>
                    </a:lnTo>
                    <a:lnTo>
                      <a:pt x="66" y="291"/>
                    </a:lnTo>
                    <a:lnTo>
                      <a:pt x="120" y="260"/>
                    </a:lnTo>
                    <a:lnTo>
                      <a:pt x="150" y="242"/>
                    </a:lnTo>
                    <a:lnTo>
                      <a:pt x="205" y="108"/>
                    </a:lnTo>
                    <a:lnTo>
                      <a:pt x="213" y="137"/>
                    </a:lnTo>
                    <a:lnTo>
                      <a:pt x="260" y="91"/>
                    </a:lnTo>
                    <a:lnTo>
                      <a:pt x="283" y="78"/>
                    </a:lnTo>
                    <a:lnTo>
                      <a:pt x="289" y="73"/>
                    </a:lnTo>
                    <a:lnTo>
                      <a:pt x="291" y="68"/>
                    </a:lnTo>
                    <a:lnTo>
                      <a:pt x="297" y="52"/>
                    </a:lnTo>
                    <a:lnTo>
                      <a:pt x="300" y="32"/>
                    </a:lnTo>
                    <a:lnTo>
                      <a:pt x="327" y="29"/>
                    </a:lnTo>
                    <a:lnTo>
                      <a:pt x="329" y="24"/>
                    </a:lnTo>
                    <a:lnTo>
                      <a:pt x="336" y="13"/>
                    </a:lnTo>
                    <a:lnTo>
                      <a:pt x="340" y="8"/>
                    </a:lnTo>
                    <a:lnTo>
                      <a:pt x="346" y="5"/>
                    </a:lnTo>
                    <a:lnTo>
                      <a:pt x="352" y="2"/>
                    </a:lnTo>
                    <a:lnTo>
                      <a:pt x="359" y="0"/>
                    </a:lnTo>
                    <a:lnTo>
                      <a:pt x="367" y="2"/>
                    </a:lnTo>
                    <a:lnTo>
                      <a:pt x="375" y="3"/>
                    </a:lnTo>
                    <a:lnTo>
                      <a:pt x="388" y="10"/>
                    </a:lnTo>
                    <a:lnTo>
                      <a:pt x="399" y="18"/>
                    </a:lnTo>
                    <a:lnTo>
                      <a:pt x="403" y="22"/>
                    </a:lnTo>
                    <a:lnTo>
                      <a:pt x="409" y="30"/>
                    </a:lnTo>
                  </a:path>
                </a:pathLst>
              </a:custGeom>
              <a:noFill/>
              <a:ln w="12700">
                <a:solidFill>
                  <a:schemeClr val="bg1">
                    <a:lumMod val="65000"/>
                  </a:scheme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1" name="Freeform 47"/>
              <p:cNvSpPr>
                <a:spLocks/>
              </p:cNvSpPr>
              <p:nvPr/>
            </p:nvSpPr>
            <p:spPr bwMode="auto">
              <a:xfrm>
                <a:off x="7235825" y="2714625"/>
                <a:ext cx="452438" cy="207963"/>
              </a:xfrm>
              <a:custGeom>
                <a:avLst/>
                <a:gdLst>
                  <a:gd name="T0" fmla="*/ 2147483647 w 320"/>
                  <a:gd name="T1" fmla="*/ 2147483647 h 131"/>
                  <a:gd name="T2" fmla="*/ 2147483647 w 320"/>
                  <a:gd name="T3" fmla="*/ 2147483647 h 131"/>
                  <a:gd name="T4" fmla="*/ 2147483647 w 320"/>
                  <a:gd name="T5" fmla="*/ 2147483647 h 131"/>
                  <a:gd name="T6" fmla="*/ 2147483647 w 320"/>
                  <a:gd name="T7" fmla="*/ 2147483647 h 131"/>
                  <a:gd name="T8" fmla="*/ 2147483647 w 320"/>
                  <a:gd name="T9" fmla="*/ 2147483647 h 131"/>
                  <a:gd name="T10" fmla="*/ 2147483647 w 320"/>
                  <a:gd name="T11" fmla="*/ 2147483647 h 131"/>
                  <a:gd name="T12" fmla="*/ 2147483647 w 320"/>
                  <a:gd name="T13" fmla="*/ 2147483647 h 131"/>
                  <a:gd name="T14" fmla="*/ 2147483647 w 320"/>
                  <a:gd name="T15" fmla="*/ 2147483647 h 131"/>
                  <a:gd name="T16" fmla="*/ 2147483647 w 320"/>
                  <a:gd name="T17" fmla="*/ 2147483647 h 131"/>
                  <a:gd name="T18" fmla="*/ 2147483647 w 320"/>
                  <a:gd name="T19" fmla="*/ 2147483647 h 131"/>
                  <a:gd name="T20" fmla="*/ 0 w 320"/>
                  <a:gd name="T21" fmla="*/ 2147483647 h 131"/>
                  <a:gd name="T22" fmla="*/ 2147483647 w 320"/>
                  <a:gd name="T23" fmla="*/ 0 h 1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20"/>
                  <a:gd name="T37" fmla="*/ 0 h 131"/>
                  <a:gd name="T38" fmla="*/ 320 w 320"/>
                  <a:gd name="T39" fmla="*/ 131 h 1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20" h="131">
                    <a:moveTo>
                      <a:pt x="154" y="75"/>
                    </a:moveTo>
                    <a:lnTo>
                      <a:pt x="145" y="75"/>
                    </a:lnTo>
                    <a:lnTo>
                      <a:pt x="124" y="75"/>
                    </a:lnTo>
                    <a:lnTo>
                      <a:pt x="99" y="77"/>
                    </a:lnTo>
                    <a:lnTo>
                      <a:pt x="88" y="78"/>
                    </a:lnTo>
                    <a:lnTo>
                      <a:pt x="78" y="82"/>
                    </a:lnTo>
                    <a:lnTo>
                      <a:pt x="63" y="92"/>
                    </a:lnTo>
                    <a:lnTo>
                      <a:pt x="48" y="105"/>
                    </a:lnTo>
                    <a:lnTo>
                      <a:pt x="33" y="121"/>
                    </a:lnTo>
                    <a:lnTo>
                      <a:pt x="15" y="131"/>
                    </a:lnTo>
                    <a:lnTo>
                      <a:pt x="0" y="68"/>
                    </a:lnTo>
                    <a:lnTo>
                      <a:pt x="320" y="0"/>
                    </a:lnTo>
                  </a:path>
                </a:pathLst>
              </a:custGeom>
              <a:noFill/>
              <a:ln w="12700">
                <a:solidFill>
                  <a:schemeClr val="bg1">
                    <a:lumMod val="65000"/>
                  </a:scheme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2" name="Freeform 48"/>
              <p:cNvSpPr>
                <a:spLocks/>
              </p:cNvSpPr>
              <p:nvPr/>
            </p:nvSpPr>
            <p:spPr bwMode="auto">
              <a:xfrm>
                <a:off x="7688263" y="2776538"/>
                <a:ext cx="133350" cy="174625"/>
              </a:xfrm>
              <a:custGeom>
                <a:avLst/>
                <a:gdLst>
                  <a:gd name="T0" fmla="*/ 0 w 95"/>
                  <a:gd name="T1" fmla="*/ 0 h 110"/>
                  <a:gd name="T2" fmla="*/ 2147483647 w 95"/>
                  <a:gd name="T3" fmla="*/ 2147483647 h 110"/>
                  <a:gd name="T4" fmla="*/ 2147483647 w 95"/>
                  <a:gd name="T5" fmla="*/ 2147483647 h 110"/>
                  <a:gd name="T6" fmla="*/ 0 60000 65536"/>
                  <a:gd name="T7" fmla="*/ 0 60000 65536"/>
                  <a:gd name="T8" fmla="*/ 0 60000 65536"/>
                  <a:gd name="T9" fmla="*/ 0 w 95"/>
                  <a:gd name="T10" fmla="*/ 0 h 110"/>
                  <a:gd name="T11" fmla="*/ 95 w 95"/>
                  <a:gd name="T12" fmla="*/ 110 h 110"/>
                </a:gdLst>
                <a:ahLst/>
                <a:cxnLst>
                  <a:cxn ang="T6">
                    <a:pos x="T0" y="T1"/>
                  </a:cxn>
                  <a:cxn ang="T7">
                    <a:pos x="T2" y="T3"/>
                  </a:cxn>
                  <a:cxn ang="T8">
                    <a:pos x="T4" y="T5"/>
                  </a:cxn>
                </a:cxnLst>
                <a:rect l="T9" t="T10" r="T11" b="T12"/>
                <a:pathLst>
                  <a:path w="95" h="110">
                    <a:moveTo>
                      <a:pt x="0" y="0"/>
                    </a:moveTo>
                    <a:lnTo>
                      <a:pt x="40" y="110"/>
                    </a:lnTo>
                    <a:lnTo>
                      <a:pt x="95" y="88"/>
                    </a:lnTo>
                  </a:path>
                </a:pathLst>
              </a:custGeom>
              <a:noFill/>
              <a:ln w="12700">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3" name="Freeform 49"/>
              <p:cNvSpPr>
                <a:spLocks/>
              </p:cNvSpPr>
              <p:nvPr/>
            </p:nvSpPr>
            <p:spPr bwMode="auto">
              <a:xfrm>
                <a:off x="6864350" y="2600325"/>
                <a:ext cx="371475" cy="528638"/>
              </a:xfrm>
              <a:custGeom>
                <a:avLst/>
                <a:gdLst>
                  <a:gd name="T0" fmla="*/ 0 w 264"/>
                  <a:gd name="T1" fmla="*/ 2147483647 h 333"/>
                  <a:gd name="T2" fmla="*/ 2147483647 w 264"/>
                  <a:gd name="T3" fmla="*/ 2147483647 h 333"/>
                  <a:gd name="T4" fmla="*/ 2147483647 w 264"/>
                  <a:gd name="T5" fmla="*/ 2147483647 h 333"/>
                  <a:gd name="T6" fmla="*/ 2147483647 w 264"/>
                  <a:gd name="T7" fmla="*/ 2147483647 h 333"/>
                  <a:gd name="T8" fmla="*/ 2147483647 w 264"/>
                  <a:gd name="T9" fmla="*/ 2147483647 h 333"/>
                  <a:gd name="T10" fmla="*/ 2147483647 w 264"/>
                  <a:gd name="T11" fmla="*/ 2147483647 h 333"/>
                  <a:gd name="T12" fmla="*/ 2147483647 w 264"/>
                  <a:gd name="T13" fmla="*/ 2147483647 h 333"/>
                  <a:gd name="T14" fmla="*/ 2147483647 w 264"/>
                  <a:gd name="T15" fmla="*/ 2147483647 h 333"/>
                  <a:gd name="T16" fmla="*/ 2147483647 w 264"/>
                  <a:gd name="T17" fmla="*/ 2147483647 h 333"/>
                  <a:gd name="T18" fmla="*/ 2147483647 w 264"/>
                  <a:gd name="T19" fmla="*/ 2147483647 h 333"/>
                  <a:gd name="T20" fmla="*/ 2147483647 w 264"/>
                  <a:gd name="T21" fmla="*/ 2147483647 h 333"/>
                  <a:gd name="T22" fmla="*/ 2147483647 w 264"/>
                  <a:gd name="T23" fmla="*/ 2147483647 h 333"/>
                  <a:gd name="T24" fmla="*/ 2147483647 w 264"/>
                  <a:gd name="T25" fmla="*/ 2147483647 h 333"/>
                  <a:gd name="T26" fmla="*/ 2147483647 w 264"/>
                  <a:gd name="T27" fmla="*/ 2147483647 h 333"/>
                  <a:gd name="T28" fmla="*/ 2147483647 w 264"/>
                  <a:gd name="T29" fmla="*/ 2147483647 h 333"/>
                  <a:gd name="T30" fmla="*/ 2147483647 w 264"/>
                  <a:gd name="T31" fmla="*/ 2147483647 h 333"/>
                  <a:gd name="T32" fmla="*/ 2147483647 w 264"/>
                  <a:gd name="T33" fmla="*/ 2147483647 h 333"/>
                  <a:gd name="T34" fmla="*/ 2147483647 w 264"/>
                  <a:gd name="T35" fmla="*/ 2147483647 h 333"/>
                  <a:gd name="T36" fmla="*/ 2147483647 w 264"/>
                  <a:gd name="T37" fmla="*/ 2147483647 h 333"/>
                  <a:gd name="T38" fmla="*/ 2147483647 w 264"/>
                  <a:gd name="T39" fmla="*/ 2147483647 h 333"/>
                  <a:gd name="T40" fmla="*/ 2147483647 w 264"/>
                  <a:gd name="T41" fmla="*/ 0 h 333"/>
                  <a:gd name="T42" fmla="*/ 2147483647 w 264"/>
                  <a:gd name="T43" fmla="*/ 2147483647 h 333"/>
                  <a:gd name="T44" fmla="*/ 2147483647 w 264"/>
                  <a:gd name="T45" fmla="*/ 2147483647 h 33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64"/>
                  <a:gd name="T70" fmla="*/ 0 h 333"/>
                  <a:gd name="T71" fmla="*/ 264 w 264"/>
                  <a:gd name="T72" fmla="*/ 333 h 33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64" h="333">
                    <a:moveTo>
                      <a:pt x="0" y="333"/>
                    </a:moveTo>
                    <a:lnTo>
                      <a:pt x="34" y="228"/>
                    </a:lnTo>
                    <a:lnTo>
                      <a:pt x="38" y="226"/>
                    </a:lnTo>
                    <a:lnTo>
                      <a:pt x="40" y="226"/>
                    </a:lnTo>
                    <a:lnTo>
                      <a:pt x="47" y="235"/>
                    </a:lnTo>
                    <a:lnTo>
                      <a:pt x="59" y="248"/>
                    </a:lnTo>
                    <a:lnTo>
                      <a:pt x="64" y="236"/>
                    </a:lnTo>
                    <a:lnTo>
                      <a:pt x="78" y="208"/>
                    </a:lnTo>
                    <a:lnTo>
                      <a:pt x="85" y="193"/>
                    </a:lnTo>
                    <a:lnTo>
                      <a:pt x="93" y="177"/>
                    </a:lnTo>
                    <a:lnTo>
                      <a:pt x="102" y="167"/>
                    </a:lnTo>
                    <a:lnTo>
                      <a:pt x="106" y="164"/>
                    </a:lnTo>
                    <a:lnTo>
                      <a:pt x="110" y="160"/>
                    </a:lnTo>
                    <a:lnTo>
                      <a:pt x="114" y="159"/>
                    </a:lnTo>
                    <a:lnTo>
                      <a:pt x="116" y="154"/>
                    </a:lnTo>
                    <a:lnTo>
                      <a:pt x="121" y="135"/>
                    </a:lnTo>
                    <a:lnTo>
                      <a:pt x="123" y="113"/>
                    </a:lnTo>
                    <a:lnTo>
                      <a:pt x="125" y="86"/>
                    </a:lnTo>
                    <a:lnTo>
                      <a:pt x="125" y="39"/>
                    </a:lnTo>
                    <a:lnTo>
                      <a:pt x="125" y="17"/>
                    </a:lnTo>
                    <a:lnTo>
                      <a:pt x="137" y="0"/>
                    </a:lnTo>
                    <a:lnTo>
                      <a:pt x="154" y="154"/>
                    </a:lnTo>
                    <a:lnTo>
                      <a:pt x="264" y="140"/>
                    </a:lnTo>
                  </a:path>
                </a:pathLst>
              </a:custGeom>
              <a:noFill/>
              <a:ln w="12700">
                <a:solidFill>
                  <a:schemeClr val="bg1">
                    <a:lumMod val="65000"/>
                  </a:scheme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4" name="Freeform 50"/>
              <p:cNvSpPr>
                <a:spLocks/>
              </p:cNvSpPr>
              <p:nvPr/>
            </p:nvSpPr>
            <p:spPr bwMode="auto">
              <a:xfrm>
                <a:off x="7118350" y="2352675"/>
                <a:ext cx="635000" cy="361950"/>
              </a:xfrm>
              <a:custGeom>
                <a:avLst/>
                <a:gdLst>
                  <a:gd name="T0" fmla="*/ 0 w 451"/>
                  <a:gd name="T1" fmla="*/ 2147483647 h 228"/>
                  <a:gd name="T2" fmla="*/ 0 w 451"/>
                  <a:gd name="T3" fmla="*/ 2147483647 h 228"/>
                  <a:gd name="T4" fmla="*/ 2147483647 w 451"/>
                  <a:gd name="T5" fmla="*/ 2147483647 h 228"/>
                  <a:gd name="T6" fmla="*/ 2147483647 w 451"/>
                  <a:gd name="T7" fmla="*/ 2147483647 h 228"/>
                  <a:gd name="T8" fmla="*/ 2147483647 w 451"/>
                  <a:gd name="T9" fmla="*/ 2147483647 h 228"/>
                  <a:gd name="T10" fmla="*/ 2147483647 w 451"/>
                  <a:gd name="T11" fmla="*/ 2147483647 h 228"/>
                  <a:gd name="T12" fmla="*/ 2147483647 w 451"/>
                  <a:gd name="T13" fmla="*/ 0 h 228"/>
                  <a:gd name="T14" fmla="*/ 2147483647 w 451"/>
                  <a:gd name="T15" fmla="*/ 0 h 228"/>
                  <a:gd name="T16" fmla="*/ 2147483647 w 451"/>
                  <a:gd name="T17" fmla="*/ 2147483647 h 228"/>
                  <a:gd name="T18" fmla="*/ 2147483647 w 451"/>
                  <a:gd name="T19" fmla="*/ 2147483647 h 228"/>
                  <a:gd name="T20" fmla="*/ 2147483647 w 451"/>
                  <a:gd name="T21" fmla="*/ 2147483647 h 228"/>
                  <a:gd name="T22" fmla="*/ 2147483647 w 451"/>
                  <a:gd name="T23" fmla="*/ 2147483647 h 228"/>
                  <a:gd name="T24" fmla="*/ 2147483647 w 451"/>
                  <a:gd name="T25" fmla="*/ 2147483647 h 228"/>
                  <a:gd name="T26" fmla="*/ 2147483647 w 451"/>
                  <a:gd name="T27" fmla="*/ 2147483647 h 228"/>
                  <a:gd name="T28" fmla="*/ 2147483647 w 451"/>
                  <a:gd name="T29" fmla="*/ 2147483647 h 228"/>
                  <a:gd name="T30" fmla="*/ 2147483647 w 451"/>
                  <a:gd name="T31" fmla="*/ 2147483647 h 228"/>
                  <a:gd name="T32" fmla="*/ 2147483647 w 451"/>
                  <a:gd name="T33" fmla="*/ 2147483647 h 228"/>
                  <a:gd name="T34" fmla="*/ 2147483647 w 451"/>
                  <a:gd name="T35" fmla="*/ 2147483647 h 228"/>
                  <a:gd name="T36" fmla="*/ 2147483647 w 451"/>
                  <a:gd name="T37" fmla="*/ 2147483647 h 22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51"/>
                  <a:gd name="T58" fmla="*/ 0 h 228"/>
                  <a:gd name="T59" fmla="*/ 451 w 451"/>
                  <a:gd name="T60" fmla="*/ 228 h 22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51" h="228">
                    <a:moveTo>
                      <a:pt x="0" y="47"/>
                    </a:moveTo>
                    <a:lnTo>
                      <a:pt x="0" y="68"/>
                    </a:lnTo>
                    <a:lnTo>
                      <a:pt x="56" y="56"/>
                    </a:lnTo>
                    <a:lnTo>
                      <a:pt x="177" y="29"/>
                    </a:lnTo>
                    <a:lnTo>
                      <a:pt x="242" y="15"/>
                    </a:lnTo>
                    <a:lnTo>
                      <a:pt x="301" y="5"/>
                    </a:lnTo>
                    <a:lnTo>
                      <a:pt x="345" y="0"/>
                    </a:lnTo>
                    <a:lnTo>
                      <a:pt x="358" y="0"/>
                    </a:lnTo>
                    <a:lnTo>
                      <a:pt x="364" y="2"/>
                    </a:lnTo>
                    <a:lnTo>
                      <a:pt x="377" y="12"/>
                    </a:lnTo>
                    <a:lnTo>
                      <a:pt x="392" y="22"/>
                    </a:lnTo>
                    <a:lnTo>
                      <a:pt x="408" y="32"/>
                    </a:lnTo>
                    <a:lnTo>
                      <a:pt x="406" y="54"/>
                    </a:lnTo>
                    <a:lnTo>
                      <a:pt x="406" y="73"/>
                    </a:lnTo>
                    <a:lnTo>
                      <a:pt x="408" y="88"/>
                    </a:lnTo>
                    <a:lnTo>
                      <a:pt x="419" y="127"/>
                    </a:lnTo>
                    <a:lnTo>
                      <a:pt x="429" y="152"/>
                    </a:lnTo>
                    <a:lnTo>
                      <a:pt x="451" y="166"/>
                    </a:lnTo>
                    <a:lnTo>
                      <a:pt x="427" y="228"/>
                    </a:lnTo>
                  </a:path>
                </a:pathLst>
              </a:custGeom>
              <a:noFill/>
              <a:ln w="12700">
                <a:solidFill>
                  <a:schemeClr val="bg1">
                    <a:lumMod val="65000"/>
                  </a:scheme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5" name="Line 51"/>
              <p:cNvSpPr>
                <a:spLocks noChangeShapeType="1"/>
              </p:cNvSpPr>
              <p:nvPr/>
            </p:nvSpPr>
            <p:spPr bwMode="auto">
              <a:xfrm flipH="1" flipV="1">
                <a:off x="7029450" y="2460625"/>
                <a:ext cx="22225" cy="123825"/>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6" name="Line 52"/>
              <p:cNvSpPr>
                <a:spLocks noChangeShapeType="1"/>
              </p:cNvSpPr>
              <p:nvPr/>
            </p:nvSpPr>
            <p:spPr bwMode="auto">
              <a:xfrm>
                <a:off x="7697788" y="2427288"/>
                <a:ext cx="157162" cy="4445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7" name="Freeform 53"/>
              <p:cNvSpPr>
                <a:spLocks/>
              </p:cNvSpPr>
              <p:nvPr/>
            </p:nvSpPr>
            <p:spPr bwMode="auto">
              <a:xfrm>
                <a:off x="7750175" y="1808163"/>
                <a:ext cx="128588" cy="646112"/>
              </a:xfrm>
              <a:custGeom>
                <a:avLst/>
                <a:gdLst>
                  <a:gd name="T0" fmla="*/ 2147483647 w 91"/>
                  <a:gd name="T1" fmla="*/ 2147483647 h 407"/>
                  <a:gd name="T2" fmla="*/ 2147483647 w 91"/>
                  <a:gd name="T3" fmla="*/ 2147483647 h 407"/>
                  <a:gd name="T4" fmla="*/ 2147483647 w 91"/>
                  <a:gd name="T5" fmla="*/ 2147483647 h 407"/>
                  <a:gd name="T6" fmla="*/ 2147483647 w 91"/>
                  <a:gd name="T7" fmla="*/ 2147483647 h 407"/>
                  <a:gd name="T8" fmla="*/ 2147483647 w 91"/>
                  <a:gd name="T9" fmla="*/ 2147483647 h 407"/>
                  <a:gd name="T10" fmla="*/ 2147483647 w 91"/>
                  <a:gd name="T11" fmla="*/ 2147483647 h 407"/>
                  <a:gd name="T12" fmla="*/ 2147483647 w 91"/>
                  <a:gd name="T13" fmla="*/ 2147483647 h 407"/>
                  <a:gd name="T14" fmla="*/ 2147483647 w 91"/>
                  <a:gd name="T15" fmla="*/ 2147483647 h 407"/>
                  <a:gd name="T16" fmla="*/ 2147483647 w 91"/>
                  <a:gd name="T17" fmla="*/ 2147483647 h 407"/>
                  <a:gd name="T18" fmla="*/ 2147483647 w 91"/>
                  <a:gd name="T19" fmla="*/ 2147483647 h 407"/>
                  <a:gd name="T20" fmla="*/ 2147483647 w 91"/>
                  <a:gd name="T21" fmla="*/ 2147483647 h 407"/>
                  <a:gd name="T22" fmla="*/ 2147483647 w 91"/>
                  <a:gd name="T23" fmla="*/ 2147483647 h 407"/>
                  <a:gd name="T24" fmla="*/ 2147483647 w 91"/>
                  <a:gd name="T25" fmla="*/ 2147483647 h 407"/>
                  <a:gd name="T26" fmla="*/ 2147483647 w 91"/>
                  <a:gd name="T27" fmla="*/ 2147483647 h 407"/>
                  <a:gd name="T28" fmla="*/ 2147483647 w 91"/>
                  <a:gd name="T29" fmla="*/ 2147483647 h 407"/>
                  <a:gd name="T30" fmla="*/ 2147483647 w 91"/>
                  <a:gd name="T31" fmla="*/ 2147483647 h 407"/>
                  <a:gd name="T32" fmla="*/ 2147483647 w 91"/>
                  <a:gd name="T33" fmla="*/ 2147483647 h 407"/>
                  <a:gd name="T34" fmla="*/ 0 w 91"/>
                  <a:gd name="T35" fmla="*/ 2147483647 h 407"/>
                  <a:gd name="T36" fmla="*/ 0 w 91"/>
                  <a:gd name="T37" fmla="*/ 0 h 40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
                  <a:gd name="T58" fmla="*/ 0 h 407"/>
                  <a:gd name="T59" fmla="*/ 91 w 91"/>
                  <a:gd name="T60" fmla="*/ 407 h 40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 h="407">
                    <a:moveTo>
                      <a:pt x="91" y="407"/>
                    </a:moveTo>
                    <a:lnTo>
                      <a:pt x="91" y="394"/>
                    </a:lnTo>
                    <a:lnTo>
                      <a:pt x="87" y="357"/>
                    </a:lnTo>
                    <a:lnTo>
                      <a:pt x="83" y="333"/>
                    </a:lnTo>
                    <a:lnTo>
                      <a:pt x="80" y="309"/>
                    </a:lnTo>
                    <a:lnTo>
                      <a:pt x="72" y="286"/>
                    </a:lnTo>
                    <a:lnTo>
                      <a:pt x="62" y="264"/>
                    </a:lnTo>
                    <a:lnTo>
                      <a:pt x="55" y="243"/>
                    </a:lnTo>
                    <a:lnTo>
                      <a:pt x="51" y="225"/>
                    </a:lnTo>
                    <a:lnTo>
                      <a:pt x="49" y="208"/>
                    </a:lnTo>
                    <a:lnTo>
                      <a:pt x="49" y="193"/>
                    </a:lnTo>
                    <a:lnTo>
                      <a:pt x="49" y="167"/>
                    </a:lnTo>
                    <a:lnTo>
                      <a:pt x="47" y="159"/>
                    </a:lnTo>
                    <a:lnTo>
                      <a:pt x="43" y="150"/>
                    </a:lnTo>
                    <a:lnTo>
                      <a:pt x="32" y="137"/>
                    </a:lnTo>
                    <a:lnTo>
                      <a:pt x="22" y="125"/>
                    </a:lnTo>
                    <a:lnTo>
                      <a:pt x="15" y="111"/>
                    </a:lnTo>
                    <a:lnTo>
                      <a:pt x="0" y="98"/>
                    </a:lnTo>
                    <a:lnTo>
                      <a:pt x="0" y="0"/>
                    </a:lnTo>
                  </a:path>
                </a:pathLst>
              </a:custGeom>
              <a:noFill/>
              <a:ln w="12700">
                <a:solidFill>
                  <a:schemeClr val="bg1">
                    <a:lumMod val="65000"/>
                  </a:scheme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98" name="Line 54"/>
              <p:cNvSpPr>
                <a:spLocks noChangeShapeType="1"/>
              </p:cNvSpPr>
              <p:nvPr/>
            </p:nvSpPr>
            <p:spPr bwMode="auto">
              <a:xfrm>
                <a:off x="7907338" y="1695450"/>
                <a:ext cx="9525" cy="434975"/>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9" name="Line 55"/>
              <p:cNvSpPr>
                <a:spLocks noChangeShapeType="1"/>
              </p:cNvSpPr>
              <p:nvPr/>
            </p:nvSpPr>
            <p:spPr bwMode="auto">
              <a:xfrm>
                <a:off x="7981950" y="1662113"/>
                <a:ext cx="157163" cy="371475"/>
              </a:xfrm>
              <a:prstGeom prst="line">
                <a:avLst/>
              </a:prstGeom>
              <a:noFill/>
              <a:ln w="12700">
                <a:solidFill>
                  <a:schemeClr val="bg1">
                    <a:lumMod val="65000"/>
                  </a:schemeClr>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0" name="Line 56"/>
              <p:cNvSpPr>
                <a:spLocks noChangeShapeType="1"/>
              </p:cNvSpPr>
              <p:nvPr/>
            </p:nvSpPr>
            <p:spPr bwMode="auto">
              <a:xfrm flipV="1">
                <a:off x="7810500" y="2071688"/>
                <a:ext cx="296863" cy="93662"/>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1" name="Freeform 57"/>
              <p:cNvSpPr>
                <a:spLocks/>
              </p:cNvSpPr>
              <p:nvPr/>
            </p:nvSpPr>
            <p:spPr bwMode="auto">
              <a:xfrm>
                <a:off x="7859713" y="2227263"/>
                <a:ext cx="257175" cy="47625"/>
              </a:xfrm>
              <a:custGeom>
                <a:avLst/>
                <a:gdLst>
                  <a:gd name="T0" fmla="*/ 0 w 182"/>
                  <a:gd name="T1" fmla="*/ 2147483647 h 30"/>
                  <a:gd name="T2" fmla="*/ 2147483647 w 182"/>
                  <a:gd name="T3" fmla="*/ 2147483647 h 30"/>
                  <a:gd name="T4" fmla="*/ 2147483647 w 182"/>
                  <a:gd name="T5" fmla="*/ 0 h 30"/>
                  <a:gd name="T6" fmla="*/ 2147483647 w 182"/>
                  <a:gd name="T7" fmla="*/ 2147483647 h 30"/>
                  <a:gd name="T8" fmla="*/ 0 60000 65536"/>
                  <a:gd name="T9" fmla="*/ 0 60000 65536"/>
                  <a:gd name="T10" fmla="*/ 0 60000 65536"/>
                  <a:gd name="T11" fmla="*/ 0 60000 65536"/>
                  <a:gd name="T12" fmla="*/ 0 w 182"/>
                  <a:gd name="T13" fmla="*/ 0 h 30"/>
                  <a:gd name="T14" fmla="*/ 182 w 182"/>
                  <a:gd name="T15" fmla="*/ 30 h 30"/>
                </a:gdLst>
                <a:ahLst/>
                <a:cxnLst>
                  <a:cxn ang="T8">
                    <a:pos x="T0" y="T1"/>
                  </a:cxn>
                  <a:cxn ang="T9">
                    <a:pos x="T2" y="T3"/>
                  </a:cxn>
                  <a:cxn ang="T10">
                    <a:pos x="T4" y="T5"/>
                  </a:cxn>
                  <a:cxn ang="T11">
                    <a:pos x="T6" y="T7"/>
                  </a:cxn>
                </a:cxnLst>
                <a:rect l="T12" t="T13" r="T14" b="T15"/>
                <a:pathLst>
                  <a:path w="182" h="30">
                    <a:moveTo>
                      <a:pt x="0" y="30"/>
                    </a:moveTo>
                    <a:lnTo>
                      <a:pt x="116" y="20"/>
                    </a:lnTo>
                    <a:lnTo>
                      <a:pt x="154" y="0"/>
                    </a:lnTo>
                    <a:lnTo>
                      <a:pt x="182" y="17"/>
                    </a:lnTo>
                  </a:path>
                </a:pathLst>
              </a:custGeom>
              <a:noFill/>
              <a:ln w="12700">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2" name="Line 80"/>
              <p:cNvSpPr>
                <a:spLocks noChangeShapeType="1"/>
              </p:cNvSpPr>
              <p:nvPr/>
            </p:nvSpPr>
            <p:spPr bwMode="auto">
              <a:xfrm>
                <a:off x="8023225" y="2259013"/>
                <a:ext cx="26988" cy="88900"/>
              </a:xfrm>
              <a:prstGeom prst="line">
                <a:avLst/>
              </a:prstGeom>
              <a:noFill/>
              <a:ln w="1270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37" name="Freeform 93"/>
            <p:cNvSpPr>
              <a:spLocks/>
            </p:cNvSpPr>
            <p:nvPr/>
          </p:nvSpPr>
          <p:spPr bwMode="auto">
            <a:xfrm>
              <a:off x="5245100" y="3635375"/>
              <a:ext cx="320675" cy="304800"/>
            </a:xfrm>
            <a:custGeom>
              <a:avLst/>
              <a:gdLst>
                <a:gd name="T0" fmla="*/ 2147483647 w 228"/>
                <a:gd name="T1" fmla="*/ 0 h 192"/>
                <a:gd name="T2" fmla="*/ 2147483647 w 228"/>
                <a:gd name="T3" fmla="*/ 2147483647 h 192"/>
                <a:gd name="T4" fmla="*/ 2147483647 w 228"/>
                <a:gd name="T5" fmla="*/ 2147483647 h 192"/>
                <a:gd name="T6" fmla="*/ 2147483647 w 228"/>
                <a:gd name="T7" fmla="*/ 2147483647 h 192"/>
                <a:gd name="T8" fmla="*/ 2147483647 w 228"/>
                <a:gd name="T9" fmla="*/ 2147483647 h 192"/>
                <a:gd name="T10" fmla="*/ 2147483647 w 228"/>
                <a:gd name="T11" fmla="*/ 2147483647 h 192"/>
                <a:gd name="T12" fmla="*/ 2147483647 w 228"/>
                <a:gd name="T13" fmla="*/ 2147483647 h 192"/>
                <a:gd name="T14" fmla="*/ 2147483647 w 228"/>
                <a:gd name="T15" fmla="*/ 2147483647 h 192"/>
                <a:gd name="T16" fmla="*/ 0 w 228"/>
                <a:gd name="T17" fmla="*/ 2147483647 h 192"/>
                <a:gd name="T18" fmla="*/ 2147483647 w 228"/>
                <a:gd name="T19" fmla="*/ 2147483647 h 192"/>
                <a:gd name="T20" fmla="*/ 2147483647 w 228"/>
                <a:gd name="T21" fmla="*/ 0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8"/>
                <a:gd name="T34" fmla="*/ 0 h 192"/>
                <a:gd name="T35" fmla="*/ 228 w 228"/>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8" h="192">
                  <a:moveTo>
                    <a:pt x="114" y="0"/>
                  </a:moveTo>
                  <a:lnTo>
                    <a:pt x="148" y="63"/>
                  </a:lnTo>
                  <a:lnTo>
                    <a:pt x="228" y="73"/>
                  </a:lnTo>
                  <a:lnTo>
                    <a:pt x="171" y="122"/>
                  </a:lnTo>
                  <a:lnTo>
                    <a:pt x="184" y="192"/>
                  </a:lnTo>
                  <a:lnTo>
                    <a:pt x="114" y="159"/>
                  </a:lnTo>
                  <a:lnTo>
                    <a:pt x="43" y="192"/>
                  </a:lnTo>
                  <a:lnTo>
                    <a:pt x="57" y="122"/>
                  </a:lnTo>
                  <a:lnTo>
                    <a:pt x="0" y="73"/>
                  </a:lnTo>
                  <a:lnTo>
                    <a:pt x="80" y="63"/>
                  </a:lnTo>
                  <a:lnTo>
                    <a:pt x="114" y="0"/>
                  </a:lnTo>
                  <a:close/>
                </a:path>
              </a:pathLst>
            </a:custGeom>
            <a:solidFill>
              <a:srgbClr val="FF0000"/>
            </a:solidFill>
            <a:ln w="6350">
              <a:solidFill>
                <a:srgbClr val="000000"/>
              </a:solidFill>
              <a:round/>
              <a:headEnd/>
              <a:tailEnd/>
            </a:ln>
          </p:spPr>
          <p:txBody>
            <a:bodyPr/>
            <a:lstStyle/>
            <a:p>
              <a:endParaRPr lang="en-US"/>
            </a:p>
          </p:txBody>
        </p:sp>
        <p:sp>
          <p:nvSpPr>
            <p:cNvPr id="138" name="Freeform 93"/>
            <p:cNvSpPr>
              <a:spLocks/>
            </p:cNvSpPr>
            <p:nvPr/>
          </p:nvSpPr>
          <p:spPr bwMode="auto">
            <a:xfrm>
              <a:off x="4559300" y="3330575"/>
              <a:ext cx="320675" cy="304800"/>
            </a:xfrm>
            <a:custGeom>
              <a:avLst/>
              <a:gdLst>
                <a:gd name="T0" fmla="*/ 2147483647 w 228"/>
                <a:gd name="T1" fmla="*/ 0 h 192"/>
                <a:gd name="T2" fmla="*/ 2147483647 w 228"/>
                <a:gd name="T3" fmla="*/ 2147483647 h 192"/>
                <a:gd name="T4" fmla="*/ 2147483647 w 228"/>
                <a:gd name="T5" fmla="*/ 2147483647 h 192"/>
                <a:gd name="T6" fmla="*/ 2147483647 w 228"/>
                <a:gd name="T7" fmla="*/ 2147483647 h 192"/>
                <a:gd name="T8" fmla="*/ 2147483647 w 228"/>
                <a:gd name="T9" fmla="*/ 2147483647 h 192"/>
                <a:gd name="T10" fmla="*/ 2147483647 w 228"/>
                <a:gd name="T11" fmla="*/ 2147483647 h 192"/>
                <a:gd name="T12" fmla="*/ 2147483647 w 228"/>
                <a:gd name="T13" fmla="*/ 2147483647 h 192"/>
                <a:gd name="T14" fmla="*/ 2147483647 w 228"/>
                <a:gd name="T15" fmla="*/ 2147483647 h 192"/>
                <a:gd name="T16" fmla="*/ 0 w 228"/>
                <a:gd name="T17" fmla="*/ 2147483647 h 192"/>
                <a:gd name="T18" fmla="*/ 2147483647 w 228"/>
                <a:gd name="T19" fmla="*/ 2147483647 h 192"/>
                <a:gd name="T20" fmla="*/ 2147483647 w 228"/>
                <a:gd name="T21" fmla="*/ 0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8"/>
                <a:gd name="T34" fmla="*/ 0 h 192"/>
                <a:gd name="T35" fmla="*/ 228 w 228"/>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8" h="192">
                  <a:moveTo>
                    <a:pt x="114" y="0"/>
                  </a:moveTo>
                  <a:lnTo>
                    <a:pt x="148" y="63"/>
                  </a:lnTo>
                  <a:lnTo>
                    <a:pt x="228" y="73"/>
                  </a:lnTo>
                  <a:lnTo>
                    <a:pt x="171" y="122"/>
                  </a:lnTo>
                  <a:lnTo>
                    <a:pt x="184" y="192"/>
                  </a:lnTo>
                  <a:lnTo>
                    <a:pt x="114" y="159"/>
                  </a:lnTo>
                  <a:lnTo>
                    <a:pt x="43" y="192"/>
                  </a:lnTo>
                  <a:lnTo>
                    <a:pt x="57" y="122"/>
                  </a:lnTo>
                  <a:lnTo>
                    <a:pt x="0" y="73"/>
                  </a:lnTo>
                  <a:lnTo>
                    <a:pt x="80" y="63"/>
                  </a:lnTo>
                  <a:lnTo>
                    <a:pt x="114" y="0"/>
                  </a:lnTo>
                  <a:close/>
                </a:path>
              </a:pathLst>
            </a:custGeom>
            <a:solidFill>
              <a:srgbClr val="FF0000"/>
            </a:solidFill>
            <a:ln w="6350">
              <a:solidFill>
                <a:srgbClr val="000000"/>
              </a:solidFill>
              <a:round/>
              <a:headEnd/>
              <a:tailEnd/>
            </a:ln>
          </p:spPr>
          <p:txBody>
            <a:bodyPr/>
            <a:lstStyle/>
            <a:p>
              <a:endParaRPr lang="en-US"/>
            </a:p>
          </p:txBody>
        </p:sp>
        <p:sp>
          <p:nvSpPr>
            <p:cNvPr id="139" name="Freeform 93"/>
            <p:cNvSpPr>
              <a:spLocks/>
            </p:cNvSpPr>
            <p:nvPr/>
          </p:nvSpPr>
          <p:spPr bwMode="auto">
            <a:xfrm>
              <a:off x="5000625" y="3178175"/>
              <a:ext cx="320675" cy="304800"/>
            </a:xfrm>
            <a:custGeom>
              <a:avLst/>
              <a:gdLst>
                <a:gd name="T0" fmla="*/ 2147483647 w 228"/>
                <a:gd name="T1" fmla="*/ 0 h 192"/>
                <a:gd name="T2" fmla="*/ 2147483647 w 228"/>
                <a:gd name="T3" fmla="*/ 2147483647 h 192"/>
                <a:gd name="T4" fmla="*/ 2147483647 w 228"/>
                <a:gd name="T5" fmla="*/ 2147483647 h 192"/>
                <a:gd name="T6" fmla="*/ 2147483647 w 228"/>
                <a:gd name="T7" fmla="*/ 2147483647 h 192"/>
                <a:gd name="T8" fmla="*/ 2147483647 w 228"/>
                <a:gd name="T9" fmla="*/ 2147483647 h 192"/>
                <a:gd name="T10" fmla="*/ 2147483647 w 228"/>
                <a:gd name="T11" fmla="*/ 2147483647 h 192"/>
                <a:gd name="T12" fmla="*/ 2147483647 w 228"/>
                <a:gd name="T13" fmla="*/ 2147483647 h 192"/>
                <a:gd name="T14" fmla="*/ 2147483647 w 228"/>
                <a:gd name="T15" fmla="*/ 2147483647 h 192"/>
                <a:gd name="T16" fmla="*/ 0 w 228"/>
                <a:gd name="T17" fmla="*/ 2147483647 h 192"/>
                <a:gd name="T18" fmla="*/ 2147483647 w 228"/>
                <a:gd name="T19" fmla="*/ 2147483647 h 192"/>
                <a:gd name="T20" fmla="*/ 2147483647 w 228"/>
                <a:gd name="T21" fmla="*/ 0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8"/>
                <a:gd name="T34" fmla="*/ 0 h 192"/>
                <a:gd name="T35" fmla="*/ 228 w 228"/>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8" h="192">
                  <a:moveTo>
                    <a:pt x="114" y="0"/>
                  </a:moveTo>
                  <a:lnTo>
                    <a:pt x="148" y="63"/>
                  </a:lnTo>
                  <a:lnTo>
                    <a:pt x="228" y="73"/>
                  </a:lnTo>
                  <a:lnTo>
                    <a:pt x="171" y="122"/>
                  </a:lnTo>
                  <a:lnTo>
                    <a:pt x="184" y="192"/>
                  </a:lnTo>
                  <a:lnTo>
                    <a:pt x="114" y="159"/>
                  </a:lnTo>
                  <a:lnTo>
                    <a:pt x="43" y="192"/>
                  </a:lnTo>
                  <a:lnTo>
                    <a:pt x="57" y="122"/>
                  </a:lnTo>
                  <a:lnTo>
                    <a:pt x="0" y="73"/>
                  </a:lnTo>
                  <a:lnTo>
                    <a:pt x="80" y="63"/>
                  </a:lnTo>
                  <a:lnTo>
                    <a:pt x="114" y="0"/>
                  </a:lnTo>
                  <a:close/>
                </a:path>
              </a:pathLst>
            </a:custGeom>
            <a:solidFill>
              <a:srgbClr val="FF0000"/>
            </a:solidFill>
            <a:ln w="6350">
              <a:solidFill>
                <a:srgbClr val="000000"/>
              </a:solidFill>
              <a:round/>
              <a:headEnd/>
              <a:tailEnd/>
            </a:ln>
          </p:spPr>
          <p:txBody>
            <a:bodyPr/>
            <a:lstStyle/>
            <a:p>
              <a:endParaRPr lang="en-US"/>
            </a:p>
          </p:txBody>
        </p:sp>
        <p:sp>
          <p:nvSpPr>
            <p:cNvPr id="140" name="Freeform 93"/>
            <p:cNvSpPr>
              <a:spLocks/>
            </p:cNvSpPr>
            <p:nvPr/>
          </p:nvSpPr>
          <p:spPr bwMode="auto">
            <a:xfrm>
              <a:off x="1587500" y="2339975"/>
              <a:ext cx="320675" cy="304800"/>
            </a:xfrm>
            <a:custGeom>
              <a:avLst/>
              <a:gdLst>
                <a:gd name="T0" fmla="*/ 2147483647 w 228"/>
                <a:gd name="T1" fmla="*/ 0 h 192"/>
                <a:gd name="T2" fmla="*/ 2147483647 w 228"/>
                <a:gd name="T3" fmla="*/ 2147483647 h 192"/>
                <a:gd name="T4" fmla="*/ 2147483647 w 228"/>
                <a:gd name="T5" fmla="*/ 2147483647 h 192"/>
                <a:gd name="T6" fmla="*/ 2147483647 w 228"/>
                <a:gd name="T7" fmla="*/ 2147483647 h 192"/>
                <a:gd name="T8" fmla="*/ 2147483647 w 228"/>
                <a:gd name="T9" fmla="*/ 2147483647 h 192"/>
                <a:gd name="T10" fmla="*/ 2147483647 w 228"/>
                <a:gd name="T11" fmla="*/ 2147483647 h 192"/>
                <a:gd name="T12" fmla="*/ 2147483647 w 228"/>
                <a:gd name="T13" fmla="*/ 2147483647 h 192"/>
                <a:gd name="T14" fmla="*/ 2147483647 w 228"/>
                <a:gd name="T15" fmla="*/ 2147483647 h 192"/>
                <a:gd name="T16" fmla="*/ 0 w 228"/>
                <a:gd name="T17" fmla="*/ 2147483647 h 192"/>
                <a:gd name="T18" fmla="*/ 2147483647 w 228"/>
                <a:gd name="T19" fmla="*/ 2147483647 h 192"/>
                <a:gd name="T20" fmla="*/ 2147483647 w 228"/>
                <a:gd name="T21" fmla="*/ 0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8"/>
                <a:gd name="T34" fmla="*/ 0 h 192"/>
                <a:gd name="T35" fmla="*/ 228 w 228"/>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8" h="192">
                  <a:moveTo>
                    <a:pt x="114" y="0"/>
                  </a:moveTo>
                  <a:lnTo>
                    <a:pt x="148" y="63"/>
                  </a:lnTo>
                  <a:lnTo>
                    <a:pt x="228" y="73"/>
                  </a:lnTo>
                  <a:lnTo>
                    <a:pt x="171" y="122"/>
                  </a:lnTo>
                  <a:lnTo>
                    <a:pt x="184" y="192"/>
                  </a:lnTo>
                  <a:lnTo>
                    <a:pt x="114" y="159"/>
                  </a:lnTo>
                  <a:lnTo>
                    <a:pt x="43" y="192"/>
                  </a:lnTo>
                  <a:lnTo>
                    <a:pt x="57" y="122"/>
                  </a:lnTo>
                  <a:lnTo>
                    <a:pt x="0" y="73"/>
                  </a:lnTo>
                  <a:lnTo>
                    <a:pt x="80" y="63"/>
                  </a:lnTo>
                  <a:lnTo>
                    <a:pt x="114" y="0"/>
                  </a:lnTo>
                  <a:close/>
                </a:path>
              </a:pathLst>
            </a:custGeom>
            <a:solidFill>
              <a:srgbClr val="FF0000"/>
            </a:solidFill>
            <a:ln w="6350">
              <a:solidFill>
                <a:srgbClr val="000000"/>
              </a:solidFill>
              <a:round/>
              <a:headEnd/>
              <a:tailEnd/>
            </a:ln>
          </p:spPr>
          <p:txBody>
            <a:bodyPr/>
            <a:lstStyle/>
            <a:p>
              <a:endParaRPr lang="en-US"/>
            </a:p>
          </p:txBody>
        </p:sp>
        <p:cxnSp>
          <p:nvCxnSpPr>
            <p:cNvPr id="141" name="Straight Connector 140"/>
            <p:cNvCxnSpPr/>
            <p:nvPr/>
          </p:nvCxnSpPr>
          <p:spPr>
            <a:xfrm flipH="1" flipV="1">
              <a:off x="5157788" y="2465388"/>
              <a:ext cx="238125" cy="1287462"/>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142" name="Straight Connector 141"/>
            <p:cNvCxnSpPr/>
            <p:nvPr/>
          </p:nvCxnSpPr>
          <p:spPr>
            <a:xfrm rot="16200000" flipV="1">
              <a:off x="4204494" y="2375694"/>
              <a:ext cx="957262" cy="88265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143" name="Straight Connector 142"/>
            <p:cNvCxnSpPr/>
            <p:nvPr/>
          </p:nvCxnSpPr>
          <p:spPr>
            <a:xfrm flipH="1">
              <a:off x="1597025" y="3476625"/>
              <a:ext cx="3113088" cy="1831975"/>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144" name="Straight Connector 143"/>
            <p:cNvCxnSpPr/>
            <p:nvPr/>
          </p:nvCxnSpPr>
          <p:spPr>
            <a:xfrm rot="10800000">
              <a:off x="1158875" y="2371725"/>
              <a:ext cx="511175" cy="115888"/>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146" name="Straight Connector 145"/>
            <p:cNvCxnSpPr/>
            <p:nvPr/>
          </p:nvCxnSpPr>
          <p:spPr>
            <a:xfrm flipH="1" flipV="1">
              <a:off x="5870575" y="4756150"/>
              <a:ext cx="1335088" cy="784225"/>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147" name="Line 79"/>
            <p:cNvSpPr>
              <a:spLocks noChangeShapeType="1"/>
            </p:cNvSpPr>
            <p:nvPr/>
          </p:nvSpPr>
          <p:spPr bwMode="auto">
            <a:xfrm>
              <a:off x="5719764" y="4756150"/>
              <a:ext cx="1093786" cy="1041401"/>
            </a:xfrm>
            <a:prstGeom prst="line">
              <a:avLst/>
            </a:prstGeom>
            <a:ln>
              <a:solidFill>
                <a:srgbClr val="FF0000"/>
              </a:solidFill>
              <a:headEnd/>
              <a:tailEnd/>
            </a:ln>
          </p:spPr>
          <p:style>
            <a:lnRef idx="2">
              <a:schemeClr val="dk1"/>
            </a:lnRef>
            <a:fillRef idx="0">
              <a:schemeClr val="dk1"/>
            </a:fillRef>
            <a:effectRef idx="1">
              <a:schemeClr val="dk1"/>
            </a:effectRef>
            <a:fontRef idx="minor">
              <a:schemeClr val="tx1"/>
            </a:fontRef>
          </p:style>
          <p:txBody>
            <a:bodyPr/>
            <a:lstStyle/>
            <a:p>
              <a:pPr>
                <a:defRPr/>
              </a:pPr>
              <a:endParaRPr lang="en-US"/>
            </a:p>
          </p:txBody>
        </p:sp>
        <p:sp>
          <p:nvSpPr>
            <p:cNvPr id="148" name="Line 83"/>
            <p:cNvSpPr>
              <a:spLocks noChangeShapeType="1"/>
            </p:cNvSpPr>
            <p:nvPr/>
          </p:nvSpPr>
          <p:spPr bwMode="auto">
            <a:xfrm>
              <a:off x="6988175" y="3916363"/>
              <a:ext cx="968375" cy="273050"/>
            </a:xfrm>
            <a:prstGeom prst="line">
              <a:avLst/>
            </a:prstGeom>
            <a:ln>
              <a:solidFill>
                <a:srgbClr val="C00000"/>
              </a:solidFill>
              <a:headEnd/>
              <a:tailEnd/>
            </a:ln>
          </p:spPr>
          <p:style>
            <a:lnRef idx="2">
              <a:schemeClr val="dk1"/>
            </a:lnRef>
            <a:fillRef idx="0">
              <a:schemeClr val="dk1"/>
            </a:fillRef>
            <a:effectRef idx="1">
              <a:schemeClr val="dk1"/>
            </a:effectRef>
            <a:fontRef idx="minor">
              <a:schemeClr val="tx1"/>
            </a:fontRef>
          </p:style>
          <p:txBody>
            <a:bodyPr/>
            <a:lstStyle/>
            <a:p>
              <a:pPr>
                <a:defRPr/>
              </a:pPr>
              <a:endParaRPr lang="en-US">
                <a:ln>
                  <a:solidFill>
                    <a:schemeClr val="tx1"/>
                  </a:solidFill>
                </a:ln>
              </a:endParaRPr>
            </a:p>
          </p:txBody>
        </p:sp>
        <p:pic>
          <p:nvPicPr>
            <p:cNvPr id="149" name="Picture 84"/>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683375" y="3952875"/>
              <a:ext cx="238125" cy="242888"/>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1" name="Picture 88"/>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100888" y="4824413"/>
              <a:ext cx="885825"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 name="Line 89"/>
            <p:cNvSpPr>
              <a:spLocks noChangeShapeType="1"/>
            </p:cNvSpPr>
            <p:nvPr/>
          </p:nvSpPr>
          <p:spPr bwMode="auto">
            <a:xfrm>
              <a:off x="6924675" y="4067175"/>
              <a:ext cx="1290638" cy="763588"/>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pPr>
                <a:defRPr/>
              </a:pPr>
              <a:endParaRPr lang="en-US"/>
            </a:p>
          </p:txBody>
        </p:sp>
        <p:sp>
          <p:nvSpPr>
            <p:cNvPr id="153" name="Line 90"/>
            <p:cNvSpPr>
              <a:spLocks noChangeShapeType="1"/>
            </p:cNvSpPr>
            <p:nvPr/>
          </p:nvSpPr>
          <p:spPr bwMode="auto">
            <a:xfrm>
              <a:off x="6924675" y="4124325"/>
              <a:ext cx="541338" cy="693738"/>
            </a:xfrm>
            <a:prstGeom prst="line">
              <a:avLst/>
            </a:prstGeom>
            <a:ln>
              <a:headEnd/>
              <a:tailEnd/>
            </a:ln>
          </p:spPr>
          <p:style>
            <a:lnRef idx="2">
              <a:schemeClr val="dk1"/>
            </a:lnRef>
            <a:fillRef idx="0">
              <a:schemeClr val="dk1"/>
            </a:fillRef>
            <a:effectRef idx="1">
              <a:schemeClr val="dk1"/>
            </a:effectRef>
            <a:fontRef idx="minor">
              <a:schemeClr val="tx1"/>
            </a:fontRef>
          </p:style>
          <p:txBody>
            <a:bodyPr/>
            <a:lstStyle/>
            <a:p>
              <a:pPr>
                <a:defRPr/>
              </a:pPr>
              <a:endParaRPr lang="en-US"/>
            </a:p>
          </p:txBody>
        </p:sp>
        <p:pic>
          <p:nvPicPr>
            <p:cNvPr id="134" name="Picture 9"/>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653212" y="5907088"/>
              <a:ext cx="6619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3" name="TextBox 202"/>
          <p:cNvSpPr txBox="1"/>
          <p:nvPr/>
        </p:nvSpPr>
        <p:spPr>
          <a:xfrm>
            <a:off x="3429000" y="1798017"/>
            <a:ext cx="356188" cy="304699"/>
          </a:xfrm>
          <a:prstGeom prst="rect">
            <a:avLst/>
          </a:prstGeom>
          <a:noFill/>
        </p:spPr>
        <p:txBody>
          <a:bodyPr wrap="none" rtlCol="0">
            <a:spAutoFit/>
          </a:bodyPr>
          <a:lstStyle/>
          <a:p>
            <a:r>
              <a:rPr lang="en-US" sz="1200" dirty="0" err="1" smtClean="0">
                <a:solidFill>
                  <a:schemeClr val="tx1">
                    <a:lumMod val="65000"/>
                    <a:lumOff val="35000"/>
                  </a:schemeClr>
                </a:solidFill>
                <a:latin typeface="Arial Black" panose="020B0A04020102020204" pitchFamily="34" charset="0"/>
              </a:rPr>
              <a:t>te</a:t>
            </a:r>
            <a:endParaRPr lang="en-US" sz="1200" dirty="0">
              <a:solidFill>
                <a:schemeClr val="tx1">
                  <a:lumMod val="65000"/>
                  <a:lumOff val="35000"/>
                </a:schemeClr>
              </a:solidFill>
              <a:latin typeface="Arial Black" panose="020B0A04020102020204" pitchFamily="34" charset="0"/>
            </a:endParaRPr>
          </a:p>
        </p:txBody>
      </p:sp>
      <p:pic>
        <p:nvPicPr>
          <p:cNvPr id="205" name="Picture 9"/>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212806" y="5579798"/>
            <a:ext cx="6619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5" name="Group 1024"/>
          <p:cNvGrpSpPr/>
          <p:nvPr/>
        </p:nvGrpSpPr>
        <p:grpSpPr>
          <a:xfrm>
            <a:off x="165833" y="6447692"/>
            <a:ext cx="8954170" cy="420489"/>
            <a:chOff x="165833" y="6447692"/>
            <a:chExt cx="8954170" cy="420489"/>
          </a:xfrm>
        </p:grpSpPr>
        <p:sp>
          <p:nvSpPr>
            <p:cNvPr id="206" name="Freeform 93"/>
            <p:cNvSpPr>
              <a:spLocks/>
            </p:cNvSpPr>
            <p:nvPr/>
          </p:nvSpPr>
          <p:spPr bwMode="auto">
            <a:xfrm>
              <a:off x="165833" y="6447692"/>
              <a:ext cx="320675" cy="304800"/>
            </a:xfrm>
            <a:custGeom>
              <a:avLst/>
              <a:gdLst>
                <a:gd name="T0" fmla="*/ 2147483647 w 228"/>
                <a:gd name="T1" fmla="*/ 0 h 192"/>
                <a:gd name="T2" fmla="*/ 2147483647 w 228"/>
                <a:gd name="T3" fmla="*/ 2147483647 h 192"/>
                <a:gd name="T4" fmla="*/ 2147483647 w 228"/>
                <a:gd name="T5" fmla="*/ 2147483647 h 192"/>
                <a:gd name="T6" fmla="*/ 2147483647 w 228"/>
                <a:gd name="T7" fmla="*/ 2147483647 h 192"/>
                <a:gd name="T8" fmla="*/ 2147483647 w 228"/>
                <a:gd name="T9" fmla="*/ 2147483647 h 192"/>
                <a:gd name="T10" fmla="*/ 2147483647 w 228"/>
                <a:gd name="T11" fmla="*/ 2147483647 h 192"/>
                <a:gd name="T12" fmla="*/ 2147483647 w 228"/>
                <a:gd name="T13" fmla="*/ 2147483647 h 192"/>
                <a:gd name="T14" fmla="*/ 2147483647 w 228"/>
                <a:gd name="T15" fmla="*/ 2147483647 h 192"/>
                <a:gd name="T16" fmla="*/ 0 w 228"/>
                <a:gd name="T17" fmla="*/ 2147483647 h 192"/>
                <a:gd name="T18" fmla="*/ 2147483647 w 228"/>
                <a:gd name="T19" fmla="*/ 2147483647 h 192"/>
                <a:gd name="T20" fmla="*/ 2147483647 w 228"/>
                <a:gd name="T21" fmla="*/ 0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8"/>
                <a:gd name="T34" fmla="*/ 0 h 192"/>
                <a:gd name="T35" fmla="*/ 228 w 228"/>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8" h="192">
                  <a:moveTo>
                    <a:pt x="114" y="0"/>
                  </a:moveTo>
                  <a:lnTo>
                    <a:pt x="148" y="63"/>
                  </a:lnTo>
                  <a:lnTo>
                    <a:pt x="228" y="73"/>
                  </a:lnTo>
                  <a:lnTo>
                    <a:pt x="171" y="122"/>
                  </a:lnTo>
                  <a:lnTo>
                    <a:pt x="184" y="192"/>
                  </a:lnTo>
                  <a:lnTo>
                    <a:pt x="114" y="159"/>
                  </a:lnTo>
                  <a:lnTo>
                    <a:pt x="43" y="192"/>
                  </a:lnTo>
                  <a:lnTo>
                    <a:pt x="57" y="122"/>
                  </a:lnTo>
                  <a:lnTo>
                    <a:pt x="0" y="73"/>
                  </a:lnTo>
                  <a:lnTo>
                    <a:pt x="80" y="63"/>
                  </a:lnTo>
                  <a:lnTo>
                    <a:pt x="114" y="0"/>
                  </a:lnTo>
                  <a:close/>
                </a:path>
              </a:pathLst>
            </a:custGeom>
            <a:solidFill>
              <a:srgbClr val="FF0000"/>
            </a:solidFill>
            <a:ln w="6350">
              <a:solidFill>
                <a:srgbClr val="000000"/>
              </a:solidFill>
              <a:round/>
              <a:headEnd/>
              <a:tailEnd/>
            </a:ln>
          </p:spPr>
          <p:txBody>
            <a:bodyPr/>
            <a:lstStyle/>
            <a:p>
              <a:endParaRPr lang="en-US"/>
            </a:p>
          </p:txBody>
        </p:sp>
        <p:sp>
          <p:nvSpPr>
            <p:cNvPr id="209" name="TextBox 208"/>
            <p:cNvSpPr txBox="1"/>
            <p:nvPr/>
          </p:nvSpPr>
          <p:spPr>
            <a:xfrm>
              <a:off x="509954" y="6452683"/>
              <a:ext cx="8610049" cy="415498"/>
            </a:xfrm>
            <a:prstGeom prst="rect">
              <a:avLst/>
            </a:prstGeom>
            <a:solidFill>
              <a:schemeClr val="bg1"/>
            </a:solidFill>
          </p:spPr>
          <p:txBody>
            <a:bodyPr wrap="none" rtlCol="0">
              <a:spAutoFit/>
            </a:bodyPr>
            <a:lstStyle/>
            <a:p>
              <a:r>
                <a:rPr lang="en-US" sz="2100" b="1" dirty="0" smtClean="0"/>
                <a:t>Phase I Sites       </a:t>
              </a:r>
              <a:r>
                <a:rPr lang="en-US" sz="2100" b="1" dirty="0" err="1" smtClean="0"/>
                <a:t>Coord</a:t>
              </a:r>
              <a:r>
                <a:rPr lang="en-US" sz="2100" b="1" dirty="0" smtClean="0"/>
                <a:t>. Ctr.       New Phase II Sites       Pediatric Sites</a:t>
              </a:r>
              <a:endParaRPr lang="en-US" sz="2100" b="1" dirty="0"/>
            </a:p>
          </p:txBody>
        </p:sp>
        <p:sp>
          <p:nvSpPr>
            <p:cNvPr id="210" name="Freeform 93"/>
            <p:cNvSpPr>
              <a:spLocks/>
            </p:cNvSpPr>
            <p:nvPr/>
          </p:nvSpPr>
          <p:spPr bwMode="auto">
            <a:xfrm>
              <a:off x="2338450" y="6448791"/>
              <a:ext cx="320675" cy="304800"/>
            </a:xfrm>
            <a:custGeom>
              <a:avLst/>
              <a:gdLst>
                <a:gd name="T0" fmla="*/ 2147483647 w 228"/>
                <a:gd name="T1" fmla="*/ 0 h 192"/>
                <a:gd name="T2" fmla="*/ 2147483647 w 228"/>
                <a:gd name="T3" fmla="*/ 2147483647 h 192"/>
                <a:gd name="T4" fmla="*/ 2147483647 w 228"/>
                <a:gd name="T5" fmla="*/ 2147483647 h 192"/>
                <a:gd name="T6" fmla="*/ 2147483647 w 228"/>
                <a:gd name="T7" fmla="*/ 2147483647 h 192"/>
                <a:gd name="T8" fmla="*/ 2147483647 w 228"/>
                <a:gd name="T9" fmla="*/ 2147483647 h 192"/>
                <a:gd name="T10" fmla="*/ 2147483647 w 228"/>
                <a:gd name="T11" fmla="*/ 2147483647 h 192"/>
                <a:gd name="T12" fmla="*/ 2147483647 w 228"/>
                <a:gd name="T13" fmla="*/ 2147483647 h 192"/>
                <a:gd name="T14" fmla="*/ 2147483647 w 228"/>
                <a:gd name="T15" fmla="*/ 2147483647 h 192"/>
                <a:gd name="T16" fmla="*/ 0 w 228"/>
                <a:gd name="T17" fmla="*/ 2147483647 h 192"/>
                <a:gd name="T18" fmla="*/ 2147483647 w 228"/>
                <a:gd name="T19" fmla="*/ 2147483647 h 192"/>
                <a:gd name="T20" fmla="*/ 2147483647 w 228"/>
                <a:gd name="T21" fmla="*/ 0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8"/>
                <a:gd name="T34" fmla="*/ 0 h 192"/>
                <a:gd name="T35" fmla="*/ 228 w 228"/>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8" h="192">
                  <a:moveTo>
                    <a:pt x="114" y="0"/>
                  </a:moveTo>
                  <a:lnTo>
                    <a:pt x="148" y="63"/>
                  </a:lnTo>
                  <a:lnTo>
                    <a:pt x="228" y="73"/>
                  </a:lnTo>
                  <a:lnTo>
                    <a:pt x="171" y="122"/>
                  </a:lnTo>
                  <a:lnTo>
                    <a:pt x="184" y="192"/>
                  </a:lnTo>
                  <a:lnTo>
                    <a:pt x="114" y="159"/>
                  </a:lnTo>
                  <a:lnTo>
                    <a:pt x="43" y="192"/>
                  </a:lnTo>
                  <a:lnTo>
                    <a:pt x="57" y="122"/>
                  </a:lnTo>
                  <a:lnTo>
                    <a:pt x="0" y="73"/>
                  </a:lnTo>
                  <a:lnTo>
                    <a:pt x="80" y="63"/>
                  </a:lnTo>
                  <a:lnTo>
                    <a:pt x="114" y="0"/>
                  </a:lnTo>
                  <a:close/>
                </a:path>
              </a:pathLst>
            </a:custGeom>
            <a:solidFill>
              <a:srgbClr val="0000FF"/>
            </a:solidFill>
            <a:ln w="6350">
              <a:solidFill>
                <a:srgbClr val="000000"/>
              </a:solidFill>
              <a:round/>
              <a:headEnd/>
              <a:tailEnd/>
            </a:ln>
          </p:spPr>
          <p:txBody>
            <a:bodyPr/>
            <a:lstStyle/>
            <a:p>
              <a:endParaRPr lang="en-US"/>
            </a:p>
          </p:txBody>
        </p:sp>
        <p:sp>
          <p:nvSpPr>
            <p:cNvPr id="211" name="Freeform 93"/>
            <p:cNvSpPr>
              <a:spLocks/>
            </p:cNvSpPr>
            <p:nvPr/>
          </p:nvSpPr>
          <p:spPr bwMode="auto">
            <a:xfrm>
              <a:off x="4156494" y="6448422"/>
              <a:ext cx="320675" cy="304800"/>
            </a:xfrm>
            <a:custGeom>
              <a:avLst/>
              <a:gdLst>
                <a:gd name="T0" fmla="*/ 2147483647 w 228"/>
                <a:gd name="T1" fmla="*/ 0 h 192"/>
                <a:gd name="T2" fmla="*/ 2147483647 w 228"/>
                <a:gd name="T3" fmla="*/ 2147483647 h 192"/>
                <a:gd name="T4" fmla="*/ 2147483647 w 228"/>
                <a:gd name="T5" fmla="*/ 2147483647 h 192"/>
                <a:gd name="T6" fmla="*/ 2147483647 w 228"/>
                <a:gd name="T7" fmla="*/ 2147483647 h 192"/>
                <a:gd name="T8" fmla="*/ 2147483647 w 228"/>
                <a:gd name="T9" fmla="*/ 2147483647 h 192"/>
                <a:gd name="T10" fmla="*/ 2147483647 w 228"/>
                <a:gd name="T11" fmla="*/ 2147483647 h 192"/>
                <a:gd name="T12" fmla="*/ 2147483647 w 228"/>
                <a:gd name="T13" fmla="*/ 2147483647 h 192"/>
                <a:gd name="T14" fmla="*/ 2147483647 w 228"/>
                <a:gd name="T15" fmla="*/ 2147483647 h 192"/>
                <a:gd name="T16" fmla="*/ 0 w 228"/>
                <a:gd name="T17" fmla="*/ 2147483647 h 192"/>
                <a:gd name="T18" fmla="*/ 2147483647 w 228"/>
                <a:gd name="T19" fmla="*/ 2147483647 h 192"/>
                <a:gd name="T20" fmla="*/ 2147483647 w 228"/>
                <a:gd name="T21" fmla="*/ 0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8"/>
                <a:gd name="T34" fmla="*/ 0 h 192"/>
                <a:gd name="T35" fmla="*/ 228 w 228"/>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8" h="192">
                  <a:moveTo>
                    <a:pt x="114" y="0"/>
                  </a:moveTo>
                  <a:lnTo>
                    <a:pt x="148" y="63"/>
                  </a:lnTo>
                  <a:lnTo>
                    <a:pt x="228" y="73"/>
                  </a:lnTo>
                  <a:lnTo>
                    <a:pt x="171" y="122"/>
                  </a:lnTo>
                  <a:lnTo>
                    <a:pt x="184" y="192"/>
                  </a:lnTo>
                  <a:lnTo>
                    <a:pt x="114" y="159"/>
                  </a:lnTo>
                  <a:lnTo>
                    <a:pt x="43" y="192"/>
                  </a:lnTo>
                  <a:lnTo>
                    <a:pt x="57" y="122"/>
                  </a:lnTo>
                  <a:lnTo>
                    <a:pt x="0" y="73"/>
                  </a:lnTo>
                  <a:lnTo>
                    <a:pt x="80" y="63"/>
                  </a:lnTo>
                  <a:lnTo>
                    <a:pt x="114" y="0"/>
                  </a:lnTo>
                  <a:close/>
                </a:path>
              </a:pathLst>
            </a:custGeom>
            <a:solidFill>
              <a:srgbClr val="00B050"/>
            </a:solidFill>
            <a:ln w="6350">
              <a:solidFill>
                <a:srgbClr val="000000"/>
              </a:solidFill>
              <a:round/>
              <a:headEnd/>
              <a:tailEnd/>
            </a:ln>
          </p:spPr>
          <p:txBody>
            <a:bodyPr/>
            <a:lstStyle/>
            <a:p>
              <a:endParaRPr lang="en-US"/>
            </a:p>
          </p:txBody>
        </p:sp>
        <p:sp>
          <p:nvSpPr>
            <p:cNvPr id="212" name="Freeform 93"/>
            <p:cNvSpPr>
              <a:spLocks/>
            </p:cNvSpPr>
            <p:nvPr/>
          </p:nvSpPr>
          <p:spPr bwMode="auto">
            <a:xfrm>
              <a:off x="6946075" y="6448422"/>
              <a:ext cx="320675" cy="304800"/>
            </a:xfrm>
            <a:custGeom>
              <a:avLst/>
              <a:gdLst>
                <a:gd name="T0" fmla="*/ 2147483647 w 228"/>
                <a:gd name="T1" fmla="*/ 0 h 192"/>
                <a:gd name="T2" fmla="*/ 2147483647 w 228"/>
                <a:gd name="T3" fmla="*/ 2147483647 h 192"/>
                <a:gd name="T4" fmla="*/ 2147483647 w 228"/>
                <a:gd name="T5" fmla="*/ 2147483647 h 192"/>
                <a:gd name="T6" fmla="*/ 2147483647 w 228"/>
                <a:gd name="T7" fmla="*/ 2147483647 h 192"/>
                <a:gd name="T8" fmla="*/ 2147483647 w 228"/>
                <a:gd name="T9" fmla="*/ 2147483647 h 192"/>
                <a:gd name="T10" fmla="*/ 2147483647 w 228"/>
                <a:gd name="T11" fmla="*/ 2147483647 h 192"/>
                <a:gd name="T12" fmla="*/ 2147483647 w 228"/>
                <a:gd name="T13" fmla="*/ 2147483647 h 192"/>
                <a:gd name="T14" fmla="*/ 2147483647 w 228"/>
                <a:gd name="T15" fmla="*/ 2147483647 h 192"/>
                <a:gd name="T16" fmla="*/ 0 w 228"/>
                <a:gd name="T17" fmla="*/ 2147483647 h 192"/>
                <a:gd name="T18" fmla="*/ 2147483647 w 228"/>
                <a:gd name="T19" fmla="*/ 2147483647 h 192"/>
                <a:gd name="T20" fmla="*/ 2147483647 w 228"/>
                <a:gd name="T21" fmla="*/ 0 h 19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28"/>
                <a:gd name="T34" fmla="*/ 0 h 192"/>
                <a:gd name="T35" fmla="*/ 228 w 228"/>
                <a:gd name="T36" fmla="*/ 192 h 19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28" h="192">
                  <a:moveTo>
                    <a:pt x="114" y="0"/>
                  </a:moveTo>
                  <a:lnTo>
                    <a:pt x="148" y="63"/>
                  </a:lnTo>
                  <a:lnTo>
                    <a:pt x="228" y="73"/>
                  </a:lnTo>
                  <a:lnTo>
                    <a:pt x="171" y="122"/>
                  </a:lnTo>
                  <a:lnTo>
                    <a:pt x="184" y="192"/>
                  </a:lnTo>
                  <a:lnTo>
                    <a:pt x="114" y="159"/>
                  </a:lnTo>
                  <a:lnTo>
                    <a:pt x="43" y="192"/>
                  </a:lnTo>
                  <a:lnTo>
                    <a:pt x="57" y="122"/>
                  </a:lnTo>
                  <a:lnTo>
                    <a:pt x="0" y="73"/>
                  </a:lnTo>
                  <a:lnTo>
                    <a:pt x="80" y="63"/>
                  </a:lnTo>
                  <a:lnTo>
                    <a:pt x="114" y="0"/>
                  </a:lnTo>
                  <a:close/>
                </a:path>
              </a:pathLst>
            </a:custGeom>
            <a:solidFill>
              <a:srgbClr val="FFFF00"/>
            </a:solidFill>
            <a:ln w="6350">
              <a:solidFill>
                <a:srgbClr val="000000"/>
              </a:solidFill>
              <a:round/>
              <a:headEnd/>
              <a:tailEnd/>
            </a:ln>
          </p:spPr>
          <p:txBody>
            <a:bodyPr/>
            <a:lstStyle/>
            <a:p>
              <a:endParaRPr lang="en-US"/>
            </a:p>
          </p:txBody>
        </p:sp>
      </p:grpSp>
      <p:sp>
        <p:nvSpPr>
          <p:cNvPr id="1024" name="Rectangle 1023"/>
          <p:cNvSpPr/>
          <p:nvPr/>
        </p:nvSpPr>
        <p:spPr>
          <a:xfrm>
            <a:off x="0" y="-1"/>
            <a:ext cx="9144000" cy="6858001"/>
          </a:xfrm>
          <a:prstGeom prst="rect">
            <a:avLst/>
          </a:prstGeom>
          <a:gradFill>
            <a:gsLst>
              <a:gs pos="0">
                <a:schemeClr val="tx1">
                  <a:alpha val="70000"/>
                </a:schemeClr>
              </a:gs>
              <a:gs pos="100000">
                <a:srgbClr val="0000FF">
                  <a:alpha val="7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22" name="Rectangle 2"/>
          <p:cNvSpPr>
            <a:spLocks noGrp="1" noChangeArrowheads="1"/>
          </p:cNvSpPr>
          <p:nvPr>
            <p:ph type="ctrTitle"/>
          </p:nvPr>
        </p:nvSpPr>
        <p:spPr>
          <a:xfrm>
            <a:off x="397042" y="152400"/>
            <a:ext cx="8305800" cy="914400"/>
          </a:xfrm>
        </p:spPr>
        <p:txBody>
          <a:bodyPr/>
          <a:lstStyle/>
          <a:p>
            <a:pPr eaLnBrk="1" hangingPunct="1">
              <a:lnSpc>
                <a:spcPct val="95000"/>
              </a:lnSpc>
            </a:pPr>
            <a:r>
              <a:rPr lang="en-US" dirty="0" smtClean="0"/>
              <a:t>Electronic Medical Records and Genomics (</a:t>
            </a:r>
            <a:r>
              <a:rPr lang="en-US" dirty="0" err="1" smtClean="0"/>
              <a:t>eMERGE</a:t>
            </a:r>
            <a:r>
              <a:rPr lang="en-US" dirty="0" smtClean="0"/>
              <a:t>) Network</a:t>
            </a:r>
          </a:p>
        </p:txBody>
      </p:sp>
      <p:grpSp>
        <p:nvGrpSpPr>
          <p:cNvPr id="145" name="Group 144"/>
          <p:cNvGrpSpPr/>
          <p:nvPr/>
        </p:nvGrpSpPr>
        <p:grpSpPr>
          <a:xfrm>
            <a:off x="785019" y="1322567"/>
            <a:ext cx="2110581" cy="1634183"/>
            <a:chOff x="411956" y="1371600"/>
            <a:chExt cx="2110581" cy="1634183"/>
          </a:xfrm>
        </p:grpSpPr>
        <p:sp>
          <p:nvSpPr>
            <p:cNvPr id="204" name="TextBox 203"/>
            <p:cNvSpPr txBox="1"/>
            <p:nvPr/>
          </p:nvSpPr>
          <p:spPr>
            <a:xfrm>
              <a:off x="411957" y="2744173"/>
              <a:ext cx="2110580" cy="261610"/>
            </a:xfrm>
            <a:prstGeom prst="rect">
              <a:avLst/>
            </a:prstGeom>
            <a:solidFill>
              <a:schemeClr val="bg1"/>
            </a:solidFill>
          </p:spPr>
          <p:txBody>
            <a:bodyPr wrap="square" bIns="0" rtlCol="0">
              <a:spAutoFit/>
            </a:bodyPr>
            <a:lstStyle/>
            <a:p>
              <a:pPr algn="ctr"/>
              <a:r>
                <a:rPr lang="en-US" sz="1400" dirty="0" smtClean="0"/>
                <a:t>GWAS Discovery</a:t>
              </a:r>
              <a:endParaRPr lang="en-US" sz="1400" dirty="0"/>
            </a:p>
          </p:txBody>
        </p:sp>
        <p:pic>
          <p:nvPicPr>
            <p:cNvPr id="207" name="Picture 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11956" y="1371600"/>
              <a:ext cx="2110581" cy="14528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8" name="Group 207"/>
          <p:cNvGrpSpPr/>
          <p:nvPr/>
        </p:nvGrpSpPr>
        <p:grpSpPr>
          <a:xfrm>
            <a:off x="3451295" y="1147083"/>
            <a:ext cx="2220255" cy="1648096"/>
            <a:chOff x="3618178" y="1375410"/>
            <a:chExt cx="2220255" cy="1648096"/>
          </a:xfrm>
        </p:grpSpPr>
        <p:sp>
          <p:nvSpPr>
            <p:cNvPr id="213" name="TextBox 212"/>
            <p:cNvSpPr txBox="1"/>
            <p:nvPr/>
          </p:nvSpPr>
          <p:spPr>
            <a:xfrm>
              <a:off x="3618178" y="2761896"/>
              <a:ext cx="2220255" cy="261610"/>
            </a:xfrm>
            <a:prstGeom prst="rect">
              <a:avLst/>
            </a:prstGeom>
            <a:solidFill>
              <a:schemeClr val="bg1"/>
            </a:solidFill>
          </p:spPr>
          <p:txBody>
            <a:bodyPr wrap="square" bIns="0" rtlCol="0">
              <a:spAutoFit/>
            </a:bodyPr>
            <a:lstStyle/>
            <a:p>
              <a:pPr algn="ctr"/>
              <a:r>
                <a:rPr lang="en-US" sz="1400" dirty="0" smtClean="0"/>
                <a:t>Electronic </a:t>
              </a:r>
              <a:r>
                <a:rPr lang="en-US" sz="1400" dirty="0" err="1" smtClean="0"/>
                <a:t>Phenotyping</a:t>
              </a:r>
              <a:endParaRPr lang="en-US" sz="1400" dirty="0"/>
            </a:p>
          </p:txBody>
        </p:sp>
        <p:pic>
          <p:nvPicPr>
            <p:cNvPr id="215" name="Picture 4" descr="H:\Talks\Prep Material for Talks\Images for eMERGE 043014\EMR_stethoscope_reversed.jp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flipH="1">
              <a:off x="3618178" y="1375410"/>
              <a:ext cx="2220255" cy="14546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6" name="Group 215"/>
          <p:cNvGrpSpPr/>
          <p:nvPr/>
        </p:nvGrpSpPr>
        <p:grpSpPr>
          <a:xfrm>
            <a:off x="6155375" y="1278575"/>
            <a:ext cx="2190380" cy="1671692"/>
            <a:chOff x="6418701" y="1356868"/>
            <a:chExt cx="2190380" cy="1671692"/>
          </a:xfrm>
        </p:grpSpPr>
        <p:sp>
          <p:nvSpPr>
            <p:cNvPr id="217" name="TextBox 216"/>
            <p:cNvSpPr txBox="1"/>
            <p:nvPr/>
          </p:nvSpPr>
          <p:spPr>
            <a:xfrm>
              <a:off x="6418701" y="2766950"/>
              <a:ext cx="2190379" cy="261610"/>
            </a:xfrm>
            <a:prstGeom prst="rect">
              <a:avLst/>
            </a:prstGeom>
            <a:solidFill>
              <a:schemeClr val="bg1"/>
            </a:solidFill>
          </p:spPr>
          <p:txBody>
            <a:bodyPr wrap="square" bIns="0" rtlCol="0">
              <a:spAutoFit/>
            </a:bodyPr>
            <a:lstStyle/>
            <a:p>
              <a:pPr algn="ctr"/>
              <a:r>
                <a:rPr lang="en-US" sz="1400" dirty="0" smtClean="0"/>
                <a:t>Consent Methodology</a:t>
              </a:r>
              <a:endParaRPr lang="en-US" sz="1400" dirty="0"/>
            </a:p>
          </p:txBody>
        </p:sp>
        <p:pic>
          <p:nvPicPr>
            <p:cNvPr id="218" name="Picture 2" descr="H:\Talks\Prep Material for Talks\Images for eMERGE 043014\Consent.jp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418702" y="1356868"/>
              <a:ext cx="2190379" cy="14593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9" name="Group 218"/>
          <p:cNvGrpSpPr/>
          <p:nvPr/>
        </p:nvGrpSpPr>
        <p:grpSpPr>
          <a:xfrm>
            <a:off x="404911" y="3125833"/>
            <a:ext cx="1927127" cy="1662892"/>
            <a:chOff x="404911" y="3179951"/>
            <a:chExt cx="1927127" cy="1662892"/>
          </a:xfrm>
        </p:grpSpPr>
        <p:sp>
          <p:nvSpPr>
            <p:cNvPr id="220" name="TextBox 219"/>
            <p:cNvSpPr txBox="1"/>
            <p:nvPr/>
          </p:nvSpPr>
          <p:spPr>
            <a:xfrm>
              <a:off x="404911" y="4572000"/>
              <a:ext cx="1927127" cy="270843"/>
            </a:xfrm>
            <a:prstGeom prst="rect">
              <a:avLst/>
            </a:prstGeom>
            <a:solidFill>
              <a:schemeClr val="bg1"/>
            </a:solidFill>
          </p:spPr>
          <p:txBody>
            <a:bodyPr wrap="square" bIns="0" rtlCol="0">
              <a:spAutoFit/>
            </a:bodyPr>
            <a:lstStyle/>
            <a:p>
              <a:pPr algn="ctr"/>
              <a:r>
                <a:rPr lang="en-US" sz="1400" dirty="0" smtClean="0"/>
                <a:t>Clinician/Pt Education</a:t>
              </a:r>
              <a:endParaRPr lang="en-US" sz="1400" dirty="0"/>
            </a:p>
          </p:txBody>
        </p:sp>
        <p:pic>
          <p:nvPicPr>
            <p:cNvPr id="221" name="Picture 9" descr="H:\Talks\Prep Material for Talks\Images for eMERGE 043014\physician-education-250.jp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04911" y="3179951"/>
              <a:ext cx="1927127" cy="14491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2" name="Group 221"/>
          <p:cNvGrpSpPr/>
          <p:nvPr/>
        </p:nvGrpSpPr>
        <p:grpSpPr>
          <a:xfrm>
            <a:off x="3544363" y="3112938"/>
            <a:ext cx="2040543" cy="1670837"/>
            <a:chOff x="3307253" y="3129619"/>
            <a:chExt cx="2040543" cy="1670837"/>
          </a:xfrm>
        </p:grpSpPr>
        <p:sp>
          <p:nvSpPr>
            <p:cNvPr id="223" name="TextBox 222"/>
            <p:cNvSpPr txBox="1"/>
            <p:nvPr/>
          </p:nvSpPr>
          <p:spPr>
            <a:xfrm>
              <a:off x="3307253" y="4538846"/>
              <a:ext cx="2040543" cy="261610"/>
            </a:xfrm>
            <a:prstGeom prst="rect">
              <a:avLst/>
            </a:prstGeom>
            <a:solidFill>
              <a:schemeClr val="bg1"/>
            </a:solidFill>
          </p:spPr>
          <p:txBody>
            <a:bodyPr wrap="square" bIns="0" rtlCol="0">
              <a:spAutoFit/>
            </a:bodyPr>
            <a:lstStyle/>
            <a:p>
              <a:pPr algn="ctr"/>
              <a:r>
                <a:rPr lang="en-US" sz="1400" dirty="0" smtClean="0"/>
                <a:t>Decision Support</a:t>
              </a:r>
              <a:endParaRPr lang="en-US" sz="1400" dirty="0"/>
            </a:p>
          </p:txBody>
        </p:sp>
        <p:pic>
          <p:nvPicPr>
            <p:cNvPr id="224" name="Picture 2"/>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3307253" y="3129619"/>
              <a:ext cx="2040543" cy="1452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25" name="Group 224"/>
          <p:cNvGrpSpPr/>
          <p:nvPr/>
        </p:nvGrpSpPr>
        <p:grpSpPr>
          <a:xfrm>
            <a:off x="6642794" y="3108850"/>
            <a:ext cx="2196406" cy="1655980"/>
            <a:chOff x="6188339" y="3132600"/>
            <a:chExt cx="2196406" cy="1655980"/>
          </a:xfrm>
        </p:grpSpPr>
        <p:sp>
          <p:nvSpPr>
            <p:cNvPr id="226" name="TextBox 225"/>
            <p:cNvSpPr txBox="1"/>
            <p:nvPr/>
          </p:nvSpPr>
          <p:spPr>
            <a:xfrm>
              <a:off x="6188339" y="4526970"/>
              <a:ext cx="2196406" cy="261610"/>
            </a:xfrm>
            <a:prstGeom prst="rect">
              <a:avLst/>
            </a:prstGeom>
            <a:solidFill>
              <a:schemeClr val="bg1"/>
            </a:solidFill>
          </p:spPr>
          <p:txBody>
            <a:bodyPr wrap="square" bIns="0" rtlCol="0">
              <a:spAutoFit/>
            </a:bodyPr>
            <a:lstStyle/>
            <a:p>
              <a:r>
                <a:rPr lang="en-US" sz="1400" dirty="0" smtClean="0"/>
                <a:t>Community Consultation</a:t>
              </a:r>
              <a:endParaRPr lang="en-US" sz="1400" dirty="0"/>
            </a:p>
          </p:txBody>
        </p:sp>
        <p:pic>
          <p:nvPicPr>
            <p:cNvPr id="227" name="Picture 8" descr="H:\Talks\Prep Material for Talks\Images for eMERGE 043014\CommunityConsultationatRandwick1.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188339" y="3132600"/>
              <a:ext cx="2187576" cy="14564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8" name="Group 227"/>
          <p:cNvGrpSpPr/>
          <p:nvPr/>
        </p:nvGrpSpPr>
        <p:grpSpPr>
          <a:xfrm>
            <a:off x="887492" y="4941125"/>
            <a:ext cx="2072433" cy="1654962"/>
            <a:chOff x="551283" y="4959948"/>
            <a:chExt cx="2072433" cy="1654962"/>
          </a:xfrm>
        </p:grpSpPr>
        <p:sp>
          <p:nvSpPr>
            <p:cNvPr id="229" name="TextBox 228"/>
            <p:cNvSpPr txBox="1"/>
            <p:nvPr/>
          </p:nvSpPr>
          <p:spPr>
            <a:xfrm>
              <a:off x="551283" y="6353300"/>
              <a:ext cx="2072433" cy="261610"/>
            </a:xfrm>
            <a:prstGeom prst="rect">
              <a:avLst/>
            </a:prstGeom>
            <a:solidFill>
              <a:schemeClr val="bg1"/>
            </a:solidFill>
          </p:spPr>
          <p:txBody>
            <a:bodyPr wrap="square" bIns="0" rtlCol="0">
              <a:spAutoFit/>
            </a:bodyPr>
            <a:lstStyle/>
            <a:p>
              <a:pPr algn="ctr"/>
              <a:r>
                <a:rPr lang="en-US" sz="1400" dirty="0" smtClean="0"/>
                <a:t>Pharmacogenomics</a:t>
              </a:r>
              <a:endParaRPr lang="en-US" sz="1400" dirty="0"/>
            </a:p>
          </p:txBody>
        </p:sp>
        <p:pic>
          <p:nvPicPr>
            <p:cNvPr id="230" name="Picture 6" descr="H:\Talks\Prep Material for Talks\Images for eMERGE 043014\pillbottlesstethoscope.jp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51283" y="4959948"/>
              <a:ext cx="2072433" cy="145379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1" name="Group 230"/>
          <p:cNvGrpSpPr/>
          <p:nvPr/>
        </p:nvGrpSpPr>
        <p:grpSpPr>
          <a:xfrm>
            <a:off x="3627237" y="5121026"/>
            <a:ext cx="1859163" cy="1648899"/>
            <a:chOff x="3564830" y="4881874"/>
            <a:chExt cx="1859163" cy="1648899"/>
          </a:xfrm>
        </p:grpSpPr>
        <p:sp>
          <p:nvSpPr>
            <p:cNvPr id="232" name="TextBox 231"/>
            <p:cNvSpPr txBox="1"/>
            <p:nvPr/>
          </p:nvSpPr>
          <p:spPr>
            <a:xfrm>
              <a:off x="3564830" y="6269163"/>
              <a:ext cx="1859163" cy="261610"/>
            </a:xfrm>
            <a:prstGeom prst="rect">
              <a:avLst/>
            </a:prstGeom>
            <a:solidFill>
              <a:schemeClr val="bg1"/>
            </a:solidFill>
          </p:spPr>
          <p:txBody>
            <a:bodyPr wrap="square" bIns="0" rtlCol="0">
              <a:spAutoFit/>
            </a:bodyPr>
            <a:lstStyle/>
            <a:p>
              <a:pPr algn="ctr"/>
              <a:r>
                <a:rPr lang="en-US" sz="1400" dirty="0" smtClean="0"/>
                <a:t>Pediatrics</a:t>
              </a:r>
              <a:endParaRPr lang="en-US" sz="1400" dirty="0"/>
            </a:p>
          </p:txBody>
        </p:sp>
        <p:pic>
          <p:nvPicPr>
            <p:cNvPr id="233" name="Picture 7" descr="H:\Talks\Prep Material for Talks\Images for eMERGE 043014\Pediatrics_1345558816.jpg"/>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3564830" y="4881874"/>
              <a:ext cx="1859163" cy="14347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4" name="Group 233"/>
          <p:cNvGrpSpPr/>
          <p:nvPr/>
        </p:nvGrpSpPr>
        <p:grpSpPr>
          <a:xfrm>
            <a:off x="6215483" y="4951726"/>
            <a:ext cx="2061617" cy="1644361"/>
            <a:chOff x="6126089" y="4891253"/>
            <a:chExt cx="2061617" cy="1644361"/>
          </a:xfrm>
        </p:grpSpPr>
        <p:sp>
          <p:nvSpPr>
            <p:cNvPr id="235" name="TextBox 234"/>
            <p:cNvSpPr txBox="1"/>
            <p:nvPr/>
          </p:nvSpPr>
          <p:spPr>
            <a:xfrm>
              <a:off x="6129058" y="6274004"/>
              <a:ext cx="2058648" cy="261610"/>
            </a:xfrm>
            <a:prstGeom prst="rect">
              <a:avLst/>
            </a:prstGeom>
            <a:solidFill>
              <a:schemeClr val="bg1"/>
            </a:solidFill>
          </p:spPr>
          <p:txBody>
            <a:bodyPr wrap="square" bIns="0" rtlCol="0">
              <a:spAutoFit/>
            </a:bodyPr>
            <a:lstStyle/>
            <a:p>
              <a:pPr algn="ctr"/>
              <a:r>
                <a:rPr lang="en-US" sz="1400" dirty="0" smtClean="0"/>
                <a:t>Data Privacy</a:t>
              </a:r>
              <a:endParaRPr lang="en-US" sz="1400" dirty="0"/>
            </a:p>
          </p:txBody>
        </p:sp>
        <p:pic>
          <p:nvPicPr>
            <p:cNvPr id="236" name="Picture 3"/>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126089" y="4891253"/>
              <a:ext cx="2061617" cy="1432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custDataLst>
      <p:tags r:id="rId1"/>
    </p:custDataLst>
    <p:extLst>
      <p:ext uri="{BB962C8B-B14F-4D97-AF65-F5344CB8AC3E}">
        <p14:creationId xmlns:p14="http://schemas.microsoft.com/office/powerpoint/2010/main" val="1570609448"/>
      </p:ext>
    </p:extLst>
  </p:cSld>
  <p:clrMapOvr>
    <a:masterClrMapping/>
  </p:clrMapOvr>
  <mc:AlternateContent xmlns:mc="http://schemas.openxmlformats.org/markup-compatibility/2006" xmlns:p14="http://schemas.microsoft.com/office/powerpoint/2010/main">
    <mc:Choice Requires="p14">
      <p:transition spd="med" p14:dur="700" advTm="44911">
        <p:fade/>
      </p:transition>
    </mc:Choice>
    <mc:Fallback xmlns="">
      <p:transition spd="med" advTm="449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5"/>
                                        </p:tgtEl>
                                        <p:attrNameLst>
                                          <p:attrName>style.visibility</p:attrName>
                                        </p:attrNameLst>
                                      </p:cBhvr>
                                      <p:to>
                                        <p:strVal val="visible"/>
                                      </p:to>
                                    </p:set>
                                    <p:animEffect transition="in" filter="fade">
                                      <p:cBhvr>
                                        <p:cTn id="7" dur="500"/>
                                        <p:tgtEl>
                                          <p:spTgt spid="10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24"/>
                                        </p:tgtEl>
                                        <p:attrNameLst>
                                          <p:attrName>style.visibility</p:attrName>
                                        </p:attrNameLst>
                                      </p:cBhvr>
                                      <p:to>
                                        <p:strVal val="visible"/>
                                      </p:to>
                                    </p:set>
                                    <p:animEffect transition="in" filter="fade">
                                      <p:cBhvr>
                                        <p:cTn id="12" dur="500"/>
                                        <p:tgtEl>
                                          <p:spTgt spid="1024"/>
                                        </p:tgtEl>
                                      </p:cBhvr>
                                    </p:animEffect>
                                  </p:childTnLst>
                                </p:cTn>
                              </p:par>
                            </p:childTnLst>
                          </p:cTn>
                        </p:par>
                        <p:par>
                          <p:cTn id="13" fill="hold">
                            <p:stCondLst>
                              <p:cond delay="500"/>
                            </p:stCondLst>
                            <p:childTnLst>
                              <p:par>
                                <p:cTn id="14" presetID="2" presetClass="entr" presetSubtype="9" fill="hold" nodeType="afterEffect">
                                  <p:stCondLst>
                                    <p:cond delay="0"/>
                                  </p:stCondLst>
                                  <p:childTnLst>
                                    <p:set>
                                      <p:cBhvr>
                                        <p:cTn id="15" dur="1" fill="hold">
                                          <p:stCondLst>
                                            <p:cond delay="0"/>
                                          </p:stCondLst>
                                        </p:cTn>
                                        <p:tgtEl>
                                          <p:spTgt spid="145"/>
                                        </p:tgtEl>
                                        <p:attrNameLst>
                                          <p:attrName>style.visibility</p:attrName>
                                        </p:attrNameLst>
                                      </p:cBhvr>
                                      <p:to>
                                        <p:strVal val="visible"/>
                                      </p:to>
                                    </p:set>
                                    <p:anim calcmode="lin" valueType="num">
                                      <p:cBhvr additive="base">
                                        <p:cTn id="16" dur="250" fill="hold"/>
                                        <p:tgtEl>
                                          <p:spTgt spid="145"/>
                                        </p:tgtEl>
                                        <p:attrNameLst>
                                          <p:attrName>ppt_x</p:attrName>
                                        </p:attrNameLst>
                                      </p:cBhvr>
                                      <p:tavLst>
                                        <p:tav tm="0">
                                          <p:val>
                                            <p:strVal val="0-#ppt_w/2"/>
                                          </p:val>
                                        </p:tav>
                                        <p:tav tm="100000">
                                          <p:val>
                                            <p:strVal val="#ppt_x"/>
                                          </p:val>
                                        </p:tav>
                                      </p:tavLst>
                                    </p:anim>
                                    <p:anim calcmode="lin" valueType="num">
                                      <p:cBhvr additive="base">
                                        <p:cTn id="17" dur="250" fill="hold"/>
                                        <p:tgtEl>
                                          <p:spTgt spid="145"/>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nodeType="clickEffect">
                                  <p:stCondLst>
                                    <p:cond delay="0"/>
                                  </p:stCondLst>
                                  <p:childTnLst>
                                    <p:set>
                                      <p:cBhvr>
                                        <p:cTn id="21" dur="1" fill="hold">
                                          <p:stCondLst>
                                            <p:cond delay="0"/>
                                          </p:stCondLst>
                                        </p:cTn>
                                        <p:tgtEl>
                                          <p:spTgt spid="208"/>
                                        </p:tgtEl>
                                        <p:attrNameLst>
                                          <p:attrName>style.visibility</p:attrName>
                                        </p:attrNameLst>
                                      </p:cBhvr>
                                      <p:to>
                                        <p:strVal val="visible"/>
                                      </p:to>
                                    </p:set>
                                    <p:anim calcmode="lin" valueType="num">
                                      <p:cBhvr additive="base">
                                        <p:cTn id="22" dur="250" fill="hold"/>
                                        <p:tgtEl>
                                          <p:spTgt spid="208"/>
                                        </p:tgtEl>
                                        <p:attrNameLst>
                                          <p:attrName>ppt_x</p:attrName>
                                        </p:attrNameLst>
                                      </p:cBhvr>
                                      <p:tavLst>
                                        <p:tav tm="0">
                                          <p:val>
                                            <p:strVal val="#ppt_x"/>
                                          </p:val>
                                        </p:tav>
                                        <p:tav tm="100000">
                                          <p:val>
                                            <p:strVal val="#ppt_x"/>
                                          </p:val>
                                        </p:tav>
                                      </p:tavLst>
                                    </p:anim>
                                    <p:anim calcmode="lin" valueType="num">
                                      <p:cBhvr additive="base">
                                        <p:cTn id="23" dur="250" fill="hold"/>
                                        <p:tgtEl>
                                          <p:spTgt spid="208"/>
                                        </p:tgtEl>
                                        <p:attrNameLst>
                                          <p:attrName>ppt_y</p:attrName>
                                        </p:attrNameLst>
                                      </p:cBhvr>
                                      <p:tavLst>
                                        <p:tav tm="0">
                                          <p:val>
                                            <p:strVal val="0-#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3" fill="hold" nodeType="clickEffect">
                                  <p:stCondLst>
                                    <p:cond delay="0"/>
                                  </p:stCondLst>
                                  <p:childTnLst>
                                    <p:set>
                                      <p:cBhvr>
                                        <p:cTn id="27" dur="1" fill="hold">
                                          <p:stCondLst>
                                            <p:cond delay="0"/>
                                          </p:stCondLst>
                                        </p:cTn>
                                        <p:tgtEl>
                                          <p:spTgt spid="216"/>
                                        </p:tgtEl>
                                        <p:attrNameLst>
                                          <p:attrName>style.visibility</p:attrName>
                                        </p:attrNameLst>
                                      </p:cBhvr>
                                      <p:to>
                                        <p:strVal val="visible"/>
                                      </p:to>
                                    </p:set>
                                    <p:anim calcmode="lin" valueType="num">
                                      <p:cBhvr additive="base">
                                        <p:cTn id="28" dur="250" fill="hold"/>
                                        <p:tgtEl>
                                          <p:spTgt spid="216"/>
                                        </p:tgtEl>
                                        <p:attrNameLst>
                                          <p:attrName>ppt_x</p:attrName>
                                        </p:attrNameLst>
                                      </p:cBhvr>
                                      <p:tavLst>
                                        <p:tav tm="0">
                                          <p:val>
                                            <p:strVal val="1+#ppt_w/2"/>
                                          </p:val>
                                        </p:tav>
                                        <p:tav tm="100000">
                                          <p:val>
                                            <p:strVal val="#ppt_x"/>
                                          </p:val>
                                        </p:tav>
                                      </p:tavLst>
                                    </p:anim>
                                    <p:anim calcmode="lin" valueType="num">
                                      <p:cBhvr additive="base">
                                        <p:cTn id="29" dur="250" fill="hold"/>
                                        <p:tgtEl>
                                          <p:spTgt spid="216"/>
                                        </p:tgtEl>
                                        <p:attrNameLst>
                                          <p:attrName>ppt_y</p:attrName>
                                        </p:attrNameLst>
                                      </p:cBhvr>
                                      <p:tavLst>
                                        <p:tav tm="0">
                                          <p:val>
                                            <p:strVal val="0-#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225"/>
                                        </p:tgtEl>
                                        <p:attrNameLst>
                                          <p:attrName>style.visibility</p:attrName>
                                        </p:attrNameLst>
                                      </p:cBhvr>
                                      <p:to>
                                        <p:strVal val="visible"/>
                                      </p:to>
                                    </p:set>
                                    <p:anim calcmode="lin" valueType="num">
                                      <p:cBhvr additive="base">
                                        <p:cTn id="34" dur="250" fill="hold"/>
                                        <p:tgtEl>
                                          <p:spTgt spid="225"/>
                                        </p:tgtEl>
                                        <p:attrNameLst>
                                          <p:attrName>ppt_x</p:attrName>
                                        </p:attrNameLst>
                                      </p:cBhvr>
                                      <p:tavLst>
                                        <p:tav tm="0">
                                          <p:val>
                                            <p:strVal val="1+#ppt_w/2"/>
                                          </p:val>
                                        </p:tav>
                                        <p:tav tm="100000">
                                          <p:val>
                                            <p:strVal val="#ppt_x"/>
                                          </p:val>
                                        </p:tav>
                                      </p:tavLst>
                                    </p:anim>
                                    <p:anim calcmode="lin" valueType="num">
                                      <p:cBhvr additive="base">
                                        <p:cTn id="35" dur="250" fill="hold"/>
                                        <p:tgtEl>
                                          <p:spTgt spid="225"/>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6" fill="hold" nodeType="clickEffect">
                                  <p:stCondLst>
                                    <p:cond delay="0"/>
                                  </p:stCondLst>
                                  <p:childTnLst>
                                    <p:set>
                                      <p:cBhvr>
                                        <p:cTn id="39" dur="1" fill="hold">
                                          <p:stCondLst>
                                            <p:cond delay="0"/>
                                          </p:stCondLst>
                                        </p:cTn>
                                        <p:tgtEl>
                                          <p:spTgt spid="234"/>
                                        </p:tgtEl>
                                        <p:attrNameLst>
                                          <p:attrName>style.visibility</p:attrName>
                                        </p:attrNameLst>
                                      </p:cBhvr>
                                      <p:to>
                                        <p:strVal val="visible"/>
                                      </p:to>
                                    </p:set>
                                    <p:anim calcmode="lin" valueType="num">
                                      <p:cBhvr additive="base">
                                        <p:cTn id="40" dur="250" fill="hold"/>
                                        <p:tgtEl>
                                          <p:spTgt spid="234"/>
                                        </p:tgtEl>
                                        <p:attrNameLst>
                                          <p:attrName>ppt_x</p:attrName>
                                        </p:attrNameLst>
                                      </p:cBhvr>
                                      <p:tavLst>
                                        <p:tav tm="0">
                                          <p:val>
                                            <p:strVal val="1+#ppt_w/2"/>
                                          </p:val>
                                        </p:tav>
                                        <p:tav tm="100000">
                                          <p:val>
                                            <p:strVal val="#ppt_x"/>
                                          </p:val>
                                        </p:tav>
                                      </p:tavLst>
                                    </p:anim>
                                    <p:anim calcmode="lin" valueType="num">
                                      <p:cBhvr additive="base">
                                        <p:cTn id="41" dur="250" fill="hold"/>
                                        <p:tgtEl>
                                          <p:spTgt spid="234"/>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31"/>
                                        </p:tgtEl>
                                        <p:attrNameLst>
                                          <p:attrName>style.visibility</p:attrName>
                                        </p:attrNameLst>
                                      </p:cBhvr>
                                      <p:to>
                                        <p:strVal val="visible"/>
                                      </p:to>
                                    </p:set>
                                    <p:anim calcmode="lin" valueType="num">
                                      <p:cBhvr additive="base">
                                        <p:cTn id="46" dur="250" fill="hold"/>
                                        <p:tgtEl>
                                          <p:spTgt spid="231"/>
                                        </p:tgtEl>
                                        <p:attrNameLst>
                                          <p:attrName>ppt_x</p:attrName>
                                        </p:attrNameLst>
                                      </p:cBhvr>
                                      <p:tavLst>
                                        <p:tav tm="0">
                                          <p:val>
                                            <p:strVal val="#ppt_x"/>
                                          </p:val>
                                        </p:tav>
                                        <p:tav tm="100000">
                                          <p:val>
                                            <p:strVal val="#ppt_x"/>
                                          </p:val>
                                        </p:tav>
                                      </p:tavLst>
                                    </p:anim>
                                    <p:anim calcmode="lin" valueType="num">
                                      <p:cBhvr additive="base">
                                        <p:cTn id="47" dur="250" fill="hold"/>
                                        <p:tgtEl>
                                          <p:spTgt spid="231"/>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12" fill="hold" nodeType="clickEffect">
                                  <p:stCondLst>
                                    <p:cond delay="0"/>
                                  </p:stCondLst>
                                  <p:childTnLst>
                                    <p:set>
                                      <p:cBhvr>
                                        <p:cTn id="51" dur="1" fill="hold">
                                          <p:stCondLst>
                                            <p:cond delay="0"/>
                                          </p:stCondLst>
                                        </p:cTn>
                                        <p:tgtEl>
                                          <p:spTgt spid="228"/>
                                        </p:tgtEl>
                                        <p:attrNameLst>
                                          <p:attrName>style.visibility</p:attrName>
                                        </p:attrNameLst>
                                      </p:cBhvr>
                                      <p:to>
                                        <p:strVal val="visible"/>
                                      </p:to>
                                    </p:set>
                                    <p:anim calcmode="lin" valueType="num">
                                      <p:cBhvr additive="base">
                                        <p:cTn id="52" dur="250" fill="hold"/>
                                        <p:tgtEl>
                                          <p:spTgt spid="228"/>
                                        </p:tgtEl>
                                        <p:attrNameLst>
                                          <p:attrName>ppt_x</p:attrName>
                                        </p:attrNameLst>
                                      </p:cBhvr>
                                      <p:tavLst>
                                        <p:tav tm="0">
                                          <p:val>
                                            <p:strVal val="0-#ppt_w/2"/>
                                          </p:val>
                                        </p:tav>
                                        <p:tav tm="100000">
                                          <p:val>
                                            <p:strVal val="#ppt_x"/>
                                          </p:val>
                                        </p:tav>
                                      </p:tavLst>
                                    </p:anim>
                                    <p:anim calcmode="lin" valueType="num">
                                      <p:cBhvr additive="base">
                                        <p:cTn id="53" dur="250" fill="hold"/>
                                        <p:tgtEl>
                                          <p:spTgt spid="228"/>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8" fill="hold" nodeType="clickEffect">
                                  <p:stCondLst>
                                    <p:cond delay="0"/>
                                  </p:stCondLst>
                                  <p:childTnLst>
                                    <p:set>
                                      <p:cBhvr>
                                        <p:cTn id="57" dur="1" fill="hold">
                                          <p:stCondLst>
                                            <p:cond delay="0"/>
                                          </p:stCondLst>
                                        </p:cTn>
                                        <p:tgtEl>
                                          <p:spTgt spid="219"/>
                                        </p:tgtEl>
                                        <p:attrNameLst>
                                          <p:attrName>style.visibility</p:attrName>
                                        </p:attrNameLst>
                                      </p:cBhvr>
                                      <p:to>
                                        <p:strVal val="visible"/>
                                      </p:to>
                                    </p:set>
                                    <p:anim calcmode="lin" valueType="num">
                                      <p:cBhvr additive="base">
                                        <p:cTn id="58" dur="250" fill="hold"/>
                                        <p:tgtEl>
                                          <p:spTgt spid="219"/>
                                        </p:tgtEl>
                                        <p:attrNameLst>
                                          <p:attrName>ppt_x</p:attrName>
                                        </p:attrNameLst>
                                      </p:cBhvr>
                                      <p:tavLst>
                                        <p:tav tm="0">
                                          <p:val>
                                            <p:strVal val="0-#ppt_w/2"/>
                                          </p:val>
                                        </p:tav>
                                        <p:tav tm="100000">
                                          <p:val>
                                            <p:strVal val="#ppt_x"/>
                                          </p:val>
                                        </p:tav>
                                      </p:tavLst>
                                    </p:anim>
                                    <p:anim calcmode="lin" valueType="num">
                                      <p:cBhvr additive="base">
                                        <p:cTn id="59" dur="250" fill="hold"/>
                                        <p:tgtEl>
                                          <p:spTgt spid="219"/>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222"/>
                                        </p:tgtEl>
                                        <p:attrNameLst>
                                          <p:attrName>style.visibility</p:attrName>
                                        </p:attrNameLst>
                                      </p:cBhvr>
                                      <p:to>
                                        <p:strVal val="visible"/>
                                      </p:to>
                                    </p:set>
                                    <p:anim calcmode="lin" valueType="num">
                                      <p:cBhvr>
                                        <p:cTn id="64" dur="250" fill="hold"/>
                                        <p:tgtEl>
                                          <p:spTgt spid="222"/>
                                        </p:tgtEl>
                                        <p:attrNameLst>
                                          <p:attrName>ppt_w</p:attrName>
                                        </p:attrNameLst>
                                      </p:cBhvr>
                                      <p:tavLst>
                                        <p:tav tm="0">
                                          <p:val>
                                            <p:fltVal val="0"/>
                                          </p:val>
                                        </p:tav>
                                        <p:tav tm="100000">
                                          <p:val>
                                            <p:strVal val="#ppt_w"/>
                                          </p:val>
                                        </p:tav>
                                      </p:tavLst>
                                    </p:anim>
                                    <p:anim calcmode="lin" valueType="num">
                                      <p:cBhvr>
                                        <p:cTn id="65" dur="250" fill="hold"/>
                                        <p:tgtEl>
                                          <p:spTgt spid="222"/>
                                        </p:tgtEl>
                                        <p:attrNameLst>
                                          <p:attrName>ppt_h</p:attrName>
                                        </p:attrNameLst>
                                      </p:cBhvr>
                                      <p:tavLst>
                                        <p:tav tm="0">
                                          <p:val>
                                            <p:fltVal val="0"/>
                                          </p:val>
                                        </p:tav>
                                        <p:tav tm="100000">
                                          <p:val>
                                            <p:strVal val="#ppt_h"/>
                                          </p:val>
                                        </p:tav>
                                      </p:tavLst>
                                    </p:anim>
                                    <p:animEffect transition="in" filter="fade">
                                      <p:cBhvr>
                                        <p:cTn id="66" dur="250"/>
                                        <p:tgtEl>
                                          <p:spTgt spid="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381000" y="-10161"/>
            <a:ext cx="8458200" cy="990601"/>
          </a:xfrm>
        </p:spPr>
        <p:txBody>
          <a:bodyPr/>
          <a:lstStyle/>
          <a:p>
            <a:pPr eaLnBrk="1" hangingPunct="1">
              <a:lnSpc>
                <a:spcPct val="85000"/>
              </a:lnSpc>
            </a:pPr>
            <a:r>
              <a:rPr lang="en-US" smtClean="0"/>
              <a:t>CPIC Gene-Drug Guidelines</a:t>
            </a:r>
            <a:br>
              <a:rPr lang="en-US" smtClean="0"/>
            </a:br>
            <a:r>
              <a:rPr lang="en-US" sz="2400" i="1" smtClean="0"/>
              <a:t>Clin Pharmacol Ther  </a:t>
            </a:r>
            <a:r>
              <a:rPr lang="en-US" sz="2400" smtClean="0"/>
              <a:t>2011-2013</a:t>
            </a:r>
            <a:endParaRPr lang="en-US" smtClean="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281" y="914400"/>
            <a:ext cx="5181599" cy="1681806"/>
          </a:xfrm>
          <a:prstGeom prst="rect">
            <a:avLst/>
          </a:prstGeom>
          <a:noFill/>
          <a:ln w="19050">
            <a:solidFill>
              <a:srgbClr val="00FFFF"/>
            </a:solidFill>
            <a:miter lim="800000"/>
            <a:headEnd/>
            <a:tailEnd/>
          </a:ln>
          <a:extLst>
            <a:ext uri="{909E8E84-426E-40DD-AFC4-6F175D3DCCD1}">
              <a14:hiddenFill xmlns:a14="http://schemas.microsoft.com/office/drawing/2010/main">
                <a:solidFill>
                  <a:schemeClr val="accent1"/>
                </a:solidFill>
              </a14:hiddenFill>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1" y="1524000"/>
            <a:ext cx="5181599" cy="1692517"/>
          </a:xfrm>
          <a:prstGeom prst="rect">
            <a:avLst/>
          </a:prstGeom>
          <a:noFill/>
          <a:ln w="19050">
            <a:solidFill>
              <a:srgbClr val="00FFFF"/>
            </a:solidFill>
            <a:miter lim="800000"/>
            <a:headEnd/>
            <a:tailEnd/>
          </a:ln>
          <a:extLst>
            <a:ext uri="{909E8E84-426E-40DD-AFC4-6F175D3DCCD1}">
              <a14:hiddenFill xmlns:a14="http://schemas.microsoft.com/office/drawing/2010/main">
                <a:solidFill>
                  <a:schemeClr val="accent1"/>
                </a:solidFill>
              </a14:hiddenFill>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1" y="2133600"/>
            <a:ext cx="5181599" cy="1281536"/>
          </a:xfrm>
          <a:prstGeom prst="rect">
            <a:avLst/>
          </a:prstGeom>
          <a:noFill/>
          <a:ln w="19050">
            <a:solidFill>
              <a:srgbClr val="00FFFF"/>
            </a:solidFill>
            <a:miter lim="800000"/>
            <a:headEnd/>
            <a:tailEnd/>
          </a:ln>
          <a:extLst>
            <a:ext uri="{909E8E84-426E-40DD-AFC4-6F175D3DCCD1}">
              <a14:hiddenFill xmlns:a14="http://schemas.microsoft.com/office/drawing/2010/main">
                <a:solidFill>
                  <a:schemeClr val="accent1"/>
                </a:solidFill>
              </a14:hiddenFill>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0201" y="2743200"/>
            <a:ext cx="5181599" cy="1574483"/>
          </a:xfrm>
          <a:prstGeom prst="rect">
            <a:avLst/>
          </a:prstGeom>
          <a:noFill/>
          <a:ln w="19050">
            <a:solidFill>
              <a:srgbClr val="00FFFF"/>
            </a:solidFill>
            <a:miter lim="800000"/>
            <a:headEnd/>
            <a:tailEnd/>
          </a:ln>
          <a:extLst>
            <a:ext uri="{909E8E84-426E-40DD-AFC4-6F175D3DCCD1}">
              <a14:hiddenFill xmlns:a14="http://schemas.microsoft.com/office/drawing/2010/main">
                <a:solidFill>
                  <a:schemeClr val="accent1"/>
                </a:solidFill>
              </a14:hiddenFill>
            </a:ext>
          </a:extLst>
        </p:spPr>
      </p:pic>
      <p:pic>
        <p:nvPicPr>
          <p:cNvPr id="30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3600" y="3286760"/>
            <a:ext cx="5171439" cy="1131452"/>
          </a:xfrm>
          <a:prstGeom prst="rect">
            <a:avLst/>
          </a:prstGeom>
          <a:noFill/>
          <a:ln w="19050">
            <a:solidFill>
              <a:srgbClr val="00FFFF"/>
            </a:solidFill>
            <a:miter lim="800000"/>
            <a:headEnd/>
            <a:tailEnd/>
          </a:ln>
          <a:extLst>
            <a:ext uri="{909E8E84-426E-40DD-AFC4-6F175D3DCCD1}">
              <a14:hiddenFill xmlns:a14="http://schemas.microsoft.com/office/drawing/2010/main">
                <a:solidFill>
                  <a:schemeClr val="accent1"/>
                </a:solidFill>
              </a14:hiddenFill>
            </a:ext>
          </a:extLst>
        </p:spPr>
      </p:pic>
      <p:pic>
        <p:nvPicPr>
          <p:cNvPr id="308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72079" y="3886200"/>
            <a:ext cx="5176521" cy="1325090"/>
          </a:xfrm>
          <a:prstGeom prst="rect">
            <a:avLst/>
          </a:prstGeom>
          <a:noFill/>
          <a:ln w="19050">
            <a:solidFill>
              <a:srgbClr val="00FFFF"/>
            </a:solidFill>
            <a:miter lim="800000"/>
            <a:headEnd/>
            <a:tailEnd/>
          </a:ln>
          <a:extLst>
            <a:ext uri="{909E8E84-426E-40DD-AFC4-6F175D3DCCD1}">
              <a14:hiddenFill xmlns:a14="http://schemas.microsoft.com/office/drawing/2010/main">
                <a:solidFill>
                  <a:schemeClr val="accent1"/>
                </a:solidFill>
              </a14:hiddenFill>
            </a:ext>
          </a:extLst>
        </p:spPr>
      </p:pic>
      <p:pic>
        <p:nvPicPr>
          <p:cNvPr id="3081"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5479" y="4460240"/>
            <a:ext cx="5176521" cy="1363308"/>
          </a:xfrm>
          <a:prstGeom prst="rect">
            <a:avLst/>
          </a:prstGeom>
          <a:noFill/>
          <a:ln w="19050">
            <a:solidFill>
              <a:srgbClr val="00FFFF"/>
            </a:solidFill>
            <a:miter lim="800000"/>
            <a:headEnd/>
            <a:tailEnd/>
          </a:ln>
          <a:extLst>
            <a:ext uri="{909E8E84-426E-40DD-AFC4-6F175D3DCCD1}">
              <a14:hiddenFill xmlns:a14="http://schemas.microsoft.com/office/drawing/2010/main">
                <a:solidFill>
                  <a:schemeClr val="accent1"/>
                </a:solidFill>
              </a14:hiddenFill>
            </a:ext>
          </a:extLst>
        </p:spPr>
      </p:pic>
      <p:pic>
        <p:nvPicPr>
          <p:cNvPr id="3082"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33800" y="5120123"/>
            <a:ext cx="5181599" cy="1600295"/>
          </a:xfrm>
          <a:prstGeom prst="rect">
            <a:avLst/>
          </a:prstGeom>
          <a:noFill/>
          <a:ln w="19050">
            <a:solidFill>
              <a:srgbClr val="00FFFF"/>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618168552"/>
      </p:ext>
    </p:extLst>
  </p:cSld>
  <p:clrMapOvr>
    <a:masterClrMapping/>
  </p:clrMapOvr>
  <mc:AlternateContent xmlns:mc="http://schemas.openxmlformats.org/markup-compatibility/2006" xmlns:p14="http://schemas.microsoft.com/office/powerpoint/2010/main">
    <mc:Choice Requires="p14">
      <p:transition spd="med" p14:dur="700" advTm="4744">
        <p:fade/>
      </p:transition>
    </mc:Choice>
    <mc:Fallback xmlns="">
      <p:transition spd="med" advTm="474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76"/>
                                        </p:tgtEl>
                                        <p:attrNameLst>
                                          <p:attrName>style.visibility</p:attrName>
                                        </p:attrNameLst>
                                      </p:cBhvr>
                                      <p:to>
                                        <p:strVal val="visible"/>
                                      </p:to>
                                    </p:set>
                                    <p:animEffect transition="in" filter="fade">
                                      <p:cBhvr>
                                        <p:cTn id="11" dur="500"/>
                                        <p:tgtEl>
                                          <p:spTgt spid="307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077"/>
                                        </p:tgtEl>
                                        <p:attrNameLst>
                                          <p:attrName>style.visibility</p:attrName>
                                        </p:attrNameLst>
                                      </p:cBhvr>
                                      <p:to>
                                        <p:strVal val="visible"/>
                                      </p:to>
                                    </p:set>
                                    <p:animEffect transition="in" filter="fade">
                                      <p:cBhvr>
                                        <p:cTn id="15" dur="500"/>
                                        <p:tgtEl>
                                          <p:spTgt spid="307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078"/>
                                        </p:tgtEl>
                                        <p:attrNameLst>
                                          <p:attrName>style.visibility</p:attrName>
                                        </p:attrNameLst>
                                      </p:cBhvr>
                                      <p:to>
                                        <p:strVal val="visible"/>
                                      </p:to>
                                    </p:set>
                                    <p:animEffect transition="in" filter="fade">
                                      <p:cBhvr>
                                        <p:cTn id="19" dur="500"/>
                                        <p:tgtEl>
                                          <p:spTgt spid="307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079"/>
                                        </p:tgtEl>
                                        <p:attrNameLst>
                                          <p:attrName>style.visibility</p:attrName>
                                        </p:attrNameLst>
                                      </p:cBhvr>
                                      <p:to>
                                        <p:strVal val="visible"/>
                                      </p:to>
                                    </p:set>
                                    <p:animEffect transition="in" filter="fade">
                                      <p:cBhvr>
                                        <p:cTn id="23" dur="500"/>
                                        <p:tgtEl>
                                          <p:spTgt spid="3079"/>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080"/>
                                        </p:tgtEl>
                                        <p:attrNameLst>
                                          <p:attrName>style.visibility</p:attrName>
                                        </p:attrNameLst>
                                      </p:cBhvr>
                                      <p:to>
                                        <p:strVal val="visible"/>
                                      </p:to>
                                    </p:set>
                                    <p:animEffect transition="in" filter="fade">
                                      <p:cBhvr>
                                        <p:cTn id="27" dur="500"/>
                                        <p:tgtEl>
                                          <p:spTgt spid="3080"/>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081"/>
                                        </p:tgtEl>
                                        <p:attrNameLst>
                                          <p:attrName>style.visibility</p:attrName>
                                        </p:attrNameLst>
                                      </p:cBhvr>
                                      <p:to>
                                        <p:strVal val="visible"/>
                                      </p:to>
                                    </p:set>
                                    <p:animEffect transition="in" filter="fade">
                                      <p:cBhvr>
                                        <p:cTn id="31" dur="500"/>
                                        <p:tgtEl>
                                          <p:spTgt spid="3081"/>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082"/>
                                        </p:tgtEl>
                                        <p:attrNameLst>
                                          <p:attrName>style.visibility</p:attrName>
                                        </p:attrNameLst>
                                      </p:cBhvr>
                                      <p:to>
                                        <p:strVal val="visible"/>
                                      </p:to>
                                    </p:set>
                                    <p:animEffect transition="in" filter="fade">
                                      <p:cBhvr>
                                        <p:cTn id="35" dur="500"/>
                                        <p:tgtEl>
                                          <p:spTgt spid="3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74172"/>
            <a:ext cx="8229600" cy="838200"/>
          </a:xfrm>
        </p:spPr>
        <p:txBody>
          <a:bodyPr/>
          <a:lstStyle/>
          <a:p>
            <a:pPr>
              <a:lnSpc>
                <a:spcPct val="90000"/>
              </a:lnSpc>
              <a:tabLst>
                <a:tab pos="1719263" algn="l"/>
              </a:tabLst>
            </a:pPr>
            <a:r>
              <a:rPr lang="en-US" sz="3000" dirty="0" smtClean="0"/>
              <a:t>Drugs with </a:t>
            </a:r>
            <a:r>
              <a:rPr lang="en-US" sz="3000" dirty="0" err="1" smtClean="0"/>
              <a:t>PGx</a:t>
            </a:r>
            <a:r>
              <a:rPr lang="en-US" sz="3000" dirty="0" smtClean="0"/>
              <a:t> Variants Implemented in </a:t>
            </a:r>
            <a:r>
              <a:rPr lang="en-US" sz="3000" dirty="0" err="1" smtClean="0"/>
              <a:t>eMERGE-PGx</a:t>
            </a:r>
            <a:r>
              <a:rPr lang="en-US" sz="3000" dirty="0" smtClean="0"/>
              <a:t>, by Site</a:t>
            </a:r>
            <a:endParaRPr lang="en-US" sz="3000" dirty="0"/>
          </a:p>
        </p:txBody>
      </p:sp>
      <p:graphicFrame>
        <p:nvGraphicFramePr>
          <p:cNvPr id="5" name="Table 4"/>
          <p:cNvGraphicFramePr>
            <a:graphicFrameLocks noGrp="1"/>
          </p:cNvGraphicFramePr>
          <p:nvPr>
            <p:extLst>
              <p:ext uri="{D42A27DB-BD31-4B8C-83A1-F6EECF244321}">
                <p14:modId xmlns:p14="http://schemas.microsoft.com/office/powerpoint/2010/main" val="445970018"/>
              </p:ext>
            </p:extLst>
          </p:nvPr>
        </p:nvGraphicFramePr>
        <p:xfrm>
          <a:off x="110065" y="1143000"/>
          <a:ext cx="8881534" cy="5464280"/>
        </p:xfrm>
        <a:graphic>
          <a:graphicData uri="http://schemas.openxmlformats.org/drawingml/2006/table">
            <a:tbl>
              <a:tblPr firstRow="1" bandRow="1">
                <a:tableStyleId>{2D5ABB26-0587-4C30-8999-92F81FD0307C}</a:tableStyleId>
              </a:tblPr>
              <a:tblGrid>
                <a:gridCol w="1109135"/>
                <a:gridCol w="457200"/>
                <a:gridCol w="685800"/>
                <a:gridCol w="533400"/>
                <a:gridCol w="381000"/>
                <a:gridCol w="457200"/>
                <a:gridCol w="533400"/>
                <a:gridCol w="533400"/>
                <a:gridCol w="609600"/>
                <a:gridCol w="457200"/>
                <a:gridCol w="533400"/>
                <a:gridCol w="533400"/>
                <a:gridCol w="533400"/>
                <a:gridCol w="609600"/>
                <a:gridCol w="457200"/>
                <a:gridCol w="457199"/>
              </a:tblGrid>
              <a:tr h="583482">
                <a:tc>
                  <a:txBody>
                    <a:bodyPr/>
                    <a:lstStyle/>
                    <a:p>
                      <a:pPr algn="l"/>
                      <a:r>
                        <a:rPr lang="en-US" sz="1600" b="1" dirty="0" smtClean="0">
                          <a:ln>
                            <a:noFill/>
                          </a:ln>
                          <a:solidFill>
                            <a:schemeClr val="bg1"/>
                          </a:solidFill>
                          <a:latin typeface="+mn-lt"/>
                        </a:rPr>
                        <a:t>Site</a:t>
                      </a:r>
                      <a:endParaRPr lang="en-US" sz="1600" b="1" dirty="0">
                        <a:ln>
                          <a:noFill/>
                        </a:ln>
                        <a:solidFill>
                          <a:schemeClr val="bg1"/>
                        </a:solidFill>
                        <a:latin typeface="+mn-lt"/>
                      </a:endParaRPr>
                    </a:p>
                  </a:txBody>
                  <a:tcPr marL="45720" marR="45720" anchor="ctr">
                    <a:lnL w="3175" cap="flat" cmpd="sng" algn="ctr">
                      <a:noFill/>
                      <a:prstDash val="sysDash"/>
                      <a:round/>
                      <a:headEnd type="none" w="med" len="med"/>
                      <a:tailEnd type="none" w="med" len="med"/>
                    </a:lnL>
                    <a:lnR w="3175" cap="flat" cmpd="sng" algn="ctr">
                      <a:solidFill>
                        <a:schemeClr val="bg1"/>
                      </a:solidFill>
                      <a:prstDash val="sysDash"/>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dirty="0" err="1" smtClean="0">
                          <a:solidFill>
                            <a:schemeClr val="bg1"/>
                          </a:solidFill>
                          <a:latin typeface="+mn-lt"/>
                        </a:rPr>
                        <a:t>abacavir</a:t>
                      </a:r>
                      <a:endParaRPr lang="en-US" sz="1200" b="1" dirty="0">
                        <a:solidFill>
                          <a:schemeClr val="bg1"/>
                        </a:solidFill>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b="1" dirty="0" err="1" smtClean="0">
                          <a:solidFill>
                            <a:schemeClr val="bg1"/>
                          </a:solidFill>
                          <a:latin typeface="+mn-lt"/>
                        </a:rPr>
                        <a:t>carbam</a:t>
                      </a:r>
                      <a:r>
                        <a:rPr lang="en-US" sz="1200" b="1" dirty="0" smtClean="0">
                          <a:solidFill>
                            <a:schemeClr val="bg1"/>
                          </a:solidFill>
                          <a:latin typeface="+mn-lt"/>
                        </a:rPr>
                        <a:t> </a:t>
                      </a:r>
                      <a:r>
                        <a:rPr lang="en-US" sz="1200" b="1" dirty="0" err="1" smtClean="0">
                          <a:solidFill>
                            <a:schemeClr val="bg1"/>
                          </a:solidFill>
                          <a:latin typeface="+mn-lt"/>
                        </a:rPr>
                        <a:t>azepine</a:t>
                      </a:r>
                      <a:endParaRPr lang="en-US" sz="1200" b="1" dirty="0">
                        <a:solidFill>
                          <a:schemeClr val="bg1"/>
                        </a:solidFill>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err="1" smtClean="0">
                          <a:solidFill>
                            <a:schemeClr val="bg1"/>
                          </a:solidFill>
                          <a:latin typeface="+mn-lt"/>
                        </a:rPr>
                        <a:t>clopid</a:t>
                      </a:r>
                      <a:r>
                        <a:rPr lang="en-US" sz="1200" b="1" baseline="0" dirty="0" smtClean="0">
                          <a:solidFill>
                            <a:schemeClr val="bg1"/>
                          </a:solidFill>
                          <a:latin typeface="+mn-lt"/>
                        </a:rPr>
                        <a:t> </a:t>
                      </a:r>
                      <a:r>
                        <a:rPr lang="en-US" sz="1200" b="1" dirty="0" err="1" smtClean="0">
                          <a:solidFill>
                            <a:schemeClr val="bg1"/>
                          </a:solidFill>
                          <a:latin typeface="+mn-lt"/>
                        </a:rPr>
                        <a:t>ogrel</a:t>
                      </a:r>
                      <a:endParaRPr lang="en-US" sz="1200" b="1" dirty="0" smtClean="0">
                        <a:solidFill>
                          <a:schemeClr val="bg1"/>
                        </a:solidFill>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b="1" dirty="0" smtClean="0">
                          <a:solidFill>
                            <a:schemeClr val="bg1"/>
                          </a:solidFill>
                          <a:latin typeface="+mn-lt"/>
                        </a:rPr>
                        <a:t>cod</a:t>
                      </a:r>
                      <a:r>
                        <a:rPr lang="en-US" sz="1200" b="1" baseline="0" dirty="0" smtClean="0">
                          <a:solidFill>
                            <a:schemeClr val="bg1"/>
                          </a:solidFill>
                          <a:latin typeface="+mn-lt"/>
                        </a:rPr>
                        <a:t> </a:t>
                      </a:r>
                      <a:r>
                        <a:rPr lang="en-US" sz="1200" b="1" dirty="0" err="1" smtClean="0">
                          <a:solidFill>
                            <a:schemeClr val="bg1"/>
                          </a:solidFill>
                          <a:latin typeface="+mn-lt"/>
                        </a:rPr>
                        <a:t>eine</a:t>
                      </a:r>
                      <a:endParaRPr lang="en-US" sz="1200" b="1" dirty="0">
                        <a:solidFill>
                          <a:schemeClr val="bg1"/>
                        </a:solidFill>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200" b="1" dirty="0" smtClean="0">
                          <a:solidFill>
                            <a:schemeClr val="bg1"/>
                          </a:solidFill>
                          <a:latin typeface="+mn-lt"/>
                        </a:rPr>
                        <a:t>inter</a:t>
                      </a:r>
                      <a:r>
                        <a:rPr lang="en-US" sz="1200" b="1" baseline="0" dirty="0" smtClean="0">
                          <a:solidFill>
                            <a:schemeClr val="bg1"/>
                          </a:solidFill>
                          <a:latin typeface="+mn-lt"/>
                        </a:rPr>
                        <a:t> </a:t>
                      </a:r>
                      <a:r>
                        <a:rPr lang="en-US" sz="1200" b="1" dirty="0" err="1" smtClean="0">
                          <a:solidFill>
                            <a:schemeClr val="bg1"/>
                          </a:solidFill>
                          <a:latin typeface="+mn-lt"/>
                        </a:rPr>
                        <a:t>feron</a:t>
                      </a:r>
                      <a:endParaRPr lang="en-US" sz="1200" b="1" dirty="0">
                        <a:solidFill>
                          <a:schemeClr val="bg1"/>
                        </a:solidFill>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b="1" dirty="0" err="1" smtClean="0">
                          <a:solidFill>
                            <a:schemeClr val="bg1"/>
                          </a:solidFill>
                          <a:latin typeface="+mn-lt"/>
                        </a:rPr>
                        <a:t>monte</a:t>
                      </a:r>
                      <a:r>
                        <a:rPr lang="en-US" sz="1200" b="1" dirty="0" smtClean="0">
                          <a:solidFill>
                            <a:schemeClr val="bg1"/>
                          </a:solidFill>
                          <a:latin typeface="+mn-lt"/>
                        </a:rPr>
                        <a:t> </a:t>
                      </a:r>
                      <a:r>
                        <a:rPr lang="en-US" sz="1200" b="1" dirty="0" err="1" smtClean="0">
                          <a:solidFill>
                            <a:schemeClr val="bg1"/>
                          </a:solidFill>
                          <a:latin typeface="+mn-lt"/>
                        </a:rPr>
                        <a:t>lukast</a:t>
                      </a:r>
                      <a:endParaRPr lang="en-US" sz="1200" b="1" dirty="0">
                        <a:solidFill>
                          <a:schemeClr val="bg1"/>
                        </a:solidFill>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200" b="1" smtClean="0">
                          <a:solidFill>
                            <a:schemeClr val="bg1"/>
                          </a:solidFill>
                          <a:latin typeface="+mn-lt"/>
                        </a:rPr>
                        <a:t>mor phine</a:t>
                      </a:r>
                      <a:endParaRPr lang="en-US" sz="1200" b="1">
                        <a:solidFill>
                          <a:schemeClr val="bg1"/>
                        </a:solidFill>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b="1" dirty="0" err="1" smtClean="0">
                          <a:solidFill>
                            <a:schemeClr val="bg1"/>
                          </a:solidFill>
                          <a:latin typeface="+mn-lt"/>
                        </a:rPr>
                        <a:t>ome</a:t>
                      </a:r>
                      <a:r>
                        <a:rPr lang="en-US" sz="1200" b="1" dirty="0" smtClean="0">
                          <a:solidFill>
                            <a:schemeClr val="bg1"/>
                          </a:solidFill>
                          <a:latin typeface="+mn-lt"/>
                        </a:rPr>
                        <a:t> </a:t>
                      </a:r>
                      <a:r>
                        <a:rPr lang="en-US" sz="1200" b="1" dirty="0" err="1" smtClean="0">
                          <a:solidFill>
                            <a:schemeClr val="bg1"/>
                          </a:solidFill>
                          <a:latin typeface="+mn-lt"/>
                        </a:rPr>
                        <a:t>prazole</a:t>
                      </a:r>
                      <a:endParaRPr lang="en-US" sz="1200" b="1" dirty="0">
                        <a:solidFill>
                          <a:schemeClr val="bg1"/>
                        </a:solidFill>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200" b="1" dirty="0" err="1" smtClean="0">
                          <a:solidFill>
                            <a:schemeClr val="bg1"/>
                          </a:solidFill>
                          <a:latin typeface="+mn-lt"/>
                        </a:rPr>
                        <a:t>ranit</a:t>
                      </a:r>
                      <a:r>
                        <a:rPr lang="en-US" sz="1200" b="1" dirty="0" smtClean="0">
                          <a:solidFill>
                            <a:schemeClr val="bg1"/>
                          </a:solidFill>
                          <a:latin typeface="+mn-lt"/>
                        </a:rPr>
                        <a:t> </a:t>
                      </a:r>
                      <a:r>
                        <a:rPr lang="en-US" sz="1200" b="1" dirty="0" err="1" smtClean="0">
                          <a:solidFill>
                            <a:schemeClr val="bg1"/>
                          </a:solidFill>
                          <a:latin typeface="+mn-lt"/>
                        </a:rPr>
                        <a:t>idine</a:t>
                      </a:r>
                      <a:endParaRPr lang="en-US" sz="1200" b="1" dirty="0">
                        <a:solidFill>
                          <a:schemeClr val="bg1"/>
                        </a:solidFill>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b="1" dirty="0" err="1" smtClean="0">
                          <a:solidFill>
                            <a:schemeClr val="bg1"/>
                          </a:solidFill>
                          <a:latin typeface="+mn-lt"/>
                        </a:rPr>
                        <a:t>simva</a:t>
                      </a:r>
                      <a:r>
                        <a:rPr lang="en-US" sz="1200" b="1" dirty="0" smtClean="0">
                          <a:solidFill>
                            <a:schemeClr val="bg1"/>
                          </a:solidFill>
                          <a:latin typeface="+mn-lt"/>
                        </a:rPr>
                        <a:t> statin</a:t>
                      </a:r>
                      <a:endParaRPr lang="en-US" sz="1200" b="1" dirty="0">
                        <a:solidFill>
                          <a:schemeClr val="bg1"/>
                        </a:solidFill>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200" b="1" dirty="0" err="1" smtClean="0">
                          <a:solidFill>
                            <a:schemeClr val="bg1"/>
                          </a:solidFill>
                          <a:latin typeface="+mn-lt"/>
                        </a:rPr>
                        <a:t>SSRIsTCAs</a:t>
                      </a:r>
                      <a:endParaRPr lang="en-US" sz="1200" b="1" dirty="0">
                        <a:solidFill>
                          <a:schemeClr val="bg1"/>
                        </a:solidFill>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b="1" dirty="0" err="1" smtClean="0">
                          <a:solidFill>
                            <a:schemeClr val="bg1"/>
                          </a:solidFill>
                          <a:latin typeface="+mn-lt"/>
                        </a:rPr>
                        <a:t>tamo</a:t>
                      </a:r>
                      <a:r>
                        <a:rPr lang="en-US" sz="1200" b="1" dirty="0" smtClean="0">
                          <a:solidFill>
                            <a:schemeClr val="bg1"/>
                          </a:solidFill>
                          <a:latin typeface="+mn-lt"/>
                        </a:rPr>
                        <a:t> </a:t>
                      </a:r>
                      <a:r>
                        <a:rPr lang="en-US" sz="1200" b="1" dirty="0" err="1" smtClean="0">
                          <a:solidFill>
                            <a:schemeClr val="bg1"/>
                          </a:solidFill>
                          <a:latin typeface="+mn-lt"/>
                        </a:rPr>
                        <a:t>xifen</a:t>
                      </a:r>
                      <a:endParaRPr lang="en-US" sz="1200" b="1" dirty="0">
                        <a:solidFill>
                          <a:schemeClr val="bg1"/>
                        </a:solidFill>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b="1" dirty="0" err="1" smtClean="0">
                          <a:solidFill>
                            <a:schemeClr val="bg1"/>
                          </a:solidFill>
                          <a:latin typeface="+mn-lt"/>
                        </a:rPr>
                        <a:t>thio</a:t>
                      </a:r>
                      <a:r>
                        <a:rPr lang="en-US" sz="1200" b="1" baseline="0" dirty="0" smtClean="0">
                          <a:solidFill>
                            <a:schemeClr val="bg1"/>
                          </a:solidFill>
                          <a:latin typeface="+mn-lt"/>
                        </a:rPr>
                        <a:t> </a:t>
                      </a:r>
                      <a:r>
                        <a:rPr lang="en-US" sz="1200" b="1" dirty="0" smtClean="0">
                          <a:solidFill>
                            <a:schemeClr val="bg1"/>
                          </a:solidFill>
                          <a:latin typeface="+mn-lt"/>
                        </a:rPr>
                        <a:t>purines</a:t>
                      </a:r>
                      <a:endParaRPr lang="en-US" sz="1200" b="1" dirty="0">
                        <a:solidFill>
                          <a:schemeClr val="bg1"/>
                        </a:solidFill>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b="1" dirty="0" smtClean="0">
                          <a:solidFill>
                            <a:schemeClr val="bg1"/>
                          </a:solidFill>
                          <a:latin typeface="+mn-lt"/>
                        </a:rPr>
                        <a:t>tram</a:t>
                      </a:r>
                      <a:r>
                        <a:rPr lang="en-US" sz="1200" b="1" baseline="0" dirty="0" smtClean="0">
                          <a:solidFill>
                            <a:schemeClr val="bg1"/>
                          </a:solidFill>
                          <a:latin typeface="+mn-lt"/>
                        </a:rPr>
                        <a:t> </a:t>
                      </a:r>
                      <a:r>
                        <a:rPr lang="en-US" sz="1200" b="1" baseline="0" dirty="0" err="1" smtClean="0">
                          <a:solidFill>
                            <a:schemeClr val="bg1"/>
                          </a:solidFill>
                          <a:latin typeface="+mn-lt"/>
                        </a:rPr>
                        <a:t>adol</a:t>
                      </a:r>
                      <a:endParaRPr lang="en-US" sz="1200" b="1" dirty="0">
                        <a:solidFill>
                          <a:schemeClr val="bg1"/>
                        </a:solidFill>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200" b="1" dirty="0" smtClean="0">
                          <a:solidFill>
                            <a:schemeClr val="bg1"/>
                          </a:solidFill>
                          <a:latin typeface="+mn-lt"/>
                        </a:rPr>
                        <a:t>war </a:t>
                      </a:r>
                      <a:r>
                        <a:rPr lang="en-US" sz="1200" b="1" dirty="0" err="1" smtClean="0">
                          <a:solidFill>
                            <a:schemeClr val="bg1"/>
                          </a:solidFill>
                          <a:latin typeface="+mn-lt"/>
                        </a:rPr>
                        <a:t>farin</a:t>
                      </a:r>
                      <a:endParaRPr lang="en-US" sz="1200" b="1" dirty="0">
                        <a:solidFill>
                          <a:schemeClr val="bg1"/>
                        </a:solidFill>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noFill/>
                      <a:prstDash val="sysDash"/>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430161">
                <a:tc>
                  <a:txBody>
                    <a:bodyPr/>
                    <a:lstStyle/>
                    <a:p>
                      <a:pPr algn="l" rtl="0" fontAlgn="t"/>
                      <a:r>
                        <a:rPr lang="en-US" sz="1600" b="1" i="0" u="none" strike="noStrike" dirty="0" smtClean="0">
                          <a:ln>
                            <a:noFill/>
                          </a:ln>
                          <a:solidFill>
                            <a:schemeClr val="bg1"/>
                          </a:solidFill>
                          <a:effectLst/>
                          <a:latin typeface="+mn-lt"/>
                        </a:rPr>
                        <a:t>BCH</a:t>
                      </a:r>
                      <a:endParaRPr lang="en-US" sz="1600" b="1" i="0" u="none" strike="noStrike" dirty="0">
                        <a:ln>
                          <a:noFill/>
                        </a:ln>
                        <a:solidFill>
                          <a:schemeClr val="bg1"/>
                        </a:solidFill>
                        <a:effectLst/>
                        <a:latin typeface="+mn-lt"/>
                      </a:endParaRPr>
                    </a:p>
                  </a:txBody>
                  <a:tcPr marL="45720" marR="45720" anchor="ctr">
                    <a:lnL w="3175" cap="flat" cmpd="sng" algn="ctr">
                      <a:noFill/>
                      <a:prstDash val="sysDash"/>
                      <a:round/>
                      <a:headEnd type="none" w="med" len="med"/>
                      <a:tailEnd type="none" w="med" len="med"/>
                    </a:lnL>
                    <a:lnR w="3175" cap="flat" cmpd="sng" algn="ctr">
                      <a:solidFill>
                        <a:schemeClr val="bg1"/>
                      </a:solidFill>
                      <a:prstDash val="sysDash"/>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solidFill>
                      <a:srgbClr val="3333FF">
                        <a:alpha val="69804"/>
                      </a:srgbClr>
                    </a:solidFill>
                  </a:tcPr>
                </a:tc>
                <a:tc>
                  <a:txBody>
                    <a:bodyPr/>
                    <a:lstStyle/>
                    <a:p>
                      <a:pPr algn="ctr" rtl="0" fontAlgn="t"/>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bg1"/>
                      </a:solidFill>
                      <a:prstDash val="sysDash"/>
                      <a:round/>
                      <a:headEnd type="none" w="med" len="med"/>
                      <a:tailEnd type="none" w="med" len="med"/>
                    </a:lnB>
                    <a:solidFill>
                      <a:srgbClr val="3333FF">
                        <a:alpha val="69804"/>
                      </a:srgbClr>
                    </a:solidFill>
                  </a:tcPr>
                </a:tc>
                <a:tc>
                  <a:txBody>
                    <a:bodyPr/>
                    <a:lstStyle/>
                    <a:p>
                      <a:pPr algn="ctr" rtl="0" fontAlgn="t"/>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bg1"/>
                      </a:solidFill>
                      <a:prstDash val="sysDash"/>
                      <a:round/>
                      <a:headEnd type="none" w="med" len="med"/>
                      <a:tailEnd type="none" w="med" len="med"/>
                    </a:lnB>
                    <a:solidFill>
                      <a:srgbClr val="3333FF">
                        <a:alpha val="69804"/>
                      </a:srgbClr>
                    </a:solidFill>
                  </a:tcPr>
                </a:tc>
                <a:tc>
                  <a:txBody>
                    <a:bodyPr/>
                    <a:lstStyle/>
                    <a:p>
                      <a:pPr algn="ctr" rtl="0" fontAlgn="t"/>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bg1"/>
                      </a:solidFill>
                      <a:prstDash val="sysDash"/>
                      <a:round/>
                      <a:headEnd type="none" w="med" len="med"/>
                      <a:tailEnd type="none" w="med" len="med"/>
                    </a:lnB>
                    <a:solidFill>
                      <a:srgbClr val="3333FF">
                        <a:alpha val="69804"/>
                      </a:srgbClr>
                    </a:solidFill>
                  </a:tcPr>
                </a:tc>
                <a:tc>
                  <a:txBody>
                    <a:bodyPr/>
                    <a:lstStyle/>
                    <a:p>
                      <a:pPr algn="ctr" rtl="0" fontAlgn="t"/>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bg1"/>
                      </a:solidFill>
                      <a:prstDash val="sysDash"/>
                      <a:round/>
                      <a:headEnd type="none" w="med" len="med"/>
                      <a:tailEnd type="none" w="med" len="med"/>
                    </a:lnB>
                    <a:solidFill>
                      <a:srgbClr val="3333FF">
                        <a:alpha val="69804"/>
                      </a:srgbClr>
                    </a:solidFill>
                  </a:tcPr>
                </a:tc>
                <a:tc>
                  <a:txBody>
                    <a:bodyPr/>
                    <a:lstStyle/>
                    <a:p>
                      <a:pPr algn="ctr" rtl="0" fontAlgn="t"/>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bg1"/>
                      </a:solidFill>
                      <a:prstDash val="sysDash"/>
                      <a:round/>
                      <a:headEnd type="none" w="med" len="med"/>
                      <a:tailEnd type="none" w="med" len="med"/>
                    </a:lnB>
                    <a:solidFill>
                      <a:srgbClr val="3333FF">
                        <a:alpha val="69804"/>
                      </a:srgbClr>
                    </a:solidFill>
                  </a:tcPr>
                </a:tc>
                <a:tc>
                  <a:txBody>
                    <a:bodyPr/>
                    <a:lstStyle/>
                    <a:p>
                      <a:pPr algn="ctr" rtl="0" fontAlgn="t"/>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bg1"/>
                      </a:solidFill>
                      <a:prstDash val="sysDash"/>
                      <a:round/>
                      <a:headEnd type="none" w="med" len="med"/>
                      <a:tailEnd type="none" w="med" len="med"/>
                    </a:lnB>
                    <a:solidFill>
                      <a:srgbClr val="3333FF">
                        <a:alpha val="69804"/>
                      </a:srgbClr>
                    </a:solidFill>
                  </a:tcPr>
                </a:tc>
                <a:tc>
                  <a:txBody>
                    <a:bodyPr/>
                    <a:lstStyle/>
                    <a:p>
                      <a:pPr algn="ctr" rtl="0" fontAlgn="t"/>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bg1"/>
                      </a:solidFill>
                      <a:prstDash val="sysDash"/>
                      <a:round/>
                      <a:headEnd type="none" w="med" len="med"/>
                      <a:tailEnd type="none" w="med" len="med"/>
                    </a:lnB>
                    <a:solidFill>
                      <a:srgbClr val="3333FF">
                        <a:alpha val="69804"/>
                      </a:srgbClr>
                    </a:solidFill>
                  </a:tcPr>
                </a:tc>
                <a:tc>
                  <a:txBody>
                    <a:bodyPr/>
                    <a:lstStyle/>
                    <a:p>
                      <a:pPr algn="ctr" rtl="0" fontAlgn="t"/>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bg1"/>
                      </a:solidFill>
                      <a:prstDash val="sysDash"/>
                      <a:round/>
                      <a:headEnd type="none" w="med" len="med"/>
                      <a:tailEnd type="none" w="med" len="med"/>
                    </a:lnB>
                    <a:solidFill>
                      <a:srgbClr val="3333FF">
                        <a:alpha val="69804"/>
                      </a:srgbClr>
                    </a:solidFill>
                  </a:tcPr>
                </a:tc>
                <a:tc>
                  <a:txBody>
                    <a:bodyPr/>
                    <a:lstStyle/>
                    <a:p>
                      <a:pPr algn="ctr" rtl="0" fontAlgn="t"/>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bg1"/>
                      </a:solidFill>
                      <a:prstDash val="sysDash"/>
                      <a:round/>
                      <a:headEnd type="none" w="med" len="med"/>
                      <a:tailEnd type="none" w="med" len="med"/>
                    </a:lnB>
                    <a:solidFill>
                      <a:srgbClr val="3333FF">
                        <a:alpha val="69804"/>
                      </a:srgbClr>
                    </a:solidFill>
                  </a:tcPr>
                </a:tc>
                <a:tc>
                  <a:txBody>
                    <a:bodyPr/>
                    <a:lstStyle/>
                    <a:p>
                      <a:pPr algn="ctr" rtl="0" fontAlgn="t"/>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bg1"/>
                      </a:solidFill>
                      <a:prstDash val="sysDash"/>
                      <a:round/>
                      <a:headEnd type="none" w="med" len="med"/>
                      <a:tailEnd type="none" w="med" len="med"/>
                    </a:lnB>
                    <a:solidFill>
                      <a:srgbClr val="3333FF">
                        <a:alpha val="69804"/>
                      </a:srgbClr>
                    </a:solidFill>
                  </a:tcPr>
                </a:tc>
                <a:tc>
                  <a:txBody>
                    <a:bodyPr/>
                    <a:lstStyle/>
                    <a:p>
                      <a:pPr algn="ctr" rtl="0" fontAlgn="t"/>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bg1"/>
                      </a:solidFill>
                      <a:prstDash val="sysDash"/>
                      <a:round/>
                      <a:headEnd type="none" w="med" len="med"/>
                      <a:tailEnd type="none" w="med" len="med"/>
                    </a:lnB>
                    <a:solidFill>
                      <a:srgbClr val="3333FF">
                        <a:alpha val="69804"/>
                      </a:srgbClr>
                    </a:solidFill>
                  </a:tcPr>
                </a:tc>
                <a:tc>
                  <a:txBody>
                    <a:bodyPr/>
                    <a:lstStyle/>
                    <a:p>
                      <a:pPr algn="ctr" rtl="0" fontAlgn="t"/>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bg1"/>
                      </a:solidFill>
                      <a:prstDash val="sysDash"/>
                      <a:round/>
                      <a:headEnd type="none" w="med" len="med"/>
                      <a:tailEnd type="none" w="med" len="med"/>
                    </a:lnB>
                    <a:solidFill>
                      <a:srgbClr val="3333FF">
                        <a:alpha val="69804"/>
                      </a:srgbClr>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bg1"/>
                      </a:solidFill>
                      <a:prstDash val="sysDash"/>
                      <a:round/>
                      <a:headEnd type="none" w="med" len="med"/>
                      <a:tailEnd type="none" w="med" len="med"/>
                    </a:lnB>
                    <a:solidFill>
                      <a:srgbClr val="3333FF">
                        <a:alpha val="69804"/>
                      </a:srgbClr>
                    </a:solidFill>
                  </a:tcPr>
                </a:tc>
                <a:tc>
                  <a:txBody>
                    <a:bodyPr/>
                    <a:lstStyle/>
                    <a:p>
                      <a:pPr algn="ctr" rtl="0" fontAlgn="t"/>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bg1"/>
                      </a:solidFill>
                      <a:prstDash val="sysDash"/>
                      <a:round/>
                      <a:headEnd type="none" w="med" len="med"/>
                      <a:tailEnd type="none" w="med" len="med"/>
                    </a:lnB>
                    <a:solidFill>
                      <a:srgbClr val="3333FF">
                        <a:alpha val="69804"/>
                      </a:srgbClr>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noFill/>
                      <a:prstDash val="sysDash"/>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solidFill>
                      <a:srgbClr val="3333FF">
                        <a:alpha val="69804"/>
                      </a:srgbClr>
                    </a:solidFill>
                  </a:tcPr>
                </a:tc>
              </a:tr>
              <a:tr h="430161">
                <a:tc>
                  <a:txBody>
                    <a:bodyPr/>
                    <a:lstStyle/>
                    <a:p>
                      <a:pPr algn="l" rtl="0" fontAlgn="t"/>
                      <a:r>
                        <a:rPr lang="en-US" sz="1600" b="1" u="none" strike="noStrike" dirty="0" smtClean="0">
                          <a:ln>
                            <a:noFill/>
                          </a:ln>
                          <a:solidFill>
                            <a:schemeClr val="bg1"/>
                          </a:solidFill>
                          <a:effectLst/>
                          <a:latin typeface="+mn-lt"/>
                        </a:rPr>
                        <a:t>CHOP</a:t>
                      </a:r>
                      <a:endParaRPr lang="en-US" sz="1600" b="1" i="0" u="none" strike="noStrike" dirty="0">
                        <a:ln>
                          <a:noFill/>
                        </a:ln>
                        <a:solidFill>
                          <a:schemeClr val="bg1"/>
                        </a:solidFill>
                        <a:effectLst/>
                        <a:latin typeface="+mn-lt"/>
                      </a:endParaRPr>
                    </a:p>
                  </a:txBody>
                  <a:tcPr marL="45720" marR="45720" anchor="ctr">
                    <a:lnL w="3175" cap="flat" cmpd="sng" algn="ctr">
                      <a:no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rtl="0" fontAlgn="t"/>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tcPr>
                </a:tc>
                <a:tc>
                  <a:txBody>
                    <a:bodyPr/>
                    <a:lstStyle/>
                    <a:p>
                      <a:pPr algn="ctr" rtl="0" fontAlgn="t"/>
                      <a:r>
                        <a:rPr lang="en-US" sz="1200" b="1" i="0" u="none" strike="noStrike" smtClean="0">
                          <a:solidFill>
                            <a:schemeClr val="bg1"/>
                          </a:solidFill>
                          <a:effectLst/>
                          <a:latin typeface="+mn-lt"/>
                        </a:rPr>
                        <a:t>X</a:t>
                      </a:r>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noFill/>
                  </a:tcPr>
                </a:tc>
                <a:tc>
                  <a:txBody>
                    <a:bodyPr/>
                    <a:lstStyle/>
                    <a:p>
                      <a:pPr algn="ctr" rtl="0" fontAlgn="t"/>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noFill/>
                  </a:tcPr>
                </a:tc>
                <a:tc>
                  <a:txBody>
                    <a:bodyPr/>
                    <a:lstStyle/>
                    <a:p>
                      <a:pPr algn="ctr" rtl="0" fontAlgn="t"/>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tcPr>
                </a:tc>
                <a:tc>
                  <a:txBody>
                    <a:bodyPr/>
                    <a:lstStyle/>
                    <a:p>
                      <a:pPr algn="ctr" rtl="0" fontAlgn="t"/>
                      <a:r>
                        <a:rPr lang="en-US" sz="1200" b="1" i="0" u="none" strike="noStrike" smtClean="0">
                          <a:solidFill>
                            <a:schemeClr val="bg1"/>
                          </a:solidFill>
                          <a:effectLst/>
                          <a:latin typeface="+mn-lt"/>
                        </a:rPr>
                        <a:t>X</a:t>
                      </a:r>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noFill/>
                  </a:tcPr>
                </a:tc>
                <a:tc>
                  <a:txBody>
                    <a:bodyPr/>
                    <a:lstStyle/>
                    <a:p>
                      <a:pPr algn="ctr" rtl="0" fontAlgn="t"/>
                      <a:r>
                        <a:rPr lang="en-US" sz="1200" b="1" i="0" u="none" strike="noStrike" smtClean="0">
                          <a:solidFill>
                            <a:schemeClr val="bg1"/>
                          </a:solidFill>
                          <a:effectLst/>
                          <a:latin typeface="+mn-lt"/>
                        </a:rPr>
                        <a:t>X</a:t>
                      </a:r>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tcPr>
                </a:tc>
                <a:tc>
                  <a:txBody>
                    <a:bodyPr/>
                    <a:lstStyle/>
                    <a:p>
                      <a:pPr algn="ctr" rtl="0" fontAlgn="t"/>
                      <a:r>
                        <a:rPr lang="en-US" sz="1200" b="1" i="0" u="none" strike="noStrike" smtClean="0">
                          <a:solidFill>
                            <a:schemeClr val="bg1"/>
                          </a:solidFill>
                          <a:effectLst/>
                          <a:latin typeface="+mn-lt"/>
                        </a:rPr>
                        <a:t>X</a:t>
                      </a:r>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noFill/>
                  </a:tcPr>
                </a:tc>
                <a:tc>
                  <a:txBody>
                    <a:bodyPr/>
                    <a:lstStyle/>
                    <a:p>
                      <a:pPr algn="ctr" rtl="0" fontAlgn="t"/>
                      <a:r>
                        <a:rPr lang="en-US" sz="1200" b="1" i="0" u="none" strike="noStrike" smtClean="0">
                          <a:solidFill>
                            <a:schemeClr val="bg1"/>
                          </a:solidFill>
                          <a:effectLst/>
                          <a:latin typeface="+mn-lt"/>
                        </a:rPr>
                        <a:t>X</a:t>
                      </a:r>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tcPr>
                </a:tc>
                <a:tc>
                  <a:txBody>
                    <a:bodyPr/>
                    <a:lstStyle/>
                    <a:p>
                      <a:pPr algn="ctr" rtl="0" fontAlgn="t"/>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noFill/>
                  </a:tcPr>
                </a:tc>
                <a:tc>
                  <a:txBody>
                    <a:bodyPr/>
                    <a:lstStyle/>
                    <a:p>
                      <a:pPr algn="ctr" rtl="0" fontAlgn="t"/>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tcPr>
                </a:tc>
                <a:tc>
                  <a:txBody>
                    <a:bodyPr/>
                    <a:lstStyle/>
                    <a:p>
                      <a:pPr algn="ctr" rtl="0" fontAlgn="t"/>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tcPr>
                </a:tc>
                <a:tc>
                  <a:txBody>
                    <a:bodyPr/>
                    <a:lstStyle/>
                    <a:p>
                      <a:pPr algn="ctr" rtl="0" fontAlgn="t"/>
                      <a:r>
                        <a:rPr lang="en-US" sz="1200" b="1" i="0" u="none" strike="noStrike" smtClean="0">
                          <a:solidFill>
                            <a:schemeClr val="bg1"/>
                          </a:solidFill>
                          <a:effectLst/>
                          <a:latin typeface="+mn-lt"/>
                        </a:rPr>
                        <a:t>X</a:t>
                      </a:r>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tcPr>
                </a:tc>
                <a:tc>
                  <a:txBody>
                    <a:bodyPr/>
                    <a:lstStyle/>
                    <a:p>
                      <a:pPr algn="ctr" rtl="0" fontAlgn="t"/>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noFill/>
                  </a:tcPr>
                </a:tc>
                <a:tc>
                  <a:txBody>
                    <a:bodyPr/>
                    <a:lstStyle/>
                    <a:p>
                      <a:pPr algn="ctr" rtl="0" fontAlgn="t"/>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no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r>
              <a:tr h="459330">
                <a:tc>
                  <a:txBody>
                    <a:bodyPr/>
                    <a:lstStyle/>
                    <a:p>
                      <a:pPr algn="l" rtl="0" fontAlgn="t"/>
                      <a:r>
                        <a:rPr lang="en-US" sz="1600" b="1" i="0" u="none" strike="noStrike" dirty="0" smtClean="0">
                          <a:ln>
                            <a:noFill/>
                          </a:ln>
                          <a:solidFill>
                            <a:schemeClr val="bg1"/>
                          </a:solidFill>
                          <a:effectLst/>
                          <a:latin typeface="+mn-lt"/>
                        </a:rPr>
                        <a:t>CCHMC</a:t>
                      </a:r>
                      <a:endParaRPr lang="en-US" sz="1600" b="1" i="0" u="none" strike="noStrike" dirty="0">
                        <a:ln>
                          <a:noFill/>
                        </a:ln>
                        <a:solidFill>
                          <a:schemeClr val="bg1"/>
                        </a:solidFill>
                        <a:effectLst/>
                        <a:latin typeface="+mn-lt"/>
                      </a:endParaRPr>
                    </a:p>
                  </a:txBody>
                  <a:tcPr marL="45720" marR="45720" anchor="ctr">
                    <a:lnL w="3175" cap="flat" cmpd="sng" algn="ctr">
                      <a:no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solidFill>
                      <a:srgbClr val="3333FF">
                        <a:alpha val="80000"/>
                      </a:srgbClr>
                    </a:solidFill>
                  </a:tcPr>
                </a:tc>
                <a:tc>
                  <a:txBody>
                    <a:bodyPr/>
                    <a:lstStyle/>
                    <a:p>
                      <a:pPr algn="ctr" rtl="0" fontAlgn="t"/>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alpha val="80000"/>
                      </a:srgbClr>
                    </a:solidFill>
                  </a:tcPr>
                </a:tc>
                <a:tc>
                  <a:txBody>
                    <a:bodyPr/>
                    <a:lstStyle/>
                    <a:p>
                      <a:pPr algn="ctr" rtl="0" fontAlgn="t"/>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alpha val="80000"/>
                      </a:srgbClr>
                    </a:solidFill>
                  </a:tcPr>
                </a:tc>
                <a:tc>
                  <a:txBody>
                    <a:bodyPr/>
                    <a:lstStyle/>
                    <a:p>
                      <a:pPr algn="ctr" rtl="0" fontAlgn="t"/>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alpha val="80000"/>
                      </a:srgbClr>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alpha val="80000"/>
                      </a:srgbClr>
                    </a:solidFill>
                  </a:tcPr>
                </a:tc>
                <a:tc>
                  <a:txBody>
                    <a:bodyPr/>
                    <a:lstStyle/>
                    <a:p>
                      <a:pPr algn="ctr" rtl="0" fontAlgn="t"/>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alpha val="80000"/>
                      </a:srgbClr>
                    </a:solidFill>
                  </a:tcPr>
                </a:tc>
                <a:tc>
                  <a:txBody>
                    <a:bodyPr/>
                    <a:lstStyle/>
                    <a:p>
                      <a:pPr algn="ctr" rtl="0" fontAlgn="t"/>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alpha val="80000"/>
                      </a:srgbClr>
                    </a:solidFill>
                  </a:tcPr>
                </a:tc>
                <a:tc>
                  <a:txBody>
                    <a:bodyPr/>
                    <a:lstStyle/>
                    <a:p>
                      <a:pPr algn="ctr" rtl="0" fontAlgn="t"/>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alpha val="80000"/>
                      </a:srgbClr>
                    </a:solidFill>
                  </a:tcPr>
                </a:tc>
                <a:tc>
                  <a:txBody>
                    <a:bodyPr/>
                    <a:lstStyle/>
                    <a:p>
                      <a:pPr algn="ctr" rtl="0" fontAlgn="t"/>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alpha val="80000"/>
                      </a:srgbClr>
                    </a:solidFill>
                  </a:tcPr>
                </a:tc>
                <a:tc>
                  <a:txBody>
                    <a:bodyPr/>
                    <a:lstStyle/>
                    <a:p>
                      <a:pPr algn="ctr" rtl="0" fontAlgn="t"/>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alpha val="80000"/>
                      </a:srgbClr>
                    </a:solidFill>
                  </a:tcPr>
                </a:tc>
                <a:tc>
                  <a:txBody>
                    <a:bodyPr/>
                    <a:lstStyle/>
                    <a:p>
                      <a:pPr algn="ctr" rtl="0" fontAlgn="t"/>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alpha val="80000"/>
                      </a:srgbClr>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alpha val="80000"/>
                      </a:srgbClr>
                    </a:solidFill>
                  </a:tcPr>
                </a:tc>
                <a:tc>
                  <a:txBody>
                    <a:bodyPr/>
                    <a:lstStyle/>
                    <a:p>
                      <a:pPr algn="ctr" rtl="0" fontAlgn="t"/>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alpha val="80000"/>
                      </a:srgbClr>
                    </a:solidFill>
                  </a:tcPr>
                </a:tc>
                <a:tc>
                  <a:txBody>
                    <a:bodyPr/>
                    <a:lstStyle/>
                    <a:p>
                      <a:pPr algn="ctr" rtl="0" fontAlgn="t"/>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alpha val="80000"/>
                      </a:srgbClr>
                    </a:solidFill>
                  </a:tcPr>
                </a:tc>
                <a:tc>
                  <a:txBody>
                    <a:bodyPr/>
                    <a:lstStyle/>
                    <a:p>
                      <a:pPr algn="ctr" rtl="0" fontAlgn="t"/>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alpha val="80000"/>
                      </a:srgbClr>
                    </a:solidFill>
                  </a:tcPr>
                </a:tc>
                <a:tc>
                  <a:txBody>
                    <a:bodyPr/>
                    <a:lstStyle/>
                    <a:p>
                      <a:pPr algn="ctr" rtl="0" fontAlgn="t"/>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no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solidFill>
                      <a:srgbClr val="3333FF">
                        <a:alpha val="80000"/>
                      </a:srgbClr>
                    </a:solidFill>
                  </a:tcPr>
                </a:tc>
              </a:tr>
              <a:tr h="617186">
                <a:tc>
                  <a:txBody>
                    <a:bodyPr/>
                    <a:lstStyle/>
                    <a:p>
                      <a:pPr algn="l" rtl="0" fontAlgn="t"/>
                      <a:r>
                        <a:rPr lang="en-US" sz="1600" b="1" i="0" u="none" strike="noStrike" dirty="0" err="1" smtClean="0">
                          <a:ln>
                            <a:noFill/>
                          </a:ln>
                          <a:solidFill>
                            <a:schemeClr val="bg1"/>
                          </a:solidFill>
                          <a:effectLst/>
                          <a:latin typeface="+mn-lt"/>
                        </a:rPr>
                        <a:t>Geisinger</a:t>
                      </a:r>
                      <a:endParaRPr lang="en-US" sz="1600" b="1" i="0" u="none" strike="noStrike" dirty="0">
                        <a:ln>
                          <a:noFill/>
                        </a:ln>
                        <a:solidFill>
                          <a:schemeClr val="bg1"/>
                        </a:solidFill>
                        <a:effectLst/>
                        <a:latin typeface="+mn-lt"/>
                      </a:endParaRPr>
                    </a:p>
                  </a:txBody>
                  <a:tcPr marL="45720" marR="45720" anchor="ctr">
                    <a:lnL w="3175" cap="flat" cmpd="sng" algn="ctr">
                      <a:no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rtl="0" fontAlgn="t"/>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tcPr>
                </a:tc>
                <a:tc>
                  <a:txBody>
                    <a:bodyPr/>
                    <a:lstStyle/>
                    <a:p>
                      <a:pPr algn="ctr" rtl="0" fontAlgn="t"/>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noFill/>
                  </a:tcPr>
                </a:tc>
                <a:tc>
                  <a:txBody>
                    <a:bodyPr/>
                    <a:lstStyle/>
                    <a:p>
                      <a:pPr algn="ctr" rtl="0" fontAlgn="t"/>
                      <a:r>
                        <a:rPr lang="en-US" sz="1200" b="1" i="0" u="none" strike="noStrike" smtClean="0">
                          <a:solidFill>
                            <a:schemeClr val="bg1"/>
                          </a:solidFill>
                          <a:effectLst/>
                          <a:latin typeface="+mn-lt"/>
                        </a:rPr>
                        <a:t>X</a:t>
                      </a:r>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tcPr>
                </a:tc>
                <a:tc>
                  <a:txBody>
                    <a:bodyPr/>
                    <a:lstStyle/>
                    <a:p>
                      <a:pPr algn="ctr" rtl="0" fontAlgn="t"/>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no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tcPr>
                </a:tc>
                <a:tc>
                  <a:txBody>
                    <a:bodyPr/>
                    <a:lstStyle/>
                    <a:p>
                      <a:pPr algn="ctr" rtl="0" fontAlgn="t"/>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noFill/>
                  </a:tcPr>
                </a:tc>
                <a:tc>
                  <a:txBody>
                    <a:bodyPr/>
                    <a:lstStyle/>
                    <a:p>
                      <a:pPr algn="ctr" rtl="0" fontAlgn="t"/>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tcPr>
                </a:tc>
                <a:tc>
                  <a:txBody>
                    <a:bodyPr/>
                    <a:lstStyle/>
                    <a:p>
                      <a:pPr algn="ctr" rtl="0" fontAlgn="t"/>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noFill/>
                  </a:tcPr>
                </a:tc>
                <a:tc>
                  <a:txBody>
                    <a:bodyPr/>
                    <a:lstStyle/>
                    <a:p>
                      <a:pPr algn="ctr" rtl="0" fontAlgn="t"/>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tcPr>
                </a:tc>
                <a:tc>
                  <a:txBody>
                    <a:bodyPr/>
                    <a:lstStyle/>
                    <a:p>
                      <a:pPr algn="ctr" rtl="0" fontAlgn="t"/>
                      <a:r>
                        <a:rPr lang="en-US" sz="1200" b="1" i="0" u="none" strike="noStrike" smtClean="0">
                          <a:solidFill>
                            <a:schemeClr val="bg1"/>
                          </a:solidFill>
                          <a:effectLst/>
                          <a:latin typeface="+mn-lt"/>
                        </a:rPr>
                        <a:t>X</a:t>
                      </a:r>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noFill/>
                  </a:tcPr>
                </a:tc>
                <a:tc>
                  <a:txBody>
                    <a:bodyPr/>
                    <a:lstStyle/>
                    <a:p>
                      <a:pPr algn="ctr" rtl="0" fontAlgn="t"/>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tcPr>
                </a:tc>
                <a:tc>
                  <a:txBody>
                    <a:bodyPr/>
                    <a:lstStyle/>
                    <a:p>
                      <a:pPr algn="ctr" rtl="0" fontAlgn="t"/>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tcPr>
                </a:tc>
                <a:tc>
                  <a:txBody>
                    <a:bodyPr/>
                    <a:lstStyle/>
                    <a:p>
                      <a:pPr algn="ctr" rtl="0" fontAlgn="t"/>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tcPr>
                </a:tc>
                <a:tc>
                  <a:txBody>
                    <a:bodyPr/>
                    <a:lstStyle/>
                    <a:p>
                      <a:pPr algn="ctr" rtl="0" fontAlgn="t"/>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no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no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r>
              <a:tr h="430161">
                <a:tc>
                  <a:txBody>
                    <a:bodyPr/>
                    <a:lstStyle/>
                    <a:p>
                      <a:pPr algn="l" rtl="0" fontAlgn="t"/>
                      <a:r>
                        <a:rPr lang="sv-SE" sz="1600" b="1" u="none" strike="noStrike" dirty="0" smtClean="0">
                          <a:ln>
                            <a:noFill/>
                          </a:ln>
                          <a:solidFill>
                            <a:schemeClr val="bg1"/>
                          </a:solidFill>
                          <a:effectLst/>
                          <a:latin typeface="+mn-lt"/>
                        </a:rPr>
                        <a:t>GHC/UW</a:t>
                      </a:r>
                    </a:p>
                  </a:txBody>
                  <a:tcPr marL="45720" marR="45720" anchor="ctr">
                    <a:lnL w="3175" cap="flat" cmpd="sng" algn="ctr">
                      <a:no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solidFill>
                      <a:srgbClr val="3333FF"/>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algn="ctr" rtl="0" fontAlgn="t"/>
                      <a:r>
                        <a:rPr lang="en-US" sz="1200" b="1" i="0" u="none" strike="noStrike" smtClean="0">
                          <a:solidFill>
                            <a:schemeClr val="bg1"/>
                          </a:solidFill>
                          <a:effectLst/>
                          <a:latin typeface="+mn-lt"/>
                        </a:rPr>
                        <a:t>X</a:t>
                      </a:r>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algn="ctr" rtl="0" fontAlgn="t"/>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algn="ctr" rtl="0" fontAlgn="t"/>
                      <a:r>
                        <a:rPr lang="en-US" sz="1200" b="1" i="0" u="none" strike="noStrike" dirty="0" err="1" smtClean="0">
                          <a:solidFill>
                            <a:schemeClr val="bg1"/>
                          </a:solidFill>
                          <a:effectLst/>
                          <a:latin typeface="+mn-lt"/>
                        </a:rPr>
                        <a:t>irinotecan</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algn="ctr" rtl="0" fontAlgn="t"/>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algn="ctr" rtl="0" fontAlgn="t"/>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algn="ctr" rtl="0" fontAlgn="t"/>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algn="ctr" rtl="0" fontAlgn="t"/>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algn="ctr" rtl="0" fontAlgn="t"/>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algn="ctr" rtl="0" fontAlgn="t"/>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algn="ctr" rtl="0" fontAlgn="t"/>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algn="ctr" rtl="0" fontAlgn="t"/>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algn="ctr" rtl="0" fontAlgn="t"/>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no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solidFill>
                      <a:srgbClr val="3333FF"/>
                    </a:solidFill>
                  </a:tcPr>
                </a:tc>
              </a:tr>
              <a:tr h="430161">
                <a:tc>
                  <a:txBody>
                    <a:bodyPr/>
                    <a:lstStyle/>
                    <a:p>
                      <a:pPr algn="l" rtl="0" fontAlgn="t"/>
                      <a:r>
                        <a:rPr lang="en-US" sz="1600" b="1" i="0" u="none" strike="noStrike" dirty="0" smtClean="0">
                          <a:ln>
                            <a:noFill/>
                          </a:ln>
                          <a:solidFill>
                            <a:schemeClr val="bg1"/>
                          </a:solidFill>
                          <a:effectLst/>
                          <a:latin typeface="+mn-lt"/>
                        </a:rPr>
                        <a:t>Marshfield</a:t>
                      </a:r>
                      <a:endParaRPr lang="en-US" sz="1600" b="1" i="0" u="none" strike="noStrike" dirty="0">
                        <a:ln>
                          <a:noFill/>
                        </a:ln>
                        <a:solidFill>
                          <a:schemeClr val="bg1"/>
                        </a:solidFill>
                        <a:effectLst/>
                        <a:latin typeface="+mn-lt"/>
                      </a:endParaRPr>
                    </a:p>
                  </a:txBody>
                  <a:tcPr marL="45720" marR="45720" anchor="ctr">
                    <a:lnL w="3175" cap="flat" cmpd="sng" algn="ctr">
                      <a:no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rtl="0" fontAlgn="t"/>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tcPr>
                </a:tc>
                <a:tc>
                  <a:txBody>
                    <a:bodyPr/>
                    <a:lstStyle/>
                    <a:p>
                      <a:pPr algn="ctr" rtl="0" fontAlgn="t"/>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noFill/>
                  </a:tcPr>
                </a:tc>
                <a:tc>
                  <a:txBody>
                    <a:bodyPr/>
                    <a:lstStyle/>
                    <a:p>
                      <a:pPr algn="ctr" rtl="0" fontAlgn="t"/>
                      <a:r>
                        <a:rPr lang="en-US" sz="1200" b="1" i="0" u="none" strike="noStrike" smtClean="0">
                          <a:solidFill>
                            <a:schemeClr val="bg1"/>
                          </a:solidFill>
                          <a:effectLst/>
                          <a:latin typeface="+mn-lt"/>
                        </a:rPr>
                        <a:t>X</a:t>
                      </a:r>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tcPr>
                </a:tc>
                <a:tc>
                  <a:txBody>
                    <a:bodyPr/>
                    <a:lstStyle/>
                    <a:p>
                      <a:pPr algn="ctr" rtl="0" fontAlgn="t"/>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noFill/>
                  </a:tcPr>
                </a:tc>
                <a:tc>
                  <a:txBody>
                    <a:bodyPr/>
                    <a:lstStyle/>
                    <a:p>
                      <a:pPr algn="ctr" rtl="0" fontAlgn="t"/>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tcPr>
                </a:tc>
                <a:tc>
                  <a:txBody>
                    <a:bodyPr/>
                    <a:lstStyle/>
                    <a:p>
                      <a:pPr algn="ctr" rtl="0" fontAlgn="t"/>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noFill/>
                  </a:tcPr>
                </a:tc>
                <a:tc>
                  <a:txBody>
                    <a:bodyPr/>
                    <a:lstStyle/>
                    <a:p>
                      <a:pPr algn="ctr" rtl="0" fontAlgn="t"/>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tcPr>
                </a:tc>
                <a:tc>
                  <a:txBody>
                    <a:bodyPr/>
                    <a:lstStyle/>
                    <a:p>
                      <a:pPr algn="ctr" rtl="0" fontAlgn="t"/>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noFill/>
                  </a:tcPr>
                </a:tc>
                <a:tc>
                  <a:txBody>
                    <a:bodyPr/>
                    <a:lstStyle/>
                    <a:p>
                      <a:pPr algn="ctr" rtl="0" fontAlgn="t"/>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tcPr>
                </a:tc>
                <a:tc>
                  <a:txBody>
                    <a:bodyPr/>
                    <a:lstStyle/>
                    <a:p>
                      <a:pPr algn="ctr" rtl="0" fontAlgn="t"/>
                      <a:r>
                        <a:rPr lang="en-US" sz="1200" b="1" i="0" u="none" strike="noStrike" smtClean="0">
                          <a:solidFill>
                            <a:schemeClr val="bg1"/>
                          </a:solidFill>
                          <a:effectLst/>
                          <a:latin typeface="+mn-lt"/>
                        </a:rPr>
                        <a:t>X</a:t>
                      </a:r>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noFill/>
                  </a:tcPr>
                </a:tc>
                <a:tc>
                  <a:txBody>
                    <a:bodyPr/>
                    <a:lstStyle/>
                    <a:p>
                      <a:pPr algn="ctr" rtl="0" fontAlgn="t"/>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tcPr>
                </a:tc>
                <a:tc>
                  <a:txBody>
                    <a:bodyPr/>
                    <a:lstStyle/>
                    <a:p>
                      <a:pPr algn="ctr" rtl="0" fontAlgn="t"/>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tcPr>
                </a:tc>
                <a:tc>
                  <a:txBody>
                    <a:bodyPr/>
                    <a:lstStyle/>
                    <a:p>
                      <a:pPr algn="ctr" rtl="0" fontAlgn="t"/>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tcPr>
                </a:tc>
                <a:tc>
                  <a:txBody>
                    <a:bodyPr/>
                    <a:lstStyle/>
                    <a:p>
                      <a:pPr algn="ctr" rtl="0" fontAlgn="t"/>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no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no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r>
              <a:tr h="430161">
                <a:tc>
                  <a:txBody>
                    <a:bodyPr/>
                    <a:lstStyle/>
                    <a:p>
                      <a:pPr algn="l" rtl="0" fontAlgn="t"/>
                      <a:r>
                        <a:rPr lang="en-US" sz="1600" b="1" u="none" strike="noStrike" dirty="0" smtClean="0">
                          <a:ln>
                            <a:noFill/>
                          </a:ln>
                          <a:solidFill>
                            <a:schemeClr val="bg1"/>
                          </a:solidFill>
                          <a:effectLst/>
                          <a:latin typeface="+mn-lt"/>
                        </a:rPr>
                        <a:t>Mayo </a:t>
                      </a:r>
                      <a:endParaRPr lang="en-US" sz="1600" b="1" i="0" u="none" strike="noStrike" dirty="0">
                        <a:ln>
                          <a:noFill/>
                        </a:ln>
                        <a:solidFill>
                          <a:schemeClr val="bg1"/>
                        </a:solidFill>
                        <a:effectLst/>
                        <a:latin typeface="+mn-lt"/>
                      </a:endParaRPr>
                    </a:p>
                  </a:txBody>
                  <a:tcPr marL="45720" marR="45720" anchor="ctr">
                    <a:lnL w="3175" cap="flat" cmpd="sng" algn="ctr">
                      <a:no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solidFill>
                      <a:srgbClr val="3333FF"/>
                    </a:solidFill>
                  </a:tcPr>
                </a:tc>
                <a:tc>
                  <a:txBody>
                    <a:bodyPr/>
                    <a:lstStyle/>
                    <a:p>
                      <a:pPr algn="ctr" rtl="0" fontAlgn="t"/>
                      <a:r>
                        <a:rPr lang="en-US" sz="1200" b="1" i="0" u="none" strike="noStrike" smtClean="0">
                          <a:solidFill>
                            <a:schemeClr val="bg1"/>
                          </a:solidFill>
                          <a:effectLst/>
                          <a:latin typeface="+mn-lt"/>
                        </a:rPr>
                        <a:t>X</a:t>
                      </a:r>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algn="ctr" rtl="0" fontAlgn="t"/>
                      <a:r>
                        <a:rPr lang="en-US" sz="1200" b="1" i="0" u="none" strike="noStrike" smtClean="0">
                          <a:solidFill>
                            <a:schemeClr val="bg1"/>
                          </a:solidFill>
                          <a:effectLst/>
                          <a:latin typeface="+mn-lt"/>
                        </a:rPr>
                        <a:t>X</a:t>
                      </a:r>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algn="ctr" rtl="0" fontAlgn="t"/>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algn="ctr" rtl="0" fontAlgn="t"/>
                      <a:r>
                        <a:rPr lang="en-US" sz="1200" b="1" i="0" u="none" strike="noStrike" smtClean="0">
                          <a:solidFill>
                            <a:schemeClr val="bg1"/>
                          </a:solidFill>
                          <a:effectLst/>
                          <a:latin typeface="+mn-lt"/>
                        </a:rPr>
                        <a:t>X</a:t>
                      </a:r>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endParaRPr lang="en-US" sz="1200" b="1" i="0" u="none" strike="noStrike" smtClean="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endParaRPr lang="en-US" sz="1200" b="1" i="0" u="none" strike="noStrike" dirty="0" smtClean="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endParaRPr lang="en-US" sz="1200" b="1" i="0" u="none" strike="noStrike" smtClean="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endParaRPr lang="en-US" sz="1200" b="1" i="0" u="none" strike="noStrike" smtClean="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US" sz="1200" b="1" i="0" u="none" strike="noStrike" dirty="0" smtClean="0">
                          <a:solidFill>
                            <a:schemeClr val="bg1"/>
                          </a:solidFill>
                          <a:effectLst/>
                          <a:latin typeface="+mn-lt"/>
                        </a:rPr>
                        <a:t>X</a:t>
                      </a: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algn="ctr" rtl="0" fontAlgn="t"/>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algn="ctr" rtl="0" fontAlgn="t"/>
                      <a:r>
                        <a:rPr lang="en-US" sz="1200" b="1" i="0" u="none" strike="noStrike" smtClean="0">
                          <a:solidFill>
                            <a:schemeClr val="bg1"/>
                          </a:solidFill>
                          <a:effectLst/>
                          <a:latin typeface="+mn-lt"/>
                        </a:rPr>
                        <a:t>X</a:t>
                      </a:r>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endParaRPr lang="en-US" sz="1200" b="1" i="0" u="none" strike="noStrike" dirty="0" smtClean="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US" sz="1200" b="1" i="0" u="none" strike="noStrike" dirty="0" smtClean="0">
                          <a:solidFill>
                            <a:schemeClr val="bg1"/>
                          </a:solidFill>
                          <a:effectLst/>
                          <a:latin typeface="+mn-lt"/>
                        </a:rPr>
                        <a:t>X</a:t>
                      </a:r>
                    </a:p>
                  </a:txBody>
                  <a:tcPr marL="45720" marR="45720" anchor="ctr">
                    <a:lnL w="3175" cap="flat" cmpd="sng" algn="ctr">
                      <a:solidFill>
                        <a:schemeClr val="bg1"/>
                      </a:solidFill>
                      <a:prstDash val="sysDash"/>
                      <a:round/>
                      <a:headEnd type="none" w="med" len="med"/>
                      <a:tailEnd type="none" w="med" len="med"/>
                    </a:lnL>
                    <a:lnR w="3175" cap="flat" cmpd="sng" algn="ctr">
                      <a:no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solidFill>
                      <a:srgbClr val="3333FF"/>
                    </a:solidFill>
                  </a:tcPr>
                </a:tc>
              </a:tr>
              <a:tr h="739077">
                <a:tc>
                  <a:txBody>
                    <a:bodyPr/>
                    <a:lstStyle/>
                    <a:p>
                      <a:pPr algn="l" rtl="0" fontAlgn="t"/>
                      <a:r>
                        <a:rPr lang="en-US" sz="1600" b="1" i="0" u="none" strike="noStrike" dirty="0" smtClean="0">
                          <a:ln>
                            <a:noFill/>
                          </a:ln>
                          <a:solidFill>
                            <a:schemeClr val="bg1"/>
                          </a:solidFill>
                          <a:effectLst/>
                          <a:latin typeface="+mn-lt"/>
                        </a:rPr>
                        <a:t>Mount Sinai</a:t>
                      </a:r>
                      <a:endParaRPr lang="en-US" sz="1600" b="1" i="0" u="none" strike="noStrike" dirty="0">
                        <a:ln>
                          <a:noFill/>
                        </a:ln>
                        <a:solidFill>
                          <a:schemeClr val="bg1"/>
                        </a:solidFill>
                        <a:effectLst/>
                        <a:latin typeface="+mn-lt"/>
                      </a:endParaRPr>
                    </a:p>
                  </a:txBody>
                  <a:tcPr marL="45720" marR="45720" anchor="ctr">
                    <a:lnL w="3175" cap="flat" cmpd="sng" algn="ctr">
                      <a:no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rtl="0" fontAlgn="t"/>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noFill/>
                  </a:tcPr>
                </a:tc>
                <a:tc>
                  <a:txBody>
                    <a:bodyPr/>
                    <a:lstStyle/>
                    <a:p>
                      <a:pPr algn="ctr" rtl="0" fontAlgn="t"/>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no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noFill/>
                  </a:tcPr>
                </a:tc>
                <a:tc>
                  <a:txBody>
                    <a:bodyPr/>
                    <a:lstStyle/>
                    <a:p>
                      <a:pPr algn="ctr" rtl="0" fontAlgn="t"/>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noFill/>
                  </a:tcPr>
                </a:tc>
                <a:tc>
                  <a:txBody>
                    <a:bodyPr/>
                    <a:lstStyle/>
                    <a:p>
                      <a:pPr algn="ctr" rtl="0" fontAlgn="t"/>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noFill/>
                  </a:tcPr>
                </a:tc>
                <a:tc>
                  <a:txBody>
                    <a:bodyPr/>
                    <a:lstStyle/>
                    <a:p>
                      <a:pPr algn="ctr" rtl="0" fontAlgn="t"/>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noFill/>
                  </a:tcPr>
                </a:tc>
                <a:tc>
                  <a:txBody>
                    <a:bodyPr/>
                    <a:lstStyle/>
                    <a:p>
                      <a:pPr algn="ctr" rtl="0" fontAlgn="t"/>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noFill/>
                  </a:tcPr>
                </a:tc>
                <a:tc>
                  <a:txBody>
                    <a:bodyPr/>
                    <a:lstStyle/>
                    <a:p>
                      <a:pPr algn="ctr" rtl="0" fontAlgn="t"/>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noFill/>
                  </a:tcPr>
                </a:tc>
                <a:tc>
                  <a:txBody>
                    <a:bodyPr/>
                    <a:lstStyle/>
                    <a:p>
                      <a:pPr algn="ctr" rtl="0" fontAlgn="t"/>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no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noFill/>
                  </a:tcPr>
                </a:tc>
                <a:tc>
                  <a:txBody>
                    <a:bodyPr/>
                    <a:lstStyle/>
                    <a:p>
                      <a:pPr algn="ctr" rtl="0" fontAlgn="t"/>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noFill/>
                  </a:tcPr>
                </a:tc>
                <a:tc>
                  <a:txBody>
                    <a:bodyPr/>
                    <a:lstStyle/>
                    <a:p>
                      <a:pPr algn="ctr" rtl="0" fontAlgn="t"/>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noFill/>
                  </a:tcPr>
                </a:tc>
                <a:tc>
                  <a:txBody>
                    <a:bodyPr/>
                    <a:lstStyle/>
                    <a:p>
                      <a:pPr algn="ctr" rtl="0" fontAlgn="t"/>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noFill/>
                  </a:tcPr>
                </a:tc>
                <a:tc>
                  <a:txBody>
                    <a:bodyPr/>
                    <a:lstStyle/>
                    <a:p>
                      <a:pPr algn="ctr" rtl="0" fontAlgn="t"/>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no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no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r>
              <a:tr h="430161">
                <a:tc>
                  <a:txBody>
                    <a:bodyPr/>
                    <a:lstStyle/>
                    <a:p>
                      <a:pPr algn="l" rtl="0" fontAlgn="t"/>
                      <a:r>
                        <a:rPr lang="en-US" sz="1600" b="1" i="0" u="none" strike="noStrike" dirty="0" smtClean="0">
                          <a:ln>
                            <a:noFill/>
                          </a:ln>
                          <a:solidFill>
                            <a:schemeClr val="bg1"/>
                          </a:solidFill>
                          <a:effectLst/>
                          <a:latin typeface="+mn-lt"/>
                        </a:rPr>
                        <a:t>NU</a:t>
                      </a:r>
                      <a:endParaRPr lang="en-US" sz="1600" b="1" i="0" u="none" strike="noStrike" dirty="0">
                        <a:ln>
                          <a:noFill/>
                        </a:ln>
                        <a:solidFill>
                          <a:schemeClr val="bg1"/>
                        </a:solidFill>
                        <a:effectLst/>
                        <a:latin typeface="+mn-lt"/>
                      </a:endParaRPr>
                    </a:p>
                  </a:txBody>
                  <a:tcPr marL="45720" marR="45720" anchor="ctr">
                    <a:lnL w="3175" cap="flat" cmpd="sng" algn="ctr">
                      <a:no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solidFill>
                      <a:srgbClr val="3333FF"/>
                    </a:solidFill>
                  </a:tcPr>
                </a:tc>
                <a:tc>
                  <a:txBody>
                    <a:bodyPr/>
                    <a:lstStyle/>
                    <a:p>
                      <a:pPr algn="ctr" rtl="0" fontAlgn="t"/>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algn="ctr" rtl="0" fontAlgn="t"/>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algn="ctr" rtl="0" fontAlgn="t"/>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algn="ctr" rtl="0" fontAlgn="t"/>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algn="ctr" rtl="0" fontAlgn="t"/>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algn="ctr" rtl="0" fontAlgn="t"/>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algn="ctr" rtl="0" fontAlgn="t"/>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algn="ctr" rtl="0" fontAlgn="t"/>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algn="ctr" rtl="0" fontAlgn="t"/>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algn="ctr" rtl="0" fontAlgn="t"/>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algn="ctr" rtl="0" fontAlgn="t"/>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algn="ctr" rtl="0" fontAlgn="t"/>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no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solidFill>
                      <a:srgbClr val="3333FF"/>
                    </a:solidFill>
                  </a:tcPr>
                </a:tc>
              </a:tr>
              <a:tr h="430161">
                <a:tc>
                  <a:txBody>
                    <a:bodyPr/>
                    <a:lstStyle/>
                    <a:p>
                      <a:pPr algn="l" rtl="0" fontAlgn="t"/>
                      <a:r>
                        <a:rPr lang="en-US" sz="1600" b="1" i="0" u="none" strike="noStrike" dirty="0" smtClean="0">
                          <a:ln>
                            <a:noFill/>
                          </a:ln>
                          <a:solidFill>
                            <a:schemeClr val="bg1"/>
                          </a:solidFill>
                          <a:effectLst/>
                          <a:latin typeface="+mn-lt"/>
                        </a:rPr>
                        <a:t>Vanderbilt</a:t>
                      </a:r>
                      <a:endParaRPr lang="en-US" sz="1600" b="1" i="0" u="none" strike="noStrike" dirty="0">
                        <a:ln>
                          <a:noFill/>
                        </a:ln>
                        <a:solidFill>
                          <a:schemeClr val="bg1"/>
                        </a:solidFill>
                        <a:effectLst/>
                        <a:latin typeface="+mn-lt"/>
                      </a:endParaRPr>
                    </a:p>
                  </a:txBody>
                  <a:tcPr marL="45720" marR="45720" anchor="ctr">
                    <a:lnL w="3175" cap="flat" cmpd="sng" algn="ctr">
                      <a:no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rtl="0" fontAlgn="t"/>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rtl="0" fontAlgn="t"/>
                      <a:r>
                        <a:rPr lang="en-US" sz="1200" b="1" i="0" u="none" strike="noStrike" smtClean="0">
                          <a:solidFill>
                            <a:schemeClr val="bg1"/>
                          </a:solidFill>
                          <a:effectLst/>
                          <a:latin typeface="+mn-lt"/>
                        </a:rPr>
                        <a:t>X</a:t>
                      </a:r>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rtl="0" fontAlgn="t"/>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rtl="0" fontAlgn="t"/>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rtl="0" fontAlgn="t"/>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rtl="0" fontAlgn="t"/>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rtl="0" fontAlgn="t"/>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rtl="0" fontAlgn="t"/>
                      <a:endParaRPr lang="en-US" sz="1200" b="1" i="0" u="none" strike="noStrike">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rtl="0" fontAlgn="t"/>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US" sz="1200" b="1" i="0" u="none" strike="noStrike" dirty="0" err="1" smtClean="0">
                          <a:solidFill>
                            <a:schemeClr val="bg1"/>
                          </a:solidFill>
                          <a:effectLst/>
                          <a:latin typeface="+mn-lt"/>
                        </a:rPr>
                        <a:t>tacro</a:t>
                      </a:r>
                      <a:r>
                        <a:rPr lang="en-US" sz="1200" b="1" i="0" u="none" strike="noStrike" dirty="0" smtClean="0">
                          <a:solidFill>
                            <a:schemeClr val="bg1"/>
                          </a:solidFill>
                          <a:effectLst/>
                          <a:latin typeface="+mn-lt"/>
                        </a:rPr>
                        <a:t> </a:t>
                      </a:r>
                      <a:r>
                        <a:rPr lang="en-US" sz="1200" b="1" i="0" u="none" strike="noStrike" dirty="0" err="1" smtClean="0">
                          <a:solidFill>
                            <a:schemeClr val="bg1"/>
                          </a:solidFill>
                          <a:effectLst/>
                          <a:latin typeface="+mn-lt"/>
                        </a:rPr>
                        <a:t>limus</a:t>
                      </a:r>
                      <a:endParaRPr lang="en-US" sz="1200" b="1" i="0" u="none" strike="noStrike" dirty="0" smtClean="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rtl="0" fontAlgn="t"/>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rtl="0" fontAlgn="t"/>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noFill/>
                      <a:prstDash val="sysDash"/>
                      <a:round/>
                      <a:headEnd type="none" w="med" len="med"/>
                      <a:tailEnd type="none" w="med" len="med"/>
                    </a:lnR>
                    <a:lnT w="3175" cap="flat" cmpd="sng" algn="ctr">
                      <a:solidFill>
                        <a:schemeClr val="bg1"/>
                      </a:solidFill>
                      <a:prstDash val="sysDash"/>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Rounded Rectangle 1"/>
          <p:cNvSpPr/>
          <p:nvPr/>
        </p:nvSpPr>
        <p:spPr>
          <a:xfrm>
            <a:off x="2358190" y="1143000"/>
            <a:ext cx="533400" cy="5442284"/>
          </a:xfrm>
          <a:prstGeom prst="roundRect">
            <a:avLst/>
          </a:prstGeom>
          <a:no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5867400" y="1143000"/>
            <a:ext cx="533400" cy="5442284"/>
          </a:xfrm>
          <a:prstGeom prst="roundRect">
            <a:avLst/>
          </a:prstGeom>
          <a:no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8518358" y="1143000"/>
            <a:ext cx="533400" cy="5442284"/>
          </a:xfrm>
          <a:prstGeom prst="roundRect">
            <a:avLst/>
          </a:prstGeom>
          <a:no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4301" y="1752600"/>
            <a:ext cx="9067800" cy="1295400"/>
          </a:xfrm>
          <a:prstGeom prst="roundRect">
            <a:avLst/>
          </a:prstGeom>
          <a:no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673535145"/>
      </p:ext>
    </p:extLst>
  </p:cSld>
  <p:clrMapOvr>
    <a:masterClrMapping/>
  </p:clrMapOvr>
  <mc:AlternateContent xmlns:mc="http://schemas.openxmlformats.org/markup-compatibility/2006" xmlns:p14="http://schemas.microsoft.com/office/powerpoint/2010/main">
    <mc:Choice Requires="p14">
      <p:transition spd="med" p14:dur="700" advTm="6174">
        <p:fade/>
      </p:transition>
    </mc:Choice>
    <mc:Fallback xmlns="">
      <p:transition spd="med" advTm="617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7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5"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strVal val="#ppt_w*0.70"/>
                                          </p:val>
                                        </p:tav>
                                        <p:tav tm="100000">
                                          <p:val>
                                            <p:strVal val="#ppt_w"/>
                                          </p:val>
                                        </p:tav>
                                      </p:tavLst>
                                    </p:anim>
                                    <p:anim calcmode="lin" valueType="num">
                                      <p:cBhvr>
                                        <p:cTn id="14" dur="500" fill="hold"/>
                                        <p:tgtEl>
                                          <p:spTgt spid="6"/>
                                        </p:tgtEl>
                                        <p:attrNameLst>
                                          <p:attrName>ppt_h</p:attrName>
                                        </p:attrNameLst>
                                      </p:cBhvr>
                                      <p:tavLst>
                                        <p:tav tm="0">
                                          <p:val>
                                            <p:strVal val="#ppt_h"/>
                                          </p:val>
                                        </p:tav>
                                        <p:tav tm="100000">
                                          <p:val>
                                            <p:strVal val="#ppt_h"/>
                                          </p:val>
                                        </p:tav>
                                      </p:tavLst>
                                    </p:anim>
                                    <p:animEffect transition="in" filter="fade">
                                      <p:cBhvr>
                                        <p:cTn id="15" dur="500"/>
                                        <p:tgtEl>
                                          <p:spTgt spid="6"/>
                                        </p:tgtEl>
                                      </p:cBhvr>
                                    </p:animEffect>
                                  </p:childTnLst>
                                </p:cTn>
                              </p:par>
                            </p:childTnLst>
                          </p:cTn>
                        </p:par>
                        <p:par>
                          <p:cTn id="16" fill="hold">
                            <p:stCondLst>
                              <p:cond delay="1000"/>
                            </p:stCondLst>
                            <p:childTnLst>
                              <p:par>
                                <p:cTn id="17" presetID="55"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strVal val="#ppt_w*0.70"/>
                                          </p:val>
                                        </p:tav>
                                        <p:tav tm="100000">
                                          <p:val>
                                            <p:strVal val="#ppt_w"/>
                                          </p:val>
                                        </p:tav>
                                      </p:tavLst>
                                    </p:anim>
                                    <p:anim calcmode="lin" valueType="num">
                                      <p:cBhvr>
                                        <p:cTn id="20" dur="500" fill="hold"/>
                                        <p:tgtEl>
                                          <p:spTgt spid="7"/>
                                        </p:tgtEl>
                                        <p:attrNameLst>
                                          <p:attrName>ppt_h</p:attrName>
                                        </p:attrNameLst>
                                      </p:cBhvr>
                                      <p:tavLst>
                                        <p:tav tm="0">
                                          <p:val>
                                            <p:strVal val="#ppt_h"/>
                                          </p:val>
                                        </p:tav>
                                        <p:tav tm="100000">
                                          <p:val>
                                            <p:strVal val="#ppt_h"/>
                                          </p:val>
                                        </p:tav>
                                      </p:tavLst>
                                    </p:anim>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2"/>
                                        </p:tgtEl>
                                      </p:cBhvr>
                                    </p:animEffect>
                                    <p:set>
                                      <p:cBhvr>
                                        <p:cTn id="26" dur="1" fill="hold">
                                          <p:stCondLst>
                                            <p:cond delay="499"/>
                                          </p:stCondLst>
                                        </p:cTn>
                                        <p:tgtEl>
                                          <p:spTgt spid="2"/>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par>
                          <p:cTn id="33" fill="hold">
                            <p:stCondLst>
                              <p:cond delay="500"/>
                            </p:stCondLst>
                            <p:childTnLst>
                              <p:par>
                                <p:cTn id="34" presetID="55" presetClass="entr" presetSubtype="0"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500" fill="hold"/>
                                        <p:tgtEl>
                                          <p:spTgt spid="8"/>
                                        </p:tgtEl>
                                        <p:attrNameLst>
                                          <p:attrName>ppt_w</p:attrName>
                                        </p:attrNameLst>
                                      </p:cBhvr>
                                      <p:tavLst>
                                        <p:tav tm="0">
                                          <p:val>
                                            <p:strVal val="#ppt_w*0.70"/>
                                          </p:val>
                                        </p:tav>
                                        <p:tav tm="100000">
                                          <p:val>
                                            <p:strVal val="#ppt_w"/>
                                          </p:val>
                                        </p:tav>
                                      </p:tavLst>
                                    </p:anim>
                                    <p:anim calcmode="lin" valueType="num">
                                      <p:cBhvr>
                                        <p:cTn id="37" dur="500" fill="hold"/>
                                        <p:tgtEl>
                                          <p:spTgt spid="8"/>
                                        </p:tgtEl>
                                        <p:attrNameLst>
                                          <p:attrName>ppt_h</p:attrName>
                                        </p:attrNameLst>
                                      </p:cBhvr>
                                      <p:tavLst>
                                        <p:tav tm="0">
                                          <p:val>
                                            <p:strVal val="#ppt_h"/>
                                          </p:val>
                                        </p:tav>
                                        <p:tav tm="100000">
                                          <p:val>
                                            <p:strVal val="#ppt_h"/>
                                          </p:val>
                                        </p:tav>
                                      </p:tavLst>
                                    </p:anim>
                                    <p:animEffect transition="in" filter="fade">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6" grpId="0" animBg="1"/>
      <p:bldP spid="6" grpId="1" animBg="1"/>
      <p:bldP spid="7" grpId="0" animBg="1"/>
      <p:bldP spid="7" grpId="1"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74172"/>
            <a:ext cx="8229600" cy="838200"/>
          </a:xfrm>
        </p:spPr>
        <p:txBody>
          <a:bodyPr/>
          <a:lstStyle/>
          <a:p>
            <a:pPr>
              <a:lnSpc>
                <a:spcPct val="90000"/>
              </a:lnSpc>
              <a:tabLst>
                <a:tab pos="1719263" algn="l"/>
              </a:tabLst>
            </a:pPr>
            <a:r>
              <a:rPr lang="en-US" sz="3000" dirty="0" smtClean="0"/>
              <a:t>Drugs with </a:t>
            </a:r>
            <a:r>
              <a:rPr lang="en-US" sz="3000" dirty="0" err="1" smtClean="0"/>
              <a:t>PGx</a:t>
            </a:r>
            <a:r>
              <a:rPr lang="en-US" sz="3000" dirty="0" smtClean="0"/>
              <a:t> Variants Implemented in </a:t>
            </a:r>
            <a:r>
              <a:rPr lang="en-US" sz="3000" dirty="0" err="1" smtClean="0"/>
              <a:t>eMERGE-PGx</a:t>
            </a:r>
            <a:r>
              <a:rPr lang="en-US" sz="3000" dirty="0" smtClean="0"/>
              <a:t>, by Site</a:t>
            </a:r>
            <a:endParaRPr lang="en-US" sz="3000" dirty="0"/>
          </a:p>
        </p:txBody>
      </p:sp>
      <p:graphicFrame>
        <p:nvGraphicFramePr>
          <p:cNvPr id="5" name="Table 4"/>
          <p:cNvGraphicFramePr>
            <a:graphicFrameLocks noGrp="1"/>
          </p:cNvGraphicFramePr>
          <p:nvPr>
            <p:extLst>
              <p:ext uri="{D42A27DB-BD31-4B8C-83A1-F6EECF244321}">
                <p14:modId xmlns:p14="http://schemas.microsoft.com/office/powerpoint/2010/main" val="1441213532"/>
              </p:ext>
            </p:extLst>
          </p:nvPr>
        </p:nvGraphicFramePr>
        <p:xfrm>
          <a:off x="110065" y="1143000"/>
          <a:ext cx="8881534" cy="5437241"/>
        </p:xfrm>
        <a:graphic>
          <a:graphicData uri="http://schemas.openxmlformats.org/drawingml/2006/table">
            <a:tbl>
              <a:tblPr firstRow="1" bandRow="1">
                <a:tableStyleId>{2D5ABB26-0587-4C30-8999-92F81FD0307C}</a:tableStyleId>
              </a:tblPr>
              <a:tblGrid>
                <a:gridCol w="1109135"/>
                <a:gridCol w="457200"/>
                <a:gridCol w="685800"/>
                <a:gridCol w="533400"/>
                <a:gridCol w="381000"/>
                <a:gridCol w="457200"/>
                <a:gridCol w="533400"/>
                <a:gridCol w="533400"/>
                <a:gridCol w="609600"/>
                <a:gridCol w="457200"/>
                <a:gridCol w="533400"/>
                <a:gridCol w="533400"/>
                <a:gridCol w="533400"/>
                <a:gridCol w="609600"/>
                <a:gridCol w="457200"/>
                <a:gridCol w="457199"/>
              </a:tblGrid>
              <a:tr h="583482">
                <a:tc>
                  <a:txBody>
                    <a:bodyPr/>
                    <a:lstStyle/>
                    <a:p>
                      <a:pPr algn="l"/>
                      <a:r>
                        <a:rPr lang="en-US" sz="1600" b="1" dirty="0" smtClean="0">
                          <a:ln>
                            <a:noFill/>
                          </a:ln>
                          <a:solidFill>
                            <a:schemeClr val="bg1"/>
                          </a:solidFill>
                          <a:latin typeface="+mn-lt"/>
                        </a:rPr>
                        <a:t>Site</a:t>
                      </a:r>
                      <a:endParaRPr lang="en-US" sz="1600" b="1" dirty="0">
                        <a:ln>
                          <a:noFill/>
                        </a:ln>
                        <a:solidFill>
                          <a:schemeClr val="bg1"/>
                        </a:solidFill>
                        <a:latin typeface="+mn-lt"/>
                      </a:endParaRPr>
                    </a:p>
                  </a:txBody>
                  <a:tcPr marL="45720" marR="45720" anchor="ctr">
                    <a:lnL w="3175" cap="flat" cmpd="sng" algn="ctr">
                      <a:noFill/>
                      <a:prstDash val="sysDash"/>
                      <a:round/>
                      <a:headEnd type="none" w="med" len="med"/>
                      <a:tailEnd type="none" w="med" len="med"/>
                    </a:lnL>
                    <a:lnR w="3175" cap="flat" cmpd="sng" algn="ctr">
                      <a:solidFill>
                        <a:schemeClr val="bg1"/>
                      </a:solidFill>
                      <a:prstDash val="sysDash"/>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dirty="0" err="1" smtClean="0">
                          <a:solidFill>
                            <a:schemeClr val="bg1"/>
                          </a:solidFill>
                          <a:latin typeface="+mn-lt"/>
                        </a:rPr>
                        <a:t>abacavir</a:t>
                      </a:r>
                      <a:endParaRPr lang="en-US" sz="1200" b="1" dirty="0">
                        <a:solidFill>
                          <a:schemeClr val="bg1"/>
                        </a:solidFill>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b="1" dirty="0" err="1" smtClean="0">
                          <a:solidFill>
                            <a:schemeClr val="bg1"/>
                          </a:solidFill>
                          <a:latin typeface="+mn-lt"/>
                        </a:rPr>
                        <a:t>carbam</a:t>
                      </a:r>
                      <a:r>
                        <a:rPr lang="en-US" sz="1200" b="1" dirty="0" smtClean="0">
                          <a:solidFill>
                            <a:schemeClr val="bg1"/>
                          </a:solidFill>
                          <a:latin typeface="+mn-lt"/>
                        </a:rPr>
                        <a:t> </a:t>
                      </a:r>
                      <a:r>
                        <a:rPr lang="en-US" sz="1200" b="1" dirty="0" err="1" smtClean="0">
                          <a:solidFill>
                            <a:schemeClr val="bg1"/>
                          </a:solidFill>
                          <a:latin typeface="+mn-lt"/>
                        </a:rPr>
                        <a:t>azepine</a:t>
                      </a:r>
                      <a:endParaRPr lang="en-US" sz="1200" b="1" dirty="0">
                        <a:solidFill>
                          <a:schemeClr val="bg1"/>
                        </a:solidFill>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dirty="0" err="1" smtClean="0">
                          <a:solidFill>
                            <a:schemeClr val="bg1"/>
                          </a:solidFill>
                          <a:latin typeface="+mn-lt"/>
                        </a:rPr>
                        <a:t>clopid</a:t>
                      </a:r>
                      <a:r>
                        <a:rPr lang="en-US" sz="1200" b="1" baseline="0" dirty="0" smtClean="0">
                          <a:solidFill>
                            <a:schemeClr val="bg1"/>
                          </a:solidFill>
                          <a:latin typeface="+mn-lt"/>
                        </a:rPr>
                        <a:t> </a:t>
                      </a:r>
                      <a:r>
                        <a:rPr lang="en-US" sz="1200" b="1" dirty="0" err="1" smtClean="0">
                          <a:solidFill>
                            <a:schemeClr val="bg1"/>
                          </a:solidFill>
                          <a:latin typeface="+mn-lt"/>
                        </a:rPr>
                        <a:t>ogrel</a:t>
                      </a:r>
                      <a:endParaRPr lang="en-US" sz="1200" b="1" dirty="0" smtClean="0">
                        <a:solidFill>
                          <a:schemeClr val="bg1"/>
                        </a:solidFill>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b="1" dirty="0" smtClean="0">
                          <a:solidFill>
                            <a:schemeClr val="bg1"/>
                          </a:solidFill>
                          <a:latin typeface="+mn-lt"/>
                        </a:rPr>
                        <a:t>cod</a:t>
                      </a:r>
                      <a:r>
                        <a:rPr lang="en-US" sz="1200" b="1" baseline="0" dirty="0" smtClean="0">
                          <a:solidFill>
                            <a:schemeClr val="bg1"/>
                          </a:solidFill>
                          <a:latin typeface="+mn-lt"/>
                        </a:rPr>
                        <a:t> </a:t>
                      </a:r>
                      <a:r>
                        <a:rPr lang="en-US" sz="1200" b="1" dirty="0" err="1" smtClean="0">
                          <a:solidFill>
                            <a:schemeClr val="bg1"/>
                          </a:solidFill>
                          <a:latin typeface="+mn-lt"/>
                        </a:rPr>
                        <a:t>eine</a:t>
                      </a:r>
                      <a:endParaRPr lang="en-US" sz="1200" b="1" dirty="0">
                        <a:solidFill>
                          <a:schemeClr val="bg1"/>
                        </a:solidFill>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200" b="1" dirty="0" smtClean="0">
                          <a:solidFill>
                            <a:schemeClr val="bg1"/>
                          </a:solidFill>
                          <a:latin typeface="+mn-lt"/>
                        </a:rPr>
                        <a:t>inter</a:t>
                      </a:r>
                      <a:r>
                        <a:rPr lang="en-US" sz="1200" b="1" baseline="0" dirty="0" smtClean="0">
                          <a:solidFill>
                            <a:schemeClr val="bg1"/>
                          </a:solidFill>
                          <a:latin typeface="+mn-lt"/>
                        </a:rPr>
                        <a:t> </a:t>
                      </a:r>
                      <a:r>
                        <a:rPr lang="en-US" sz="1200" b="1" dirty="0" err="1" smtClean="0">
                          <a:solidFill>
                            <a:schemeClr val="bg1"/>
                          </a:solidFill>
                          <a:latin typeface="+mn-lt"/>
                        </a:rPr>
                        <a:t>feron</a:t>
                      </a:r>
                      <a:endParaRPr lang="en-US" sz="1200" b="1" dirty="0">
                        <a:solidFill>
                          <a:schemeClr val="bg1"/>
                        </a:solidFill>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b="1" dirty="0" err="1" smtClean="0">
                          <a:solidFill>
                            <a:schemeClr val="bg1"/>
                          </a:solidFill>
                          <a:latin typeface="+mn-lt"/>
                        </a:rPr>
                        <a:t>monte</a:t>
                      </a:r>
                      <a:r>
                        <a:rPr lang="en-US" sz="1200" b="1" dirty="0" smtClean="0">
                          <a:solidFill>
                            <a:schemeClr val="bg1"/>
                          </a:solidFill>
                          <a:latin typeface="+mn-lt"/>
                        </a:rPr>
                        <a:t> </a:t>
                      </a:r>
                      <a:r>
                        <a:rPr lang="en-US" sz="1200" b="1" dirty="0" err="1" smtClean="0">
                          <a:solidFill>
                            <a:schemeClr val="bg1"/>
                          </a:solidFill>
                          <a:latin typeface="+mn-lt"/>
                        </a:rPr>
                        <a:t>lukast</a:t>
                      </a:r>
                      <a:endParaRPr lang="en-US" sz="1200" b="1" dirty="0">
                        <a:solidFill>
                          <a:schemeClr val="bg1"/>
                        </a:solidFill>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200" b="1" smtClean="0">
                          <a:solidFill>
                            <a:schemeClr val="bg1"/>
                          </a:solidFill>
                          <a:latin typeface="+mn-lt"/>
                        </a:rPr>
                        <a:t>mor phine</a:t>
                      </a:r>
                      <a:endParaRPr lang="en-US" sz="1200" b="1">
                        <a:solidFill>
                          <a:schemeClr val="bg1"/>
                        </a:solidFill>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b="1" dirty="0" err="1" smtClean="0">
                          <a:solidFill>
                            <a:schemeClr val="bg1"/>
                          </a:solidFill>
                          <a:latin typeface="+mn-lt"/>
                        </a:rPr>
                        <a:t>ome</a:t>
                      </a:r>
                      <a:r>
                        <a:rPr lang="en-US" sz="1200" b="1" dirty="0" smtClean="0">
                          <a:solidFill>
                            <a:schemeClr val="bg1"/>
                          </a:solidFill>
                          <a:latin typeface="+mn-lt"/>
                        </a:rPr>
                        <a:t> </a:t>
                      </a:r>
                      <a:r>
                        <a:rPr lang="en-US" sz="1200" b="1" dirty="0" err="1" smtClean="0">
                          <a:solidFill>
                            <a:schemeClr val="bg1"/>
                          </a:solidFill>
                          <a:latin typeface="+mn-lt"/>
                        </a:rPr>
                        <a:t>prazole</a:t>
                      </a:r>
                      <a:endParaRPr lang="en-US" sz="1200" b="1" dirty="0">
                        <a:solidFill>
                          <a:schemeClr val="bg1"/>
                        </a:solidFill>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200" b="1" dirty="0" err="1" smtClean="0">
                          <a:solidFill>
                            <a:schemeClr val="bg1"/>
                          </a:solidFill>
                          <a:latin typeface="+mn-lt"/>
                        </a:rPr>
                        <a:t>ranit</a:t>
                      </a:r>
                      <a:r>
                        <a:rPr lang="en-US" sz="1200" b="1" dirty="0" smtClean="0">
                          <a:solidFill>
                            <a:schemeClr val="bg1"/>
                          </a:solidFill>
                          <a:latin typeface="+mn-lt"/>
                        </a:rPr>
                        <a:t> </a:t>
                      </a:r>
                      <a:r>
                        <a:rPr lang="en-US" sz="1200" b="1" dirty="0" err="1" smtClean="0">
                          <a:solidFill>
                            <a:schemeClr val="bg1"/>
                          </a:solidFill>
                          <a:latin typeface="+mn-lt"/>
                        </a:rPr>
                        <a:t>idine</a:t>
                      </a:r>
                      <a:endParaRPr lang="en-US" sz="1200" b="1" dirty="0">
                        <a:solidFill>
                          <a:schemeClr val="bg1"/>
                        </a:solidFill>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b="1" dirty="0" err="1" smtClean="0">
                          <a:solidFill>
                            <a:schemeClr val="bg1"/>
                          </a:solidFill>
                          <a:latin typeface="+mn-lt"/>
                        </a:rPr>
                        <a:t>simva</a:t>
                      </a:r>
                      <a:r>
                        <a:rPr lang="en-US" sz="1200" b="1" dirty="0" smtClean="0">
                          <a:solidFill>
                            <a:schemeClr val="bg1"/>
                          </a:solidFill>
                          <a:latin typeface="+mn-lt"/>
                        </a:rPr>
                        <a:t> statin</a:t>
                      </a:r>
                      <a:endParaRPr lang="en-US" sz="1200" b="1" dirty="0">
                        <a:solidFill>
                          <a:schemeClr val="bg1"/>
                        </a:solidFill>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200" b="1" dirty="0" err="1" smtClean="0">
                          <a:solidFill>
                            <a:schemeClr val="bg1"/>
                          </a:solidFill>
                          <a:latin typeface="+mn-lt"/>
                        </a:rPr>
                        <a:t>SSRIsTCAs</a:t>
                      </a:r>
                      <a:endParaRPr lang="en-US" sz="1200" b="1" dirty="0">
                        <a:solidFill>
                          <a:schemeClr val="bg1"/>
                        </a:solidFill>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b="1" dirty="0" err="1" smtClean="0">
                          <a:solidFill>
                            <a:schemeClr val="bg1"/>
                          </a:solidFill>
                          <a:latin typeface="+mn-lt"/>
                        </a:rPr>
                        <a:t>tamo</a:t>
                      </a:r>
                      <a:r>
                        <a:rPr lang="en-US" sz="1200" b="1" dirty="0" smtClean="0">
                          <a:solidFill>
                            <a:schemeClr val="bg1"/>
                          </a:solidFill>
                          <a:latin typeface="+mn-lt"/>
                        </a:rPr>
                        <a:t> </a:t>
                      </a:r>
                      <a:r>
                        <a:rPr lang="en-US" sz="1200" b="1" dirty="0" err="1" smtClean="0">
                          <a:solidFill>
                            <a:schemeClr val="bg1"/>
                          </a:solidFill>
                          <a:latin typeface="+mn-lt"/>
                        </a:rPr>
                        <a:t>xifen</a:t>
                      </a:r>
                      <a:endParaRPr lang="en-US" sz="1200" b="1" dirty="0">
                        <a:solidFill>
                          <a:schemeClr val="bg1"/>
                        </a:solidFill>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b="1" dirty="0" err="1" smtClean="0">
                          <a:solidFill>
                            <a:schemeClr val="bg1"/>
                          </a:solidFill>
                          <a:latin typeface="+mn-lt"/>
                        </a:rPr>
                        <a:t>thio</a:t>
                      </a:r>
                      <a:r>
                        <a:rPr lang="en-US" sz="1200" b="1" baseline="0" dirty="0" smtClean="0">
                          <a:solidFill>
                            <a:schemeClr val="bg1"/>
                          </a:solidFill>
                          <a:latin typeface="+mn-lt"/>
                        </a:rPr>
                        <a:t> </a:t>
                      </a:r>
                      <a:r>
                        <a:rPr lang="en-US" sz="1200" b="1" dirty="0" smtClean="0">
                          <a:solidFill>
                            <a:schemeClr val="bg1"/>
                          </a:solidFill>
                          <a:latin typeface="+mn-lt"/>
                        </a:rPr>
                        <a:t>purines</a:t>
                      </a:r>
                      <a:endParaRPr lang="en-US" sz="1200" b="1" dirty="0">
                        <a:solidFill>
                          <a:schemeClr val="bg1"/>
                        </a:solidFill>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n-US" sz="1200" b="1" dirty="0" smtClean="0">
                          <a:solidFill>
                            <a:schemeClr val="bg1"/>
                          </a:solidFill>
                          <a:latin typeface="+mn-lt"/>
                        </a:rPr>
                        <a:t>tram</a:t>
                      </a:r>
                      <a:r>
                        <a:rPr lang="en-US" sz="1200" b="1" baseline="0" dirty="0" smtClean="0">
                          <a:solidFill>
                            <a:schemeClr val="bg1"/>
                          </a:solidFill>
                          <a:latin typeface="+mn-lt"/>
                        </a:rPr>
                        <a:t> </a:t>
                      </a:r>
                      <a:r>
                        <a:rPr lang="en-US" sz="1200" b="1" baseline="0" dirty="0" err="1" smtClean="0">
                          <a:solidFill>
                            <a:schemeClr val="bg1"/>
                          </a:solidFill>
                          <a:latin typeface="+mn-lt"/>
                        </a:rPr>
                        <a:t>adol</a:t>
                      </a:r>
                      <a:endParaRPr lang="en-US" sz="1200" b="1" dirty="0">
                        <a:solidFill>
                          <a:schemeClr val="bg1"/>
                        </a:solidFill>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200" b="1" dirty="0" smtClean="0">
                          <a:solidFill>
                            <a:schemeClr val="bg1"/>
                          </a:solidFill>
                          <a:latin typeface="+mn-lt"/>
                        </a:rPr>
                        <a:t>war </a:t>
                      </a:r>
                      <a:r>
                        <a:rPr lang="en-US" sz="1200" b="1" dirty="0" err="1" smtClean="0">
                          <a:solidFill>
                            <a:schemeClr val="bg1"/>
                          </a:solidFill>
                          <a:latin typeface="+mn-lt"/>
                        </a:rPr>
                        <a:t>farin</a:t>
                      </a:r>
                      <a:endParaRPr lang="en-US" sz="1200" b="1" dirty="0">
                        <a:solidFill>
                          <a:schemeClr val="bg1"/>
                        </a:solidFill>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noFill/>
                      <a:prstDash val="sysDash"/>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430161">
                <a:tc>
                  <a:txBody>
                    <a:bodyPr/>
                    <a:lstStyle/>
                    <a:p>
                      <a:pPr algn="l" rtl="0" fontAlgn="t"/>
                      <a:r>
                        <a:rPr lang="en-US" sz="1600" b="1" i="0" u="none" strike="noStrike" dirty="0" smtClean="0">
                          <a:ln>
                            <a:noFill/>
                          </a:ln>
                          <a:solidFill>
                            <a:schemeClr val="bg1"/>
                          </a:solidFill>
                          <a:effectLst/>
                          <a:latin typeface="+mn-lt"/>
                        </a:rPr>
                        <a:t>BCH</a:t>
                      </a:r>
                      <a:endParaRPr lang="en-US" sz="1600" b="1" i="0" u="none" strike="noStrike" dirty="0">
                        <a:ln>
                          <a:noFill/>
                        </a:ln>
                        <a:solidFill>
                          <a:schemeClr val="bg1"/>
                        </a:solidFill>
                        <a:effectLst/>
                        <a:latin typeface="+mn-lt"/>
                      </a:endParaRPr>
                    </a:p>
                  </a:txBody>
                  <a:tcPr marL="45720" marR="45720" anchor="ctr">
                    <a:lnL w="3175" cap="flat" cmpd="sng" algn="ctr">
                      <a:noFill/>
                      <a:prstDash val="sysDash"/>
                      <a:round/>
                      <a:headEnd type="none" w="med" len="med"/>
                      <a:tailEnd type="none" w="med" len="med"/>
                    </a:lnL>
                    <a:lnR w="3175" cap="flat" cmpd="sng" algn="ctr">
                      <a:solidFill>
                        <a:schemeClr val="bg1"/>
                      </a:solidFill>
                      <a:prstDash val="sysDash"/>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solidFill>
                      <a:srgbClr val="3333FF">
                        <a:alpha val="69804"/>
                      </a:srgbClr>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bg1"/>
                      </a:solidFill>
                      <a:prstDash val="sysDash"/>
                      <a:round/>
                      <a:headEnd type="none" w="med" len="med"/>
                      <a:tailEnd type="none" w="med" len="med"/>
                    </a:lnB>
                    <a:solidFill>
                      <a:srgbClr val="3333FF">
                        <a:alpha val="69804"/>
                      </a:srgbClr>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bg1"/>
                      </a:solidFill>
                      <a:prstDash val="sysDash"/>
                      <a:round/>
                      <a:headEnd type="none" w="med" len="med"/>
                      <a:tailEnd type="none" w="med" len="med"/>
                    </a:lnB>
                    <a:solidFill>
                      <a:srgbClr val="3333FF">
                        <a:alpha val="69804"/>
                      </a:srgbClr>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bg1"/>
                      </a:solidFill>
                      <a:prstDash val="sysDash"/>
                      <a:round/>
                      <a:headEnd type="none" w="med" len="med"/>
                      <a:tailEnd type="none" w="med" len="med"/>
                    </a:lnB>
                    <a:solidFill>
                      <a:srgbClr val="3333FF">
                        <a:alpha val="69804"/>
                      </a:srgbClr>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bg1"/>
                      </a:solidFill>
                      <a:prstDash val="sysDash"/>
                      <a:round/>
                      <a:headEnd type="none" w="med" len="med"/>
                      <a:tailEnd type="none" w="med" len="med"/>
                    </a:lnB>
                    <a:solidFill>
                      <a:srgbClr val="3333FF">
                        <a:alpha val="69804"/>
                      </a:srgbClr>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bg1"/>
                      </a:solidFill>
                      <a:prstDash val="sysDash"/>
                      <a:round/>
                      <a:headEnd type="none" w="med" len="med"/>
                      <a:tailEnd type="none" w="med" len="med"/>
                    </a:lnB>
                    <a:solidFill>
                      <a:srgbClr val="3333FF">
                        <a:alpha val="69804"/>
                      </a:srgbClr>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bg1"/>
                      </a:solidFill>
                      <a:prstDash val="sysDash"/>
                      <a:round/>
                      <a:headEnd type="none" w="med" len="med"/>
                      <a:tailEnd type="none" w="med" len="med"/>
                    </a:lnB>
                    <a:solidFill>
                      <a:srgbClr val="3333FF">
                        <a:alpha val="69804"/>
                      </a:srgbClr>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bg1"/>
                      </a:solidFill>
                      <a:prstDash val="sysDash"/>
                      <a:round/>
                      <a:headEnd type="none" w="med" len="med"/>
                      <a:tailEnd type="none" w="med" len="med"/>
                    </a:lnB>
                    <a:solidFill>
                      <a:srgbClr val="3333FF">
                        <a:alpha val="69804"/>
                      </a:srgbClr>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bg1"/>
                      </a:solidFill>
                      <a:prstDash val="sysDash"/>
                      <a:round/>
                      <a:headEnd type="none" w="med" len="med"/>
                      <a:tailEnd type="none" w="med" len="med"/>
                    </a:lnB>
                    <a:solidFill>
                      <a:srgbClr val="3333FF">
                        <a:alpha val="69804"/>
                      </a:srgbClr>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bg1"/>
                      </a:solidFill>
                      <a:prstDash val="sysDash"/>
                      <a:round/>
                      <a:headEnd type="none" w="med" len="med"/>
                      <a:tailEnd type="none" w="med" len="med"/>
                    </a:lnB>
                    <a:solidFill>
                      <a:srgbClr val="3333FF">
                        <a:alpha val="69804"/>
                      </a:srgbClr>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bg1"/>
                      </a:solidFill>
                      <a:prstDash val="sysDash"/>
                      <a:round/>
                      <a:headEnd type="none" w="med" len="med"/>
                      <a:tailEnd type="none" w="med" len="med"/>
                    </a:lnB>
                    <a:solidFill>
                      <a:srgbClr val="3333FF">
                        <a:alpha val="69804"/>
                      </a:srgbClr>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bg1"/>
                      </a:solidFill>
                      <a:prstDash val="sysDash"/>
                      <a:round/>
                      <a:headEnd type="none" w="med" len="med"/>
                      <a:tailEnd type="none" w="med" len="med"/>
                    </a:lnB>
                    <a:solidFill>
                      <a:srgbClr val="3333FF">
                        <a:alpha val="69804"/>
                      </a:srgbClr>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bg1"/>
                      </a:solidFill>
                      <a:prstDash val="sysDash"/>
                      <a:round/>
                      <a:headEnd type="none" w="med" len="med"/>
                      <a:tailEnd type="none" w="med" len="med"/>
                    </a:lnB>
                    <a:solidFill>
                      <a:srgbClr val="3333FF">
                        <a:alpha val="69804"/>
                      </a:srgbClr>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bg1"/>
                      </a:solidFill>
                      <a:prstDash val="sysDash"/>
                      <a:round/>
                      <a:headEnd type="none" w="med" len="med"/>
                      <a:tailEnd type="none" w="med" len="med"/>
                    </a:lnB>
                    <a:solidFill>
                      <a:srgbClr val="3333FF">
                        <a:alpha val="69804"/>
                      </a:srgbClr>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bg1"/>
                      </a:solidFill>
                      <a:prstDash val="sysDash"/>
                      <a:round/>
                      <a:headEnd type="none" w="med" len="med"/>
                      <a:tailEnd type="none" w="med" len="med"/>
                    </a:lnB>
                    <a:solidFill>
                      <a:srgbClr val="3333FF">
                        <a:alpha val="69804"/>
                      </a:srgbClr>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noFill/>
                      <a:prstDash val="sysDash"/>
                      <a:round/>
                      <a:headEnd type="none" w="med" len="med"/>
                      <a:tailEnd type="none" w="med" len="med"/>
                    </a:lnR>
                    <a:lnT w="12700" cap="flat" cmpd="sng" algn="ctr">
                      <a:solidFill>
                        <a:schemeClr val="bg1"/>
                      </a:solidFill>
                      <a:prstDash val="solid"/>
                      <a:round/>
                      <a:headEnd type="none" w="med" len="med"/>
                      <a:tailEnd type="none" w="med" len="med"/>
                    </a:lnT>
                    <a:lnB w="3175"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solidFill>
                      <a:srgbClr val="3333FF">
                        <a:alpha val="69804"/>
                      </a:srgbClr>
                    </a:solidFill>
                  </a:tcPr>
                </a:tc>
              </a:tr>
              <a:tr h="430161">
                <a:tc>
                  <a:txBody>
                    <a:bodyPr/>
                    <a:lstStyle/>
                    <a:p>
                      <a:pPr algn="l" rtl="0" fontAlgn="t"/>
                      <a:r>
                        <a:rPr lang="en-US" sz="1600" b="1" u="none" strike="noStrike" dirty="0" smtClean="0">
                          <a:ln>
                            <a:noFill/>
                          </a:ln>
                          <a:solidFill>
                            <a:schemeClr val="bg1"/>
                          </a:solidFill>
                          <a:effectLst/>
                          <a:latin typeface="+mn-lt"/>
                        </a:rPr>
                        <a:t>CHOP</a:t>
                      </a:r>
                      <a:endParaRPr lang="en-US" sz="1600" b="1" i="0" u="none" strike="noStrike" dirty="0">
                        <a:ln>
                          <a:noFill/>
                        </a:ln>
                        <a:solidFill>
                          <a:schemeClr val="bg1"/>
                        </a:solidFill>
                        <a:effectLst/>
                        <a:latin typeface="+mn-lt"/>
                      </a:endParaRPr>
                    </a:p>
                  </a:txBody>
                  <a:tcPr marL="45720" marR="45720" anchor="ctr">
                    <a:lnL w="3175" cap="flat" cmpd="sng" algn="ctr">
                      <a:no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no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no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no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no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no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no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no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r>
              <a:tr h="459330">
                <a:tc>
                  <a:txBody>
                    <a:bodyPr/>
                    <a:lstStyle/>
                    <a:p>
                      <a:pPr algn="l" rtl="0" fontAlgn="t"/>
                      <a:r>
                        <a:rPr lang="en-US" sz="1600" b="1" i="0" u="none" strike="noStrike" dirty="0" smtClean="0">
                          <a:ln>
                            <a:noFill/>
                          </a:ln>
                          <a:solidFill>
                            <a:schemeClr val="bg1"/>
                          </a:solidFill>
                          <a:effectLst/>
                          <a:latin typeface="+mn-lt"/>
                        </a:rPr>
                        <a:t>CCHMC</a:t>
                      </a:r>
                      <a:endParaRPr lang="en-US" sz="1600" b="1" i="0" u="none" strike="noStrike" dirty="0">
                        <a:ln>
                          <a:noFill/>
                        </a:ln>
                        <a:solidFill>
                          <a:schemeClr val="bg1"/>
                        </a:solidFill>
                        <a:effectLst/>
                        <a:latin typeface="+mn-lt"/>
                      </a:endParaRPr>
                    </a:p>
                  </a:txBody>
                  <a:tcPr marL="45720" marR="45720" anchor="ctr">
                    <a:lnL w="3175" cap="flat" cmpd="sng" algn="ctr">
                      <a:no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solidFill>
                      <a:srgbClr val="3333FF">
                        <a:alpha val="80000"/>
                      </a:srgbClr>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alpha val="80000"/>
                      </a:srgbClr>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alpha val="80000"/>
                      </a:srgbClr>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alpha val="80000"/>
                      </a:srgbClr>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alpha val="80000"/>
                      </a:srgbClr>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alpha val="80000"/>
                      </a:srgbClr>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alpha val="80000"/>
                      </a:srgbClr>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alpha val="80000"/>
                      </a:srgbClr>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alpha val="80000"/>
                      </a:srgbClr>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alpha val="80000"/>
                      </a:srgbClr>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alpha val="80000"/>
                      </a:srgbClr>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alpha val="80000"/>
                      </a:srgbClr>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alpha val="80000"/>
                      </a:srgbClr>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alpha val="80000"/>
                      </a:srgbClr>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alpha val="80000"/>
                      </a:srgbClr>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no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solidFill>
                      <a:srgbClr val="3333FF">
                        <a:alpha val="80000"/>
                      </a:srgbClr>
                    </a:solidFill>
                  </a:tcPr>
                </a:tc>
              </a:tr>
              <a:tr h="617186">
                <a:tc>
                  <a:txBody>
                    <a:bodyPr/>
                    <a:lstStyle/>
                    <a:p>
                      <a:pPr algn="l" rtl="0" fontAlgn="t"/>
                      <a:r>
                        <a:rPr lang="en-US" sz="1600" b="1" i="0" u="none" strike="noStrike" dirty="0" err="1" smtClean="0">
                          <a:ln>
                            <a:noFill/>
                          </a:ln>
                          <a:solidFill>
                            <a:schemeClr val="bg1"/>
                          </a:solidFill>
                          <a:effectLst/>
                          <a:latin typeface="+mn-lt"/>
                        </a:rPr>
                        <a:t>Geisinger</a:t>
                      </a:r>
                      <a:endParaRPr lang="en-US" sz="1600" b="1" i="0" u="none" strike="noStrike" dirty="0">
                        <a:ln>
                          <a:noFill/>
                        </a:ln>
                        <a:solidFill>
                          <a:schemeClr val="bg1"/>
                        </a:solidFill>
                        <a:effectLst/>
                        <a:latin typeface="+mn-lt"/>
                      </a:endParaRPr>
                    </a:p>
                  </a:txBody>
                  <a:tcPr marL="45720" marR="45720" anchor="ctr">
                    <a:lnL w="3175" cap="flat" cmpd="sng" algn="ctr">
                      <a:no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no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no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no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no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no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no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no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r>
              <a:tr h="430161">
                <a:tc>
                  <a:txBody>
                    <a:bodyPr/>
                    <a:lstStyle/>
                    <a:p>
                      <a:pPr algn="l" rtl="0" fontAlgn="t"/>
                      <a:r>
                        <a:rPr lang="sv-SE" sz="1600" b="1" u="none" strike="noStrike" dirty="0" smtClean="0">
                          <a:ln>
                            <a:noFill/>
                          </a:ln>
                          <a:solidFill>
                            <a:schemeClr val="bg1"/>
                          </a:solidFill>
                          <a:effectLst/>
                          <a:latin typeface="+mn-lt"/>
                        </a:rPr>
                        <a:t>GHC/UW</a:t>
                      </a:r>
                    </a:p>
                  </a:txBody>
                  <a:tcPr marL="45720" marR="45720" anchor="ctr">
                    <a:lnL w="3175" cap="flat" cmpd="sng" algn="ctr">
                      <a:no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solidFill>
                      <a:srgbClr val="3333FF"/>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no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solidFill>
                      <a:srgbClr val="3333FF"/>
                    </a:solidFill>
                  </a:tcPr>
                </a:tc>
              </a:tr>
              <a:tr h="430161">
                <a:tc>
                  <a:txBody>
                    <a:bodyPr/>
                    <a:lstStyle/>
                    <a:p>
                      <a:pPr algn="l" rtl="0" fontAlgn="t"/>
                      <a:r>
                        <a:rPr lang="en-US" sz="1600" b="1" i="0" u="none" strike="noStrike" dirty="0" smtClean="0">
                          <a:ln>
                            <a:noFill/>
                          </a:ln>
                          <a:solidFill>
                            <a:schemeClr val="bg1"/>
                          </a:solidFill>
                          <a:effectLst/>
                          <a:latin typeface="+mn-lt"/>
                        </a:rPr>
                        <a:t>Marshfield</a:t>
                      </a:r>
                      <a:endParaRPr lang="en-US" sz="1600" b="1" i="0" u="none" strike="noStrike" dirty="0">
                        <a:ln>
                          <a:noFill/>
                        </a:ln>
                        <a:solidFill>
                          <a:schemeClr val="bg1"/>
                        </a:solidFill>
                        <a:effectLst/>
                        <a:latin typeface="+mn-lt"/>
                      </a:endParaRPr>
                    </a:p>
                  </a:txBody>
                  <a:tcPr marL="45720" marR="45720" anchor="ctr">
                    <a:lnL w="3175" cap="flat" cmpd="sng" algn="ctr">
                      <a:no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no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no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no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no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no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no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no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r>
              <a:tr h="430161">
                <a:tc>
                  <a:txBody>
                    <a:bodyPr/>
                    <a:lstStyle/>
                    <a:p>
                      <a:pPr algn="l" rtl="0" fontAlgn="t"/>
                      <a:r>
                        <a:rPr lang="en-US" sz="1600" b="1" u="none" strike="noStrike" dirty="0" smtClean="0">
                          <a:ln>
                            <a:noFill/>
                          </a:ln>
                          <a:solidFill>
                            <a:schemeClr val="bg1"/>
                          </a:solidFill>
                          <a:effectLst/>
                          <a:latin typeface="+mn-lt"/>
                        </a:rPr>
                        <a:t>Mayo </a:t>
                      </a:r>
                      <a:endParaRPr lang="en-US" sz="1600" b="1" i="0" u="none" strike="noStrike" dirty="0">
                        <a:ln>
                          <a:noFill/>
                        </a:ln>
                        <a:solidFill>
                          <a:schemeClr val="bg1"/>
                        </a:solidFill>
                        <a:effectLst/>
                        <a:latin typeface="+mn-lt"/>
                      </a:endParaRPr>
                    </a:p>
                  </a:txBody>
                  <a:tcPr marL="45720" marR="45720" anchor="ctr">
                    <a:lnL w="3175" cap="flat" cmpd="sng" algn="ctr">
                      <a:no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solidFill>
                      <a:srgbClr val="3333FF"/>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no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solidFill>
                      <a:srgbClr val="3333FF"/>
                    </a:solidFill>
                  </a:tcPr>
                </a:tc>
              </a:tr>
              <a:tr h="739077">
                <a:tc>
                  <a:txBody>
                    <a:bodyPr/>
                    <a:lstStyle/>
                    <a:p>
                      <a:pPr algn="l" rtl="0" fontAlgn="t"/>
                      <a:r>
                        <a:rPr lang="en-US" sz="1600" b="1" i="0" u="none" strike="noStrike" dirty="0" smtClean="0">
                          <a:ln>
                            <a:noFill/>
                          </a:ln>
                          <a:solidFill>
                            <a:schemeClr val="bg1"/>
                          </a:solidFill>
                          <a:effectLst/>
                          <a:latin typeface="+mn-lt"/>
                        </a:rPr>
                        <a:t>Mount Sinai</a:t>
                      </a:r>
                      <a:endParaRPr lang="en-US" sz="1600" b="1" i="0" u="none" strike="noStrike" dirty="0">
                        <a:ln>
                          <a:noFill/>
                        </a:ln>
                        <a:solidFill>
                          <a:schemeClr val="bg1"/>
                        </a:solidFill>
                        <a:effectLst/>
                        <a:latin typeface="+mn-lt"/>
                      </a:endParaRPr>
                    </a:p>
                  </a:txBody>
                  <a:tcPr marL="45720" marR="45720" anchor="ctr">
                    <a:lnL w="3175" cap="flat" cmpd="sng" algn="ctr">
                      <a:no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no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no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no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no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no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no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no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no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no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no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no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no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no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no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no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noFill/>
                  </a:tcPr>
                </a:tc>
              </a:tr>
              <a:tr h="430161">
                <a:tc>
                  <a:txBody>
                    <a:bodyPr/>
                    <a:lstStyle/>
                    <a:p>
                      <a:pPr algn="l" rtl="0" fontAlgn="t"/>
                      <a:r>
                        <a:rPr lang="en-US" sz="1600" b="1" i="0" u="none" strike="noStrike" dirty="0" smtClean="0">
                          <a:ln>
                            <a:noFill/>
                          </a:ln>
                          <a:solidFill>
                            <a:schemeClr val="bg1"/>
                          </a:solidFill>
                          <a:effectLst/>
                          <a:latin typeface="+mn-lt"/>
                        </a:rPr>
                        <a:t>NU</a:t>
                      </a:r>
                      <a:endParaRPr lang="en-US" sz="1600" b="1" i="0" u="none" strike="noStrike" dirty="0">
                        <a:ln>
                          <a:noFill/>
                        </a:ln>
                        <a:solidFill>
                          <a:schemeClr val="bg1"/>
                        </a:solidFill>
                        <a:effectLst/>
                        <a:latin typeface="+mn-lt"/>
                      </a:endParaRPr>
                    </a:p>
                  </a:txBody>
                  <a:tcPr marL="45720" marR="45720" anchor="ctr">
                    <a:lnL w="3175" cap="flat" cmpd="sng" algn="ctr">
                      <a:no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solidFill>
                      <a:srgbClr val="3333FF"/>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solidFill>
                      <a:srgbClr val="3333FF"/>
                    </a:solid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noFill/>
                      <a:prstDash val="sysDash"/>
                      <a:round/>
                      <a:headEnd type="none" w="med" len="med"/>
                      <a:tailEnd type="none" w="med" len="med"/>
                    </a:lnR>
                    <a:lnT w="3175" cap="flat" cmpd="sng" algn="ctr">
                      <a:solidFill>
                        <a:schemeClr val="bg1"/>
                      </a:solidFill>
                      <a:prstDash val="sysDash"/>
                      <a:round/>
                      <a:headEnd type="none" w="med" len="med"/>
                      <a:tailEnd type="none" w="med" len="med"/>
                    </a:lnT>
                    <a:lnB w="3175" cap="flat" cmpd="sng" algn="ctr">
                      <a:solidFill>
                        <a:schemeClr val="bg1"/>
                      </a:solidFill>
                      <a:prstDash val="sysDash"/>
                      <a:round/>
                      <a:headEnd type="none" w="med" len="med"/>
                      <a:tailEnd type="none" w="med" len="med"/>
                    </a:lnB>
                    <a:lnTlToBr w="12700" cmpd="sng">
                      <a:noFill/>
                      <a:prstDash val="solid"/>
                    </a:lnTlToBr>
                    <a:lnBlToTr w="12700" cmpd="sng">
                      <a:noFill/>
                      <a:prstDash val="solid"/>
                    </a:lnBlToTr>
                    <a:solidFill>
                      <a:srgbClr val="3333FF"/>
                    </a:solidFill>
                  </a:tcPr>
                </a:tc>
              </a:tr>
              <a:tr h="430161">
                <a:tc>
                  <a:txBody>
                    <a:bodyPr/>
                    <a:lstStyle/>
                    <a:p>
                      <a:pPr algn="l" rtl="0" fontAlgn="t"/>
                      <a:r>
                        <a:rPr lang="en-US" sz="1600" b="1" i="0" u="none" strike="noStrike" dirty="0" smtClean="0">
                          <a:ln>
                            <a:noFill/>
                          </a:ln>
                          <a:solidFill>
                            <a:schemeClr val="bg1"/>
                          </a:solidFill>
                          <a:effectLst/>
                          <a:latin typeface="+mn-lt"/>
                        </a:rPr>
                        <a:t>Vanderbilt</a:t>
                      </a:r>
                      <a:endParaRPr lang="en-US" sz="1600" b="1" i="0" u="none" strike="noStrike" dirty="0">
                        <a:ln>
                          <a:noFill/>
                        </a:ln>
                        <a:solidFill>
                          <a:schemeClr val="bg1"/>
                        </a:solidFill>
                        <a:effectLst/>
                        <a:latin typeface="+mn-lt"/>
                      </a:endParaRPr>
                    </a:p>
                  </a:txBody>
                  <a:tcPr marL="45720" marR="45720" anchor="ctr">
                    <a:lnL w="3175" cap="flat" cmpd="sng" algn="ctr">
                      <a:no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marR="0" indent="0" algn="ctr" defTabSz="914400" rtl="0" eaLnBrk="1" fontAlgn="t" latinLnBrk="0" hangingPunct="1">
                        <a:lnSpc>
                          <a:spcPct val="100000"/>
                        </a:lnSpc>
                        <a:spcBef>
                          <a:spcPts val="0"/>
                        </a:spcBef>
                        <a:spcAft>
                          <a:spcPts val="0"/>
                        </a:spcAft>
                        <a:buClrTx/>
                        <a:buSzTx/>
                        <a:buFontTx/>
                        <a:buNone/>
                        <a:tabLst/>
                        <a:defRPr/>
                      </a:pPr>
                      <a:r>
                        <a:rPr lang="en-US" sz="1200" b="1" i="0" u="none" strike="noStrike" dirty="0" err="1" smtClean="0">
                          <a:solidFill>
                            <a:srgbClr val="0000FF"/>
                          </a:solidFill>
                          <a:effectLst/>
                          <a:latin typeface="+mn-lt"/>
                        </a:rPr>
                        <a:t>tacro</a:t>
                      </a:r>
                      <a:r>
                        <a:rPr lang="en-US" sz="1200" b="1" i="0" u="none" strike="noStrike" dirty="0" smtClean="0">
                          <a:solidFill>
                            <a:srgbClr val="0000FF"/>
                          </a:solidFill>
                          <a:effectLst/>
                          <a:latin typeface="+mn-lt"/>
                        </a:rPr>
                        <a:t> </a:t>
                      </a:r>
                      <a:r>
                        <a:rPr lang="en-US" sz="1200" b="1" i="0" u="none" strike="noStrike" dirty="0" err="1" smtClean="0">
                          <a:solidFill>
                            <a:srgbClr val="0000FF"/>
                          </a:solidFill>
                          <a:effectLst/>
                          <a:latin typeface="+mn-lt"/>
                        </a:rPr>
                        <a:t>limus</a:t>
                      </a:r>
                      <a:endParaRPr lang="en-US" sz="1200" b="1" i="0" u="none" strike="noStrike" dirty="0" smtClean="0">
                        <a:solidFill>
                          <a:srgbClr val="0000FF"/>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solidFill>
                        <a:schemeClr val="bg1"/>
                      </a:solidFill>
                      <a:prstDash val="sysDash"/>
                      <a:round/>
                      <a:headEnd type="none" w="med" len="med"/>
                      <a:tailEnd type="none" w="med" len="med"/>
                    </a:lnR>
                    <a:lnT w="3175" cap="flat" cmpd="sng" algn="ctr">
                      <a:solidFill>
                        <a:schemeClr val="bg1"/>
                      </a:solidFill>
                      <a:prstDash val="sysDash"/>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rtl="0" fontAlgn="t"/>
                      <a:r>
                        <a:rPr lang="en-US" sz="1200" b="1" i="0" u="none" strike="noStrike" dirty="0" smtClean="0">
                          <a:solidFill>
                            <a:schemeClr val="bg1"/>
                          </a:solidFill>
                          <a:effectLst/>
                          <a:latin typeface="+mn-lt"/>
                        </a:rPr>
                        <a:t>X</a:t>
                      </a:r>
                      <a:endParaRPr lang="en-US" sz="1200" b="1" i="0" u="none" strike="noStrike" dirty="0">
                        <a:solidFill>
                          <a:schemeClr val="bg1"/>
                        </a:solidFill>
                        <a:effectLst/>
                        <a:latin typeface="+mn-lt"/>
                      </a:endParaRPr>
                    </a:p>
                  </a:txBody>
                  <a:tcPr marL="45720" marR="45720" anchor="ctr">
                    <a:lnL w="3175" cap="flat" cmpd="sng" algn="ctr">
                      <a:solidFill>
                        <a:schemeClr val="bg1"/>
                      </a:solidFill>
                      <a:prstDash val="sysDash"/>
                      <a:round/>
                      <a:headEnd type="none" w="med" len="med"/>
                      <a:tailEnd type="none" w="med" len="med"/>
                    </a:lnL>
                    <a:lnR w="3175" cap="flat" cmpd="sng" algn="ctr">
                      <a:noFill/>
                      <a:prstDash val="sysDash"/>
                      <a:round/>
                      <a:headEnd type="none" w="med" len="med"/>
                      <a:tailEnd type="none" w="med" len="med"/>
                    </a:lnR>
                    <a:lnT w="3175" cap="flat" cmpd="sng" algn="ctr">
                      <a:solidFill>
                        <a:schemeClr val="bg1"/>
                      </a:solidFill>
                      <a:prstDash val="sysDash"/>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TextBox 1"/>
          <p:cNvSpPr txBox="1"/>
          <p:nvPr/>
        </p:nvSpPr>
        <p:spPr>
          <a:xfrm>
            <a:off x="7053944" y="6183868"/>
            <a:ext cx="300082" cy="369332"/>
          </a:xfrm>
          <a:prstGeom prst="rect">
            <a:avLst/>
          </a:prstGeom>
          <a:noFill/>
        </p:spPr>
        <p:txBody>
          <a:bodyPr wrap="none" rtlCol="0">
            <a:spAutoFit/>
          </a:bodyPr>
          <a:lstStyle/>
          <a:p>
            <a:r>
              <a:rPr lang="en-US" dirty="0" smtClean="0">
                <a:solidFill>
                  <a:schemeClr val="bg1"/>
                </a:solidFill>
              </a:rPr>
              <a:t>x</a:t>
            </a:r>
            <a:endParaRPr lang="en-US" dirty="0">
              <a:solidFill>
                <a:schemeClr val="bg1"/>
              </a:solidFill>
            </a:endParaRPr>
          </a:p>
        </p:txBody>
      </p:sp>
    </p:spTree>
    <p:extLst>
      <p:ext uri="{BB962C8B-B14F-4D97-AF65-F5344CB8AC3E}">
        <p14:creationId xmlns:p14="http://schemas.microsoft.com/office/powerpoint/2010/main" val="2519466465"/>
      </p:ext>
    </p:extLst>
  </p:cSld>
  <p:clrMapOvr>
    <a:masterClrMapping/>
  </p:clrMapOvr>
  <mc:AlternateContent xmlns:mc="http://schemas.openxmlformats.org/markup-compatibility/2006" xmlns:p14="http://schemas.microsoft.com/office/powerpoint/2010/main">
    <mc:Choice Requires="p14">
      <p:transition spd="slow" p14:dur="1500" advTm="584">
        <p:fade/>
      </p:transition>
    </mc:Choice>
    <mc:Fallback xmlns="">
      <p:transition spd="slow" advTm="584">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0" y="381000"/>
            <a:ext cx="9144000" cy="914400"/>
          </a:xfrm>
        </p:spPr>
        <p:txBody>
          <a:bodyPr/>
          <a:lstStyle/>
          <a:p>
            <a:pPr eaLnBrk="1" hangingPunct="1">
              <a:lnSpc>
                <a:spcPct val="95000"/>
              </a:lnSpc>
            </a:pPr>
            <a:r>
              <a:rPr lang="en-US" dirty="0" smtClean="0"/>
              <a:t>Preliminary PGRN-</a:t>
            </a:r>
            <a:r>
              <a:rPr lang="en-US" dirty="0" err="1" smtClean="0"/>
              <a:t>Seq</a:t>
            </a:r>
            <a:r>
              <a:rPr lang="en-US" dirty="0" smtClean="0"/>
              <a:t> Results</a:t>
            </a:r>
            <a:br>
              <a:rPr lang="en-US" dirty="0" smtClean="0"/>
            </a:br>
            <a:r>
              <a:rPr lang="en-US" i="1" dirty="0" smtClean="0"/>
              <a:t>SCN5A </a:t>
            </a:r>
            <a:r>
              <a:rPr lang="en-US" dirty="0" smtClean="0"/>
              <a:t>and </a:t>
            </a:r>
            <a:r>
              <a:rPr lang="en-US" i="1" dirty="0" smtClean="0"/>
              <a:t>KCNH2  </a:t>
            </a:r>
            <a:r>
              <a:rPr lang="en-US" dirty="0" smtClean="0"/>
              <a:t>in 2,000 Patients</a:t>
            </a:r>
          </a:p>
        </p:txBody>
      </p:sp>
      <p:sp>
        <p:nvSpPr>
          <p:cNvPr id="5123" name="Rectangle 3"/>
          <p:cNvSpPr>
            <a:spLocks noChangeArrowheads="1"/>
          </p:cNvSpPr>
          <p:nvPr/>
        </p:nvSpPr>
        <p:spPr bwMode="auto">
          <a:xfrm>
            <a:off x="496110" y="1524000"/>
            <a:ext cx="8153400" cy="1679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ts val="900"/>
              </a:spcBef>
              <a:buFontTx/>
              <a:buChar char="•"/>
            </a:pPr>
            <a:r>
              <a:rPr lang="en-US" sz="2800" dirty="0">
                <a:solidFill>
                  <a:srgbClr val="FFFFFF"/>
                </a:solidFill>
              </a:rPr>
              <a:t>83 rare (MAF &lt; 1%) in </a:t>
            </a:r>
            <a:r>
              <a:rPr lang="en-US" sz="2800" i="1" dirty="0">
                <a:solidFill>
                  <a:srgbClr val="FFFFFF"/>
                </a:solidFill>
              </a:rPr>
              <a:t>SCN5A, </a:t>
            </a:r>
            <a:r>
              <a:rPr lang="en-US" sz="2800" dirty="0">
                <a:solidFill>
                  <a:srgbClr val="FFFFFF"/>
                </a:solidFill>
              </a:rPr>
              <a:t>45 in </a:t>
            </a:r>
            <a:r>
              <a:rPr lang="en-US" sz="2800" i="1" dirty="0">
                <a:solidFill>
                  <a:srgbClr val="FFFFFF"/>
                </a:solidFill>
              </a:rPr>
              <a:t>KCNH2 </a:t>
            </a:r>
          </a:p>
          <a:p>
            <a:pPr marL="342900" indent="-342900">
              <a:lnSpc>
                <a:spcPct val="90000"/>
              </a:lnSpc>
              <a:spcBef>
                <a:spcPts val="900"/>
              </a:spcBef>
              <a:buFontTx/>
              <a:buChar char="•"/>
            </a:pPr>
            <a:r>
              <a:rPr lang="en-US" sz="2800" dirty="0">
                <a:solidFill>
                  <a:srgbClr val="FFFFFF"/>
                </a:solidFill>
              </a:rPr>
              <a:t>121/128 MAF &lt; 0.5%, 92 singletons</a:t>
            </a:r>
          </a:p>
          <a:p>
            <a:pPr marL="342900" indent="-342900">
              <a:lnSpc>
                <a:spcPct val="90000"/>
              </a:lnSpc>
              <a:spcBef>
                <a:spcPts val="900"/>
              </a:spcBef>
              <a:buFontTx/>
              <a:buChar char="•"/>
            </a:pPr>
            <a:r>
              <a:rPr lang="en-US" sz="2800" dirty="0">
                <a:solidFill>
                  <a:srgbClr val="FFFFFF"/>
                </a:solidFill>
              </a:rPr>
              <a:t>Three labs assessed known/likely pathogenicity</a:t>
            </a:r>
          </a:p>
        </p:txBody>
      </p:sp>
      <p:grpSp>
        <p:nvGrpSpPr>
          <p:cNvPr id="20" name="Group 19"/>
          <p:cNvGrpSpPr/>
          <p:nvPr/>
        </p:nvGrpSpPr>
        <p:grpSpPr>
          <a:xfrm>
            <a:off x="3422103" y="3250801"/>
            <a:ext cx="2253987" cy="2178854"/>
            <a:chOff x="3422103" y="3231346"/>
            <a:chExt cx="2253987" cy="2178854"/>
          </a:xfrm>
        </p:grpSpPr>
        <p:sp>
          <p:nvSpPr>
            <p:cNvPr id="17" name="Oval 16"/>
            <p:cNvSpPr/>
            <p:nvPr/>
          </p:nvSpPr>
          <p:spPr>
            <a:xfrm>
              <a:off x="3422103" y="3231346"/>
              <a:ext cx="2253987" cy="2178854"/>
            </a:xfrm>
            <a:prstGeom prst="ellipse">
              <a:avLst/>
            </a:prstGeom>
            <a:solidFill>
              <a:srgbClr val="FF99FF">
                <a:alpha val="49804"/>
              </a:srgb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a:off x="3884580" y="3429000"/>
              <a:ext cx="1371599" cy="954107"/>
            </a:xfrm>
            <a:prstGeom prst="rect">
              <a:avLst/>
            </a:prstGeom>
            <a:noFill/>
          </p:spPr>
          <p:txBody>
            <a:bodyPr wrap="square" rtlCol="0">
              <a:spAutoFit/>
            </a:bodyPr>
            <a:lstStyle/>
            <a:p>
              <a:pPr algn="ctr"/>
              <a:r>
                <a:rPr lang="en-US" sz="2800" dirty="0">
                  <a:solidFill>
                    <a:srgbClr val="FFFFFF"/>
                  </a:solidFill>
                </a:rPr>
                <a:t>Lab 1 </a:t>
              </a:r>
              <a:r>
                <a:rPr lang="en-US" sz="2800" dirty="0" smtClean="0">
                  <a:solidFill>
                    <a:srgbClr val="FFFFFF"/>
                  </a:solidFill>
                </a:rPr>
                <a:t>16/128</a:t>
              </a:r>
              <a:endParaRPr lang="en-US" sz="2800" dirty="0">
                <a:solidFill>
                  <a:srgbClr val="FFFFFF"/>
                </a:solidFill>
              </a:endParaRPr>
            </a:p>
          </p:txBody>
        </p:sp>
      </p:grpSp>
      <p:grpSp>
        <p:nvGrpSpPr>
          <p:cNvPr id="22" name="Group 21"/>
          <p:cNvGrpSpPr/>
          <p:nvPr/>
        </p:nvGrpSpPr>
        <p:grpSpPr>
          <a:xfrm>
            <a:off x="2755758" y="4323548"/>
            <a:ext cx="2253987" cy="2178854"/>
            <a:chOff x="2697393" y="4323548"/>
            <a:chExt cx="2253987" cy="2178854"/>
          </a:xfrm>
        </p:grpSpPr>
        <p:sp>
          <p:nvSpPr>
            <p:cNvPr id="18" name="Oval 17"/>
            <p:cNvSpPr/>
            <p:nvPr/>
          </p:nvSpPr>
          <p:spPr>
            <a:xfrm>
              <a:off x="2697393" y="4323548"/>
              <a:ext cx="2253987" cy="2178854"/>
            </a:xfrm>
            <a:prstGeom prst="ellipse">
              <a:avLst/>
            </a:prstGeom>
            <a:solidFill>
              <a:srgbClr val="FFFF00">
                <a:alpha val="49804"/>
              </a:srgb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 name="TextBox 12"/>
            <p:cNvSpPr txBox="1"/>
            <p:nvPr/>
          </p:nvSpPr>
          <p:spPr>
            <a:xfrm>
              <a:off x="2858310" y="5220510"/>
              <a:ext cx="1371599" cy="954107"/>
            </a:xfrm>
            <a:prstGeom prst="rect">
              <a:avLst/>
            </a:prstGeom>
            <a:noFill/>
          </p:spPr>
          <p:txBody>
            <a:bodyPr wrap="square" rtlCol="0">
              <a:spAutoFit/>
            </a:bodyPr>
            <a:lstStyle/>
            <a:p>
              <a:pPr algn="ctr"/>
              <a:r>
                <a:rPr lang="en-US" sz="2800" dirty="0">
                  <a:solidFill>
                    <a:srgbClr val="FFFFFF"/>
                  </a:solidFill>
                </a:rPr>
                <a:t>Lab 2 </a:t>
              </a:r>
              <a:r>
                <a:rPr lang="en-US" sz="2800" dirty="0" smtClean="0">
                  <a:solidFill>
                    <a:srgbClr val="FFFFFF"/>
                  </a:solidFill>
                </a:rPr>
                <a:t>24/128</a:t>
              </a:r>
              <a:endParaRPr lang="en-US" sz="2800" dirty="0">
                <a:solidFill>
                  <a:srgbClr val="FFFFFF"/>
                </a:solidFill>
              </a:endParaRPr>
            </a:p>
          </p:txBody>
        </p:sp>
      </p:grpSp>
      <p:grpSp>
        <p:nvGrpSpPr>
          <p:cNvPr id="21" name="Group 20"/>
          <p:cNvGrpSpPr/>
          <p:nvPr/>
        </p:nvGrpSpPr>
        <p:grpSpPr>
          <a:xfrm>
            <a:off x="4132635" y="4313208"/>
            <a:ext cx="2253987" cy="2178854"/>
            <a:chOff x="4153710" y="4313208"/>
            <a:chExt cx="2253987" cy="2178854"/>
          </a:xfrm>
        </p:grpSpPr>
        <p:sp>
          <p:nvSpPr>
            <p:cNvPr id="19" name="Oval 18"/>
            <p:cNvSpPr/>
            <p:nvPr/>
          </p:nvSpPr>
          <p:spPr>
            <a:xfrm>
              <a:off x="4153710" y="4313208"/>
              <a:ext cx="2253987" cy="2178854"/>
            </a:xfrm>
            <a:prstGeom prst="ellipse">
              <a:avLst/>
            </a:prstGeom>
            <a:solidFill>
              <a:srgbClr val="0099CC">
                <a:alpha val="49804"/>
              </a:srgb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 name="TextBox 13"/>
            <p:cNvSpPr txBox="1"/>
            <p:nvPr/>
          </p:nvSpPr>
          <p:spPr>
            <a:xfrm>
              <a:off x="4951380" y="5218093"/>
              <a:ext cx="1371599" cy="954107"/>
            </a:xfrm>
            <a:prstGeom prst="rect">
              <a:avLst/>
            </a:prstGeom>
            <a:noFill/>
          </p:spPr>
          <p:txBody>
            <a:bodyPr wrap="square" rtlCol="0">
              <a:spAutoFit/>
            </a:bodyPr>
            <a:lstStyle/>
            <a:p>
              <a:pPr algn="ctr"/>
              <a:r>
                <a:rPr lang="en-US" sz="2800" dirty="0">
                  <a:solidFill>
                    <a:srgbClr val="FFFFFF"/>
                  </a:solidFill>
                </a:rPr>
                <a:t>Lab 3 </a:t>
              </a:r>
              <a:r>
                <a:rPr lang="en-US" sz="2800" dirty="0" smtClean="0">
                  <a:solidFill>
                    <a:srgbClr val="FFFFFF"/>
                  </a:solidFill>
                </a:rPr>
                <a:t>17/128</a:t>
              </a:r>
              <a:endParaRPr lang="en-US" sz="2800" dirty="0">
                <a:solidFill>
                  <a:srgbClr val="FFFFFF"/>
                </a:solidFill>
              </a:endParaRPr>
            </a:p>
          </p:txBody>
        </p:sp>
      </p:grpSp>
      <p:sp>
        <p:nvSpPr>
          <p:cNvPr id="15" name="TextBox 14"/>
          <p:cNvSpPr txBox="1"/>
          <p:nvPr/>
        </p:nvSpPr>
        <p:spPr>
          <a:xfrm>
            <a:off x="4267201" y="4697504"/>
            <a:ext cx="609599" cy="769441"/>
          </a:xfrm>
          <a:prstGeom prst="rect">
            <a:avLst/>
          </a:prstGeom>
          <a:noFill/>
          <a:ln>
            <a:noFill/>
          </a:ln>
        </p:spPr>
        <p:txBody>
          <a:bodyPr wrap="square" rtlCol="0">
            <a:spAutoFit/>
          </a:bodyPr>
          <a:lstStyle/>
          <a:p>
            <a:pPr algn="ctr"/>
            <a:r>
              <a:rPr lang="en-US" sz="4400" b="1" dirty="0">
                <a:solidFill>
                  <a:srgbClr val="FFFFFF"/>
                </a:solidFill>
              </a:rPr>
              <a:t>4</a:t>
            </a:r>
          </a:p>
        </p:txBody>
      </p:sp>
      <p:sp>
        <p:nvSpPr>
          <p:cNvPr id="23" name="Oval 22"/>
          <p:cNvSpPr/>
          <p:nvPr/>
        </p:nvSpPr>
        <p:spPr>
          <a:xfrm>
            <a:off x="4229910" y="4743855"/>
            <a:ext cx="685800" cy="69911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6" name="TextBox 15"/>
          <p:cNvSpPr txBox="1"/>
          <p:nvPr/>
        </p:nvSpPr>
        <p:spPr>
          <a:xfrm>
            <a:off x="6590522" y="3144417"/>
            <a:ext cx="2192725" cy="1938992"/>
          </a:xfrm>
          <a:prstGeom prst="rect">
            <a:avLst/>
          </a:prstGeom>
          <a:noFill/>
          <a:ln>
            <a:solidFill>
              <a:srgbClr val="00FFFF"/>
            </a:solidFill>
          </a:ln>
        </p:spPr>
        <p:txBody>
          <a:bodyPr wrap="square" rtlCol="0">
            <a:spAutoFit/>
          </a:bodyPr>
          <a:lstStyle/>
          <a:p>
            <a:pPr algn="ctr"/>
            <a:r>
              <a:rPr lang="en-US" sz="2400" dirty="0" smtClean="0">
                <a:solidFill>
                  <a:srgbClr val="FFFFFF"/>
                </a:solidFill>
              </a:rPr>
              <a:t>Of total 40 variants, only 4 called pathogenic by all 3 labs</a:t>
            </a:r>
            <a:endParaRPr lang="en-US" sz="2400" dirty="0">
              <a:solidFill>
                <a:srgbClr val="FFFFFF"/>
              </a:solidFill>
            </a:endParaRPr>
          </a:p>
        </p:txBody>
      </p:sp>
    </p:spTree>
    <p:custDataLst>
      <p:tags r:id="rId1"/>
    </p:custDataLst>
    <p:extLst>
      <p:ext uri="{BB962C8B-B14F-4D97-AF65-F5344CB8AC3E}">
        <p14:creationId xmlns:p14="http://schemas.microsoft.com/office/powerpoint/2010/main" val="1057175964"/>
      </p:ext>
    </p:extLst>
  </p:cSld>
  <p:clrMapOvr>
    <a:masterClrMapping/>
  </p:clrMapOvr>
  <mc:AlternateContent xmlns:mc="http://schemas.openxmlformats.org/markup-compatibility/2006" xmlns:p14="http://schemas.microsoft.com/office/powerpoint/2010/main">
    <mc:Choice Requires="p14">
      <p:transition spd="med" p14:dur="700" advTm="11664">
        <p:fade/>
      </p:transition>
    </mc:Choice>
    <mc:Fallback xmlns="">
      <p:transition spd="med" advTm="1166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fade">
                                      <p:cBhvr>
                                        <p:cTn id="7" dur="500"/>
                                        <p:tgtEl>
                                          <p:spTgt spid="51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3">
                                            <p:txEl>
                                              <p:pRg st="1" end="1"/>
                                            </p:txEl>
                                          </p:spTgt>
                                        </p:tgtEl>
                                        <p:attrNameLst>
                                          <p:attrName>style.visibility</p:attrName>
                                        </p:attrNameLst>
                                      </p:cBhvr>
                                      <p:to>
                                        <p:strVal val="visible"/>
                                      </p:to>
                                    </p:set>
                                    <p:animEffect transition="in" filter="fade">
                                      <p:cBhvr>
                                        <p:cTn id="12" dur="500"/>
                                        <p:tgtEl>
                                          <p:spTgt spid="51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23">
                                            <p:txEl>
                                              <p:pRg st="2" end="2"/>
                                            </p:txEl>
                                          </p:spTgt>
                                        </p:tgtEl>
                                        <p:attrNameLst>
                                          <p:attrName>style.visibility</p:attrName>
                                        </p:attrNameLst>
                                      </p:cBhvr>
                                      <p:to>
                                        <p:strVal val="visible"/>
                                      </p:to>
                                    </p:set>
                                    <p:animEffect transition="in" filter="fade">
                                      <p:cBhvr>
                                        <p:cTn id="17" dur="500"/>
                                        <p:tgtEl>
                                          <p:spTgt spid="51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55"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strVal val="#ppt_w*0.70"/>
                                          </p:val>
                                        </p:tav>
                                        <p:tav tm="100000">
                                          <p:val>
                                            <p:strVal val="#ppt_w"/>
                                          </p:val>
                                        </p:tav>
                                      </p:tavLst>
                                    </p:anim>
                                    <p:anim calcmode="lin" valueType="num">
                                      <p:cBhvr>
                                        <p:cTn id="38" dur="500" fill="hold"/>
                                        <p:tgtEl>
                                          <p:spTgt spid="15"/>
                                        </p:tgtEl>
                                        <p:attrNameLst>
                                          <p:attrName>ppt_h</p:attrName>
                                        </p:attrNameLst>
                                      </p:cBhvr>
                                      <p:tavLst>
                                        <p:tav tm="0">
                                          <p:val>
                                            <p:strVal val="#ppt_h"/>
                                          </p:val>
                                        </p:tav>
                                        <p:tav tm="100000">
                                          <p:val>
                                            <p:strVal val="#ppt_h"/>
                                          </p:val>
                                        </p:tav>
                                      </p:tavLst>
                                    </p:anim>
                                    <p:animEffect transition="in" filter="fade">
                                      <p:cBhvr>
                                        <p:cTn id="39" dur="500"/>
                                        <p:tgtEl>
                                          <p:spTgt spid="15"/>
                                        </p:tgtEl>
                                      </p:cBhvr>
                                    </p:animEffect>
                                  </p:childTnLst>
                                </p:cTn>
                              </p:par>
                            </p:childTnLst>
                          </p:cTn>
                        </p:par>
                        <p:par>
                          <p:cTn id="40" fill="hold">
                            <p:stCondLst>
                              <p:cond delay="500"/>
                            </p:stCondLst>
                            <p:childTnLst>
                              <p:par>
                                <p:cTn id="41" presetID="21" presetClass="entr" presetSubtype="1" fill="hold" grpId="0"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heel(1)">
                                      <p:cBhvr>
                                        <p:cTn id="43" dur="500"/>
                                        <p:tgtEl>
                                          <p:spTgt spid="23"/>
                                        </p:tgtEl>
                                      </p:cBhvr>
                                    </p:animEffect>
                                  </p:childTnLst>
                                </p:cTn>
                              </p:par>
                            </p:childTnLst>
                          </p:cTn>
                        </p:par>
                        <p:par>
                          <p:cTn id="44" fill="hold">
                            <p:stCondLst>
                              <p:cond delay="1000"/>
                            </p:stCondLst>
                            <p:childTnLst>
                              <p:par>
                                <p:cTn id="45" presetID="22" presetClass="entr" presetSubtype="1"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up)">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3" grpId="0" animBg="1"/>
      <p:bldP spid="1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0" y="228600"/>
            <a:ext cx="9144000" cy="914400"/>
          </a:xfrm>
        </p:spPr>
        <p:txBody>
          <a:bodyPr/>
          <a:lstStyle/>
          <a:p>
            <a:pPr eaLnBrk="1" hangingPunct="1">
              <a:lnSpc>
                <a:spcPct val="95000"/>
              </a:lnSpc>
            </a:pPr>
            <a:r>
              <a:rPr lang="en-US" dirty="0" smtClean="0"/>
              <a:t>Preliminary PGRN-</a:t>
            </a:r>
            <a:r>
              <a:rPr lang="en-US" dirty="0" err="1" smtClean="0"/>
              <a:t>Seq</a:t>
            </a:r>
            <a:r>
              <a:rPr lang="en-US" dirty="0" smtClean="0"/>
              <a:t> Results</a:t>
            </a:r>
            <a:br>
              <a:rPr lang="en-US" dirty="0" smtClean="0"/>
            </a:br>
            <a:r>
              <a:rPr lang="en-US" i="1" dirty="0" smtClean="0"/>
              <a:t>SCN5A </a:t>
            </a:r>
            <a:r>
              <a:rPr lang="en-US" dirty="0" smtClean="0"/>
              <a:t>and </a:t>
            </a:r>
            <a:r>
              <a:rPr lang="en-US" i="1" dirty="0" smtClean="0"/>
              <a:t>KCNH2  </a:t>
            </a:r>
            <a:r>
              <a:rPr lang="en-US" dirty="0" smtClean="0"/>
              <a:t>in 2,000 Patients</a:t>
            </a:r>
          </a:p>
        </p:txBody>
      </p:sp>
      <p:sp>
        <p:nvSpPr>
          <p:cNvPr id="5123" name="Rectangle 3"/>
          <p:cNvSpPr>
            <a:spLocks noChangeArrowheads="1"/>
          </p:cNvSpPr>
          <p:nvPr/>
        </p:nvSpPr>
        <p:spPr bwMode="auto">
          <a:xfrm>
            <a:off x="561110" y="1263868"/>
            <a:ext cx="7973290" cy="5594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ts val="900"/>
              </a:spcBef>
              <a:buFontTx/>
              <a:buChar char="•"/>
            </a:pPr>
            <a:r>
              <a:rPr lang="en-US" sz="2800" dirty="0" smtClean="0">
                <a:solidFill>
                  <a:srgbClr val="FFFFFF"/>
                </a:solidFill>
              </a:rPr>
              <a:t>48 carriers of 40 variants; EMRs </a:t>
            </a:r>
            <a:r>
              <a:rPr lang="en-US" sz="2800" dirty="0">
                <a:solidFill>
                  <a:srgbClr val="FFFFFF"/>
                </a:solidFill>
              </a:rPr>
              <a:t>reviewed</a:t>
            </a:r>
          </a:p>
          <a:p>
            <a:pPr marL="800100" lvl="1" indent="-342900">
              <a:lnSpc>
                <a:spcPct val="90000"/>
              </a:lnSpc>
              <a:spcBef>
                <a:spcPts val="900"/>
              </a:spcBef>
              <a:buFontTx/>
              <a:buChar char="•"/>
            </a:pPr>
            <a:r>
              <a:rPr lang="en-US" sz="2800" dirty="0" smtClean="0">
                <a:solidFill>
                  <a:srgbClr val="FFFFFF"/>
                </a:solidFill>
              </a:rPr>
              <a:t>1 AF, 4 bundle branch block</a:t>
            </a:r>
          </a:p>
          <a:p>
            <a:pPr marL="800100" lvl="1" indent="-342900">
              <a:lnSpc>
                <a:spcPct val="90000"/>
              </a:lnSpc>
              <a:spcBef>
                <a:spcPts val="900"/>
              </a:spcBef>
              <a:buFontTx/>
              <a:buChar char="•"/>
            </a:pPr>
            <a:r>
              <a:rPr lang="en-US" sz="2800" dirty="0" err="1" smtClean="0">
                <a:solidFill>
                  <a:srgbClr val="FFFFFF"/>
                </a:solidFill>
              </a:rPr>
              <a:t>Hx</a:t>
            </a:r>
            <a:r>
              <a:rPr lang="en-US" sz="2800" dirty="0" smtClean="0">
                <a:solidFill>
                  <a:srgbClr val="FFFFFF"/>
                </a:solidFill>
              </a:rPr>
              <a:t> </a:t>
            </a:r>
            <a:r>
              <a:rPr lang="en-US" sz="2800" dirty="0">
                <a:solidFill>
                  <a:srgbClr val="FFFFFF"/>
                </a:solidFill>
              </a:rPr>
              <a:t>of long QT or cardiac arrest: 0</a:t>
            </a:r>
          </a:p>
          <a:p>
            <a:pPr marL="800100" lvl="1" indent="-342900">
              <a:lnSpc>
                <a:spcPct val="90000"/>
              </a:lnSpc>
              <a:spcBef>
                <a:spcPts val="900"/>
              </a:spcBef>
              <a:buFontTx/>
              <a:buChar char="•"/>
            </a:pPr>
            <a:r>
              <a:rPr lang="en-US" sz="2800" dirty="0" err="1">
                <a:solidFill>
                  <a:srgbClr val="FFFFFF"/>
                </a:solidFill>
              </a:rPr>
              <a:t>FHx</a:t>
            </a:r>
            <a:r>
              <a:rPr lang="en-US" sz="2800" dirty="0">
                <a:solidFill>
                  <a:srgbClr val="FFFFFF"/>
                </a:solidFill>
              </a:rPr>
              <a:t> of cardiac arrest: 0</a:t>
            </a:r>
          </a:p>
          <a:p>
            <a:pPr marL="800100" lvl="1" indent="-342900">
              <a:lnSpc>
                <a:spcPct val="90000"/>
              </a:lnSpc>
              <a:spcBef>
                <a:spcPts val="900"/>
              </a:spcBef>
              <a:buFontTx/>
              <a:buChar char="•"/>
            </a:pPr>
            <a:r>
              <a:rPr lang="en-US" sz="2800" dirty="0">
                <a:solidFill>
                  <a:srgbClr val="FFFFFF"/>
                </a:solidFill>
              </a:rPr>
              <a:t>Measured QT interval: 1 with one measured </a:t>
            </a:r>
            <a:r>
              <a:rPr lang="en-US" sz="2800" dirty="0" err="1">
                <a:solidFill>
                  <a:srgbClr val="FFFFFF"/>
                </a:solidFill>
              </a:rPr>
              <a:t>QTc</a:t>
            </a:r>
            <a:r>
              <a:rPr lang="en-US" sz="2800" dirty="0">
                <a:solidFill>
                  <a:srgbClr val="FFFFFF"/>
                </a:solidFill>
              </a:rPr>
              <a:t> </a:t>
            </a:r>
            <a:r>
              <a:rPr lang="en-US" sz="2800" dirty="0" smtClean="0">
                <a:solidFill>
                  <a:srgbClr val="FFFFFF"/>
                </a:solidFill>
              </a:rPr>
              <a:t>500 </a:t>
            </a:r>
            <a:r>
              <a:rPr lang="en-US" sz="2800" dirty="0">
                <a:solidFill>
                  <a:srgbClr val="FFFFFF"/>
                </a:solidFill>
              </a:rPr>
              <a:t>during hypokalemia</a:t>
            </a:r>
          </a:p>
          <a:p>
            <a:pPr marL="342900" indent="-342900">
              <a:lnSpc>
                <a:spcPct val="90000"/>
              </a:lnSpc>
              <a:spcBef>
                <a:spcPts val="900"/>
              </a:spcBef>
              <a:buFontTx/>
              <a:buChar char="•"/>
            </a:pPr>
            <a:r>
              <a:rPr lang="en-US" sz="2800" dirty="0" smtClean="0">
                <a:solidFill>
                  <a:srgbClr val="FFFFFF"/>
                </a:solidFill>
              </a:rPr>
              <a:t>Suspect variant (S1904L) annotation </a:t>
            </a:r>
            <a:r>
              <a:rPr lang="en-US" sz="2800" dirty="0">
                <a:solidFill>
                  <a:srgbClr val="FFFFFF"/>
                </a:solidFill>
              </a:rPr>
              <a:t>by 3 labs:</a:t>
            </a:r>
          </a:p>
          <a:p>
            <a:pPr marL="800100" lvl="1" indent="-342900">
              <a:lnSpc>
                <a:spcPct val="90000"/>
              </a:lnSpc>
              <a:spcBef>
                <a:spcPts val="900"/>
              </a:spcBef>
              <a:buFontTx/>
              <a:buChar char="•"/>
            </a:pPr>
            <a:r>
              <a:rPr lang="en-US" sz="2800" dirty="0">
                <a:solidFill>
                  <a:srgbClr val="FFFFFF"/>
                </a:solidFill>
              </a:rPr>
              <a:t>Lab 1: pathogenic </a:t>
            </a:r>
          </a:p>
          <a:p>
            <a:pPr marL="800100" lvl="1" indent="-342900">
              <a:lnSpc>
                <a:spcPct val="90000"/>
              </a:lnSpc>
              <a:spcBef>
                <a:spcPts val="900"/>
              </a:spcBef>
              <a:buFontTx/>
              <a:buChar char="•"/>
            </a:pPr>
            <a:r>
              <a:rPr lang="en-US" sz="2800" dirty="0">
                <a:solidFill>
                  <a:srgbClr val="FFFFFF"/>
                </a:solidFill>
              </a:rPr>
              <a:t>Lab 2: benign </a:t>
            </a:r>
          </a:p>
          <a:p>
            <a:pPr marL="800100" lvl="1" indent="-342900">
              <a:lnSpc>
                <a:spcPct val="90000"/>
              </a:lnSpc>
              <a:spcBef>
                <a:spcPts val="900"/>
              </a:spcBef>
              <a:buFontTx/>
              <a:buChar char="•"/>
            </a:pPr>
            <a:r>
              <a:rPr lang="en-US" sz="2800" dirty="0">
                <a:solidFill>
                  <a:srgbClr val="FFFFFF"/>
                </a:solidFill>
              </a:rPr>
              <a:t>Lab 3: unknown significance</a:t>
            </a:r>
          </a:p>
          <a:p>
            <a:pPr marL="342900" indent="-342900">
              <a:lnSpc>
                <a:spcPct val="90000"/>
              </a:lnSpc>
              <a:spcBef>
                <a:spcPts val="900"/>
              </a:spcBef>
              <a:buFontTx/>
              <a:buChar char="•"/>
            </a:pPr>
            <a:r>
              <a:rPr lang="en-US" sz="2800" dirty="0" smtClean="0">
                <a:solidFill>
                  <a:srgbClr val="FFFFFF"/>
                </a:solidFill>
              </a:rPr>
              <a:t>12 no recorded ECG in EMR - ? </a:t>
            </a:r>
            <a:r>
              <a:rPr lang="en-US" sz="2800" dirty="0">
                <a:solidFill>
                  <a:srgbClr val="FFFFFF"/>
                </a:solidFill>
              </a:rPr>
              <a:t>c</a:t>
            </a:r>
            <a:r>
              <a:rPr lang="en-US" sz="2800" dirty="0" smtClean="0">
                <a:solidFill>
                  <a:srgbClr val="FFFFFF"/>
                </a:solidFill>
              </a:rPr>
              <a:t>all back</a:t>
            </a:r>
            <a:endParaRPr lang="en-US" sz="2800" dirty="0">
              <a:solidFill>
                <a:srgbClr val="FFFFFF"/>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1695061"/>
            <a:ext cx="2133600" cy="1609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890879767"/>
      </p:ext>
    </p:extLst>
  </p:cSld>
  <p:clrMapOvr>
    <a:masterClrMapping/>
  </p:clrMapOvr>
  <mc:AlternateContent xmlns:mc="http://schemas.openxmlformats.org/markup-compatibility/2006" xmlns:p14="http://schemas.microsoft.com/office/powerpoint/2010/main">
    <mc:Choice Requires="p14">
      <p:transition spd="med" p14:dur="700" advTm="22020">
        <p:fade/>
      </p:transition>
    </mc:Choice>
    <mc:Fallback xmlns="">
      <p:transition spd="med" advTm="2202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23">
                                            <p:txEl>
                                              <p:pRg st="1" end="1"/>
                                            </p:txEl>
                                          </p:spTgt>
                                        </p:tgtEl>
                                        <p:attrNameLst>
                                          <p:attrName>style.visibility</p:attrName>
                                        </p:attrNameLst>
                                      </p:cBhvr>
                                      <p:to>
                                        <p:strVal val="visible"/>
                                      </p:to>
                                    </p:set>
                                    <p:animEffect transition="in" filter="fade">
                                      <p:cBhvr>
                                        <p:cTn id="7" dur="500"/>
                                        <p:tgtEl>
                                          <p:spTgt spid="512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23">
                                            <p:txEl>
                                              <p:pRg st="2" end="2"/>
                                            </p:txEl>
                                          </p:spTgt>
                                        </p:tgtEl>
                                        <p:attrNameLst>
                                          <p:attrName>style.visibility</p:attrName>
                                        </p:attrNameLst>
                                      </p:cBhvr>
                                      <p:to>
                                        <p:strVal val="visible"/>
                                      </p:to>
                                    </p:set>
                                    <p:animEffect transition="in" filter="fade">
                                      <p:cBhvr>
                                        <p:cTn id="12" dur="500"/>
                                        <p:tgtEl>
                                          <p:spTgt spid="512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23">
                                            <p:txEl>
                                              <p:pRg st="3" end="3"/>
                                            </p:txEl>
                                          </p:spTgt>
                                        </p:tgtEl>
                                        <p:attrNameLst>
                                          <p:attrName>style.visibility</p:attrName>
                                        </p:attrNameLst>
                                      </p:cBhvr>
                                      <p:to>
                                        <p:strVal val="visible"/>
                                      </p:to>
                                    </p:set>
                                    <p:animEffect transition="in" filter="fade">
                                      <p:cBhvr>
                                        <p:cTn id="17" dur="500"/>
                                        <p:tgtEl>
                                          <p:spTgt spid="512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500"/>
                                        <p:tgtEl>
                                          <p:spTgt spid="10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123">
                                            <p:txEl>
                                              <p:pRg st="4" end="4"/>
                                            </p:txEl>
                                          </p:spTgt>
                                        </p:tgtEl>
                                        <p:attrNameLst>
                                          <p:attrName>style.visibility</p:attrName>
                                        </p:attrNameLst>
                                      </p:cBhvr>
                                      <p:to>
                                        <p:strVal val="visible"/>
                                      </p:to>
                                    </p:set>
                                    <p:animEffect transition="in" filter="fade">
                                      <p:cBhvr>
                                        <p:cTn id="27" dur="500"/>
                                        <p:tgtEl>
                                          <p:spTgt spid="512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123">
                                            <p:txEl>
                                              <p:pRg st="5" end="5"/>
                                            </p:txEl>
                                          </p:spTgt>
                                        </p:tgtEl>
                                        <p:attrNameLst>
                                          <p:attrName>style.visibility</p:attrName>
                                        </p:attrNameLst>
                                      </p:cBhvr>
                                      <p:to>
                                        <p:strVal val="visible"/>
                                      </p:to>
                                    </p:set>
                                    <p:animEffect transition="in" filter="fade">
                                      <p:cBhvr>
                                        <p:cTn id="32" dur="500"/>
                                        <p:tgtEl>
                                          <p:spTgt spid="512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123">
                                            <p:txEl>
                                              <p:pRg st="6" end="6"/>
                                            </p:txEl>
                                          </p:spTgt>
                                        </p:tgtEl>
                                        <p:attrNameLst>
                                          <p:attrName>style.visibility</p:attrName>
                                        </p:attrNameLst>
                                      </p:cBhvr>
                                      <p:to>
                                        <p:strVal val="visible"/>
                                      </p:to>
                                    </p:set>
                                    <p:animEffect transition="in" filter="fade">
                                      <p:cBhvr>
                                        <p:cTn id="37" dur="500"/>
                                        <p:tgtEl>
                                          <p:spTgt spid="512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123">
                                            <p:txEl>
                                              <p:pRg st="7" end="7"/>
                                            </p:txEl>
                                          </p:spTgt>
                                        </p:tgtEl>
                                        <p:attrNameLst>
                                          <p:attrName>style.visibility</p:attrName>
                                        </p:attrNameLst>
                                      </p:cBhvr>
                                      <p:to>
                                        <p:strVal val="visible"/>
                                      </p:to>
                                    </p:set>
                                    <p:animEffect transition="in" filter="fade">
                                      <p:cBhvr>
                                        <p:cTn id="42" dur="500"/>
                                        <p:tgtEl>
                                          <p:spTgt spid="512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123">
                                            <p:txEl>
                                              <p:pRg st="8" end="8"/>
                                            </p:txEl>
                                          </p:spTgt>
                                        </p:tgtEl>
                                        <p:attrNameLst>
                                          <p:attrName>style.visibility</p:attrName>
                                        </p:attrNameLst>
                                      </p:cBhvr>
                                      <p:to>
                                        <p:strVal val="visible"/>
                                      </p:to>
                                    </p:set>
                                    <p:animEffect transition="in" filter="fade">
                                      <p:cBhvr>
                                        <p:cTn id="47" dur="500"/>
                                        <p:tgtEl>
                                          <p:spTgt spid="512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123">
                                            <p:txEl>
                                              <p:pRg st="9" end="9"/>
                                            </p:txEl>
                                          </p:spTgt>
                                        </p:tgtEl>
                                        <p:attrNameLst>
                                          <p:attrName>style.visibility</p:attrName>
                                        </p:attrNameLst>
                                      </p:cBhvr>
                                      <p:to>
                                        <p:strVal val="visible"/>
                                      </p:to>
                                    </p:set>
                                    <p:animEffect transition="in" filter="fade">
                                      <p:cBhvr>
                                        <p:cTn id="52" dur="500"/>
                                        <p:tgtEl>
                                          <p:spTgt spid="512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uiExpand="1" build="p" bldLvl="2"/>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570" y="1143000"/>
            <a:ext cx="8740478" cy="5257800"/>
          </a:xfrm>
          <a:prstGeom prst="rect">
            <a:avLst/>
          </a:prstGeom>
        </p:spPr>
      </p:pic>
      <p:sp>
        <p:nvSpPr>
          <p:cNvPr id="2" name="Rectangle 1"/>
          <p:cNvSpPr/>
          <p:nvPr/>
        </p:nvSpPr>
        <p:spPr>
          <a:xfrm>
            <a:off x="0" y="0"/>
            <a:ext cx="9144000" cy="6858000"/>
          </a:xfrm>
          <a:prstGeom prst="rect">
            <a:avLst/>
          </a:prstGeom>
          <a:gradFill>
            <a:gsLst>
              <a:gs pos="0">
                <a:schemeClr val="tx1">
                  <a:alpha val="80000"/>
                </a:schemeClr>
              </a:gs>
              <a:gs pos="100000">
                <a:srgbClr val="0000FF">
                  <a:alpha val="80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2" name="Rectangle 2"/>
          <p:cNvSpPr>
            <a:spLocks noGrp="1" noChangeArrowheads="1"/>
          </p:cNvSpPr>
          <p:nvPr>
            <p:ph type="ctrTitle"/>
          </p:nvPr>
        </p:nvSpPr>
        <p:spPr>
          <a:xfrm>
            <a:off x="398929" y="228600"/>
            <a:ext cx="8305800" cy="914400"/>
          </a:xfrm>
        </p:spPr>
        <p:txBody>
          <a:bodyPr/>
          <a:lstStyle/>
          <a:p>
            <a:pPr eaLnBrk="1" hangingPunct="1">
              <a:lnSpc>
                <a:spcPct val="95000"/>
              </a:lnSpc>
            </a:pPr>
            <a:r>
              <a:rPr lang="en-US" dirty="0" smtClean="0"/>
              <a:t>Clinical Implications of Sequence Variation </a:t>
            </a:r>
          </a:p>
        </p:txBody>
      </p:sp>
      <p:sp>
        <p:nvSpPr>
          <p:cNvPr id="8" name="Rectangle 3"/>
          <p:cNvSpPr>
            <a:spLocks noChangeArrowheads="1"/>
          </p:cNvSpPr>
          <p:nvPr/>
        </p:nvSpPr>
        <p:spPr bwMode="auto">
          <a:xfrm>
            <a:off x="649942" y="1371600"/>
            <a:ext cx="782089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0000"/>
              </a:lnSpc>
              <a:spcBef>
                <a:spcPts val="2400"/>
              </a:spcBef>
              <a:buFontTx/>
              <a:buChar char="•"/>
            </a:pPr>
            <a:r>
              <a:rPr lang="en-US" sz="2800" dirty="0" smtClean="0">
                <a:solidFill>
                  <a:schemeClr val="bg1"/>
                </a:solidFill>
              </a:rPr>
              <a:t>Variants with presumed detrimental impact on gene function are frequently found</a:t>
            </a:r>
          </a:p>
          <a:p>
            <a:pPr marL="342900" indent="-342900">
              <a:lnSpc>
                <a:spcPct val="90000"/>
              </a:lnSpc>
              <a:spcBef>
                <a:spcPts val="2400"/>
              </a:spcBef>
              <a:buFontTx/>
              <a:buChar char="•"/>
            </a:pPr>
            <a:r>
              <a:rPr lang="en-US" sz="2800" dirty="0" smtClean="0">
                <a:solidFill>
                  <a:schemeClr val="bg1"/>
                </a:solidFill>
              </a:rPr>
              <a:t>Phenotypic and clinical implications in unselected patients largely unknown</a:t>
            </a:r>
          </a:p>
          <a:p>
            <a:pPr marL="342900" indent="-342900">
              <a:lnSpc>
                <a:spcPct val="90000"/>
              </a:lnSpc>
              <a:spcBef>
                <a:spcPts val="2400"/>
              </a:spcBef>
              <a:buFontTx/>
              <a:buChar char="•"/>
            </a:pPr>
            <a:r>
              <a:rPr lang="en-US" sz="2800" dirty="0" smtClean="0">
                <a:solidFill>
                  <a:schemeClr val="bg1"/>
                </a:solidFill>
              </a:rPr>
              <a:t>Collective burden of reporting and follow-up will likely overwhelm current systems</a:t>
            </a:r>
          </a:p>
          <a:p>
            <a:pPr marL="342900" indent="-342900">
              <a:lnSpc>
                <a:spcPct val="90000"/>
              </a:lnSpc>
              <a:spcBef>
                <a:spcPts val="2400"/>
              </a:spcBef>
              <a:buFontTx/>
              <a:buChar char="•"/>
            </a:pPr>
            <a:r>
              <a:rPr lang="en-US" sz="2800" dirty="0" smtClean="0">
                <a:solidFill>
                  <a:schemeClr val="bg1"/>
                </a:solidFill>
              </a:rPr>
              <a:t>Reliable information needed on phenotypic manifestations, requires large numbers</a:t>
            </a:r>
          </a:p>
          <a:p>
            <a:pPr marL="342900" indent="-342900">
              <a:lnSpc>
                <a:spcPct val="90000"/>
              </a:lnSpc>
              <a:spcBef>
                <a:spcPts val="2400"/>
              </a:spcBef>
              <a:buFontTx/>
              <a:buChar char="•"/>
            </a:pPr>
            <a:r>
              <a:rPr lang="en-US" sz="2800" dirty="0">
                <a:solidFill>
                  <a:schemeClr val="bg1"/>
                </a:solidFill>
              </a:rPr>
              <a:t>Integration with </a:t>
            </a:r>
            <a:r>
              <a:rPr lang="en-US" sz="2800" dirty="0" err="1">
                <a:solidFill>
                  <a:schemeClr val="bg1"/>
                </a:solidFill>
              </a:rPr>
              <a:t>FHx</a:t>
            </a:r>
            <a:r>
              <a:rPr lang="en-US" sz="2800" dirty="0">
                <a:solidFill>
                  <a:schemeClr val="bg1"/>
                </a:solidFill>
              </a:rPr>
              <a:t> data highly </a:t>
            </a:r>
            <a:r>
              <a:rPr lang="en-US" sz="2800" dirty="0" smtClean="0">
                <a:solidFill>
                  <a:schemeClr val="bg1"/>
                </a:solidFill>
              </a:rPr>
              <a:t>informative</a:t>
            </a:r>
            <a:endParaRPr lang="en-US" sz="2800" dirty="0">
              <a:solidFill>
                <a:schemeClr val="bg1"/>
              </a:solidFill>
            </a:endParaRPr>
          </a:p>
        </p:txBody>
      </p:sp>
    </p:spTree>
    <p:custDataLst>
      <p:tags r:id="rId1"/>
    </p:custDataLst>
    <p:extLst>
      <p:ext uri="{BB962C8B-B14F-4D97-AF65-F5344CB8AC3E}">
        <p14:creationId xmlns:p14="http://schemas.microsoft.com/office/powerpoint/2010/main" val="3368963664"/>
      </p:ext>
    </p:extLst>
  </p:cSld>
  <p:clrMapOvr>
    <a:masterClrMapping/>
  </p:clrMapOvr>
  <mc:AlternateContent xmlns:mc="http://schemas.openxmlformats.org/markup-compatibility/2006" xmlns:p14="http://schemas.microsoft.com/office/powerpoint/2010/main">
    <mc:Choice Requires="p14">
      <p:transition spd="med" p14:dur="700" advTm="19491">
        <p:fade/>
      </p:transition>
    </mc:Choice>
    <mc:Fallback xmlns="">
      <p:transition spd="med" advTm="1949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500"/>
                                        <p:tgtEl>
                                          <p:spTgt spid="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500"/>
                                        <p:tgtEl>
                                          <p:spTgt spid="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Effect transition="in" filter="fade">
                                      <p:cBhvr>
                                        <p:cTn id="20" dur="500"/>
                                        <p:tgtEl>
                                          <p:spTgt spid="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Effect transition="in" filter="fade">
                                      <p:cBhvr>
                                        <p:cTn id="25" dur="500"/>
                                        <p:tgtEl>
                                          <p:spTgt spid="8">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xEl>
                                              <p:pRg st="4" end="4"/>
                                            </p:txEl>
                                          </p:spTgt>
                                        </p:tgtEl>
                                        <p:attrNameLst>
                                          <p:attrName>style.visibility</p:attrName>
                                        </p:attrNameLst>
                                      </p:cBhvr>
                                      <p:to>
                                        <p:strVal val="visible"/>
                                      </p:to>
                                    </p:set>
                                    <p:animEffect transition="in" filter="fade">
                                      <p:cBhvr>
                                        <p:cTn id="30"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0" y="141767"/>
            <a:ext cx="9144000" cy="685800"/>
          </a:xfrm>
        </p:spPr>
        <p:txBody>
          <a:bodyPr/>
          <a:lstStyle/>
          <a:p>
            <a:pPr eaLnBrk="1" hangingPunct="1">
              <a:lnSpc>
                <a:spcPct val="95000"/>
              </a:lnSpc>
            </a:pPr>
            <a:r>
              <a:rPr lang="en-US" dirty="0" err="1" smtClean="0"/>
              <a:t>eMERGE</a:t>
            </a:r>
            <a:r>
              <a:rPr lang="en-US" dirty="0" smtClean="0"/>
              <a:t> III Goal and Aims</a:t>
            </a:r>
          </a:p>
        </p:txBody>
      </p:sp>
      <p:sp>
        <p:nvSpPr>
          <p:cNvPr id="5123" name="Rectangle 3"/>
          <p:cNvSpPr>
            <a:spLocks noChangeArrowheads="1"/>
          </p:cNvSpPr>
          <p:nvPr/>
        </p:nvSpPr>
        <p:spPr bwMode="auto">
          <a:xfrm>
            <a:off x="408710" y="914400"/>
            <a:ext cx="83058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90000"/>
              </a:lnSpc>
              <a:spcBef>
                <a:spcPts val="1800"/>
              </a:spcBef>
            </a:pPr>
            <a:r>
              <a:rPr lang="en-US" sz="2800" dirty="0" smtClean="0">
                <a:solidFill>
                  <a:schemeClr val="bg1"/>
                </a:solidFill>
              </a:rPr>
              <a:t>Continue </a:t>
            </a:r>
            <a:r>
              <a:rPr lang="en-US" sz="2800" dirty="0">
                <a:solidFill>
                  <a:schemeClr val="bg1"/>
                </a:solidFill>
              </a:rPr>
              <a:t>genomic medicine discovery and </a:t>
            </a:r>
            <a:r>
              <a:rPr lang="en-US" sz="2800" dirty="0" err="1" smtClean="0">
                <a:solidFill>
                  <a:schemeClr val="bg1"/>
                </a:solidFill>
              </a:rPr>
              <a:t>imple</a:t>
            </a:r>
            <a:r>
              <a:rPr lang="en-US" sz="2800" dirty="0" smtClean="0">
                <a:solidFill>
                  <a:schemeClr val="bg1"/>
                </a:solidFill>
              </a:rPr>
              <a:t>-mentation research </a:t>
            </a:r>
            <a:r>
              <a:rPr lang="en-US" sz="2800" dirty="0">
                <a:solidFill>
                  <a:schemeClr val="bg1"/>
                </a:solidFill>
              </a:rPr>
              <a:t>utilizing large </a:t>
            </a:r>
            <a:r>
              <a:rPr lang="en-US" sz="2800" dirty="0" err="1">
                <a:solidFill>
                  <a:schemeClr val="bg1"/>
                </a:solidFill>
              </a:rPr>
              <a:t>biorepositories</a:t>
            </a:r>
            <a:r>
              <a:rPr lang="en-US" sz="2800" dirty="0">
                <a:solidFill>
                  <a:schemeClr val="bg1"/>
                </a:solidFill>
              </a:rPr>
              <a:t> linked to </a:t>
            </a:r>
            <a:r>
              <a:rPr lang="en-US" sz="2800" dirty="0" smtClean="0">
                <a:solidFill>
                  <a:schemeClr val="bg1"/>
                </a:solidFill>
              </a:rPr>
              <a:t>EMRs </a:t>
            </a:r>
          </a:p>
          <a:p>
            <a:pPr marL="336550" indent="-336550">
              <a:lnSpc>
                <a:spcPct val="90000"/>
              </a:lnSpc>
              <a:spcBef>
                <a:spcPts val="1800"/>
              </a:spcBef>
              <a:buFont typeface="Arial" panose="020B0604020202020204" pitchFamily="34" charset="0"/>
              <a:buChar char="•"/>
            </a:pPr>
            <a:r>
              <a:rPr lang="en-US" sz="2800" dirty="0" smtClean="0">
                <a:solidFill>
                  <a:schemeClr val="bg1"/>
                </a:solidFill>
              </a:rPr>
              <a:t>Identify rare </a:t>
            </a:r>
            <a:r>
              <a:rPr lang="en-US" sz="2800" dirty="0">
                <a:solidFill>
                  <a:schemeClr val="bg1"/>
                </a:solidFill>
              </a:rPr>
              <a:t>variants with presumed major impact on function of </a:t>
            </a:r>
            <a:r>
              <a:rPr lang="en-US" sz="2800" dirty="0" smtClean="0">
                <a:solidFill>
                  <a:schemeClr val="bg1"/>
                </a:solidFill>
              </a:rPr>
              <a:t>~100 </a:t>
            </a:r>
            <a:r>
              <a:rPr lang="en-US" sz="2800" dirty="0">
                <a:solidFill>
                  <a:schemeClr val="bg1"/>
                </a:solidFill>
              </a:rPr>
              <a:t>clinically relevant genes</a:t>
            </a:r>
          </a:p>
          <a:p>
            <a:pPr marL="342900" indent="-342900">
              <a:lnSpc>
                <a:spcPct val="90000"/>
              </a:lnSpc>
              <a:spcBef>
                <a:spcPts val="1800"/>
              </a:spcBef>
              <a:buFontTx/>
              <a:buChar char="•"/>
            </a:pPr>
            <a:r>
              <a:rPr lang="en-US" sz="2800" dirty="0" smtClean="0">
                <a:solidFill>
                  <a:schemeClr val="bg1"/>
                </a:solidFill>
              </a:rPr>
              <a:t>Assess phenotypic implications of variants by leveraging well-validated EMR data or re-contact</a:t>
            </a:r>
          </a:p>
          <a:p>
            <a:pPr marL="342900" indent="-342900">
              <a:lnSpc>
                <a:spcPct val="90000"/>
              </a:lnSpc>
              <a:spcBef>
                <a:spcPts val="1800"/>
              </a:spcBef>
              <a:buFontTx/>
              <a:buChar char="•"/>
            </a:pPr>
            <a:r>
              <a:rPr lang="en-US" sz="2800" dirty="0" smtClean="0">
                <a:solidFill>
                  <a:schemeClr val="bg1"/>
                </a:solidFill>
              </a:rPr>
              <a:t>With appropriate consent and education, report  actionable variants to </a:t>
            </a:r>
            <a:r>
              <a:rPr lang="en-US" sz="2800" dirty="0" err="1" smtClean="0">
                <a:solidFill>
                  <a:schemeClr val="bg1"/>
                </a:solidFill>
              </a:rPr>
              <a:t>pts</a:t>
            </a:r>
            <a:r>
              <a:rPr lang="en-US" sz="2800" dirty="0" smtClean="0">
                <a:solidFill>
                  <a:schemeClr val="bg1"/>
                </a:solidFill>
              </a:rPr>
              <a:t>, (families), clinicians</a:t>
            </a:r>
          </a:p>
          <a:p>
            <a:pPr marL="342900" indent="-342900">
              <a:lnSpc>
                <a:spcPct val="90000"/>
              </a:lnSpc>
              <a:spcBef>
                <a:spcPts val="1800"/>
              </a:spcBef>
              <a:buFontTx/>
              <a:buChar char="•"/>
            </a:pPr>
            <a:r>
              <a:rPr lang="en-US" sz="2800" dirty="0" smtClean="0">
                <a:solidFill>
                  <a:schemeClr val="bg1"/>
                </a:solidFill>
              </a:rPr>
              <a:t>Assess impact to </a:t>
            </a:r>
            <a:r>
              <a:rPr lang="en-US" sz="2800" dirty="0" err="1" smtClean="0">
                <a:solidFill>
                  <a:schemeClr val="bg1"/>
                </a:solidFill>
              </a:rPr>
              <a:t>pts</a:t>
            </a:r>
            <a:r>
              <a:rPr lang="en-US" sz="2800" dirty="0" smtClean="0">
                <a:solidFill>
                  <a:schemeClr val="bg1"/>
                </a:solidFill>
              </a:rPr>
              <a:t>, clinicians, and institutions on </a:t>
            </a:r>
            <a:r>
              <a:rPr lang="en-US" sz="2800" dirty="0" err="1" smtClean="0">
                <a:solidFill>
                  <a:schemeClr val="bg1"/>
                </a:solidFill>
              </a:rPr>
              <a:t>pt</a:t>
            </a:r>
            <a:r>
              <a:rPr lang="en-US" sz="2800" dirty="0" smtClean="0">
                <a:solidFill>
                  <a:schemeClr val="bg1"/>
                </a:solidFill>
              </a:rPr>
              <a:t> outcomes and cost of care   </a:t>
            </a:r>
            <a:endParaRPr lang="en-US" sz="2800" dirty="0">
              <a:solidFill>
                <a:schemeClr val="bg1"/>
              </a:solidFill>
            </a:endParaRPr>
          </a:p>
        </p:txBody>
      </p:sp>
    </p:spTree>
    <p:extLst>
      <p:ext uri="{BB962C8B-B14F-4D97-AF65-F5344CB8AC3E}">
        <p14:creationId xmlns:p14="http://schemas.microsoft.com/office/powerpoint/2010/main" val="658880965"/>
      </p:ext>
    </p:extLst>
  </p:cSld>
  <p:clrMapOvr>
    <a:masterClrMapping/>
  </p:clrMapOvr>
  <mc:AlternateContent xmlns:mc="http://schemas.openxmlformats.org/markup-compatibility/2006" xmlns:p14="http://schemas.microsoft.com/office/powerpoint/2010/main">
    <mc:Choice Requires="p14">
      <p:transition spd="med" p14:dur="700" advTm="37540">
        <p:fade/>
      </p:transition>
    </mc:Choice>
    <mc:Fallback xmlns="">
      <p:transition spd="med" advTm="37540">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0" y="533400"/>
            <a:ext cx="9144000" cy="685800"/>
          </a:xfrm>
        </p:spPr>
        <p:txBody>
          <a:bodyPr/>
          <a:lstStyle/>
          <a:p>
            <a:pPr eaLnBrk="1" hangingPunct="1">
              <a:lnSpc>
                <a:spcPct val="95000"/>
              </a:lnSpc>
            </a:pPr>
            <a:r>
              <a:rPr lang="en-US" dirty="0" err="1" smtClean="0"/>
              <a:t>eMERGE</a:t>
            </a:r>
            <a:r>
              <a:rPr lang="en-US" dirty="0" smtClean="0"/>
              <a:t> I, II, III Continued  Aims</a:t>
            </a:r>
          </a:p>
        </p:txBody>
      </p:sp>
      <p:sp>
        <p:nvSpPr>
          <p:cNvPr id="5123" name="Rectangle 3"/>
          <p:cNvSpPr>
            <a:spLocks noChangeArrowheads="1"/>
          </p:cNvSpPr>
          <p:nvPr/>
        </p:nvSpPr>
        <p:spPr bwMode="auto">
          <a:xfrm>
            <a:off x="789710" y="1522444"/>
            <a:ext cx="7592290" cy="4802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5000"/>
              </a:lnSpc>
              <a:spcBef>
                <a:spcPts val="2400"/>
              </a:spcBef>
              <a:buFontTx/>
              <a:buChar char="•"/>
            </a:pPr>
            <a:r>
              <a:rPr lang="en-US" sz="2800" dirty="0" smtClean="0">
                <a:solidFill>
                  <a:schemeClr val="bg1"/>
                </a:solidFill>
              </a:rPr>
              <a:t>Expand and enhance electronic </a:t>
            </a:r>
            <a:r>
              <a:rPr lang="en-US" sz="2800" dirty="0" err="1" smtClean="0">
                <a:solidFill>
                  <a:schemeClr val="bg1"/>
                </a:solidFill>
              </a:rPr>
              <a:t>phenotyping</a:t>
            </a:r>
            <a:endParaRPr lang="en-US" sz="2800" dirty="0" smtClean="0">
              <a:solidFill>
                <a:schemeClr val="bg1"/>
              </a:solidFill>
            </a:endParaRPr>
          </a:p>
          <a:p>
            <a:pPr marL="342900" indent="-342900">
              <a:lnSpc>
                <a:spcPct val="95000"/>
              </a:lnSpc>
              <a:spcBef>
                <a:spcPts val="2400"/>
              </a:spcBef>
              <a:buFontTx/>
              <a:buChar char="•"/>
            </a:pPr>
            <a:r>
              <a:rPr lang="en-US" sz="2800" dirty="0" smtClean="0">
                <a:solidFill>
                  <a:schemeClr val="bg1"/>
                </a:solidFill>
              </a:rPr>
              <a:t>Provide </a:t>
            </a:r>
            <a:r>
              <a:rPr lang="en-US" sz="2800" dirty="0">
                <a:solidFill>
                  <a:schemeClr val="bg1"/>
                </a:solidFill>
              </a:rPr>
              <a:t>electronic clinical decision </a:t>
            </a:r>
            <a:r>
              <a:rPr lang="en-US" sz="2800" dirty="0" smtClean="0">
                <a:solidFill>
                  <a:schemeClr val="bg1"/>
                </a:solidFill>
              </a:rPr>
              <a:t>support</a:t>
            </a:r>
          </a:p>
          <a:p>
            <a:pPr marL="342900" indent="-342900">
              <a:lnSpc>
                <a:spcPct val="95000"/>
              </a:lnSpc>
              <a:spcBef>
                <a:spcPts val="2400"/>
              </a:spcBef>
              <a:buFontTx/>
              <a:buChar char="•"/>
            </a:pPr>
            <a:r>
              <a:rPr lang="en-US" sz="2800" dirty="0" smtClean="0">
                <a:solidFill>
                  <a:schemeClr val="bg1"/>
                </a:solidFill>
              </a:rPr>
              <a:t>Enable </a:t>
            </a:r>
            <a:r>
              <a:rPr lang="en-US" sz="2800" dirty="0">
                <a:solidFill>
                  <a:schemeClr val="bg1"/>
                </a:solidFill>
              </a:rPr>
              <a:t>integration of genomic findings into EMRs for clinical research and </a:t>
            </a:r>
            <a:r>
              <a:rPr lang="en-US" sz="2800" dirty="0" smtClean="0">
                <a:solidFill>
                  <a:schemeClr val="bg1"/>
                </a:solidFill>
              </a:rPr>
              <a:t>care</a:t>
            </a:r>
          </a:p>
          <a:p>
            <a:pPr marL="342900" indent="-342900">
              <a:lnSpc>
                <a:spcPct val="95000"/>
              </a:lnSpc>
              <a:spcBef>
                <a:spcPts val="2400"/>
              </a:spcBef>
              <a:buFontTx/>
              <a:buChar char="•"/>
            </a:pPr>
            <a:r>
              <a:rPr lang="en-US" sz="2800" dirty="0" smtClean="0">
                <a:solidFill>
                  <a:schemeClr val="bg1"/>
                </a:solidFill>
              </a:rPr>
              <a:t>Engage and educate IRBs, health system leaders, EMR vendors</a:t>
            </a:r>
          </a:p>
          <a:p>
            <a:pPr marL="342900" indent="-342900">
              <a:lnSpc>
                <a:spcPct val="95000"/>
              </a:lnSpc>
              <a:spcBef>
                <a:spcPts val="2400"/>
              </a:spcBef>
              <a:buFontTx/>
              <a:buChar char="•"/>
            </a:pPr>
            <a:r>
              <a:rPr lang="en-US" sz="2800" dirty="0" smtClean="0">
                <a:solidFill>
                  <a:schemeClr val="bg1"/>
                </a:solidFill>
              </a:rPr>
              <a:t>Disseminate </a:t>
            </a:r>
            <a:r>
              <a:rPr lang="en-US" sz="2800" dirty="0">
                <a:solidFill>
                  <a:schemeClr val="bg1"/>
                </a:solidFill>
              </a:rPr>
              <a:t>methods, tools and best practices to the scientific community</a:t>
            </a:r>
          </a:p>
        </p:txBody>
      </p:sp>
    </p:spTree>
    <p:extLst>
      <p:ext uri="{BB962C8B-B14F-4D97-AF65-F5344CB8AC3E}">
        <p14:creationId xmlns:p14="http://schemas.microsoft.com/office/powerpoint/2010/main" val="219328063"/>
      </p:ext>
    </p:extLst>
  </p:cSld>
  <p:clrMapOvr>
    <a:masterClrMapping/>
  </p:clrMapOvr>
  <mc:AlternateContent xmlns:mc="http://schemas.openxmlformats.org/markup-compatibility/2006" xmlns:p14="http://schemas.microsoft.com/office/powerpoint/2010/main">
    <mc:Choice Requires="p14">
      <p:transition spd="med" p14:dur="700" advTm="15969">
        <p:fade/>
      </p:transition>
    </mc:Choice>
    <mc:Fallback xmlns="">
      <p:transition spd="med" advTm="15969">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23445" y="304800"/>
            <a:ext cx="9144000" cy="685800"/>
          </a:xfrm>
        </p:spPr>
        <p:txBody>
          <a:bodyPr/>
          <a:lstStyle/>
          <a:p>
            <a:pPr eaLnBrk="1" hangingPunct="1">
              <a:lnSpc>
                <a:spcPct val="95000"/>
              </a:lnSpc>
            </a:pPr>
            <a:r>
              <a:rPr lang="en-US" dirty="0" err="1" smtClean="0"/>
              <a:t>eMERGE</a:t>
            </a:r>
            <a:r>
              <a:rPr lang="en-US" dirty="0" smtClean="0"/>
              <a:t> III Proposed Scope</a:t>
            </a:r>
          </a:p>
        </p:txBody>
      </p:sp>
      <p:sp>
        <p:nvSpPr>
          <p:cNvPr id="5123" name="Rectangle 3"/>
          <p:cNvSpPr>
            <a:spLocks noChangeArrowheads="1"/>
          </p:cNvSpPr>
          <p:nvPr/>
        </p:nvSpPr>
        <p:spPr bwMode="auto">
          <a:xfrm>
            <a:off x="543525" y="1166444"/>
            <a:ext cx="8049490" cy="5081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5000"/>
              </a:lnSpc>
              <a:spcBef>
                <a:spcPts val="2400"/>
              </a:spcBef>
              <a:buFontTx/>
              <a:buChar char="•"/>
            </a:pPr>
            <a:r>
              <a:rPr lang="en-US" sz="2800" dirty="0" smtClean="0">
                <a:solidFill>
                  <a:schemeClr val="bg1"/>
                </a:solidFill>
              </a:rPr>
              <a:t>8-12 Clinical Sites, Coordinating Center, 1-2 Genome Sequencing/Genotyping Facilities</a:t>
            </a:r>
          </a:p>
          <a:p>
            <a:pPr marL="342900" indent="-342900">
              <a:lnSpc>
                <a:spcPct val="95000"/>
              </a:lnSpc>
              <a:spcBef>
                <a:spcPts val="2400"/>
              </a:spcBef>
              <a:buFontTx/>
              <a:buChar char="•"/>
            </a:pPr>
            <a:r>
              <a:rPr lang="en-US" sz="2800" dirty="0">
                <a:solidFill>
                  <a:schemeClr val="bg1"/>
                </a:solidFill>
              </a:rPr>
              <a:t>2,000-3,000 DNA samples per site </a:t>
            </a:r>
            <a:r>
              <a:rPr lang="en-US" sz="2800" dirty="0" smtClean="0">
                <a:solidFill>
                  <a:schemeClr val="bg1"/>
                </a:solidFill>
              </a:rPr>
              <a:t>sequenced for ~100 target genes in CLIA environment</a:t>
            </a:r>
          </a:p>
          <a:p>
            <a:pPr marL="342900" indent="-342900">
              <a:lnSpc>
                <a:spcPct val="95000"/>
              </a:lnSpc>
              <a:spcBef>
                <a:spcPts val="2400"/>
              </a:spcBef>
              <a:buFontTx/>
              <a:buChar char="•"/>
            </a:pPr>
            <a:r>
              <a:rPr lang="en-US" sz="2800" dirty="0" smtClean="0">
                <a:solidFill>
                  <a:schemeClr val="bg1"/>
                </a:solidFill>
              </a:rPr>
              <a:t>Genes, </a:t>
            </a:r>
            <a:r>
              <a:rPr lang="en-US" sz="2800" dirty="0" err="1" smtClean="0">
                <a:solidFill>
                  <a:schemeClr val="bg1"/>
                </a:solidFill>
              </a:rPr>
              <a:t>seq</a:t>
            </a:r>
            <a:r>
              <a:rPr lang="en-US" sz="2800" dirty="0" smtClean="0">
                <a:solidFill>
                  <a:schemeClr val="bg1"/>
                </a:solidFill>
              </a:rPr>
              <a:t> methods, phenotypes chosen in first year with ESP review; evolve as needed</a:t>
            </a:r>
          </a:p>
          <a:p>
            <a:pPr marL="342900" indent="-342900">
              <a:lnSpc>
                <a:spcPct val="95000"/>
              </a:lnSpc>
              <a:spcBef>
                <a:spcPts val="2400"/>
              </a:spcBef>
              <a:buFontTx/>
              <a:buChar char="•"/>
            </a:pPr>
            <a:r>
              <a:rPr lang="en-US" sz="2800" dirty="0" smtClean="0">
                <a:solidFill>
                  <a:schemeClr val="bg1"/>
                </a:solidFill>
              </a:rPr>
              <a:t>Explore potential “bedside to bench” functional assessments leveraging existing resources</a:t>
            </a:r>
          </a:p>
          <a:p>
            <a:pPr marL="342900" indent="-342900">
              <a:lnSpc>
                <a:spcPct val="95000"/>
              </a:lnSpc>
              <a:spcBef>
                <a:spcPts val="2400"/>
              </a:spcBef>
              <a:buFontTx/>
              <a:buChar char="•"/>
            </a:pPr>
            <a:r>
              <a:rPr lang="en-US" sz="2800" dirty="0" smtClean="0">
                <a:solidFill>
                  <a:schemeClr val="bg1"/>
                </a:solidFill>
              </a:rPr>
              <a:t>Expand </a:t>
            </a:r>
            <a:r>
              <a:rPr lang="en-US" sz="2800" dirty="0" err="1" smtClean="0">
                <a:solidFill>
                  <a:schemeClr val="bg1"/>
                </a:solidFill>
              </a:rPr>
              <a:t>phenotyping</a:t>
            </a:r>
            <a:r>
              <a:rPr lang="en-US" sz="2800" dirty="0" smtClean="0">
                <a:solidFill>
                  <a:schemeClr val="bg1"/>
                </a:solidFill>
              </a:rPr>
              <a:t> library from 41 to 60-80</a:t>
            </a:r>
            <a:endParaRPr lang="en-US" sz="2800" dirty="0">
              <a:solidFill>
                <a:schemeClr val="bg1"/>
              </a:solidFill>
            </a:endParaRPr>
          </a:p>
        </p:txBody>
      </p:sp>
    </p:spTree>
    <p:extLst>
      <p:ext uri="{BB962C8B-B14F-4D97-AF65-F5344CB8AC3E}">
        <p14:creationId xmlns:p14="http://schemas.microsoft.com/office/powerpoint/2010/main" val="1077854063"/>
      </p:ext>
    </p:extLst>
  </p:cSld>
  <p:clrMapOvr>
    <a:masterClrMapping/>
  </p:clrMapOvr>
  <mc:AlternateContent xmlns:mc="http://schemas.openxmlformats.org/markup-compatibility/2006" xmlns:p14="http://schemas.microsoft.com/office/powerpoint/2010/main">
    <mc:Choice Requires="p14">
      <p:transition spd="med" p14:dur="700" advTm="44747">
        <p:fade/>
      </p:transition>
    </mc:Choice>
    <mc:Fallback xmlns="">
      <p:transition spd="med" advTm="44747">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23445" y="304800"/>
            <a:ext cx="9144000" cy="685800"/>
          </a:xfrm>
        </p:spPr>
        <p:txBody>
          <a:bodyPr/>
          <a:lstStyle/>
          <a:p>
            <a:pPr eaLnBrk="1" hangingPunct="1">
              <a:lnSpc>
                <a:spcPct val="95000"/>
              </a:lnSpc>
            </a:pPr>
            <a:r>
              <a:rPr lang="en-US" dirty="0" err="1" smtClean="0"/>
              <a:t>eMERGE</a:t>
            </a:r>
            <a:r>
              <a:rPr lang="en-US" dirty="0" smtClean="0"/>
              <a:t> III Proposed Scope</a:t>
            </a:r>
          </a:p>
        </p:txBody>
      </p:sp>
      <p:sp>
        <p:nvSpPr>
          <p:cNvPr id="5123" name="Rectangle 3"/>
          <p:cNvSpPr>
            <a:spLocks noChangeArrowheads="1"/>
          </p:cNvSpPr>
          <p:nvPr/>
        </p:nvSpPr>
        <p:spPr bwMode="auto">
          <a:xfrm>
            <a:off x="543525" y="1166444"/>
            <a:ext cx="8049490" cy="5081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95000"/>
              </a:lnSpc>
              <a:spcBef>
                <a:spcPts val="2400"/>
              </a:spcBef>
              <a:buFontTx/>
              <a:buChar char="•"/>
            </a:pPr>
            <a:r>
              <a:rPr lang="en-US" sz="2800" dirty="0" smtClean="0">
                <a:solidFill>
                  <a:schemeClr val="bg1"/>
                </a:solidFill>
              </a:rPr>
              <a:t>8-12 Clinical Sites, Coordinating Center, 1-2 Genome Sequencing/Genotyping Facilities</a:t>
            </a:r>
          </a:p>
          <a:p>
            <a:pPr marL="342900" indent="-342900">
              <a:lnSpc>
                <a:spcPct val="95000"/>
              </a:lnSpc>
              <a:spcBef>
                <a:spcPts val="2400"/>
              </a:spcBef>
              <a:buFontTx/>
              <a:buChar char="•"/>
            </a:pPr>
            <a:r>
              <a:rPr lang="en-US" sz="2800" dirty="0">
                <a:solidFill>
                  <a:schemeClr val="bg1"/>
                </a:solidFill>
              </a:rPr>
              <a:t>2,000-3,000 DNA samples per site </a:t>
            </a:r>
            <a:r>
              <a:rPr lang="en-US" sz="2800" dirty="0" smtClean="0">
                <a:solidFill>
                  <a:schemeClr val="bg1"/>
                </a:solidFill>
              </a:rPr>
              <a:t>sequenced for ~100 target genes in CLIA environment</a:t>
            </a:r>
          </a:p>
          <a:p>
            <a:pPr marL="342900" indent="-342900">
              <a:lnSpc>
                <a:spcPct val="95000"/>
              </a:lnSpc>
              <a:spcBef>
                <a:spcPts val="2400"/>
              </a:spcBef>
              <a:buFontTx/>
              <a:buChar char="•"/>
            </a:pPr>
            <a:r>
              <a:rPr lang="en-US" sz="2800" dirty="0" smtClean="0">
                <a:solidFill>
                  <a:schemeClr val="bg1"/>
                </a:solidFill>
              </a:rPr>
              <a:t>Genes, </a:t>
            </a:r>
            <a:r>
              <a:rPr lang="en-US" sz="2800" dirty="0" err="1" smtClean="0">
                <a:solidFill>
                  <a:schemeClr val="bg1"/>
                </a:solidFill>
              </a:rPr>
              <a:t>seq</a:t>
            </a:r>
            <a:r>
              <a:rPr lang="en-US" sz="2800" dirty="0" smtClean="0">
                <a:solidFill>
                  <a:schemeClr val="bg1"/>
                </a:solidFill>
              </a:rPr>
              <a:t> methods, phenotypes chosen in first year with ESP review; evolve as needed</a:t>
            </a:r>
          </a:p>
          <a:p>
            <a:pPr marL="342900" indent="-342900">
              <a:lnSpc>
                <a:spcPct val="95000"/>
              </a:lnSpc>
              <a:spcBef>
                <a:spcPts val="2400"/>
              </a:spcBef>
              <a:buFontTx/>
              <a:buChar char="•"/>
            </a:pPr>
            <a:r>
              <a:rPr lang="en-US" sz="2800" dirty="0" smtClean="0">
                <a:solidFill>
                  <a:schemeClr val="bg1"/>
                </a:solidFill>
              </a:rPr>
              <a:t>Explore potential “bedside to bench” functional assessments leveraging existing resources</a:t>
            </a:r>
          </a:p>
          <a:p>
            <a:pPr marL="342900" indent="-342900">
              <a:lnSpc>
                <a:spcPct val="95000"/>
              </a:lnSpc>
              <a:spcBef>
                <a:spcPts val="2400"/>
              </a:spcBef>
              <a:buFontTx/>
              <a:buChar char="•"/>
            </a:pPr>
            <a:r>
              <a:rPr lang="en-US" sz="2800" dirty="0" smtClean="0">
                <a:solidFill>
                  <a:schemeClr val="bg1"/>
                </a:solidFill>
              </a:rPr>
              <a:t>Expand </a:t>
            </a:r>
            <a:r>
              <a:rPr lang="en-US" sz="2800" dirty="0" err="1" smtClean="0">
                <a:solidFill>
                  <a:schemeClr val="bg1"/>
                </a:solidFill>
              </a:rPr>
              <a:t>phenotyping</a:t>
            </a:r>
            <a:r>
              <a:rPr lang="en-US" sz="2800" dirty="0" smtClean="0">
                <a:solidFill>
                  <a:schemeClr val="bg1"/>
                </a:solidFill>
              </a:rPr>
              <a:t> library from 41 to 60-80</a:t>
            </a:r>
            <a:endParaRPr lang="en-US" sz="2800" dirty="0">
              <a:solidFill>
                <a:schemeClr val="bg1"/>
              </a:solidFill>
            </a:endParaRPr>
          </a:p>
        </p:txBody>
      </p:sp>
    </p:spTree>
    <p:extLst>
      <p:ext uri="{BB962C8B-B14F-4D97-AF65-F5344CB8AC3E}">
        <p14:creationId xmlns:p14="http://schemas.microsoft.com/office/powerpoint/2010/main" val="1061341069"/>
      </p:ext>
    </p:extLst>
  </p:cSld>
  <p:clrMapOvr>
    <a:masterClrMapping/>
  </p:clrMapOvr>
  <mc:AlternateContent xmlns:mc="http://schemas.openxmlformats.org/markup-compatibility/2006" xmlns:p14="http://schemas.microsoft.com/office/powerpoint/2010/main">
    <mc:Choice Requires="p14">
      <p:transition spd="med" p14:dur="700" advTm="435">
        <p:fade/>
      </p:transition>
    </mc:Choice>
    <mc:Fallback xmlns="">
      <p:transition spd="med" advTm="435">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4" name="Group 233"/>
          <p:cNvGrpSpPr/>
          <p:nvPr/>
        </p:nvGrpSpPr>
        <p:grpSpPr>
          <a:xfrm>
            <a:off x="6215483" y="4951726"/>
            <a:ext cx="2061617" cy="1644361"/>
            <a:chOff x="6126089" y="4891253"/>
            <a:chExt cx="2061617" cy="1644361"/>
          </a:xfrm>
        </p:grpSpPr>
        <p:sp>
          <p:nvSpPr>
            <p:cNvPr id="235" name="TextBox 234"/>
            <p:cNvSpPr txBox="1"/>
            <p:nvPr/>
          </p:nvSpPr>
          <p:spPr>
            <a:xfrm>
              <a:off x="6129058" y="6274004"/>
              <a:ext cx="2058648" cy="261610"/>
            </a:xfrm>
            <a:prstGeom prst="rect">
              <a:avLst/>
            </a:prstGeom>
            <a:solidFill>
              <a:schemeClr val="bg1"/>
            </a:solidFill>
          </p:spPr>
          <p:txBody>
            <a:bodyPr wrap="square" bIns="0" rtlCol="0">
              <a:spAutoFit/>
            </a:bodyPr>
            <a:lstStyle/>
            <a:p>
              <a:pPr algn="ctr"/>
              <a:r>
                <a:rPr lang="en-US" sz="1400" dirty="0" smtClean="0"/>
                <a:t>Data Privacy</a:t>
              </a:r>
              <a:endParaRPr lang="en-US" sz="1400" dirty="0"/>
            </a:p>
          </p:txBody>
        </p:sp>
        <p:pic>
          <p:nvPicPr>
            <p:cNvPr id="23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26089" y="4891253"/>
              <a:ext cx="2061617" cy="1432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45" name="Group 144"/>
          <p:cNvGrpSpPr/>
          <p:nvPr/>
        </p:nvGrpSpPr>
        <p:grpSpPr>
          <a:xfrm>
            <a:off x="785019" y="1322567"/>
            <a:ext cx="2110581" cy="1634183"/>
            <a:chOff x="411956" y="1371600"/>
            <a:chExt cx="2110581" cy="1634183"/>
          </a:xfrm>
        </p:grpSpPr>
        <p:sp>
          <p:nvSpPr>
            <p:cNvPr id="204" name="TextBox 203"/>
            <p:cNvSpPr txBox="1"/>
            <p:nvPr/>
          </p:nvSpPr>
          <p:spPr>
            <a:xfrm>
              <a:off x="411957" y="2744173"/>
              <a:ext cx="2110580" cy="261610"/>
            </a:xfrm>
            <a:prstGeom prst="rect">
              <a:avLst/>
            </a:prstGeom>
            <a:solidFill>
              <a:schemeClr val="bg1"/>
            </a:solidFill>
          </p:spPr>
          <p:txBody>
            <a:bodyPr wrap="square" bIns="0" rtlCol="0">
              <a:spAutoFit/>
            </a:bodyPr>
            <a:lstStyle/>
            <a:p>
              <a:pPr algn="ctr"/>
              <a:r>
                <a:rPr lang="en-US" sz="1400" dirty="0" smtClean="0"/>
                <a:t>GWAS Discovery</a:t>
              </a:r>
              <a:endParaRPr lang="en-US" sz="1400" dirty="0"/>
            </a:p>
          </p:txBody>
        </p:sp>
        <p:pic>
          <p:nvPicPr>
            <p:cNvPr id="20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956" y="1371600"/>
              <a:ext cx="2110581" cy="145283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8" name="Group 207"/>
          <p:cNvGrpSpPr/>
          <p:nvPr/>
        </p:nvGrpSpPr>
        <p:grpSpPr>
          <a:xfrm>
            <a:off x="3451295" y="1147083"/>
            <a:ext cx="2220255" cy="1648096"/>
            <a:chOff x="3618178" y="1375410"/>
            <a:chExt cx="2220255" cy="1648096"/>
          </a:xfrm>
        </p:grpSpPr>
        <p:sp>
          <p:nvSpPr>
            <p:cNvPr id="213" name="TextBox 212"/>
            <p:cNvSpPr txBox="1"/>
            <p:nvPr/>
          </p:nvSpPr>
          <p:spPr>
            <a:xfrm>
              <a:off x="3618178" y="2761896"/>
              <a:ext cx="2220255" cy="261610"/>
            </a:xfrm>
            <a:prstGeom prst="rect">
              <a:avLst/>
            </a:prstGeom>
            <a:solidFill>
              <a:schemeClr val="bg1"/>
            </a:solidFill>
          </p:spPr>
          <p:txBody>
            <a:bodyPr wrap="square" bIns="0" rtlCol="0">
              <a:spAutoFit/>
            </a:bodyPr>
            <a:lstStyle/>
            <a:p>
              <a:pPr algn="ctr"/>
              <a:r>
                <a:rPr lang="en-US" sz="1400" dirty="0" smtClean="0"/>
                <a:t>Electronic </a:t>
              </a:r>
              <a:r>
                <a:rPr lang="en-US" sz="1400" dirty="0" err="1" smtClean="0"/>
                <a:t>Phenotyping</a:t>
              </a:r>
              <a:endParaRPr lang="en-US" sz="1400" dirty="0"/>
            </a:p>
          </p:txBody>
        </p:sp>
        <p:pic>
          <p:nvPicPr>
            <p:cNvPr id="215" name="Picture 4" descr="H:\Talks\Prep Material for Talks\Images for eMERGE 043014\EMR_stethoscope_reverse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3618178" y="1375410"/>
              <a:ext cx="2220255" cy="145461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6" name="Group 215"/>
          <p:cNvGrpSpPr/>
          <p:nvPr/>
        </p:nvGrpSpPr>
        <p:grpSpPr>
          <a:xfrm>
            <a:off x="6155375" y="1278575"/>
            <a:ext cx="2190380" cy="1671692"/>
            <a:chOff x="6418701" y="1356868"/>
            <a:chExt cx="2190380" cy="1671692"/>
          </a:xfrm>
        </p:grpSpPr>
        <p:sp>
          <p:nvSpPr>
            <p:cNvPr id="217" name="TextBox 216"/>
            <p:cNvSpPr txBox="1"/>
            <p:nvPr/>
          </p:nvSpPr>
          <p:spPr>
            <a:xfrm>
              <a:off x="6418701" y="2766950"/>
              <a:ext cx="2190379" cy="261610"/>
            </a:xfrm>
            <a:prstGeom prst="rect">
              <a:avLst/>
            </a:prstGeom>
            <a:solidFill>
              <a:schemeClr val="bg1"/>
            </a:solidFill>
          </p:spPr>
          <p:txBody>
            <a:bodyPr wrap="square" bIns="0" rtlCol="0">
              <a:spAutoFit/>
            </a:bodyPr>
            <a:lstStyle/>
            <a:p>
              <a:pPr algn="ctr"/>
              <a:r>
                <a:rPr lang="en-US" sz="1400" dirty="0" smtClean="0"/>
                <a:t>Consent Methodology</a:t>
              </a:r>
              <a:endParaRPr lang="en-US" sz="1400" dirty="0"/>
            </a:p>
          </p:txBody>
        </p:sp>
        <p:pic>
          <p:nvPicPr>
            <p:cNvPr id="218" name="Picture 2" descr="H:\Talks\Prep Material for Talks\Images for eMERGE 043014\Consent.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18702" y="1356868"/>
              <a:ext cx="2190379" cy="14593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9" name="Group 218"/>
          <p:cNvGrpSpPr/>
          <p:nvPr/>
        </p:nvGrpSpPr>
        <p:grpSpPr>
          <a:xfrm>
            <a:off x="404911" y="3125833"/>
            <a:ext cx="1927127" cy="1662892"/>
            <a:chOff x="404911" y="3179951"/>
            <a:chExt cx="1927127" cy="1662892"/>
          </a:xfrm>
        </p:grpSpPr>
        <p:sp>
          <p:nvSpPr>
            <p:cNvPr id="220" name="TextBox 219"/>
            <p:cNvSpPr txBox="1"/>
            <p:nvPr/>
          </p:nvSpPr>
          <p:spPr>
            <a:xfrm>
              <a:off x="404911" y="4572000"/>
              <a:ext cx="1927127" cy="270843"/>
            </a:xfrm>
            <a:prstGeom prst="rect">
              <a:avLst/>
            </a:prstGeom>
            <a:solidFill>
              <a:schemeClr val="bg1"/>
            </a:solidFill>
          </p:spPr>
          <p:txBody>
            <a:bodyPr wrap="square" bIns="0" rtlCol="0">
              <a:spAutoFit/>
            </a:bodyPr>
            <a:lstStyle/>
            <a:p>
              <a:pPr algn="ctr"/>
              <a:r>
                <a:rPr lang="en-US" sz="1400" dirty="0" smtClean="0"/>
                <a:t>Clinician/Pt Education</a:t>
              </a:r>
              <a:endParaRPr lang="en-US" sz="1400" dirty="0"/>
            </a:p>
          </p:txBody>
        </p:sp>
        <p:pic>
          <p:nvPicPr>
            <p:cNvPr id="221" name="Picture 9" descr="H:\Talks\Prep Material for Talks\Images for eMERGE 043014\physician-education-25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4911" y="3179951"/>
              <a:ext cx="1927127" cy="144919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2" name="Group 221"/>
          <p:cNvGrpSpPr/>
          <p:nvPr/>
        </p:nvGrpSpPr>
        <p:grpSpPr>
          <a:xfrm>
            <a:off x="3544363" y="3112938"/>
            <a:ext cx="2040543" cy="1670837"/>
            <a:chOff x="3307253" y="3129619"/>
            <a:chExt cx="2040543" cy="1670837"/>
          </a:xfrm>
        </p:grpSpPr>
        <p:sp>
          <p:nvSpPr>
            <p:cNvPr id="223" name="TextBox 222"/>
            <p:cNvSpPr txBox="1"/>
            <p:nvPr/>
          </p:nvSpPr>
          <p:spPr>
            <a:xfrm>
              <a:off x="3307253" y="4538846"/>
              <a:ext cx="2040543" cy="261610"/>
            </a:xfrm>
            <a:prstGeom prst="rect">
              <a:avLst/>
            </a:prstGeom>
            <a:solidFill>
              <a:schemeClr val="bg1"/>
            </a:solidFill>
          </p:spPr>
          <p:txBody>
            <a:bodyPr wrap="square" bIns="0" rtlCol="0">
              <a:spAutoFit/>
            </a:bodyPr>
            <a:lstStyle/>
            <a:p>
              <a:pPr algn="ctr"/>
              <a:r>
                <a:rPr lang="en-US" sz="1400" dirty="0" smtClean="0"/>
                <a:t>Decision Support</a:t>
              </a:r>
              <a:endParaRPr lang="en-US" sz="1400" dirty="0"/>
            </a:p>
          </p:txBody>
        </p:sp>
        <p:pic>
          <p:nvPicPr>
            <p:cNvPr id="224"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07253" y="3129619"/>
              <a:ext cx="2040543" cy="1452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225" name="Group 224"/>
          <p:cNvGrpSpPr/>
          <p:nvPr/>
        </p:nvGrpSpPr>
        <p:grpSpPr>
          <a:xfrm>
            <a:off x="6642794" y="3108850"/>
            <a:ext cx="2187576" cy="1655979"/>
            <a:chOff x="6188339" y="3132600"/>
            <a:chExt cx="2187576" cy="1655979"/>
          </a:xfrm>
        </p:grpSpPr>
        <p:sp>
          <p:nvSpPr>
            <p:cNvPr id="226" name="TextBox 225"/>
            <p:cNvSpPr txBox="1"/>
            <p:nvPr/>
          </p:nvSpPr>
          <p:spPr>
            <a:xfrm>
              <a:off x="6188339" y="4526969"/>
              <a:ext cx="2187576" cy="261610"/>
            </a:xfrm>
            <a:prstGeom prst="rect">
              <a:avLst/>
            </a:prstGeom>
            <a:solidFill>
              <a:schemeClr val="bg1"/>
            </a:solidFill>
          </p:spPr>
          <p:txBody>
            <a:bodyPr wrap="square" bIns="0" rtlCol="0">
              <a:spAutoFit/>
            </a:bodyPr>
            <a:lstStyle/>
            <a:p>
              <a:r>
                <a:rPr lang="en-US" sz="1400" dirty="0" smtClean="0"/>
                <a:t>Community Consultation</a:t>
              </a:r>
              <a:endParaRPr lang="en-US" sz="1400" dirty="0"/>
            </a:p>
          </p:txBody>
        </p:sp>
        <p:pic>
          <p:nvPicPr>
            <p:cNvPr id="227" name="Picture 8" descr="H:\Talks\Prep Material for Talks\Images for eMERGE 043014\CommunityConsultationatRandwick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88339" y="3132600"/>
              <a:ext cx="2187576" cy="145646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8" name="Group 227"/>
          <p:cNvGrpSpPr/>
          <p:nvPr/>
        </p:nvGrpSpPr>
        <p:grpSpPr>
          <a:xfrm>
            <a:off x="887492" y="4941125"/>
            <a:ext cx="2072433" cy="1654962"/>
            <a:chOff x="551283" y="4959948"/>
            <a:chExt cx="2072433" cy="1654962"/>
          </a:xfrm>
        </p:grpSpPr>
        <p:sp>
          <p:nvSpPr>
            <p:cNvPr id="229" name="TextBox 228"/>
            <p:cNvSpPr txBox="1"/>
            <p:nvPr/>
          </p:nvSpPr>
          <p:spPr>
            <a:xfrm>
              <a:off x="551283" y="6353300"/>
              <a:ext cx="2072433" cy="261610"/>
            </a:xfrm>
            <a:prstGeom prst="rect">
              <a:avLst/>
            </a:prstGeom>
            <a:solidFill>
              <a:schemeClr val="bg1"/>
            </a:solidFill>
          </p:spPr>
          <p:txBody>
            <a:bodyPr wrap="square" bIns="0" rtlCol="0">
              <a:spAutoFit/>
            </a:bodyPr>
            <a:lstStyle/>
            <a:p>
              <a:pPr algn="ctr"/>
              <a:r>
                <a:rPr lang="en-US" sz="1400" dirty="0" smtClean="0"/>
                <a:t>Pharmacogenomics</a:t>
              </a:r>
              <a:endParaRPr lang="en-US" sz="1400" dirty="0"/>
            </a:p>
          </p:txBody>
        </p:sp>
        <p:pic>
          <p:nvPicPr>
            <p:cNvPr id="230" name="Picture 6" descr="H:\Talks\Prep Material for Talks\Images for eMERGE 043014\pillbottlesstethoscope.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1283" y="4959948"/>
              <a:ext cx="2072433" cy="145379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31" name="Group 230"/>
          <p:cNvGrpSpPr/>
          <p:nvPr/>
        </p:nvGrpSpPr>
        <p:grpSpPr>
          <a:xfrm>
            <a:off x="3627237" y="5121026"/>
            <a:ext cx="1859163" cy="1648899"/>
            <a:chOff x="3564830" y="4881874"/>
            <a:chExt cx="1859163" cy="1648899"/>
          </a:xfrm>
        </p:grpSpPr>
        <p:sp>
          <p:nvSpPr>
            <p:cNvPr id="232" name="TextBox 231"/>
            <p:cNvSpPr txBox="1"/>
            <p:nvPr/>
          </p:nvSpPr>
          <p:spPr>
            <a:xfrm>
              <a:off x="3564830" y="6269163"/>
              <a:ext cx="1859163" cy="261610"/>
            </a:xfrm>
            <a:prstGeom prst="rect">
              <a:avLst/>
            </a:prstGeom>
            <a:solidFill>
              <a:schemeClr val="bg1"/>
            </a:solidFill>
          </p:spPr>
          <p:txBody>
            <a:bodyPr wrap="square" bIns="0" rtlCol="0">
              <a:spAutoFit/>
            </a:bodyPr>
            <a:lstStyle/>
            <a:p>
              <a:pPr algn="ctr"/>
              <a:r>
                <a:rPr lang="en-US" sz="1400" dirty="0" smtClean="0"/>
                <a:t>Pediatrics</a:t>
              </a:r>
              <a:endParaRPr lang="en-US" sz="1400" dirty="0"/>
            </a:p>
          </p:txBody>
        </p:sp>
        <p:pic>
          <p:nvPicPr>
            <p:cNvPr id="233" name="Picture 7" descr="H:\Talks\Prep Material for Talks\Images for eMERGE 043014\Pediatrics_1345558816.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564830" y="4881874"/>
              <a:ext cx="1859163" cy="1434789"/>
            </a:xfrm>
            <a:prstGeom prst="rect">
              <a:avLst/>
            </a:prstGeom>
            <a:noFill/>
            <a:extLst>
              <a:ext uri="{909E8E84-426E-40DD-AFC4-6F175D3DCCD1}">
                <a14:hiddenFill xmlns:a14="http://schemas.microsoft.com/office/drawing/2010/main">
                  <a:solidFill>
                    <a:srgbClr val="FFFFFF"/>
                  </a:solidFill>
                </a14:hiddenFill>
              </a:ext>
            </a:extLst>
          </p:spPr>
        </p:pic>
      </p:grpSp>
      <p:sp>
        <p:nvSpPr>
          <p:cNvPr id="240" name="Rectangle 239"/>
          <p:cNvSpPr/>
          <p:nvPr/>
        </p:nvSpPr>
        <p:spPr>
          <a:xfrm>
            <a:off x="6096000" y="16934"/>
            <a:ext cx="2971800" cy="6841068"/>
          </a:xfrm>
          <a:prstGeom prst="rect">
            <a:avLst/>
          </a:prstGeom>
          <a:gradFill>
            <a:gsLst>
              <a:gs pos="0">
                <a:schemeClr val="tx1">
                  <a:alpha val="70000"/>
                </a:schemeClr>
              </a:gs>
              <a:gs pos="100000">
                <a:srgbClr val="0000FF">
                  <a:alpha val="7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ectangle 240"/>
          <p:cNvSpPr/>
          <p:nvPr/>
        </p:nvSpPr>
        <p:spPr>
          <a:xfrm>
            <a:off x="3276600" y="5029201"/>
            <a:ext cx="2819400" cy="1828800"/>
          </a:xfrm>
          <a:prstGeom prst="rect">
            <a:avLst/>
          </a:prstGeom>
          <a:gradFill>
            <a:gsLst>
              <a:gs pos="0">
                <a:srgbClr val="0000ED">
                  <a:alpha val="70000"/>
                </a:srgbClr>
              </a:gs>
              <a:gs pos="100000">
                <a:srgbClr val="0000FF">
                  <a:alpha val="7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2" name="Rectangle 2"/>
          <p:cNvSpPr>
            <a:spLocks noGrp="1" noChangeArrowheads="1"/>
          </p:cNvSpPr>
          <p:nvPr>
            <p:ph type="ctrTitle"/>
          </p:nvPr>
        </p:nvSpPr>
        <p:spPr>
          <a:xfrm rot="16200000">
            <a:off x="-797745" y="3380452"/>
            <a:ext cx="2253383" cy="685800"/>
          </a:xfrm>
        </p:spPr>
        <p:txBody>
          <a:bodyPr/>
          <a:lstStyle/>
          <a:p>
            <a:pPr eaLnBrk="1" hangingPunct="1">
              <a:lnSpc>
                <a:spcPct val="95000"/>
              </a:lnSpc>
            </a:pPr>
            <a:r>
              <a:rPr lang="en-US" sz="2800" dirty="0" smtClean="0"/>
              <a:t>2007 - 2010</a:t>
            </a:r>
          </a:p>
        </p:txBody>
      </p:sp>
      <p:sp>
        <p:nvSpPr>
          <p:cNvPr id="245" name="Rectangle 244"/>
          <p:cNvSpPr/>
          <p:nvPr/>
        </p:nvSpPr>
        <p:spPr>
          <a:xfrm>
            <a:off x="0" y="0"/>
            <a:ext cx="2971800" cy="6841068"/>
          </a:xfrm>
          <a:prstGeom prst="rect">
            <a:avLst/>
          </a:prstGeom>
          <a:gradFill>
            <a:gsLst>
              <a:gs pos="0">
                <a:schemeClr val="tx1">
                  <a:alpha val="30000"/>
                </a:schemeClr>
              </a:gs>
              <a:gs pos="100000">
                <a:srgbClr val="0000FF">
                  <a:alpha val="3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ectangle 2"/>
          <p:cNvSpPr txBox="1">
            <a:spLocks noChangeArrowheads="1"/>
          </p:cNvSpPr>
          <p:nvPr/>
        </p:nvSpPr>
        <p:spPr bwMode="auto">
          <a:xfrm rot="5400000">
            <a:off x="7608556" y="3364244"/>
            <a:ext cx="238508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rgbClr val="FFFF66"/>
                </a:solidFill>
                <a:latin typeface="+mj-lt"/>
                <a:ea typeface="+mj-ea"/>
                <a:cs typeface="+mj-cs"/>
              </a:defRPr>
            </a:lvl1pPr>
            <a:lvl2pPr algn="ctr" rtl="0" eaLnBrk="0" fontAlgn="base" hangingPunct="0">
              <a:spcBef>
                <a:spcPct val="0"/>
              </a:spcBef>
              <a:spcAft>
                <a:spcPct val="0"/>
              </a:spcAft>
              <a:defRPr sz="3200" b="1">
                <a:solidFill>
                  <a:srgbClr val="FFFF66"/>
                </a:solidFill>
                <a:latin typeface="Arial Unicode MS" pitchFamily="34" charset="-128"/>
              </a:defRPr>
            </a:lvl2pPr>
            <a:lvl3pPr algn="ctr" rtl="0" eaLnBrk="0" fontAlgn="base" hangingPunct="0">
              <a:spcBef>
                <a:spcPct val="0"/>
              </a:spcBef>
              <a:spcAft>
                <a:spcPct val="0"/>
              </a:spcAft>
              <a:defRPr sz="3200" b="1">
                <a:solidFill>
                  <a:srgbClr val="FFFF66"/>
                </a:solidFill>
                <a:latin typeface="Arial Unicode MS" pitchFamily="34" charset="-128"/>
              </a:defRPr>
            </a:lvl3pPr>
            <a:lvl4pPr algn="ctr" rtl="0" eaLnBrk="0" fontAlgn="base" hangingPunct="0">
              <a:spcBef>
                <a:spcPct val="0"/>
              </a:spcBef>
              <a:spcAft>
                <a:spcPct val="0"/>
              </a:spcAft>
              <a:defRPr sz="3200" b="1">
                <a:solidFill>
                  <a:srgbClr val="FFFF66"/>
                </a:solidFill>
                <a:latin typeface="Arial Unicode MS" pitchFamily="34" charset="-128"/>
              </a:defRPr>
            </a:lvl4pPr>
            <a:lvl5pPr algn="ctr" rtl="0" eaLnBrk="0" fontAlgn="base" hangingPunct="0">
              <a:spcBef>
                <a:spcPct val="0"/>
              </a:spcBef>
              <a:spcAft>
                <a:spcPct val="0"/>
              </a:spcAft>
              <a:defRPr sz="3200" b="1">
                <a:solidFill>
                  <a:srgbClr val="FFFF66"/>
                </a:solidFill>
                <a:latin typeface="Arial Unicode MS" pitchFamily="34" charset="-128"/>
              </a:defRPr>
            </a:lvl5pPr>
            <a:lvl6pPr marL="457200" algn="ctr" rtl="0" fontAlgn="base">
              <a:spcBef>
                <a:spcPct val="0"/>
              </a:spcBef>
              <a:spcAft>
                <a:spcPct val="0"/>
              </a:spcAft>
              <a:defRPr sz="3600">
                <a:solidFill>
                  <a:srgbClr val="FFFF66"/>
                </a:solidFill>
                <a:latin typeface="Arial Unicode MS" pitchFamily="34" charset="-128"/>
              </a:defRPr>
            </a:lvl6pPr>
            <a:lvl7pPr marL="914400" algn="ctr" rtl="0" fontAlgn="base">
              <a:spcBef>
                <a:spcPct val="0"/>
              </a:spcBef>
              <a:spcAft>
                <a:spcPct val="0"/>
              </a:spcAft>
              <a:defRPr sz="3600">
                <a:solidFill>
                  <a:srgbClr val="FFFF66"/>
                </a:solidFill>
                <a:latin typeface="Arial Unicode MS" pitchFamily="34" charset="-128"/>
              </a:defRPr>
            </a:lvl7pPr>
            <a:lvl8pPr marL="1371600" algn="ctr" rtl="0" fontAlgn="base">
              <a:spcBef>
                <a:spcPct val="0"/>
              </a:spcBef>
              <a:spcAft>
                <a:spcPct val="0"/>
              </a:spcAft>
              <a:defRPr sz="3600">
                <a:solidFill>
                  <a:srgbClr val="FFFF66"/>
                </a:solidFill>
                <a:latin typeface="Arial Unicode MS" pitchFamily="34" charset="-128"/>
              </a:defRPr>
            </a:lvl8pPr>
            <a:lvl9pPr marL="1828800" algn="ctr" rtl="0" fontAlgn="base">
              <a:spcBef>
                <a:spcPct val="0"/>
              </a:spcBef>
              <a:spcAft>
                <a:spcPct val="0"/>
              </a:spcAft>
              <a:defRPr sz="3600">
                <a:solidFill>
                  <a:srgbClr val="FFFF66"/>
                </a:solidFill>
                <a:latin typeface="Arial Unicode MS" pitchFamily="34" charset="-128"/>
              </a:defRPr>
            </a:lvl9pPr>
          </a:lstStyle>
          <a:p>
            <a:pPr eaLnBrk="1" hangingPunct="1">
              <a:lnSpc>
                <a:spcPct val="95000"/>
              </a:lnSpc>
            </a:pPr>
            <a:r>
              <a:rPr lang="en-US" sz="2800" kern="0" dirty="0" smtClean="0"/>
              <a:t>2011-2014</a:t>
            </a:r>
          </a:p>
        </p:txBody>
      </p:sp>
      <p:sp>
        <p:nvSpPr>
          <p:cNvPr id="246" name="Rectangle 245"/>
          <p:cNvSpPr/>
          <p:nvPr/>
        </p:nvSpPr>
        <p:spPr>
          <a:xfrm>
            <a:off x="3124200" y="0"/>
            <a:ext cx="2971800" cy="5029201"/>
          </a:xfrm>
          <a:prstGeom prst="rect">
            <a:avLst/>
          </a:prstGeom>
          <a:gradFill>
            <a:gsLst>
              <a:gs pos="0">
                <a:schemeClr val="tx1">
                  <a:alpha val="40000"/>
                </a:schemeClr>
              </a:gs>
              <a:gs pos="100000">
                <a:srgbClr val="0000DC">
                  <a:alpha val="4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ectangle 2"/>
          <p:cNvSpPr txBox="1">
            <a:spLocks noChangeArrowheads="1"/>
          </p:cNvSpPr>
          <p:nvPr/>
        </p:nvSpPr>
        <p:spPr bwMode="auto">
          <a:xfrm>
            <a:off x="228600" y="241451"/>
            <a:ext cx="4267200" cy="1130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rgbClr val="FFFF66"/>
                </a:solidFill>
                <a:latin typeface="+mj-lt"/>
                <a:ea typeface="+mj-ea"/>
                <a:cs typeface="+mj-cs"/>
              </a:defRPr>
            </a:lvl1pPr>
            <a:lvl2pPr algn="ctr" rtl="0" eaLnBrk="0" fontAlgn="base" hangingPunct="0">
              <a:spcBef>
                <a:spcPct val="0"/>
              </a:spcBef>
              <a:spcAft>
                <a:spcPct val="0"/>
              </a:spcAft>
              <a:defRPr sz="3200" b="1">
                <a:solidFill>
                  <a:srgbClr val="FFFF66"/>
                </a:solidFill>
                <a:latin typeface="Arial Unicode MS" pitchFamily="34" charset="-128"/>
              </a:defRPr>
            </a:lvl2pPr>
            <a:lvl3pPr algn="ctr" rtl="0" eaLnBrk="0" fontAlgn="base" hangingPunct="0">
              <a:spcBef>
                <a:spcPct val="0"/>
              </a:spcBef>
              <a:spcAft>
                <a:spcPct val="0"/>
              </a:spcAft>
              <a:defRPr sz="3200" b="1">
                <a:solidFill>
                  <a:srgbClr val="FFFF66"/>
                </a:solidFill>
                <a:latin typeface="Arial Unicode MS" pitchFamily="34" charset="-128"/>
              </a:defRPr>
            </a:lvl3pPr>
            <a:lvl4pPr algn="ctr" rtl="0" eaLnBrk="0" fontAlgn="base" hangingPunct="0">
              <a:spcBef>
                <a:spcPct val="0"/>
              </a:spcBef>
              <a:spcAft>
                <a:spcPct val="0"/>
              </a:spcAft>
              <a:defRPr sz="3200" b="1">
                <a:solidFill>
                  <a:srgbClr val="FFFF66"/>
                </a:solidFill>
                <a:latin typeface="Arial Unicode MS" pitchFamily="34" charset="-128"/>
              </a:defRPr>
            </a:lvl4pPr>
            <a:lvl5pPr algn="ctr" rtl="0" eaLnBrk="0" fontAlgn="base" hangingPunct="0">
              <a:spcBef>
                <a:spcPct val="0"/>
              </a:spcBef>
              <a:spcAft>
                <a:spcPct val="0"/>
              </a:spcAft>
              <a:defRPr sz="3200" b="1">
                <a:solidFill>
                  <a:srgbClr val="FFFF66"/>
                </a:solidFill>
                <a:latin typeface="Arial Unicode MS" pitchFamily="34" charset="-128"/>
              </a:defRPr>
            </a:lvl5pPr>
            <a:lvl6pPr marL="457200" algn="ctr" rtl="0" fontAlgn="base">
              <a:spcBef>
                <a:spcPct val="0"/>
              </a:spcBef>
              <a:spcAft>
                <a:spcPct val="0"/>
              </a:spcAft>
              <a:defRPr sz="3600">
                <a:solidFill>
                  <a:srgbClr val="FFFF66"/>
                </a:solidFill>
                <a:latin typeface="Arial Unicode MS" pitchFamily="34" charset="-128"/>
              </a:defRPr>
            </a:lvl6pPr>
            <a:lvl7pPr marL="914400" algn="ctr" rtl="0" fontAlgn="base">
              <a:spcBef>
                <a:spcPct val="0"/>
              </a:spcBef>
              <a:spcAft>
                <a:spcPct val="0"/>
              </a:spcAft>
              <a:defRPr sz="3600">
                <a:solidFill>
                  <a:srgbClr val="FFFF66"/>
                </a:solidFill>
                <a:latin typeface="Arial Unicode MS" pitchFamily="34" charset="-128"/>
              </a:defRPr>
            </a:lvl7pPr>
            <a:lvl8pPr marL="1371600" algn="ctr" rtl="0" fontAlgn="base">
              <a:spcBef>
                <a:spcPct val="0"/>
              </a:spcBef>
              <a:spcAft>
                <a:spcPct val="0"/>
              </a:spcAft>
              <a:defRPr sz="3600">
                <a:solidFill>
                  <a:srgbClr val="FFFF66"/>
                </a:solidFill>
                <a:latin typeface="Arial Unicode MS" pitchFamily="34" charset="-128"/>
              </a:defRPr>
            </a:lvl8pPr>
            <a:lvl9pPr marL="1828800" algn="ctr" rtl="0" fontAlgn="base">
              <a:spcBef>
                <a:spcPct val="0"/>
              </a:spcBef>
              <a:spcAft>
                <a:spcPct val="0"/>
              </a:spcAft>
              <a:defRPr sz="3600">
                <a:solidFill>
                  <a:srgbClr val="FFFF66"/>
                </a:solidFill>
                <a:latin typeface="Arial Unicode MS" pitchFamily="34" charset="-128"/>
              </a:defRPr>
            </a:lvl9pPr>
          </a:lstStyle>
          <a:p>
            <a:pPr eaLnBrk="1" hangingPunct="1">
              <a:lnSpc>
                <a:spcPct val="90000"/>
              </a:lnSpc>
            </a:pPr>
            <a:r>
              <a:rPr lang="en-US" sz="2400" kern="0" dirty="0" smtClean="0"/>
              <a:t>Phase I: How can repositories linked to EMRs be used for genomic research?</a:t>
            </a:r>
          </a:p>
        </p:txBody>
      </p:sp>
      <p:sp>
        <p:nvSpPr>
          <p:cNvPr id="244" name="Rectangle 2"/>
          <p:cNvSpPr txBox="1">
            <a:spLocks noChangeArrowheads="1"/>
          </p:cNvSpPr>
          <p:nvPr/>
        </p:nvSpPr>
        <p:spPr bwMode="auto">
          <a:xfrm>
            <a:off x="4686300" y="258413"/>
            <a:ext cx="4381500" cy="118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rgbClr val="FFFF66"/>
                </a:solidFill>
                <a:latin typeface="+mj-lt"/>
                <a:ea typeface="+mj-ea"/>
                <a:cs typeface="+mj-cs"/>
              </a:defRPr>
            </a:lvl1pPr>
            <a:lvl2pPr algn="ctr" rtl="0" eaLnBrk="0" fontAlgn="base" hangingPunct="0">
              <a:spcBef>
                <a:spcPct val="0"/>
              </a:spcBef>
              <a:spcAft>
                <a:spcPct val="0"/>
              </a:spcAft>
              <a:defRPr sz="3200" b="1">
                <a:solidFill>
                  <a:srgbClr val="FFFF66"/>
                </a:solidFill>
                <a:latin typeface="Arial Unicode MS" pitchFamily="34" charset="-128"/>
              </a:defRPr>
            </a:lvl2pPr>
            <a:lvl3pPr algn="ctr" rtl="0" eaLnBrk="0" fontAlgn="base" hangingPunct="0">
              <a:spcBef>
                <a:spcPct val="0"/>
              </a:spcBef>
              <a:spcAft>
                <a:spcPct val="0"/>
              </a:spcAft>
              <a:defRPr sz="3200" b="1">
                <a:solidFill>
                  <a:srgbClr val="FFFF66"/>
                </a:solidFill>
                <a:latin typeface="Arial Unicode MS" pitchFamily="34" charset="-128"/>
              </a:defRPr>
            </a:lvl3pPr>
            <a:lvl4pPr algn="ctr" rtl="0" eaLnBrk="0" fontAlgn="base" hangingPunct="0">
              <a:spcBef>
                <a:spcPct val="0"/>
              </a:spcBef>
              <a:spcAft>
                <a:spcPct val="0"/>
              </a:spcAft>
              <a:defRPr sz="3200" b="1">
                <a:solidFill>
                  <a:srgbClr val="FFFF66"/>
                </a:solidFill>
                <a:latin typeface="Arial Unicode MS" pitchFamily="34" charset="-128"/>
              </a:defRPr>
            </a:lvl4pPr>
            <a:lvl5pPr algn="ctr" rtl="0" eaLnBrk="0" fontAlgn="base" hangingPunct="0">
              <a:spcBef>
                <a:spcPct val="0"/>
              </a:spcBef>
              <a:spcAft>
                <a:spcPct val="0"/>
              </a:spcAft>
              <a:defRPr sz="3200" b="1">
                <a:solidFill>
                  <a:srgbClr val="FFFF66"/>
                </a:solidFill>
                <a:latin typeface="Arial Unicode MS" pitchFamily="34" charset="-128"/>
              </a:defRPr>
            </a:lvl5pPr>
            <a:lvl6pPr marL="457200" algn="ctr" rtl="0" fontAlgn="base">
              <a:spcBef>
                <a:spcPct val="0"/>
              </a:spcBef>
              <a:spcAft>
                <a:spcPct val="0"/>
              </a:spcAft>
              <a:defRPr sz="3600">
                <a:solidFill>
                  <a:srgbClr val="FFFF66"/>
                </a:solidFill>
                <a:latin typeface="Arial Unicode MS" pitchFamily="34" charset="-128"/>
              </a:defRPr>
            </a:lvl6pPr>
            <a:lvl7pPr marL="914400" algn="ctr" rtl="0" fontAlgn="base">
              <a:spcBef>
                <a:spcPct val="0"/>
              </a:spcBef>
              <a:spcAft>
                <a:spcPct val="0"/>
              </a:spcAft>
              <a:defRPr sz="3600">
                <a:solidFill>
                  <a:srgbClr val="FFFF66"/>
                </a:solidFill>
                <a:latin typeface="Arial Unicode MS" pitchFamily="34" charset="-128"/>
              </a:defRPr>
            </a:lvl7pPr>
            <a:lvl8pPr marL="1371600" algn="ctr" rtl="0" fontAlgn="base">
              <a:spcBef>
                <a:spcPct val="0"/>
              </a:spcBef>
              <a:spcAft>
                <a:spcPct val="0"/>
              </a:spcAft>
              <a:defRPr sz="3600">
                <a:solidFill>
                  <a:srgbClr val="FFFF66"/>
                </a:solidFill>
                <a:latin typeface="Arial Unicode MS" pitchFamily="34" charset="-128"/>
              </a:defRPr>
            </a:lvl8pPr>
            <a:lvl9pPr marL="1828800" algn="ctr" rtl="0" fontAlgn="base">
              <a:spcBef>
                <a:spcPct val="0"/>
              </a:spcBef>
              <a:spcAft>
                <a:spcPct val="0"/>
              </a:spcAft>
              <a:defRPr sz="3600">
                <a:solidFill>
                  <a:srgbClr val="FFFF66"/>
                </a:solidFill>
                <a:latin typeface="Arial Unicode MS" pitchFamily="34" charset="-128"/>
              </a:defRPr>
            </a:lvl9pPr>
          </a:lstStyle>
          <a:p>
            <a:pPr eaLnBrk="1" hangingPunct="1">
              <a:lnSpc>
                <a:spcPct val="90000"/>
              </a:lnSpc>
            </a:pPr>
            <a:r>
              <a:rPr lang="en-US" sz="2400" kern="0" dirty="0" smtClean="0"/>
              <a:t>Phase II: How can genomics linked to EMRs be used for clinical care?</a:t>
            </a:r>
          </a:p>
        </p:txBody>
      </p:sp>
      <p:sp>
        <p:nvSpPr>
          <p:cNvPr id="247" name="Rectangle 2"/>
          <p:cNvSpPr txBox="1">
            <a:spLocks noChangeArrowheads="1"/>
          </p:cNvSpPr>
          <p:nvPr/>
        </p:nvSpPr>
        <p:spPr bwMode="auto">
          <a:xfrm>
            <a:off x="398929" y="228600"/>
            <a:ext cx="830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rgbClr val="FFFF66"/>
                </a:solidFill>
                <a:latin typeface="+mj-lt"/>
                <a:ea typeface="+mj-ea"/>
                <a:cs typeface="+mj-cs"/>
              </a:defRPr>
            </a:lvl1pPr>
            <a:lvl2pPr algn="ctr" rtl="0" eaLnBrk="0" fontAlgn="base" hangingPunct="0">
              <a:spcBef>
                <a:spcPct val="0"/>
              </a:spcBef>
              <a:spcAft>
                <a:spcPct val="0"/>
              </a:spcAft>
              <a:defRPr sz="3200" b="1">
                <a:solidFill>
                  <a:srgbClr val="FFFF66"/>
                </a:solidFill>
                <a:latin typeface="Arial Unicode MS" pitchFamily="34" charset="-128"/>
              </a:defRPr>
            </a:lvl2pPr>
            <a:lvl3pPr algn="ctr" rtl="0" eaLnBrk="0" fontAlgn="base" hangingPunct="0">
              <a:spcBef>
                <a:spcPct val="0"/>
              </a:spcBef>
              <a:spcAft>
                <a:spcPct val="0"/>
              </a:spcAft>
              <a:defRPr sz="3200" b="1">
                <a:solidFill>
                  <a:srgbClr val="FFFF66"/>
                </a:solidFill>
                <a:latin typeface="Arial Unicode MS" pitchFamily="34" charset="-128"/>
              </a:defRPr>
            </a:lvl3pPr>
            <a:lvl4pPr algn="ctr" rtl="0" eaLnBrk="0" fontAlgn="base" hangingPunct="0">
              <a:spcBef>
                <a:spcPct val="0"/>
              </a:spcBef>
              <a:spcAft>
                <a:spcPct val="0"/>
              </a:spcAft>
              <a:defRPr sz="3200" b="1">
                <a:solidFill>
                  <a:srgbClr val="FFFF66"/>
                </a:solidFill>
                <a:latin typeface="Arial Unicode MS" pitchFamily="34" charset="-128"/>
              </a:defRPr>
            </a:lvl4pPr>
            <a:lvl5pPr algn="ctr" rtl="0" eaLnBrk="0" fontAlgn="base" hangingPunct="0">
              <a:spcBef>
                <a:spcPct val="0"/>
              </a:spcBef>
              <a:spcAft>
                <a:spcPct val="0"/>
              </a:spcAft>
              <a:defRPr sz="3200" b="1">
                <a:solidFill>
                  <a:srgbClr val="FFFF66"/>
                </a:solidFill>
                <a:latin typeface="Arial Unicode MS" pitchFamily="34" charset="-128"/>
              </a:defRPr>
            </a:lvl5pPr>
            <a:lvl6pPr marL="457200" algn="ctr" rtl="0" fontAlgn="base">
              <a:spcBef>
                <a:spcPct val="0"/>
              </a:spcBef>
              <a:spcAft>
                <a:spcPct val="0"/>
              </a:spcAft>
              <a:defRPr sz="3600">
                <a:solidFill>
                  <a:srgbClr val="FFFF66"/>
                </a:solidFill>
                <a:latin typeface="Arial Unicode MS" pitchFamily="34" charset="-128"/>
              </a:defRPr>
            </a:lvl6pPr>
            <a:lvl7pPr marL="914400" algn="ctr" rtl="0" fontAlgn="base">
              <a:spcBef>
                <a:spcPct val="0"/>
              </a:spcBef>
              <a:spcAft>
                <a:spcPct val="0"/>
              </a:spcAft>
              <a:defRPr sz="3600">
                <a:solidFill>
                  <a:srgbClr val="FFFF66"/>
                </a:solidFill>
                <a:latin typeface="Arial Unicode MS" pitchFamily="34" charset="-128"/>
              </a:defRPr>
            </a:lvl7pPr>
            <a:lvl8pPr marL="1371600" algn="ctr" rtl="0" fontAlgn="base">
              <a:spcBef>
                <a:spcPct val="0"/>
              </a:spcBef>
              <a:spcAft>
                <a:spcPct val="0"/>
              </a:spcAft>
              <a:defRPr sz="3600">
                <a:solidFill>
                  <a:srgbClr val="FFFF66"/>
                </a:solidFill>
                <a:latin typeface="Arial Unicode MS" pitchFamily="34" charset="-128"/>
              </a:defRPr>
            </a:lvl8pPr>
            <a:lvl9pPr marL="1828800" algn="ctr" rtl="0" fontAlgn="base">
              <a:spcBef>
                <a:spcPct val="0"/>
              </a:spcBef>
              <a:spcAft>
                <a:spcPct val="0"/>
              </a:spcAft>
              <a:defRPr sz="3600">
                <a:solidFill>
                  <a:srgbClr val="FFFF66"/>
                </a:solidFill>
                <a:latin typeface="Arial Unicode MS" pitchFamily="34" charset="-128"/>
              </a:defRPr>
            </a:lvl9pPr>
          </a:lstStyle>
          <a:p>
            <a:pPr eaLnBrk="1" hangingPunct="1">
              <a:lnSpc>
                <a:spcPct val="95000"/>
              </a:lnSpc>
            </a:pPr>
            <a:r>
              <a:rPr lang="en-US" kern="0" smtClean="0"/>
              <a:t>eMERGE Phases I and II, 2007 - 2014 </a:t>
            </a:r>
            <a:endParaRPr lang="en-US" kern="0" dirty="0" smtClean="0"/>
          </a:p>
        </p:txBody>
      </p:sp>
    </p:spTree>
    <p:custDataLst>
      <p:tags r:id="rId1"/>
    </p:custDataLst>
    <p:extLst>
      <p:ext uri="{BB962C8B-B14F-4D97-AF65-F5344CB8AC3E}">
        <p14:creationId xmlns:p14="http://schemas.microsoft.com/office/powerpoint/2010/main" val="453963929"/>
      </p:ext>
    </p:extLst>
  </p:cSld>
  <p:clrMapOvr>
    <a:masterClrMapping/>
  </p:clrMapOvr>
  <mc:AlternateContent xmlns:mc="http://schemas.openxmlformats.org/markup-compatibility/2006" xmlns:p14="http://schemas.microsoft.com/office/powerpoint/2010/main">
    <mc:Choice Requires="p14">
      <p:transition spd="med" p14:dur="700" advTm="38054">
        <p:fade/>
      </p:transition>
    </mc:Choice>
    <mc:Fallback xmlns="">
      <p:transition spd="med" advTm="3805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7"/>
                                        </p:tgtEl>
                                      </p:cBhvr>
                                    </p:animEffect>
                                    <p:set>
                                      <p:cBhvr>
                                        <p:cTn id="7" dur="1" fill="hold">
                                          <p:stCondLst>
                                            <p:cond delay="499"/>
                                          </p:stCondLst>
                                        </p:cTn>
                                        <p:tgtEl>
                                          <p:spTgt spid="247"/>
                                        </p:tgtEl>
                                        <p:attrNameLst>
                                          <p:attrName>style.visibility</p:attrName>
                                        </p:attrNameLst>
                                      </p:cBhvr>
                                      <p:to>
                                        <p:strVal val="hidden"/>
                                      </p:to>
                                    </p:set>
                                  </p:childTnLst>
                                </p:cTn>
                              </p:par>
                              <p:par>
                                <p:cTn id="8" presetID="42" presetClass="path" presetSubtype="0" accel="50000" decel="50000" fill="hold" nodeType="withEffect">
                                  <p:stCondLst>
                                    <p:cond delay="0"/>
                                  </p:stCondLst>
                                  <p:childTnLst>
                                    <p:animMotion origin="layout" path="M 4.72222E-6 -1.11111E-6 L -0.00122 0.04352 " pathEditMode="relative" rAng="0" ptsTypes="AA">
                                      <p:cBhvr>
                                        <p:cTn id="9" dur="750" fill="hold"/>
                                        <p:tgtEl>
                                          <p:spTgt spid="145"/>
                                        </p:tgtEl>
                                        <p:attrNameLst>
                                          <p:attrName>ppt_x</p:attrName>
                                          <p:attrName>ppt_y</p:attrName>
                                        </p:attrNameLst>
                                      </p:cBhvr>
                                      <p:rCtr x="-69" y="2176"/>
                                    </p:animMotion>
                                  </p:childTnLst>
                                </p:cTn>
                              </p:par>
                              <p:par>
                                <p:cTn id="10" presetID="42" presetClass="path" presetSubtype="0" accel="50000" decel="50000" fill="hold" nodeType="withEffect">
                                  <p:stCondLst>
                                    <p:cond delay="0"/>
                                  </p:stCondLst>
                                  <p:childTnLst>
                                    <p:animMotion origin="layout" path="M 0 1.11111E-6 L -0.30122 0.32083 " pathEditMode="relative" rAng="0" ptsTypes="AA">
                                      <p:cBhvr>
                                        <p:cTn id="11" dur="750" fill="hold"/>
                                        <p:tgtEl>
                                          <p:spTgt spid="208"/>
                                        </p:tgtEl>
                                        <p:attrNameLst>
                                          <p:attrName>ppt_x</p:attrName>
                                          <p:attrName>ppt_y</p:attrName>
                                        </p:attrNameLst>
                                      </p:cBhvr>
                                      <p:rCtr x="-15069" y="16042"/>
                                    </p:animMotion>
                                  </p:childTnLst>
                                </p:cTn>
                              </p:par>
                              <p:par>
                                <p:cTn id="12" presetID="42" presetClass="path" presetSubtype="0" accel="50000" decel="50000" fill="hold" nodeType="withEffect">
                                  <p:stCondLst>
                                    <p:cond delay="0"/>
                                  </p:stCondLst>
                                  <p:childTnLst>
                                    <p:animMotion origin="layout" path="M -1.94444E-6 3.16374E-6 L -0.59288 0.55804 " pathEditMode="relative" rAng="0" ptsTypes="AA">
                                      <p:cBhvr>
                                        <p:cTn id="13" dur="750" fill="hold"/>
                                        <p:tgtEl>
                                          <p:spTgt spid="216"/>
                                        </p:tgtEl>
                                        <p:attrNameLst>
                                          <p:attrName>ppt_x</p:attrName>
                                          <p:attrName>ppt_y</p:attrName>
                                        </p:attrNameLst>
                                      </p:cBhvr>
                                      <p:rCtr x="-29653" y="27891"/>
                                    </p:animMotion>
                                  </p:childTnLst>
                                </p:cTn>
                              </p:par>
                              <p:par>
                                <p:cTn id="14" presetID="42" presetClass="path" presetSubtype="0" accel="50000" decel="50000" fill="hold" nodeType="withEffect">
                                  <p:stCondLst>
                                    <p:cond delay="0"/>
                                  </p:stCondLst>
                                  <p:childTnLst>
                                    <p:animMotion origin="layout" path="M 2.22222E-6 -2.59259E-6 L -0.34653 -0.21828 " pathEditMode="relative" rAng="0" ptsTypes="AA">
                                      <p:cBhvr>
                                        <p:cTn id="15" dur="750" fill="hold"/>
                                        <p:tgtEl>
                                          <p:spTgt spid="225"/>
                                        </p:tgtEl>
                                        <p:attrNameLst>
                                          <p:attrName>ppt_x</p:attrName>
                                          <p:attrName>ppt_y</p:attrName>
                                        </p:attrNameLst>
                                      </p:cBhvr>
                                      <p:rCtr x="-17326" y="-10926"/>
                                    </p:animMotion>
                                  </p:childTnLst>
                                </p:cTn>
                              </p:par>
                              <p:par>
                                <p:cTn id="16" presetID="42" presetClass="path" presetSubtype="0" accel="50000" decel="50000" fill="hold" nodeType="withEffect">
                                  <p:stCondLst>
                                    <p:cond delay="0"/>
                                  </p:stCondLst>
                                  <p:childTnLst>
                                    <p:animMotion origin="layout" path="M -1.11111E-6 1.85185E-6 L -0.29236 -0.23079 " pathEditMode="relative" rAng="0" ptsTypes="AA">
                                      <p:cBhvr>
                                        <p:cTn id="17" dur="750" fill="hold"/>
                                        <p:tgtEl>
                                          <p:spTgt spid="234"/>
                                        </p:tgtEl>
                                        <p:attrNameLst>
                                          <p:attrName>ppt_x</p:attrName>
                                          <p:attrName>ppt_y</p:attrName>
                                        </p:attrNameLst>
                                      </p:cBhvr>
                                      <p:rCtr x="-14618" y="-11551"/>
                                    </p:animMotion>
                                  </p:childTnLst>
                                </p:cTn>
                              </p:par>
                              <p:par>
                                <p:cTn id="18" presetID="42" presetClass="path" presetSubtype="0" accel="50000" decel="50000" fill="hold" nodeType="withEffect">
                                  <p:stCondLst>
                                    <p:cond delay="0"/>
                                  </p:stCondLst>
                                  <p:childTnLst>
                                    <p:animMotion origin="layout" path="M -3.88889E-6 1.85185E-6 L 0.29341 -0.51134 " pathEditMode="relative" rAng="0" ptsTypes="AA">
                                      <p:cBhvr>
                                        <p:cTn id="19" dur="750" fill="hold"/>
                                        <p:tgtEl>
                                          <p:spTgt spid="231"/>
                                        </p:tgtEl>
                                        <p:attrNameLst>
                                          <p:attrName>ppt_x</p:attrName>
                                          <p:attrName>ppt_y</p:attrName>
                                        </p:attrNameLst>
                                      </p:cBhvr>
                                      <p:rCtr x="14670" y="-25579"/>
                                    </p:animMotion>
                                  </p:childTnLst>
                                </p:cTn>
                              </p:par>
                              <p:par>
                                <p:cTn id="20" presetID="42" presetClass="path" presetSubtype="0" accel="50000" decel="50000" fill="hold" nodeType="withEffect">
                                  <p:stCondLst>
                                    <p:cond delay="0"/>
                                  </p:stCondLst>
                                  <p:childTnLst>
                                    <p:animMotion origin="layout" path="M 3.33333E-6 -3.7037E-6 L 0.58125 -0.23009 " pathEditMode="relative" rAng="0" ptsTypes="AA">
                                      <p:cBhvr>
                                        <p:cTn id="21" dur="750" fill="hold"/>
                                        <p:tgtEl>
                                          <p:spTgt spid="228"/>
                                        </p:tgtEl>
                                        <p:attrNameLst>
                                          <p:attrName>ppt_x</p:attrName>
                                          <p:attrName>ppt_y</p:attrName>
                                        </p:attrNameLst>
                                      </p:cBhvr>
                                      <p:rCtr x="29063" y="-11505"/>
                                    </p:animMotion>
                                  </p:childTnLst>
                                </p:cTn>
                              </p:par>
                              <p:par>
                                <p:cTn id="22" presetID="42" presetClass="path" presetSubtype="0" accel="50000" decel="50000" fill="hold" nodeType="withEffect">
                                  <p:stCondLst>
                                    <p:cond delay="0"/>
                                  </p:stCondLst>
                                  <p:childTnLst>
                                    <p:animMotion origin="layout" path="M 2.77778E-6 4.44958E-6 L 0.64132 0.29185 " pathEditMode="relative" rAng="0" ptsTypes="AA">
                                      <p:cBhvr>
                                        <p:cTn id="23" dur="750" fill="hold"/>
                                        <p:tgtEl>
                                          <p:spTgt spid="219"/>
                                        </p:tgtEl>
                                        <p:attrNameLst>
                                          <p:attrName>ppt_x</p:attrName>
                                          <p:attrName>ppt_y</p:attrName>
                                        </p:attrNameLst>
                                      </p:cBhvr>
                                      <p:rCtr x="32066" y="14593"/>
                                    </p:animMotion>
                                  </p:childTnLst>
                                </p:cTn>
                              </p:par>
                              <p:par>
                                <p:cTn id="24" presetID="42" presetClass="path" presetSubtype="0" accel="50000" decel="50000" fill="hold" nodeType="withEffect">
                                  <p:stCondLst>
                                    <p:cond delay="0"/>
                                  </p:stCondLst>
                                  <p:childTnLst>
                                    <p:animMotion origin="layout" path="M 0 2.22222E-6 L -0.00174 0.28912 " pathEditMode="relative" rAng="0" ptsTypes="AA">
                                      <p:cBhvr>
                                        <p:cTn id="25" dur="750" fill="hold"/>
                                        <p:tgtEl>
                                          <p:spTgt spid="222"/>
                                        </p:tgtEl>
                                        <p:attrNameLst>
                                          <p:attrName>ppt_x</p:attrName>
                                          <p:attrName>ppt_y</p:attrName>
                                        </p:attrNameLst>
                                      </p:cBhvr>
                                      <p:rCtr x="-87" y="14444"/>
                                    </p:animMotion>
                                  </p:childTnLst>
                                </p:cTn>
                              </p:par>
                              <p:par>
                                <p:cTn id="26" presetID="10" presetClass="entr" presetSubtype="0" fill="hold" grpId="0" nodeType="withEffect">
                                  <p:stCondLst>
                                    <p:cond delay="0"/>
                                  </p:stCondLst>
                                  <p:childTnLst>
                                    <p:set>
                                      <p:cBhvr>
                                        <p:cTn id="27" dur="1" fill="hold">
                                          <p:stCondLst>
                                            <p:cond delay="0"/>
                                          </p:stCondLst>
                                        </p:cTn>
                                        <p:tgtEl>
                                          <p:spTgt spid="240"/>
                                        </p:tgtEl>
                                        <p:attrNameLst>
                                          <p:attrName>style.visibility</p:attrName>
                                        </p:attrNameLst>
                                      </p:cBhvr>
                                      <p:to>
                                        <p:strVal val="visible"/>
                                      </p:to>
                                    </p:set>
                                    <p:animEffect transition="in" filter="fade">
                                      <p:cBhvr>
                                        <p:cTn id="28" dur="750"/>
                                        <p:tgtEl>
                                          <p:spTgt spid="24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41"/>
                                        </p:tgtEl>
                                        <p:attrNameLst>
                                          <p:attrName>style.visibility</p:attrName>
                                        </p:attrNameLst>
                                      </p:cBhvr>
                                      <p:to>
                                        <p:strVal val="visible"/>
                                      </p:to>
                                    </p:set>
                                    <p:animEffect transition="in" filter="fade">
                                      <p:cBhvr>
                                        <p:cTn id="31" dur="750"/>
                                        <p:tgtEl>
                                          <p:spTgt spid="241"/>
                                        </p:tgtEl>
                                      </p:cBhvr>
                                    </p:animEffect>
                                  </p:childTnLst>
                                </p:cTn>
                              </p:par>
                            </p:childTnLst>
                          </p:cTn>
                        </p:par>
                        <p:par>
                          <p:cTn id="32" fill="hold">
                            <p:stCondLst>
                              <p:cond delay="750"/>
                            </p:stCondLst>
                            <p:childTnLst>
                              <p:par>
                                <p:cTn id="33" presetID="10" presetClass="entr" presetSubtype="0" fill="hold" grpId="0" nodeType="afterEffect">
                                  <p:stCondLst>
                                    <p:cond delay="0"/>
                                  </p:stCondLst>
                                  <p:childTnLst>
                                    <p:set>
                                      <p:cBhvr>
                                        <p:cTn id="34" dur="1" fill="hold">
                                          <p:stCondLst>
                                            <p:cond delay="0"/>
                                          </p:stCondLst>
                                        </p:cTn>
                                        <p:tgtEl>
                                          <p:spTgt spid="242"/>
                                        </p:tgtEl>
                                        <p:attrNameLst>
                                          <p:attrName>style.visibility</p:attrName>
                                        </p:attrNameLst>
                                      </p:cBhvr>
                                      <p:to>
                                        <p:strVal val="visible"/>
                                      </p:to>
                                    </p:set>
                                    <p:animEffect transition="in" filter="fade">
                                      <p:cBhvr>
                                        <p:cTn id="35" dur="500"/>
                                        <p:tgtEl>
                                          <p:spTgt spid="242"/>
                                        </p:tgtEl>
                                      </p:cBhvr>
                                    </p:animEffect>
                                  </p:childTnLst>
                                </p:cTn>
                              </p:par>
                            </p:childTnLst>
                          </p:cTn>
                        </p:par>
                        <p:par>
                          <p:cTn id="36" fill="hold">
                            <p:stCondLst>
                              <p:cond delay="1250"/>
                            </p:stCondLst>
                            <p:childTnLst>
                              <p:par>
                                <p:cTn id="37" presetID="10" presetClass="entr" presetSubtype="0" fill="hold" grpId="0" nodeType="afterEffect">
                                  <p:stCondLst>
                                    <p:cond delay="0"/>
                                  </p:stCondLst>
                                  <p:childTnLst>
                                    <p:set>
                                      <p:cBhvr>
                                        <p:cTn id="38" dur="1" fill="hold">
                                          <p:stCondLst>
                                            <p:cond delay="0"/>
                                          </p:stCondLst>
                                        </p:cTn>
                                        <p:tgtEl>
                                          <p:spTgt spid="5122"/>
                                        </p:tgtEl>
                                        <p:attrNameLst>
                                          <p:attrName>style.visibility</p:attrName>
                                        </p:attrNameLst>
                                      </p:cBhvr>
                                      <p:to>
                                        <p:strVal val="visible"/>
                                      </p:to>
                                    </p:set>
                                    <p:animEffect transition="in" filter="fade">
                                      <p:cBhvr>
                                        <p:cTn id="39" dur="500"/>
                                        <p:tgtEl>
                                          <p:spTgt spid="512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240"/>
                                        </p:tgtEl>
                                      </p:cBhvr>
                                    </p:animEffect>
                                    <p:set>
                                      <p:cBhvr>
                                        <p:cTn id="44" dur="1" fill="hold">
                                          <p:stCondLst>
                                            <p:cond delay="499"/>
                                          </p:stCondLst>
                                        </p:cTn>
                                        <p:tgtEl>
                                          <p:spTgt spid="240"/>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241"/>
                                        </p:tgtEl>
                                      </p:cBhvr>
                                    </p:animEffect>
                                    <p:set>
                                      <p:cBhvr>
                                        <p:cTn id="47" dur="1" fill="hold">
                                          <p:stCondLst>
                                            <p:cond delay="499"/>
                                          </p:stCondLst>
                                        </p:cTn>
                                        <p:tgtEl>
                                          <p:spTgt spid="241"/>
                                        </p:tgtEl>
                                        <p:attrNameLst>
                                          <p:attrName>style.visibility</p:attrName>
                                        </p:attrNameLst>
                                      </p:cBhvr>
                                      <p:to>
                                        <p:strVal val="hidden"/>
                                      </p:to>
                                    </p:set>
                                  </p:childTnLst>
                                </p:cTn>
                              </p:par>
                              <p:par>
                                <p:cTn id="48" presetID="10" presetClass="entr" presetSubtype="0" fill="hold" grpId="0" nodeType="withEffect">
                                  <p:stCondLst>
                                    <p:cond delay="0"/>
                                  </p:stCondLst>
                                  <p:childTnLst>
                                    <p:set>
                                      <p:cBhvr>
                                        <p:cTn id="49" dur="1" fill="hold">
                                          <p:stCondLst>
                                            <p:cond delay="0"/>
                                          </p:stCondLst>
                                        </p:cTn>
                                        <p:tgtEl>
                                          <p:spTgt spid="244"/>
                                        </p:tgtEl>
                                        <p:attrNameLst>
                                          <p:attrName>style.visibility</p:attrName>
                                        </p:attrNameLst>
                                      </p:cBhvr>
                                      <p:to>
                                        <p:strVal val="visible"/>
                                      </p:to>
                                    </p:set>
                                    <p:animEffect transition="in" filter="fade">
                                      <p:cBhvr>
                                        <p:cTn id="50" dur="500"/>
                                        <p:tgtEl>
                                          <p:spTgt spid="24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43"/>
                                        </p:tgtEl>
                                        <p:attrNameLst>
                                          <p:attrName>style.visibility</p:attrName>
                                        </p:attrNameLst>
                                      </p:cBhvr>
                                      <p:to>
                                        <p:strVal val="visible"/>
                                      </p:to>
                                    </p:set>
                                    <p:animEffect transition="in" filter="fade">
                                      <p:cBhvr>
                                        <p:cTn id="53" dur="500"/>
                                        <p:tgtEl>
                                          <p:spTgt spid="243"/>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45"/>
                                        </p:tgtEl>
                                        <p:attrNameLst>
                                          <p:attrName>style.visibility</p:attrName>
                                        </p:attrNameLst>
                                      </p:cBhvr>
                                      <p:to>
                                        <p:strVal val="visible"/>
                                      </p:to>
                                    </p:set>
                                    <p:animEffect transition="in" filter="fade">
                                      <p:cBhvr>
                                        <p:cTn id="56" dur="500"/>
                                        <p:tgtEl>
                                          <p:spTgt spid="245"/>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46"/>
                                        </p:tgtEl>
                                        <p:attrNameLst>
                                          <p:attrName>style.visibility</p:attrName>
                                        </p:attrNameLst>
                                      </p:cBhvr>
                                      <p:to>
                                        <p:strVal val="visible"/>
                                      </p:to>
                                    </p:set>
                                    <p:animEffect transition="in" filter="fade">
                                      <p:cBhvr>
                                        <p:cTn id="59" dur="500"/>
                                        <p:tgtEl>
                                          <p:spTgt spid="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 grpId="0" animBg="1"/>
      <p:bldP spid="240" grpId="1" animBg="1"/>
      <p:bldP spid="241" grpId="0" animBg="1"/>
      <p:bldP spid="241" grpId="1" animBg="1"/>
      <p:bldP spid="5122" grpId="0"/>
      <p:bldP spid="245" grpId="0" animBg="1"/>
      <p:bldP spid="243" grpId="0"/>
      <p:bldP spid="246" grpId="0" animBg="1"/>
      <p:bldP spid="242" grpId="0"/>
      <p:bldP spid="244" grpId="0"/>
      <p:bldP spid="24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ontent Placeholder 2"/>
          <p:cNvSpPr txBox="1">
            <a:spLocks/>
          </p:cNvSpPr>
          <p:nvPr/>
        </p:nvSpPr>
        <p:spPr bwMode="auto">
          <a:xfrm>
            <a:off x="3733800" y="1098752"/>
            <a:ext cx="5105400" cy="5195713"/>
          </a:xfrm>
          <a:prstGeom prst="rect">
            <a:avLst/>
          </a:prstGeom>
          <a:noFill/>
          <a:ln>
            <a:noFill/>
          </a:ln>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2800">
                <a:solidFill>
                  <a:schemeClr val="bg1"/>
                </a:solidFill>
                <a:latin typeface="+mn-lt"/>
                <a:ea typeface="+mn-ea"/>
                <a:cs typeface="+mn-cs"/>
              </a:defRPr>
            </a:lvl1pPr>
            <a:lvl2pPr marL="457200" indent="0" algn="ctr" rtl="0" eaLnBrk="0" fontAlgn="base" hangingPunct="0">
              <a:spcBef>
                <a:spcPct val="20000"/>
              </a:spcBef>
              <a:spcAft>
                <a:spcPct val="0"/>
              </a:spcAft>
              <a:buNone/>
              <a:defRPr sz="2800">
                <a:solidFill>
                  <a:schemeClr val="bg1"/>
                </a:solidFill>
                <a:latin typeface="+mn-lt"/>
              </a:defRPr>
            </a:lvl2pPr>
            <a:lvl3pPr marL="914400" indent="0" algn="ctr" rtl="0" eaLnBrk="0" fontAlgn="base" hangingPunct="0">
              <a:spcBef>
                <a:spcPct val="20000"/>
              </a:spcBef>
              <a:spcAft>
                <a:spcPct val="0"/>
              </a:spcAft>
              <a:buNone/>
              <a:defRPr sz="2800">
                <a:solidFill>
                  <a:schemeClr val="bg1"/>
                </a:solidFill>
                <a:latin typeface="+mn-lt"/>
              </a:defRPr>
            </a:lvl3pPr>
            <a:lvl4pPr marL="1371600" indent="0" algn="ctr" rtl="0" eaLnBrk="0" fontAlgn="base" hangingPunct="0">
              <a:spcBef>
                <a:spcPct val="20000"/>
              </a:spcBef>
              <a:spcAft>
                <a:spcPct val="0"/>
              </a:spcAft>
              <a:buNone/>
              <a:defRPr sz="2800">
                <a:solidFill>
                  <a:schemeClr val="bg1"/>
                </a:solidFill>
                <a:latin typeface="+mn-lt"/>
              </a:defRPr>
            </a:lvl4pPr>
            <a:lvl5pPr marL="1828800" indent="0" algn="ctr" rtl="0" eaLnBrk="0" fontAlgn="base" hangingPunct="0">
              <a:spcBef>
                <a:spcPct val="20000"/>
              </a:spcBef>
              <a:spcAft>
                <a:spcPct val="0"/>
              </a:spcAft>
              <a:buNone/>
              <a:defRPr sz="2800">
                <a:solidFill>
                  <a:schemeClr val="bg1"/>
                </a:solidFill>
                <a:latin typeface="+mn-lt"/>
              </a:defRPr>
            </a:lvl5pPr>
            <a:lvl6pPr marL="2286000" indent="0" algn="ctr" rtl="0" fontAlgn="base">
              <a:spcBef>
                <a:spcPct val="20000"/>
              </a:spcBef>
              <a:spcAft>
                <a:spcPct val="0"/>
              </a:spcAft>
              <a:buNone/>
              <a:defRPr sz="2000">
                <a:solidFill>
                  <a:schemeClr val="bg1"/>
                </a:solidFill>
                <a:latin typeface="+mn-lt"/>
              </a:defRPr>
            </a:lvl6pPr>
            <a:lvl7pPr marL="2743200" indent="0" algn="ctr" rtl="0" fontAlgn="base">
              <a:spcBef>
                <a:spcPct val="20000"/>
              </a:spcBef>
              <a:spcAft>
                <a:spcPct val="0"/>
              </a:spcAft>
              <a:buNone/>
              <a:defRPr sz="2000">
                <a:solidFill>
                  <a:schemeClr val="bg1"/>
                </a:solidFill>
                <a:latin typeface="+mn-lt"/>
              </a:defRPr>
            </a:lvl7pPr>
            <a:lvl8pPr marL="3200400" indent="0" algn="ctr" rtl="0" fontAlgn="base">
              <a:spcBef>
                <a:spcPct val="20000"/>
              </a:spcBef>
              <a:spcAft>
                <a:spcPct val="0"/>
              </a:spcAft>
              <a:buNone/>
              <a:defRPr sz="2000">
                <a:solidFill>
                  <a:schemeClr val="bg1"/>
                </a:solidFill>
                <a:latin typeface="+mn-lt"/>
              </a:defRPr>
            </a:lvl8pPr>
            <a:lvl9pPr marL="3657600" indent="0" algn="ctr" rtl="0" fontAlgn="base">
              <a:spcBef>
                <a:spcPct val="20000"/>
              </a:spcBef>
              <a:spcAft>
                <a:spcPct val="0"/>
              </a:spcAft>
              <a:buNone/>
              <a:defRPr sz="2000">
                <a:solidFill>
                  <a:schemeClr val="bg1"/>
                </a:solidFill>
                <a:latin typeface="+mn-lt"/>
              </a:defRPr>
            </a:lvl9pPr>
          </a:lstStyle>
          <a:p>
            <a:pPr marL="341313" lvl="2" indent="-280988" algn="l">
              <a:lnSpc>
                <a:spcPct val="95000"/>
              </a:lnSpc>
              <a:spcBef>
                <a:spcPts val="3600"/>
              </a:spcBef>
              <a:buFont typeface="Arial" panose="020B0604020202020204" pitchFamily="34" charset="0"/>
              <a:buChar char="•"/>
            </a:pPr>
            <a:r>
              <a:rPr lang="en-US" sz="2400" dirty="0" smtClean="0"/>
              <a:t>Population diversity, especially under-represented groups </a:t>
            </a:r>
          </a:p>
          <a:p>
            <a:pPr marL="341313" lvl="2" indent="-280988" algn="l">
              <a:lnSpc>
                <a:spcPct val="95000"/>
              </a:lnSpc>
              <a:spcBef>
                <a:spcPts val="3600"/>
              </a:spcBef>
              <a:buFont typeface="Arial" panose="020B0604020202020204" pitchFamily="34" charset="0"/>
              <a:buChar char="•"/>
            </a:pPr>
            <a:r>
              <a:rPr lang="en-US" sz="2400" dirty="0" smtClean="0"/>
              <a:t>Availability of high-quality GWAS data in </a:t>
            </a:r>
            <a:r>
              <a:rPr lang="en-US" sz="2400" u="sng" dirty="0" smtClean="0"/>
              <a:t>&gt;</a:t>
            </a:r>
            <a:r>
              <a:rPr lang="en-US" sz="2400" dirty="0" smtClean="0"/>
              <a:t> 3,000 </a:t>
            </a:r>
            <a:r>
              <a:rPr lang="en-US" sz="2400" dirty="0" err="1" smtClean="0"/>
              <a:t>ppts</a:t>
            </a:r>
            <a:r>
              <a:rPr lang="en-US" sz="2400" dirty="0" smtClean="0"/>
              <a:t> with EMR</a:t>
            </a:r>
          </a:p>
          <a:p>
            <a:pPr marL="341313" lvl="2" indent="-280988" algn="l">
              <a:lnSpc>
                <a:spcPct val="95000"/>
              </a:lnSpc>
              <a:spcBef>
                <a:spcPts val="3600"/>
              </a:spcBef>
              <a:buFont typeface="Arial" panose="020B0604020202020204" pitchFamily="34" charset="0"/>
              <a:buChar char="•"/>
            </a:pPr>
            <a:r>
              <a:rPr lang="en-US" sz="2400" dirty="0" smtClean="0"/>
              <a:t>Availability of </a:t>
            </a:r>
            <a:r>
              <a:rPr lang="en-US" sz="2400" u="sng" dirty="0" smtClean="0"/>
              <a:t>&gt;</a:t>
            </a:r>
            <a:r>
              <a:rPr lang="en-US" sz="2400" dirty="0" smtClean="0"/>
              <a:t> 2,000 </a:t>
            </a:r>
            <a:r>
              <a:rPr lang="en-US" sz="2400" dirty="0" err="1" smtClean="0"/>
              <a:t>ppts</a:t>
            </a:r>
            <a:r>
              <a:rPr lang="en-US" sz="2400" dirty="0" smtClean="0"/>
              <a:t> for CLIA sequencing and return of results</a:t>
            </a:r>
          </a:p>
          <a:p>
            <a:pPr marL="341313" lvl="2" indent="-280988" algn="l">
              <a:lnSpc>
                <a:spcPct val="95000"/>
              </a:lnSpc>
              <a:spcBef>
                <a:spcPts val="3600"/>
              </a:spcBef>
              <a:buFont typeface="Arial" panose="020B0604020202020204" pitchFamily="34" charset="0"/>
              <a:buChar char="•"/>
            </a:pPr>
            <a:r>
              <a:rPr lang="en-US" sz="2400" dirty="0" smtClean="0"/>
              <a:t>Completeness of EMR data</a:t>
            </a:r>
          </a:p>
          <a:p>
            <a:pPr marL="341313" lvl="2" indent="-280988" algn="l">
              <a:lnSpc>
                <a:spcPct val="95000"/>
              </a:lnSpc>
              <a:spcBef>
                <a:spcPts val="3600"/>
              </a:spcBef>
              <a:buFont typeface="Arial" panose="020B0604020202020204" pitchFamily="34" charset="0"/>
              <a:buChar char="•"/>
            </a:pPr>
            <a:r>
              <a:rPr lang="en-US" sz="2400" dirty="0" smtClean="0"/>
              <a:t>Ability to implement existing </a:t>
            </a:r>
            <a:r>
              <a:rPr lang="en-US" sz="2400" dirty="0" err="1" smtClean="0"/>
              <a:t>eMERGE</a:t>
            </a:r>
            <a:r>
              <a:rPr lang="en-US" sz="2400" dirty="0" smtClean="0"/>
              <a:t> phenotypes</a:t>
            </a:r>
          </a:p>
        </p:txBody>
      </p:sp>
      <p:sp>
        <p:nvSpPr>
          <p:cNvPr id="5122" name="Rectangle 2"/>
          <p:cNvSpPr>
            <a:spLocks noGrp="1" noChangeArrowheads="1"/>
          </p:cNvSpPr>
          <p:nvPr>
            <p:ph type="ctrTitle"/>
          </p:nvPr>
        </p:nvSpPr>
        <p:spPr>
          <a:xfrm>
            <a:off x="223429" y="93785"/>
            <a:ext cx="8702842" cy="762000"/>
          </a:xfrm>
        </p:spPr>
        <p:txBody>
          <a:bodyPr/>
          <a:lstStyle/>
          <a:p>
            <a:pPr eaLnBrk="1" hangingPunct="1">
              <a:lnSpc>
                <a:spcPct val="95000"/>
              </a:lnSpc>
            </a:pPr>
            <a:r>
              <a:rPr lang="en-US" dirty="0" smtClean="0"/>
              <a:t>Criteria for Site Selection</a:t>
            </a:r>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914400"/>
            <a:ext cx="2057400" cy="1291676"/>
          </a:xfrm>
          <a:prstGeom prst="rect">
            <a:avLst/>
          </a:prstGeom>
          <a:noFill/>
          <a:ln w="19050">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pic>
        <p:nvPicPr>
          <p:cNvPr id="19"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8200" y="2012771"/>
            <a:ext cx="2057400" cy="1416229"/>
          </a:xfrm>
          <a:prstGeom prst="rect">
            <a:avLst/>
          </a:prstGeom>
          <a:noFill/>
          <a:ln w="19050">
            <a:solidFill>
              <a:srgbClr val="0000FF"/>
            </a:solidFill>
          </a:ln>
          <a:extLst>
            <a:ext uri="{909E8E84-426E-40DD-AFC4-6F175D3DCCD1}">
              <a14:hiddenFill xmlns:a14="http://schemas.microsoft.com/office/drawing/2010/main">
                <a:solidFill>
                  <a:srgbClr val="FFFFFF"/>
                </a:solidFill>
              </a14:hiddenFill>
            </a:ext>
          </a:extLst>
        </p:spPr>
      </p:pic>
      <p:pic>
        <p:nvPicPr>
          <p:cNvPr id="14"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400" y="3094664"/>
            <a:ext cx="2035873" cy="1324936"/>
          </a:xfrm>
          <a:prstGeom prst="rect">
            <a:avLst/>
          </a:prstGeom>
          <a:noFill/>
          <a:ln w="1905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4" descr="H:\Talks\Prep Material for Talks\Images for eMERGE 043014\EMR_stethoscope_reversed.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1023850" y="4236468"/>
            <a:ext cx="2024150" cy="1326132"/>
          </a:xfrm>
          <a:prstGeom prst="rect">
            <a:avLst/>
          </a:prstGeom>
          <a:noFill/>
          <a:ln w="19050">
            <a:solidFill>
              <a:srgbClr val="0000FF"/>
            </a:solidFill>
          </a:ln>
          <a:extLst>
            <a:ext uri="{909E8E84-426E-40DD-AFC4-6F175D3DCCD1}">
              <a14:hiddenFill xmlns:a14="http://schemas.microsoft.com/office/drawing/2010/main">
                <a:solidFill>
                  <a:srgbClr val="FFFFFF"/>
                </a:solidFill>
              </a14:hiddenFill>
            </a:ext>
          </a:extLst>
        </p:spPr>
      </p:pic>
      <p:pic>
        <p:nvPicPr>
          <p:cNvPr id="21" name="Picture 2" descr="http://www.phekb.org/sites/phenotype/files/content/PheKB_figur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3400" y="5289248"/>
            <a:ext cx="2008485" cy="1340152"/>
          </a:xfrm>
          <a:prstGeom prst="rect">
            <a:avLst/>
          </a:prstGeom>
          <a:noFill/>
          <a:ln w="1905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756884827"/>
      </p:ext>
    </p:extLst>
  </p:cSld>
  <p:clrMapOvr>
    <a:masterClrMapping/>
  </p:clrMapOvr>
  <mc:AlternateContent xmlns:mc="http://schemas.openxmlformats.org/markup-compatibility/2006" xmlns:p14="http://schemas.microsoft.com/office/powerpoint/2010/main">
    <mc:Choice Requires="p14">
      <p:transition spd="med" p14:dur="700" advTm="29732">
        <p:fade/>
      </p:transition>
    </mc:Choice>
    <mc:Fallback xmlns="">
      <p:transition spd="med" advTm="2973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animEffect transition="in" filter="fade">
                                      <p:cBhvr>
                                        <p:cTn id="7" dur="500"/>
                                        <p:tgtEl>
                                          <p:spTgt spid="3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fade">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5">
                                            <p:txEl>
                                              <p:pRg st="1" end="1"/>
                                            </p:txEl>
                                          </p:spTgt>
                                        </p:tgtEl>
                                        <p:attrNameLst>
                                          <p:attrName>style.visibility</p:attrName>
                                        </p:attrNameLst>
                                      </p:cBhvr>
                                      <p:to>
                                        <p:strVal val="visible"/>
                                      </p:to>
                                    </p:set>
                                    <p:animEffect transition="in" filter="fade">
                                      <p:cBhvr>
                                        <p:cTn id="15" dur="500"/>
                                        <p:tgtEl>
                                          <p:spTgt spid="35">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5">
                                            <p:txEl>
                                              <p:pRg st="2" end="2"/>
                                            </p:txEl>
                                          </p:spTgt>
                                        </p:tgtEl>
                                        <p:attrNameLst>
                                          <p:attrName>style.visibility</p:attrName>
                                        </p:attrNameLst>
                                      </p:cBhvr>
                                      <p:to>
                                        <p:strVal val="visible"/>
                                      </p:to>
                                    </p:set>
                                    <p:animEffect transition="in" filter="fade">
                                      <p:cBhvr>
                                        <p:cTn id="23" dur="500"/>
                                        <p:tgtEl>
                                          <p:spTgt spid="35">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5">
                                            <p:txEl>
                                              <p:pRg st="3" end="3"/>
                                            </p:txEl>
                                          </p:spTgt>
                                        </p:tgtEl>
                                        <p:attrNameLst>
                                          <p:attrName>style.visibility</p:attrName>
                                        </p:attrNameLst>
                                      </p:cBhvr>
                                      <p:to>
                                        <p:strVal val="visible"/>
                                      </p:to>
                                    </p:set>
                                    <p:animEffect transition="in" filter="fade">
                                      <p:cBhvr>
                                        <p:cTn id="31" dur="500"/>
                                        <p:tgtEl>
                                          <p:spTgt spid="35">
                                            <p:txEl>
                                              <p:pRg st="3" end="3"/>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5">
                                            <p:txEl>
                                              <p:pRg st="4" end="4"/>
                                            </p:txEl>
                                          </p:spTgt>
                                        </p:tgtEl>
                                        <p:attrNameLst>
                                          <p:attrName>style.visibility</p:attrName>
                                        </p:attrNameLst>
                                      </p:cBhvr>
                                      <p:to>
                                        <p:strVal val="visible"/>
                                      </p:to>
                                    </p:set>
                                    <p:animEffect transition="in" filter="fade">
                                      <p:cBhvr>
                                        <p:cTn id="39" dur="500"/>
                                        <p:tgtEl>
                                          <p:spTgt spid="35">
                                            <p:txEl>
                                              <p:pRg st="4" end="4"/>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uiExpand="1" build="p" bldLvl="2"/>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Content Placeholder 2"/>
          <p:cNvSpPr txBox="1">
            <a:spLocks/>
          </p:cNvSpPr>
          <p:nvPr/>
        </p:nvSpPr>
        <p:spPr bwMode="auto">
          <a:xfrm>
            <a:off x="474785" y="838200"/>
            <a:ext cx="8229600" cy="5195713"/>
          </a:xfrm>
          <a:prstGeom prst="rect">
            <a:avLst/>
          </a:prstGeom>
          <a:noFill/>
          <a:ln>
            <a:noFill/>
          </a:ln>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2800">
                <a:solidFill>
                  <a:schemeClr val="bg1"/>
                </a:solidFill>
                <a:latin typeface="+mn-lt"/>
                <a:ea typeface="+mn-ea"/>
                <a:cs typeface="+mn-cs"/>
              </a:defRPr>
            </a:lvl1pPr>
            <a:lvl2pPr marL="457200" indent="0" algn="ctr" rtl="0" eaLnBrk="0" fontAlgn="base" hangingPunct="0">
              <a:spcBef>
                <a:spcPct val="20000"/>
              </a:spcBef>
              <a:spcAft>
                <a:spcPct val="0"/>
              </a:spcAft>
              <a:buNone/>
              <a:defRPr sz="2800">
                <a:solidFill>
                  <a:schemeClr val="bg1"/>
                </a:solidFill>
                <a:latin typeface="+mn-lt"/>
              </a:defRPr>
            </a:lvl2pPr>
            <a:lvl3pPr marL="914400" indent="0" algn="ctr" rtl="0" eaLnBrk="0" fontAlgn="base" hangingPunct="0">
              <a:spcBef>
                <a:spcPct val="20000"/>
              </a:spcBef>
              <a:spcAft>
                <a:spcPct val="0"/>
              </a:spcAft>
              <a:buNone/>
              <a:defRPr sz="2800">
                <a:solidFill>
                  <a:schemeClr val="bg1"/>
                </a:solidFill>
                <a:latin typeface="+mn-lt"/>
              </a:defRPr>
            </a:lvl3pPr>
            <a:lvl4pPr marL="1371600" indent="0" algn="ctr" rtl="0" eaLnBrk="0" fontAlgn="base" hangingPunct="0">
              <a:spcBef>
                <a:spcPct val="20000"/>
              </a:spcBef>
              <a:spcAft>
                <a:spcPct val="0"/>
              </a:spcAft>
              <a:buNone/>
              <a:defRPr sz="2800">
                <a:solidFill>
                  <a:schemeClr val="bg1"/>
                </a:solidFill>
                <a:latin typeface="+mn-lt"/>
              </a:defRPr>
            </a:lvl4pPr>
            <a:lvl5pPr marL="1828800" indent="0" algn="ctr" rtl="0" eaLnBrk="0" fontAlgn="base" hangingPunct="0">
              <a:spcBef>
                <a:spcPct val="20000"/>
              </a:spcBef>
              <a:spcAft>
                <a:spcPct val="0"/>
              </a:spcAft>
              <a:buNone/>
              <a:defRPr sz="2800">
                <a:solidFill>
                  <a:schemeClr val="bg1"/>
                </a:solidFill>
                <a:latin typeface="+mn-lt"/>
              </a:defRPr>
            </a:lvl5pPr>
            <a:lvl6pPr marL="2286000" indent="0" algn="ctr" rtl="0" fontAlgn="base">
              <a:spcBef>
                <a:spcPct val="20000"/>
              </a:spcBef>
              <a:spcAft>
                <a:spcPct val="0"/>
              </a:spcAft>
              <a:buNone/>
              <a:defRPr sz="2000">
                <a:solidFill>
                  <a:schemeClr val="bg1"/>
                </a:solidFill>
                <a:latin typeface="+mn-lt"/>
              </a:defRPr>
            </a:lvl6pPr>
            <a:lvl7pPr marL="2743200" indent="0" algn="ctr" rtl="0" fontAlgn="base">
              <a:spcBef>
                <a:spcPct val="20000"/>
              </a:spcBef>
              <a:spcAft>
                <a:spcPct val="0"/>
              </a:spcAft>
              <a:buNone/>
              <a:defRPr sz="2000">
                <a:solidFill>
                  <a:schemeClr val="bg1"/>
                </a:solidFill>
                <a:latin typeface="+mn-lt"/>
              </a:defRPr>
            </a:lvl7pPr>
            <a:lvl8pPr marL="3200400" indent="0" algn="ctr" rtl="0" fontAlgn="base">
              <a:spcBef>
                <a:spcPct val="20000"/>
              </a:spcBef>
              <a:spcAft>
                <a:spcPct val="0"/>
              </a:spcAft>
              <a:buNone/>
              <a:defRPr sz="2000">
                <a:solidFill>
                  <a:schemeClr val="bg1"/>
                </a:solidFill>
                <a:latin typeface="+mn-lt"/>
              </a:defRPr>
            </a:lvl8pPr>
            <a:lvl9pPr marL="3657600" indent="0" algn="ctr" rtl="0" fontAlgn="base">
              <a:spcBef>
                <a:spcPct val="20000"/>
              </a:spcBef>
              <a:spcAft>
                <a:spcPct val="0"/>
              </a:spcAft>
              <a:buNone/>
              <a:defRPr sz="2000">
                <a:solidFill>
                  <a:schemeClr val="bg1"/>
                </a:solidFill>
                <a:latin typeface="+mn-lt"/>
              </a:defRPr>
            </a:lvl9pPr>
          </a:lstStyle>
          <a:p>
            <a:pPr marL="457200" indent="-457200" algn="l">
              <a:lnSpc>
                <a:spcPct val="95000"/>
              </a:lnSpc>
              <a:spcBef>
                <a:spcPts val="600"/>
              </a:spcBef>
              <a:buFont typeface="Arial" panose="020B0604020202020204" pitchFamily="34" charset="0"/>
              <a:buChar char="•"/>
            </a:pPr>
            <a:r>
              <a:rPr lang="en-US" dirty="0" smtClean="0"/>
              <a:t>Broad range of disciplines and expertise: </a:t>
            </a:r>
          </a:p>
          <a:p>
            <a:pPr marL="914400" lvl="1" indent="-457200" algn="l">
              <a:lnSpc>
                <a:spcPct val="95000"/>
              </a:lnSpc>
              <a:spcBef>
                <a:spcPts val="0"/>
              </a:spcBef>
              <a:buFont typeface="Arial Unicode MS" panose="020B0604020202020204" pitchFamily="34" charset="-128"/>
              <a:buChar char="⁻"/>
            </a:pPr>
            <a:r>
              <a:rPr lang="en-US" dirty="0" smtClean="0"/>
              <a:t>Sequencing, genomics</a:t>
            </a:r>
          </a:p>
          <a:p>
            <a:pPr marL="914400" lvl="1" indent="-457200" algn="l">
              <a:lnSpc>
                <a:spcPct val="95000"/>
              </a:lnSpc>
              <a:spcBef>
                <a:spcPts val="0"/>
              </a:spcBef>
              <a:buFont typeface="Arial Unicode MS" panose="020B0604020202020204" pitchFamily="34" charset="-128"/>
              <a:buChar char="⁻"/>
            </a:pPr>
            <a:r>
              <a:rPr lang="en-US" dirty="0" smtClean="0"/>
              <a:t>EMR </a:t>
            </a:r>
            <a:r>
              <a:rPr lang="en-US" dirty="0" err="1"/>
              <a:t>phenotyping</a:t>
            </a:r>
            <a:r>
              <a:rPr lang="en-US" dirty="0"/>
              <a:t> and </a:t>
            </a:r>
            <a:r>
              <a:rPr lang="en-US" dirty="0" smtClean="0"/>
              <a:t>integration</a:t>
            </a:r>
          </a:p>
          <a:p>
            <a:pPr marL="914400" lvl="1" indent="-457200" algn="l">
              <a:lnSpc>
                <a:spcPct val="95000"/>
              </a:lnSpc>
              <a:spcBef>
                <a:spcPts val="0"/>
              </a:spcBef>
              <a:buFont typeface="Arial Unicode MS" panose="020B0604020202020204" pitchFamily="34" charset="-128"/>
              <a:buChar char="⁻"/>
            </a:pPr>
            <a:r>
              <a:rPr lang="en-US" dirty="0" smtClean="0"/>
              <a:t>Informed </a:t>
            </a:r>
            <a:r>
              <a:rPr lang="en-US" dirty="0"/>
              <a:t>consent and genetic </a:t>
            </a:r>
            <a:r>
              <a:rPr lang="en-US" dirty="0" smtClean="0"/>
              <a:t>counseling</a:t>
            </a:r>
          </a:p>
          <a:p>
            <a:pPr marL="914400" lvl="1" indent="-457200" algn="l">
              <a:lnSpc>
                <a:spcPct val="95000"/>
              </a:lnSpc>
              <a:spcBef>
                <a:spcPts val="0"/>
              </a:spcBef>
              <a:buFont typeface="Arial Unicode MS" panose="020B0604020202020204" pitchFamily="34" charset="-128"/>
              <a:buChar char="⁻"/>
            </a:pPr>
            <a:r>
              <a:rPr lang="en-US" dirty="0" smtClean="0"/>
              <a:t>Clinical, psychosocial outcome assessment</a:t>
            </a:r>
          </a:p>
          <a:p>
            <a:pPr marL="914400" lvl="1" indent="-457200" algn="l">
              <a:lnSpc>
                <a:spcPct val="95000"/>
              </a:lnSpc>
              <a:spcBef>
                <a:spcPts val="0"/>
              </a:spcBef>
              <a:buFont typeface="Arial Unicode MS" panose="020B0604020202020204" pitchFamily="34" charset="-128"/>
              <a:buChar char="⁻"/>
            </a:pPr>
            <a:r>
              <a:rPr lang="en-US" dirty="0" smtClean="0"/>
              <a:t>Health administration, health economics</a:t>
            </a:r>
          </a:p>
          <a:p>
            <a:pPr marL="914400" lvl="1" indent="-457200" algn="l">
              <a:lnSpc>
                <a:spcPct val="95000"/>
              </a:lnSpc>
              <a:spcBef>
                <a:spcPts val="0"/>
              </a:spcBef>
              <a:buFont typeface="Arial Unicode MS" panose="020B0604020202020204" pitchFamily="34" charset="-128"/>
              <a:buChar char="⁻"/>
            </a:pPr>
            <a:r>
              <a:rPr lang="en-US" dirty="0" smtClean="0"/>
              <a:t>Legal implications</a:t>
            </a:r>
          </a:p>
          <a:p>
            <a:pPr marL="457200" indent="-457200" algn="l">
              <a:lnSpc>
                <a:spcPct val="95000"/>
              </a:lnSpc>
              <a:spcBef>
                <a:spcPts val="1200"/>
              </a:spcBef>
              <a:buFont typeface="Arial" panose="020B0604020202020204" pitchFamily="34" charset="0"/>
              <a:buChar char="•"/>
            </a:pPr>
            <a:r>
              <a:rPr lang="en-US" dirty="0" smtClean="0"/>
              <a:t>New applicants with strengths </a:t>
            </a:r>
            <a:r>
              <a:rPr lang="en-US" dirty="0"/>
              <a:t>in population diversity or </a:t>
            </a:r>
            <a:r>
              <a:rPr lang="en-US" dirty="0" smtClean="0"/>
              <a:t>key expertise encouraged </a:t>
            </a:r>
          </a:p>
          <a:p>
            <a:pPr marL="457200" indent="-457200" algn="l">
              <a:lnSpc>
                <a:spcPct val="95000"/>
              </a:lnSpc>
              <a:spcBef>
                <a:spcPts val="1200"/>
              </a:spcBef>
              <a:buFont typeface="Arial" panose="020B0604020202020204" pitchFamily="34" charset="0"/>
              <a:buChar char="•"/>
            </a:pPr>
            <a:r>
              <a:rPr lang="en-US" dirty="0" smtClean="0"/>
              <a:t>Smaller </a:t>
            </a:r>
            <a:r>
              <a:rPr lang="en-US" dirty="0" err="1"/>
              <a:t>biorepositories</a:t>
            </a:r>
            <a:r>
              <a:rPr lang="en-US" dirty="0"/>
              <a:t> </a:t>
            </a:r>
            <a:r>
              <a:rPr lang="en-US" dirty="0" smtClean="0"/>
              <a:t>encouraged </a:t>
            </a:r>
            <a:r>
              <a:rPr lang="en-US" dirty="0"/>
              <a:t>to consider partnering with other </a:t>
            </a:r>
            <a:r>
              <a:rPr lang="en-US" dirty="0" smtClean="0"/>
              <a:t>sites</a:t>
            </a:r>
          </a:p>
          <a:p>
            <a:pPr marL="457200" indent="-457200" algn="l">
              <a:lnSpc>
                <a:spcPct val="95000"/>
              </a:lnSpc>
              <a:spcBef>
                <a:spcPts val="1200"/>
              </a:spcBef>
              <a:buFont typeface="Arial" panose="020B0604020202020204" pitchFamily="34" charset="0"/>
              <a:buChar char="•"/>
            </a:pPr>
            <a:r>
              <a:rPr lang="en-US" dirty="0" smtClean="0"/>
              <a:t>Existing </a:t>
            </a:r>
            <a:r>
              <a:rPr lang="en-US" dirty="0"/>
              <a:t>sites </a:t>
            </a:r>
            <a:r>
              <a:rPr lang="en-US" dirty="0" smtClean="0"/>
              <a:t>assessed </a:t>
            </a:r>
            <a:r>
              <a:rPr lang="en-US" dirty="0"/>
              <a:t>on ongoing productivity and collaborative performance in </a:t>
            </a:r>
            <a:r>
              <a:rPr lang="en-US" dirty="0" err="1"/>
              <a:t>eMERGE</a:t>
            </a:r>
            <a:r>
              <a:rPr lang="en-US" dirty="0"/>
              <a:t> </a:t>
            </a:r>
            <a:r>
              <a:rPr lang="en-US" dirty="0" smtClean="0"/>
              <a:t>II</a:t>
            </a:r>
            <a:endParaRPr lang="en-US" sz="1800" dirty="0"/>
          </a:p>
        </p:txBody>
      </p:sp>
      <p:sp>
        <p:nvSpPr>
          <p:cNvPr id="5122" name="Rectangle 2"/>
          <p:cNvSpPr>
            <a:spLocks noGrp="1" noChangeArrowheads="1"/>
          </p:cNvSpPr>
          <p:nvPr>
            <p:ph type="ctrTitle"/>
          </p:nvPr>
        </p:nvSpPr>
        <p:spPr>
          <a:xfrm>
            <a:off x="223429" y="93785"/>
            <a:ext cx="8702842" cy="762000"/>
          </a:xfrm>
        </p:spPr>
        <p:txBody>
          <a:bodyPr/>
          <a:lstStyle/>
          <a:p>
            <a:pPr eaLnBrk="1" hangingPunct="1">
              <a:lnSpc>
                <a:spcPct val="95000"/>
              </a:lnSpc>
            </a:pPr>
            <a:r>
              <a:rPr lang="en-US" dirty="0" smtClean="0"/>
              <a:t>Criteria for Site Selection (continued)</a:t>
            </a:r>
          </a:p>
        </p:txBody>
      </p:sp>
    </p:spTree>
    <p:custDataLst>
      <p:tags r:id="rId1"/>
    </p:custDataLst>
    <p:extLst>
      <p:ext uri="{BB962C8B-B14F-4D97-AF65-F5344CB8AC3E}">
        <p14:creationId xmlns:p14="http://schemas.microsoft.com/office/powerpoint/2010/main" val="3617589243"/>
      </p:ext>
    </p:extLst>
  </p:cSld>
  <p:clrMapOvr>
    <a:masterClrMapping/>
  </p:clrMapOvr>
  <mc:AlternateContent xmlns:mc="http://schemas.openxmlformats.org/markup-compatibility/2006" xmlns:p14="http://schemas.microsoft.com/office/powerpoint/2010/main">
    <mc:Choice Requires="p14">
      <p:transition spd="med" p14:dur="700" advTm="22325">
        <p:fade/>
      </p:transition>
    </mc:Choice>
    <mc:Fallback xmlns="">
      <p:transition spd="med" advTm="2232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xEl>
                                              <p:pRg st="0" end="0"/>
                                            </p:txEl>
                                          </p:spTgt>
                                        </p:tgtEl>
                                        <p:attrNameLst>
                                          <p:attrName>style.visibility</p:attrName>
                                        </p:attrNameLst>
                                      </p:cBhvr>
                                      <p:to>
                                        <p:strVal val="visible"/>
                                      </p:to>
                                    </p:set>
                                    <p:animEffect transition="in" filter="fade">
                                      <p:cBhvr>
                                        <p:cTn id="7" dur="500"/>
                                        <p:tgtEl>
                                          <p:spTgt spid="3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xEl>
                                              <p:pRg st="1" end="1"/>
                                            </p:txEl>
                                          </p:spTgt>
                                        </p:tgtEl>
                                        <p:attrNameLst>
                                          <p:attrName>style.visibility</p:attrName>
                                        </p:attrNameLst>
                                      </p:cBhvr>
                                      <p:to>
                                        <p:strVal val="visible"/>
                                      </p:to>
                                    </p:set>
                                    <p:animEffect transition="in" filter="fade">
                                      <p:cBhvr>
                                        <p:cTn id="10" dur="500"/>
                                        <p:tgtEl>
                                          <p:spTgt spid="35">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5">
                                            <p:txEl>
                                              <p:pRg st="2" end="2"/>
                                            </p:txEl>
                                          </p:spTgt>
                                        </p:tgtEl>
                                        <p:attrNameLst>
                                          <p:attrName>style.visibility</p:attrName>
                                        </p:attrNameLst>
                                      </p:cBhvr>
                                      <p:to>
                                        <p:strVal val="visible"/>
                                      </p:to>
                                    </p:set>
                                    <p:animEffect transition="in" filter="fade">
                                      <p:cBhvr>
                                        <p:cTn id="13" dur="500"/>
                                        <p:tgtEl>
                                          <p:spTgt spid="35">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5">
                                            <p:txEl>
                                              <p:pRg st="3" end="3"/>
                                            </p:txEl>
                                          </p:spTgt>
                                        </p:tgtEl>
                                        <p:attrNameLst>
                                          <p:attrName>style.visibility</p:attrName>
                                        </p:attrNameLst>
                                      </p:cBhvr>
                                      <p:to>
                                        <p:strVal val="visible"/>
                                      </p:to>
                                    </p:set>
                                    <p:animEffect transition="in" filter="fade">
                                      <p:cBhvr>
                                        <p:cTn id="16" dur="500"/>
                                        <p:tgtEl>
                                          <p:spTgt spid="35">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5">
                                            <p:txEl>
                                              <p:pRg st="4" end="4"/>
                                            </p:txEl>
                                          </p:spTgt>
                                        </p:tgtEl>
                                        <p:attrNameLst>
                                          <p:attrName>style.visibility</p:attrName>
                                        </p:attrNameLst>
                                      </p:cBhvr>
                                      <p:to>
                                        <p:strVal val="visible"/>
                                      </p:to>
                                    </p:set>
                                    <p:animEffect transition="in" filter="fade">
                                      <p:cBhvr>
                                        <p:cTn id="19" dur="500"/>
                                        <p:tgtEl>
                                          <p:spTgt spid="35">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5">
                                            <p:txEl>
                                              <p:pRg st="5" end="5"/>
                                            </p:txEl>
                                          </p:spTgt>
                                        </p:tgtEl>
                                        <p:attrNameLst>
                                          <p:attrName>style.visibility</p:attrName>
                                        </p:attrNameLst>
                                      </p:cBhvr>
                                      <p:to>
                                        <p:strVal val="visible"/>
                                      </p:to>
                                    </p:set>
                                    <p:animEffect transition="in" filter="fade">
                                      <p:cBhvr>
                                        <p:cTn id="22" dur="500"/>
                                        <p:tgtEl>
                                          <p:spTgt spid="35">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5">
                                            <p:txEl>
                                              <p:pRg st="6" end="6"/>
                                            </p:txEl>
                                          </p:spTgt>
                                        </p:tgtEl>
                                        <p:attrNameLst>
                                          <p:attrName>style.visibility</p:attrName>
                                        </p:attrNameLst>
                                      </p:cBhvr>
                                      <p:to>
                                        <p:strVal val="visible"/>
                                      </p:to>
                                    </p:set>
                                    <p:animEffect transition="in" filter="fade">
                                      <p:cBhvr>
                                        <p:cTn id="25" dur="500"/>
                                        <p:tgtEl>
                                          <p:spTgt spid="35">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5">
                                            <p:txEl>
                                              <p:pRg st="7" end="7"/>
                                            </p:txEl>
                                          </p:spTgt>
                                        </p:tgtEl>
                                        <p:attrNameLst>
                                          <p:attrName>style.visibility</p:attrName>
                                        </p:attrNameLst>
                                      </p:cBhvr>
                                      <p:to>
                                        <p:strVal val="visible"/>
                                      </p:to>
                                    </p:set>
                                    <p:animEffect transition="in" filter="fade">
                                      <p:cBhvr>
                                        <p:cTn id="30" dur="500"/>
                                        <p:tgtEl>
                                          <p:spTgt spid="35">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5">
                                            <p:txEl>
                                              <p:pRg st="8" end="8"/>
                                            </p:txEl>
                                          </p:spTgt>
                                        </p:tgtEl>
                                        <p:attrNameLst>
                                          <p:attrName>style.visibility</p:attrName>
                                        </p:attrNameLst>
                                      </p:cBhvr>
                                      <p:to>
                                        <p:strVal val="visible"/>
                                      </p:to>
                                    </p:set>
                                    <p:animEffect transition="in" filter="fade">
                                      <p:cBhvr>
                                        <p:cTn id="35" dur="500"/>
                                        <p:tgtEl>
                                          <p:spTgt spid="35">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5">
                                            <p:txEl>
                                              <p:pRg st="9" end="9"/>
                                            </p:txEl>
                                          </p:spTgt>
                                        </p:tgtEl>
                                        <p:attrNameLst>
                                          <p:attrName>style.visibility</p:attrName>
                                        </p:attrNameLst>
                                      </p:cBhvr>
                                      <p:to>
                                        <p:strVal val="visible"/>
                                      </p:to>
                                    </p:set>
                                    <p:animEffect transition="in" filter="fade">
                                      <p:cBhvr>
                                        <p:cTn id="40" dur="500"/>
                                        <p:tgtEl>
                                          <p:spTgt spid="3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135627609"/>
              </p:ext>
            </p:extLst>
          </p:nvPr>
        </p:nvGraphicFramePr>
        <p:xfrm>
          <a:off x="93785" y="740664"/>
          <a:ext cx="8839200" cy="6010656"/>
        </p:xfrm>
        <a:graphic>
          <a:graphicData uri="http://schemas.openxmlformats.org/drawingml/2006/table">
            <a:tbl>
              <a:tblPr firstRow="1" bandRow="1">
                <a:tableStyleId>{2D5ABB26-0587-4C30-8999-92F81FD0307C}</a:tableStyleId>
              </a:tblPr>
              <a:tblGrid>
                <a:gridCol w="1524000"/>
                <a:gridCol w="5486400"/>
                <a:gridCol w="762000"/>
                <a:gridCol w="1066800"/>
              </a:tblGrid>
              <a:tr h="152400">
                <a:tc>
                  <a:txBody>
                    <a:bodyPr/>
                    <a:lstStyle/>
                    <a:p>
                      <a:r>
                        <a:rPr lang="en-US" sz="1900" b="1" dirty="0" smtClean="0">
                          <a:solidFill>
                            <a:schemeClr val="bg1"/>
                          </a:solidFill>
                        </a:rPr>
                        <a:t>Program</a:t>
                      </a:r>
                      <a:endParaRPr lang="en-US" sz="1900" b="1" dirty="0">
                        <a:solidFill>
                          <a:schemeClr val="bg1"/>
                        </a:solidFill>
                      </a:endParaRPr>
                    </a:p>
                  </a:txBody>
                  <a:tcPr marL="182880" anchor="ctr">
                    <a:lnT w="31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900" b="1" dirty="0" smtClean="0">
                          <a:solidFill>
                            <a:schemeClr val="bg1"/>
                          </a:solidFill>
                        </a:rPr>
                        <a:t>Goal</a:t>
                      </a:r>
                      <a:endParaRPr lang="en-US" sz="1900" b="1" dirty="0">
                        <a:solidFill>
                          <a:schemeClr val="bg1"/>
                        </a:solidFill>
                      </a:endParaRPr>
                    </a:p>
                  </a:txBody>
                  <a:tcPr anchor="ctr">
                    <a:lnT w="31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l-GR" sz="1900" b="1" smtClean="0">
                          <a:solidFill>
                            <a:schemeClr val="bg1"/>
                          </a:solidFill>
                        </a:rPr>
                        <a:t>Σ</a:t>
                      </a:r>
                      <a:r>
                        <a:rPr lang="en-US" sz="1900" b="1" smtClean="0">
                          <a:solidFill>
                            <a:schemeClr val="bg1"/>
                          </a:solidFill>
                        </a:rPr>
                        <a:t> $M</a:t>
                      </a:r>
                      <a:endParaRPr lang="en-US" sz="1900" b="1">
                        <a:solidFill>
                          <a:schemeClr val="bg1"/>
                        </a:solidFill>
                      </a:endParaRPr>
                    </a:p>
                  </a:txBody>
                  <a:tcPr anchor="ctr">
                    <a:lnT w="31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lang="en-US" sz="1900" b="1" smtClean="0">
                          <a:solidFill>
                            <a:schemeClr val="bg1"/>
                          </a:solidFill>
                        </a:rPr>
                        <a:t>  Years</a:t>
                      </a:r>
                      <a:endParaRPr lang="en-US" sz="1900" b="1">
                        <a:solidFill>
                          <a:schemeClr val="bg1"/>
                        </a:solidFill>
                      </a:endParaRPr>
                    </a:p>
                  </a:txBody>
                  <a:tcPr anchor="ctr">
                    <a:lnT w="31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340369">
                <a:tc>
                  <a:txBody>
                    <a:bodyPr/>
                    <a:lstStyle/>
                    <a:p>
                      <a:r>
                        <a:rPr lang="en-US" sz="1700" dirty="0" err="1" smtClean="0">
                          <a:solidFill>
                            <a:schemeClr val="bg1"/>
                          </a:solidFill>
                        </a:rPr>
                        <a:t>eMERGE</a:t>
                      </a:r>
                      <a:r>
                        <a:rPr lang="en-US" sz="1700" baseline="0" dirty="0" smtClean="0">
                          <a:solidFill>
                            <a:schemeClr val="bg1"/>
                          </a:solidFill>
                        </a:rPr>
                        <a:t> II</a:t>
                      </a:r>
                      <a:endParaRPr lang="en-US" sz="1700" dirty="0">
                        <a:solidFill>
                          <a:schemeClr val="bg1"/>
                        </a:solidFill>
                      </a:endParaRPr>
                    </a:p>
                  </a:txBody>
                  <a:tcPr marL="182880" marT="27432" marB="27432" anchor="ctr">
                    <a:lnT w="12700" cap="flat" cmpd="sng" algn="ctr">
                      <a:solidFill>
                        <a:schemeClr val="bg1"/>
                      </a:solidFill>
                      <a:prstDash val="solid"/>
                      <a:round/>
                      <a:headEnd type="none" w="med" len="med"/>
                      <a:tailEnd type="none" w="med" len="med"/>
                    </a:lnT>
                    <a:lnB w="6350" cap="flat" cmpd="sng" algn="ctr">
                      <a:solidFill>
                        <a:schemeClr val="bg1"/>
                      </a:solidFill>
                      <a:prstDash val="sysDot"/>
                      <a:round/>
                      <a:headEnd type="none" w="med" len="med"/>
                      <a:tailEnd type="none" w="med" len="med"/>
                    </a:lnB>
                  </a:tcPr>
                </a:tc>
                <a:tc>
                  <a:txBody>
                    <a:bodyPr/>
                    <a:lstStyle/>
                    <a:p>
                      <a:r>
                        <a:rPr lang="en-US" sz="1700" dirty="0" smtClean="0">
                          <a:solidFill>
                            <a:schemeClr val="bg1"/>
                          </a:solidFill>
                        </a:rPr>
                        <a:t>Use </a:t>
                      </a:r>
                      <a:r>
                        <a:rPr lang="en-US" sz="1700" dirty="0" err="1" smtClean="0">
                          <a:solidFill>
                            <a:schemeClr val="bg1"/>
                          </a:solidFill>
                        </a:rPr>
                        <a:t>biorepositories</a:t>
                      </a:r>
                      <a:r>
                        <a:rPr lang="en-US" sz="1700" dirty="0" smtClean="0">
                          <a:solidFill>
                            <a:schemeClr val="bg1"/>
                          </a:solidFill>
                        </a:rPr>
                        <a:t> with EMRs and GWA data to incorporate genomics</a:t>
                      </a:r>
                      <a:r>
                        <a:rPr lang="en-US" sz="1700" baseline="0" dirty="0" smtClean="0">
                          <a:solidFill>
                            <a:schemeClr val="bg1"/>
                          </a:solidFill>
                        </a:rPr>
                        <a:t> </a:t>
                      </a:r>
                      <a:r>
                        <a:rPr lang="en-US" sz="1700" dirty="0" smtClean="0">
                          <a:solidFill>
                            <a:schemeClr val="bg1"/>
                          </a:solidFill>
                        </a:rPr>
                        <a:t>into clinical research and care </a:t>
                      </a:r>
                      <a:endParaRPr lang="en-US" sz="1700" dirty="0">
                        <a:solidFill>
                          <a:schemeClr val="bg1"/>
                        </a:solidFill>
                      </a:endParaRPr>
                    </a:p>
                  </a:txBody>
                  <a:tcPr marT="27432" marB="27432" anchor="ctr">
                    <a:lnT w="12700" cap="flat" cmpd="sng" algn="ctr">
                      <a:solidFill>
                        <a:schemeClr val="bg1"/>
                      </a:solidFill>
                      <a:prstDash val="solid"/>
                      <a:round/>
                      <a:headEnd type="none" w="med" len="med"/>
                      <a:tailEnd type="none" w="med" len="med"/>
                    </a:lnT>
                    <a:lnB w="6350" cap="flat" cmpd="sng" algn="ctr">
                      <a:solidFill>
                        <a:schemeClr val="bg1"/>
                      </a:solidFill>
                      <a:prstDash val="sysDot"/>
                      <a:round/>
                      <a:headEnd type="none" w="med" len="med"/>
                      <a:tailEnd type="none" w="med" len="med"/>
                    </a:lnB>
                  </a:tcPr>
                </a:tc>
                <a:tc>
                  <a:txBody>
                    <a:bodyPr/>
                    <a:lstStyle/>
                    <a:p>
                      <a:pPr algn="r"/>
                      <a:r>
                        <a:rPr lang="en-US" sz="1700" dirty="0" smtClean="0">
                          <a:solidFill>
                            <a:schemeClr val="bg1"/>
                          </a:solidFill>
                        </a:rPr>
                        <a:t>25.9</a:t>
                      </a:r>
                    </a:p>
                  </a:txBody>
                  <a:tcPr marR="182880" anchor="ctr">
                    <a:lnT w="12700" cap="flat" cmpd="sng" algn="ctr">
                      <a:solidFill>
                        <a:schemeClr val="bg1"/>
                      </a:solidFill>
                      <a:prstDash val="solid"/>
                      <a:round/>
                      <a:headEnd type="none" w="med" len="med"/>
                      <a:tailEnd type="none" w="med" len="med"/>
                    </a:lnT>
                    <a:lnB w="6350" cap="flat" cmpd="sng" algn="ctr">
                      <a:solidFill>
                        <a:schemeClr val="bg1"/>
                      </a:solidFill>
                      <a:prstDash val="sysDot"/>
                      <a:round/>
                      <a:headEnd type="none" w="med" len="med"/>
                      <a:tailEnd type="none" w="med" len="med"/>
                    </a:lnB>
                  </a:tcPr>
                </a:tc>
                <a:tc>
                  <a:txBody>
                    <a:bodyPr/>
                    <a:lstStyle/>
                    <a:p>
                      <a:r>
                        <a:rPr lang="en-US" sz="1700" dirty="0" smtClean="0">
                          <a:solidFill>
                            <a:schemeClr val="bg1"/>
                          </a:solidFill>
                        </a:rPr>
                        <a:t>FY11-14</a:t>
                      </a:r>
                      <a:endParaRPr lang="en-US" sz="1700" dirty="0">
                        <a:solidFill>
                          <a:schemeClr val="bg1"/>
                        </a:solidFill>
                      </a:endParaRPr>
                    </a:p>
                  </a:txBody>
                  <a:tcPr anchor="ctr">
                    <a:lnT w="12700" cap="flat" cmpd="sng" algn="ctr">
                      <a:solidFill>
                        <a:schemeClr val="bg1"/>
                      </a:solidFill>
                      <a:prstDash val="solid"/>
                      <a:round/>
                      <a:headEnd type="none" w="med" len="med"/>
                      <a:tailEnd type="none" w="med" len="med"/>
                    </a:lnT>
                    <a:lnB w="6350" cap="flat" cmpd="sng" algn="ctr">
                      <a:solidFill>
                        <a:schemeClr val="bg1"/>
                      </a:solidFill>
                      <a:prstDash val="sysDot"/>
                      <a:round/>
                      <a:headEnd type="none" w="med" len="med"/>
                      <a:tailEnd type="none" w="med" len="med"/>
                    </a:lnB>
                  </a:tcPr>
                </a:tc>
              </a:tr>
              <a:tr h="340369">
                <a:tc>
                  <a:txBody>
                    <a:bodyPr/>
                    <a:lstStyle/>
                    <a:p>
                      <a:r>
                        <a:rPr lang="en-US" sz="1700" dirty="0" err="1" smtClean="0">
                          <a:solidFill>
                            <a:schemeClr val="bg1"/>
                          </a:solidFill>
                        </a:rPr>
                        <a:t>eMERGE</a:t>
                      </a:r>
                      <a:r>
                        <a:rPr lang="en-US" sz="1700" dirty="0" smtClean="0">
                          <a:solidFill>
                            <a:schemeClr val="bg1"/>
                          </a:solidFill>
                        </a:rPr>
                        <a:t>-Pediatric</a:t>
                      </a:r>
                      <a:r>
                        <a:rPr lang="en-US" sz="1700" baseline="0" dirty="0" smtClean="0">
                          <a:solidFill>
                            <a:schemeClr val="bg1"/>
                          </a:solidFill>
                        </a:rPr>
                        <a:t>s</a:t>
                      </a:r>
                      <a:endParaRPr lang="en-US" sz="1700" dirty="0">
                        <a:solidFill>
                          <a:schemeClr val="bg1"/>
                        </a:solidFill>
                      </a:endParaRPr>
                    </a:p>
                  </a:txBody>
                  <a:tcPr marL="182880" marT="27432" marB="27432" anchor="ct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solidFill>
                      <a:srgbClr val="FFFFFF">
                        <a:alpha val="20000"/>
                      </a:srgbClr>
                    </a:solidFill>
                  </a:tcPr>
                </a:tc>
                <a:tc>
                  <a:txBody>
                    <a:bodyPr/>
                    <a:lstStyle/>
                    <a:p>
                      <a:r>
                        <a:rPr lang="en-US" sz="1700" dirty="0" smtClean="0">
                          <a:solidFill>
                            <a:schemeClr val="bg1"/>
                          </a:solidFill>
                        </a:rPr>
                        <a:t>Use pediatric </a:t>
                      </a:r>
                      <a:r>
                        <a:rPr lang="en-US" sz="1700" dirty="0" err="1" smtClean="0">
                          <a:solidFill>
                            <a:schemeClr val="bg1"/>
                          </a:solidFill>
                        </a:rPr>
                        <a:t>biorepositories</a:t>
                      </a:r>
                      <a:r>
                        <a:rPr lang="en-US" sz="1700" dirty="0" smtClean="0">
                          <a:solidFill>
                            <a:schemeClr val="bg1"/>
                          </a:solidFill>
                        </a:rPr>
                        <a:t> with EMRs and GWA data for genomic research and clinical care</a:t>
                      </a:r>
                      <a:endParaRPr lang="en-US" sz="1700" dirty="0">
                        <a:solidFill>
                          <a:schemeClr val="bg1"/>
                        </a:solidFill>
                      </a:endParaRPr>
                    </a:p>
                  </a:txBody>
                  <a:tcPr marT="27432" marB="27432" anchor="ct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solidFill>
                      <a:srgbClr val="FFFFFF">
                        <a:alpha val="20000"/>
                      </a:srgbClr>
                    </a:solidFill>
                  </a:tcPr>
                </a:tc>
                <a:tc>
                  <a:txBody>
                    <a:bodyPr/>
                    <a:lstStyle/>
                    <a:p>
                      <a:pPr algn="r"/>
                      <a:r>
                        <a:rPr lang="en-US" sz="1700" dirty="0" smtClean="0">
                          <a:solidFill>
                            <a:schemeClr val="bg1"/>
                          </a:solidFill>
                        </a:rPr>
                        <a:t>5.2</a:t>
                      </a:r>
                      <a:endParaRPr lang="en-US" sz="1700" dirty="0">
                        <a:solidFill>
                          <a:schemeClr val="bg1"/>
                        </a:solidFill>
                      </a:endParaRPr>
                    </a:p>
                  </a:txBody>
                  <a:tcPr marR="182880" anchor="ct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solidFill>
                      <a:srgbClr val="FFFFFF">
                        <a:alpha val="20000"/>
                      </a:srgbClr>
                    </a:solidFill>
                  </a:tcPr>
                </a:tc>
                <a:tc>
                  <a:txBody>
                    <a:bodyPr/>
                    <a:lstStyle/>
                    <a:p>
                      <a:r>
                        <a:rPr lang="en-US" sz="1700" dirty="0" smtClean="0">
                          <a:solidFill>
                            <a:schemeClr val="bg1"/>
                          </a:solidFill>
                        </a:rPr>
                        <a:t>FY12-14</a:t>
                      </a:r>
                      <a:endParaRPr lang="en-US" sz="1700" dirty="0">
                        <a:solidFill>
                          <a:schemeClr val="bg1"/>
                        </a:solidFill>
                      </a:endParaRPr>
                    </a:p>
                  </a:txBody>
                  <a:tcPr anchor="ct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solidFill>
                      <a:srgbClr val="FFFFFF">
                        <a:alpha val="20000"/>
                      </a:srgbClr>
                    </a:solidFill>
                  </a:tcPr>
                </a:tc>
              </a:tr>
              <a:tr h="340369">
                <a:tc>
                  <a:txBody>
                    <a:bodyPr/>
                    <a:lstStyle/>
                    <a:p>
                      <a:r>
                        <a:rPr lang="en-US" sz="1700" dirty="0" err="1" smtClean="0">
                          <a:solidFill>
                            <a:schemeClr val="bg1"/>
                          </a:solidFill>
                        </a:rPr>
                        <a:t>eMERGE-PGx</a:t>
                      </a:r>
                      <a:endParaRPr lang="en-US" sz="1700" dirty="0">
                        <a:solidFill>
                          <a:schemeClr val="bg1"/>
                        </a:solidFill>
                      </a:endParaRPr>
                    </a:p>
                  </a:txBody>
                  <a:tcPr marL="182880" marT="27432" marB="27432" anchor="ct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noFill/>
                  </a:tcPr>
                </a:tc>
                <a:tc>
                  <a:txBody>
                    <a:bodyPr/>
                    <a:lstStyle/>
                    <a:p>
                      <a:r>
                        <a:rPr lang="en-US" sz="1700" dirty="0" smtClean="0">
                          <a:solidFill>
                            <a:schemeClr val="bg1"/>
                          </a:solidFill>
                        </a:rPr>
                        <a:t>Apply PGRN’s validated VIP array for discovery </a:t>
                      </a:r>
                      <a:r>
                        <a:rPr lang="en-US" sz="1700" u="none" dirty="0" smtClean="0">
                          <a:solidFill>
                            <a:schemeClr val="bg1"/>
                          </a:solidFill>
                        </a:rPr>
                        <a:t>and </a:t>
                      </a:r>
                      <a:r>
                        <a:rPr lang="en-US" sz="1700" dirty="0" err="1" smtClean="0">
                          <a:solidFill>
                            <a:schemeClr val="bg1"/>
                          </a:solidFill>
                        </a:rPr>
                        <a:t>clinica</a:t>
                      </a:r>
                      <a:r>
                        <a:rPr lang="en-US" sz="1700" dirty="0" smtClean="0">
                          <a:solidFill>
                            <a:schemeClr val="bg1"/>
                          </a:solidFill>
                        </a:rPr>
                        <a:t>/l care in ~9,000 patients</a:t>
                      </a:r>
                      <a:endParaRPr lang="en-US" sz="1700" dirty="0">
                        <a:solidFill>
                          <a:schemeClr val="bg1"/>
                        </a:solidFill>
                      </a:endParaRPr>
                    </a:p>
                  </a:txBody>
                  <a:tcPr marT="27432" marB="27432" anchor="ct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noFill/>
                  </a:tcPr>
                </a:tc>
                <a:tc>
                  <a:txBody>
                    <a:bodyPr/>
                    <a:lstStyle/>
                    <a:p>
                      <a:pPr algn="r"/>
                      <a:r>
                        <a:rPr lang="en-US" sz="1700" dirty="0" smtClean="0">
                          <a:solidFill>
                            <a:schemeClr val="bg1"/>
                          </a:solidFill>
                        </a:rPr>
                        <a:t>9.0</a:t>
                      </a:r>
                      <a:endParaRPr lang="en-US" sz="1700" dirty="0">
                        <a:solidFill>
                          <a:schemeClr val="bg1"/>
                        </a:solidFill>
                      </a:endParaRPr>
                    </a:p>
                  </a:txBody>
                  <a:tcPr marR="182880" anchor="ct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noFill/>
                  </a:tcPr>
                </a:tc>
                <a:tc>
                  <a:txBody>
                    <a:bodyPr/>
                    <a:lstStyle/>
                    <a:p>
                      <a:r>
                        <a:rPr lang="en-US" sz="1700" dirty="0" smtClean="0">
                          <a:solidFill>
                            <a:schemeClr val="bg1"/>
                          </a:solidFill>
                        </a:rPr>
                        <a:t>FY12-14</a:t>
                      </a:r>
                      <a:endParaRPr lang="en-US" sz="1700" dirty="0">
                        <a:solidFill>
                          <a:schemeClr val="bg1"/>
                        </a:solidFill>
                      </a:endParaRPr>
                    </a:p>
                  </a:txBody>
                  <a:tcPr anchor="ct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noFill/>
                  </a:tcPr>
                </a:tc>
              </a:tr>
              <a:tr h="340369">
                <a:tc>
                  <a:txBody>
                    <a:bodyPr/>
                    <a:lstStyle/>
                    <a:p>
                      <a:r>
                        <a:rPr lang="en-US" sz="1700" dirty="0" err="1" smtClean="0">
                          <a:solidFill>
                            <a:schemeClr val="bg1"/>
                          </a:solidFill>
                        </a:rPr>
                        <a:t>eMERGE</a:t>
                      </a:r>
                      <a:r>
                        <a:rPr lang="en-US" sz="1700" dirty="0" smtClean="0">
                          <a:solidFill>
                            <a:schemeClr val="bg1"/>
                          </a:solidFill>
                        </a:rPr>
                        <a:t>-OD Ethics</a:t>
                      </a:r>
                      <a:endParaRPr lang="en-US" sz="1700" dirty="0">
                        <a:solidFill>
                          <a:schemeClr val="bg1"/>
                        </a:solidFill>
                      </a:endParaRPr>
                    </a:p>
                  </a:txBody>
                  <a:tcPr marL="182880" marT="27432" marB="27432" anchor="ct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solidFill>
                      <a:srgbClr val="FFFFFF">
                        <a:alpha val="20000"/>
                      </a:srgbClr>
                    </a:solidFill>
                  </a:tcPr>
                </a:tc>
                <a:tc>
                  <a:txBody>
                    <a:bodyPr/>
                    <a:lstStyle/>
                    <a:p>
                      <a:r>
                        <a:rPr lang="en-US" sz="1700" dirty="0" smtClean="0">
                          <a:solidFill>
                            <a:schemeClr val="bg1"/>
                          </a:solidFill>
                        </a:rPr>
                        <a:t>Examine participants’ views on broad consent for sharing their</a:t>
                      </a:r>
                      <a:r>
                        <a:rPr lang="en-US" sz="1700" baseline="0" dirty="0" smtClean="0">
                          <a:solidFill>
                            <a:schemeClr val="bg1"/>
                          </a:solidFill>
                        </a:rPr>
                        <a:t> </a:t>
                      </a:r>
                      <a:r>
                        <a:rPr lang="en-US" sz="1700" dirty="0" smtClean="0">
                          <a:solidFill>
                            <a:schemeClr val="bg1"/>
                          </a:solidFill>
                        </a:rPr>
                        <a:t>samples and data for future research </a:t>
                      </a:r>
                    </a:p>
                  </a:txBody>
                  <a:tcPr marT="27432" marB="27432" anchor="ct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solidFill>
                      <a:srgbClr val="FFFFFF">
                        <a:alpha val="20000"/>
                      </a:srgbClr>
                    </a:solidFill>
                  </a:tcPr>
                </a:tc>
                <a:tc>
                  <a:txBody>
                    <a:bodyPr/>
                    <a:lstStyle/>
                    <a:p>
                      <a:pPr algn="r"/>
                      <a:r>
                        <a:rPr lang="en-US" sz="1700" dirty="0" smtClean="0">
                          <a:solidFill>
                            <a:schemeClr val="bg1"/>
                          </a:solidFill>
                        </a:rPr>
                        <a:t>4.1</a:t>
                      </a:r>
                      <a:endParaRPr lang="en-US" sz="1700" dirty="0">
                        <a:solidFill>
                          <a:schemeClr val="bg1"/>
                        </a:solidFill>
                      </a:endParaRPr>
                    </a:p>
                  </a:txBody>
                  <a:tcPr marR="182880" anchor="ct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solidFill>
                      <a:srgbClr val="FFFFFF">
                        <a:alpha val="20000"/>
                      </a:srgbClr>
                    </a:solidFill>
                  </a:tcPr>
                </a:tc>
                <a:tc>
                  <a:txBody>
                    <a:bodyPr/>
                    <a:lstStyle/>
                    <a:p>
                      <a:r>
                        <a:rPr lang="en-US" sz="1700" dirty="0" smtClean="0">
                          <a:solidFill>
                            <a:schemeClr val="bg1"/>
                          </a:solidFill>
                        </a:rPr>
                        <a:t>FY13-14</a:t>
                      </a:r>
                      <a:endParaRPr lang="en-US" sz="1700" dirty="0">
                        <a:solidFill>
                          <a:schemeClr val="bg1"/>
                        </a:solidFill>
                      </a:endParaRPr>
                    </a:p>
                  </a:txBody>
                  <a:tcPr anchor="ct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solidFill>
                      <a:srgbClr val="FFFFFF">
                        <a:alpha val="20000"/>
                      </a:srgbClr>
                    </a:solidFill>
                  </a:tcPr>
                </a:tc>
              </a:tr>
              <a:tr h="472440">
                <a:tc>
                  <a:txBody>
                    <a:bodyPr/>
                    <a:lstStyle/>
                    <a:p>
                      <a:r>
                        <a:rPr lang="en-US" sz="1700" b="1" dirty="0" err="1" smtClean="0">
                          <a:solidFill>
                            <a:srgbClr val="FFFF99"/>
                          </a:solidFill>
                        </a:rPr>
                        <a:t>eMERGE</a:t>
                      </a:r>
                      <a:r>
                        <a:rPr lang="en-US" sz="1700" b="1" dirty="0" smtClean="0">
                          <a:solidFill>
                            <a:srgbClr val="FFFF99"/>
                          </a:solidFill>
                        </a:rPr>
                        <a:t>-All</a:t>
                      </a:r>
                      <a:endParaRPr lang="en-US" sz="1700" b="1" dirty="0">
                        <a:solidFill>
                          <a:srgbClr val="FFFF99"/>
                        </a:solidFill>
                      </a:endParaRPr>
                    </a:p>
                  </a:txBody>
                  <a:tcPr marL="182880" marT="27432" marB="27432" anchor="ct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noFill/>
                  </a:tcPr>
                </a:tc>
                <a:tc>
                  <a:txBody>
                    <a:bodyPr/>
                    <a:lstStyle/>
                    <a:p>
                      <a:endParaRPr lang="en-US" sz="1700" b="1" dirty="0" smtClean="0">
                        <a:solidFill>
                          <a:srgbClr val="FFFF99"/>
                        </a:solidFill>
                      </a:endParaRPr>
                    </a:p>
                  </a:txBody>
                  <a:tcPr marT="27432" marB="27432" anchor="ct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noFill/>
                  </a:tcPr>
                </a:tc>
                <a:tc>
                  <a:txBody>
                    <a:bodyPr/>
                    <a:lstStyle/>
                    <a:p>
                      <a:pPr algn="r"/>
                      <a:r>
                        <a:rPr lang="en-US" sz="1700" b="1" dirty="0" smtClean="0">
                          <a:solidFill>
                            <a:srgbClr val="FFFF99"/>
                          </a:solidFill>
                        </a:rPr>
                        <a:t>45.2</a:t>
                      </a:r>
                      <a:endParaRPr lang="en-US" sz="1700" b="1" dirty="0">
                        <a:solidFill>
                          <a:srgbClr val="FFFF99"/>
                        </a:solidFill>
                      </a:endParaRPr>
                    </a:p>
                  </a:txBody>
                  <a:tcPr marR="182880" anchor="ct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dirty="0" smtClean="0">
                          <a:solidFill>
                            <a:schemeClr val="bg1"/>
                          </a:solidFill>
                        </a:rPr>
                        <a:t>FY11-14</a:t>
                      </a:r>
                    </a:p>
                  </a:txBody>
                  <a:tcPr anchor="ct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noFill/>
                  </a:tcPr>
                </a:tc>
              </a:tr>
              <a:tr h="340369">
                <a:tc>
                  <a:txBody>
                    <a:bodyPr/>
                    <a:lstStyle/>
                    <a:p>
                      <a:r>
                        <a:rPr lang="en-US" sz="1700" dirty="0" smtClean="0">
                          <a:solidFill>
                            <a:schemeClr val="bg1"/>
                          </a:solidFill>
                        </a:rPr>
                        <a:t>CSER</a:t>
                      </a:r>
                      <a:endParaRPr lang="en-US" sz="1700" dirty="0">
                        <a:solidFill>
                          <a:schemeClr val="bg1"/>
                        </a:solidFill>
                      </a:endParaRPr>
                    </a:p>
                  </a:txBody>
                  <a:tcPr marL="182880" marT="27432" marB="27432" anchor="ct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solidFill>
                      <a:srgbClr val="FFFFFF">
                        <a:alpha val="20000"/>
                      </a:srgbClr>
                    </a:solidFill>
                  </a:tcPr>
                </a:tc>
                <a:tc>
                  <a:txBody>
                    <a:bodyPr/>
                    <a:lstStyle/>
                    <a:p>
                      <a:r>
                        <a:rPr lang="en-US" sz="1700" dirty="0" smtClean="0">
                          <a:solidFill>
                            <a:schemeClr val="bg1"/>
                          </a:solidFill>
                        </a:rPr>
                        <a:t>Explore infrastructure, methods, and issues for integrating</a:t>
                      </a:r>
                      <a:r>
                        <a:rPr lang="en-US" sz="1700" baseline="0" dirty="0" smtClean="0">
                          <a:solidFill>
                            <a:schemeClr val="bg1"/>
                          </a:solidFill>
                        </a:rPr>
                        <a:t> </a:t>
                      </a:r>
                      <a:r>
                        <a:rPr lang="en-US" sz="1700" dirty="0" smtClean="0">
                          <a:solidFill>
                            <a:schemeClr val="bg1"/>
                          </a:solidFill>
                        </a:rPr>
                        <a:t>genomic sequence into clinical care</a:t>
                      </a:r>
                    </a:p>
                  </a:txBody>
                  <a:tcPr marT="27432" marB="27432" anchor="ct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solidFill>
                      <a:srgbClr val="FFFFFF">
                        <a:alpha val="20000"/>
                      </a:srgbClr>
                    </a:solidFill>
                  </a:tcPr>
                </a:tc>
                <a:tc>
                  <a:txBody>
                    <a:bodyPr/>
                    <a:lstStyle/>
                    <a:p>
                      <a:pPr algn="r"/>
                      <a:r>
                        <a:rPr lang="en-US" sz="1700" dirty="0" smtClean="0">
                          <a:solidFill>
                            <a:schemeClr val="bg1"/>
                          </a:solidFill>
                        </a:rPr>
                        <a:t>66.5</a:t>
                      </a:r>
                      <a:endParaRPr lang="en-US" sz="1700" dirty="0">
                        <a:solidFill>
                          <a:schemeClr val="bg1"/>
                        </a:solidFill>
                      </a:endParaRPr>
                    </a:p>
                  </a:txBody>
                  <a:tcPr marR="182880" anchor="ct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solidFill>
                      <a:srgbClr val="FFFFFF">
                        <a:alpha val="20000"/>
                      </a:srgbClr>
                    </a:solidFill>
                  </a:tcPr>
                </a:tc>
                <a:tc>
                  <a:txBody>
                    <a:bodyPr/>
                    <a:lstStyle/>
                    <a:p>
                      <a:r>
                        <a:rPr lang="en-US" sz="1700" dirty="0" smtClean="0">
                          <a:solidFill>
                            <a:schemeClr val="bg1"/>
                          </a:solidFill>
                        </a:rPr>
                        <a:t>FY12-16</a:t>
                      </a:r>
                      <a:endParaRPr lang="en-US" sz="1700" dirty="0">
                        <a:solidFill>
                          <a:schemeClr val="bg1"/>
                        </a:solidFill>
                      </a:endParaRPr>
                    </a:p>
                  </a:txBody>
                  <a:tcPr anchor="ct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solidFill>
                      <a:srgbClr val="FFFFFF">
                        <a:alpha val="20000"/>
                      </a:srgbClr>
                    </a:solidFill>
                  </a:tcPr>
                </a:tc>
              </a:tr>
              <a:tr h="340369">
                <a:tc>
                  <a:txBody>
                    <a:bodyPr/>
                    <a:lstStyle/>
                    <a:p>
                      <a:r>
                        <a:rPr lang="en-US" sz="1700" dirty="0" err="1" smtClean="0">
                          <a:solidFill>
                            <a:schemeClr val="bg1"/>
                          </a:solidFill>
                        </a:rPr>
                        <a:t>ClinGen</a:t>
                      </a:r>
                      <a:endParaRPr lang="en-US" sz="1700" dirty="0">
                        <a:solidFill>
                          <a:schemeClr val="bg1"/>
                        </a:solidFill>
                      </a:endParaRPr>
                    </a:p>
                  </a:txBody>
                  <a:tcPr marL="182880" marT="27432" marB="27432" anchor="ct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noFill/>
                  </a:tcPr>
                </a:tc>
                <a:tc>
                  <a:txBody>
                    <a:bodyPr/>
                    <a:lstStyle/>
                    <a:p>
                      <a:r>
                        <a:rPr lang="en-US" sz="1700" dirty="0" smtClean="0">
                          <a:solidFill>
                            <a:schemeClr val="bg1"/>
                          </a:solidFill>
                        </a:rPr>
                        <a:t>Develop and disseminate consensus information on variants relevant for clinical care</a:t>
                      </a:r>
                      <a:endParaRPr lang="en-US" sz="1700" dirty="0">
                        <a:solidFill>
                          <a:schemeClr val="bg1"/>
                        </a:solidFill>
                      </a:endParaRPr>
                    </a:p>
                  </a:txBody>
                  <a:tcPr marT="27432" marB="27432" anchor="ct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noFill/>
                  </a:tcPr>
                </a:tc>
                <a:tc>
                  <a:txBody>
                    <a:bodyPr/>
                    <a:lstStyle/>
                    <a:p>
                      <a:pPr algn="r"/>
                      <a:r>
                        <a:rPr lang="en-US" sz="1700" dirty="0" smtClean="0">
                          <a:solidFill>
                            <a:schemeClr val="bg1"/>
                          </a:solidFill>
                        </a:rPr>
                        <a:t>25.0</a:t>
                      </a:r>
                      <a:endParaRPr lang="en-US" sz="1700" dirty="0">
                        <a:solidFill>
                          <a:schemeClr val="bg1"/>
                        </a:solidFill>
                      </a:endParaRPr>
                    </a:p>
                  </a:txBody>
                  <a:tcPr marR="182880" anchor="ct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noFill/>
                  </a:tcPr>
                </a:tc>
                <a:tc>
                  <a:txBody>
                    <a:bodyPr/>
                    <a:lstStyle/>
                    <a:p>
                      <a:r>
                        <a:rPr lang="en-US" sz="1700" dirty="0" smtClean="0">
                          <a:solidFill>
                            <a:schemeClr val="bg1"/>
                          </a:solidFill>
                        </a:rPr>
                        <a:t>FY13-16</a:t>
                      </a:r>
                      <a:endParaRPr lang="en-US" sz="1700" dirty="0">
                        <a:solidFill>
                          <a:schemeClr val="bg1"/>
                        </a:solidFill>
                      </a:endParaRPr>
                    </a:p>
                  </a:txBody>
                  <a:tcPr anchor="ct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noFill/>
                  </a:tcPr>
                </a:tc>
              </a:tr>
              <a:tr h="340369">
                <a:tc>
                  <a:txBody>
                    <a:bodyPr/>
                    <a:lstStyle/>
                    <a:p>
                      <a:r>
                        <a:rPr lang="en-US" sz="1700" dirty="0" smtClean="0">
                          <a:solidFill>
                            <a:schemeClr val="bg1"/>
                          </a:solidFill>
                        </a:rPr>
                        <a:t>IGNITE</a:t>
                      </a:r>
                      <a:endParaRPr lang="en-US" sz="1700" dirty="0">
                        <a:solidFill>
                          <a:schemeClr val="bg1"/>
                        </a:solidFill>
                      </a:endParaRPr>
                    </a:p>
                  </a:txBody>
                  <a:tcPr marL="182880" marT="27432" marB="27432" anchor="ct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solidFill>
                      <a:srgbClr val="FFFFFF">
                        <a:alpha val="20000"/>
                      </a:srgbClr>
                    </a:solidFill>
                  </a:tcPr>
                </a:tc>
                <a:tc>
                  <a:txBody>
                    <a:bodyPr/>
                    <a:lstStyle/>
                    <a:p>
                      <a:r>
                        <a:rPr lang="en-US" sz="1700" dirty="0" smtClean="0">
                          <a:solidFill>
                            <a:schemeClr val="bg1"/>
                          </a:solidFill>
                        </a:rPr>
                        <a:t>Develop and disseminate methods for incorporating patients’ genomic findings into their clinical care </a:t>
                      </a:r>
                      <a:endParaRPr lang="en-US" sz="1700" dirty="0">
                        <a:solidFill>
                          <a:schemeClr val="bg1"/>
                        </a:solidFill>
                      </a:endParaRPr>
                    </a:p>
                  </a:txBody>
                  <a:tcPr marT="27432" marB="27432" anchor="ct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solidFill>
                      <a:srgbClr val="FFFFFF">
                        <a:alpha val="20000"/>
                      </a:srgbClr>
                    </a:solidFill>
                  </a:tcPr>
                </a:tc>
                <a:tc>
                  <a:txBody>
                    <a:bodyPr/>
                    <a:lstStyle/>
                    <a:p>
                      <a:pPr algn="r"/>
                      <a:r>
                        <a:rPr lang="en-US" sz="1700" dirty="0" smtClean="0">
                          <a:solidFill>
                            <a:schemeClr val="bg1"/>
                          </a:solidFill>
                        </a:rPr>
                        <a:t>32.3</a:t>
                      </a:r>
                      <a:endParaRPr lang="en-US" sz="1700" dirty="0">
                        <a:solidFill>
                          <a:schemeClr val="bg1"/>
                        </a:solidFill>
                      </a:endParaRPr>
                    </a:p>
                  </a:txBody>
                  <a:tcPr marR="182880" anchor="ct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solidFill>
                      <a:srgbClr val="FFFFFF">
                        <a:alpha val="20000"/>
                      </a:srgbClr>
                    </a:solidFill>
                  </a:tcPr>
                </a:tc>
                <a:tc>
                  <a:txBody>
                    <a:bodyPr/>
                    <a:lstStyle/>
                    <a:p>
                      <a:r>
                        <a:rPr lang="en-US" sz="1700" dirty="0" smtClean="0">
                          <a:solidFill>
                            <a:schemeClr val="bg1"/>
                          </a:solidFill>
                        </a:rPr>
                        <a:t>FY13-16</a:t>
                      </a:r>
                      <a:endParaRPr lang="en-US" sz="1700" dirty="0">
                        <a:solidFill>
                          <a:schemeClr val="bg1"/>
                        </a:solidFill>
                      </a:endParaRPr>
                    </a:p>
                  </a:txBody>
                  <a:tcPr anchor="ct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solidFill>
                      <a:srgbClr val="FFFFFF">
                        <a:alpha val="20000"/>
                      </a:srgbClr>
                    </a:solidFill>
                  </a:tcPr>
                </a:tc>
              </a:tr>
              <a:tr h="340369">
                <a:tc>
                  <a:txBody>
                    <a:bodyPr/>
                    <a:lstStyle/>
                    <a:p>
                      <a:r>
                        <a:rPr lang="en-US" sz="1700" dirty="0" smtClean="0">
                          <a:solidFill>
                            <a:schemeClr val="bg1"/>
                          </a:solidFill>
                        </a:rPr>
                        <a:t>NSIGHT</a:t>
                      </a:r>
                      <a:endParaRPr lang="en-US" sz="1700" dirty="0">
                        <a:solidFill>
                          <a:schemeClr val="bg1"/>
                        </a:solidFill>
                      </a:endParaRPr>
                    </a:p>
                  </a:txBody>
                  <a:tcPr marL="182880" marT="27432" marB="27432" anchor="ct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noFill/>
                  </a:tcPr>
                </a:tc>
                <a:tc>
                  <a:txBody>
                    <a:bodyPr/>
                    <a:lstStyle/>
                    <a:p>
                      <a:r>
                        <a:rPr lang="en-US" sz="1700" dirty="0" smtClean="0">
                          <a:solidFill>
                            <a:schemeClr val="bg1"/>
                          </a:solidFill>
                        </a:rPr>
                        <a:t>Explore possible uses of genomic sequence information in the newborn period</a:t>
                      </a:r>
                      <a:endParaRPr lang="en-US" sz="1700" dirty="0">
                        <a:solidFill>
                          <a:schemeClr val="bg1"/>
                        </a:solidFill>
                      </a:endParaRPr>
                    </a:p>
                  </a:txBody>
                  <a:tcPr marT="27432" marB="27432" anchor="ct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noFill/>
                  </a:tcPr>
                </a:tc>
                <a:tc>
                  <a:txBody>
                    <a:bodyPr/>
                    <a:lstStyle/>
                    <a:p>
                      <a:pPr algn="r"/>
                      <a:r>
                        <a:rPr lang="en-US" sz="1700" dirty="0" smtClean="0">
                          <a:solidFill>
                            <a:schemeClr val="bg1"/>
                          </a:solidFill>
                        </a:rPr>
                        <a:t>10.0</a:t>
                      </a:r>
                      <a:endParaRPr lang="en-US" sz="1700" dirty="0">
                        <a:solidFill>
                          <a:schemeClr val="bg1"/>
                        </a:solidFill>
                      </a:endParaRPr>
                    </a:p>
                  </a:txBody>
                  <a:tcPr marR="182880" anchor="ct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noFill/>
                  </a:tcPr>
                </a:tc>
                <a:tc>
                  <a:txBody>
                    <a:bodyPr/>
                    <a:lstStyle/>
                    <a:p>
                      <a:r>
                        <a:rPr lang="en-US" sz="1700" dirty="0" smtClean="0">
                          <a:solidFill>
                            <a:schemeClr val="bg1"/>
                          </a:solidFill>
                        </a:rPr>
                        <a:t>FY13-16</a:t>
                      </a:r>
                      <a:endParaRPr lang="en-US" sz="1700" dirty="0">
                        <a:solidFill>
                          <a:schemeClr val="bg1"/>
                        </a:solidFill>
                      </a:endParaRPr>
                    </a:p>
                  </a:txBody>
                  <a:tcPr anchor="ct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noFill/>
                  </a:tcPr>
                </a:tc>
              </a:tr>
              <a:tr h="340369">
                <a:tc>
                  <a:txBody>
                    <a:bodyPr/>
                    <a:lstStyle/>
                    <a:p>
                      <a:r>
                        <a:rPr lang="en-US" sz="1700" dirty="0" smtClean="0">
                          <a:solidFill>
                            <a:schemeClr val="bg1"/>
                          </a:solidFill>
                        </a:rPr>
                        <a:t>UDN</a:t>
                      </a:r>
                      <a:endParaRPr lang="en-US" sz="1700" dirty="0">
                        <a:solidFill>
                          <a:schemeClr val="bg1"/>
                        </a:solidFill>
                      </a:endParaRPr>
                    </a:p>
                  </a:txBody>
                  <a:tcPr marL="182880" marT="27432" marB="27432" anchor="ctr">
                    <a:lnT w="6350" cap="flat" cmpd="sng" algn="ctr">
                      <a:solidFill>
                        <a:schemeClr val="bg1"/>
                      </a:solidFill>
                      <a:prstDash val="sysDot"/>
                      <a:round/>
                      <a:headEnd type="none" w="med" len="med"/>
                      <a:tailEnd type="none" w="med" len="med"/>
                    </a:lnT>
                    <a:lnB w="12700" cap="flat" cmpd="sng" algn="ctr">
                      <a:solidFill>
                        <a:schemeClr val="bg1"/>
                      </a:solidFill>
                      <a:prstDash val="solid"/>
                      <a:round/>
                      <a:headEnd type="none" w="med" len="med"/>
                      <a:tailEnd type="none" w="med" len="med"/>
                    </a:lnB>
                    <a:solidFill>
                      <a:srgbClr val="FFFFFF">
                        <a:alpha val="20000"/>
                      </a:srgbClr>
                    </a:solidFill>
                  </a:tcPr>
                </a:tc>
                <a:tc>
                  <a:txBody>
                    <a:bodyPr/>
                    <a:lstStyle/>
                    <a:p>
                      <a:r>
                        <a:rPr lang="en-US" sz="1700" dirty="0" smtClean="0">
                          <a:solidFill>
                            <a:schemeClr val="bg1"/>
                          </a:solidFill>
                        </a:rPr>
                        <a:t>Diagnose rare and new diseases by expanding</a:t>
                      </a:r>
                      <a:r>
                        <a:rPr lang="en-US" sz="1700" baseline="0" dirty="0" smtClean="0">
                          <a:solidFill>
                            <a:schemeClr val="bg1"/>
                          </a:solidFill>
                        </a:rPr>
                        <a:t> NIH’s Undiagnosed Diseases Program</a:t>
                      </a:r>
                      <a:endParaRPr lang="en-US" sz="1700" dirty="0">
                        <a:solidFill>
                          <a:schemeClr val="bg1"/>
                        </a:solidFill>
                      </a:endParaRPr>
                    </a:p>
                  </a:txBody>
                  <a:tcPr marT="27432" marB="27432" anchor="ctr">
                    <a:lnT w="6350" cap="flat" cmpd="sng" algn="ctr">
                      <a:solidFill>
                        <a:schemeClr val="bg1"/>
                      </a:solidFill>
                      <a:prstDash val="sysDot"/>
                      <a:round/>
                      <a:headEnd type="none" w="med" len="med"/>
                      <a:tailEnd type="none" w="med" len="med"/>
                    </a:lnT>
                    <a:lnB w="12700" cap="flat" cmpd="sng" algn="ctr">
                      <a:solidFill>
                        <a:schemeClr val="bg1"/>
                      </a:solidFill>
                      <a:prstDash val="solid"/>
                      <a:round/>
                      <a:headEnd type="none" w="med" len="med"/>
                      <a:tailEnd type="none" w="med" len="med"/>
                    </a:lnB>
                    <a:solidFill>
                      <a:srgbClr val="FFFFFF">
                        <a:alpha val="20000"/>
                      </a:srgbClr>
                    </a:solidFill>
                  </a:tcPr>
                </a:tc>
                <a:tc>
                  <a:txBody>
                    <a:bodyPr/>
                    <a:lstStyle/>
                    <a:p>
                      <a:pPr algn="r"/>
                      <a:r>
                        <a:rPr lang="en-US" sz="1700" dirty="0" smtClean="0">
                          <a:solidFill>
                            <a:schemeClr val="bg1"/>
                          </a:solidFill>
                        </a:rPr>
                        <a:t>67.9</a:t>
                      </a:r>
                      <a:endParaRPr lang="en-US" sz="1700" dirty="0">
                        <a:solidFill>
                          <a:schemeClr val="bg1"/>
                        </a:solidFill>
                      </a:endParaRPr>
                    </a:p>
                  </a:txBody>
                  <a:tcPr marR="182880" anchor="ctr">
                    <a:lnT w="6350" cap="flat" cmpd="sng" algn="ctr">
                      <a:solidFill>
                        <a:schemeClr val="bg1"/>
                      </a:solidFill>
                      <a:prstDash val="sysDot"/>
                      <a:round/>
                      <a:headEnd type="none" w="med" len="med"/>
                      <a:tailEnd type="none" w="med" len="med"/>
                    </a:lnT>
                    <a:lnB w="12700" cap="flat" cmpd="sng" algn="ctr">
                      <a:solidFill>
                        <a:schemeClr val="bg1"/>
                      </a:solidFill>
                      <a:prstDash val="solid"/>
                      <a:round/>
                      <a:headEnd type="none" w="med" len="med"/>
                      <a:tailEnd type="none" w="med" len="med"/>
                    </a:lnB>
                    <a:solidFill>
                      <a:srgbClr val="FFFFFF">
                        <a:alpha val="20000"/>
                      </a:srgbClr>
                    </a:solidFill>
                  </a:tcPr>
                </a:tc>
                <a:tc>
                  <a:txBody>
                    <a:bodyPr/>
                    <a:lstStyle/>
                    <a:p>
                      <a:r>
                        <a:rPr lang="en-US" sz="1700" dirty="0" smtClean="0">
                          <a:solidFill>
                            <a:schemeClr val="bg1"/>
                          </a:solidFill>
                        </a:rPr>
                        <a:t>FY13-17</a:t>
                      </a:r>
                      <a:endParaRPr lang="en-US" sz="1700" dirty="0">
                        <a:solidFill>
                          <a:schemeClr val="bg1"/>
                        </a:solidFill>
                      </a:endParaRPr>
                    </a:p>
                  </a:txBody>
                  <a:tcPr anchor="ctr">
                    <a:lnT w="6350" cap="flat" cmpd="sng" algn="ctr">
                      <a:solidFill>
                        <a:schemeClr val="bg1"/>
                      </a:solidFill>
                      <a:prstDash val="sysDot"/>
                      <a:round/>
                      <a:headEnd type="none" w="med" len="med"/>
                      <a:tailEnd type="none" w="med" len="med"/>
                    </a:lnT>
                    <a:lnB w="12700" cap="flat" cmpd="sng" algn="ctr">
                      <a:solidFill>
                        <a:schemeClr val="bg1"/>
                      </a:solidFill>
                      <a:prstDash val="solid"/>
                      <a:round/>
                      <a:headEnd type="none" w="med" len="med"/>
                      <a:tailEnd type="none" w="med" len="med"/>
                    </a:lnB>
                    <a:solidFill>
                      <a:srgbClr val="FFFFFF">
                        <a:alpha val="20000"/>
                      </a:srgbClr>
                    </a:solidFill>
                  </a:tcPr>
                </a:tc>
              </a:tr>
            </a:tbl>
          </a:graphicData>
        </a:graphic>
      </p:graphicFrame>
      <p:sp>
        <p:nvSpPr>
          <p:cNvPr id="2" name="Title 1"/>
          <p:cNvSpPr>
            <a:spLocks noGrp="1"/>
          </p:cNvSpPr>
          <p:nvPr>
            <p:ph type="title"/>
          </p:nvPr>
        </p:nvSpPr>
        <p:spPr>
          <a:xfrm>
            <a:off x="0" y="152400"/>
            <a:ext cx="9144000" cy="457200"/>
          </a:xfrm>
        </p:spPr>
        <p:txBody>
          <a:bodyPr/>
          <a:lstStyle/>
          <a:p>
            <a:r>
              <a:rPr lang="en-US" sz="3000" dirty="0" smtClean="0"/>
              <a:t>NHGRI’s Genomic Medicine Research Program</a:t>
            </a:r>
            <a:endParaRPr lang="en-US" sz="3000" dirty="0"/>
          </a:p>
        </p:txBody>
      </p:sp>
      <p:cxnSp>
        <p:nvCxnSpPr>
          <p:cNvPr id="8" name="Straight Connector 7"/>
          <p:cNvCxnSpPr/>
          <p:nvPr/>
        </p:nvCxnSpPr>
        <p:spPr>
          <a:xfrm>
            <a:off x="0" y="738555"/>
            <a:ext cx="914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34960" y="1178170"/>
            <a:ext cx="9249103" cy="5029200"/>
          </a:xfrm>
          <a:prstGeom prst="rect">
            <a:avLst/>
          </a:prstGeom>
          <a:blipFill dpi="0" rotWithShape="1">
            <a:blip r:embed="rId4">
              <a:alphaModFix amt="48000"/>
              <a:extLst>
                <a:ext uri="{BEBA8EAE-BF5A-486C-A8C5-ECC9F3942E4B}">
                  <a14:imgProps xmlns:a14="http://schemas.microsoft.com/office/drawing/2010/main">
                    <a14:imgLayer r:embed="rId5">
                      <a14:imgEffect>
                        <a14:brightnessContrast bright="-2700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890753547"/>
      </p:ext>
    </p:extLst>
  </p:cSld>
  <p:clrMapOvr>
    <a:masterClrMapping/>
  </p:clrMapOvr>
  <mc:AlternateContent xmlns:mc="http://schemas.openxmlformats.org/markup-compatibility/2006" xmlns:p14="http://schemas.microsoft.com/office/powerpoint/2010/main">
    <mc:Choice Requires="p14">
      <p:transition spd="med" p14:dur="700" advTm="9763">
        <p:fade/>
      </p:transition>
    </mc:Choice>
    <mc:Fallback xmlns="">
      <p:transition spd="med" advTm="976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0">
          <a:gsLst>
            <a:gs pos="41000">
              <a:srgbClr val="0000CC"/>
            </a:gs>
            <a:gs pos="0">
              <a:schemeClr val="tx1"/>
            </a:gs>
            <a:gs pos="100000">
              <a:srgbClr val="0000CC"/>
            </a:gs>
          </a:gsLst>
          <a:lin ang="5400000" scaled="1"/>
        </a:gradFill>
        <a:effectLst/>
      </p:bgPr>
    </p:bg>
    <p:spTree>
      <p:nvGrpSpPr>
        <p:cNvPr id="1" name=""/>
        <p:cNvGrpSpPr/>
        <p:nvPr/>
      </p:nvGrpSpPr>
      <p:grpSpPr>
        <a:xfrm>
          <a:off x="0" y="0"/>
          <a:ext cx="0" cy="0"/>
          <a:chOff x="0" y="0"/>
          <a:chExt cx="0" cy="0"/>
        </a:xfrm>
      </p:grpSpPr>
      <p:grpSp>
        <p:nvGrpSpPr>
          <p:cNvPr id="7" name="Group 6"/>
          <p:cNvGrpSpPr/>
          <p:nvPr/>
        </p:nvGrpSpPr>
        <p:grpSpPr>
          <a:xfrm rot="20293500">
            <a:off x="960445" y="2860276"/>
            <a:ext cx="7539336" cy="2458424"/>
            <a:chOff x="521936" y="3429000"/>
            <a:chExt cx="7837895" cy="2458424"/>
          </a:xfrm>
        </p:grpSpPr>
        <p:sp>
          <p:nvSpPr>
            <p:cNvPr id="4" name="Right Arrow 3"/>
            <p:cNvSpPr/>
            <p:nvPr/>
          </p:nvSpPr>
          <p:spPr>
            <a:xfrm>
              <a:off x="532410" y="3429000"/>
              <a:ext cx="7827421" cy="2458424"/>
            </a:xfrm>
            <a:prstGeom prst="rightArrow">
              <a:avLst/>
            </a:prstGeom>
            <a:gradFill flip="none" rotWithShape="1">
              <a:gsLst>
                <a:gs pos="46700">
                  <a:srgbClr val="92D050"/>
                </a:gs>
                <a:gs pos="0">
                  <a:srgbClr val="66FFFF"/>
                </a:gs>
                <a:gs pos="100000">
                  <a:srgbClr val="FFFF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p:cNvSpPr/>
            <p:nvPr/>
          </p:nvSpPr>
          <p:spPr>
            <a:xfrm flipV="1">
              <a:off x="521936" y="4025124"/>
              <a:ext cx="6553200" cy="457200"/>
            </a:xfrm>
            <a:prstGeom prst="rtTriangle">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Triangle 25"/>
            <p:cNvSpPr/>
            <p:nvPr/>
          </p:nvSpPr>
          <p:spPr>
            <a:xfrm>
              <a:off x="521936" y="4831820"/>
              <a:ext cx="6557157" cy="449118"/>
            </a:xfrm>
            <a:prstGeom prst="rtTriangle">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722" name="Rectangle 2"/>
          <p:cNvSpPr>
            <a:spLocks noGrp="1" noChangeArrowheads="1"/>
          </p:cNvSpPr>
          <p:nvPr>
            <p:ph type="title" idx="4294967295"/>
          </p:nvPr>
        </p:nvSpPr>
        <p:spPr>
          <a:xfrm>
            <a:off x="144462" y="198438"/>
            <a:ext cx="8855075" cy="868362"/>
          </a:xfrm>
        </p:spPr>
        <p:txBody>
          <a:bodyPr/>
          <a:lstStyle/>
          <a:p>
            <a:pPr eaLnBrk="1" hangingPunct="1">
              <a:lnSpc>
                <a:spcPct val="90000"/>
              </a:lnSpc>
            </a:pPr>
            <a:r>
              <a:rPr lang="en-US" dirty="0" smtClean="0"/>
              <a:t>Spectrum of Genomic Medicine Implementation: Intensity vs. Breadth</a:t>
            </a:r>
            <a:endParaRPr lang="en-US" b="1" dirty="0" smtClean="0"/>
          </a:p>
        </p:txBody>
      </p:sp>
      <p:sp>
        <p:nvSpPr>
          <p:cNvPr id="32" name="TextBox 31"/>
          <p:cNvSpPr txBox="1"/>
          <p:nvPr/>
        </p:nvSpPr>
        <p:spPr>
          <a:xfrm>
            <a:off x="1756980" y="5486400"/>
            <a:ext cx="1139033" cy="327782"/>
          </a:xfrm>
          <a:prstGeom prst="rect">
            <a:avLst/>
          </a:prstGeom>
          <a:noFill/>
        </p:spPr>
        <p:txBody>
          <a:bodyPr wrap="square" rtlCol="0">
            <a:spAutoFit/>
          </a:bodyPr>
          <a:lstStyle/>
          <a:p>
            <a:pPr algn="ctr">
              <a:lnSpc>
                <a:spcPct val="85000"/>
              </a:lnSpc>
            </a:pPr>
            <a:r>
              <a:rPr lang="en-US" b="1" dirty="0" smtClean="0">
                <a:solidFill>
                  <a:schemeClr val="bg1"/>
                </a:solidFill>
              </a:rPr>
              <a:t>NSIGHT</a:t>
            </a:r>
            <a:endParaRPr lang="en-US" b="1" dirty="0">
              <a:solidFill>
                <a:schemeClr val="bg1"/>
              </a:solidFill>
            </a:endParaRPr>
          </a:p>
        </p:txBody>
      </p:sp>
      <p:sp>
        <p:nvSpPr>
          <p:cNvPr id="27" name="TextBox 26"/>
          <p:cNvSpPr txBox="1"/>
          <p:nvPr/>
        </p:nvSpPr>
        <p:spPr>
          <a:xfrm>
            <a:off x="550225" y="5984175"/>
            <a:ext cx="1849382" cy="615553"/>
          </a:xfrm>
          <a:prstGeom prst="rect">
            <a:avLst/>
          </a:prstGeom>
          <a:noFill/>
          <a:ln>
            <a:solidFill>
              <a:srgbClr val="66FFFF"/>
            </a:solidFill>
          </a:ln>
        </p:spPr>
        <p:txBody>
          <a:bodyPr wrap="square" rtlCol="0">
            <a:spAutoFit/>
          </a:bodyPr>
          <a:lstStyle/>
          <a:p>
            <a:pPr algn="ctr">
              <a:lnSpc>
                <a:spcPct val="85000"/>
              </a:lnSpc>
            </a:pPr>
            <a:r>
              <a:rPr lang="en-US" sz="2000" b="1" dirty="0" smtClean="0">
                <a:solidFill>
                  <a:srgbClr val="00FFFF"/>
                </a:solidFill>
              </a:rPr>
              <a:t>Individual Patient Focus</a:t>
            </a:r>
            <a:endParaRPr lang="en-US" sz="2000" b="1" dirty="0">
              <a:solidFill>
                <a:srgbClr val="00FFFF"/>
              </a:solidFill>
            </a:endParaRPr>
          </a:p>
        </p:txBody>
      </p:sp>
      <p:sp>
        <p:nvSpPr>
          <p:cNvPr id="36" name="TextBox 35"/>
          <p:cNvSpPr txBox="1"/>
          <p:nvPr/>
        </p:nvSpPr>
        <p:spPr>
          <a:xfrm>
            <a:off x="2590800" y="3962400"/>
            <a:ext cx="1104446" cy="327782"/>
          </a:xfrm>
          <a:prstGeom prst="rect">
            <a:avLst/>
          </a:prstGeom>
          <a:noFill/>
          <a:ln>
            <a:noFill/>
          </a:ln>
        </p:spPr>
        <p:txBody>
          <a:bodyPr wrap="square" rtlCol="0" anchor="ctr">
            <a:spAutoFit/>
          </a:bodyPr>
          <a:lstStyle/>
          <a:p>
            <a:pPr algn="ctr">
              <a:lnSpc>
                <a:spcPct val="85000"/>
              </a:lnSpc>
            </a:pPr>
            <a:r>
              <a:rPr lang="en-US" b="1" dirty="0" smtClean="0">
                <a:solidFill>
                  <a:schemeClr val="bg1"/>
                </a:solidFill>
              </a:rPr>
              <a:t>CSER</a:t>
            </a:r>
            <a:endParaRPr lang="en-US" b="1" dirty="0">
              <a:solidFill>
                <a:schemeClr val="bg1"/>
              </a:solidFill>
            </a:endParaRPr>
          </a:p>
        </p:txBody>
      </p:sp>
      <p:sp>
        <p:nvSpPr>
          <p:cNvPr id="38" name="TextBox 37"/>
          <p:cNvSpPr txBox="1"/>
          <p:nvPr/>
        </p:nvSpPr>
        <p:spPr>
          <a:xfrm>
            <a:off x="4876800" y="4648200"/>
            <a:ext cx="1444581" cy="615553"/>
          </a:xfrm>
          <a:prstGeom prst="rect">
            <a:avLst/>
          </a:prstGeom>
          <a:noFill/>
          <a:ln>
            <a:solidFill>
              <a:srgbClr val="ECFF33"/>
            </a:solidFill>
          </a:ln>
        </p:spPr>
        <p:txBody>
          <a:bodyPr wrap="square" rtlCol="0">
            <a:spAutoFit/>
          </a:bodyPr>
          <a:lstStyle/>
          <a:p>
            <a:pPr algn="ctr">
              <a:lnSpc>
                <a:spcPct val="85000"/>
              </a:lnSpc>
            </a:pPr>
            <a:r>
              <a:rPr lang="en-US" sz="2000" b="1" dirty="0" smtClean="0">
                <a:solidFill>
                  <a:srgbClr val="ECFF33"/>
                </a:solidFill>
              </a:rPr>
              <a:t>Evidence Generation</a:t>
            </a:r>
          </a:p>
        </p:txBody>
      </p:sp>
      <p:sp>
        <p:nvSpPr>
          <p:cNvPr id="42" name="TextBox 41"/>
          <p:cNvSpPr txBox="1"/>
          <p:nvPr/>
        </p:nvSpPr>
        <p:spPr>
          <a:xfrm>
            <a:off x="5666009" y="2209800"/>
            <a:ext cx="1268191" cy="369332"/>
          </a:xfrm>
          <a:prstGeom prst="rect">
            <a:avLst/>
          </a:prstGeom>
          <a:noFill/>
        </p:spPr>
        <p:txBody>
          <a:bodyPr wrap="square" rtlCol="0">
            <a:spAutoFit/>
          </a:bodyPr>
          <a:lstStyle/>
          <a:p>
            <a:pPr algn="ctr"/>
            <a:r>
              <a:rPr lang="en-US" b="1" dirty="0" smtClean="0">
                <a:solidFill>
                  <a:schemeClr val="bg1"/>
                </a:solidFill>
              </a:rPr>
              <a:t>IGNITE</a:t>
            </a:r>
          </a:p>
        </p:txBody>
      </p:sp>
      <p:sp>
        <p:nvSpPr>
          <p:cNvPr id="44" name="TextBox 43"/>
          <p:cNvSpPr txBox="1"/>
          <p:nvPr/>
        </p:nvSpPr>
        <p:spPr>
          <a:xfrm>
            <a:off x="4248174" y="2948818"/>
            <a:ext cx="1390626" cy="327782"/>
          </a:xfrm>
          <a:prstGeom prst="rect">
            <a:avLst/>
          </a:prstGeom>
          <a:noFill/>
        </p:spPr>
        <p:txBody>
          <a:bodyPr wrap="square" rtlCol="0">
            <a:spAutoFit/>
          </a:bodyPr>
          <a:lstStyle/>
          <a:p>
            <a:pPr algn="ctr">
              <a:lnSpc>
                <a:spcPct val="85000"/>
              </a:lnSpc>
            </a:pPr>
            <a:r>
              <a:rPr lang="en-US" b="1" dirty="0" err="1" smtClean="0">
                <a:solidFill>
                  <a:schemeClr val="bg1"/>
                </a:solidFill>
              </a:rPr>
              <a:t>eMERGE</a:t>
            </a:r>
            <a:endParaRPr lang="en-US" b="1" dirty="0" smtClean="0">
              <a:solidFill>
                <a:schemeClr val="bg1"/>
              </a:solidFill>
            </a:endParaRPr>
          </a:p>
        </p:txBody>
      </p:sp>
      <p:sp>
        <p:nvSpPr>
          <p:cNvPr id="24" name="TextBox 23"/>
          <p:cNvSpPr txBox="1"/>
          <p:nvPr/>
        </p:nvSpPr>
        <p:spPr>
          <a:xfrm>
            <a:off x="1106104" y="4800600"/>
            <a:ext cx="684803" cy="327782"/>
          </a:xfrm>
          <a:prstGeom prst="rect">
            <a:avLst/>
          </a:prstGeom>
          <a:noFill/>
        </p:spPr>
        <p:txBody>
          <a:bodyPr wrap="none" rtlCol="0">
            <a:spAutoFit/>
          </a:bodyPr>
          <a:lstStyle/>
          <a:p>
            <a:pPr algn="ctr">
              <a:lnSpc>
                <a:spcPct val="85000"/>
              </a:lnSpc>
            </a:pPr>
            <a:r>
              <a:rPr lang="en-US" b="1" dirty="0" smtClean="0">
                <a:solidFill>
                  <a:schemeClr val="bg1"/>
                </a:solidFill>
              </a:rPr>
              <a:t>UDN</a:t>
            </a:r>
          </a:p>
        </p:txBody>
      </p:sp>
      <p:grpSp>
        <p:nvGrpSpPr>
          <p:cNvPr id="9" name="Group 8"/>
          <p:cNvGrpSpPr/>
          <p:nvPr/>
        </p:nvGrpSpPr>
        <p:grpSpPr>
          <a:xfrm>
            <a:off x="381001" y="1522655"/>
            <a:ext cx="552510" cy="4344459"/>
            <a:chOff x="381001" y="1065455"/>
            <a:chExt cx="552510" cy="4344459"/>
          </a:xfrm>
        </p:grpSpPr>
        <p:sp>
          <p:nvSpPr>
            <p:cNvPr id="21" name="Right Arrow 20"/>
            <p:cNvSpPr/>
            <p:nvPr/>
          </p:nvSpPr>
          <p:spPr>
            <a:xfrm rot="5400000">
              <a:off x="-385034" y="3182013"/>
              <a:ext cx="1646371" cy="114302"/>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rot="5400000">
              <a:off x="-1454162" y="3022241"/>
              <a:ext cx="4344459" cy="430887"/>
            </a:xfrm>
            <a:prstGeom prst="rect">
              <a:avLst/>
            </a:prstGeom>
            <a:noFill/>
          </p:spPr>
          <p:txBody>
            <a:bodyPr wrap="none" rtlCol="0">
              <a:spAutoFit/>
            </a:bodyPr>
            <a:lstStyle/>
            <a:p>
              <a:r>
                <a:rPr lang="en-US" sz="2200" b="1" dirty="0" smtClean="0">
                  <a:solidFill>
                    <a:schemeClr val="bg1"/>
                  </a:solidFill>
                </a:rPr>
                <a:t>Depth of Patient Characterization</a:t>
              </a:r>
              <a:endParaRPr lang="en-US" sz="2200" b="1" dirty="0">
                <a:solidFill>
                  <a:schemeClr val="bg1"/>
                </a:solidFill>
              </a:endParaRPr>
            </a:p>
          </p:txBody>
        </p:sp>
      </p:grpSp>
      <p:grpSp>
        <p:nvGrpSpPr>
          <p:cNvPr id="10" name="Group 9"/>
          <p:cNvGrpSpPr/>
          <p:nvPr/>
        </p:nvGrpSpPr>
        <p:grpSpPr>
          <a:xfrm>
            <a:off x="4376281" y="1295400"/>
            <a:ext cx="3498073" cy="533400"/>
            <a:chOff x="1756980" y="1853602"/>
            <a:chExt cx="3498073" cy="533400"/>
          </a:xfrm>
        </p:grpSpPr>
        <p:sp>
          <p:nvSpPr>
            <p:cNvPr id="34" name="TextBox 33"/>
            <p:cNvSpPr txBox="1"/>
            <p:nvPr/>
          </p:nvSpPr>
          <p:spPr>
            <a:xfrm>
              <a:off x="1756980" y="1853602"/>
              <a:ext cx="3498073" cy="430887"/>
            </a:xfrm>
            <a:prstGeom prst="rect">
              <a:avLst/>
            </a:prstGeom>
            <a:noFill/>
          </p:spPr>
          <p:txBody>
            <a:bodyPr wrap="none" rtlCol="0">
              <a:spAutoFit/>
            </a:bodyPr>
            <a:lstStyle/>
            <a:p>
              <a:r>
                <a:rPr lang="en-US" sz="2200" b="1" dirty="0" smtClean="0">
                  <a:solidFill>
                    <a:schemeClr val="bg1"/>
                  </a:solidFill>
                </a:rPr>
                <a:t>Breadth of Implementation</a:t>
              </a:r>
              <a:endParaRPr lang="en-US" sz="2200" b="1" dirty="0">
                <a:solidFill>
                  <a:schemeClr val="bg1"/>
                </a:solidFill>
              </a:endParaRPr>
            </a:p>
          </p:txBody>
        </p:sp>
        <p:sp>
          <p:nvSpPr>
            <p:cNvPr id="37" name="Right Arrow 36"/>
            <p:cNvSpPr/>
            <p:nvPr/>
          </p:nvSpPr>
          <p:spPr>
            <a:xfrm>
              <a:off x="2675620" y="2272700"/>
              <a:ext cx="1646371" cy="114302"/>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TextBox 38"/>
          <p:cNvSpPr txBox="1"/>
          <p:nvPr/>
        </p:nvSpPr>
        <p:spPr>
          <a:xfrm>
            <a:off x="2548250" y="5983069"/>
            <a:ext cx="2062755" cy="646331"/>
          </a:xfrm>
          <a:prstGeom prst="rect">
            <a:avLst/>
          </a:prstGeom>
          <a:noFill/>
          <a:ln>
            <a:solidFill>
              <a:srgbClr val="66FFCC"/>
            </a:solidFill>
          </a:ln>
        </p:spPr>
        <p:txBody>
          <a:bodyPr wrap="square" rtlCol="0">
            <a:spAutoFit/>
          </a:bodyPr>
          <a:lstStyle/>
          <a:p>
            <a:pPr algn="ctr">
              <a:lnSpc>
                <a:spcPct val="90000"/>
              </a:lnSpc>
            </a:pPr>
            <a:r>
              <a:rPr lang="en-US" sz="2000" b="1" dirty="0" smtClean="0">
                <a:solidFill>
                  <a:srgbClr val="66FFCC"/>
                </a:solidFill>
              </a:rPr>
              <a:t>Testing Multiple Models</a:t>
            </a:r>
          </a:p>
        </p:txBody>
      </p:sp>
      <p:sp>
        <p:nvSpPr>
          <p:cNvPr id="41" name="TextBox 40"/>
          <p:cNvSpPr txBox="1"/>
          <p:nvPr/>
        </p:nvSpPr>
        <p:spPr>
          <a:xfrm>
            <a:off x="6510650" y="4656714"/>
            <a:ext cx="1744945" cy="615553"/>
          </a:xfrm>
          <a:prstGeom prst="rect">
            <a:avLst/>
          </a:prstGeom>
          <a:noFill/>
          <a:ln>
            <a:solidFill>
              <a:srgbClr val="FFFF00"/>
            </a:solidFill>
          </a:ln>
        </p:spPr>
        <p:txBody>
          <a:bodyPr wrap="square" rtlCol="0">
            <a:spAutoFit/>
          </a:bodyPr>
          <a:lstStyle/>
          <a:p>
            <a:pPr algn="ctr">
              <a:lnSpc>
                <a:spcPct val="85000"/>
              </a:lnSpc>
            </a:pPr>
            <a:r>
              <a:rPr lang="en-US" sz="2000" b="1" dirty="0" smtClean="0">
                <a:solidFill>
                  <a:srgbClr val="FFFF00"/>
                </a:solidFill>
              </a:rPr>
              <a:t>System-Wide Impact</a:t>
            </a:r>
            <a:endParaRPr lang="en-US" sz="2000" b="1" dirty="0">
              <a:solidFill>
                <a:srgbClr val="FFFF00"/>
              </a:solidFill>
            </a:endParaRPr>
          </a:p>
        </p:txBody>
      </p:sp>
      <p:sp>
        <p:nvSpPr>
          <p:cNvPr id="3" name="Oval 2"/>
          <p:cNvSpPr/>
          <p:nvPr/>
        </p:nvSpPr>
        <p:spPr>
          <a:xfrm>
            <a:off x="4265759" y="2804275"/>
            <a:ext cx="1318035" cy="566110"/>
          </a:xfrm>
          <a:prstGeom prst="ellipse">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2625970" y="3810000"/>
            <a:ext cx="988827" cy="566110"/>
          </a:xfrm>
          <a:prstGeom prst="ellipse">
            <a:avLst/>
          </a:prstGeom>
          <a:noFill/>
          <a:ln w="19050">
            <a:solidFill>
              <a:srgbClr val="66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5816423" y="2098430"/>
            <a:ext cx="988827" cy="566110"/>
          </a:xfrm>
          <a:prstGeom prst="ellipse">
            <a:avLst/>
          </a:prstGeom>
          <a:noFill/>
          <a:ln w="19050">
            <a:solidFill>
              <a:srgbClr val="F5FF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5447490" y="5486400"/>
            <a:ext cx="2235554" cy="615553"/>
          </a:xfrm>
          <a:prstGeom prst="rect">
            <a:avLst/>
          </a:prstGeom>
          <a:noFill/>
          <a:ln>
            <a:solidFill>
              <a:srgbClr val="FFFF00"/>
            </a:solidFill>
          </a:ln>
        </p:spPr>
        <p:txBody>
          <a:bodyPr wrap="square" rtlCol="0">
            <a:spAutoFit/>
          </a:bodyPr>
          <a:lstStyle/>
          <a:p>
            <a:pPr algn="ctr">
              <a:lnSpc>
                <a:spcPct val="85000"/>
              </a:lnSpc>
            </a:pPr>
            <a:r>
              <a:rPr lang="en-US" sz="2000" b="1" dirty="0" smtClean="0">
                <a:solidFill>
                  <a:srgbClr val="FFFF00"/>
                </a:solidFill>
              </a:rPr>
              <a:t>Dissemination Diverse Settings</a:t>
            </a:r>
            <a:endParaRPr lang="en-US" sz="2000" b="1" dirty="0">
              <a:solidFill>
                <a:srgbClr val="FFFF00"/>
              </a:solidFill>
            </a:endParaRPr>
          </a:p>
        </p:txBody>
      </p:sp>
    </p:spTree>
    <p:custDataLst>
      <p:tags r:id="rId1"/>
    </p:custDataLst>
    <p:extLst>
      <p:ext uri="{BB962C8B-B14F-4D97-AF65-F5344CB8AC3E}">
        <p14:creationId xmlns:p14="http://schemas.microsoft.com/office/powerpoint/2010/main" val="1580061858"/>
      </p:ext>
    </p:extLst>
  </p:cSld>
  <p:clrMapOvr>
    <a:masterClrMapping/>
  </p:clrMapOvr>
  <mc:AlternateContent xmlns:mc="http://schemas.openxmlformats.org/markup-compatibility/2006" xmlns:p14="http://schemas.microsoft.com/office/powerpoint/2010/main">
    <mc:Choice Requires="p14">
      <p:transition spd="med" p14:dur="700" advTm="68048">
        <p:fade/>
      </p:transition>
    </mc:Choice>
    <mc:Fallback xmlns="">
      <p:transition spd="med" advTm="6804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12"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 calcmode="lin" valueType="num">
                                      <p:cBhvr additive="base">
                                        <p:cTn id="22" dur="500" fill="hold"/>
                                        <p:tgtEl>
                                          <p:spTgt spid="24"/>
                                        </p:tgtEl>
                                        <p:attrNameLst>
                                          <p:attrName>ppt_x</p:attrName>
                                        </p:attrNameLst>
                                      </p:cBhvr>
                                      <p:tavLst>
                                        <p:tav tm="0">
                                          <p:val>
                                            <p:strVal val="0-#ppt_w/2"/>
                                          </p:val>
                                        </p:tav>
                                        <p:tav tm="100000">
                                          <p:val>
                                            <p:strVal val="#ppt_x"/>
                                          </p:val>
                                        </p:tav>
                                      </p:tavLst>
                                    </p:anim>
                                    <p:anim calcmode="lin" valueType="num">
                                      <p:cBhvr additive="base">
                                        <p:cTn id="23"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12" fill="hold" grpId="0" nodeType="click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additive="base">
                                        <p:cTn id="28" dur="500" fill="hold"/>
                                        <p:tgtEl>
                                          <p:spTgt spid="32"/>
                                        </p:tgtEl>
                                        <p:attrNameLst>
                                          <p:attrName>ppt_x</p:attrName>
                                        </p:attrNameLst>
                                      </p:cBhvr>
                                      <p:tavLst>
                                        <p:tav tm="0">
                                          <p:val>
                                            <p:strVal val="0-#ppt_w/2"/>
                                          </p:val>
                                        </p:tav>
                                        <p:tav tm="100000">
                                          <p:val>
                                            <p:strVal val="#ppt_x"/>
                                          </p:val>
                                        </p:tav>
                                      </p:tavLst>
                                    </p:anim>
                                    <p:anim calcmode="lin" valueType="num">
                                      <p:cBhvr additive="base">
                                        <p:cTn id="29"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anim calcmode="lin" valueType="num">
                                      <p:cBhvr additive="base">
                                        <p:cTn id="34" dur="500" fill="hold"/>
                                        <p:tgtEl>
                                          <p:spTgt spid="36"/>
                                        </p:tgtEl>
                                        <p:attrNameLst>
                                          <p:attrName>ppt_x</p:attrName>
                                        </p:attrNameLst>
                                      </p:cBhvr>
                                      <p:tavLst>
                                        <p:tav tm="0">
                                          <p:val>
                                            <p:strVal val="0-#ppt_w/2"/>
                                          </p:val>
                                        </p:tav>
                                        <p:tav tm="100000">
                                          <p:val>
                                            <p:strVal val="#ppt_x"/>
                                          </p:val>
                                        </p:tav>
                                      </p:tavLst>
                                    </p:anim>
                                    <p:anim calcmode="lin" valueType="num">
                                      <p:cBhvr additive="base">
                                        <p:cTn id="35"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 calcmode="lin" valueType="num">
                                      <p:cBhvr>
                                        <p:cTn id="40" dur="500" fill="hold"/>
                                        <p:tgtEl>
                                          <p:spTgt spid="27"/>
                                        </p:tgtEl>
                                        <p:attrNameLst>
                                          <p:attrName>ppt_w</p:attrName>
                                        </p:attrNameLst>
                                      </p:cBhvr>
                                      <p:tavLst>
                                        <p:tav tm="0">
                                          <p:val>
                                            <p:strVal val="#ppt_w*0.70"/>
                                          </p:val>
                                        </p:tav>
                                        <p:tav tm="100000">
                                          <p:val>
                                            <p:strVal val="#ppt_w"/>
                                          </p:val>
                                        </p:tav>
                                      </p:tavLst>
                                    </p:anim>
                                    <p:anim calcmode="lin" valueType="num">
                                      <p:cBhvr>
                                        <p:cTn id="41" dur="500" fill="hold"/>
                                        <p:tgtEl>
                                          <p:spTgt spid="27"/>
                                        </p:tgtEl>
                                        <p:attrNameLst>
                                          <p:attrName>ppt_h</p:attrName>
                                        </p:attrNameLst>
                                      </p:cBhvr>
                                      <p:tavLst>
                                        <p:tav tm="0">
                                          <p:val>
                                            <p:strVal val="#ppt_h"/>
                                          </p:val>
                                        </p:tav>
                                        <p:tav tm="100000">
                                          <p:val>
                                            <p:strVal val="#ppt_h"/>
                                          </p:val>
                                        </p:tav>
                                      </p:tavLst>
                                    </p:anim>
                                    <p:animEffect transition="in" filter="fade">
                                      <p:cBhvr>
                                        <p:cTn id="42" dur="5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anim calcmode="lin" valueType="num">
                                      <p:cBhvr>
                                        <p:cTn id="47" dur="500" fill="hold"/>
                                        <p:tgtEl>
                                          <p:spTgt spid="39"/>
                                        </p:tgtEl>
                                        <p:attrNameLst>
                                          <p:attrName>ppt_w</p:attrName>
                                        </p:attrNameLst>
                                      </p:cBhvr>
                                      <p:tavLst>
                                        <p:tav tm="0">
                                          <p:val>
                                            <p:strVal val="#ppt_w*0.70"/>
                                          </p:val>
                                        </p:tav>
                                        <p:tav tm="100000">
                                          <p:val>
                                            <p:strVal val="#ppt_w"/>
                                          </p:val>
                                        </p:tav>
                                      </p:tavLst>
                                    </p:anim>
                                    <p:anim calcmode="lin" valueType="num">
                                      <p:cBhvr>
                                        <p:cTn id="48" dur="500" fill="hold"/>
                                        <p:tgtEl>
                                          <p:spTgt spid="39"/>
                                        </p:tgtEl>
                                        <p:attrNameLst>
                                          <p:attrName>ppt_h</p:attrName>
                                        </p:attrNameLst>
                                      </p:cBhvr>
                                      <p:tavLst>
                                        <p:tav tm="0">
                                          <p:val>
                                            <p:strVal val="#ppt_h"/>
                                          </p:val>
                                        </p:tav>
                                        <p:tav tm="100000">
                                          <p:val>
                                            <p:strVal val="#ppt_h"/>
                                          </p:val>
                                        </p:tav>
                                      </p:tavLst>
                                    </p:anim>
                                    <p:animEffect transition="in" filter="fade">
                                      <p:cBhvr>
                                        <p:cTn id="49" dur="500"/>
                                        <p:tgtEl>
                                          <p:spTgt spid="39"/>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2" fill="hold" grpId="0" nodeType="clickEffect">
                                  <p:stCondLst>
                                    <p:cond delay="0"/>
                                  </p:stCondLst>
                                  <p:childTnLst>
                                    <p:set>
                                      <p:cBhvr>
                                        <p:cTn id="53" dur="1" fill="hold">
                                          <p:stCondLst>
                                            <p:cond delay="0"/>
                                          </p:stCondLst>
                                        </p:cTn>
                                        <p:tgtEl>
                                          <p:spTgt spid="44"/>
                                        </p:tgtEl>
                                        <p:attrNameLst>
                                          <p:attrName>style.visibility</p:attrName>
                                        </p:attrNameLst>
                                      </p:cBhvr>
                                      <p:to>
                                        <p:strVal val="visible"/>
                                      </p:to>
                                    </p:set>
                                    <p:anim calcmode="lin" valueType="num">
                                      <p:cBhvr additive="base">
                                        <p:cTn id="54" dur="500" fill="hold"/>
                                        <p:tgtEl>
                                          <p:spTgt spid="44"/>
                                        </p:tgtEl>
                                        <p:attrNameLst>
                                          <p:attrName>ppt_x</p:attrName>
                                        </p:attrNameLst>
                                      </p:cBhvr>
                                      <p:tavLst>
                                        <p:tav tm="0">
                                          <p:val>
                                            <p:strVal val="1+#ppt_w/2"/>
                                          </p:val>
                                        </p:tav>
                                        <p:tav tm="100000">
                                          <p:val>
                                            <p:strVal val="#ppt_x"/>
                                          </p:val>
                                        </p:tav>
                                      </p:tavLst>
                                    </p:anim>
                                    <p:anim calcmode="lin" valueType="num">
                                      <p:cBhvr additive="base">
                                        <p:cTn id="55"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2" fill="hold" grpId="0" nodeType="clickEffect">
                                  <p:stCondLst>
                                    <p:cond delay="0"/>
                                  </p:stCondLst>
                                  <p:childTnLst>
                                    <p:set>
                                      <p:cBhvr>
                                        <p:cTn id="59" dur="1" fill="hold">
                                          <p:stCondLst>
                                            <p:cond delay="0"/>
                                          </p:stCondLst>
                                        </p:cTn>
                                        <p:tgtEl>
                                          <p:spTgt spid="42"/>
                                        </p:tgtEl>
                                        <p:attrNameLst>
                                          <p:attrName>style.visibility</p:attrName>
                                        </p:attrNameLst>
                                      </p:cBhvr>
                                      <p:to>
                                        <p:strVal val="visible"/>
                                      </p:to>
                                    </p:set>
                                    <p:anim calcmode="lin" valueType="num">
                                      <p:cBhvr additive="base">
                                        <p:cTn id="60" dur="500" fill="hold"/>
                                        <p:tgtEl>
                                          <p:spTgt spid="42"/>
                                        </p:tgtEl>
                                        <p:attrNameLst>
                                          <p:attrName>ppt_x</p:attrName>
                                        </p:attrNameLst>
                                      </p:cBhvr>
                                      <p:tavLst>
                                        <p:tav tm="0">
                                          <p:val>
                                            <p:strVal val="1+#ppt_w/2"/>
                                          </p:val>
                                        </p:tav>
                                        <p:tav tm="100000">
                                          <p:val>
                                            <p:strVal val="#ppt_x"/>
                                          </p:val>
                                        </p:tav>
                                      </p:tavLst>
                                    </p:anim>
                                    <p:anim calcmode="lin" valueType="num">
                                      <p:cBhvr additive="base">
                                        <p:cTn id="61" dur="50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55" presetClass="entr" presetSubtype="0" fill="hold" grpId="0" nodeType="clickEffect">
                                  <p:stCondLst>
                                    <p:cond delay="0"/>
                                  </p:stCondLst>
                                  <p:childTnLst>
                                    <p:set>
                                      <p:cBhvr>
                                        <p:cTn id="65" dur="1" fill="hold">
                                          <p:stCondLst>
                                            <p:cond delay="0"/>
                                          </p:stCondLst>
                                        </p:cTn>
                                        <p:tgtEl>
                                          <p:spTgt spid="38"/>
                                        </p:tgtEl>
                                        <p:attrNameLst>
                                          <p:attrName>style.visibility</p:attrName>
                                        </p:attrNameLst>
                                      </p:cBhvr>
                                      <p:to>
                                        <p:strVal val="visible"/>
                                      </p:to>
                                    </p:set>
                                    <p:anim calcmode="lin" valueType="num">
                                      <p:cBhvr>
                                        <p:cTn id="66" dur="500" fill="hold"/>
                                        <p:tgtEl>
                                          <p:spTgt spid="38"/>
                                        </p:tgtEl>
                                        <p:attrNameLst>
                                          <p:attrName>ppt_w</p:attrName>
                                        </p:attrNameLst>
                                      </p:cBhvr>
                                      <p:tavLst>
                                        <p:tav tm="0">
                                          <p:val>
                                            <p:strVal val="#ppt_w*0.70"/>
                                          </p:val>
                                        </p:tav>
                                        <p:tav tm="100000">
                                          <p:val>
                                            <p:strVal val="#ppt_w"/>
                                          </p:val>
                                        </p:tav>
                                      </p:tavLst>
                                    </p:anim>
                                    <p:anim calcmode="lin" valueType="num">
                                      <p:cBhvr>
                                        <p:cTn id="67" dur="500" fill="hold"/>
                                        <p:tgtEl>
                                          <p:spTgt spid="38"/>
                                        </p:tgtEl>
                                        <p:attrNameLst>
                                          <p:attrName>ppt_h</p:attrName>
                                        </p:attrNameLst>
                                      </p:cBhvr>
                                      <p:tavLst>
                                        <p:tav tm="0">
                                          <p:val>
                                            <p:strVal val="#ppt_h"/>
                                          </p:val>
                                        </p:tav>
                                        <p:tav tm="100000">
                                          <p:val>
                                            <p:strVal val="#ppt_h"/>
                                          </p:val>
                                        </p:tav>
                                      </p:tavLst>
                                    </p:anim>
                                    <p:animEffect transition="in" filter="fade">
                                      <p:cBhvr>
                                        <p:cTn id="68" dur="500"/>
                                        <p:tgtEl>
                                          <p:spTgt spid="38"/>
                                        </p:tgtEl>
                                      </p:cBhvr>
                                    </p:animEffect>
                                  </p:childTnLst>
                                </p:cTn>
                              </p:par>
                            </p:childTnLst>
                          </p:cTn>
                        </p:par>
                      </p:childTnLst>
                    </p:cTn>
                  </p:par>
                  <p:par>
                    <p:cTn id="69" fill="hold">
                      <p:stCondLst>
                        <p:cond delay="indefinite"/>
                      </p:stCondLst>
                      <p:childTnLst>
                        <p:par>
                          <p:cTn id="70" fill="hold">
                            <p:stCondLst>
                              <p:cond delay="0"/>
                            </p:stCondLst>
                            <p:childTnLst>
                              <p:par>
                                <p:cTn id="71" presetID="55" presetClass="entr" presetSubtype="0" fill="hold" grpId="0" nodeType="clickEffect">
                                  <p:stCondLst>
                                    <p:cond delay="0"/>
                                  </p:stCondLst>
                                  <p:childTnLst>
                                    <p:set>
                                      <p:cBhvr>
                                        <p:cTn id="72" dur="1" fill="hold">
                                          <p:stCondLst>
                                            <p:cond delay="0"/>
                                          </p:stCondLst>
                                        </p:cTn>
                                        <p:tgtEl>
                                          <p:spTgt spid="41"/>
                                        </p:tgtEl>
                                        <p:attrNameLst>
                                          <p:attrName>style.visibility</p:attrName>
                                        </p:attrNameLst>
                                      </p:cBhvr>
                                      <p:to>
                                        <p:strVal val="visible"/>
                                      </p:to>
                                    </p:set>
                                    <p:anim calcmode="lin" valueType="num">
                                      <p:cBhvr>
                                        <p:cTn id="73" dur="500" fill="hold"/>
                                        <p:tgtEl>
                                          <p:spTgt spid="41"/>
                                        </p:tgtEl>
                                        <p:attrNameLst>
                                          <p:attrName>ppt_w</p:attrName>
                                        </p:attrNameLst>
                                      </p:cBhvr>
                                      <p:tavLst>
                                        <p:tav tm="0">
                                          <p:val>
                                            <p:strVal val="#ppt_w*0.70"/>
                                          </p:val>
                                        </p:tav>
                                        <p:tav tm="100000">
                                          <p:val>
                                            <p:strVal val="#ppt_w"/>
                                          </p:val>
                                        </p:tav>
                                      </p:tavLst>
                                    </p:anim>
                                    <p:anim calcmode="lin" valueType="num">
                                      <p:cBhvr>
                                        <p:cTn id="74" dur="500" fill="hold"/>
                                        <p:tgtEl>
                                          <p:spTgt spid="41"/>
                                        </p:tgtEl>
                                        <p:attrNameLst>
                                          <p:attrName>ppt_h</p:attrName>
                                        </p:attrNameLst>
                                      </p:cBhvr>
                                      <p:tavLst>
                                        <p:tav tm="0">
                                          <p:val>
                                            <p:strVal val="#ppt_h"/>
                                          </p:val>
                                        </p:tav>
                                        <p:tav tm="100000">
                                          <p:val>
                                            <p:strVal val="#ppt_h"/>
                                          </p:val>
                                        </p:tav>
                                      </p:tavLst>
                                    </p:anim>
                                    <p:animEffect transition="in" filter="fade">
                                      <p:cBhvr>
                                        <p:cTn id="75" dur="500"/>
                                        <p:tgtEl>
                                          <p:spTgt spid="41"/>
                                        </p:tgtEl>
                                      </p:cBhvr>
                                    </p:animEffect>
                                  </p:childTnLst>
                                </p:cTn>
                              </p:par>
                            </p:childTnLst>
                          </p:cTn>
                        </p:par>
                      </p:childTnLst>
                    </p:cTn>
                  </p:par>
                  <p:par>
                    <p:cTn id="76" fill="hold">
                      <p:stCondLst>
                        <p:cond delay="indefinite"/>
                      </p:stCondLst>
                      <p:childTnLst>
                        <p:par>
                          <p:cTn id="77" fill="hold">
                            <p:stCondLst>
                              <p:cond delay="0"/>
                            </p:stCondLst>
                            <p:childTnLst>
                              <p:par>
                                <p:cTn id="78" presetID="55" presetClass="entr" presetSubtype="0" fill="hold" grpId="0" nodeType="clickEffect">
                                  <p:stCondLst>
                                    <p:cond delay="0"/>
                                  </p:stCondLst>
                                  <p:childTnLst>
                                    <p:set>
                                      <p:cBhvr>
                                        <p:cTn id="79" dur="1" fill="hold">
                                          <p:stCondLst>
                                            <p:cond delay="0"/>
                                          </p:stCondLst>
                                        </p:cTn>
                                        <p:tgtEl>
                                          <p:spTgt spid="29"/>
                                        </p:tgtEl>
                                        <p:attrNameLst>
                                          <p:attrName>style.visibility</p:attrName>
                                        </p:attrNameLst>
                                      </p:cBhvr>
                                      <p:to>
                                        <p:strVal val="visible"/>
                                      </p:to>
                                    </p:set>
                                    <p:anim calcmode="lin" valueType="num">
                                      <p:cBhvr>
                                        <p:cTn id="80" dur="500" fill="hold"/>
                                        <p:tgtEl>
                                          <p:spTgt spid="29"/>
                                        </p:tgtEl>
                                        <p:attrNameLst>
                                          <p:attrName>ppt_w</p:attrName>
                                        </p:attrNameLst>
                                      </p:cBhvr>
                                      <p:tavLst>
                                        <p:tav tm="0">
                                          <p:val>
                                            <p:strVal val="#ppt_w*0.70"/>
                                          </p:val>
                                        </p:tav>
                                        <p:tav tm="100000">
                                          <p:val>
                                            <p:strVal val="#ppt_w"/>
                                          </p:val>
                                        </p:tav>
                                      </p:tavLst>
                                    </p:anim>
                                    <p:anim calcmode="lin" valueType="num">
                                      <p:cBhvr>
                                        <p:cTn id="81" dur="500" fill="hold"/>
                                        <p:tgtEl>
                                          <p:spTgt spid="29"/>
                                        </p:tgtEl>
                                        <p:attrNameLst>
                                          <p:attrName>ppt_h</p:attrName>
                                        </p:attrNameLst>
                                      </p:cBhvr>
                                      <p:tavLst>
                                        <p:tav tm="0">
                                          <p:val>
                                            <p:strVal val="#ppt_h"/>
                                          </p:val>
                                        </p:tav>
                                        <p:tav tm="100000">
                                          <p:val>
                                            <p:strVal val="#ppt_h"/>
                                          </p:val>
                                        </p:tav>
                                      </p:tavLst>
                                    </p:anim>
                                    <p:animEffect transition="in" filter="fade">
                                      <p:cBhvr>
                                        <p:cTn id="82" dur="500"/>
                                        <p:tgtEl>
                                          <p:spTgt spid="29"/>
                                        </p:tgtEl>
                                      </p:cBhvr>
                                    </p:animEffect>
                                  </p:childTnLst>
                                </p:cTn>
                              </p:par>
                            </p:childTnLst>
                          </p:cTn>
                        </p:par>
                      </p:childTnLst>
                    </p:cTn>
                  </p:par>
                  <p:par>
                    <p:cTn id="83" fill="hold">
                      <p:stCondLst>
                        <p:cond delay="indefinite"/>
                      </p:stCondLst>
                      <p:childTnLst>
                        <p:par>
                          <p:cTn id="84" fill="hold">
                            <p:stCondLst>
                              <p:cond delay="0"/>
                            </p:stCondLst>
                            <p:childTnLst>
                              <p:par>
                                <p:cTn id="85" presetID="21" presetClass="entr" presetSubtype="1" fill="hold" grpId="0" nodeType="clickEffect">
                                  <p:stCondLst>
                                    <p:cond delay="0"/>
                                  </p:stCondLst>
                                  <p:childTnLst>
                                    <p:set>
                                      <p:cBhvr>
                                        <p:cTn id="86" dur="1" fill="hold">
                                          <p:stCondLst>
                                            <p:cond delay="0"/>
                                          </p:stCondLst>
                                        </p:cTn>
                                        <p:tgtEl>
                                          <p:spTgt spid="3"/>
                                        </p:tgtEl>
                                        <p:attrNameLst>
                                          <p:attrName>style.visibility</p:attrName>
                                        </p:attrNameLst>
                                      </p:cBhvr>
                                      <p:to>
                                        <p:strVal val="visible"/>
                                      </p:to>
                                    </p:set>
                                    <p:animEffect transition="in" filter="wheel(1)">
                                      <p:cBhvr>
                                        <p:cTn id="87" dur="500"/>
                                        <p:tgtEl>
                                          <p:spTgt spid="3"/>
                                        </p:tgtEl>
                                      </p:cBhvr>
                                    </p:animEffect>
                                  </p:childTnLst>
                                </p:cTn>
                              </p:par>
                            </p:childTnLst>
                          </p:cTn>
                        </p:par>
                      </p:childTnLst>
                    </p:cTn>
                  </p:par>
                  <p:par>
                    <p:cTn id="88" fill="hold">
                      <p:stCondLst>
                        <p:cond delay="indefinite"/>
                      </p:stCondLst>
                      <p:childTnLst>
                        <p:par>
                          <p:cTn id="89" fill="hold">
                            <p:stCondLst>
                              <p:cond delay="0"/>
                            </p:stCondLst>
                            <p:childTnLst>
                              <p:par>
                                <p:cTn id="90" presetID="21" presetClass="entr" presetSubtype="1" fill="hold" grpId="0" nodeType="click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wheel(1)">
                                      <p:cBhvr>
                                        <p:cTn id="92" dur="500"/>
                                        <p:tgtEl>
                                          <p:spTgt spid="25"/>
                                        </p:tgtEl>
                                      </p:cBhvr>
                                    </p:animEffect>
                                  </p:childTnLst>
                                </p:cTn>
                              </p:par>
                            </p:childTnLst>
                          </p:cTn>
                        </p:par>
                      </p:childTnLst>
                    </p:cTn>
                  </p:par>
                  <p:par>
                    <p:cTn id="93" fill="hold">
                      <p:stCondLst>
                        <p:cond delay="indefinite"/>
                      </p:stCondLst>
                      <p:childTnLst>
                        <p:par>
                          <p:cTn id="94" fill="hold">
                            <p:stCondLst>
                              <p:cond delay="0"/>
                            </p:stCondLst>
                            <p:childTnLst>
                              <p:par>
                                <p:cTn id="95" presetID="21" presetClass="entr" presetSubtype="1" fill="hold" grpId="0" nodeType="clickEffect">
                                  <p:stCondLst>
                                    <p:cond delay="0"/>
                                  </p:stCondLst>
                                  <p:childTnLst>
                                    <p:set>
                                      <p:cBhvr>
                                        <p:cTn id="96" dur="1" fill="hold">
                                          <p:stCondLst>
                                            <p:cond delay="0"/>
                                          </p:stCondLst>
                                        </p:cTn>
                                        <p:tgtEl>
                                          <p:spTgt spid="28"/>
                                        </p:tgtEl>
                                        <p:attrNameLst>
                                          <p:attrName>style.visibility</p:attrName>
                                        </p:attrNameLst>
                                      </p:cBhvr>
                                      <p:to>
                                        <p:strVal val="visible"/>
                                      </p:to>
                                    </p:set>
                                    <p:animEffect transition="in" filter="wheel(1)">
                                      <p:cBhvr>
                                        <p:cTn id="9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7" grpId="0" animBg="1"/>
      <p:bldP spid="36" grpId="0"/>
      <p:bldP spid="38" grpId="0" animBg="1"/>
      <p:bldP spid="42" grpId="0"/>
      <p:bldP spid="44" grpId="0"/>
      <p:bldP spid="24" grpId="0"/>
      <p:bldP spid="39" grpId="0" animBg="1"/>
      <p:bldP spid="41" grpId="0" animBg="1"/>
      <p:bldP spid="3" grpId="0" animBg="1"/>
      <p:bldP spid="25" grpId="0" animBg="1"/>
      <p:bldP spid="28" grpId="0" animBg="1"/>
      <p:bldP spid="2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3581400" y="1066800"/>
            <a:ext cx="5257800" cy="5638800"/>
          </a:xfrm>
          <a:prstGeom prst="ellipse">
            <a:avLst/>
          </a:prstGeom>
          <a:solidFill>
            <a:srgbClr val="00B050">
              <a:alpha val="69804"/>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381000" y="1066800"/>
            <a:ext cx="5257800" cy="5638800"/>
          </a:xfrm>
          <a:prstGeom prst="ellipse">
            <a:avLst/>
          </a:prstGeom>
          <a:solidFill>
            <a:srgbClr val="66FFFF">
              <a:alpha val="49804"/>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2" name="Rectangle 2"/>
          <p:cNvSpPr>
            <a:spLocks noGrp="1" noChangeArrowheads="1"/>
          </p:cNvSpPr>
          <p:nvPr>
            <p:ph type="ctrTitle"/>
          </p:nvPr>
        </p:nvSpPr>
        <p:spPr>
          <a:xfrm>
            <a:off x="1066800" y="228600"/>
            <a:ext cx="6952129" cy="626853"/>
          </a:xfrm>
        </p:spPr>
        <p:txBody>
          <a:bodyPr/>
          <a:lstStyle/>
          <a:p>
            <a:pPr eaLnBrk="1" hangingPunct="1">
              <a:lnSpc>
                <a:spcPct val="90000"/>
              </a:lnSpc>
            </a:pPr>
            <a:r>
              <a:rPr lang="en-US" dirty="0" smtClean="0"/>
              <a:t>Commonalities and Complementarity of </a:t>
            </a:r>
            <a:r>
              <a:rPr lang="en-US" dirty="0" err="1" smtClean="0"/>
              <a:t>eMERGE</a:t>
            </a:r>
            <a:r>
              <a:rPr lang="en-US" dirty="0" smtClean="0"/>
              <a:t> and CSER</a:t>
            </a:r>
          </a:p>
        </p:txBody>
      </p:sp>
      <p:sp>
        <p:nvSpPr>
          <p:cNvPr id="4" name="TextBox 3"/>
          <p:cNvSpPr txBox="1"/>
          <p:nvPr/>
        </p:nvSpPr>
        <p:spPr>
          <a:xfrm>
            <a:off x="381000" y="1736301"/>
            <a:ext cx="3479158" cy="1323439"/>
          </a:xfrm>
          <a:prstGeom prst="rect">
            <a:avLst/>
          </a:prstGeom>
          <a:noFill/>
        </p:spPr>
        <p:txBody>
          <a:bodyPr wrap="none" rtlCol="0">
            <a:spAutoFit/>
          </a:bodyPr>
          <a:lstStyle/>
          <a:p>
            <a:r>
              <a:rPr lang="en-US" sz="2000" b="1" dirty="0" smtClean="0">
                <a:solidFill>
                  <a:schemeClr val="bg1"/>
                </a:solidFill>
                <a:effectLst>
                  <a:outerShdw blurRad="38100" dist="38100" dir="2700000" algn="tl">
                    <a:srgbClr val="000000">
                      <a:alpha val="43137"/>
                    </a:srgbClr>
                  </a:outerShdw>
                </a:effectLst>
              </a:rPr>
              <a:t>CSER</a:t>
            </a:r>
          </a:p>
          <a:p>
            <a:pPr marL="176213" indent="-176213">
              <a:buFont typeface="Arial" panose="020B0604020202020204" pitchFamily="34" charset="0"/>
              <a:buChar char="•"/>
            </a:pPr>
            <a:r>
              <a:rPr lang="en-US" sz="2000" b="1" dirty="0" smtClean="0">
                <a:solidFill>
                  <a:schemeClr val="bg1"/>
                </a:solidFill>
                <a:effectLst>
                  <a:outerShdw blurRad="38100" dist="38100" dir="2700000" algn="tl">
                    <a:srgbClr val="000000">
                      <a:alpha val="43137"/>
                    </a:srgbClr>
                  </a:outerShdw>
                </a:effectLst>
              </a:rPr>
              <a:t>3,500 </a:t>
            </a:r>
            <a:r>
              <a:rPr lang="en-US" sz="2000" b="1" dirty="0" err="1" smtClean="0">
                <a:solidFill>
                  <a:schemeClr val="bg1"/>
                </a:solidFill>
                <a:effectLst>
                  <a:outerShdw blurRad="38100" dist="38100" dir="2700000" algn="tl">
                    <a:srgbClr val="000000">
                      <a:alpha val="43137"/>
                    </a:srgbClr>
                  </a:outerShdw>
                </a:effectLst>
              </a:rPr>
              <a:t>pts</a:t>
            </a:r>
            <a:r>
              <a:rPr lang="en-US" sz="2000" b="1" dirty="0" smtClean="0">
                <a:solidFill>
                  <a:schemeClr val="bg1"/>
                </a:solidFill>
                <a:effectLst>
                  <a:outerShdw blurRad="38100" dist="38100" dir="2700000" algn="tl">
                    <a:srgbClr val="000000">
                      <a:alpha val="43137"/>
                    </a:srgbClr>
                  </a:outerShdw>
                </a:effectLst>
              </a:rPr>
              <a:t>, 10 projects</a:t>
            </a:r>
          </a:p>
          <a:p>
            <a:pPr marL="176213" indent="-176213">
              <a:buFont typeface="Arial" panose="020B0604020202020204" pitchFamily="34" charset="0"/>
              <a:buChar char="•"/>
            </a:pPr>
            <a:r>
              <a:rPr lang="en-US" sz="2000" b="1" dirty="0" smtClean="0">
                <a:solidFill>
                  <a:schemeClr val="bg1"/>
                </a:solidFill>
                <a:effectLst>
                  <a:outerShdw blurRad="38100" dist="38100" dir="2700000" algn="tl">
                    <a:srgbClr val="000000">
                      <a:alpha val="43137"/>
                    </a:srgbClr>
                  </a:outerShdw>
                </a:effectLst>
              </a:rPr>
              <a:t>Diverse clinical scenarios</a:t>
            </a:r>
          </a:p>
          <a:p>
            <a:pPr marL="176213" indent="-176213">
              <a:buFont typeface="Arial" panose="020B0604020202020204" pitchFamily="34" charset="0"/>
              <a:buChar char="•"/>
            </a:pPr>
            <a:r>
              <a:rPr lang="en-US" sz="2000" b="1" dirty="0" smtClean="0">
                <a:solidFill>
                  <a:schemeClr val="bg1"/>
                </a:solidFill>
                <a:effectLst>
                  <a:outerShdw blurRad="38100" dist="38100" dir="2700000" algn="tl">
                    <a:srgbClr val="000000">
                      <a:alpha val="43137"/>
                    </a:srgbClr>
                  </a:outerShdw>
                </a:effectLst>
              </a:rPr>
              <a:t>Focus: </a:t>
            </a:r>
            <a:r>
              <a:rPr lang="en-US" sz="2000" b="1" dirty="0" err="1" smtClean="0">
                <a:solidFill>
                  <a:schemeClr val="bg1"/>
                </a:solidFill>
                <a:effectLst>
                  <a:outerShdw blurRad="38100" dist="38100" dir="2700000" algn="tl">
                    <a:srgbClr val="000000">
                      <a:alpha val="43137"/>
                    </a:srgbClr>
                  </a:outerShdw>
                </a:effectLst>
              </a:rPr>
              <a:t>pt</a:t>
            </a:r>
            <a:r>
              <a:rPr lang="en-US" sz="2000" b="1" dirty="0" smtClean="0">
                <a:solidFill>
                  <a:schemeClr val="bg1"/>
                </a:solidFill>
                <a:effectLst>
                  <a:outerShdw blurRad="38100" dist="38100" dir="2700000" algn="tl">
                    <a:srgbClr val="000000">
                      <a:alpha val="43137"/>
                    </a:srgbClr>
                  </a:outerShdw>
                </a:effectLst>
              </a:rPr>
              <a:t> clinical encounter</a:t>
            </a:r>
            <a:endParaRPr lang="en-US" sz="2000" b="1" dirty="0">
              <a:solidFill>
                <a:schemeClr val="bg1"/>
              </a:solidFill>
              <a:effectLst>
                <a:outerShdw blurRad="38100" dist="38100" dir="2700000" algn="tl">
                  <a:srgbClr val="000000">
                    <a:alpha val="43137"/>
                  </a:srgbClr>
                </a:outerShdw>
              </a:effectLst>
            </a:endParaRPr>
          </a:p>
        </p:txBody>
      </p:sp>
      <p:sp>
        <p:nvSpPr>
          <p:cNvPr id="8" name="TextBox 7"/>
          <p:cNvSpPr txBox="1"/>
          <p:nvPr/>
        </p:nvSpPr>
        <p:spPr>
          <a:xfrm>
            <a:off x="381000" y="4014822"/>
            <a:ext cx="3300904" cy="2192908"/>
          </a:xfrm>
          <a:prstGeom prst="rect">
            <a:avLst/>
          </a:prstGeom>
          <a:noFill/>
        </p:spPr>
        <p:txBody>
          <a:bodyPr wrap="square" rtlCol="0">
            <a:spAutoFit/>
          </a:bodyPr>
          <a:lstStyle/>
          <a:p>
            <a:pPr marL="176213" lvl="0" indent="-176213" fontAlgn="base">
              <a:lnSpc>
                <a:spcPct val="95000"/>
              </a:lnSpc>
              <a:spcBef>
                <a:spcPts val="900"/>
              </a:spcBef>
              <a:spcAft>
                <a:spcPct val="0"/>
              </a:spcAft>
              <a:buClr>
                <a:srgbClr val="FFFFFF"/>
              </a:buClr>
              <a:buSzPct val="100000"/>
              <a:buFont typeface="Arial" panose="020B0604020202020204" pitchFamily="34" charset="0"/>
              <a:buChar char="•"/>
              <a:defRPr/>
            </a:pPr>
            <a:r>
              <a:rPr lang="en-US" sz="2000" b="1" kern="0" dirty="0">
                <a:solidFill>
                  <a:srgbClr val="FFFFFF"/>
                </a:solidFill>
                <a:effectLst>
                  <a:outerShdw blurRad="38100" dist="38100" dir="2700000" algn="tl">
                    <a:srgbClr val="000000">
                      <a:alpha val="43137"/>
                    </a:srgbClr>
                  </a:outerShdw>
                </a:effectLst>
                <a:cs typeface="Arial" pitchFamily="34" charset="0"/>
              </a:rPr>
              <a:t>Individualized phenotypes</a:t>
            </a:r>
          </a:p>
          <a:p>
            <a:pPr marL="176213" lvl="0" indent="-176213" fontAlgn="base">
              <a:lnSpc>
                <a:spcPct val="95000"/>
              </a:lnSpc>
              <a:spcBef>
                <a:spcPts val="900"/>
              </a:spcBef>
              <a:spcAft>
                <a:spcPct val="0"/>
              </a:spcAft>
              <a:buClr>
                <a:srgbClr val="FFFFFF"/>
              </a:buClr>
              <a:buSzPct val="100000"/>
              <a:buFont typeface="Arial" panose="020B0604020202020204" pitchFamily="34" charset="0"/>
              <a:buChar char="•"/>
              <a:defRPr/>
            </a:pPr>
            <a:r>
              <a:rPr lang="en-US" sz="2000" b="1" kern="0" dirty="0">
                <a:solidFill>
                  <a:srgbClr val="FFFFFF"/>
                </a:solidFill>
                <a:effectLst>
                  <a:outerShdw blurRad="38100" dist="38100" dir="2700000" algn="tl">
                    <a:srgbClr val="000000">
                      <a:alpha val="43137"/>
                    </a:srgbClr>
                  </a:outerShdw>
                </a:effectLst>
                <a:cs typeface="Arial" pitchFamily="34" charset="0"/>
              </a:rPr>
              <a:t>Phenotype to genotype</a:t>
            </a:r>
          </a:p>
          <a:p>
            <a:pPr marL="176213" lvl="0" indent="-176213" fontAlgn="base">
              <a:lnSpc>
                <a:spcPct val="95000"/>
              </a:lnSpc>
              <a:spcBef>
                <a:spcPts val="900"/>
              </a:spcBef>
              <a:spcAft>
                <a:spcPct val="0"/>
              </a:spcAft>
              <a:buClr>
                <a:srgbClr val="FFFFFF"/>
              </a:buClr>
              <a:buSzPct val="100000"/>
              <a:buFont typeface="Arial" panose="020B0604020202020204" pitchFamily="34" charset="0"/>
              <a:buChar char="•"/>
              <a:defRPr/>
            </a:pPr>
            <a:r>
              <a:rPr lang="en-US" sz="2000" b="1" kern="0" dirty="0" err="1">
                <a:solidFill>
                  <a:srgbClr val="FFFFFF"/>
                </a:solidFill>
                <a:effectLst>
                  <a:outerShdw blurRad="38100" dist="38100" dir="2700000" algn="tl">
                    <a:srgbClr val="000000">
                      <a:alpha val="43137"/>
                    </a:srgbClr>
                  </a:outerShdw>
                </a:effectLst>
                <a:cs typeface="Arial" pitchFamily="34" charset="0"/>
              </a:rPr>
              <a:t>Exome</a:t>
            </a:r>
            <a:r>
              <a:rPr lang="en-US" sz="2000" b="1" kern="0" dirty="0">
                <a:solidFill>
                  <a:srgbClr val="FFFFFF"/>
                </a:solidFill>
                <a:effectLst>
                  <a:outerShdw blurRad="38100" dist="38100" dir="2700000" algn="tl">
                    <a:srgbClr val="000000">
                      <a:alpha val="43137"/>
                    </a:srgbClr>
                  </a:outerShdw>
                </a:effectLst>
                <a:cs typeface="Arial" pitchFamily="34" charset="0"/>
              </a:rPr>
              <a:t>/genome sequencing</a:t>
            </a:r>
          </a:p>
          <a:p>
            <a:pPr marL="176213" lvl="0" indent="-176213" fontAlgn="base">
              <a:lnSpc>
                <a:spcPct val="95000"/>
              </a:lnSpc>
              <a:spcBef>
                <a:spcPts val="900"/>
              </a:spcBef>
              <a:spcAft>
                <a:spcPct val="0"/>
              </a:spcAft>
              <a:buClr>
                <a:srgbClr val="FFFFFF"/>
              </a:buClr>
              <a:buSzPct val="100000"/>
              <a:buFont typeface="Arial" panose="020B0604020202020204" pitchFamily="34" charset="0"/>
              <a:buChar char="•"/>
              <a:defRPr/>
            </a:pPr>
            <a:r>
              <a:rPr lang="en-US" sz="2000" b="1" kern="0" dirty="0">
                <a:solidFill>
                  <a:srgbClr val="FFFFFF"/>
                </a:solidFill>
                <a:effectLst>
                  <a:outerShdw blurRad="38100" dist="38100" dir="2700000" algn="tl">
                    <a:srgbClr val="000000">
                      <a:alpha val="43137"/>
                    </a:srgbClr>
                  </a:outerShdw>
                </a:effectLst>
                <a:cs typeface="Arial" pitchFamily="34" charset="0"/>
              </a:rPr>
              <a:t>Standardizing </a:t>
            </a:r>
            <a:r>
              <a:rPr lang="en-US" sz="2000" b="1" kern="0" dirty="0" smtClean="0">
                <a:solidFill>
                  <a:srgbClr val="FFFFFF"/>
                </a:solidFill>
                <a:effectLst>
                  <a:outerShdw blurRad="38100" dist="38100" dir="2700000" algn="tl">
                    <a:srgbClr val="000000">
                      <a:alpha val="43137"/>
                    </a:srgbClr>
                  </a:outerShdw>
                </a:effectLst>
                <a:cs typeface="Arial" pitchFamily="34" charset="0"/>
              </a:rPr>
              <a:t>sequencing reports</a:t>
            </a:r>
            <a:endParaRPr lang="en-US" sz="2000" b="1" dirty="0">
              <a:effectLst>
                <a:outerShdw blurRad="38100" dist="38100" dir="2700000" algn="tl">
                  <a:srgbClr val="000000">
                    <a:alpha val="43137"/>
                  </a:srgbClr>
                </a:outerShdw>
              </a:effectLst>
            </a:endParaRPr>
          </a:p>
        </p:txBody>
      </p:sp>
      <p:sp>
        <p:nvSpPr>
          <p:cNvPr id="9" name="TextBox 8"/>
          <p:cNvSpPr txBox="1"/>
          <p:nvPr/>
        </p:nvSpPr>
        <p:spPr>
          <a:xfrm>
            <a:off x="5511160" y="1738946"/>
            <a:ext cx="3632840" cy="1554272"/>
          </a:xfrm>
          <a:prstGeom prst="rect">
            <a:avLst/>
          </a:prstGeom>
          <a:noFill/>
        </p:spPr>
        <p:txBody>
          <a:bodyPr wrap="square" rtlCol="0">
            <a:spAutoFit/>
          </a:bodyPr>
          <a:lstStyle/>
          <a:p>
            <a:pPr>
              <a:lnSpc>
                <a:spcPct val="95000"/>
              </a:lnSpc>
            </a:pPr>
            <a:r>
              <a:rPr lang="en-US" sz="2000" b="1" dirty="0" err="1">
                <a:solidFill>
                  <a:schemeClr val="bg1"/>
                </a:solidFill>
                <a:effectLst>
                  <a:outerShdw blurRad="38100" dist="38100" dir="2700000" algn="tl">
                    <a:srgbClr val="000000">
                      <a:alpha val="43137"/>
                    </a:srgbClr>
                  </a:outerShdw>
                </a:effectLst>
              </a:rPr>
              <a:t>eMERGE</a:t>
            </a:r>
            <a:endParaRPr lang="en-US" sz="2000" b="1" dirty="0">
              <a:solidFill>
                <a:schemeClr val="bg1"/>
              </a:solidFill>
              <a:effectLst>
                <a:outerShdw blurRad="38100" dist="38100" dir="2700000" algn="tl">
                  <a:srgbClr val="000000">
                    <a:alpha val="43137"/>
                  </a:srgbClr>
                </a:outerShdw>
              </a:effectLst>
            </a:endParaRPr>
          </a:p>
          <a:p>
            <a:pPr marL="176213" indent="-176213">
              <a:lnSpc>
                <a:spcPct val="95000"/>
              </a:lnSpc>
              <a:buFont typeface="Arial" panose="020B0604020202020204" pitchFamily="34" charset="0"/>
              <a:buChar char="•"/>
            </a:pPr>
            <a:r>
              <a:rPr lang="en-US" sz="2000" b="1" dirty="0">
                <a:solidFill>
                  <a:schemeClr val="bg1"/>
                </a:solidFill>
                <a:effectLst>
                  <a:outerShdw blurRad="38100" dist="38100" dir="2700000" algn="tl">
                    <a:srgbClr val="000000">
                      <a:alpha val="43137"/>
                    </a:srgbClr>
                  </a:outerShdw>
                </a:effectLst>
              </a:rPr>
              <a:t>100K </a:t>
            </a:r>
            <a:r>
              <a:rPr lang="en-US" sz="2000" b="1" dirty="0" err="1">
                <a:solidFill>
                  <a:schemeClr val="bg1"/>
                </a:solidFill>
                <a:effectLst>
                  <a:outerShdw blurRad="38100" dist="38100" dir="2700000" algn="tl">
                    <a:srgbClr val="000000">
                      <a:alpha val="43137"/>
                    </a:srgbClr>
                  </a:outerShdw>
                </a:effectLst>
              </a:rPr>
              <a:t>pts</a:t>
            </a:r>
            <a:r>
              <a:rPr lang="en-US" sz="2000" b="1" dirty="0">
                <a:solidFill>
                  <a:schemeClr val="bg1"/>
                </a:solidFill>
                <a:effectLst>
                  <a:outerShdw blurRad="38100" dist="38100" dir="2700000" algn="tl">
                    <a:srgbClr val="000000">
                      <a:alpha val="43137"/>
                    </a:srgbClr>
                  </a:outerShdw>
                </a:effectLst>
              </a:rPr>
              <a:t>, 10 </a:t>
            </a:r>
            <a:r>
              <a:rPr lang="en-US" sz="2000" b="1" dirty="0" err="1">
                <a:solidFill>
                  <a:schemeClr val="bg1"/>
                </a:solidFill>
                <a:effectLst>
                  <a:outerShdw blurRad="38100" dist="38100" dir="2700000" algn="tl">
                    <a:srgbClr val="000000">
                      <a:alpha val="43137"/>
                    </a:srgbClr>
                  </a:outerShdw>
                </a:effectLst>
              </a:rPr>
              <a:t>biorepositories</a:t>
            </a:r>
            <a:endParaRPr lang="en-US" sz="2000" b="1" dirty="0">
              <a:solidFill>
                <a:schemeClr val="bg1"/>
              </a:solidFill>
              <a:effectLst>
                <a:outerShdw blurRad="38100" dist="38100" dir="2700000" algn="tl">
                  <a:srgbClr val="000000">
                    <a:alpha val="43137"/>
                  </a:srgbClr>
                </a:outerShdw>
              </a:effectLst>
            </a:endParaRPr>
          </a:p>
          <a:p>
            <a:pPr marL="176213" indent="-176213">
              <a:lnSpc>
                <a:spcPct val="95000"/>
              </a:lnSpc>
              <a:buFont typeface="Arial" panose="020B0604020202020204" pitchFamily="34" charset="0"/>
              <a:buChar char="•"/>
            </a:pPr>
            <a:r>
              <a:rPr lang="en-US" sz="2000" b="1" dirty="0" smtClean="0">
                <a:solidFill>
                  <a:schemeClr val="bg1"/>
                </a:solidFill>
                <a:effectLst>
                  <a:outerShdw blurRad="38100" dist="38100" dir="2700000" algn="tl">
                    <a:srgbClr val="000000">
                      <a:alpha val="43137"/>
                    </a:srgbClr>
                  </a:outerShdw>
                </a:effectLst>
              </a:rPr>
              <a:t>Network phenotypes</a:t>
            </a:r>
            <a:r>
              <a:rPr lang="en-US" sz="2000" b="1" dirty="0">
                <a:solidFill>
                  <a:schemeClr val="bg1"/>
                </a:solidFill>
                <a:effectLst>
                  <a:outerShdw blurRad="38100" dist="38100" dir="2700000" algn="tl">
                    <a:srgbClr val="000000">
                      <a:alpha val="43137"/>
                    </a:srgbClr>
                  </a:outerShdw>
                </a:effectLst>
              </a:rPr>
              <a:t>, genotypes</a:t>
            </a:r>
          </a:p>
          <a:p>
            <a:pPr marL="176213" indent="-176213">
              <a:lnSpc>
                <a:spcPct val="95000"/>
              </a:lnSpc>
              <a:buFont typeface="Arial" panose="020B0604020202020204" pitchFamily="34" charset="0"/>
              <a:buChar char="•"/>
            </a:pPr>
            <a:r>
              <a:rPr lang="en-US" sz="2000" b="1" dirty="0" smtClean="0">
                <a:solidFill>
                  <a:schemeClr val="bg1"/>
                </a:solidFill>
                <a:effectLst>
                  <a:outerShdw blurRad="38100" dist="38100" dir="2700000" algn="tl">
                    <a:srgbClr val="000000">
                      <a:alpha val="43137"/>
                    </a:srgbClr>
                  </a:outerShdw>
                </a:effectLst>
              </a:rPr>
              <a:t>Focus: system-wide</a:t>
            </a:r>
            <a:endParaRPr lang="en-US" sz="2000" b="1" dirty="0">
              <a:solidFill>
                <a:schemeClr val="bg1"/>
              </a:solidFill>
              <a:effectLst>
                <a:outerShdw blurRad="38100" dist="38100" dir="2700000" algn="tl">
                  <a:srgbClr val="000000">
                    <a:alpha val="43137"/>
                  </a:srgbClr>
                </a:outerShdw>
              </a:effectLst>
            </a:endParaRPr>
          </a:p>
        </p:txBody>
      </p:sp>
      <p:sp>
        <p:nvSpPr>
          <p:cNvPr id="10" name="TextBox 9"/>
          <p:cNvSpPr txBox="1"/>
          <p:nvPr/>
        </p:nvSpPr>
        <p:spPr>
          <a:xfrm>
            <a:off x="5539155" y="4026947"/>
            <a:ext cx="3147951" cy="2500685"/>
          </a:xfrm>
          <a:prstGeom prst="rect">
            <a:avLst/>
          </a:prstGeom>
          <a:noFill/>
        </p:spPr>
        <p:txBody>
          <a:bodyPr wrap="square" rtlCol="0">
            <a:spAutoFit/>
          </a:bodyPr>
          <a:lstStyle/>
          <a:p>
            <a:pPr marL="176213" lvl="0" indent="-176213">
              <a:lnSpc>
                <a:spcPct val="95000"/>
              </a:lnSpc>
              <a:spcBef>
                <a:spcPts val="900"/>
              </a:spcBef>
              <a:buFont typeface="Arial" panose="020B0604020202020204" pitchFamily="34" charset="0"/>
              <a:buChar char="•"/>
              <a:defRPr/>
            </a:pPr>
            <a:r>
              <a:rPr lang="en-US" sz="2000" b="1" kern="0" dirty="0">
                <a:solidFill>
                  <a:srgbClr val="FFFFFF"/>
                </a:solidFill>
                <a:effectLst>
                  <a:outerShdw blurRad="38100" dist="38100" dir="2700000" algn="tl">
                    <a:srgbClr val="000000">
                      <a:alpha val="43137"/>
                    </a:srgbClr>
                  </a:outerShdw>
                </a:effectLst>
                <a:cs typeface="Arial" pitchFamily="34" charset="0"/>
              </a:rPr>
              <a:t>Broad range </a:t>
            </a:r>
            <a:r>
              <a:rPr lang="en-US" sz="2000" b="1" kern="0" dirty="0" smtClean="0">
                <a:solidFill>
                  <a:srgbClr val="FFFFFF"/>
                </a:solidFill>
                <a:effectLst>
                  <a:outerShdw blurRad="38100" dist="38100" dir="2700000" algn="tl">
                    <a:srgbClr val="000000">
                      <a:alpha val="43137"/>
                    </a:srgbClr>
                  </a:outerShdw>
                </a:effectLst>
                <a:cs typeface="Arial" pitchFamily="34" charset="0"/>
              </a:rPr>
              <a:t>phenotypes</a:t>
            </a:r>
            <a:endParaRPr lang="en-US" sz="2000" b="1" kern="0" dirty="0">
              <a:solidFill>
                <a:srgbClr val="FFFFFF"/>
              </a:solidFill>
              <a:effectLst>
                <a:outerShdw blurRad="38100" dist="38100" dir="2700000" algn="tl">
                  <a:srgbClr val="000000">
                    <a:alpha val="43137"/>
                  </a:srgbClr>
                </a:outerShdw>
              </a:effectLst>
              <a:cs typeface="Arial" pitchFamily="34" charset="0"/>
            </a:endParaRPr>
          </a:p>
          <a:p>
            <a:pPr marL="176213" lvl="0" indent="-176213">
              <a:lnSpc>
                <a:spcPct val="95000"/>
              </a:lnSpc>
              <a:spcBef>
                <a:spcPts val="900"/>
              </a:spcBef>
              <a:buFont typeface="Arial" panose="020B0604020202020204" pitchFamily="34" charset="0"/>
              <a:buChar char="•"/>
              <a:defRPr/>
            </a:pPr>
            <a:r>
              <a:rPr lang="en-US" sz="2000" b="1" kern="0" dirty="0">
                <a:solidFill>
                  <a:srgbClr val="FFFFFF"/>
                </a:solidFill>
                <a:effectLst>
                  <a:outerShdw blurRad="38100" dist="38100" dir="2700000" algn="tl">
                    <a:srgbClr val="000000">
                      <a:alpha val="43137"/>
                    </a:srgbClr>
                  </a:outerShdw>
                </a:effectLst>
                <a:cs typeface="Arial" pitchFamily="34" charset="0"/>
              </a:rPr>
              <a:t>Genotype to phenotype</a:t>
            </a:r>
          </a:p>
          <a:p>
            <a:pPr marL="176213" lvl="0" indent="-176213">
              <a:lnSpc>
                <a:spcPct val="95000"/>
              </a:lnSpc>
              <a:spcBef>
                <a:spcPts val="900"/>
              </a:spcBef>
              <a:buFont typeface="Arial" panose="020B0604020202020204" pitchFamily="34" charset="0"/>
              <a:buChar char="•"/>
              <a:defRPr/>
            </a:pPr>
            <a:r>
              <a:rPr lang="en-US" sz="2000" b="1" kern="0" dirty="0">
                <a:solidFill>
                  <a:srgbClr val="FFFFFF"/>
                </a:solidFill>
                <a:effectLst>
                  <a:outerShdw blurRad="38100" dist="38100" dir="2700000" algn="tl">
                    <a:srgbClr val="000000">
                      <a:alpha val="43137"/>
                    </a:srgbClr>
                  </a:outerShdw>
                </a:effectLst>
                <a:cs typeface="Arial" pitchFamily="34" charset="0"/>
              </a:rPr>
              <a:t>Genotyping, targeted sequencing</a:t>
            </a:r>
          </a:p>
          <a:p>
            <a:pPr marL="176213" lvl="0" indent="-176213">
              <a:lnSpc>
                <a:spcPct val="95000"/>
              </a:lnSpc>
              <a:spcBef>
                <a:spcPts val="900"/>
              </a:spcBef>
              <a:buFont typeface="Arial" panose="020B0604020202020204" pitchFamily="34" charset="0"/>
              <a:buChar char="•"/>
              <a:defRPr/>
            </a:pPr>
            <a:r>
              <a:rPr lang="en-US" sz="2000" b="1" kern="0" dirty="0">
                <a:solidFill>
                  <a:srgbClr val="FFFFFF"/>
                </a:solidFill>
                <a:effectLst>
                  <a:outerShdw blurRad="38100" dist="38100" dir="2700000" algn="tl">
                    <a:srgbClr val="000000">
                      <a:alpha val="43137"/>
                    </a:srgbClr>
                  </a:outerShdw>
                </a:effectLst>
                <a:cs typeface="Arial" pitchFamily="34" charset="0"/>
              </a:rPr>
              <a:t>Standardizing </a:t>
            </a:r>
            <a:r>
              <a:rPr lang="en-US" sz="2000" b="1" kern="0" dirty="0" smtClean="0">
                <a:solidFill>
                  <a:srgbClr val="FFFFFF"/>
                </a:solidFill>
                <a:effectLst>
                  <a:outerShdw blurRad="38100" dist="38100" dir="2700000" algn="tl">
                    <a:srgbClr val="000000">
                      <a:alpha val="43137"/>
                    </a:srgbClr>
                  </a:outerShdw>
                </a:effectLst>
                <a:cs typeface="Arial" pitchFamily="34" charset="0"/>
              </a:rPr>
              <a:t>e- phenotypes</a:t>
            </a:r>
            <a:endParaRPr lang="en-US" sz="2000" b="1" kern="0" dirty="0">
              <a:solidFill>
                <a:srgbClr val="FFFFFF"/>
              </a:solidFill>
              <a:effectLst>
                <a:outerShdw blurRad="38100" dist="38100" dir="2700000" algn="tl">
                  <a:srgbClr val="000000">
                    <a:alpha val="43137"/>
                  </a:srgbClr>
                </a:outerShdw>
              </a:effectLst>
              <a:cs typeface="Arial" pitchFamily="34" charset="0"/>
            </a:endParaRPr>
          </a:p>
          <a:p>
            <a:pPr marL="342900" indent="-342900">
              <a:buFont typeface="Arial" panose="020B0604020202020204" pitchFamily="34" charset="0"/>
              <a:buChar char="•"/>
            </a:pPr>
            <a:endParaRPr lang="en-US" sz="2000" b="1" dirty="0">
              <a:effectLst>
                <a:outerShdw blurRad="38100" dist="38100" dir="2700000" algn="tl">
                  <a:srgbClr val="000000">
                    <a:alpha val="43137"/>
                  </a:srgbClr>
                </a:outerShdw>
              </a:effectLst>
            </a:endParaRPr>
          </a:p>
        </p:txBody>
      </p:sp>
      <p:sp>
        <p:nvSpPr>
          <p:cNvPr id="11" name="TextBox 10"/>
          <p:cNvSpPr txBox="1"/>
          <p:nvPr/>
        </p:nvSpPr>
        <p:spPr>
          <a:xfrm>
            <a:off x="3657600" y="2379345"/>
            <a:ext cx="1836900" cy="2954655"/>
          </a:xfrm>
          <a:prstGeom prst="rect">
            <a:avLst/>
          </a:prstGeom>
          <a:noFill/>
        </p:spPr>
        <p:txBody>
          <a:bodyPr wrap="square" rtlCol="0">
            <a:spAutoFit/>
          </a:bodyPr>
          <a:lstStyle/>
          <a:p>
            <a:pPr marL="176213" lvl="0" indent="-176213" algn="ctr" fontAlgn="base">
              <a:lnSpc>
                <a:spcPct val="95000"/>
              </a:lnSpc>
              <a:spcBef>
                <a:spcPts val="600"/>
              </a:spcBef>
              <a:spcAft>
                <a:spcPct val="0"/>
              </a:spcAft>
              <a:buClr>
                <a:srgbClr val="FFFFFF"/>
              </a:buClr>
              <a:buSzPct val="100000"/>
              <a:buFont typeface="Arial" panose="020B0604020202020204" pitchFamily="34" charset="0"/>
              <a:buChar char="•"/>
              <a:defRPr/>
            </a:pPr>
            <a:r>
              <a:rPr lang="en-US" sz="2000" b="1" kern="0" dirty="0">
                <a:solidFill>
                  <a:srgbClr val="FFFFFF"/>
                </a:solidFill>
                <a:effectLst>
                  <a:outerShdw blurRad="38100" dist="38100" dir="2700000" algn="tl">
                    <a:srgbClr val="000000">
                      <a:alpha val="43137"/>
                    </a:srgbClr>
                  </a:outerShdw>
                </a:effectLst>
                <a:cs typeface="Arial" pitchFamily="34" charset="0"/>
              </a:rPr>
              <a:t>EMR integration</a:t>
            </a:r>
          </a:p>
          <a:p>
            <a:pPr marL="176213" lvl="0" indent="-176213" algn="ctr" fontAlgn="base">
              <a:lnSpc>
                <a:spcPct val="95000"/>
              </a:lnSpc>
              <a:spcBef>
                <a:spcPts val="600"/>
              </a:spcBef>
              <a:spcAft>
                <a:spcPct val="0"/>
              </a:spcAft>
              <a:buClr>
                <a:srgbClr val="FFFFFF"/>
              </a:buClr>
              <a:buSzPct val="100000"/>
              <a:buFont typeface="Arial" panose="020B0604020202020204" pitchFamily="34" charset="0"/>
              <a:buChar char="•"/>
              <a:defRPr/>
            </a:pPr>
            <a:r>
              <a:rPr lang="en-US" sz="2000" b="1" kern="0" dirty="0">
                <a:solidFill>
                  <a:srgbClr val="FFFFFF"/>
                </a:solidFill>
                <a:effectLst>
                  <a:outerShdw blurRad="38100" dist="38100" dir="2700000" algn="tl">
                    <a:srgbClr val="000000">
                      <a:alpha val="43137"/>
                    </a:srgbClr>
                  </a:outerShdw>
                </a:effectLst>
                <a:cs typeface="Arial" pitchFamily="34" charset="0"/>
              </a:rPr>
              <a:t>Clinical impact of </a:t>
            </a:r>
            <a:r>
              <a:rPr lang="en-US" sz="2000" b="1" kern="0" dirty="0" err="1">
                <a:solidFill>
                  <a:srgbClr val="FFFFFF"/>
                </a:solidFill>
                <a:effectLst>
                  <a:outerShdw blurRad="38100" dist="38100" dir="2700000" algn="tl">
                    <a:srgbClr val="000000">
                      <a:alpha val="43137"/>
                    </a:srgbClr>
                  </a:outerShdw>
                </a:effectLst>
                <a:cs typeface="Arial" pitchFamily="34" charset="0"/>
              </a:rPr>
              <a:t>RoR</a:t>
            </a:r>
            <a:endParaRPr lang="en-US" sz="2000" b="1" kern="0" dirty="0">
              <a:solidFill>
                <a:srgbClr val="FFFFFF"/>
              </a:solidFill>
              <a:effectLst>
                <a:outerShdw blurRad="38100" dist="38100" dir="2700000" algn="tl">
                  <a:srgbClr val="000000">
                    <a:alpha val="43137"/>
                  </a:srgbClr>
                </a:outerShdw>
              </a:effectLst>
              <a:cs typeface="Arial" pitchFamily="34" charset="0"/>
            </a:endParaRPr>
          </a:p>
          <a:p>
            <a:pPr marL="176213" lvl="0" indent="-176213" algn="ctr" fontAlgn="base">
              <a:lnSpc>
                <a:spcPct val="95000"/>
              </a:lnSpc>
              <a:spcBef>
                <a:spcPts val="600"/>
              </a:spcBef>
              <a:spcAft>
                <a:spcPct val="0"/>
              </a:spcAft>
              <a:buClr>
                <a:srgbClr val="FFFFFF"/>
              </a:buClr>
              <a:buSzPct val="100000"/>
              <a:buFont typeface="Arial" panose="020B0604020202020204" pitchFamily="34" charset="0"/>
              <a:buChar char="•"/>
              <a:defRPr/>
            </a:pPr>
            <a:r>
              <a:rPr lang="en-US" sz="2000" b="1" kern="0" dirty="0">
                <a:solidFill>
                  <a:srgbClr val="FFFFFF"/>
                </a:solidFill>
                <a:effectLst>
                  <a:outerShdw blurRad="38100" dist="38100" dir="2700000" algn="tl">
                    <a:srgbClr val="000000">
                      <a:alpha val="43137"/>
                    </a:srgbClr>
                  </a:outerShdw>
                </a:effectLst>
                <a:cs typeface="Arial" pitchFamily="34" charset="0"/>
              </a:rPr>
              <a:t>Pediatric </a:t>
            </a:r>
            <a:r>
              <a:rPr lang="en-US" sz="2000" b="1" kern="0" dirty="0" err="1" smtClean="0">
                <a:solidFill>
                  <a:srgbClr val="FFFFFF"/>
                </a:solidFill>
                <a:effectLst>
                  <a:outerShdw blurRad="38100" dist="38100" dir="2700000" algn="tl">
                    <a:srgbClr val="000000">
                      <a:alpha val="43137"/>
                    </a:srgbClr>
                  </a:outerShdw>
                </a:effectLst>
                <a:cs typeface="Arial" pitchFamily="34" charset="0"/>
              </a:rPr>
              <a:t>actionability</a:t>
            </a:r>
            <a:endParaRPr lang="en-US" sz="2000" b="1" kern="0" dirty="0">
              <a:solidFill>
                <a:srgbClr val="FFFFFF"/>
              </a:solidFill>
              <a:effectLst>
                <a:outerShdw blurRad="38100" dist="38100" dir="2700000" algn="tl">
                  <a:srgbClr val="000000">
                    <a:alpha val="43137"/>
                  </a:srgbClr>
                </a:outerShdw>
              </a:effectLst>
              <a:cs typeface="Arial" pitchFamily="34" charset="0"/>
            </a:endParaRPr>
          </a:p>
          <a:p>
            <a:pPr marL="176213" lvl="0" indent="-176213" algn="ctr" fontAlgn="base">
              <a:lnSpc>
                <a:spcPct val="95000"/>
              </a:lnSpc>
              <a:spcBef>
                <a:spcPts val="600"/>
              </a:spcBef>
              <a:spcAft>
                <a:spcPct val="0"/>
              </a:spcAft>
              <a:buClr>
                <a:srgbClr val="FFFFFF"/>
              </a:buClr>
              <a:buSzPct val="100000"/>
              <a:buFont typeface="Arial" panose="020B0604020202020204" pitchFamily="34" charset="0"/>
              <a:buChar char="•"/>
              <a:defRPr/>
            </a:pPr>
            <a:r>
              <a:rPr lang="en-US" sz="2000" b="1" kern="0" dirty="0">
                <a:solidFill>
                  <a:srgbClr val="FFFFFF"/>
                </a:solidFill>
                <a:effectLst>
                  <a:outerShdw blurRad="38100" dist="38100" dir="2700000" algn="tl">
                    <a:srgbClr val="000000">
                      <a:alpha val="43137"/>
                    </a:srgbClr>
                  </a:outerShdw>
                </a:effectLst>
                <a:cs typeface="Arial" pitchFamily="34" charset="0"/>
              </a:rPr>
              <a:t>D</a:t>
            </a:r>
            <a:r>
              <a:rPr lang="en-US" sz="2000" b="1" kern="0" dirty="0" smtClean="0">
                <a:solidFill>
                  <a:srgbClr val="FFFFFF"/>
                </a:solidFill>
                <a:effectLst>
                  <a:outerShdw blurRad="38100" dist="38100" dir="2700000" algn="tl">
                    <a:srgbClr val="000000">
                      <a:alpha val="43137"/>
                    </a:srgbClr>
                  </a:outerShdw>
                </a:effectLst>
                <a:cs typeface="Arial" pitchFamily="34" charset="0"/>
              </a:rPr>
              <a:t>ata sharing concerns</a:t>
            </a:r>
            <a:endParaRPr lang="en-US" sz="2000" b="1" kern="0" dirty="0">
              <a:solidFill>
                <a:srgbClr val="FFFFFF"/>
              </a:solidFill>
              <a:effectLst>
                <a:outerShdw blurRad="38100" dist="38100" dir="2700000" algn="tl">
                  <a:srgbClr val="000000">
                    <a:alpha val="43137"/>
                  </a:srgbClr>
                </a:outerShdw>
              </a:effectLst>
              <a:cs typeface="Arial" pitchFamily="34" charset="0"/>
            </a:endParaRPr>
          </a:p>
        </p:txBody>
      </p:sp>
    </p:spTree>
    <p:custDataLst>
      <p:tags r:id="rId1"/>
    </p:custDataLst>
    <p:extLst>
      <p:ext uri="{BB962C8B-B14F-4D97-AF65-F5344CB8AC3E}">
        <p14:creationId xmlns:p14="http://schemas.microsoft.com/office/powerpoint/2010/main" val="3887147219"/>
      </p:ext>
    </p:extLst>
  </p:cSld>
  <p:clrMapOvr>
    <a:masterClrMapping/>
  </p:clrMapOvr>
  <mc:AlternateContent xmlns:mc="http://schemas.openxmlformats.org/markup-compatibility/2006" xmlns:p14="http://schemas.microsoft.com/office/powerpoint/2010/main">
    <mc:Choice Requires="p14">
      <p:transition spd="med" p14:dur="700" advTm="44553">
        <p:fade/>
      </p:transition>
    </mc:Choice>
    <mc:Fallback xmlns="">
      <p:transition spd="med" advTm="4455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fade">
                                      <p:cBhvr>
                                        <p:cTn id="23" dur="500"/>
                                        <p:tgtEl>
                                          <p:spTgt spid="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animEffect transition="in" filter="fade">
                                      <p:cBhvr>
                                        <p:cTn id="28" dur="500"/>
                                        <p:tgtEl>
                                          <p:spTgt spid="10">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8">
                                            <p:txEl>
                                              <p:pRg st="1" end="1"/>
                                            </p:txEl>
                                          </p:spTgt>
                                        </p:tgtEl>
                                        <p:attrNameLst>
                                          <p:attrName>style.visibility</p:attrName>
                                        </p:attrNameLst>
                                      </p:cBhvr>
                                      <p:to>
                                        <p:strVal val="visible"/>
                                      </p:to>
                                    </p:set>
                                    <p:animEffect transition="in" filter="fade">
                                      <p:cBhvr>
                                        <p:cTn id="33" dur="500"/>
                                        <p:tgtEl>
                                          <p:spTgt spid="8">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
                                            <p:txEl>
                                              <p:pRg st="1" end="1"/>
                                            </p:txEl>
                                          </p:spTgt>
                                        </p:tgtEl>
                                        <p:attrNameLst>
                                          <p:attrName>style.visibility</p:attrName>
                                        </p:attrNameLst>
                                      </p:cBhvr>
                                      <p:to>
                                        <p:strVal val="visible"/>
                                      </p:to>
                                    </p:set>
                                    <p:animEffect transition="in" filter="fade">
                                      <p:cBhvr>
                                        <p:cTn id="38" dur="500"/>
                                        <p:tgtEl>
                                          <p:spTgt spid="10">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8">
                                            <p:txEl>
                                              <p:pRg st="2" end="2"/>
                                            </p:txEl>
                                          </p:spTgt>
                                        </p:tgtEl>
                                        <p:attrNameLst>
                                          <p:attrName>style.visibility</p:attrName>
                                        </p:attrNameLst>
                                      </p:cBhvr>
                                      <p:to>
                                        <p:strVal val="visible"/>
                                      </p:to>
                                    </p:set>
                                    <p:animEffect transition="in" filter="fade">
                                      <p:cBhvr>
                                        <p:cTn id="43" dur="500"/>
                                        <p:tgtEl>
                                          <p:spTgt spid="8">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0">
                                            <p:txEl>
                                              <p:pRg st="2" end="2"/>
                                            </p:txEl>
                                          </p:spTgt>
                                        </p:tgtEl>
                                        <p:attrNameLst>
                                          <p:attrName>style.visibility</p:attrName>
                                        </p:attrNameLst>
                                      </p:cBhvr>
                                      <p:to>
                                        <p:strVal val="visible"/>
                                      </p:to>
                                    </p:set>
                                    <p:animEffect transition="in" filter="fade">
                                      <p:cBhvr>
                                        <p:cTn id="48" dur="500"/>
                                        <p:tgtEl>
                                          <p:spTgt spid="10">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8">
                                            <p:txEl>
                                              <p:pRg st="3" end="3"/>
                                            </p:txEl>
                                          </p:spTgt>
                                        </p:tgtEl>
                                        <p:attrNameLst>
                                          <p:attrName>style.visibility</p:attrName>
                                        </p:attrNameLst>
                                      </p:cBhvr>
                                      <p:to>
                                        <p:strVal val="visible"/>
                                      </p:to>
                                    </p:set>
                                    <p:animEffect transition="in" filter="fade">
                                      <p:cBhvr>
                                        <p:cTn id="53" dur="500"/>
                                        <p:tgtEl>
                                          <p:spTgt spid="8">
                                            <p:txEl>
                                              <p:pRg st="3" end="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0">
                                            <p:txEl>
                                              <p:pRg st="3" end="3"/>
                                            </p:txEl>
                                          </p:spTgt>
                                        </p:tgtEl>
                                        <p:attrNameLst>
                                          <p:attrName>style.visibility</p:attrName>
                                        </p:attrNameLst>
                                      </p:cBhvr>
                                      <p:to>
                                        <p:strVal val="visible"/>
                                      </p:to>
                                    </p:set>
                                    <p:animEffect transition="in" filter="fade">
                                      <p:cBhvr>
                                        <p:cTn id="58" dur="500"/>
                                        <p:tgtEl>
                                          <p:spTgt spid="10">
                                            <p:txEl>
                                              <p:pRg st="3" end="3"/>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1">
                                            <p:txEl>
                                              <p:pRg st="0" end="0"/>
                                            </p:txEl>
                                          </p:spTgt>
                                        </p:tgtEl>
                                        <p:attrNameLst>
                                          <p:attrName>style.visibility</p:attrName>
                                        </p:attrNameLst>
                                      </p:cBhvr>
                                      <p:to>
                                        <p:strVal val="visible"/>
                                      </p:to>
                                    </p:set>
                                    <p:animEffect transition="in" filter="fade">
                                      <p:cBhvr>
                                        <p:cTn id="63" dur="500"/>
                                        <p:tgtEl>
                                          <p:spTgt spid="11">
                                            <p:txEl>
                                              <p:pRg st="0" end="0"/>
                                            </p:txEl>
                                          </p:spTgt>
                                        </p:tgtEl>
                                      </p:cBhvr>
                                    </p:animEffect>
                                  </p:childTnLst>
                                </p:cTn>
                              </p:par>
                            </p:childTnLst>
                          </p:cTn>
                        </p:par>
                        <p:par>
                          <p:cTn id="64" fill="hold">
                            <p:stCondLst>
                              <p:cond delay="500"/>
                            </p:stCondLst>
                            <p:childTnLst>
                              <p:par>
                                <p:cTn id="65" presetID="10" presetClass="entr" presetSubtype="0" fill="hold" nodeType="afterEffect">
                                  <p:stCondLst>
                                    <p:cond delay="0"/>
                                  </p:stCondLst>
                                  <p:childTnLst>
                                    <p:set>
                                      <p:cBhvr>
                                        <p:cTn id="66" dur="1" fill="hold">
                                          <p:stCondLst>
                                            <p:cond delay="0"/>
                                          </p:stCondLst>
                                        </p:cTn>
                                        <p:tgtEl>
                                          <p:spTgt spid="11">
                                            <p:txEl>
                                              <p:pRg st="1" end="1"/>
                                            </p:txEl>
                                          </p:spTgt>
                                        </p:tgtEl>
                                        <p:attrNameLst>
                                          <p:attrName>style.visibility</p:attrName>
                                        </p:attrNameLst>
                                      </p:cBhvr>
                                      <p:to>
                                        <p:strVal val="visible"/>
                                      </p:to>
                                    </p:set>
                                    <p:animEffect transition="in" filter="fade">
                                      <p:cBhvr>
                                        <p:cTn id="67" dur="500"/>
                                        <p:tgtEl>
                                          <p:spTgt spid="11">
                                            <p:txEl>
                                              <p:pRg st="1" end="1"/>
                                            </p:txEl>
                                          </p:spTgt>
                                        </p:tgtEl>
                                      </p:cBhvr>
                                    </p:animEffect>
                                  </p:childTnLst>
                                </p:cTn>
                              </p:par>
                            </p:childTnLst>
                          </p:cTn>
                        </p:par>
                        <p:par>
                          <p:cTn id="68" fill="hold">
                            <p:stCondLst>
                              <p:cond delay="1000"/>
                            </p:stCondLst>
                            <p:childTnLst>
                              <p:par>
                                <p:cTn id="69" presetID="10" presetClass="entr" presetSubtype="0" fill="hold" nodeType="afterEffect">
                                  <p:stCondLst>
                                    <p:cond delay="0"/>
                                  </p:stCondLst>
                                  <p:childTnLst>
                                    <p:set>
                                      <p:cBhvr>
                                        <p:cTn id="70" dur="1" fill="hold">
                                          <p:stCondLst>
                                            <p:cond delay="0"/>
                                          </p:stCondLst>
                                        </p:cTn>
                                        <p:tgtEl>
                                          <p:spTgt spid="11">
                                            <p:txEl>
                                              <p:pRg st="2" end="2"/>
                                            </p:txEl>
                                          </p:spTgt>
                                        </p:tgtEl>
                                        <p:attrNameLst>
                                          <p:attrName>style.visibility</p:attrName>
                                        </p:attrNameLst>
                                      </p:cBhvr>
                                      <p:to>
                                        <p:strVal val="visible"/>
                                      </p:to>
                                    </p:set>
                                    <p:animEffect transition="in" filter="fade">
                                      <p:cBhvr>
                                        <p:cTn id="71" dur="500"/>
                                        <p:tgtEl>
                                          <p:spTgt spid="11">
                                            <p:txEl>
                                              <p:pRg st="2" end="2"/>
                                            </p:txEl>
                                          </p:spTgt>
                                        </p:tgtEl>
                                      </p:cBhvr>
                                    </p:animEffect>
                                  </p:childTnLst>
                                </p:cTn>
                              </p:par>
                            </p:childTnLst>
                          </p:cTn>
                        </p:par>
                        <p:par>
                          <p:cTn id="72" fill="hold">
                            <p:stCondLst>
                              <p:cond delay="1500"/>
                            </p:stCondLst>
                            <p:childTnLst>
                              <p:par>
                                <p:cTn id="73" presetID="10" presetClass="entr" presetSubtype="0" fill="hold" nodeType="afterEffect">
                                  <p:stCondLst>
                                    <p:cond delay="0"/>
                                  </p:stCondLst>
                                  <p:childTnLst>
                                    <p:set>
                                      <p:cBhvr>
                                        <p:cTn id="74" dur="1" fill="hold">
                                          <p:stCondLst>
                                            <p:cond delay="0"/>
                                          </p:stCondLst>
                                        </p:cTn>
                                        <p:tgtEl>
                                          <p:spTgt spid="11">
                                            <p:txEl>
                                              <p:pRg st="3" end="3"/>
                                            </p:txEl>
                                          </p:spTgt>
                                        </p:tgtEl>
                                        <p:attrNameLst>
                                          <p:attrName>style.visibility</p:attrName>
                                        </p:attrNameLst>
                                      </p:cBhvr>
                                      <p:to>
                                        <p:strVal val="visible"/>
                                      </p:to>
                                    </p:set>
                                    <p:animEffect transition="in" filter="fade">
                                      <p:cBhvr>
                                        <p:cTn id="75"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4" grpId="0"/>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3581400" y="1066800"/>
            <a:ext cx="5257800" cy="5638800"/>
          </a:xfrm>
          <a:prstGeom prst="ellipse">
            <a:avLst/>
          </a:prstGeom>
          <a:solidFill>
            <a:srgbClr val="F5FF79">
              <a:alpha val="69804"/>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381000" y="1066800"/>
            <a:ext cx="5257800" cy="5638800"/>
          </a:xfrm>
          <a:prstGeom prst="ellipse">
            <a:avLst/>
          </a:prstGeom>
          <a:solidFill>
            <a:srgbClr val="00B050">
              <a:alpha val="69804"/>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2" name="Rectangle 2"/>
          <p:cNvSpPr>
            <a:spLocks noGrp="1" noChangeArrowheads="1"/>
          </p:cNvSpPr>
          <p:nvPr>
            <p:ph type="ctrTitle"/>
          </p:nvPr>
        </p:nvSpPr>
        <p:spPr>
          <a:xfrm>
            <a:off x="1066800" y="228600"/>
            <a:ext cx="6952129" cy="626853"/>
          </a:xfrm>
        </p:spPr>
        <p:txBody>
          <a:bodyPr/>
          <a:lstStyle/>
          <a:p>
            <a:pPr eaLnBrk="1" hangingPunct="1">
              <a:lnSpc>
                <a:spcPct val="90000"/>
              </a:lnSpc>
            </a:pPr>
            <a:r>
              <a:rPr lang="en-US" dirty="0" smtClean="0"/>
              <a:t>Commonalities and Complementarity of </a:t>
            </a:r>
            <a:r>
              <a:rPr lang="en-US" dirty="0" err="1" smtClean="0"/>
              <a:t>eMERGE</a:t>
            </a:r>
            <a:r>
              <a:rPr lang="en-US" dirty="0" smtClean="0"/>
              <a:t> and IGNITE</a:t>
            </a:r>
          </a:p>
        </p:txBody>
      </p:sp>
      <p:sp>
        <p:nvSpPr>
          <p:cNvPr id="4" name="TextBox 3"/>
          <p:cNvSpPr txBox="1"/>
          <p:nvPr/>
        </p:nvSpPr>
        <p:spPr>
          <a:xfrm>
            <a:off x="5539155" y="1736301"/>
            <a:ext cx="3604845" cy="1261884"/>
          </a:xfrm>
          <a:prstGeom prst="rect">
            <a:avLst/>
          </a:prstGeom>
          <a:noFill/>
        </p:spPr>
        <p:txBody>
          <a:bodyPr wrap="square" rtlCol="0">
            <a:spAutoFit/>
          </a:bodyPr>
          <a:lstStyle/>
          <a:p>
            <a:pPr>
              <a:lnSpc>
                <a:spcPct val="95000"/>
              </a:lnSpc>
            </a:pPr>
            <a:r>
              <a:rPr lang="en-US" sz="2000" b="1" dirty="0">
                <a:solidFill>
                  <a:schemeClr val="bg1"/>
                </a:solidFill>
                <a:effectLst>
                  <a:outerShdw blurRad="38100" dist="38100" dir="2700000" algn="tl">
                    <a:srgbClr val="000000">
                      <a:alpha val="43137"/>
                    </a:srgbClr>
                  </a:outerShdw>
                </a:effectLst>
              </a:rPr>
              <a:t>IGNITE</a:t>
            </a:r>
          </a:p>
          <a:p>
            <a:pPr marL="176213" indent="-176213">
              <a:lnSpc>
                <a:spcPct val="95000"/>
              </a:lnSpc>
              <a:buFont typeface="Arial" panose="020B0604020202020204" pitchFamily="34" charset="0"/>
              <a:buChar char="•"/>
            </a:pPr>
            <a:r>
              <a:rPr lang="en-US" sz="2000" b="1" dirty="0" smtClean="0">
                <a:solidFill>
                  <a:schemeClr val="bg1"/>
                </a:solidFill>
                <a:effectLst>
                  <a:outerShdw blurRad="38100" dist="38100" dir="2700000" algn="tl">
                    <a:srgbClr val="000000">
                      <a:alpha val="43137"/>
                    </a:srgbClr>
                  </a:outerShdw>
                </a:effectLst>
              </a:rPr>
              <a:t>50K </a:t>
            </a:r>
            <a:r>
              <a:rPr lang="en-US" sz="2000" b="1" dirty="0" err="1">
                <a:solidFill>
                  <a:schemeClr val="bg1"/>
                </a:solidFill>
                <a:effectLst>
                  <a:outerShdw blurRad="38100" dist="38100" dir="2700000" algn="tl">
                    <a:srgbClr val="000000">
                      <a:alpha val="43137"/>
                    </a:srgbClr>
                  </a:outerShdw>
                </a:effectLst>
              </a:rPr>
              <a:t>pts</a:t>
            </a:r>
            <a:r>
              <a:rPr lang="en-US" sz="2000" b="1" dirty="0">
                <a:solidFill>
                  <a:schemeClr val="bg1"/>
                </a:solidFill>
                <a:effectLst>
                  <a:outerShdw blurRad="38100" dist="38100" dir="2700000" algn="tl">
                    <a:srgbClr val="000000">
                      <a:alpha val="43137"/>
                    </a:srgbClr>
                  </a:outerShdw>
                </a:effectLst>
              </a:rPr>
              <a:t>, </a:t>
            </a:r>
            <a:r>
              <a:rPr lang="en-US" sz="2000" b="1" dirty="0" smtClean="0">
                <a:solidFill>
                  <a:schemeClr val="bg1"/>
                </a:solidFill>
                <a:effectLst>
                  <a:outerShdw blurRad="38100" dist="38100" dir="2700000" algn="tl">
                    <a:srgbClr val="000000">
                      <a:alpha val="43137"/>
                    </a:srgbClr>
                  </a:outerShdw>
                </a:effectLst>
              </a:rPr>
              <a:t>5 </a:t>
            </a:r>
            <a:r>
              <a:rPr lang="en-US" sz="2000" b="1" dirty="0">
                <a:solidFill>
                  <a:schemeClr val="bg1"/>
                </a:solidFill>
                <a:effectLst>
                  <a:outerShdw blurRad="38100" dist="38100" dir="2700000" algn="tl">
                    <a:srgbClr val="000000">
                      <a:alpha val="43137"/>
                    </a:srgbClr>
                  </a:outerShdw>
                </a:effectLst>
              </a:rPr>
              <a:t>projects</a:t>
            </a:r>
          </a:p>
          <a:p>
            <a:pPr marL="176213" indent="-176213">
              <a:lnSpc>
                <a:spcPct val="95000"/>
              </a:lnSpc>
              <a:buFont typeface="Arial" panose="020B0604020202020204" pitchFamily="34" charset="0"/>
              <a:buChar char="•"/>
            </a:pPr>
            <a:r>
              <a:rPr lang="en-US" sz="2000" b="1" dirty="0" smtClean="0">
                <a:solidFill>
                  <a:schemeClr val="bg1"/>
                </a:solidFill>
                <a:effectLst>
                  <a:outerShdw blurRad="38100" dist="38100" dir="2700000" algn="tl">
                    <a:srgbClr val="000000">
                      <a:alpha val="43137"/>
                    </a:srgbClr>
                  </a:outerShdw>
                </a:effectLst>
              </a:rPr>
              <a:t>Diverse </a:t>
            </a:r>
            <a:r>
              <a:rPr lang="en-US" sz="2000" b="1" dirty="0">
                <a:solidFill>
                  <a:schemeClr val="bg1"/>
                </a:solidFill>
                <a:effectLst>
                  <a:outerShdw blurRad="38100" dist="38100" dir="2700000" algn="tl">
                    <a:srgbClr val="000000">
                      <a:alpha val="43137"/>
                    </a:srgbClr>
                  </a:outerShdw>
                </a:effectLst>
              </a:rPr>
              <a:t>clinical settings</a:t>
            </a:r>
          </a:p>
          <a:p>
            <a:pPr marL="176213" indent="-176213">
              <a:lnSpc>
                <a:spcPct val="95000"/>
              </a:lnSpc>
              <a:buFont typeface="Arial" panose="020B0604020202020204" pitchFamily="34" charset="0"/>
              <a:buChar char="•"/>
              <a:defRPr/>
            </a:pPr>
            <a:r>
              <a:rPr lang="en-US" sz="2000" b="1" dirty="0" smtClean="0">
                <a:solidFill>
                  <a:schemeClr val="bg1"/>
                </a:solidFill>
                <a:effectLst>
                  <a:outerShdw blurRad="38100" dist="38100" dir="2700000" algn="tl">
                    <a:srgbClr val="000000">
                      <a:alpha val="43137"/>
                    </a:srgbClr>
                  </a:outerShdw>
                </a:effectLst>
              </a:rPr>
              <a:t>Focus: real-world application</a:t>
            </a:r>
            <a:endParaRPr lang="en-US" sz="2000" b="1" dirty="0">
              <a:solidFill>
                <a:schemeClr val="bg1"/>
              </a:solidFill>
              <a:effectLst>
                <a:outerShdw blurRad="38100" dist="38100" dir="2700000" algn="tl">
                  <a:srgbClr val="000000">
                    <a:alpha val="43137"/>
                  </a:srgbClr>
                </a:outerShdw>
              </a:effectLst>
            </a:endParaRPr>
          </a:p>
        </p:txBody>
      </p:sp>
      <p:sp>
        <p:nvSpPr>
          <p:cNvPr id="8" name="TextBox 7"/>
          <p:cNvSpPr txBox="1"/>
          <p:nvPr/>
        </p:nvSpPr>
        <p:spPr>
          <a:xfrm>
            <a:off x="5527430" y="3505200"/>
            <a:ext cx="3464170" cy="3070071"/>
          </a:xfrm>
          <a:prstGeom prst="rect">
            <a:avLst/>
          </a:prstGeom>
          <a:noFill/>
        </p:spPr>
        <p:txBody>
          <a:bodyPr wrap="square" rtlCol="0">
            <a:spAutoFit/>
          </a:bodyPr>
          <a:lstStyle/>
          <a:p>
            <a:pPr marL="176213" lvl="0" indent="-176213" fontAlgn="base">
              <a:lnSpc>
                <a:spcPct val="95000"/>
              </a:lnSpc>
              <a:spcBef>
                <a:spcPts val="900"/>
              </a:spcBef>
              <a:spcAft>
                <a:spcPct val="0"/>
              </a:spcAft>
              <a:buClr>
                <a:srgbClr val="FFFFFF"/>
              </a:buClr>
              <a:buSzPct val="100000"/>
              <a:buFont typeface="Arial" panose="020B0604020202020204" pitchFamily="34" charset="0"/>
              <a:buChar char="•"/>
              <a:defRPr/>
            </a:pPr>
            <a:r>
              <a:rPr lang="en-US" sz="2000" b="1" kern="0" dirty="0">
                <a:solidFill>
                  <a:srgbClr val="FFFFFF"/>
                </a:solidFill>
                <a:effectLst>
                  <a:outerShdw blurRad="38100" dist="38100" dir="2700000" algn="tl">
                    <a:srgbClr val="000000">
                      <a:alpha val="43137"/>
                    </a:srgbClr>
                  </a:outerShdw>
                </a:effectLst>
                <a:cs typeface="Arial" pitchFamily="34" charset="0"/>
              </a:rPr>
              <a:t>Disseminating current implementation models</a:t>
            </a:r>
          </a:p>
          <a:p>
            <a:pPr marL="176213" lvl="0" indent="-176213" fontAlgn="base">
              <a:lnSpc>
                <a:spcPct val="95000"/>
              </a:lnSpc>
              <a:spcBef>
                <a:spcPts val="900"/>
              </a:spcBef>
              <a:spcAft>
                <a:spcPct val="0"/>
              </a:spcAft>
              <a:buClr>
                <a:srgbClr val="FFFFFF"/>
              </a:buClr>
              <a:buSzPct val="100000"/>
              <a:buFont typeface="Arial" panose="020B0604020202020204" pitchFamily="34" charset="0"/>
              <a:buChar char="•"/>
              <a:defRPr/>
            </a:pPr>
            <a:r>
              <a:rPr lang="en-US" sz="2000" b="1" kern="0" dirty="0" err="1">
                <a:solidFill>
                  <a:srgbClr val="FFFFFF"/>
                </a:solidFill>
                <a:effectLst>
                  <a:outerShdw blurRad="38100" dist="38100" dir="2700000" algn="tl">
                    <a:srgbClr val="000000">
                      <a:alpha val="43137"/>
                    </a:srgbClr>
                  </a:outerShdw>
                </a:effectLst>
                <a:cs typeface="Arial" pitchFamily="34" charset="0"/>
              </a:rPr>
              <a:t>FHx</a:t>
            </a:r>
            <a:r>
              <a:rPr lang="en-US" sz="2000" b="1" kern="0" dirty="0">
                <a:solidFill>
                  <a:srgbClr val="FFFFFF"/>
                </a:solidFill>
                <a:effectLst>
                  <a:outerShdw blurRad="38100" dist="38100" dir="2700000" algn="tl">
                    <a:srgbClr val="000000">
                      <a:alpha val="43137"/>
                    </a:srgbClr>
                  </a:outerShdw>
                </a:effectLst>
                <a:cs typeface="Arial" pitchFamily="34" charset="0"/>
              </a:rPr>
              <a:t>, candidate genotyping, targeted sequencing</a:t>
            </a:r>
          </a:p>
          <a:p>
            <a:pPr marL="176213" lvl="0" indent="-176213" fontAlgn="base">
              <a:lnSpc>
                <a:spcPct val="95000"/>
              </a:lnSpc>
              <a:spcBef>
                <a:spcPts val="900"/>
              </a:spcBef>
              <a:spcAft>
                <a:spcPct val="0"/>
              </a:spcAft>
              <a:buClr>
                <a:srgbClr val="FFFFFF"/>
              </a:buClr>
              <a:buSzPct val="100000"/>
              <a:buFont typeface="Arial" panose="020B0604020202020204" pitchFamily="34" charset="0"/>
              <a:buChar char="•"/>
              <a:defRPr/>
            </a:pPr>
            <a:r>
              <a:rPr lang="en-US" sz="2000" b="1" kern="0" dirty="0">
                <a:solidFill>
                  <a:srgbClr val="FFFFFF"/>
                </a:solidFill>
                <a:effectLst>
                  <a:outerShdw blurRad="38100" dist="38100" dir="2700000" algn="tl">
                    <a:srgbClr val="000000">
                      <a:alpha val="43137"/>
                    </a:srgbClr>
                  </a:outerShdw>
                </a:effectLst>
                <a:cs typeface="Arial" pitchFamily="34" charset="0"/>
              </a:rPr>
              <a:t>Deploying CDS </a:t>
            </a:r>
            <a:r>
              <a:rPr lang="en-US" sz="2000" b="1" kern="0" dirty="0" smtClean="0">
                <a:solidFill>
                  <a:srgbClr val="FFFFFF"/>
                </a:solidFill>
                <a:effectLst>
                  <a:outerShdw blurRad="38100" dist="38100" dir="2700000" algn="tl">
                    <a:srgbClr val="000000">
                      <a:alpha val="43137"/>
                    </a:srgbClr>
                  </a:outerShdw>
                </a:effectLst>
                <a:cs typeface="Arial" pitchFamily="34" charset="0"/>
              </a:rPr>
              <a:t>in diverse settings</a:t>
            </a:r>
          </a:p>
          <a:p>
            <a:pPr marL="176213" lvl="0" indent="-176213" fontAlgn="base">
              <a:lnSpc>
                <a:spcPct val="95000"/>
              </a:lnSpc>
              <a:spcBef>
                <a:spcPts val="900"/>
              </a:spcBef>
              <a:spcAft>
                <a:spcPct val="0"/>
              </a:spcAft>
              <a:buClr>
                <a:srgbClr val="FFFFFF"/>
              </a:buClr>
              <a:buSzPct val="100000"/>
              <a:buFont typeface="Arial" panose="020B0604020202020204" pitchFamily="34" charset="0"/>
              <a:buChar char="•"/>
              <a:defRPr/>
            </a:pPr>
            <a:r>
              <a:rPr lang="en-US" sz="2000" b="1" kern="0" dirty="0" smtClean="0">
                <a:solidFill>
                  <a:srgbClr val="FFFFFF"/>
                </a:solidFill>
                <a:effectLst>
                  <a:outerShdw blurRad="38100" dist="38100" dir="2700000" algn="tl">
                    <a:srgbClr val="000000">
                      <a:alpha val="43137"/>
                    </a:srgbClr>
                  </a:outerShdw>
                </a:effectLst>
                <a:cs typeface="Arial" pitchFamily="34" charset="0"/>
              </a:rPr>
              <a:t>Contributing </a:t>
            </a:r>
            <a:r>
              <a:rPr lang="en-US" sz="2000" b="1" kern="0" dirty="0">
                <a:solidFill>
                  <a:srgbClr val="FFFFFF"/>
                </a:solidFill>
                <a:effectLst>
                  <a:outerShdw blurRad="38100" dist="38100" dir="2700000" algn="tl">
                    <a:srgbClr val="000000">
                      <a:alpha val="43137"/>
                    </a:srgbClr>
                  </a:outerShdw>
                </a:effectLst>
                <a:cs typeface="Arial" pitchFamily="34" charset="0"/>
              </a:rPr>
              <a:t>to evidence </a:t>
            </a:r>
            <a:r>
              <a:rPr lang="en-US" sz="2000" b="1" kern="0" dirty="0" smtClean="0">
                <a:solidFill>
                  <a:srgbClr val="FFFFFF"/>
                </a:solidFill>
                <a:effectLst>
                  <a:outerShdw blurRad="38100" dist="38100" dir="2700000" algn="tl">
                    <a:srgbClr val="000000">
                      <a:alpha val="43137"/>
                    </a:srgbClr>
                  </a:outerShdw>
                </a:effectLst>
                <a:cs typeface="Arial" pitchFamily="34" charset="0"/>
              </a:rPr>
              <a:t>base: </a:t>
            </a:r>
            <a:r>
              <a:rPr lang="en-US" sz="2000" b="1" kern="0" dirty="0" err="1" smtClean="0">
                <a:solidFill>
                  <a:srgbClr val="FFFFFF"/>
                </a:solidFill>
                <a:effectLst>
                  <a:outerShdw blurRad="38100" dist="38100" dir="2700000" algn="tl">
                    <a:srgbClr val="000000">
                      <a:alpha val="43137"/>
                    </a:srgbClr>
                  </a:outerShdw>
                </a:effectLst>
                <a:cs typeface="Arial" pitchFamily="34" charset="0"/>
              </a:rPr>
              <a:t>effectivness</a:t>
            </a:r>
            <a:r>
              <a:rPr lang="en-US" sz="2000" b="1" kern="0" dirty="0" smtClean="0">
                <a:solidFill>
                  <a:srgbClr val="FFFFFF"/>
                </a:solidFill>
                <a:effectLst>
                  <a:outerShdw blurRad="38100" dist="38100" dir="2700000" algn="tl">
                    <a:srgbClr val="000000">
                      <a:alpha val="43137"/>
                    </a:srgbClr>
                  </a:outerShdw>
                </a:effectLst>
                <a:cs typeface="Arial" pitchFamily="34" charset="0"/>
              </a:rPr>
              <a:t> of implementation models</a:t>
            </a:r>
            <a:endParaRPr lang="en-US" sz="2000" b="1" kern="0" dirty="0">
              <a:solidFill>
                <a:srgbClr val="FFFFFF"/>
              </a:solidFill>
              <a:effectLst>
                <a:outerShdw blurRad="38100" dist="38100" dir="2700000" algn="tl">
                  <a:srgbClr val="000000">
                    <a:alpha val="43137"/>
                  </a:srgbClr>
                </a:outerShdw>
              </a:effectLst>
              <a:cs typeface="Arial" pitchFamily="34" charset="0"/>
            </a:endParaRPr>
          </a:p>
        </p:txBody>
      </p:sp>
      <p:sp>
        <p:nvSpPr>
          <p:cNvPr id="9" name="TextBox 8"/>
          <p:cNvSpPr txBox="1"/>
          <p:nvPr/>
        </p:nvSpPr>
        <p:spPr>
          <a:xfrm>
            <a:off x="152400" y="1738946"/>
            <a:ext cx="4038600" cy="1261884"/>
          </a:xfrm>
          <a:prstGeom prst="rect">
            <a:avLst/>
          </a:prstGeom>
          <a:noFill/>
        </p:spPr>
        <p:txBody>
          <a:bodyPr wrap="square" rtlCol="0">
            <a:spAutoFit/>
          </a:bodyPr>
          <a:lstStyle/>
          <a:p>
            <a:pPr>
              <a:lnSpc>
                <a:spcPct val="95000"/>
              </a:lnSpc>
            </a:pPr>
            <a:r>
              <a:rPr lang="en-US" sz="2000" b="1" dirty="0" err="1">
                <a:solidFill>
                  <a:schemeClr val="bg1"/>
                </a:solidFill>
                <a:effectLst>
                  <a:outerShdw blurRad="38100" dist="38100" dir="2700000" algn="tl">
                    <a:srgbClr val="000000">
                      <a:alpha val="43137"/>
                    </a:srgbClr>
                  </a:outerShdw>
                </a:effectLst>
              </a:rPr>
              <a:t>eMERGE</a:t>
            </a:r>
            <a:endParaRPr lang="en-US" sz="2000" b="1" dirty="0">
              <a:solidFill>
                <a:schemeClr val="bg1"/>
              </a:solidFill>
              <a:effectLst>
                <a:outerShdw blurRad="38100" dist="38100" dir="2700000" algn="tl">
                  <a:srgbClr val="000000">
                    <a:alpha val="43137"/>
                  </a:srgbClr>
                </a:outerShdw>
              </a:effectLst>
            </a:endParaRPr>
          </a:p>
          <a:p>
            <a:pPr marL="176213" indent="-176213">
              <a:lnSpc>
                <a:spcPct val="95000"/>
              </a:lnSpc>
              <a:buFont typeface="Arial" panose="020B0604020202020204" pitchFamily="34" charset="0"/>
              <a:buChar char="•"/>
            </a:pPr>
            <a:r>
              <a:rPr lang="en-US" sz="2000" b="1" dirty="0">
                <a:solidFill>
                  <a:schemeClr val="bg1"/>
                </a:solidFill>
                <a:effectLst>
                  <a:outerShdw blurRad="38100" dist="38100" dir="2700000" algn="tl">
                    <a:srgbClr val="000000">
                      <a:alpha val="43137"/>
                    </a:srgbClr>
                  </a:outerShdw>
                </a:effectLst>
              </a:rPr>
              <a:t>100K </a:t>
            </a:r>
            <a:r>
              <a:rPr lang="en-US" sz="2000" b="1" dirty="0" err="1">
                <a:solidFill>
                  <a:schemeClr val="bg1"/>
                </a:solidFill>
                <a:effectLst>
                  <a:outerShdw blurRad="38100" dist="38100" dir="2700000" algn="tl">
                    <a:srgbClr val="000000">
                      <a:alpha val="43137"/>
                    </a:srgbClr>
                  </a:outerShdw>
                </a:effectLst>
              </a:rPr>
              <a:t>pts</a:t>
            </a:r>
            <a:r>
              <a:rPr lang="en-US" sz="2000" b="1" dirty="0">
                <a:solidFill>
                  <a:schemeClr val="bg1"/>
                </a:solidFill>
                <a:effectLst>
                  <a:outerShdw blurRad="38100" dist="38100" dir="2700000" algn="tl">
                    <a:srgbClr val="000000">
                      <a:alpha val="43137"/>
                    </a:srgbClr>
                  </a:outerShdw>
                </a:effectLst>
              </a:rPr>
              <a:t>, 10 </a:t>
            </a:r>
            <a:r>
              <a:rPr lang="en-US" sz="2000" b="1" dirty="0" err="1">
                <a:solidFill>
                  <a:schemeClr val="bg1"/>
                </a:solidFill>
                <a:effectLst>
                  <a:outerShdw blurRad="38100" dist="38100" dir="2700000" algn="tl">
                    <a:srgbClr val="000000">
                      <a:alpha val="43137"/>
                    </a:srgbClr>
                  </a:outerShdw>
                </a:effectLst>
              </a:rPr>
              <a:t>biorepositories</a:t>
            </a:r>
            <a:endParaRPr lang="en-US" sz="2000" b="1" dirty="0">
              <a:solidFill>
                <a:schemeClr val="bg1"/>
              </a:solidFill>
              <a:effectLst>
                <a:outerShdw blurRad="38100" dist="38100" dir="2700000" algn="tl">
                  <a:srgbClr val="000000">
                    <a:alpha val="43137"/>
                  </a:srgbClr>
                </a:outerShdw>
              </a:effectLst>
            </a:endParaRPr>
          </a:p>
          <a:p>
            <a:pPr marL="176213" indent="-176213">
              <a:lnSpc>
                <a:spcPct val="95000"/>
              </a:lnSpc>
              <a:buFont typeface="Arial" panose="020B0604020202020204" pitchFamily="34" charset="0"/>
              <a:buChar char="•"/>
            </a:pPr>
            <a:r>
              <a:rPr lang="en-US" sz="2000" b="1" dirty="0" smtClean="0">
                <a:solidFill>
                  <a:schemeClr val="bg1"/>
                </a:solidFill>
                <a:effectLst>
                  <a:outerShdw blurRad="38100" dist="38100" dir="2700000" algn="tl">
                    <a:srgbClr val="000000">
                      <a:alpha val="43137"/>
                    </a:srgbClr>
                  </a:outerShdw>
                </a:effectLst>
              </a:rPr>
              <a:t>Network phenotypes</a:t>
            </a:r>
            <a:r>
              <a:rPr lang="en-US" sz="2000" b="1" dirty="0">
                <a:solidFill>
                  <a:schemeClr val="bg1"/>
                </a:solidFill>
                <a:effectLst>
                  <a:outerShdw blurRad="38100" dist="38100" dir="2700000" algn="tl">
                    <a:srgbClr val="000000">
                      <a:alpha val="43137"/>
                    </a:srgbClr>
                  </a:outerShdw>
                </a:effectLst>
              </a:rPr>
              <a:t>, genotypes</a:t>
            </a:r>
          </a:p>
          <a:p>
            <a:pPr marL="176213" indent="-176213">
              <a:lnSpc>
                <a:spcPct val="95000"/>
              </a:lnSpc>
              <a:buFont typeface="Arial" panose="020B0604020202020204" pitchFamily="34" charset="0"/>
              <a:buChar char="•"/>
            </a:pPr>
            <a:r>
              <a:rPr lang="en-US" sz="2000" b="1" dirty="0" smtClean="0">
                <a:solidFill>
                  <a:schemeClr val="bg1"/>
                </a:solidFill>
                <a:effectLst>
                  <a:outerShdw blurRad="38100" dist="38100" dir="2700000" algn="tl">
                    <a:srgbClr val="000000">
                      <a:alpha val="43137"/>
                    </a:srgbClr>
                  </a:outerShdw>
                </a:effectLst>
              </a:rPr>
              <a:t>Focus: evidence generation</a:t>
            </a:r>
            <a:endParaRPr lang="en-US" sz="2000" b="1" dirty="0">
              <a:solidFill>
                <a:schemeClr val="bg1"/>
              </a:solidFill>
              <a:effectLst>
                <a:outerShdw blurRad="38100" dist="38100" dir="2700000" algn="tl">
                  <a:srgbClr val="000000">
                    <a:alpha val="43137"/>
                  </a:srgbClr>
                </a:outerShdw>
              </a:effectLst>
            </a:endParaRPr>
          </a:p>
        </p:txBody>
      </p:sp>
      <p:sp>
        <p:nvSpPr>
          <p:cNvPr id="10" name="TextBox 9"/>
          <p:cNvSpPr txBox="1"/>
          <p:nvPr/>
        </p:nvSpPr>
        <p:spPr>
          <a:xfrm>
            <a:off x="152400" y="3505200"/>
            <a:ext cx="3147951" cy="3377848"/>
          </a:xfrm>
          <a:prstGeom prst="rect">
            <a:avLst/>
          </a:prstGeom>
          <a:noFill/>
        </p:spPr>
        <p:txBody>
          <a:bodyPr wrap="square" rtlCol="0">
            <a:spAutoFit/>
          </a:bodyPr>
          <a:lstStyle/>
          <a:p>
            <a:pPr marL="176213" lvl="0" indent="-176213">
              <a:lnSpc>
                <a:spcPct val="95000"/>
              </a:lnSpc>
              <a:spcBef>
                <a:spcPts val="900"/>
              </a:spcBef>
              <a:buFont typeface="Arial" panose="020B0604020202020204" pitchFamily="34" charset="0"/>
              <a:buChar char="•"/>
              <a:defRPr/>
            </a:pPr>
            <a:r>
              <a:rPr lang="en-US" sz="2000" b="1" kern="0" dirty="0">
                <a:solidFill>
                  <a:srgbClr val="FFFFFF"/>
                </a:solidFill>
                <a:effectLst>
                  <a:outerShdw blurRad="38100" dist="38100" dir="2700000" algn="tl">
                    <a:srgbClr val="000000">
                      <a:alpha val="43137"/>
                    </a:srgbClr>
                  </a:outerShdw>
                </a:effectLst>
                <a:cs typeface="Arial" pitchFamily="34" charset="0"/>
              </a:rPr>
              <a:t>Testing </a:t>
            </a:r>
            <a:r>
              <a:rPr lang="en-US" sz="2000" b="1" kern="0" dirty="0" smtClean="0">
                <a:solidFill>
                  <a:srgbClr val="FFFFFF"/>
                </a:solidFill>
                <a:effectLst>
                  <a:outerShdw blurRad="38100" dist="38100" dir="2700000" algn="tl">
                    <a:srgbClr val="000000">
                      <a:alpha val="43137"/>
                    </a:srgbClr>
                  </a:outerShdw>
                </a:effectLst>
                <a:cs typeface="Arial" pitchFamily="34" charset="0"/>
              </a:rPr>
              <a:t>novel </a:t>
            </a:r>
            <a:r>
              <a:rPr lang="en-US" sz="2000" b="1" kern="0" dirty="0">
                <a:solidFill>
                  <a:srgbClr val="FFFFFF"/>
                </a:solidFill>
                <a:effectLst>
                  <a:outerShdw blurRad="38100" dist="38100" dir="2700000" algn="tl">
                    <a:srgbClr val="000000">
                      <a:alpha val="43137"/>
                    </a:srgbClr>
                  </a:outerShdw>
                </a:effectLst>
                <a:cs typeface="Arial" pitchFamily="34" charset="0"/>
              </a:rPr>
              <a:t>implementation models </a:t>
            </a:r>
          </a:p>
          <a:p>
            <a:pPr marL="176213" lvl="0" indent="-176213">
              <a:lnSpc>
                <a:spcPct val="95000"/>
              </a:lnSpc>
              <a:spcBef>
                <a:spcPts val="900"/>
              </a:spcBef>
              <a:buFont typeface="Arial" panose="020B0604020202020204" pitchFamily="34" charset="0"/>
              <a:buChar char="•"/>
              <a:defRPr/>
            </a:pPr>
            <a:r>
              <a:rPr lang="en-US" sz="2000" b="1" kern="0" dirty="0" smtClean="0">
                <a:solidFill>
                  <a:srgbClr val="FFFFFF"/>
                </a:solidFill>
                <a:effectLst>
                  <a:outerShdw blurRad="38100" dist="38100" dir="2700000" algn="tl">
                    <a:srgbClr val="000000">
                      <a:alpha val="43137"/>
                    </a:srgbClr>
                  </a:outerShdw>
                </a:effectLst>
                <a:cs typeface="Arial" pitchFamily="34" charset="0"/>
              </a:rPr>
              <a:t>GWAS genotyping </a:t>
            </a:r>
            <a:r>
              <a:rPr lang="en-US" sz="2000" b="1" kern="0" dirty="0">
                <a:solidFill>
                  <a:srgbClr val="FFFFFF"/>
                </a:solidFill>
                <a:effectLst>
                  <a:outerShdw blurRad="38100" dist="38100" dir="2700000" algn="tl">
                    <a:srgbClr val="000000">
                      <a:alpha val="43137"/>
                    </a:srgbClr>
                  </a:outerShdw>
                </a:effectLst>
                <a:cs typeface="Arial" pitchFamily="34" charset="0"/>
              </a:rPr>
              <a:t>and targeted sequencing</a:t>
            </a:r>
          </a:p>
          <a:p>
            <a:pPr marL="176213" lvl="0" indent="-176213">
              <a:lnSpc>
                <a:spcPct val="95000"/>
              </a:lnSpc>
              <a:spcBef>
                <a:spcPts val="900"/>
              </a:spcBef>
              <a:buFont typeface="Arial" panose="020B0604020202020204" pitchFamily="34" charset="0"/>
              <a:buChar char="•"/>
              <a:defRPr/>
            </a:pPr>
            <a:r>
              <a:rPr lang="en-US" sz="2000" b="1" kern="0" dirty="0">
                <a:solidFill>
                  <a:srgbClr val="FFFFFF"/>
                </a:solidFill>
                <a:effectLst>
                  <a:outerShdw blurRad="38100" dist="38100" dir="2700000" algn="tl">
                    <a:srgbClr val="000000">
                      <a:alpha val="43137"/>
                    </a:srgbClr>
                  </a:outerShdw>
                </a:effectLst>
                <a:cs typeface="Arial" pitchFamily="34" charset="0"/>
              </a:rPr>
              <a:t>Developing and assessing  CDS tools</a:t>
            </a:r>
          </a:p>
          <a:p>
            <a:pPr marL="176213" lvl="0" indent="-176213">
              <a:lnSpc>
                <a:spcPct val="95000"/>
              </a:lnSpc>
              <a:spcBef>
                <a:spcPts val="900"/>
              </a:spcBef>
              <a:buFont typeface="Arial" panose="020B0604020202020204" pitchFamily="34" charset="0"/>
              <a:buChar char="•"/>
              <a:defRPr/>
            </a:pPr>
            <a:r>
              <a:rPr lang="en-US" sz="2000" b="1" kern="0" dirty="0">
                <a:solidFill>
                  <a:srgbClr val="FFFFFF"/>
                </a:solidFill>
                <a:effectLst>
                  <a:outerShdw blurRad="38100" dist="38100" dir="2700000" algn="tl">
                    <a:srgbClr val="000000">
                      <a:alpha val="43137"/>
                    </a:srgbClr>
                  </a:outerShdw>
                </a:effectLst>
                <a:cs typeface="Arial" pitchFamily="34" charset="0"/>
              </a:rPr>
              <a:t>Contributing to evidence </a:t>
            </a:r>
            <a:r>
              <a:rPr lang="en-US" sz="2000" b="1" kern="0" dirty="0" smtClean="0">
                <a:solidFill>
                  <a:srgbClr val="FFFFFF"/>
                </a:solidFill>
                <a:effectLst>
                  <a:outerShdw blurRad="38100" dist="38100" dir="2700000" algn="tl">
                    <a:srgbClr val="000000">
                      <a:alpha val="43137"/>
                    </a:srgbClr>
                  </a:outerShdw>
                </a:effectLst>
                <a:cs typeface="Arial" pitchFamily="34" charset="0"/>
              </a:rPr>
              <a:t>base: </a:t>
            </a:r>
            <a:r>
              <a:rPr lang="en-US" sz="2000" b="1" kern="0" dirty="0">
                <a:solidFill>
                  <a:srgbClr val="FFFFFF"/>
                </a:solidFill>
                <a:effectLst>
                  <a:outerShdw blurRad="38100" dist="38100" dir="2700000" algn="tl">
                    <a:srgbClr val="000000">
                      <a:alpha val="43137"/>
                    </a:srgbClr>
                  </a:outerShdw>
                </a:effectLst>
                <a:cs typeface="Arial" pitchFamily="34" charset="0"/>
              </a:rPr>
              <a:t>penetrance of </a:t>
            </a:r>
            <a:r>
              <a:rPr lang="en-US" sz="2000" b="1" kern="0" dirty="0" smtClean="0">
                <a:solidFill>
                  <a:srgbClr val="FFFFFF"/>
                </a:solidFill>
                <a:effectLst>
                  <a:outerShdw blurRad="38100" dist="38100" dir="2700000" algn="tl">
                    <a:srgbClr val="000000">
                      <a:alpha val="43137"/>
                    </a:srgbClr>
                  </a:outerShdw>
                </a:effectLst>
                <a:cs typeface="Arial" pitchFamily="34" charset="0"/>
              </a:rPr>
              <a:t>“</a:t>
            </a:r>
            <a:r>
              <a:rPr lang="en-US" sz="2000" b="1" kern="0" dirty="0">
                <a:solidFill>
                  <a:srgbClr val="FFFFFF"/>
                </a:solidFill>
                <a:effectLst>
                  <a:outerShdw blurRad="38100" dist="38100" dir="2700000" algn="tl">
                    <a:srgbClr val="000000">
                      <a:alpha val="43137"/>
                    </a:srgbClr>
                  </a:outerShdw>
                </a:effectLst>
                <a:cs typeface="Arial" pitchFamily="34" charset="0"/>
              </a:rPr>
              <a:t>pathogenic” variants</a:t>
            </a:r>
          </a:p>
          <a:p>
            <a:pPr marL="342900" indent="-342900">
              <a:buFont typeface="Arial" panose="020B0604020202020204" pitchFamily="34" charset="0"/>
              <a:buChar char="•"/>
            </a:pPr>
            <a:endParaRPr lang="en-US" sz="2000" b="1" dirty="0">
              <a:effectLst>
                <a:outerShdw blurRad="38100" dist="38100" dir="2700000" algn="tl">
                  <a:srgbClr val="000000">
                    <a:alpha val="43137"/>
                  </a:srgbClr>
                </a:outerShdw>
              </a:effectLst>
            </a:endParaRPr>
          </a:p>
        </p:txBody>
      </p:sp>
      <p:sp>
        <p:nvSpPr>
          <p:cNvPr id="11" name="TextBox 10"/>
          <p:cNvSpPr txBox="1"/>
          <p:nvPr/>
        </p:nvSpPr>
        <p:spPr>
          <a:xfrm>
            <a:off x="3514380" y="2743200"/>
            <a:ext cx="2106835" cy="2292935"/>
          </a:xfrm>
          <a:prstGeom prst="rect">
            <a:avLst/>
          </a:prstGeom>
          <a:noFill/>
        </p:spPr>
        <p:txBody>
          <a:bodyPr wrap="square" rtlCol="0">
            <a:spAutoFit/>
          </a:bodyPr>
          <a:lstStyle/>
          <a:p>
            <a:pPr marL="176213" lvl="0" indent="-176213" algn="ctr" fontAlgn="base">
              <a:lnSpc>
                <a:spcPct val="95000"/>
              </a:lnSpc>
              <a:spcBef>
                <a:spcPts val="600"/>
              </a:spcBef>
              <a:spcAft>
                <a:spcPct val="0"/>
              </a:spcAft>
              <a:buClr>
                <a:srgbClr val="FFFFFF"/>
              </a:buClr>
              <a:buSzPct val="100000"/>
              <a:buFont typeface="Arial" panose="020B0604020202020204" pitchFamily="34" charset="0"/>
              <a:buChar char="•"/>
              <a:defRPr/>
            </a:pPr>
            <a:r>
              <a:rPr lang="en-US" sz="2000" b="1" kern="0" dirty="0">
                <a:solidFill>
                  <a:srgbClr val="FFFFFF"/>
                </a:solidFill>
                <a:effectLst>
                  <a:outerShdw blurRad="38100" dist="38100" dir="2700000" algn="tl">
                    <a:srgbClr val="000000">
                      <a:alpha val="43137"/>
                    </a:srgbClr>
                  </a:outerShdw>
                </a:effectLst>
                <a:cs typeface="Arial" pitchFamily="34" charset="0"/>
              </a:rPr>
              <a:t>EMR integration</a:t>
            </a:r>
          </a:p>
          <a:p>
            <a:pPr marL="176213" lvl="0" indent="-176213" algn="ctr" fontAlgn="base">
              <a:lnSpc>
                <a:spcPct val="95000"/>
              </a:lnSpc>
              <a:spcBef>
                <a:spcPts val="600"/>
              </a:spcBef>
              <a:spcAft>
                <a:spcPct val="0"/>
              </a:spcAft>
              <a:buClr>
                <a:srgbClr val="FFFFFF"/>
              </a:buClr>
              <a:buSzPct val="100000"/>
              <a:buFont typeface="Arial" panose="020B0604020202020204" pitchFamily="34" charset="0"/>
              <a:buChar char="•"/>
              <a:defRPr/>
            </a:pPr>
            <a:r>
              <a:rPr lang="en-US" sz="2000" b="1" kern="0" dirty="0" smtClean="0">
                <a:solidFill>
                  <a:srgbClr val="FFFFFF"/>
                </a:solidFill>
                <a:effectLst>
                  <a:outerShdw blurRad="38100" dist="38100" dir="2700000" algn="tl">
                    <a:srgbClr val="000000">
                      <a:alpha val="43137"/>
                    </a:srgbClr>
                  </a:outerShdw>
                </a:effectLst>
                <a:cs typeface="Arial" pitchFamily="34" charset="0"/>
              </a:rPr>
              <a:t>Cost-effectiveness</a:t>
            </a:r>
            <a:endParaRPr lang="en-US" sz="2000" b="1" kern="0" dirty="0">
              <a:solidFill>
                <a:srgbClr val="FFFFFF"/>
              </a:solidFill>
              <a:effectLst>
                <a:outerShdw blurRad="38100" dist="38100" dir="2700000" algn="tl">
                  <a:srgbClr val="000000">
                    <a:alpha val="43137"/>
                  </a:srgbClr>
                </a:outerShdw>
              </a:effectLst>
              <a:cs typeface="Arial" pitchFamily="34" charset="0"/>
            </a:endParaRPr>
          </a:p>
          <a:p>
            <a:pPr marL="176213" lvl="0" indent="-176213" algn="ctr" fontAlgn="base">
              <a:lnSpc>
                <a:spcPct val="95000"/>
              </a:lnSpc>
              <a:spcBef>
                <a:spcPts val="600"/>
              </a:spcBef>
              <a:spcAft>
                <a:spcPct val="0"/>
              </a:spcAft>
              <a:buClr>
                <a:srgbClr val="FFFFFF"/>
              </a:buClr>
              <a:buSzPct val="100000"/>
              <a:buFont typeface="Arial" panose="020B0604020202020204" pitchFamily="34" charset="0"/>
              <a:buChar char="•"/>
              <a:defRPr/>
            </a:pPr>
            <a:r>
              <a:rPr lang="en-US" sz="2000" b="1" kern="0" dirty="0" smtClean="0">
                <a:solidFill>
                  <a:srgbClr val="FFFFFF"/>
                </a:solidFill>
                <a:effectLst>
                  <a:outerShdw blurRad="38100" dist="38100" dir="2700000" algn="tl">
                    <a:srgbClr val="000000">
                      <a:alpha val="43137"/>
                    </a:srgbClr>
                  </a:outerShdw>
                </a:effectLst>
                <a:cs typeface="Arial" pitchFamily="34" charset="0"/>
              </a:rPr>
              <a:t>Patient/ clinician education</a:t>
            </a:r>
            <a:endParaRPr lang="en-US" sz="2000" b="1" kern="0" dirty="0">
              <a:solidFill>
                <a:srgbClr val="FFFFFF"/>
              </a:solidFill>
              <a:effectLst>
                <a:outerShdw blurRad="38100" dist="38100" dir="2700000" algn="tl">
                  <a:srgbClr val="000000">
                    <a:alpha val="43137"/>
                  </a:srgbClr>
                </a:outerShdw>
              </a:effectLst>
              <a:cs typeface="Arial" pitchFamily="34" charset="0"/>
            </a:endParaRPr>
          </a:p>
        </p:txBody>
      </p:sp>
    </p:spTree>
    <p:custDataLst>
      <p:tags r:id="rId1"/>
    </p:custDataLst>
    <p:extLst>
      <p:ext uri="{BB962C8B-B14F-4D97-AF65-F5344CB8AC3E}">
        <p14:creationId xmlns:p14="http://schemas.microsoft.com/office/powerpoint/2010/main" val="1297970522"/>
      </p:ext>
    </p:extLst>
  </p:cSld>
  <p:clrMapOvr>
    <a:masterClrMapping/>
  </p:clrMapOvr>
  <mc:AlternateContent xmlns:mc="http://schemas.openxmlformats.org/markup-compatibility/2006" xmlns:p14="http://schemas.microsoft.com/office/powerpoint/2010/main">
    <mc:Choice Requires="p14">
      <p:transition spd="med" p14:dur="700" advTm="46244">
        <p:fade/>
      </p:transition>
    </mc:Choice>
    <mc:Fallback xmlns="">
      <p:transition spd="med" advTm="4624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5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xEl>
                                              <p:pRg st="0" end="0"/>
                                            </p:txEl>
                                          </p:spTgt>
                                        </p:tgtEl>
                                        <p:attrNameLst>
                                          <p:attrName>style.visibility</p:attrName>
                                        </p:attrNameLst>
                                      </p:cBhvr>
                                      <p:to>
                                        <p:strVal val="visible"/>
                                      </p:to>
                                    </p:set>
                                    <p:animEffect transition="in" filter="fade">
                                      <p:cBhvr>
                                        <p:cTn id="28" dur="500"/>
                                        <p:tgtEl>
                                          <p:spTgt spid="8">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
                                            <p:txEl>
                                              <p:pRg st="1" end="1"/>
                                            </p:txEl>
                                          </p:spTgt>
                                        </p:tgtEl>
                                        <p:attrNameLst>
                                          <p:attrName>style.visibility</p:attrName>
                                        </p:attrNameLst>
                                      </p:cBhvr>
                                      <p:to>
                                        <p:strVal val="visible"/>
                                      </p:to>
                                    </p:set>
                                    <p:animEffect transition="in" filter="fade">
                                      <p:cBhvr>
                                        <p:cTn id="33" dur="500"/>
                                        <p:tgtEl>
                                          <p:spTgt spid="10">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8">
                                            <p:txEl>
                                              <p:pRg st="1" end="1"/>
                                            </p:txEl>
                                          </p:spTgt>
                                        </p:tgtEl>
                                        <p:attrNameLst>
                                          <p:attrName>style.visibility</p:attrName>
                                        </p:attrNameLst>
                                      </p:cBhvr>
                                      <p:to>
                                        <p:strVal val="visible"/>
                                      </p:to>
                                    </p:set>
                                    <p:animEffect transition="in" filter="fade">
                                      <p:cBhvr>
                                        <p:cTn id="38" dur="500"/>
                                        <p:tgtEl>
                                          <p:spTgt spid="8">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0">
                                            <p:txEl>
                                              <p:pRg st="2" end="2"/>
                                            </p:txEl>
                                          </p:spTgt>
                                        </p:tgtEl>
                                        <p:attrNameLst>
                                          <p:attrName>style.visibility</p:attrName>
                                        </p:attrNameLst>
                                      </p:cBhvr>
                                      <p:to>
                                        <p:strVal val="visible"/>
                                      </p:to>
                                    </p:set>
                                    <p:animEffect transition="in" filter="fade">
                                      <p:cBhvr>
                                        <p:cTn id="43" dur="500"/>
                                        <p:tgtEl>
                                          <p:spTgt spid="10">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8">
                                            <p:txEl>
                                              <p:pRg st="2" end="2"/>
                                            </p:txEl>
                                          </p:spTgt>
                                        </p:tgtEl>
                                        <p:attrNameLst>
                                          <p:attrName>style.visibility</p:attrName>
                                        </p:attrNameLst>
                                      </p:cBhvr>
                                      <p:to>
                                        <p:strVal val="visible"/>
                                      </p:to>
                                    </p:set>
                                    <p:animEffect transition="in" filter="fade">
                                      <p:cBhvr>
                                        <p:cTn id="48" dur="500"/>
                                        <p:tgtEl>
                                          <p:spTgt spid="8">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10">
                                            <p:txEl>
                                              <p:pRg st="3" end="3"/>
                                            </p:txEl>
                                          </p:spTgt>
                                        </p:tgtEl>
                                        <p:attrNameLst>
                                          <p:attrName>style.visibility</p:attrName>
                                        </p:attrNameLst>
                                      </p:cBhvr>
                                      <p:to>
                                        <p:strVal val="visible"/>
                                      </p:to>
                                    </p:set>
                                    <p:animEffect transition="in" filter="fade">
                                      <p:cBhvr>
                                        <p:cTn id="53" dur="500"/>
                                        <p:tgtEl>
                                          <p:spTgt spid="10">
                                            <p:txEl>
                                              <p:pRg st="3" end="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8">
                                            <p:txEl>
                                              <p:pRg st="3" end="3"/>
                                            </p:txEl>
                                          </p:spTgt>
                                        </p:tgtEl>
                                        <p:attrNameLst>
                                          <p:attrName>style.visibility</p:attrName>
                                        </p:attrNameLst>
                                      </p:cBhvr>
                                      <p:to>
                                        <p:strVal val="visible"/>
                                      </p:to>
                                    </p:set>
                                    <p:animEffect transition="in" filter="fade">
                                      <p:cBhvr>
                                        <p:cTn id="58" dur="500"/>
                                        <p:tgtEl>
                                          <p:spTgt spid="8">
                                            <p:txEl>
                                              <p:pRg st="3" end="3"/>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1">
                                            <p:txEl>
                                              <p:pRg st="0" end="0"/>
                                            </p:txEl>
                                          </p:spTgt>
                                        </p:tgtEl>
                                        <p:attrNameLst>
                                          <p:attrName>style.visibility</p:attrName>
                                        </p:attrNameLst>
                                      </p:cBhvr>
                                      <p:to>
                                        <p:strVal val="visible"/>
                                      </p:to>
                                    </p:set>
                                    <p:animEffect transition="in" filter="fade">
                                      <p:cBhvr>
                                        <p:cTn id="63" dur="500"/>
                                        <p:tgtEl>
                                          <p:spTgt spid="11">
                                            <p:txEl>
                                              <p:pRg st="0" end="0"/>
                                            </p:txEl>
                                          </p:spTgt>
                                        </p:tgtEl>
                                      </p:cBhvr>
                                    </p:animEffect>
                                  </p:childTnLst>
                                </p:cTn>
                              </p:par>
                            </p:childTnLst>
                          </p:cTn>
                        </p:par>
                        <p:par>
                          <p:cTn id="64" fill="hold">
                            <p:stCondLst>
                              <p:cond delay="500"/>
                            </p:stCondLst>
                            <p:childTnLst>
                              <p:par>
                                <p:cTn id="65" presetID="10" presetClass="entr" presetSubtype="0" fill="hold" nodeType="afterEffect">
                                  <p:stCondLst>
                                    <p:cond delay="0"/>
                                  </p:stCondLst>
                                  <p:childTnLst>
                                    <p:set>
                                      <p:cBhvr>
                                        <p:cTn id="66" dur="1" fill="hold">
                                          <p:stCondLst>
                                            <p:cond delay="0"/>
                                          </p:stCondLst>
                                        </p:cTn>
                                        <p:tgtEl>
                                          <p:spTgt spid="11">
                                            <p:txEl>
                                              <p:pRg st="1" end="1"/>
                                            </p:txEl>
                                          </p:spTgt>
                                        </p:tgtEl>
                                        <p:attrNameLst>
                                          <p:attrName>style.visibility</p:attrName>
                                        </p:attrNameLst>
                                      </p:cBhvr>
                                      <p:to>
                                        <p:strVal val="visible"/>
                                      </p:to>
                                    </p:set>
                                    <p:animEffect transition="in" filter="fade">
                                      <p:cBhvr>
                                        <p:cTn id="67" dur="500"/>
                                        <p:tgtEl>
                                          <p:spTgt spid="11">
                                            <p:txEl>
                                              <p:pRg st="1" end="1"/>
                                            </p:txEl>
                                          </p:spTgt>
                                        </p:tgtEl>
                                      </p:cBhvr>
                                    </p:animEffect>
                                  </p:childTnLst>
                                </p:cTn>
                              </p:par>
                            </p:childTnLst>
                          </p:cTn>
                        </p:par>
                        <p:par>
                          <p:cTn id="68" fill="hold">
                            <p:stCondLst>
                              <p:cond delay="1000"/>
                            </p:stCondLst>
                            <p:childTnLst>
                              <p:par>
                                <p:cTn id="69" presetID="10" presetClass="entr" presetSubtype="0" fill="hold" nodeType="afterEffect">
                                  <p:stCondLst>
                                    <p:cond delay="0"/>
                                  </p:stCondLst>
                                  <p:childTnLst>
                                    <p:set>
                                      <p:cBhvr>
                                        <p:cTn id="70" dur="1" fill="hold">
                                          <p:stCondLst>
                                            <p:cond delay="0"/>
                                          </p:stCondLst>
                                        </p:cTn>
                                        <p:tgtEl>
                                          <p:spTgt spid="11">
                                            <p:txEl>
                                              <p:pRg st="2" end="2"/>
                                            </p:txEl>
                                          </p:spTgt>
                                        </p:tgtEl>
                                        <p:attrNameLst>
                                          <p:attrName>style.visibility</p:attrName>
                                        </p:attrNameLst>
                                      </p:cBhvr>
                                      <p:to>
                                        <p:strVal val="visible"/>
                                      </p:to>
                                    </p:set>
                                    <p:animEffect transition="in" filter="fade">
                                      <p:cBhvr>
                                        <p:cTn id="71"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4" grpId="0"/>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77452" y="444674"/>
            <a:ext cx="1123809" cy="1690687"/>
            <a:chOff x="177452" y="444674"/>
            <a:chExt cx="1123809" cy="1690687"/>
          </a:xfrm>
        </p:grpSpPr>
        <p:sp>
          <p:nvSpPr>
            <p:cNvPr id="18" name="Rectangle 17"/>
            <p:cNvSpPr/>
            <p:nvPr/>
          </p:nvSpPr>
          <p:spPr>
            <a:xfrm>
              <a:off x="177452" y="444674"/>
              <a:ext cx="1123809" cy="1690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57200"/>
              <a:ext cx="869442" cy="16404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914400"/>
            <a:ext cx="2133600" cy="790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2362200"/>
            <a:ext cx="1714500" cy="115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48113" y="914400"/>
            <a:ext cx="1233487" cy="1233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14550" y="1905000"/>
            <a:ext cx="1466850" cy="97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39242" y="2308976"/>
            <a:ext cx="1294958" cy="1310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1658" y="2289044"/>
            <a:ext cx="1380683" cy="1365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1000" y="2209800"/>
            <a:ext cx="13716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68382" y="933450"/>
            <a:ext cx="2933700" cy="112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5"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6086" y="3733800"/>
            <a:ext cx="1608914" cy="1077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32053" y="3824591"/>
            <a:ext cx="2650787" cy="899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7" name="Picture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143910" y="2971800"/>
            <a:ext cx="1437490" cy="1240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Rectangle 20"/>
          <p:cNvSpPr/>
          <p:nvPr/>
        </p:nvSpPr>
        <p:spPr>
          <a:xfrm>
            <a:off x="0" y="0"/>
            <a:ext cx="9144000" cy="6858000"/>
          </a:xfrm>
          <a:prstGeom prst="rect">
            <a:avLst/>
          </a:prstGeom>
          <a:gradFill>
            <a:gsLst>
              <a:gs pos="0">
                <a:schemeClr val="tx1"/>
              </a:gs>
              <a:gs pos="100000">
                <a:srgbClr val="0000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17" name="Group 16"/>
          <p:cNvGrpSpPr/>
          <p:nvPr/>
        </p:nvGrpSpPr>
        <p:grpSpPr>
          <a:xfrm>
            <a:off x="346414" y="4952030"/>
            <a:ext cx="1850057" cy="1817608"/>
            <a:chOff x="346414" y="4926978"/>
            <a:chExt cx="1850057" cy="1817608"/>
          </a:xfrm>
        </p:grpSpPr>
        <p:sp>
          <p:nvSpPr>
            <p:cNvPr id="3" name="TextBox 2"/>
            <p:cNvSpPr txBox="1"/>
            <p:nvPr/>
          </p:nvSpPr>
          <p:spPr>
            <a:xfrm>
              <a:off x="355948" y="6406032"/>
              <a:ext cx="1840523" cy="338554"/>
            </a:xfrm>
            <a:prstGeom prst="rect">
              <a:avLst/>
            </a:prstGeom>
            <a:solidFill>
              <a:schemeClr val="bg1"/>
            </a:solidFill>
          </p:spPr>
          <p:txBody>
            <a:bodyPr wrap="square" tIns="0" bIns="0" rtlCol="0" anchor="ctr">
              <a:spAutoFit/>
            </a:bodyPr>
            <a:lstStyle/>
            <a:p>
              <a:pPr algn="ctr"/>
              <a:r>
                <a:rPr lang="en-US" sz="2200" dirty="0" err="1" smtClean="0">
                  <a:solidFill>
                    <a:srgbClr val="0000FF"/>
                  </a:solidFill>
                </a:rPr>
                <a:t>Rongling</a:t>
              </a:r>
              <a:r>
                <a:rPr lang="en-US" sz="2200" dirty="0" smtClean="0">
                  <a:solidFill>
                    <a:srgbClr val="0000FF"/>
                  </a:solidFill>
                </a:rPr>
                <a:t> Li</a:t>
              </a:r>
              <a:endParaRPr lang="en-US" sz="2200" dirty="0">
                <a:solidFill>
                  <a:srgbClr val="0000FF"/>
                </a:solidFill>
              </a:endParaRPr>
            </a:p>
          </p:txBody>
        </p:sp>
        <p:pic>
          <p:nvPicPr>
            <p:cNvPr id="16" name="Picture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46414" y="4926978"/>
              <a:ext cx="1849967" cy="1512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 name="Group 12"/>
          <p:cNvGrpSpPr/>
          <p:nvPr/>
        </p:nvGrpSpPr>
        <p:grpSpPr>
          <a:xfrm>
            <a:off x="2546176" y="4953000"/>
            <a:ext cx="1885950" cy="1806420"/>
            <a:chOff x="2457450" y="4953000"/>
            <a:chExt cx="1885950" cy="1806420"/>
          </a:xfrm>
        </p:grpSpPr>
        <p:sp>
          <p:nvSpPr>
            <p:cNvPr id="24" name="TextBox 23"/>
            <p:cNvSpPr txBox="1"/>
            <p:nvPr/>
          </p:nvSpPr>
          <p:spPr>
            <a:xfrm>
              <a:off x="2457450" y="6420866"/>
              <a:ext cx="1885950" cy="338554"/>
            </a:xfrm>
            <a:prstGeom prst="rect">
              <a:avLst/>
            </a:prstGeom>
            <a:solidFill>
              <a:schemeClr val="bg1"/>
            </a:solidFill>
          </p:spPr>
          <p:txBody>
            <a:bodyPr wrap="square" lIns="0" tIns="0" rIns="0" bIns="0" rtlCol="0" anchor="ctr">
              <a:spAutoFit/>
            </a:bodyPr>
            <a:lstStyle/>
            <a:p>
              <a:pPr algn="ctr"/>
              <a:r>
                <a:rPr lang="en-US" sz="2200" dirty="0" smtClean="0">
                  <a:solidFill>
                    <a:srgbClr val="0000FF"/>
                  </a:solidFill>
                </a:rPr>
                <a:t>Jackie Odgis</a:t>
              </a:r>
              <a:endParaRPr lang="en-US" sz="2200" dirty="0">
                <a:solidFill>
                  <a:srgbClr val="0000FF"/>
                </a:solidFill>
              </a:endParaRPr>
            </a:p>
          </p:txBody>
        </p:sp>
        <p:pic>
          <p:nvPicPr>
            <p:cNvPr id="12" name="Picture 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57450" y="4953000"/>
              <a:ext cx="1885950" cy="150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7890" name="Rectangle 2"/>
          <p:cNvSpPr>
            <a:spLocks noGrp="1" noChangeArrowheads="1"/>
          </p:cNvSpPr>
          <p:nvPr>
            <p:ph type="title"/>
          </p:nvPr>
        </p:nvSpPr>
        <p:spPr>
          <a:xfrm>
            <a:off x="76200" y="228600"/>
            <a:ext cx="8991600" cy="685800"/>
          </a:xfrm>
        </p:spPr>
        <p:txBody>
          <a:bodyPr/>
          <a:lstStyle/>
          <a:p>
            <a:pPr eaLnBrk="1" hangingPunct="1">
              <a:lnSpc>
                <a:spcPct val="90000"/>
              </a:lnSpc>
            </a:pPr>
            <a:r>
              <a:rPr lang="en-US" dirty="0" smtClean="0"/>
              <a:t>Many Thanks…</a:t>
            </a:r>
          </a:p>
        </p:txBody>
      </p:sp>
      <p:grpSp>
        <p:nvGrpSpPr>
          <p:cNvPr id="15" name="Group 14"/>
          <p:cNvGrpSpPr/>
          <p:nvPr/>
        </p:nvGrpSpPr>
        <p:grpSpPr>
          <a:xfrm>
            <a:off x="4800600" y="4953001"/>
            <a:ext cx="1852009" cy="1812896"/>
            <a:chOff x="4719034" y="4953001"/>
            <a:chExt cx="1852009" cy="1812896"/>
          </a:xfrm>
        </p:grpSpPr>
        <p:sp>
          <p:nvSpPr>
            <p:cNvPr id="20" name="TextBox 19"/>
            <p:cNvSpPr txBox="1"/>
            <p:nvPr/>
          </p:nvSpPr>
          <p:spPr>
            <a:xfrm>
              <a:off x="4719034" y="6427343"/>
              <a:ext cx="1852009" cy="338554"/>
            </a:xfrm>
            <a:prstGeom prst="rect">
              <a:avLst/>
            </a:prstGeom>
            <a:solidFill>
              <a:schemeClr val="bg1"/>
            </a:solidFill>
          </p:spPr>
          <p:txBody>
            <a:bodyPr wrap="square" lIns="0" tIns="0" rIns="0" bIns="0" rtlCol="0" anchor="ctr">
              <a:spAutoFit/>
            </a:bodyPr>
            <a:lstStyle/>
            <a:p>
              <a:pPr algn="ctr"/>
              <a:r>
                <a:rPr lang="en-US" sz="2200" dirty="0" smtClean="0">
                  <a:solidFill>
                    <a:srgbClr val="0000FF"/>
                  </a:solidFill>
                </a:rPr>
                <a:t>Simona Volpi</a:t>
              </a:r>
              <a:endParaRPr lang="en-US" sz="2200" dirty="0">
                <a:solidFill>
                  <a:srgbClr val="0000FF"/>
                </a:solidFill>
              </a:endParaRPr>
            </a:p>
          </p:txBody>
        </p:sp>
        <p:pic>
          <p:nvPicPr>
            <p:cNvPr id="14" name="Picture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719034" y="4953001"/>
              <a:ext cx="1852009" cy="1523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1" name="Group 10"/>
          <p:cNvGrpSpPr/>
          <p:nvPr/>
        </p:nvGrpSpPr>
        <p:grpSpPr>
          <a:xfrm>
            <a:off x="6968041" y="4965526"/>
            <a:ext cx="1807485" cy="1790829"/>
            <a:chOff x="6594597" y="4990971"/>
            <a:chExt cx="1807485" cy="1790829"/>
          </a:xfrm>
        </p:grpSpPr>
        <p:sp>
          <p:nvSpPr>
            <p:cNvPr id="27" name="TextBox 26"/>
            <p:cNvSpPr txBox="1"/>
            <p:nvPr/>
          </p:nvSpPr>
          <p:spPr>
            <a:xfrm>
              <a:off x="6594597" y="6443246"/>
              <a:ext cx="1807485" cy="338554"/>
            </a:xfrm>
            <a:prstGeom prst="rect">
              <a:avLst/>
            </a:prstGeom>
            <a:solidFill>
              <a:schemeClr val="bg1"/>
            </a:solidFill>
          </p:spPr>
          <p:txBody>
            <a:bodyPr wrap="square" lIns="0" tIns="0" rIns="0" bIns="0" rtlCol="0" anchor="ctr">
              <a:spAutoFit/>
            </a:bodyPr>
            <a:lstStyle/>
            <a:p>
              <a:pPr algn="ctr"/>
              <a:r>
                <a:rPr lang="en-US" sz="2200" dirty="0" smtClean="0">
                  <a:solidFill>
                    <a:srgbClr val="0000FF"/>
                  </a:solidFill>
                </a:rPr>
                <a:t>Ken Wiley</a:t>
              </a:r>
              <a:endParaRPr lang="en-US" sz="2200" dirty="0">
                <a:solidFill>
                  <a:srgbClr val="0000FF"/>
                </a:solidFill>
              </a:endParaRPr>
            </a:p>
          </p:txBody>
        </p:sp>
        <p:pic>
          <p:nvPicPr>
            <p:cNvPr id="10" name="Picture 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594597" y="4990971"/>
              <a:ext cx="1807485" cy="1496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391629514"/>
      </p:ext>
    </p:extLst>
  </p:cSld>
  <p:clrMapOvr>
    <a:masterClrMapping/>
  </p:clrMapOvr>
  <mc:AlternateContent xmlns:mc="http://schemas.openxmlformats.org/markup-compatibility/2006" xmlns:p14="http://schemas.microsoft.com/office/powerpoint/2010/main">
    <mc:Choice Requires="p14">
      <p:transition spd="med" p14:dur="700" advTm="13774">
        <p:fade/>
      </p:transition>
    </mc:Choice>
    <mc:Fallback xmlns="">
      <p:transition spd="med" advTm="1377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32"/>
                                        </p:tgtEl>
                                        <p:attrNameLst>
                                          <p:attrName>style.visibility</p:attrName>
                                        </p:attrNameLst>
                                      </p:cBhvr>
                                      <p:to>
                                        <p:strVal val="visible"/>
                                      </p:to>
                                    </p:set>
                                    <p:anim calcmode="lin" valueType="num">
                                      <p:cBhvr>
                                        <p:cTn id="11" dur="500" fill="hold"/>
                                        <p:tgtEl>
                                          <p:spTgt spid="1032"/>
                                        </p:tgtEl>
                                        <p:attrNameLst>
                                          <p:attrName>ppt_w</p:attrName>
                                        </p:attrNameLst>
                                      </p:cBhvr>
                                      <p:tavLst>
                                        <p:tav tm="0">
                                          <p:val>
                                            <p:fltVal val="0"/>
                                          </p:val>
                                        </p:tav>
                                        <p:tav tm="100000">
                                          <p:val>
                                            <p:strVal val="#ppt_w"/>
                                          </p:val>
                                        </p:tav>
                                      </p:tavLst>
                                    </p:anim>
                                    <p:anim calcmode="lin" valueType="num">
                                      <p:cBhvr>
                                        <p:cTn id="12" dur="500" fill="hold"/>
                                        <p:tgtEl>
                                          <p:spTgt spid="1032"/>
                                        </p:tgtEl>
                                        <p:attrNameLst>
                                          <p:attrName>ppt_h</p:attrName>
                                        </p:attrNameLst>
                                      </p:cBhvr>
                                      <p:tavLst>
                                        <p:tav tm="0">
                                          <p:val>
                                            <p:fltVal val="0"/>
                                          </p:val>
                                        </p:tav>
                                        <p:tav tm="100000">
                                          <p:val>
                                            <p:strVal val="#ppt_h"/>
                                          </p:val>
                                        </p:tav>
                                      </p:tavLst>
                                    </p:anim>
                                    <p:animEffect transition="in" filter="fade">
                                      <p:cBhvr>
                                        <p:cTn id="13" dur="500"/>
                                        <p:tgtEl>
                                          <p:spTgt spid="103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2"/>
          <p:cNvSpPr>
            <a:spLocks noGrp="1" noChangeArrowheads="1"/>
          </p:cNvSpPr>
          <p:nvPr>
            <p:ph type="title" idx="4294967295"/>
          </p:nvPr>
        </p:nvSpPr>
        <p:spPr>
          <a:xfrm>
            <a:off x="746125" y="152400"/>
            <a:ext cx="7635875" cy="762000"/>
          </a:xfrm>
        </p:spPr>
        <p:txBody>
          <a:bodyPr/>
          <a:lstStyle/>
          <a:p>
            <a:pPr eaLnBrk="1" hangingPunct="1"/>
            <a:r>
              <a:rPr lang="en-US" dirty="0" smtClean="0"/>
              <a:t>David’s Questions</a:t>
            </a:r>
            <a:endParaRPr lang="en-US" b="1" dirty="0" smtClean="0"/>
          </a:p>
        </p:txBody>
      </p:sp>
      <p:sp>
        <p:nvSpPr>
          <p:cNvPr id="2" name="Rectangle 1"/>
          <p:cNvSpPr/>
          <p:nvPr/>
        </p:nvSpPr>
        <p:spPr>
          <a:xfrm>
            <a:off x="228600" y="914400"/>
            <a:ext cx="8686800" cy="5669244"/>
          </a:xfrm>
          <a:prstGeom prst="rect">
            <a:avLst/>
          </a:prstGeom>
        </p:spPr>
        <p:txBody>
          <a:bodyPr wrap="square">
            <a:spAutoFit/>
          </a:bodyPr>
          <a:lstStyle/>
          <a:p>
            <a:pPr marL="342900" lvl="0" indent="-342900">
              <a:lnSpc>
                <a:spcPct val="90000"/>
              </a:lnSpc>
              <a:spcBef>
                <a:spcPts val="1800"/>
              </a:spcBef>
              <a:buFont typeface="Arial" panose="020B0604020202020204" pitchFamily="34" charset="0"/>
              <a:buChar char="•"/>
            </a:pPr>
            <a:r>
              <a:rPr lang="en-US" sz="2800" dirty="0" smtClean="0">
                <a:solidFill>
                  <a:schemeClr val="bg1"/>
                </a:solidFill>
              </a:rPr>
              <a:t>Why does NHGRI need to stimulate this–10 </a:t>
            </a:r>
            <a:r>
              <a:rPr lang="en-US" sz="2800" dirty="0" err="1">
                <a:solidFill>
                  <a:schemeClr val="bg1"/>
                </a:solidFill>
              </a:rPr>
              <a:t>yrs</a:t>
            </a:r>
            <a:r>
              <a:rPr lang="en-US" sz="2800" dirty="0">
                <a:solidFill>
                  <a:schemeClr val="bg1"/>
                </a:solidFill>
              </a:rPr>
              <a:t> from </a:t>
            </a:r>
            <a:r>
              <a:rPr lang="en-US" sz="2800" dirty="0" smtClean="0">
                <a:solidFill>
                  <a:schemeClr val="bg1"/>
                </a:solidFill>
              </a:rPr>
              <a:t>now, </a:t>
            </a:r>
            <a:r>
              <a:rPr lang="en-US" sz="2800" dirty="0">
                <a:solidFill>
                  <a:schemeClr val="bg1"/>
                </a:solidFill>
              </a:rPr>
              <a:t>if NHGRI didn’t do this would anyone notice</a:t>
            </a:r>
          </a:p>
          <a:p>
            <a:pPr marL="342900" lvl="0" indent="-342900">
              <a:lnSpc>
                <a:spcPct val="90000"/>
              </a:lnSpc>
              <a:spcBef>
                <a:spcPts val="1800"/>
              </a:spcBef>
              <a:buFont typeface="Arial" panose="020B0604020202020204" pitchFamily="34" charset="0"/>
              <a:buChar char="•"/>
            </a:pPr>
            <a:r>
              <a:rPr lang="en-US" sz="2800" dirty="0" smtClean="0">
                <a:solidFill>
                  <a:schemeClr val="bg1"/>
                </a:solidFill>
              </a:rPr>
              <a:t>Rationale for requiring existing GWAS data-- barrier </a:t>
            </a:r>
            <a:r>
              <a:rPr lang="en-US" sz="2800" dirty="0">
                <a:solidFill>
                  <a:schemeClr val="bg1"/>
                </a:solidFill>
              </a:rPr>
              <a:t>to </a:t>
            </a:r>
            <a:r>
              <a:rPr lang="en-US" sz="2800" dirty="0" smtClean="0">
                <a:solidFill>
                  <a:schemeClr val="bg1"/>
                </a:solidFill>
              </a:rPr>
              <a:t>entry of new sites</a:t>
            </a:r>
          </a:p>
          <a:p>
            <a:pPr marL="342900" lvl="0" indent="-342900">
              <a:lnSpc>
                <a:spcPct val="90000"/>
              </a:lnSpc>
              <a:spcBef>
                <a:spcPts val="1800"/>
              </a:spcBef>
              <a:buFont typeface="Arial" panose="020B0604020202020204" pitchFamily="34" charset="0"/>
              <a:buChar char="•"/>
            </a:pPr>
            <a:r>
              <a:rPr lang="en-US" sz="2800" dirty="0" smtClean="0">
                <a:solidFill>
                  <a:schemeClr val="bg1"/>
                </a:solidFill>
              </a:rPr>
              <a:t>What are most significant </a:t>
            </a:r>
            <a:r>
              <a:rPr lang="en-US" sz="2800" dirty="0">
                <a:solidFill>
                  <a:schemeClr val="bg1"/>
                </a:solidFill>
              </a:rPr>
              <a:t>achievements of </a:t>
            </a:r>
            <a:r>
              <a:rPr lang="en-US" sz="2800" dirty="0" smtClean="0">
                <a:solidFill>
                  <a:schemeClr val="bg1"/>
                </a:solidFill>
              </a:rPr>
              <a:t>phases I </a:t>
            </a:r>
            <a:r>
              <a:rPr lang="en-US" sz="2800" dirty="0">
                <a:solidFill>
                  <a:schemeClr val="bg1"/>
                </a:solidFill>
              </a:rPr>
              <a:t>and II, how </a:t>
            </a:r>
            <a:r>
              <a:rPr lang="en-US" sz="2800" dirty="0" smtClean="0">
                <a:solidFill>
                  <a:schemeClr val="bg1"/>
                </a:solidFill>
              </a:rPr>
              <a:t>do they inform thinking </a:t>
            </a:r>
            <a:r>
              <a:rPr lang="en-US" sz="2800" dirty="0">
                <a:solidFill>
                  <a:schemeClr val="bg1"/>
                </a:solidFill>
              </a:rPr>
              <a:t>about </a:t>
            </a:r>
            <a:r>
              <a:rPr lang="en-US" sz="2800" dirty="0" smtClean="0">
                <a:solidFill>
                  <a:schemeClr val="bg1"/>
                </a:solidFill>
              </a:rPr>
              <a:t>phase III</a:t>
            </a:r>
            <a:endParaRPr lang="en-US" sz="2800" dirty="0">
              <a:solidFill>
                <a:schemeClr val="bg1"/>
              </a:solidFill>
            </a:endParaRPr>
          </a:p>
          <a:p>
            <a:pPr marL="342900" lvl="0" indent="-342900">
              <a:lnSpc>
                <a:spcPct val="90000"/>
              </a:lnSpc>
              <a:spcBef>
                <a:spcPts val="1800"/>
              </a:spcBef>
              <a:buFont typeface="Arial" panose="020B0604020202020204" pitchFamily="34" charset="0"/>
              <a:buChar char="•"/>
            </a:pPr>
            <a:r>
              <a:rPr lang="en-US" sz="2800" dirty="0">
                <a:solidFill>
                  <a:schemeClr val="bg1"/>
                </a:solidFill>
              </a:rPr>
              <a:t>Distinguishing feature is </a:t>
            </a:r>
            <a:r>
              <a:rPr lang="en-US" sz="2800" dirty="0" smtClean="0">
                <a:solidFill>
                  <a:schemeClr val="bg1"/>
                </a:solidFill>
              </a:rPr>
              <a:t>breadth, both </a:t>
            </a:r>
            <a:r>
              <a:rPr lang="en-US" sz="2800" dirty="0">
                <a:solidFill>
                  <a:schemeClr val="bg1"/>
                </a:solidFill>
              </a:rPr>
              <a:t>good and bad, </a:t>
            </a:r>
            <a:r>
              <a:rPr lang="en-US" sz="2800" dirty="0" smtClean="0">
                <a:solidFill>
                  <a:schemeClr val="bg1"/>
                </a:solidFill>
              </a:rPr>
              <a:t>then </a:t>
            </a:r>
            <a:r>
              <a:rPr lang="en-US" sz="2800" dirty="0">
                <a:solidFill>
                  <a:schemeClr val="bg1"/>
                </a:solidFill>
              </a:rPr>
              <a:t>how to judge success or failure</a:t>
            </a:r>
          </a:p>
          <a:p>
            <a:pPr marL="342900" lvl="0" indent="-342900">
              <a:lnSpc>
                <a:spcPct val="90000"/>
              </a:lnSpc>
              <a:spcBef>
                <a:spcPts val="1800"/>
              </a:spcBef>
              <a:buFont typeface="Arial" panose="020B0604020202020204" pitchFamily="34" charset="0"/>
              <a:buChar char="•"/>
            </a:pPr>
            <a:r>
              <a:rPr lang="en-US" sz="2800" dirty="0">
                <a:solidFill>
                  <a:schemeClr val="bg1"/>
                </a:solidFill>
              </a:rPr>
              <a:t>Goals framed in health impact and cost effectiveness, over what </a:t>
            </a:r>
            <a:r>
              <a:rPr lang="en-US" sz="2800" dirty="0" smtClean="0">
                <a:solidFill>
                  <a:schemeClr val="bg1"/>
                </a:solidFill>
              </a:rPr>
              <a:t>timeframe-- is a 10yr </a:t>
            </a:r>
            <a:r>
              <a:rPr lang="en-US" sz="2800" dirty="0">
                <a:solidFill>
                  <a:schemeClr val="bg1"/>
                </a:solidFill>
              </a:rPr>
              <a:t>program </a:t>
            </a:r>
            <a:r>
              <a:rPr lang="en-US" sz="2800" dirty="0" smtClean="0">
                <a:solidFill>
                  <a:schemeClr val="bg1"/>
                </a:solidFill>
              </a:rPr>
              <a:t>needed to </a:t>
            </a:r>
            <a:r>
              <a:rPr lang="en-US" sz="2800" dirty="0">
                <a:solidFill>
                  <a:schemeClr val="bg1"/>
                </a:solidFill>
              </a:rPr>
              <a:t>have meaningful outcomes</a:t>
            </a:r>
          </a:p>
        </p:txBody>
      </p:sp>
    </p:spTree>
    <p:extLst>
      <p:ext uri="{BB962C8B-B14F-4D97-AF65-F5344CB8AC3E}">
        <p14:creationId xmlns:p14="http://schemas.microsoft.com/office/powerpoint/2010/main" val="3474105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413" y="922338"/>
            <a:ext cx="7772400" cy="3074987"/>
          </a:xfrm>
          <a:prstGeom prst="rect">
            <a:avLst/>
          </a:prstGeom>
          <a:noFill/>
          <a:ln w="9525">
            <a:solidFill>
              <a:srgbClr val="00558A"/>
            </a:solidFill>
            <a:miter lim="800000"/>
            <a:headEnd/>
            <a:tailEnd/>
          </a:ln>
          <a:extLst>
            <a:ext uri="{909E8E84-426E-40DD-AFC4-6F175D3DCCD1}">
              <a14:hiddenFill xmlns:a14="http://schemas.microsoft.com/office/drawing/2010/main">
                <a:solidFill>
                  <a:srgbClr val="FFFFFF"/>
                </a:solidFill>
              </a14:hiddenFill>
            </a:ext>
          </a:extLst>
        </p:spPr>
      </p:pic>
      <p:pic>
        <p:nvPicPr>
          <p:cNvPr id="952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219200"/>
            <a:ext cx="7848600" cy="5197475"/>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26628" name="Rectangle 2"/>
          <p:cNvSpPr>
            <a:spLocks noGrp="1" noChangeArrowheads="1"/>
          </p:cNvSpPr>
          <p:nvPr>
            <p:ph type="title" idx="4294967295"/>
          </p:nvPr>
        </p:nvSpPr>
        <p:spPr>
          <a:xfrm>
            <a:off x="244475" y="76200"/>
            <a:ext cx="8610600" cy="868363"/>
          </a:xfrm>
        </p:spPr>
        <p:txBody>
          <a:bodyPr/>
          <a:lstStyle/>
          <a:p>
            <a:pPr eaLnBrk="1" hangingPunct="1"/>
            <a:r>
              <a:rPr lang="en-US" altLang="en-US" b="1" smtClean="0"/>
              <a:t>Phenome-Wide Scanning with EMR Data</a:t>
            </a:r>
          </a:p>
        </p:txBody>
      </p:sp>
      <p:sp>
        <p:nvSpPr>
          <p:cNvPr id="26629" name="TextBox 13"/>
          <p:cNvSpPr txBox="1">
            <a:spLocks noChangeArrowheads="1"/>
          </p:cNvSpPr>
          <p:nvPr/>
        </p:nvSpPr>
        <p:spPr bwMode="auto">
          <a:xfrm>
            <a:off x="228600" y="6461125"/>
            <a:ext cx="5537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Unicode MS" pitchFamily="34" charset="-128"/>
              </a:defRPr>
            </a:lvl1pPr>
            <a:lvl2pPr marL="742950" indent="-285750" eaLnBrk="0" hangingPunct="0">
              <a:defRPr>
                <a:solidFill>
                  <a:schemeClr val="tx1"/>
                </a:solidFill>
                <a:latin typeface="Arial Unicode MS" pitchFamily="34" charset="-128"/>
              </a:defRPr>
            </a:lvl2pPr>
            <a:lvl3pPr marL="1143000" indent="-228600" eaLnBrk="0" hangingPunct="0">
              <a:defRPr>
                <a:solidFill>
                  <a:schemeClr val="tx1"/>
                </a:solidFill>
                <a:latin typeface="Arial Unicode MS" pitchFamily="34" charset="-128"/>
              </a:defRPr>
            </a:lvl3pPr>
            <a:lvl4pPr marL="1600200" indent="-228600" eaLnBrk="0" hangingPunct="0">
              <a:defRPr>
                <a:solidFill>
                  <a:schemeClr val="tx1"/>
                </a:solidFill>
                <a:latin typeface="Arial Unicode MS" pitchFamily="34" charset="-128"/>
              </a:defRPr>
            </a:lvl4pPr>
            <a:lvl5pPr marL="2057400" indent="-228600" eaLnBrk="0" hangingPunct="0">
              <a:defRPr>
                <a:solidFill>
                  <a:schemeClr val="tx1"/>
                </a:solidFill>
                <a:latin typeface="Arial Unicode MS" pitchFamily="34" charset="-128"/>
              </a:defRPr>
            </a:lvl5pPr>
            <a:lvl6pPr marL="2514600" indent="-228600" eaLnBrk="0" fontAlgn="base" hangingPunct="0">
              <a:spcBef>
                <a:spcPct val="0"/>
              </a:spcBef>
              <a:spcAft>
                <a:spcPct val="0"/>
              </a:spcAft>
              <a:defRPr>
                <a:solidFill>
                  <a:schemeClr val="tx1"/>
                </a:solidFill>
                <a:latin typeface="Arial Unicode MS" pitchFamily="34" charset="-128"/>
              </a:defRPr>
            </a:lvl6pPr>
            <a:lvl7pPr marL="2971800" indent="-228600" eaLnBrk="0" fontAlgn="base" hangingPunct="0">
              <a:spcBef>
                <a:spcPct val="0"/>
              </a:spcBef>
              <a:spcAft>
                <a:spcPct val="0"/>
              </a:spcAft>
              <a:defRPr>
                <a:solidFill>
                  <a:schemeClr val="tx1"/>
                </a:solidFill>
                <a:latin typeface="Arial Unicode MS" pitchFamily="34" charset="-128"/>
              </a:defRPr>
            </a:lvl7pPr>
            <a:lvl8pPr marL="3429000" indent="-228600" eaLnBrk="0" fontAlgn="base" hangingPunct="0">
              <a:spcBef>
                <a:spcPct val="0"/>
              </a:spcBef>
              <a:spcAft>
                <a:spcPct val="0"/>
              </a:spcAft>
              <a:defRPr>
                <a:solidFill>
                  <a:schemeClr val="tx1"/>
                </a:solidFill>
                <a:latin typeface="Arial Unicode MS" pitchFamily="34" charset="-128"/>
              </a:defRPr>
            </a:lvl8pPr>
            <a:lvl9pPr marL="3886200" indent="-228600" eaLnBrk="0" fontAlgn="base" hangingPunct="0">
              <a:spcBef>
                <a:spcPct val="0"/>
              </a:spcBef>
              <a:spcAft>
                <a:spcPct val="0"/>
              </a:spcAft>
              <a:defRPr>
                <a:solidFill>
                  <a:schemeClr val="tx1"/>
                </a:solidFill>
                <a:latin typeface="Arial Unicode MS" pitchFamily="34" charset="-128"/>
              </a:defRPr>
            </a:lvl9pPr>
          </a:lstStyle>
          <a:p>
            <a:pPr eaLnBrk="1" fontAlgn="base" hangingPunct="1">
              <a:spcBef>
                <a:spcPct val="0"/>
              </a:spcBef>
              <a:spcAft>
                <a:spcPct val="0"/>
              </a:spcAft>
            </a:pPr>
            <a:r>
              <a:rPr lang="en-US" altLang="en-US" sz="2000" b="1" smtClean="0">
                <a:solidFill>
                  <a:srgbClr val="FFFFFF"/>
                </a:solidFill>
                <a:latin typeface="Arial" charset="0"/>
              </a:rPr>
              <a:t>Denny J et al.,</a:t>
            </a:r>
            <a:r>
              <a:rPr lang="en-US" altLang="en-US" sz="2000" i="1" smtClean="0">
                <a:solidFill>
                  <a:srgbClr val="FFFFFF"/>
                </a:solidFill>
                <a:latin typeface="Arial" charset="0"/>
              </a:rPr>
              <a:t> </a:t>
            </a:r>
            <a:r>
              <a:rPr lang="en-US" altLang="en-US" sz="2000" b="1" i="1" smtClean="0">
                <a:solidFill>
                  <a:srgbClr val="FFFFFF"/>
                </a:solidFill>
                <a:latin typeface="Arial" charset="0"/>
              </a:rPr>
              <a:t>Bioinformatics</a:t>
            </a:r>
            <a:r>
              <a:rPr lang="en-US" altLang="en-US" sz="2000" b="1" smtClean="0">
                <a:solidFill>
                  <a:srgbClr val="FFFFFF"/>
                </a:solidFill>
                <a:latin typeface="Arial" charset="0"/>
              </a:rPr>
              <a:t>, 2010; Mar 24. </a:t>
            </a:r>
          </a:p>
        </p:txBody>
      </p:sp>
    </p:spTree>
    <p:extLst>
      <p:ext uri="{BB962C8B-B14F-4D97-AF65-F5344CB8AC3E}">
        <p14:creationId xmlns:p14="http://schemas.microsoft.com/office/powerpoint/2010/main" val="19219214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5235"/>
                                        </p:tgtEl>
                                        <p:attrNameLst>
                                          <p:attrName>style.visibility</p:attrName>
                                        </p:attrNameLst>
                                      </p:cBhvr>
                                      <p:to>
                                        <p:strVal val="visible"/>
                                      </p:to>
                                    </p:set>
                                    <p:animEffect transition="in" filter="wipe(left)">
                                      <p:cBhvr>
                                        <p:cTn id="7" dur="300"/>
                                        <p:tgtEl>
                                          <p:spTgt spid="95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descr="White.png"/>
          <p:cNvPicPr>
            <a:picLocks noChangeAspect="1"/>
          </p:cNvPicPr>
          <p:nvPr/>
        </p:nvPicPr>
        <p:blipFill>
          <a:blip r:embed="rId3" cstate="print"/>
          <a:srcRect t="8556"/>
          <a:stretch>
            <a:fillRect/>
          </a:stretch>
        </p:blipFill>
        <p:spPr bwMode="auto">
          <a:xfrm>
            <a:off x="161925" y="2438400"/>
            <a:ext cx="8957956" cy="3886200"/>
          </a:xfrm>
          <a:prstGeom prst="rect">
            <a:avLst/>
          </a:prstGeom>
          <a:noFill/>
          <a:ln w="9525">
            <a:noFill/>
            <a:miter lim="800000"/>
            <a:headEnd/>
            <a:tailEnd/>
          </a:ln>
        </p:spPr>
      </p:pic>
      <p:sp>
        <p:nvSpPr>
          <p:cNvPr id="36868" name="TextBox 3"/>
          <p:cNvSpPr txBox="1">
            <a:spLocks noChangeArrowheads="1"/>
          </p:cNvSpPr>
          <p:nvPr/>
        </p:nvSpPr>
        <p:spPr bwMode="auto">
          <a:xfrm>
            <a:off x="152400" y="1371600"/>
            <a:ext cx="8864600" cy="523875"/>
          </a:xfrm>
          <a:prstGeom prst="rect">
            <a:avLst/>
          </a:prstGeom>
          <a:noFill/>
          <a:ln w="9525">
            <a:noFill/>
            <a:miter lim="800000"/>
            <a:headEnd/>
            <a:tailEnd/>
          </a:ln>
        </p:spPr>
        <p:txBody>
          <a:bodyPr wrap="none">
            <a:spAutoFit/>
          </a:bodyPr>
          <a:lstStyle/>
          <a:p>
            <a:r>
              <a:rPr lang="en-US" sz="2800" dirty="0">
                <a:solidFill>
                  <a:prstClr val="black"/>
                </a:solidFill>
                <a:cs typeface="Arial" charset="0"/>
              </a:rPr>
              <a:t>European Americans (1,306 cases and 5,013 controls)</a:t>
            </a:r>
          </a:p>
        </p:txBody>
      </p:sp>
      <p:sp>
        <p:nvSpPr>
          <p:cNvPr id="9" name="Title 8"/>
          <p:cNvSpPr>
            <a:spLocks noGrp="1"/>
          </p:cNvSpPr>
          <p:nvPr>
            <p:ph type="title"/>
          </p:nvPr>
        </p:nvSpPr>
        <p:spPr>
          <a:xfrm>
            <a:off x="0" y="274638"/>
            <a:ext cx="9144000" cy="1143000"/>
          </a:xfrm>
        </p:spPr>
        <p:txBody>
          <a:bodyPr/>
          <a:lstStyle/>
          <a:p>
            <a:r>
              <a:rPr lang="en-US" sz="3600" dirty="0" smtClean="0"/>
              <a:t>An eMERGE-wide phenotype analyzed with no extra genotyping: hypothyroidism</a:t>
            </a:r>
            <a:endParaRPr lang="en-US" sz="3600" dirty="0"/>
          </a:p>
        </p:txBody>
      </p:sp>
      <p:pic>
        <p:nvPicPr>
          <p:cNvPr id="5" name="P 1"/>
          <p:cNvPicPr/>
          <p:nvPr/>
        </p:nvPicPr>
        <p:blipFill>
          <a:blip r:embed="rId4" cstate="print">
            <a:extLst>
              <a:ext uri="{28A0092B-C50C-407E-A947-70E740481C1C}">
                <a14:useLocalDpi xmlns:a14="http://schemas.microsoft.com/office/drawing/2010/main" val="0"/>
              </a:ext>
            </a:extLst>
          </a:blip>
          <a:srcRect l="4361" t="28853" r="3427" b="6250"/>
          <a:stretch>
            <a:fillRect/>
          </a:stretch>
        </p:blipFill>
        <p:spPr bwMode="auto">
          <a:xfrm>
            <a:off x="69275" y="2916381"/>
            <a:ext cx="6248400" cy="3886200"/>
          </a:xfrm>
          <a:prstGeom prst="rect">
            <a:avLst/>
          </a:prstGeom>
          <a:noFill/>
          <a:ln>
            <a:solidFill>
              <a:schemeClr val="tx1"/>
            </a:solidFill>
          </a:ln>
        </p:spPr>
      </p:pic>
      <p:cxnSp>
        <p:nvCxnSpPr>
          <p:cNvPr id="7" name="Straight Arrow Connector 6"/>
          <p:cNvCxnSpPr/>
          <p:nvPr/>
        </p:nvCxnSpPr>
        <p:spPr>
          <a:xfrm rot="10800000" flipV="1">
            <a:off x="3352800" y="2819400"/>
            <a:ext cx="1295400" cy="91440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7026669" y="6433249"/>
            <a:ext cx="2041131" cy="369332"/>
          </a:xfrm>
          <a:prstGeom prst="rect">
            <a:avLst/>
          </a:prstGeom>
          <a:noFill/>
        </p:spPr>
        <p:txBody>
          <a:bodyPr wrap="none" rtlCol="0">
            <a:spAutoFit/>
          </a:bodyPr>
          <a:lstStyle/>
          <a:p>
            <a:r>
              <a:rPr lang="en-US" dirty="0" smtClean="0">
                <a:solidFill>
                  <a:prstClr val="black"/>
                </a:solidFill>
              </a:rPr>
              <a:t>Denny et al., 2011</a:t>
            </a:r>
            <a:endParaRPr lang="en-US" dirty="0">
              <a:solidFill>
                <a:prstClr val="black"/>
              </a:solidFill>
            </a:endParaRPr>
          </a:p>
        </p:txBody>
      </p:sp>
      <p:sp>
        <p:nvSpPr>
          <p:cNvPr id="10" name="Oval 9"/>
          <p:cNvSpPr/>
          <p:nvPr/>
        </p:nvSpPr>
        <p:spPr>
          <a:xfrm>
            <a:off x="3193474" y="5505839"/>
            <a:ext cx="692725" cy="342900"/>
          </a:xfrm>
          <a:prstGeom prst="ellipse">
            <a:avLst/>
          </a:prstGeom>
          <a:noFill/>
          <a:ln w="28575">
            <a:solidFill>
              <a:srgbClr val="A800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7342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397042" y="228600"/>
            <a:ext cx="8305800" cy="914400"/>
          </a:xfrm>
        </p:spPr>
        <p:txBody>
          <a:bodyPr/>
          <a:lstStyle/>
          <a:p>
            <a:pPr eaLnBrk="1" hangingPunct="1">
              <a:lnSpc>
                <a:spcPct val="95000"/>
              </a:lnSpc>
            </a:pPr>
            <a:r>
              <a:rPr lang="en-US" dirty="0" smtClean="0"/>
              <a:t>EMR-Linked </a:t>
            </a:r>
            <a:r>
              <a:rPr lang="en-US" dirty="0" err="1" smtClean="0"/>
              <a:t>Biorepositories</a:t>
            </a:r>
            <a:r>
              <a:rPr lang="en-US" dirty="0" smtClean="0"/>
              <a:t> in </a:t>
            </a:r>
            <a:r>
              <a:rPr lang="en-US" dirty="0" err="1" smtClean="0"/>
              <a:t>eMERGE</a:t>
            </a:r>
            <a:r>
              <a:rPr lang="en-US" dirty="0" smtClean="0"/>
              <a:t> II</a:t>
            </a:r>
          </a:p>
        </p:txBody>
      </p:sp>
      <p:graphicFrame>
        <p:nvGraphicFramePr>
          <p:cNvPr id="3" name="Table 2"/>
          <p:cNvGraphicFramePr>
            <a:graphicFrameLocks noGrp="1"/>
          </p:cNvGraphicFramePr>
          <p:nvPr>
            <p:extLst>
              <p:ext uri="{D42A27DB-BD31-4B8C-83A1-F6EECF244321}">
                <p14:modId xmlns:p14="http://schemas.microsoft.com/office/powerpoint/2010/main" val="2380538620"/>
              </p:ext>
            </p:extLst>
          </p:nvPr>
        </p:nvGraphicFramePr>
        <p:xfrm>
          <a:off x="304800" y="1143000"/>
          <a:ext cx="8534400" cy="5172850"/>
        </p:xfrm>
        <a:graphic>
          <a:graphicData uri="http://schemas.openxmlformats.org/drawingml/2006/table">
            <a:tbl>
              <a:tblPr firstRow="1" bandRow="1">
                <a:tableStyleId>{2D5ABB26-0587-4C30-8999-92F81FD0307C}</a:tableStyleId>
              </a:tblPr>
              <a:tblGrid>
                <a:gridCol w="3243072"/>
                <a:gridCol w="2446528"/>
                <a:gridCol w="2844800"/>
              </a:tblGrid>
              <a:tr h="762000">
                <a:tc>
                  <a:txBody>
                    <a:bodyPr/>
                    <a:lstStyle/>
                    <a:p>
                      <a:pPr marL="0" marR="0" algn="l">
                        <a:lnSpc>
                          <a:spcPct val="85000"/>
                        </a:lnSpc>
                        <a:spcBef>
                          <a:spcPts val="0"/>
                        </a:spcBef>
                        <a:spcAft>
                          <a:spcPts val="0"/>
                        </a:spcAft>
                      </a:pPr>
                      <a:r>
                        <a:rPr lang="en-US" sz="2600" dirty="0">
                          <a:solidFill>
                            <a:schemeClr val="bg1"/>
                          </a:solidFill>
                          <a:effectLst/>
                          <a:latin typeface="Arial" pitchFamily="34" charset="0"/>
                          <a:cs typeface="Arial" pitchFamily="34" charset="0"/>
                        </a:rPr>
                        <a:t>Site</a:t>
                      </a:r>
                      <a:endParaRPr lang="en-US" sz="2600" dirty="0">
                        <a:solidFill>
                          <a:schemeClr val="bg1"/>
                        </a:solidFill>
                        <a:effectLst/>
                        <a:latin typeface="Arial" pitchFamily="34" charset="0"/>
                        <a:ea typeface="Times New Roman"/>
                        <a:cs typeface="Arial" pitchFamily="34" charset="0"/>
                      </a:endParaRPr>
                    </a:p>
                  </a:txBody>
                  <a:tcPr marL="180135" marR="180135"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85000"/>
                        </a:lnSpc>
                        <a:spcBef>
                          <a:spcPts val="0"/>
                        </a:spcBef>
                        <a:spcAft>
                          <a:spcPts val="0"/>
                        </a:spcAft>
                      </a:pPr>
                      <a:r>
                        <a:rPr lang="en-US" sz="2600" dirty="0" smtClean="0">
                          <a:solidFill>
                            <a:schemeClr val="bg1"/>
                          </a:solidFill>
                          <a:effectLst/>
                          <a:latin typeface="Arial" pitchFamily="34" charset="0"/>
                          <a:cs typeface="Arial" pitchFamily="34" charset="0"/>
                        </a:rPr>
                        <a:t>Participants</a:t>
                      </a:r>
                      <a:endParaRPr lang="en-US" sz="2600" dirty="0">
                        <a:solidFill>
                          <a:schemeClr val="bg1"/>
                        </a:solidFill>
                        <a:effectLst/>
                        <a:latin typeface="Arial" pitchFamily="34" charset="0"/>
                        <a:ea typeface="Times New Roman"/>
                        <a:cs typeface="Arial" pitchFamily="34" charset="0"/>
                      </a:endParaRPr>
                    </a:p>
                  </a:txBody>
                  <a:tcPr marL="180135" marR="180135"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85000"/>
                        </a:lnSpc>
                        <a:spcBef>
                          <a:spcPts val="0"/>
                        </a:spcBef>
                        <a:spcAft>
                          <a:spcPts val="0"/>
                        </a:spcAft>
                      </a:pPr>
                      <a:r>
                        <a:rPr lang="en-US" sz="2600" dirty="0" smtClean="0">
                          <a:solidFill>
                            <a:schemeClr val="bg1"/>
                          </a:solidFill>
                          <a:effectLst/>
                          <a:latin typeface="Arial" pitchFamily="34" charset="0"/>
                          <a:cs typeface="Arial" pitchFamily="34" charset="0"/>
                        </a:rPr>
                        <a:t>Genotyped Samples</a:t>
                      </a:r>
                      <a:endParaRPr lang="en-US" sz="2600" dirty="0">
                        <a:solidFill>
                          <a:schemeClr val="bg1"/>
                        </a:solidFill>
                        <a:effectLst/>
                        <a:latin typeface="Arial" pitchFamily="34" charset="0"/>
                        <a:ea typeface="Times New Roman"/>
                        <a:cs typeface="Arial" pitchFamily="34" charset="0"/>
                      </a:endParaRPr>
                    </a:p>
                  </a:txBody>
                  <a:tcPr marL="180135" marR="180135"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r>
              <a:tr h="441085">
                <a:tc>
                  <a:txBody>
                    <a:bodyPr/>
                    <a:lstStyle/>
                    <a:p>
                      <a:pPr marL="0" marR="0" algn="l">
                        <a:lnSpc>
                          <a:spcPct val="85000"/>
                        </a:lnSpc>
                        <a:spcBef>
                          <a:spcPts val="0"/>
                        </a:spcBef>
                        <a:spcAft>
                          <a:spcPts val="0"/>
                        </a:spcAft>
                      </a:pPr>
                      <a:r>
                        <a:rPr lang="en-US" sz="2600" dirty="0" smtClean="0">
                          <a:solidFill>
                            <a:schemeClr val="bg1"/>
                          </a:solidFill>
                          <a:effectLst/>
                          <a:latin typeface="Arial" pitchFamily="34" charset="0"/>
                          <a:ea typeface="Times New Roman"/>
                          <a:cs typeface="Arial" pitchFamily="34" charset="0"/>
                        </a:rPr>
                        <a:t>CHOP</a:t>
                      </a:r>
                      <a:endParaRPr lang="en-US" sz="2600" dirty="0">
                        <a:solidFill>
                          <a:schemeClr val="bg1"/>
                        </a:solidFill>
                        <a:effectLst/>
                        <a:latin typeface="Arial" pitchFamily="34" charset="0"/>
                        <a:ea typeface="Times New Roman"/>
                        <a:cs typeface="Arial" pitchFamily="34" charset="0"/>
                      </a:endParaRPr>
                    </a:p>
                  </a:txBody>
                  <a:tcPr marL="180135" marR="180135" marT="0" marB="0" anchor="ctr">
                    <a:lnT w="12700" cap="flat" cmpd="sng" algn="ctr">
                      <a:solidFill>
                        <a:schemeClr val="bg1"/>
                      </a:solidFill>
                      <a:prstDash val="solid"/>
                      <a:round/>
                      <a:headEnd type="none" w="med" len="med"/>
                      <a:tailEnd type="none" w="med" len="med"/>
                    </a:lnT>
                  </a:tcPr>
                </a:tc>
                <a:tc>
                  <a:txBody>
                    <a:bodyPr/>
                    <a:lstStyle/>
                    <a:p>
                      <a:pPr marL="0" marR="0" algn="r">
                        <a:lnSpc>
                          <a:spcPct val="85000"/>
                        </a:lnSpc>
                        <a:spcBef>
                          <a:spcPts val="0"/>
                        </a:spcBef>
                        <a:spcAft>
                          <a:spcPts val="0"/>
                        </a:spcAft>
                      </a:pPr>
                      <a:r>
                        <a:rPr lang="en-US" sz="2600" dirty="0" smtClean="0">
                          <a:solidFill>
                            <a:schemeClr val="bg1"/>
                          </a:solidFill>
                          <a:effectLst/>
                          <a:latin typeface="Arial" pitchFamily="34" charset="0"/>
                          <a:ea typeface="Times New Roman"/>
                          <a:cs typeface="Arial" pitchFamily="34" charset="0"/>
                        </a:rPr>
                        <a:t>60,000</a:t>
                      </a:r>
                      <a:endParaRPr lang="en-US" sz="2600" dirty="0">
                        <a:solidFill>
                          <a:schemeClr val="bg1"/>
                        </a:solidFill>
                        <a:effectLst/>
                        <a:latin typeface="Arial" pitchFamily="34" charset="0"/>
                        <a:ea typeface="Times New Roman"/>
                        <a:cs typeface="Arial" pitchFamily="34" charset="0"/>
                      </a:endParaRPr>
                    </a:p>
                  </a:txBody>
                  <a:tcPr marL="182880" marR="731520" marT="0" marB="0" anchor="ctr">
                    <a:lnT w="12700" cap="flat" cmpd="sng" algn="ctr">
                      <a:solidFill>
                        <a:schemeClr val="bg1"/>
                      </a:solidFill>
                      <a:prstDash val="solid"/>
                      <a:round/>
                      <a:headEnd type="none" w="med" len="med"/>
                      <a:tailEnd type="none" w="med" len="med"/>
                    </a:lnT>
                  </a:tcPr>
                </a:tc>
                <a:tc>
                  <a:txBody>
                    <a:bodyPr/>
                    <a:lstStyle/>
                    <a:p>
                      <a:pPr marL="0" marR="0" algn="r">
                        <a:lnSpc>
                          <a:spcPct val="85000"/>
                        </a:lnSpc>
                        <a:spcBef>
                          <a:spcPts val="0"/>
                        </a:spcBef>
                        <a:spcAft>
                          <a:spcPts val="0"/>
                        </a:spcAft>
                      </a:pPr>
                      <a:r>
                        <a:rPr lang="en-US" sz="2600" dirty="0" smtClean="0">
                          <a:solidFill>
                            <a:schemeClr val="bg1"/>
                          </a:solidFill>
                          <a:effectLst/>
                          <a:latin typeface="Arial" pitchFamily="34" charset="0"/>
                          <a:ea typeface="Times New Roman"/>
                          <a:cs typeface="Arial" pitchFamily="34" charset="0"/>
                        </a:rPr>
                        <a:t>42,920</a:t>
                      </a:r>
                      <a:endParaRPr lang="en-US" sz="2600" dirty="0">
                        <a:solidFill>
                          <a:schemeClr val="bg1"/>
                        </a:solidFill>
                        <a:effectLst/>
                        <a:latin typeface="Arial" pitchFamily="34" charset="0"/>
                        <a:ea typeface="Times New Roman"/>
                        <a:cs typeface="Arial" pitchFamily="34" charset="0"/>
                      </a:endParaRPr>
                    </a:p>
                  </a:txBody>
                  <a:tcPr marL="182880" marR="731520" marT="0" marB="0" anchor="ctr">
                    <a:lnT w="12700" cap="flat" cmpd="sng" algn="ctr">
                      <a:solidFill>
                        <a:schemeClr val="bg1"/>
                      </a:solidFill>
                      <a:prstDash val="solid"/>
                      <a:round/>
                      <a:headEnd type="none" w="med" len="med"/>
                      <a:tailEnd type="none" w="med" len="med"/>
                    </a:lnT>
                  </a:tcPr>
                </a:tc>
              </a:tr>
              <a:tr h="441085">
                <a:tc>
                  <a:txBody>
                    <a:bodyPr/>
                    <a:lstStyle/>
                    <a:p>
                      <a:pPr marL="0" marR="0" algn="l">
                        <a:lnSpc>
                          <a:spcPct val="85000"/>
                        </a:lnSpc>
                        <a:spcBef>
                          <a:spcPts val="0"/>
                        </a:spcBef>
                        <a:spcAft>
                          <a:spcPts val="0"/>
                        </a:spcAft>
                      </a:pPr>
                      <a:r>
                        <a:rPr lang="en-US" sz="2600" dirty="0" smtClean="0">
                          <a:solidFill>
                            <a:schemeClr val="bg1"/>
                          </a:solidFill>
                          <a:effectLst/>
                          <a:latin typeface="Arial" pitchFamily="34" charset="0"/>
                          <a:ea typeface="Times New Roman"/>
                          <a:cs typeface="Arial" pitchFamily="34" charset="0"/>
                        </a:rPr>
                        <a:t>Cincinnati/Boston</a:t>
                      </a:r>
                      <a:endParaRPr lang="en-US" sz="2600" dirty="0">
                        <a:solidFill>
                          <a:schemeClr val="bg1"/>
                        </a:solidFill>
                        <a:effectLst/>
                        <a:latin typeface="Arial" pitchFamily="34" charset="0"/>
                        <a:ea typeface="Times New Roman"/>
                        <a:cs typeface="Arial" pitchFamily="34" charset="0"/>
                      </a:endParaRPr>
                    </a:p>
                  </a:txBody>
                  <a:tcPr marL="180135" marR="180135" marT="0" marB="0" anchor="ctr"/>
                </a:tc>
                <a:tc>
                  <a:txBody>
                    <a:bodyPr/>
                    <a:lstStyle/>
                    <a:p>
                      <a:pPr marL="0" marR="0" algn="r">
                        <a:lnSpc>
                          <a:spcPct val="85000"/>
                        </a:lnSpc>
                        <a:spcBef>
                          <a:spcPts val="0"/>
                        </a:spcBef>
                        <a:spcAft>
                          <a:spcPts val="0"/>
                        </a:spcAft>
                      </a:pPr>
                      <a:r>
                        <a:rPr lang="en-US" sz="2600" dirty="0" smtClean="0">
                          <a:solidFill>
                            <a:schemeClr val="bg1"/>
                          </a:solidFill>
                          <a:effectLst/>
                          <a:latin typeface="Arial" pitchFamily="34" charset="0"/>
                          <a:ea typeface="Times New Roman"/>
                          <a:cs typeface="Arial" pitchFamily="34" charset="0"/>
                        </a:rPr>
                        <a:t>10,000</a:t>
                      </a:r>
                      <a:endParaRPr lang="en-US" sz="2600" dirty="0">
                        <a:solidFill>
                          <a:schemeClr val="bg1"/>
                        </a:solidFill>
                        <a:effectLst/>
                        <a:latin typeface="Arial" pitchFamily="34" charset="0"/>
                        <a:ea typeface="Times New Roman"/>
                        <a:cs typeface="Arial" pitchFamily="34" charset="0"/>
                      </a:endParaRPr>
                    </a:p>
                  </a:txBody>
                  <a:tcPr marL="182880" marR="731520" marT="0" marB="0" anchor="ctr"/>
                </a:tc>
                <a:tc>
                  <a:txBody>
                    <a:bodyPr/>
                    <a:lstStyle/>
                    <a:p>
                      <a:pPr marL="0" marR="0" algn="r">
                        <a:lnSpc>
                          <a:spcPct val="85000"/>
                        </a:lnSpc>
                        <a:spcBef>
                          <a:spcPts val="0"/>
                        </a:spcBef>
                        <a:spcAft>
                          <a:spcPts val="0"/>
                        </a:spcAft>
                      </a:pPr>
                      <a:r>
                        <a:rPr lang="en-US" sz="2600" dirty="0" smtClean="0">
                          <a:solidFill>
                            <a:schemeClr val="bg1"/>
                          </a:solidFill>
                          <a:effectLst/>
                          <a:latin typeface="Arial" pitchFamily="34" charset="0"/>
                          <a:ea typeface="Times New Roman"/>
                          <a:cs typeface="Arial" pitchFamily="34" charset="0"/>
                        </a:rPr>
                        <a:t>5,360</a:t>
                      </a:r>
                      <a:endParaRPr lang="en-US" sz="2600" dirty="0">
                        <a:solidFill>
                          <a:schemeClr val="bg1"/>
                        </a:solidFill>
                        <a:effectLst/>
                        <a:latin typeface="Arial" pitchFamily="34" charset="0"/>
                        <a:ea typeface="Times New Roman"/>
                        <a:cs typeface="Arial" pitchFamily="34" charset="0"/>
                      </a:endParaRPr>
                    </a:p>
                  </a:txBody>
                  <a:tcPr marL="182880" marR="731520" marT="0" marB="0" anchor="ctr"/>
                </a:tc>
              </a:tr>
              <a:tr h="441085">
                <a:tc>
                  <a:txBody>
                    <a:bodyPr/>
                    <a:lstStyle/>
                    <a:p>
                      <a:pPr marL="0" marR="0" algn="l">
                        <a:lnSpc>
                          <a:spcPct val="85000"/>
                        </a:lnSpc>
                        <a:spcBef>
                          <a:spcPts val="0"/>
                        </a:spcBef>
                        <a:spcAft>
                          <a:spcPts val="0"/>
                        </a:spcAft>
                      </a:pPr>
                      <a:r>
                        <a:rPr lang="en-US" sz="2600" dirty="0">
                          <a:solidFill>
                            <a:schemeClr val="bg1"/>
                          </a:solidFill>
                          <a:effectLst/>
                          <a:latin typeface="Arial" pitchFamily="34" charset="0"/>
                          <a:cs typeface="Arial" pitchFamily="34" charset="0"/>
                        </a:rPr>
                        <a:t>Geisinger</a:t>
                      </a:r>
                      <a:endParaRPr lang="en-US" sz="2600" dirty="0">
                        <a:solidFill>
                          <a:schemeClr val="bg1"/>
                        </a:solidFill>
                        <a:effectLst/>
                        <a:latin typeface="Arial" pitchFamily="34" charset="0"/>
                        <a:ea typeface="Times New Roman"/>
                        <a:cs typeface="Arial" pitchFamily="34" charset="0"/>
                      </a:endParaRPr>
                    </a:p>
                  </a:txBody>
                  <a:tcPr marL="180135" marR="180135" marT="0" marB="0" anchor="ctr"/>
                </a:tc>
                <a:tc>
                  <a:txBody>
                    <a:bodyPr/>
                    <a:lstStyle/>
                    <a:p>
                      <a:pPr marL="0" marR="0" algn="r">
                        <a:lnSpc>
                          <a:spcPct val="85000"/>
                        </a:lnSpc>
                        <a:spcBef>
                          <a:spcPts val="0"/>
                        </a:spcBef>
                        <a:spcAft>
                          <a:spcPts val="0"/>
                        </a:spcAft>
                      </a:pPr>
                      <a:r>
                        <a:rPr lang="en-US" sz="2600" dirty="0" smtClean="0">
                          <a:solidFill>
                            <a:schemeClr val="bg1"/>
                          </a:solidFill>
                          <a:effectLst/>
                          <a:latin typeface="Arial" pitchFamily="34" charset="0"/>
                          <a:ea typeface="Times New Roman"/>
                          <a:cs typeface="Arial" pitchFamily="34" charset="0"/>
                        </a:rPr>
                        <a:t>22,000</a:t>
                      </a:r>
                      <a:endParaRPr lang="en-US" sz="2600" dirty="0">
                        <a:solidFill>
                          <a:schemeClr val="bg1"/>
                        </a:solidFill>
                        <a:effectLst/>
                        <a:latin typeface="Arial" pitchFamily="34" charset="0"/>
                        <a:ea typeface="Times New Roman"/>
                        <a:cs typeface="Arial" pitchFamily="34" charset="0"/>
                      </a:endParaRPr>
                    </a:p>
                  </a:txBody>
                  <a:tcPr marL="182880" marR="731520" marT="0" marB="0" anchor="ctr"/>
                </a:tc>
                <a:tc>
                  <a:txBody>
                    <a:bodyPr/>
                    <a:lstStyle/>
                    <a:p>
                      <a:pPr marL="0" marR="0" algn="r">
                        <a:lnSpc>
                          <a:spcPct val="85000"/>
                        </a:lnSpc>
                        <a:spcBef>
                          <a:spcPts val="0"/>
                        </a:spcBef>
                        <a:spcAft>
                          <a:spcPts val="0"/>
                        </a:spcAft>
                      </a:pPr>
                      <a:r>
                        <a:rPr lang="en-US" sz="2600" dirty="0" smtClean="0">
                          <a:solidFill>
                            <a:schemeClr val="bg1"/>
                          </a:solidFill>
                          <a:effectLst/>
                          <a:latin typeface="Arial" pitchFamily="34" charset="0"/>
                          <a:ea typeface="Times New Roman"/>
                          <a:cs typeface="Arial" pitchFamily="34" charset="0"/>
                        </a:rPr>
                        <a:t>4,191</a:t>
                      </a:r>
                      <a:endParaRPr lang="en-US" sz="2600" dirty="0">
                        <a:solidFill>
                          <a:schemeClr val="bg1"/>
                        </a:solidFill>
                        <a:effectLst/>
                        <a:latin typeface="Arial" pitchFamily="34" charset="0"/>
                        <a:ea typeface="Times New Roman"/>
                        <a:cs typeface="Arial" pitchFamily="34" charset="0"/>
                      </a:endParaRPr>
                    </a:p>
                  </a:txBody>
                  <a:tcPr marL="182880" marR="731520" marT="0" marB="0" anchor="ctr"/>
                </a:tc>
              </a:tr>
              <a:tr h="441085">
                <a:tc>
                  <a:txBody>
                    <a:bodyPr/>
                    <a:lstStyle/>
                    <a:p>
                      <a:pPr marL="0" marR="0" algn="l">
                        <a:lnSpc>
                          <a:spcPct val="85000"/>
                        </a:lnSpc>
                        <a:spcBef>
                          <a:spcPts val="0"/>
                        </a:spcBef>
                        <a:spcAft>
                          <a:spcPts val="0"/>
                        </a:spcAft>
                      </a:pPr>
                      <a:r>
                        <a:rPr lang="en-US" sz="2600" dirty="0" smtClean="0">
                          <a:solidFill>
                            <a:schemeClr val="bg1"/>
                          </a:solidFill>
                          <a:effectLst/>
                          <a:latin typeface="Arial" pitchFamily="34" charset="0"/>
                          <a:cs typeface="Arial" pitchFamily="34" charset="0"/>
                        </a:rPr>
                        <a:t>Group</a:t>
                      </a:r>
                      <a:r>
                        <a:rPr lang="en-US" sz="2600" baseline="0" dirty="0" smtClean="0">
                          <a:solidFill>
                            <a:schemeClr val="bg1"/>
                          </a:solidFill>
                          <a:effectLst/>
                          <a:latin typeface="Arial" pitchFamily="34" charset="0"/>
                          <a:cs typeface="Arial" pitchFamily="34" charset="0"/>
                        </a:rPr>
                        <a:t> Health/UW</a:t>
                      </a:r>
                      <a:endParaRPr lang="en-US" sz="2600" dirty="0">
                        <a:solidFill>
                          <a:schemeClr val="bg1"/>
                        </a:solidFill>
                        <a:effectLst/>
                        <a:latin typeface="Arial" pitchFamily="34" charset="0"/>
                        <a:ea typeface="Times New Roman"/>
                        <a:cs typeface="Arial" pitchFamily="34" charset="0"/>
                      </a:endParaRPr>
                    </a:p>
                  </a:txBody>
                  <a:tcPr marL="180135" marR="180135" marT="0" marB="0" anchor="ctr"/>
                </a:tc>
                <a:tc>
                  <a:txBody>
                    <a:bodyPr/>
                    <a:lstStyle/>
                    <a:p>
                      <a:pPr marL="0" marR="0" indent="0" algn="r" defTabSz="914400" rtl="0" eaLnBrk="1" fontAlgn="auto" latinLnBrk="0" hangingPunct="1">
                        <a:lnSpc>
                          <a:spcPct val="85000"/>
                        </a:lnSpc>
                        <a:spcBef>
                          <a:spcPts val="0"/>
                        </a:spcBef>
                        <a:spcAft>
                          <a:spcPts val="0"/>
                        </a:spcAft>
                        <a:buClrTx/>
                        <a:buSzTx/>
                        <a:buFontTx/>
                        <a:buNone/>
                        <a:tabLst/>
                        <a:defRPr/>
                      </a:pPr>
                      <a:r>
                        <a:rPr lang="en-US" sz="2600" dirty="0" smtClean="0">
                          <a:solidFill>
                            <a:schemeClr val="bg1"/>
                          </a:solidFill>
                          <a:latin typeface="Arial" pitchFamily="34" charset="0"/>
                          <a:cs typeface="Arial" pitchFamily="34" charset="0"/>
                        </a:rPr>
                        <a:t>6,381</a:t>
                      </a:r>
                    </a:p>
                  </a:txBody>
                  <a:tcPr marL="182880" marR="731520" marT="0" marB="0" anchor="ctr"/>
                </a:tc>
                <a:tc>
                  <a:txBody>
                    <a:bodyPr/>
                    <a:lstStyle/>
                    <a:p>
                      <a:pPr marL="0" marR="0" indent="0" algn="r" defTabSz="914400" rtl="0" eaLnBrk="1" fontAlgn="auto" latinLnBrk="0" hangingPunct="1">
                        <a:lnSpc>
                          <a:spcPct val="85000"/>
                        </a:lnSpc>
                        <a:spcBef>
                          <a:spcPts val="0"/>
                        </a:spcBef>
                        <a:spcAft>
                          <a:spcPts val="0"/>
                        </a:spcAft>
                        <a:buClrTx/>
                        <a:buSzTx/>
                        <a:buFontTx/>
                        <a:buNone/>
                        <a:tabLst/>
                        <a:defRPr/>
                      </a:pPr>
                      <a:r>
                        <a:rPr lang="en-US" sz="2600" dirty="0" smtClean="0">
                          <a:solidFill>
                            <a:schemeClr val="bg1"/>
                          </a:solidFill>
                          <a:latin typeface="Arial" pitchFamily="34" charset="0"/>
                          <a:cs typeface="Arial" pitchFamily="34" charset="0"/>
                        </a:rPr>
                        <a:t>3,606</a:t>
                      </a:r>
                    </a:p>
                  </a:txBody>
                  <a:tcPr marL="182880" marR="731520" marT="0" marB="0" anchor="ctr"/>
                </a:tc>
              </a:tr>
              <a:tr h="441085">
                <a:tc>
                  <a:txBody>
                    <a:bodyPr/>
                    <a:lstStyle/>
                    <a:p>
                      <a:pPr marL="0" marR="0" algn="l">
                        <a:lnSpc>
                          <a:spcPct val="85000"/>
                        </a:lnSpc>
                        <a:spcBef>
                          <a:spcPts val="0"/>
                        </a:spcBef>
                        <a:spcAft>
                          <a:spcPts val="0"/>
                        </a:spcAft>
                      </a:pPr>
                      <a:r>
                        <a:rPr lang="en-US" sz="2600" dirty="0">
                          <a:solidFill>
                            <a:schemeClr val="bg1"/>
                          </a:solidFill>
                          <a:effectLst/>
                          <a:latin typeface="Arial" pitchFamily="34" charset="0"/>
                          <a:cs typeface="Arial" pitchFamily="34" charset="0"/>
                        </a:rPr>
                        <a:t>Marshfield</a:t>
                      </a:r>
                      <a:endParaRPr lang="en-US" sz="2600" dirty="0">
                        <a:solidFill>
                          <a:schemeClr val="bg1"/>
                        </a:solidFill>
                        <a:effectLst/>
                        <a:latin typeface="Arial" pitchFamily="34" charset="0"/>
                        <a:ea typeface="Times New Roman"/>
                        <a:cs typeface="Arial" pitchFamily="34" charset="0"/>
                      </a:endParaRPr>
                    </a:p>
                  </a:txBody>
                  <a:tcPr marL="180135" marR="180135" marT="0" marB="0" anchor="ctr"/>
                </a:tc>
                <a:tc>
                  <a:txBody>
                    <a:bodyPr/>
                    <a:lstStyle/>
                    <a:p>
                      <a:pPr marL="0" marR="0" indent="0" algn="r" defTabSz="914400" rtl="0" eaLnBrk="1" fontAlgn="auto" latinLnBrk="0" hangingPunct="1">
                        <a:lnSpc>
                          <a:spcPct val="85000"/>
                        </a:lnSpc>
                        <a:spcBef>
                          <a:spcPts val="0"/>
                        </a:spcBef>
                        <a:spcAft>
                          <a:spcPts val="0"/>
                        </a:spcAft>
                        <a:buClrTx/>
                        <a:buSzTx/>
                        <a:buFontTx/>
                        <a:buNone/>
                        <a:tabLst/>
                        <a:defRPr/>
                      </a:pPr>
                      <a:r>
                        <a:rPr lang="en-US" sz="2600" dirty="0" smtClean="0">
                          <a:solidFill>
                            <a:schemeClr val="bg1"/>
                          </a:solidFill>
                          <a:latin typeface="Arial" pitchFamily="34" charset="0"/>
                          <a:cs typeface="Arial" pitchFamily="34" charset="0"/>
                        </a:rPr>
                        <a:t>20,000</a:t>
                      </a:r>
                    </a:p>
                  </a:txBody>
                  <a:tcPr marL="182880" marR="731520" marT="0" marB="0" anchor="ctr"/>
                </a:tc>
                <a:tc>
                  <a:txBody>
                    <a:bodyPr/>
                    <a:lstStyle/>
                    <a:p>
                      <a:pPr marL="0" marR="0" indent="0" algn="r" defTabSz="914400" rtl="0" eaLnBrk="1" fontAlgn="auto" latinLnBrk="0" hangingPunct="1">
                        <a:lnSpc>
                          <a:spcPct val="85000"/>
                        </a:lnSpc>
                        <a:spcBef>
                          <a:spcPts val="0"/>
                        </a:spcBef>
                        <a:spcAft>
                          <a:spcPts val="0"/>
                        </a:spcAft>
                        <a:buClrTx/>
                        <a:buSzTx/>
                        <a:buFontTx/>
                        <a:buNone/>
                        <a:tabLst/>
                        <a:defRPr/>
                      </a:pPr>
                      <a:r>
                        <a:rPr lang="en-US" sz="2600" dirty="0" smtClean="0">
                          <a:solidFill>
                            <a:schemeClr val="bg1"/>
                          </a:solidFill>
                          <a:latin typeface="Arial" pitchFamily="34" charset="0"/>
                          <a:cs typeface="Arial" pitchFamily="34" charset="0"/>
                        </a:rPr>
                        <a:t>4,693</a:t>
                      </a:r>
                    </a:p>
                  </a:txBody>
                  <a:tcPr marL="182880" marR="731520" marT="0" marB="0" anchor="ctr"/>
                </a:tc>
              </a:tr>
              <a:tr h="441085">
                <a:tc>
                  <a:txBody>
                    <a:bodyPr/>
                    <a:lstStyle/>
                    <a:p>
                      <a:pPr marL="0" marR="0" algn="l">
                        <a:lnSpc>
                          <a:spcPct val="85000"/>
                        </a:lnSpc>
                        <a:spcBef>
                          <a:spcPts val="0"/>
                        </a:spcBef>
                        <a:spcAft>
                          <a:spcPts val="0"/>
                        </a:spcAft>
                      </a:pPr>
                      <a:r>
                        <a:rPr lang="en-US" sz="2600" dirty="0">
                          <a:solidFill>
                            <a:schemeClr val="bg1"/>
                          </a:solidFill>
                          <a:effectLst/>
                          <a:latin typeface="Arial" pitchFamily="34" charset="0"/>
                          <a:cs typeface="Arial" pitchFamily="34" charset="0"/>
                        </a:rPr>
                        <a:t>Mayo</a:t>
                      </a:r>
                      <a:endParaRPr lang="en-US" sz="2600" dirty="0">
                        <a:solidFill>
                          <a:schemeClr val="bg1"/>
                        </a:solidFill>
                        <a:effectLst/>
                        <a:latin typeface="Arial" pitchFamily="34" charset="0"/>
                        <a:ea typeface="Times New Roman"/>
                        <a:cs typeface="Arial" pitchFamily="34" charset="0"/>
                      </a:endParaRPr>
                    </a:p>
                  </a:txBody>
                  <a:tcPr marL="180135" marR="180135" marT="0" marB="0" anchor="ctr"/>
                </a:tc>
                <a:tc>
                  <a:txBody>
                    <a:bodyPr/>
                    <a:lstStyle/>
                    <a:p>
                      <a:pPr marL="0" marR="0" indent="0" algn="r" defTabSz="914400" rtl="0" eaLnBrk="1" fontAlgn="auto" latinLnBrk="0" hangingPunct="1">
                        <a:lnSpc>
                          <a:spcPct val="85000"/>
                        </a:lnSpc>
                        <a:spcBef>
                          <a:spcPts val="0"/>
                        </a:spcBef>
                        <a:spcAft>
                          <a:spcPts val="0"/>
                        </a:spcAft>
                        <a:buClrTx/>
                        <a:buSzTx/>
                        <a:buFontTx/>
                        <a:buNone/>
                        <a:tabLst/>
                        <a:defRPr/>
                      </a:pPr>
                      <a:r>
                        <a:rPr lang="en-US" sz="2600" dirty="0" smtClean="0">
                          <a:solidFill>
                            <a:schemeClr val="bg1"/>
                          </a:solidFill>
                          <a:latin typeface="Arial" pitchFamily="34" charset="0"/>
                          <a:cs typeface="Arial" pitchFamily="34" charset="0"/>
                        </a:rPr>
                        <a:t>19,000</a:t>
                      </a:r>
                    </a:p>
                  </a:txBody>
                  <a:tcPr marL="182880" marR="731520" marT="0" marB="0" anchor="ctr"/>
                </a:tc>
                <a:tc>
                  <a:txBody>
                    <a:bodyPr/>
                    <a:lstStyle/>
                    <a:p>
                      <a:pPr marL="0" marR="0" indent="0" algn="r" defTabSz="914400" rtl="0" eaLnBrk="1" fontAlgn="auto" latinLnBrk="0" hangingPunct="1">
                        <a:lnSpc>
                          <a:spcPct val="85000"/>
                        </a:lnSpc>
                        <a:spcBef>
                          <a:spcPts val="0"/>
                        </a:spcBef>
                        <a:spcAft>
                          <a:spcPts val="0"/>
                        </a:spcAft>
                        <a:buClrTx/>
                        <a:buSzTx/>
                        <a:buFontTx/>
                        <a:buNone/>
                        <a:tabLst/>
                        <a:defRPr/>
                      </a:pPr>
                      <a:r>
                        <a:rPr lang="en-US" sz="2600" dirty="0" smtClean="0">
                          <a:solidFill>
                            <a:schemeClr val="bg1"/>
                          </a:solidFill>
                          <a:latin typeface="Arial" pitchFamily="34" charset="0"/>
                          <a:cs typeface="Arial" pitchFamily="34" charset="0"/>
                        </a:rPr>
                        <a:t>6,934</a:t>
                      </a:r>
                    </a:p>
                  </a:txBody>
                  <a:tcPr marL="182880" marR="731520" marT="0" marB="0" anchor="ctr"/>
                </a:tc>
              </a:tr>
              <a:tr h="441085">
                <a:tc>
                  <a:txBody>
                    <a:bodyPr/>
                    <a:lstStyle/>
                    <a:p>
                      <a:pPr marL="0" marR="0" algn="l">
                        <a:lnSpc>
                          <a:spcPct val="85000"/>
                        </a:lnSpc>
                        <a:spcBef>
                          <a:spcPts val="0"/>
                        </a:spcBef>
                        <a:spcAft>
                          <a:spcPts val="0"/>
                        </a:spcAft>
                      </a:pPr>
                      <a:r>
                        <a:rPr lang="en-US" sz="2600" dirty="0">
                          <a:solidFill>
                            <a:schemeClr val="bg1"/>
                          </a:solidFill>
                          <a:effectLst/>
                          <a:latin typeface="Arial" pitchFamily="34" charset="0"/>
                          <a:cs typeface="Arial" pitchFamily="34" charset="0"/>
                        </a:rPr>
                        <a:t>Mt. Sinai</a:t>
                      </a:r>
                      <a:endParaRPr lang="en-US" sz="2600" dirty="0">
                        <a:solidFill>
                          <a:schemeClr val="bg1"/>
                        </a:solidFill>
                        <a:effectLst/>
                        <a:latin typeface="Arial" pitchFamily="34" charset="0"/>
                        <a:ea typeface="Times New Roman"/>
                        <a:cs typeface="Arial" pitchFamily="34" charset="0"/>
                      </a:endParaRPr>
                    </a:p>
                  </a:txBody>
                  <a:tcPr marL="180135" marR="180135" marT="0" marB="0" anchor="ctr"/>
                </a:tc>
                <a:tc>
                  <a:txBody>
                    <a:bodyPr/>
                    <a:lstStyle/>
                    <a:p>
                      <a:pPr marL="0" marR="0" algn="r">
                        <a:lnSpc>
                          <a:spcPct val="85000"/>
                        </a:lnSpc>
                        <a:spcBef>
                          <a:spcPts val="0"/>
                        </a:spcBef>
                        <a:spcAft>
                          <a:spcPts val="0"/>
                        </a:spcAft>
                      </a:pPr>
                      <a:r>
                        <a:rPr lang="en-US" sz="2600" dirty="0" smtClean="0">
                          <a:solidFill>
                            <a:schemeClr val="bg1"/>
                          </a:solidFill>
                          <a:effectLst/>
                          <a:latin typeface="Arial" pitchFamily="34" charset="0"/>
                          <a:ea typeface="Times New Roman"/>
                          <a:cs typeface="Arial" pitchFamily="34" charset="0"/>
                        </a:rPr>
                        <a:t>22,000</a:t>
                      </a:r>
                      <a:endParaRPr lang="en-US" sz="2600" dirty="0">
                        <a:solidFill>
                          <a:schemeClr val="bg1"/>
                        </a:solidFill>
                        <a:effectLst/>
                        <a:latin typeface="Arial" pitchFamily="34" charset="0"/>
                        <a:ea typeface="Times New Roman"/>
                        <a:cs typeface="Arial" pitchFamily="34" charset="0"/>
                      </a:endParaRPr>
                    </a:p>
                  </a:txBody>
                  <a:tcPr marL="182880" marR="731520" marT="0" marB="0" anchor="ctr"/>
                </a:tc>
                <a:tc>
                  <a:txBody>
                    <a:bodyPr/>
                    <a:lstStyle/>
                    <a:p>
                      <a:pPr marL="0" marR="0" algn="r">
                        <a:lnSpc>
                          <a:spcPct val="85000"/>
                        </a:lnSpc>
                        <a:spcBef>
                          <a:spcPts val="0"/>
                        </a:spcBef>
                        <a:spcAft>
                          <a:spcPts val="0"/>
                        </a:spcAft>
                      </a:pPr>
                      <a:r>
                        <a:rPr lang="en-US" sz="2600" dirty="0" smtClean="0">
                          <a:solidFill>
                            <a:schemeClr val="bg1"/>
                          </a:solidFill>
                          <a:effectLst/>
                          <a:latin typeface="Arial" pitchFamily="34" charset="0"/>
                          <a:ea typeface="Times New Roman"/>
                          <a:cs typeface="Arial" pitchFamily="34" charset="0"/>
                        </a:rPr>
                        <a:t>6,290</a:t>
                      </a:r>
                      <a:endParaRPr lang="en-US" sz="2600" dirty="0">
                        <a:solidFill>
                          <a:schemeClr val="bg1"/>
                        </a:solidFill>
                        <a:effectLst/>
                        <a:latin typeface="Arial" pitchFamily="34" charset="0"/>
                        <a:ea typeface="Times New Roman"/>
                        <a:cs typeface="Arial" pitchFamily="34" charset="0"/>
                      </a:endParaRPr>
                    </a:p>
                  </a:txBody>
                  <a:tcPr marL="182880" marR="731520" marT="0" marB="0" anchor="ctr"/>
                </a:tc>
              </a:tr>
              <a:tr h="441085">
                <a:tc>
                  <a:txBody>
                    <a:bodyPr/>
                    <a:lstStyle/>
                    <a:p>
                      <a:pPr marL="0" marR="0" algn="l">
                        <a:lnSpc>
                          <a:spcPct val="85000"/>
                        </a:lnSpc>
                        <a:spcBef>
                          <a:spcPts val="0"/>
                        </a:spcBef>
                        <a:spcAft>
                          <a:spcPts val="0"/>
                        </a:spcAft>
                      </a:pPr>
                      <a:r>
                        <a:rPr lang="en-US" sz="2600" dirty="0" smtClean="0">
                          <a:solidFill>
                            <a:schemeClr val="bg1"/>
                          </a:solidFill>
                          <a:effectLst/>
                          <a:latin typeface="Arial" pitchFamily="34" charset="0"/>
                          <a:cs typeface="Arial" pitchFamily="34" charset="0"/>
                        </a:rPr>
                        <a:t>Northwestern</a:t>
                      </a:r>
                      <a:endParaRPr lang="en-US" sz="2600" dirty="0">
                        <a:solidFill>
                          <a:schemeClr val="bg1"/>
                        </a:solidFill>
                        <a:effectLst/>
                        <a:latin typeface="Arial" pitchFamily="34" charset="0"/>
                        <a:ea typeface="Times New Roman"/>
                        <a:cs typeface="Arial" pitchFamily="34" charset="0"/>
                      </a:endParaRPr>
                    </a:p>
                  </a:txBody>
                  <a:tcPr marL="180135" marR="180135" marT="0" marB="0" anchor="ctr"/>
                </a:tc>
                <a:tc>
                  <a:txBody>
                    <a:bodyPr/>
                    <a:lstStyle/>
                    <a:p>
                      <a:pPr marL="0" marR="0" indent="0" algn="r" defTabSz="914400" rtl="0" eaLnBrk="1" fontAlgn="auto" latinLnBrk="0" hangingPunct="1">
                        <a:lnSpc>
                          <a:spcPct val="85000"/>
                        </a:lnSpc>
                        <a:spcBef>
                          <a:spcPts val="0"/>
                        </a:spcBef>
                        <a:spcAft>
                          <a:spcPts val="0"/>
                        </a:spcAft>
                        <a:buClrTx/>
                        <a:buSzTx/>
                        <a:buFontTx/>
                        <a:buNone/>
                        <a:tabLst/>
                        <a:defRPr/>
                      </a:pPr>
                      <a:r>
                        <a:rPr lang="en-US" sz="2600" dirty="0" smtClean="0">
                          <a:solidFill>
                            <a:schemeClr val="bg1"/>
                          </a:solidFill>
                          <a:latin typeface="Arial" pitchFamily="34" charset="0"/>
                          <a:cs typeface="Arial" pitchFamily="34" charset="0"/>
                        </a:rPr>
                        <a:t>11,000</a:t>
                      </a:r>
                    </a:p>
                  </a:txBody>
                  <a:tcPr marL="182880" marR="731520" marT="0" marB="0" anchor="ctr"/>
                </a:tc>
                <a:tc>
                  <a:txBody>
                    <a:bodyPr/>
                    <a:lstStyle/>
                    <a:p>
                      <a:pPr marL="0" marR="0" indent="0" algn="r" defTabSz="914400" rtl="0" eaLnBrk="1" fontAlgn="auto" latinLnBrk="0" hangingPunct="1">
                        <a:lnSpc>
                          <a:spcPct val="85000"/>
                        </a:lnSpc>
                        <a:spcBef>
                          <a:spcPts val="0"/>
                        </a:spcBef>
                        <a:spcAft>
                          <a:spcPts val="0"/>
                        </a:spcAft>
                        <a:buClrTx/>
                        <a:buSzTx/>
                        <a:buFontTx/>
                        <a:buNone/>
                        <a:tabLst/>
                        <a:defRPr/>
                      </a:pPr>
                      <a:r>
                        <a:rPr lang="en-US" sz="2600" dirty="0" smtClean="0">
                          <a:solidFill>
                            <a:schemeClr val="bg1"/>
                          </a:solidFill>
                          <a:latin typeface="Arial" pitchFamily="34" charset="0"/>
                          <a:cs typeface="Arial" pitchFamily="34" charset="0"/>
                        </a:rPr>
                        <a:t>4,987</a:t>
                      </a:r>
                    </a:p>
                  </a:txBody>
                  <a:tcPr marL="182880" marR="731520" marT="0" marB="0" anchor="ctr"/>
                </a:tc>
              </a:tr>
              <a:tr h="441085">
                <a:tc>
                  <a:txBody>
                    <a:bodyPr/>
                    <a:lstStyle/>
                    <a:p>
                      <a:pPr marL="0" marR="0" algn="l">
                        <a:lnSpc>
                          <a:spcPct val="85000"/>
                        </a:lnSpc>
                        <a:spcBef>
                          <a:spcPts val="0"/>
                        </a:spcBef>
                        <a:spcAft>
                          <a:spcPts val="0"/>
                        </a:spcAft>
                      </a:pPr>
                      <a:r>
                        <a:rPr lang="en-US" sz="2600" dirty="0" smtClean="0">
                          <a:solidFill>
                            <a:schemeClr val="bg1"/>
                          </a:solidFill>
                          <a:effectLst/>
                          <a:latin typeface="Arial" pitchFamily="34" charset="0"/>
                          <a:cs typeface="Arial" pitchFamily="34" charset="0"/>
                        </a:rPr>
                        <a:t>Vanderbilt</a:t>
                      </a:r>
                      <a:endParaRPr lang="en-US" sz="2600" dirty="0">
                        <a:solidFill>
                          <a:schemeClr val="bg1"/>
                        </a:solidFill>
                        <a:effectLst/>
                        <a:latin typeface="Arial" pitchFamily="34" charset="0"/>
                        <a:ea typeface="Times New Roman"/>
                        <a:cs typeface="Arial" pitchFamily="34" charset="0"/>
                      </a:endParaRPr>
                    </a:p>
                  </a:txBody>
                  <a:tcPr marL="180135" marR="180135" marT="0" marB="0" anchor="ctr"/>
                </a:tc>
                <a:tc>
                  <a:txBody>
                    <a:bodyPr/>
                    <a:lstStyle/>
                    <a:p>
                      <a:pPr marL="0" marR="0" indent="0" algn="r" defTabSz="914400" rtl="0" eaLnBrk="1" fontAlgn="auto" latinLnBrk="0" hangingPunct="1">
                        <a:lnSpc>
                          <a:spcPct val="85000"/>
                        </a:lnSpc>
                        <a:spcBef>
                          <a:spcPts val="0"/>
                        </a:spcBef>
                        <a:spcAft>
                          <a:spcPts val="0"/>
                        </a:spcAft>
                        <a:buClrTx/>
                        <a:buSzTx/>
                        <a:buFontTx/>
                        <a:buNone/>
                        <a:tabLst/>
                        <a:defRPr/>
                      </a:pPr>
                      <a:r>
                        <a:rPr lang="en-US" sz="2600" u="sng" dirty="0" smtClean="0">
                          <a:solidFill>
                            <a:schemeClr val="bg1"/>
                          </a:solidFill>
                          <a:latin typeface="Arial" pitchFamily="34" charset="0"/>
                          <a:cs typeface="Arial" pitchFamily="34" charset="0"/>
                        </a:rPr>
                        <a:t>158,514</a:t>
                      </a:r>
                    </a:p>
                  </a:txBody>
                  <a:tcPr marL="182880" marR="731520" marT="0" marB="0" anchor="ctr"/>
                </a:tc>
                <a:tc>
                  <a:txBody>
                    <a:bodyPr/>
                    <a:lstStyle/>
                    <a:p>
                      <a:pPr marL="0" marR="0" indent="0" algn="r" defTabSz="914400" rtl="0" eaLnBrk="1" fontAlgn="auto" latinLnBrk="0" hangingPunct="1">
                        <a:lnSpc>
                          <a:spcPct val="85000"/>
                        </a:lnSpc>
                        <a:spcBef>
                          <a:spcPts val="0"/>
                        </a:spcBef>
                        <a:spcAft>
                          <a:spcPts val="0"/>
                        </a:spcAft>
                        <a:buClrTx/>
                        <a:buSzTx/>
                        <a:buFontTx/>
                        <a:buNone/>
                        <a:tabLst/>
                        <a:defRPr/>
                      </a:pPr>
                      <a:r>
                        <a:rPr lang="en-US" sz="2600" u="sng" dirty="0" smtClean="0">
                          <a:solidFill>
                            <a:schemeClr val="bg1"/>
                          </a:solidFill>
                          <a:latin typeface="Arial" pitchFamily="34" charset="0"/>
                          <a:cs typeface="Arial" pitchFamily="34" charset="0"/>
                        </a:rPr>
                        <a:t>27,173</a:t>
                      </a:r>
                    </a:p>
                  </a:txBody>
                  <a:tcPr marL="182880" marR="731520" marT="0" marB="0" anchor="ctr"/>
                </a:tc>
              </a:tr>
              <a:tr h="441085">
                <a:tc>
                  <a:txBody>
                    <a:bodyPr/>
                    <a:lstStyle/>
                    <a:p>
                      <a:pPr marL="0" marR="0" algn="l">
                        <a:lnSpc>
                          <a:spcPct val="85000"/>
                        </a:lnSpc>
                        <a:spcBef>
                          <a:spcPts val="0"/>
                        </a:spcBef>
                        <a:spcAft>
                          <a:spcPts val="0"/>
                        </a:spcAft>
                      </a:pPr>
                      <a:r>
                        <a:rPr lang="en-US" sz="2600" dirty="0">
                          <a:solidFill>
                            <a:schemeClr val="bg1"/>
                          </a:solidFill>
                          <a:effectLst/>
                          <a:latin typeface="Arial" pitchFamily="34" charset="0"/>
                          <a:cs typeface="Arial" pitchFamily="34" charset="0"/>
                        </a:rPr>
                        <a:t>TOTAL</a:t>
                      </a:r>
                      <a:endParaRPr lang="en-US" sz="2600" dirty="0">
                        <a:solidFill>
                          <a:schemeClr val="bg1"/>
                        </a:solidFill>
                        <a:effectLst/>
                        <a:latin typeface="Arial" pitchFamily="34" charset="0"/>
                        <a:ea typeface="Times New Roman"/>
                        <a:cs typeface="Arial" pitchFamily="34" charset="0"/>
                      </a:endParaRPr>
                    </a:p>
                  </a:txBody>
                  <a:tcPr marL="180135" marR="180135" marT="0" marB="0" anchor="ctr">
                    <a:lnB w="12700" cap="flat" cmpd="sng" algn="ctr">
                      <a:solidFill>
                        <a:schemeClr val="bg1"/>
                      </a:solidFill>
                      <a:prstDash val="solid"/>
                      <a:round/>
                      <a:headEnd type="none" w="med" len="med"/>
                      <a:tailEnd type="none" w="med" len="med"/>
                    </a:lnB>
                  </a:tcPr>
                </a:tc>
                <a:tc>
                  <a:txBody>
                    <a:bodyPr/>
                    <a:lstStyle/>
                    <a:p>
                      <a:pPr marL="0" marR="0" indent="0" algn="r" defTabSz="914400" rtl="0" eaLnBrk="1" fontAlgn="auto" latinLnBrk="0" hangingPunct="1">
                        <a:lnSpc>
                          <a:spcPct val="85000"/>
                        </a:lnSpc>
                        <a:spcBef>
                          <a:spcPts val="0"/>
                        </a:spcBef>
                        <a:spcAft>
                          <a:spcPts val="0"/>
                        </a:spcAft>
                        <a:buClrTx/>
                        <a:buSzTx/>
                        <a:buFontTx/>
                        <a:buNone/>
                        <a:tabLst/>
                        <a:defRPr/>
                      </a:pPr>
                      <a:r>
                        <a:rPr lang="en-US" sz="2600" b="1" dirty="0" smtClean="0">
                          <a:solidFill>
                            <a:schemeClr val="bg1"/>
                          </a:solidFill>
                          <a:latin typeface="Arial" pitchFamily="34" charset="0"/>
                          <a:cs typeface="Arial" pitchFamily="34" charset="0"/>
                        </a:rPr>
                        <a:t>328,895</a:t>
                      </a:r>
                    </a:p>
                  </a:txBody>
                  <a:tcPr marL="182880" marR="731520" marT="0" marB="0" anchor="ctr">
                    <a:lnB w="12700" cap="flat" cmpd="sng" algn="ctr">
                      <a:solidFill>
                        <a:schemeClr val="bg1"/>
                      </a:solidFill>
                      <a:prstDash val="solid"/>
                      <a:round/>
                      <a:headEnd type="none" w="med" len="med"/>
                      <a:tailEnd type="none" w="med" len="med"/>
                    </a:lnB>
                  </a:tcPr>
                </a:tc>
                <a:tc>
                  <a:txBody>
                    <a:bodyPr/>
                    <a:lstStyle/>
                    <a:p>
                      <a:pPr marL="0" marR="0" indent="0" algn="r" defTabSz="914400" rtl="0" eaLnBrk="1" fontAlgn="auto" latinLnBrk="0" hangingPunct="1">
                        <a:lnSpc>
                          <a:spcPct val="85000"/>
                        </a:lnSpc>
                        <a:spcBef>
                          <a:spcPts val="0"/>
                        </a:spcBef>
                        <a:spcAft>
                          <a:spcPts val="0"/>
                        </a:spcAft>
                        <a:buClrTx/>
                        <a:buSzTx/>
                        <a:buFontTx/>
                        <a:buNone/>
                        <a:tabLst/>
                        <a:defRPr/>
                      </a:pPr>
                      <a:r>
                        <a:rPr lang="en-US" sz="2600" b="1" dirty="0" smtClean="0">
                          <a:solidFill>
                            <a:schemeClr val="bg1"/>
                          </a:solidFill>
                          <a:latin typeface="Arial" pitchFamily="34" charset="0"/>
                          <a:cs typeface="Arial" pitchFamily="34" charset="0"/>
                        </a:rPr>
                        <a:t>105,524</a:t>
                      </a:r>
                    </a:p>
                  </a:txBody>
                  <a:tcPr marL="182880" marR="731520" marT="0" marB="0" anchor="ctr">
                    <a:lnB w="12700" cap="flat" cmpd="sng" algn="ctr">
                      <a:solidFill>
                        <a:schemeClr val="bg1"/>
                      </a:solidFill>
                      <a:prstDash val="solid"/>
                      <a:round/>
                      <a:headEnd type="none" w="med" len="med"/>
                      <a:tailEnd type="none" w="med" len="med"/>
                    </a:lnB>
                  </a:tcPr>
                </a:tc>
              </a:tr>
            </a:tbl>
          </a:graphicData>
        </a:graphic>
      </p:graphicFrame>
      <p:sp>
        <p:nvSpPr>
          <p:cNvPr id="7" name="Rounded Rectangle 6"/>
          <p:cNvSpPr/>
          <p:nvPr/>
        </p:nvSpPr>
        <p:spPr>
          <a:xfrm>
            <a:off x="228600" y="1905000"/>
            <a:ext cx="8185299" cy="838200"/>
          </a:xfrm>
          <a:prstGeom prst="roundRect">
            <a:avLst/>
          </a:prstGeom>
          <a:no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461667251"/>
      </p:ext>
    </p:extLst>
  </p:cSld>
  <p:clrMapOvr>
    <a:masterClrMapping/>
  </p:clrMapOvr>
  <mc:AlternateContent xmlns:mc="http://schemas.openxmlformats.org/markup-compatibility/2006" xmlns:p14="http://schemas.microsoft.com/office/powerpoint/2010/main">
    <mc:Choice Requires="p14">
      <p:transition spd="med" p14:dur="700" advTm="14947">
        <p:fade/>
      </p:transition>
    </mc:Choice>
    <mc:Fallback xmlns="">
      <p:transition spd="med" advTm="1494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ppt_w*0.7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635370"/>
            <a:ext cx="7620000" cy="1336430"/>
          </a:xfrm>
          <a:ln w="19050">
            <a:solidFill>
              <a:schemeClr val="tx2"/>
            </a:solidFill>
          </a:ln>
        </p:spPr>
        <p:txBody>
          <a:bodyPr/>
          <a:lstStyle/>
          <a:p>
            <a:r>
              <a:rPr lang="en-US" sz="4000" dirty="0" smtClean="0"/>
              <a:t>The phenome-wide association study (</a:t>
            </a:r>
            <a:r>
              <a:rPr lang="en-US" sz="4000" dirty="0" err="1" smtClean="0"/>
              <a:t>PheWAS</a:t>
            </a:r>
            <a:r>
              <a:rPr lang="en-US" sz="4000" dirty="0" smtClean="0"/>
              <a:t>)</a:t>
            </a:r>
            <a:endParaRPr lang="en-US" sz="4000" dirty="0"/>
          </a:p>
        </p:txBody>
      </p:sp>
      <p:sp>
        <p:nvSpPr>
          <p:cNvPr id="3" name="TextBox 2"/>
          <p:cNvSpPr txBox="1"/>
          <p:nvPr/>
        </p:nvSpPr>
        <p:spPr>
          <a:xfrm>
            <a:off x="457200" y="543818"/>
            <a:ext cx="1570430" cy="584775"/>
          </a:xfrm>
          <a:prstGeom prst="rect">
            <a:avLst/>
          </a:prstGeom>
          <a:noFill/>
        </p:spPr>
        <p:txBody>
          <a:bodyPr wrap="none" rtlCol="0">
            <a:spAutoFit/>
          </a:bodyPr>
          <a:lstStyle/>
          <a:p>
            <a:r>
              <a:rPr lang="en-US" sz="3200" b="1" dirty="0" smtClean="0">
                <a:solidFill>
                  <a:srgbClr val="C00000"/>
                </a:solidFill>
              </a:rPr>
              <a:t>GWAS:</a:t>
            </a:r>
            <a:endParaRPr lang="en-US" sz="3200" b="1" dirty="0">
              <a:solidFill>
                <a:srgbClr val="C00000"/>
              </a:solidFill>
            </a:endParaRPr>
          </a:p>
        </p:txBody>
      </p:sp>
      <p:sp>
        <p:nvSpPr>
          <p:cNvPr id="4" name="TextBox 3"/>
          <p:cNvSpPr txBox="1"/>
          <p:nvPr/>
        </p:nvSpPr>
        <p:spPr>
          <a:xfrm>
            <a:off x="1905000" y="304800"/>
            <a:ext cx="2362200" cy="1077218"/>
          </a:xfrm>
          <a:prstGeom prst="rect">
            <a:avLst/>
          </a:prstGeom>
          <a:noFill/>
        </p:spPr>
        <p:txBody>
          <a:bodyPr wrap="square" rtlCol="0">
            <a:spAutoFit/>
          </a:bodyPr>
          <a:lstStyle/>
          <a:p>
            <a:pPr algn="ctr"/>
            <a:r>
              <a:rPr lang="en-US" sz="3200" dirty="0" smtClean="0">
                <a:solidFill>
                  <a:prstClr val="black"/>
                </a:solidFill>
              </a:rPr>
              <a:t>Target phenotype</a:t>
            </a:r>
            <a:endParaRPr lang="en-US" sz="3200" dirty="0">
              <a:solidFill>
                <a:prstClr val="black"/>
              </a:solidFill>
            </a:endParaRPr>
          </a:p>
        </p:txBody>
      </p:sp>
      <p:pic>
        <p:nvPicPr>
          <p:cNvPr id="5" name="Picture 4" descr="Vanc_Adult_White_Ke_Adj_Add_MAF5.png"/>
          <p:cNvPicPr>
            <a:picLocks noChangeAspect="1"/>
          </p:cNvPicPr>
          <p:nvPr/>
        </p:nvPicPr>
        <p:blipFill rotWithShape="1">
          <a:blip r:embed="rId2" cstate="print">
            <a:extLst>
              <a:ext uri="{28A0092B-C50C-407E-A947-70E740481C1C}">
                <a14:useLocalDpi xmlns:a14="http://schemas.microsoft.com/office/drawing/2010/main"/>
              </a:ext>
            </a:extLst>
          </a:blip>
          <a:srcRect t="8535" b="20093"/>
          <a:stretch/>
        </p:blipFill>
        <p:spPr>
          <a:xfrm>
            <a:off x="5566610" y="364681"/>
            <a:ext cx="3383280" cy="965881"/>
          </a:xfrm>
          <a:prstGeom prst="rect">
            <a:avLst/>
          </a:prstGeom>
          <a:ln>
            <a:solidFill>
              <a:schemeClr val="tx1"/>
            </a:solidFill>
          </a:ln>
        </p:spPr>
      </p:pic>
      <p:cxnSp>
        <p:nvCxnSpPr>
          <p:cNvPr id="13" name="Straight Arrow Connector 12"/>
          <p:cNvCxnSpPr>
            <a:stCxn id="4" idx="3"/>
          </p:cNvCxnSpPr>
          <p:nvPr/>
        </p:nvCxnSpPr>
        <p:spPr>
          <a:xfrm>
            <a:off x="4267200" y="843409"/>
            <a:ext cx="649068" cy="4212"/>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266699" y="3516868"/>
            <a:ext cx="1943101" cy="1077218"/>
          </a:xfrm>
          <a:prstGeom prst="rect">
            <a:avLst/>
          </a:prstGeom>
          <a:noFill/>
        </p:spPr>
        <p:txBody>
          <a:bodyPr wrap="square" rtlCol="0">
            <a:spAutoFit/>
          </a:bodyPr>
          <a:lstStyle/>
          <a:p>
            <a:r>
              <a:rPr lang="en-US" sz="3200" b="1" dirty="0" smtClean="0">
                <a:solidFill>
                  <a:srgbClr val="C00000"/>
                </a:solidFill>
              </a:rPr>
              <a:t>PheWAS (</a:t>
            </a:r>
            <a:r>
              <a:rPr lang="el-GR" sz="3200" b="1" dirty="0" smtClean="0">
                <a:solidFill>
                  <a:srgbClr val="C00000"/>
                </a:solidFill>
              </a:rPr>
              <a:t>Φ</a:t>
            </a:r>
            <a:r>
              <a:rPr lang="en-US" sz="3200" b="1" dirty="0" smtClean="0">
                <a:solidFill>
                  <a:srgbClr val="C00000"/>
                </a:solidFill>
              </a:rPr>
              <a:t>WAS):</a:t>
            </a:r>
            <a:endParaRPr lang="en-US" sz="3200" b="1" dirty="0">
              <a:solidFill>
                <a:srgbClr val="C00000"/>
              </a:solidFill>
            </a:endParaRPr>
          </a:p>
        </p:txBody>
      </p:sp>
      <p:sp>
        <p:nvSpPr>
          <p:cNvPr id="19" name="TextBox 18"/>
          <p:cNvSpPr txBox="1"/>
          <p:nvPr/>
        </p:nvSpPr>
        <p:spPr>
          <a:xfrm>
            <a:off x="6027822" y="1279358"/>
            <a:ext cx="2428870" cy="369332"/>
          </a:xfrm>
          <a:prstGeom prst="rect">
            <a:avLst/>
          </a:prstGeom>
          <a:noFill/>
        </p:spPr>
        <p:txBody>
          <a:bodyPr wrap="none" rtlCol="0">
            <a:spAutoFit/>
          </a:bodyPr>
          <a:lstStyle/>
          <a:p>
            <a:r>
              <a:rPr lang="en-US" dirty="0" smtClean="0">
                <a:solidFill>
                  <a:prstClr val="black"/>
                </a:solidFill>
              </a:rPr>
              <a:t>chromosomal location</a:t>
            </a:r>
            <a:endParaRPr lang="en-US" dirty="0">
              <a:solidFill>
                <a:prstClr val="black"/>
              </a:solidFill>
            </a:endParaRPr>
          </a:p>
        </p:txBody>
      </p:sp>
      <p:sp>
        <p:nvSpPr>
          <p:cNvPr id="21" name="TextBox 20"/>
          <p:cNvSpPr txBox="1"/>
          <p:nvPr/>
        </p:nvSpPr>
        <p:spPr>
          <a:xfrm rot="16200000">
            <a:off x="4557645" y="434824"/>
            <a:ext cx="1363578" cy="646331"/>
          </a:xfrm>
          <a:prstGeom prst="rect">
            <a:avLst/>
          </a:prstGeom>
          <a:noFill/>
        </p:spPr>
        <p:txBody>
          <a:bodyPr wrap="square" rtlCol="0">
            <a:spAutoFit/>
          </a:bodyPr>
          <a:lstStyle/>
          <a:p>
            <a:pPr algn="ctr"/>
            <a:r>
              <a:rPr lang="en-US" dirty="0" smtClean="0">
                <a:solidFill>
                  <a:prstClr val="black"/>
                </a:solidFill>
              </a:rPr>
              <a:t>association P value</a:t>
            </a:r>
            <a:endParaRPr lang="en-US" dirty="0">
              <a:solidFill>
                <a:prstClr val="black"/>
              </a:solidFill>
            </a:endParaRPr>
          </a:p>
        </p:txBody>
      </p:sp>
      <p:sp>
        <p:nvSpPr>
          <p:cNvPr id="22" name="TextBox 21"/>
          <p:cNvSpPr txBox="1"/>
          <p:nvPr/>
        </p:nvSpPr>
        <p:spPr>
          <a:xfrm>
            <a:off x="2057400" y="3544578"/>
            <a:ext cx="2057400" cy="1077218"/>
          </a:xfrm>
          <a:prstGeom prst="rect">
            <a:avLst/>
          </a:prstGeom>
          <a:noFill/>
        </p:spPr>
        <p:txBody>
          <a:bodyPr wrap="square" rtlCol="0">
            <a:spAutoFit/>
          </a:bodyPr>
          <a:lstStyle/>
          <a:p>
            <a:pPr algn="ctr"/>
            <a:r>
              <a:rPr lang="en-US" sz="3200" dirty="0" smtClean="0">
                <a:solidFill>
                  <a:prstClr val="black"/>
                </a:solidFill>
              </a:rPr>
              <a:t>Target genotype</a:t>
            </a:r>
            <a:endParaRPr lang="en-US" sz="3200" dirty="0">
              <a:solidFill>
                <a:prstClr val="black"/>
              </a:solidFill>
            </a:endParaRPr>
          </a:p>
        </p:txBody>
      </p:sp>
      <p:cxnSp>
        <p:nvCxnSpPr>
          <p:cNvPr id="24" name="Straight Arrow Connector 23"/>
          <p:cNvCxnSpPr>
            <a:stCxn id="22" idx="3"/>
          </p:cNvCxnSpPr>
          <p:nvPr/>
        </p:nvCxnSpPr>
        <p:spPr>
          <a:xfrm>
            <a:off x="4114800" y="4083187"/>
            <a:ext cx="801468" cy="0"/>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6353651" y="5193268"/>
            <a:ext cx="1723549" cy="369332"/>
          </a:xfrm>
          <a:prstGeom prst="rect">
            <a:avLst/>
          </a:prstGeom>
          <a:noFill/>
        </p:spPr>
        <p:txBody>
          <a:bodyPr wrap="none" rtlCol="0">
            <a:spAutoFit/>
          </a:bodyPr>
          <a:lstStyle/>
          <a:p>
            <a:r>
              <a:rPr lang="en-US" dirty="0" smtClean="0">
                <a:solidFill>
                  <a:prstClr val="black"/>
                </a:solidFill>
              </a:rPr>
              <a:t>diagnosis code</a:t>
            </a:r>
            <a:endParaRPr lang="en-US" dirty="0">
              <a:solidFill>
                <a:prstClr val="black"/>
              </a:solidFill>
            </a:endParaRPr>
          </a:p>
        </p:txBody>
      </p:sp>
      <p:sp>
        <p:nvSpPr>
          <p:cNvPr id="26" name="TextBox 25"/>
          <p:cNvSpPr txBox="1"/>
          <p:nvPr/>
        </p:nvSpPr>
        <p:spPr>
          <a:xfrm rot="16200000">
            <a:off x="4557645" y="3674602"/>
            <a:ext cx="1363578" cy="646331"/>
          </a:xfrm>
          <a:prstGeom prst="rect">
            <a:avLst/>
          </a:prstGeom>
          <a:noFill/>
        </p:spPr>
        <p:txBody>
          <a:bodyPr wrap="square" rtlCol="0">
            <a:spAutoFit/>
          </a:bodyPr>
          <a:lstStyle/>
          <a:p>
            <a:pPr algn="ctr"/>
            <a:r>
              <a:rPr lang="en-US" dirty="0" smtClean="0">
                <a:solidFill>
                  <a:prstClr val="black"/>
                </a:solidFill>
              </a:rPr>
              <a:t>association P value</a:t>
            </a:r>
            <a:endParaRPr lang="en-US" dirty="0">
              <a:solidFill>
                <a:prstClr val="black"/>
              </a:solidFill>
            </a:endParaRPr>
          </a:p>
        </p:txBody>
      </p:sp>
      <p:pic>
        <p:nvPicPr>
          <p:cNvPr id="27" name="Picture 26"/>
          <p:cNvPicPr>
            <a:picLocks noChangeAspect="1"/>
          </p:cNvPicPr>
          <p:nvPr/>
        </p:nvPicPr>
        <p:blipFill rotWithShape="1">
          <a:blip r:embed="rId3" cstate="print">
            <a:extLst>
              <a:ext uri="{28A0092B-C50C-407E-A947-70E740481C1C}">
                <a14:useLocalDpi xmlns:a14="http://schemas.microsoft.com/office/drawing/2010/main" val="0"/>
              </a:ext>
            </a:extLst>
          </a:blip>
          <a:srcRect t="6064" b="12951"/>
          <a:stretch/>
        </p:blipFill>
        <p:spPr>
          <a:xfrm>
            <a:off x="5578642" y="3014420"/>
            <a:ext cx="3383280" cy="2206922"/>
          </a:xfrm>
          <a:prstGeom prst="rect">
            <a:avLst/>
          </a:prstGeom>
          <a:ln>
            <a:solidFill>
              <a:schemeClr val="tx1"/>
            </a:solidFill>
          </a:ln>
        </p:spPr>
      </p:pic>
      <p:sp>
        <p:nvSpPr>
          <p:cNvPr id="29" name="TextBox 28"/>
          <p:cNvSpPr txBox="1"/>
          <p:nvPr/>
        </p:nvSpPr>
        <p:spPr>
          <a:xfrm>
            <a:off x="87925" y="5562600"/>
            <a:ext cx="8961120" cy="1077218"/>
          </a:xfrm>
          <a:prstGeom prst="rect">
            <a:avLst/>
          </a:prstGeom>
          <a:solidFill>
            <a:schemeClr val="bg1"/>
          </a:solidFill>
          <a:ln>
            <a:solidFill>
              <a:schemeClr val="tx1"/>
            </a:solidFill>
          </a:ln>
        </p:spPr>
        <p:txBody>
          <a:bodyPr wrap="square" rtlCol="0">
            <a:spAutoFit/>
          </a:bodyPr>
          <a:lstStyle/>
          <a:p>
            <a:pPr algn="ctr"/>
            <a:r>
              <a:rPr lang="en-US" sz="3200" u="sng" dirty="0" smtClean="0">
                <a:solidFill>
                  <a:prstClr val="black"/>
                </a:solidFill>
              </a:rPr>
              <a:t>PheWAS requirement</a:t>
            </a:r>
            <a:r>
              <a:rPr lang="en-US" sz="3200" dirty="0" smtClean="0">
                <a:solidFill>
                  <a:prstClr val="black"/>
                </a:solidFill>
              </a:rPr>
              <a:t>: A large cohort of patients with genotype data and many diagnoses</a:t>
            </a:r>
            <a:endParaRPr lang="en-US" sz="3200" dirty="0">
              <a:solidFill>
                <a:prstClr val="black"/>
              </a:solidFill>
            </a:endParaRPr>
          </a:p>
        </p:txBody>
      </p:sp>
    </p:spTree>
    <p:extLst>
      <p:ext uri="{BB962C8B-B14F-4D97-AF65-F5344CB8AC3E}">
        <p14:creationId xmlns:p14="http://schemas.microsoft.com/office/powerpoint/2010/main" val="2035425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p:bldP spid="22" grpId="0"/>
      <p:bldP spid="25" grpId="0"/>
      <p:bldP spid="26" grpId="0"/>
      <p:bldP spid="2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cstate="print">
            <a:extLst>
              <a:ext uri="{28A0092B-C50C-407E-A947-70E740481C1C}">
                <a14:useLocalDpi xmlns:a14="http://schemas.microsoft.com/office/drawing/2010/main" val="0"/>
              </a:ext>
            </a:extLst>
          </a:blip>
          <a:srcRect l="310" t="-6221" r="-310" b="20487"/>
          <a:stretch/>
        </p:blipFill>
        <p:spPr bwMode="auto">
          <a:xfrm>
            <a:off x="0" y="1219200"/>
            <a:ext cx="8763000" cy="5257800"/>
          </a:xfrm>
          <a:prstGeom prst="rect">
            <a:avLst/>
          </a:prstGeom>
          <a:noFill/>
          <a:ln>
            <a:noFill/>
          </a:ln>
        </p:spPr>
      </p:pic>
      <p:sp>
        <p:nvSpPr>
          <p:cNvPr id="3" name="Title 2"/>
          <p:cNvSpPr>
            <a:spLocks noGrp="1"/>
          </p:cNvSpPr>
          <p:nvPr>
            <p:ph type="title"/>
          </p:nvPr>
        </p:nvSpPr>
        <p:spPr>
          <a:xfrm>
            <a:off x="167898" y="152400"/>
            <a:ext cx="8763000" cy="838200"/>
          </a:xfrm>
        </p:spPr>
        <p:txBody>
          <a:bodyPr anchor="ctr"/>
          <a:lstStyle/>
          <a:p>
            <a:r>
              <a:rPr lang="en-US" sz="3200" b="1" dirty="0" smtClean="0"/>
              <a:t>PheWAS for rs965513 (</a:t>
            </a:r>
            <a:r>
              <a:rPr lang="en-US" sz="3200" b="1" i="1" dirty="0" smtClean="0"/>
              <a:t>FOXE1</a:t>
            </a:r>
            <a:r>
              <a:rPr lang="en-US" sz="3200" b="1" dirty="0"/>
              <a:t>)</a:t>
            </a:r>
          </a:p>
        </p:txBody>
      </p:sp>
      <p:sp>
        <p:nvSpPr>
          <p:cNvPr id="4" name="TextBox 3"/>
          <p:cNvSpPr txBox="1"/>
          <p:nvPr/>
        </p:nvSpPr>
        <p:spPr>
          <a:xfrm>
            <a:off x="1462008" y="897612"/>
            <a:ext cx="6172200" cy="646331"/>
          </a:xfrm>
          <a:prstGeom prst="rect">
            <a:avLst/>
          </a:prstGeom>
          <a:solidFill>
            <a:srgbClr val="3366FF"/>
          </a:solidFill>
          <a:ln>
            <a:solidFill>
              <a:schemeClr val="tx1"/>
            </a:solidFill>
          </a:ln>
        </p:spPr>
        <p:txBody>
          <a:bodyPr wrap="square" rtlCol="0">
            <a:spAutoFit/>
          </a:bodyPr>
          <a:lstStyle/>
          <a:p>
            <a:pPr algn="ctr"/>
            <a:r>
              <a:rPr lang="en-US" dirty="0" smtClean="0">
                <a:solidFill>
                  <a:prstClr val="white"/>
                </a:solidFill>
              </a:rPr>
              <a:t>Analysis of 866 phenotypes in </a:t>
            </a:r>
            <a:r>
              <a:rPr lang="en-US" dirty="0">
                <a:solidFill>
                  <a:prstClr val="white"/>
                </a:solidFill>
              </a:rPr>
              <a:t>13,617</a:t>
            </a:r>
            <a:r>
              <a:rPr lang="en-US" dirty="0" smtClean="0">
                <a:solidFill>
                  <a:prstClr val="white"/>
                </a:solidFill>
              </a:rPr>
              <a:t> European Americans</a:t>
            </a:r>
            <a:br>
              <a:rPr lang="en-US" dirty="0" smtClean="0">
                <a:solidFill>
                  <a:prstClr val="white"/>
                </a:solidFill>
              </a:rPr>
            </a:br>
            <a:r>
              <a:rPr lang="en-US" dirty="0" smtClean="0">
                <a:solidFill>
                  <a:prstClr val="white"/>
                </a:solidFill>
              </a:rPr>
              <a:t>Adjusted for age and sex</a:t>
            </a:r>
            <a:endParaRPr lang="en-US" dirty="0">
              <a:solidFill>
                <a:prstClr val="white"/>
              </a:solidFill>
            </a:endParaRPr>
          </a:p>
        </p:txBody>
      </p:sp>
    </p:spTree>
    <p:extLst>
      <p:ext uri="{BB962C8B-B14F-4D97-AF65-F5344CB8AC3E}">
        <p14:creationId xmlns:p14="http://schemas.microsoft.com/office/powerpoint/2010/main" val="18456893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2"/>
          <a:srcRect l="1715" t="8386" r="12045" b="6031"/>
          <a:stretch/>
        </p:blipFill>
        <p:spPr>
          <a:xfrm>
            <a:off x="152400" y="1066800"/>
            <a:ext cx="3788071" cy="2819400"/>
          </a:xfrm>
          <a:prstGeom prst="rect">
            <a:avLst/>
          </a:prstGeom>
          <a:ln>
            <a:noFill/>
          </a:ln>
          <a:effectLst>
            <a:outerShdw blurRad="292100" dist="139700" dir="2700000" algn="tl" rotWithShape="0">
              <a:srgbClr val="333333">
                <a:alpha val="65000"/>
              </a:srgbClr>
            </a:outerShdw>
          </a:effectLst>
        </p:spPr>
      </p:pic>
      <p:sp>
        <p:nvSpPr>
          <p:cNvPr id="30" name="Title 29"/>
          <p:cNvSpPr>
            <a:spLocks noGrp="1"/>
          </p:cNvSpPr>
          <p:nvPr>
            <p:ph type="title"/>
          </p:nvPr>
        </p:nvSpPr>
        <p:spPr>
          <a:xfrm>
            <a:off x="0" y="0"/>
            <a:ext cx="9220200" cy="1143000"/>
          </a:xfrm>
        </p:spPr>
        <p:txBody>
          <a:bodyPr anchor="ctr"/>
          <a:lstStyle/>
          <a:p>
            <a:r>
              <a:rPr lang="en-US" sz="3200" dirty="0" smtClean="0"/>
              <a:t>PheWAS of “all” NHGRI GWAS Catalog SNPs</a:t>
            </a:r>
            <a:endParaRPr lang="en-US" sz="3200" dirty="0"/>
          </a:p>
        </p:txBody>
      </p:sp>
      <p:sp>
        <p:nvSpPr>
          <p:cNvPr id="7" name="Freeform 6"/>
          <p:cNvSpPr/>
          <p:nvPr/>
        </p:nvSpPr>
        <p:spPr>
          <a:xfrm>
            <a:off x="4495800" y="1524000"/>
            <a:ext cx="3060176" cy="588685"/>
          </a:xfrm>
          <a:custGeom>
            <a:avLst/>
            <a:gdLst>
              <a:gd name="connsiteX0" fmla="*/ 0 w 2299497"/>
              <a:gd name="connsiteY0" fmla="*/ 57487 h 574874"/>
              <a:gd name="connsiteX1" fmla="*/ 57487 w 2299497"/>
              <a:gd name="connsiteY1" fmla="*/ 0 h 574874"/>
              <a:gd name="connsiteX2" fmla="*/ 2242010 w 2299497"/>
              <a:gd name="connsiteY2" fmla="*/ 0 h 574874"/>
              <a:gd name="connsiteX3" fmla="*/ 2299497 w 2299497"/>
              <a:gd name="connsiteY3" fmla="*/ 57487 h 574874"/>
              <a:gd name="connsiteX4" fmla="*/ 2299497 w 2299497"/>
              <a:gd name="connsiteY4" fmla="*/ 517387 h 574874"/>
              <a:gd name="connsiteX5" fmla="*/ 2242010 w 2299497"/>
              <a:gd name="connsiteY5" fmla="*/ 574874 h 574874"/>
              <a:gd name="connsiteX6" fmla="*/ 57487 w 2299497"/>
              <a:gd name="connsiteY6" fmla="*/ 574874 h 574874"/>
              <a:gd name="connsiteX7" fmla="*/ 0 w 2299497"/>
              <a:gd name="connsiteY7" fmla="*/ 517387 h 574874"/>
              <a:gd name="connsiteX8" fmla="*/ 0 w 2299497"/>
              <a:gd name="connsiteY8" fmla="*/ 57487 h 57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9497" h="574874">
                <a:moveTo>
                  <a:pt x="0" y="57487"/>
                </a:moveTo>
                <a:cubicBezTo>
                  <a:pt x="0" y="25738"/>
                  <a:pt x="25738" y="0"/>
                  <a:pt x="57487" y="0"/>
                </a:cubicBezTo>
                <a:lnTo>
                  <a:pt x="2242010" y="0"/>
                </a:lnTo>
                <a:cubicBezTo>
                  <a:pt x="2273759" y="0"/>
                  <a:pt x="2299497" y="25738"/>
                  <a:pt x="2299497" y="57487"/>
                </a:cubicBezTo>
                <a:lnTo>
                  <a:pt x="2299497" y="517387"/>
                </a:lnTo>
                <a:cubicBezTo>
                  <a:pt x="2299497" y="549136"/>
                  <a:pt x="2273759" y="574874"/>
                  <a:pt x="2242010" y="574874"/>
                </a:cubicBezTo>
                <a:lnTo>
                  <a:pt x="57487" y="574874"/>
                </a:lnTo>
                <a:cubicBezTo>
                  <a:pt x="25738" y="574874"/>
                  <a:pt x="0" y="549136"/>
                  <a:pt x="0" y="517387"/>
                </a:cubicBezTo>
                <a:lnTo>
                  <a:pt x="0" y="57487"/>
                </a:lnTo>
                <a:close/>
              </a:path>
            </a:pathLst>
          </a:custGeom>
        </p:spPr>
        <p:style>
          <a:lnRef idx="2">
            <a:schemeClr val="dk1">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5887" tIns="35887" rIns="35887" bIns="35887" numCol="1" spcCol="1270" anchor="ctr" anchorCtr="0">
            <a:noAutofit/>
          </a:bodyPr>
          <a:lstStyle/>
          <a:p>
            <a:pPr algn="ctr" defTabSz="666750" eaLnBrk="0" hangingPunct="0">
              <a:lnSpc>
                <a:spcPct val="90000"/>
              </a:lnSpc>
              <a:spcAft>
                <a:spcPts val="300"/>
              </a:spcAft>
            </a:pPr>
            <a:r>
              <a:rPr lang="en-US" dirty="0" smtClean="0">
                <a:solidFill>
                  <a:prstClr val="black">
                    <a:hueOff val="0"/>
                    <a:satOff val="0"/>
                    <a:lumOff val="0"/>
                    <a:alphaOff val="0"/>
                  </a:prstClr>
                </a:solidFill>
                <a:latin typeface="Calibri"/>
              </a:rPr>
              <a:t>3,144 SNPs with prior GWAS-discovered associations</a:t>
            </a:r>
          </a:p>
        </p:txBody>
      </p:sp>
      <p:grpSp>
        <p:nvGrpSpPr>
          <p:cNvPr id="37" name="Group 36"/>
          <p:cNvGrpSpPr/>
          <p:nvPr/>
        </p:nvGrpSpPr>
        <p:grpSpPr>
          <a:xfrm>
            <a:off x="2667000" y="2133600"/>
            <a:ext cx="3429000" cy="3962400"/>
            <a:chOff x="1066800" y="1381555"/>
            <a:chExt cx="3835264" cy="4409645"/>
          </a:xfrm>
        </p:grpSpPr>
        <p:sp>
          <p:nvSpPr>
            <p:cNvPr id="5" name="Rounded Rectangle 4"/>
            <p:cNvSpPr/>
            <p:nvPr/>
          </p:nvSpPr>
          <p:spPr>
            <a:xfrm>
              <a:off x="1066800" y="1962886"/>
              <a:ext cx="3672666" cy="3828314"/>
            </a:xfrm>
            <a:prstGeom prst="roundRect">
              <a:avLst>
                <a:gd name="adj" fmla="val 6507"/>
              </a:avLst>
            </a:prstGeom>
          </p:spPr>
          <p:style>
            <a:lnRef idx="1">
              <a:schemeClr val="accent2"/>
            </a:lnRef>
            <a:fillRef idx="3">
              <a:schemeClr val="accent2"/>
            </a:fillRef>
            <a:effectRef idx="2">
              <a:schemeClr val="accent2"/>
            </a:effectRef>
            <a:fontRef idx="minor">
              <a:schemeClr val="lt1"/>
            </a:fontRef>
          </p:style>
          <p:txBody>
            <a:bodyPr rtlCol="0" anchor="t" anchorCtr="0"/>
            <a:lstStyle/>
            <a:p>
              <a:pPr algn="ctr" eaLnBrk="0" hangingPunct="0">
                <a:spcAft>
                  <a:spcPts val="300"/>
                </a:spcAft>
              </a:pPr>
              <a:endParaRPr lang="en-US" sz="2000" dirty="0">
                <a:solidFill>
                  <a:prstClr val="white"/>
                </a:solidFill>
                <a:latin typeface="Calibri"/>
              </a:endParaRPr>
            </a:p>
          </p:txBody>
        </p:sp>
        <p:cxnSp>
          <p:nvCxnSpPr>
            <p:cNvPr id="14" name="Straight Arrow Connector 13"/>
            <p:cNvCxnSpPr/>
            <p:nvPr/>
          </p:nvCxnSpPr>
          <p:spPr>
            <a:xfrm>
              <a:off x="4902064" y="1381555"/>
              <a:ext cx="0" cy="447244"/>
            </a:xfrm>
            <a:prstGeom prst="straightConnector1">
              <a:avLst/>
            </a:prstGeom>
            <a:ln>
              <a:solidFill>
                <a:srgbClr val="000000"/>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2825480" y="1817310"/>
              <a:ext cx="0" cy="468690"/>
            </a:xfrm>
            <a:prstGeom prst="straightConnector1">
              <a:avLst/>
            </a:prstGeom>
            <a:ln w="28575" cmpd="sng">
              <a:solidFill>
                <a:srgbClr val="000000"/>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2819402" y="1828801"/>
              <a:ext cx="2082662" cy="0"/>
            </a:xfrm>
            <a:prstGeom prst="straightConnector1">
              <a:avLst/>
            </a:prstGeom>
            <a:ln>
              <a:solidFill>
                <a:srgbClr val="000000"/>
              </a:solidFill>
              <a:headEnd type="none"/>
              <a:tailEnd type="none"/>
            </a:ln>
          </p:spPr>
          <p:style>
            <a:lnRef idx="2">
              <a:schemeClr val="accent1"/>
            </a:lnRef>
            <a:fillRef idx="0">
              <a:schemeClr val="accent1"/>
            </a:fillRef>
            <a:effectRef idx="1">
              <a:schemeClr val="accent1"/>
            </a:effectRef>
            <a:fontRef idx="minor">
              <a:schemeClr val="tx1"/>
            </a:fontRef>
          </p:style>
        </p:cxnSp>
        <p:sp>
          <p:nvSpPr>
            <p:cNvPr id="21" name="Freeform 20"/>
            <p:cNvSpPr/>
            <p:nvPr/>
          </p:nvSpPr>
          <p:spPr>
            <a:xfrm>
              <a:off x="1219198" y="2286000"/>
              <a:ext cx="3427180" cy="1300378"/>
            </a:xfrm>
            <a:custGeom>
              <a:avLst/>
              <a:gdLst>
                <a:gd name="connsiteX0" fmla="*/ 0 w 2299497"/>
                <a:gd name="connsiteY0" fmla="*/ 57487 h 574874"/>
                <a:gd name="connsiteX1" fmla="*/ 57487 w 2299497"/>
                <a:gd name="connsiteY1" fmla="*/ 0 h 574874"/>
                <a:gd name="connsiteX2" fmla="*/ 2242010 w 2299497"/>
                <a:gd name="connsiteY2" fmla="*/ 0 h 574874"/>
                <a:gd name="connsiteX3" fmla="*/ 2299497 w 2299497"/>
                <a:gd name="connsiteY3" fmla="*/ 57487 h 574874"/>
                <a:gd name="connsiteX4" fmla="*/ 2299497 w 2299497"/>
                <a:gd name="connsiteY4" fmla="*/ 517387 h 574874"/>
                <a:gd name="connsiteX5" fmla="*/ 2242010 w 2299497"/>
                <a:gd name="connsiteY5" fmla="*/ 574874 h 574874"/>
                <a:gd name="connsiteX6" fmla="*/ 57487 w 2299497"/>
                <a:gd name="connsiteY6" fmla="*/ 574874 h 574874"/>
                <a:gd name="connsiteX7" fmla="*/ 0 w 2299497"/>
                <a:gd name="connsiteY7" fmla="*/ 517387 h 574874"/>
                <a:gd name="connsiteX8" fmla="*/ 0 w 2299497"/>
                <a:gd name="connsiteY8" fmla="*/ 57487 h 57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9497" h="574874">
                  <a:moveTo>
                    <a:pt x="0" y="57487"/>
                  </a:moveTo>
                  <a:cubicBezTo>
                    <a:pt x="0" y="25738"/>
                    <a:pt x="25738" y="0"/>
                    <a:pt x="57487" y="0"/>
                  </a:cubicBezTo>
                  <a:lnTo>
                    <a:pt x="2242010" y="0"/>
                  </a:lnTo>
                  <a:cubicBezTo>
                    <a:pt x="2273759" y="0"/>
                    <a:pt x="2299497" y="25738"/>
                    <a:pt x="2299497" y="57487"/>
                  </a:cubicBezTo>
                  <a:lnTo>
                    <a:pt x="2299497" y="517387"/>
                  </a:lnTo>
                  <a:cubicBezTo>
                    <a:pt x="2299497" y="549136"/>
                    <a:pt x="2273759" y="574874"/>
                    <a:pt x="2242010" y="574874"/>
                  </a:cubicBezTo>
                  <a:lnTo>
                    <a:pt x="57487" y="574874"/>
                  </a:lnTo>
                  <a:cubicBezTo>
                    <a:pt x="25738" y="574874"/>
                    <a:pt x="0" y="549136"/>
                    <a:pt x="0" y="517387"/>
                  </a:cubicBezTo>
                  <a:lnTo>
                    <a:pt x="0" y="57487"/>
                  </a:lnTo>
                  <a:close/>
                </a:path>
              </a:pathLst>
            </a:custGeom>
          </p:spPr>
          <p:style>
            <a:lnRef idx="2">
              <a:schemeClr val="dk1">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5887" tIns="35887" rIns="35887" bIns="35887" numCol="1" spcCol="1270" anchor="ctr" anchorCtr="0">
              <a:noAutofit/>
            </a:bodyPr>
            <a:lstStyle/>
            <a:p>
              <a:pPr algn="ctr" defTabSz="666750" eaLnBrk="0" hangingPunct="0">
                <a:lnSpc>
                  <a:spcPct val="90000"/>
                </a:lnSpc>
                <a:spcAft>
                  <a:spcPts val="300"/>
                </a:spcAft>
              </a:pPr>
              <a:r>
                <a:rPr lang="en-US" dirty="0" smtClean="0">
                  <a:solidFill>
                    <a:prstClr val="black">
                      <a:hueOff val="0"/>
                      <a:satOff val="0"/>
                      <a:lumOff val="0"/>
                      <a:alphaOff val="0"/>
                    </a:prstClr>
                  </a:solidFill>
                  <a:latin typeface="Calibri"/>
                </a:rPr>
                <a:t>674 SNPs with</a:t>
              </a:r>
            </a:p>
            <a:p>
              <a:pPr algn="ctr" defTabSz="666750" eaLnBrk="0" hangingPunct="0">
                <a:lnSpc>
                  <a:spcPct val="90000"/>
                </a:lnSpc>
                <a:spcAft>
                  <a:spcPts val="300"/>
                </a:spcAft>
              </a:pPr>
              <a:r>
                <a:rPr lang="en-US" dirty="0" smtClean="0">
                  <a:solidFill>
                    <a:prstClr val="black">
                      <a:hueOff val="0"/>
                      <a:satOff val="0"/>
                      <a:lumOff val="0"/>
                      <a:alphaOff val="0"/>
                    </a:prstClr>
                  </a:solidFill>
                  <a:latin typeface="Calibri"/>
                </a:rPr>
                <a:t>86 phenotypes</a:t>
              </a:r>
            </a:p>
            <a:p>
              <a:pPr algn="ctr" defTabSz="666750" eaLnBrk="0" hangingPunct="0">
                <a:lnSpc>
                  <a:spcPct val="90000"/>
                </a:lnSpc>
                <a:spcAft>
                  <a:spcPts val="300"/>
                </a:spcAft>
              </a:pPr>
              <a:r>
                <a:rPr lang="en-US" dirty="0" smtClean="0">
                  <a:solidFill>
                    <a:prstClr val="black">
                      <a:hueOff val="0"/>
                      <a:satOff val="0"/>
                      <a:lumOff val="0"/>
                      <a:alphaOff val="0"/>
                    </a:prstClr>
                  </a:solidFill>
                  <a:latin typeface="Calibri"/>
                </a:rPr>
                <a:t>751 SNP-phenotype </a:t>
              </a:r>
              <a:r>
                <a:rPr lang="en-US" dirty="0">
                  <a:solidFill>
                    <a:prstClr val="black">
                      <a:hueOff val="0"/>
                      <a:satOff val="0"/>
                      <a:lumOff val="0"/>
                      <a:alphaOff val="0"/>
                    </a:prstClr>
                  </a:solidFill>
                  <a:latin typeface="Calibri"/>
                </a:rPr>
                <a:t>associations</a:t>
              </a:r>
            </a:p>
          </p:txBody>
        </p:sp>
        <p:sp>
          <p:nvSpPr>
            <p:cNvPr id="23" name="TextBox 22"/>
            <p:cNvSpPr txBox="1"/>
            <p:nvPr/>
          </p:nvSpPr>
          <p:spPr>
            <a:xfrm>
              <a:off x="1143000" y="5257800"/>
              <a:ext cx="3352587" cy="439466"/>
            </a:xfrm>
            <a:prstGeom prst="rect">
              <a:avLst/>
            </a:prstGeom>
            <a:noFill/>
          </p:spPr>
          <p:txBody>
            <a:bodyPr wrap="square" rtlCol="0">
              <a:spAutoFit/>
            </a:bodyPr>
            <a:lstStyle/>
            <a:p>
              <a:pPr algn="ctr" eaLnBrk="0" hangingPunct="0">
                <a:spcAft>
                  <a:spcPts val="300"/>
                </a:spcAft>
              </a:pPr>
              <a:r>
                <a:rPr lang="en-US" sz="2000" b="1" dirty="0" smtClean="0">
                  <a:solidFill>
                    <a:prstClr val="white"/>
                  </a:solidFill>
                  <a:latin typeface="Calibri"/>
                  <a:ea typeface="ＭＳ Ｐゴシック" charset="0"/>
                  <a:cs typeface="ＭＳ Ｐゴシック" charset="0"/>
                </a:rPr>
                <a:t>Replication Arm</a:t>
              </a:r>
              <a:endParaRPr lang="en-US" sz="2000" b="1" dirty="0">
                <a:solidFill>
                  <a:prstClr val="white"/>
                </a:solidFill>
                <a:latin typeface="Calibri"/>
                <a:ea typeface="ＭＳ Ｐゴシック" charset="0"/>
                <a:cs typeface="ＭＳ Ｐゴシック" charset="0"/>
              </a:endParaRPr>
            </a:p>
          </p:txBody>
        </p:sp>
        <p:cxnSp>
          <p:nvCxnSpPr>
            <p:cNvPr id="25" name="Straight Arrow Connector 24"/>
            <p:cNvCxnSpPr/>
            <p:nvPr/>
          </p:nvCxnSpPr>
          <p:spPr>
            <a:xfrm>
              <a:off x="2856590" y="3586377"/>
              <a:ext cx="0" cy="336222"/>
            </a:xfrm>
            <a:prstGeom prst="straightConnector1">
              <a:avLst/>
            </a:prstGeom>
            <a:ln>
              <a:solidFill>
                <a:srgbClr val="000000"/>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28" name="Freeform 27"/>
            <p:cNvSpPr/>
            <p:nvPr/>
          </p:nvSpPr>
          <p:spPr>
            <a:xfrm>
              <a:off x="1322484" y="3962401"/>
              <a:ext cx="3180522" cy="1125843"/>
            </a:xfrm>
            <a:custGeom>
              <a:avLst/>
              <a:gdLst>
                <a:gd name="connsiteX0" fmla="*/ 0 w 2299497"/>
                <a:gd name="connsiteY0" fmla="*/ 57487 h 574874"/>
                <a:gd name="connsiteX1" fmla="*/ 57487 w 2299497"/>
                <a:gd name="connsiteY1" fmla="*/ 0 h 574874"/>
                <a:gd name="connsiteX2" fmla="*/ 2242010 w 2299497"/>
                <a:gd name="connsiteY2" fmla="*/ 0 h 574874"/>
                <a:gd name="connsiteX3" fmla="*/ 2299497 w 2299497"/>
                <a:gd name="connsiteY3" fmla="*/ 57487 h 574874"/>
                <a:gd name="connsiteX4" fmla="*/ 2299497 w 2299497"/>
                <a:gd name="connsiteY4" fmla="*/ 517387 h 574874"/>
                <a:gd name="connsiteX5" fmla="*/ 2242010 w 2299497"/>
                <a:gd name="connsiteY5" fmla="*/ 574874 h 574874"/>
                <a:gd name="connsiteX6" fmla="*/ 57487 w 2299497"/>
                <a:gd name="connsiteY6" fmla="*/ 574874 h 574874"/>
                <a:gd name="connsiteX7" fmla="*/ 0 w 2299497"/>
                <a:gd name="connsiteY7" fmla="*/ 517387 h 574874"/>
                <a:gd name="connsiteX8" fmla="*/ 0 w 2299497"/>
                <a:gd name="connsiteY8" fmla="*/ 57487 h 57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9497" h="574874">
                  <a:moveTo>
                    <a:pt x="0" y="57487"/>
                  </a:moveTo>
                  <a:cubicBezTo>
                    <a:pt x="0" y="25738"/>
                    <a:pt x="25738" y="0"/>
                    <a:pt x="57487" y="0"/>
                  </a:cubicBezTo>
                  <a:lnTo>
                    <a:pt x="2242010" y="0"/>
                  </a:lnTo>
                  <a:cubicBezTo>
                    <a:pt x="2273759" y="0"/>
                    <a:pt x="2299497" y="25738"/>
                    <a:pt x="2299497" y="57487"/>
                  </a:cubicBezTo>
                  <a:lnTo>
                    <a:pt x="2299497" y="517387"/>
                  </a:lnTo>
                  <a:cubicBezTo>
                    <a:pt x="2299497" y="549136"/>
                    <a:pt x="2273759" y="574874"/>
                    <a:pt x="2242010" y="574874"/>
                  </a:cubicBezTo>
                  <a:lnTo>
                    <a:pt x="57487" y="574874"/>
                  </a:lnTo>
                  <a:cubicBezTo>
                    <a:pt x="25738" y="574874"/>
                    <a:pt x="0" y="549136"/>
                    <a:pt x="0" y="517387"/>
                  </a:cubicBezTo>
                  <a:lnTo>
                    <a:pt x="0" y="57487"/>
                  </a:lnTo>
                  <a:close/>
                </a:path>
              </a:pathLst>
            </a:custGeom>
          </p:spPr>
          <p:style>
            <a:lnRef idx="2">
              <a:schemeClr val="dk1">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5887" tIns="35887" rIns="35887" bIns="35887" numCol="1" spcCol="1270" anchor="ctr" anchorCtr="0">
              <a:noAutofit/>
            </a:bodyPr>
            <a:lstStyle/>
            <a:p>
              <a:pPr algn="ctr" defTabSz="666750" eaLnBrk="0" hangingPunct="0">
                <a:lnSpc>
                  <a:spcPct val="90000"/>
                </a:lnSpc>
                <a:spcAft>
                  <a:spcPts val="300"/>
                </a:spcAft>
              </a:pPr>
              <a:r>
                <a:rPr lang="en-US" b="1" dirty="0" smtClean="0">
                  <a:solidFill>
                    <a:prstClr val="black">
                      <a:hueOff val="0"/>
                      <a:satOff val="0"/>
                      <a:lumOff val="0"/>
                      <a:alphaOff val="0"/>
                    </a:prstClr>
                  </a:solidFill>
                  <a:latin typeface="Calibri"/>
                </a:rPr>
                <a:t>Test for replication </a:t>
              </a:r>
              <a:r>
                <a:rPr lang="en-US" dirty="0" smtClean="0">
                  <a:solidFill>
                    <a:prstClr val="black">
                      <a:hueOff val="0"/>
                      <a:satOff val="0"/>
                      <a:lumOff val="0"/>
                      <a:alphaOff val="0"/>
                    </a:prstClr>
                  </a:solidFill>
                  <a:latin typeface="Calibri"/>
                </a:rPr>
                <a:t>of 751 associations using PheWAS</a:t>
              </a:r>
              <a:endParaRPr lang="en-US" dirty="0">
                <a:solidFill>
                  <a:prstClr val="black">
                    <a:hueOff val="0"/>
                    <a:satOff val="0"/>
                    <a:lumOff val="0"/>
                    <a:alphaOff val="0"/>
                  </a:prstClr>
                </a:solidFill>
                <a:latin typeface="Calibri"/>
              </a:endParaRPr>
            </a:p>
          </p:txBody>
        </p:sp>
      </p:grpSp>
      <p:grpSp>
        <p:nvGrpSpPr>
          <p:cNvPr id="12" name="Group 11"/>
          <p:cNvGrpSpPr/>
          <p:nvPr/>
        </p:nvGrpSpPr>
        <p:grpSpPr>
          <a:xfrm>
            <a:off x="6095999" y="2514600"/>
            <a:ext cx="3048000" cy="3733800"/>
            <a:chOff x="4868104" y="1814790"/>
            <a:chExt cx="3513896" cy="4357410"/>
          </a:xfrm>
        </p:grpSpPr>
        <p:grpSp>
          <p:nvGrpSpPr>
            <p:cNvPr id="11" name="Group 10"/>
            <p:cNvGrpSpPr/>
            <p:nvPr/>
          </p:nvGrpSpPr>
          <p:grpSpPr>
            <a:xfrm>
              <a:off x="4868104" y="1828800"/>
              <a:ext cx="3513896" cy="4343400"/>
              <a:chOff x="4868104" y="1828800"/>
              <a:chExt cx="3513896" cy="4343400"/>
            </a:xfrm>
          </p:grpSpPr>
          <p:sp>
            <p:nvSpPr>
              <p:cNvPr id="6" name="Rounded Rectangle 5"/>
              <p:cNvSpPr/>
              <p:nvPr/>
            </p:nvSpPr>
            <p:spPr>
              <a:xfrm>
                <a:off x="5086457" y="1962887"/>
                <a:ext cx="3169244" cy="4209313"/>
              </a:xfrm>
              <a:prstGeom prst="roundRect">
                <a:avLst>
                  <a:gd name="adj" fmla="val 6507"/>
                </a:avLst>
              </a:prstGeom>
            </p:spPr>
            <p:style>
              <a:lnRef idx="1">
                <a:schemeClr val="accent1"/>
              </a:lnRef>
              <a:fillRef idx="3">
                <a:schemeClr val="accent1"/>
              </a:fillRef>
              <a:effectRef idx="2">
                <a:schemeClr val="accent1"/>
              </a:effectRef>
              <a:fontRef idx="minor">
                <a:schemeClr val="lt1"/>
              </a:fontRef>
            </p:style>
            <p:txBody>
              <a:bodyPr rtlCol="0" anchor="t" anchorCtr="0"/>
              <a:lstStyle/>
              <a:p>
                <a:pPr algn="ctr" eaLnBrk="0" hangingPunct="0">
                  <a:spcAft>
                    <a:spcPts val="300"/>
                  </a:spcAft>
                </a:pPr>
                <a:endParaRPr lang="en-US" sz="2000" dirty="0">
                  <a:solidFill>
                    <a:prstClr val="white"/>
                  </a:solidFill>
                  <a:latin typeface="Calibri"/>
                </a:endParaRPr>
              </a:p>
            </p:txBody>
          </p:sp>
          <p:sp>
            <p:nvSpPr>
              <p:cNvPr id="18" name="Freeform 17"/>
              <p:cNvSpPr/>
              <p:nvPr/>
            </p:nvSpPr>
            <p:spPr>
              <a:xfrm>
                <a:off x="6014360" y="2287022"/>
                <a:ext cx="1344104" cy="526368"/>
              </a:xfrm>
              <a:custGeom>
                <a:avLst/>
                <a:gdLst>
                  <a:gd name="connsiteX0" fmla="*/ 0 w 2299497"/>
                  <a:gd name="connsiteY0" fmla="*/ 57487 h 574874"/>
                  <a:gd name="connsiteX1" fmla="*/ 57487 w 2299497"/>
                  <a:gd name="connsiteY1" fmla="*/ 0 h 574874"/>
                  <a:gd name="connsiteX2" fmla="*/ 2242010 w 2299497"/>
                  <a:gd name="connsiteY2" fmla="*/ 0 h 574874"/>
                  <a:gd name="connsiteX3" fmla="*/ 2299497 w 2299497"/>
                  <a:gd name="connsiteY3" fmla="*/ 57487 h 574874"/>
                  <a:gd name="connsiteX4" fmla="*/ 2299497 w 2299497"/>
                  <a:gd name="connsiteY4" fmla="*/ 517387 h 574874"/>
                  <a:gd name="connsiteX5" fmla="*/ 2242010 w 2299497"/>
                  <a:gd name="connsiteY5" fmla="*/ 574874 h 574874"/>
                  <a:gd name="connsiteX6" fmla="*/ 57487 w 2299497"/>
                  <a:gd name="connsiteY6" fmla="*/ 574874 h 574874"/>
                  <a:gd name="connsiteX7" fmla="*/ 0 w 2299497"/>
                  <a:gd name="connsiteY7" fmla="*/ 517387 h 574874"/>
                  <a:gd name="connsiteX8" fmla="*/ 0 w 2299497"/>
                  <a:gd name="connsiteY8" fmla="*/ 57487 h 57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9497" h="574874">
                    <a:moveTo>
                      <a:pt x="0" y="57487"/>
                    </a:moveTo>
                    <a:cubicBezTo>
                      <a:pt x="0" y="25738"/>
                      <a:pt x="25738" y="0"/>
                      <a:pt x="57487" y="0"/>
                    </a:cubicBezTo>
                    <a:lnTo>
                      <a:pt x="2242010" y="0"/>
                    </a:lnTo>
                    <a:cubicBezTo>
                      <a:pt x="2273759" y="0"/>
                      <a:pt x="2299497" y="25738"/>
                      <a:pt x="2299497" y="57487"/>
                    </a:cubicBezTo>
                    <a:lnTo>
                      <a:pt x="2299497" y="517387"/>
                    </a:lnTo>
                    <a:cubicBezTo>
                      <a:pt x="2299497" y="549136"/>
                      <a:pt x="2273759" y="574874"/>
                      <a:pt x="2242010" y="574874"/>
                    </a:cubicBezTo>
                    <a:lnTo>
                      <a:pt x="57487" y="574874"/>
                    </a:lnTo>
                    <a:cubicBezTo>
                      <a:pt x="25738" y="574874"/>
                      <a:pt x="0" y="549136"/>
                      <a:pt x="0" y="517387"/>
                    </a:cubicBezTo>
                    <a:lnTo>
                      <a:pt x="0" y="57487"/>
                    </a:lnTo>
                    <a:close/>
                  </a:path>
                </a:pathLst>
              </a:custGeom>
            </p:spPr>
            <p:style>
              <a:lnRef idx="2">
                <a:schemeClr val="dk1">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5887" tIns="35887" rIns="35887" bIns="35887" numCol="1" spcCol="1270" anchor="ctr" anchorCtr="0">
                <a:noAutofit/>
              </a:bodyPr>
              <a:lstStyle/>
              <a:p>
                <a:pPr algn="ctr" defTabSz="666750" eaLnBrk="0" hangingPunct="0">
                  <a:lnSpc>
                    <a:spcPct val="90000"/>
                  </a:lnSpc>
                  <a:spcAft>
                    <a:spcPts val="300"/>
                  </a:spcAft>
                </a:pPr>
                <a:r>
                  <a:rPr lang="en-US" dirty="0" smtClean="0">
                    <a:solidFill>
                      <a:prstClr val="black">
                        <a:hueOff val="0"/>
                        <a:satOff val="0"/>
                        <a:lumOff val="0"/>
                        <a:alphaOff val="0"/>
                      </a:prstClr>
                    </a:solidFill>
                    <a:latin typeface="Calibri"/>
                  </a:rPr>
                  <a:t>3,144 SNPs</a:t>
                </a:r>
              </a:p>
            </p:txBody>
          </p:sp>
          <p:cxnSp>
            <p:nvCxnSpPr>
              <p:cNvPr id="19" name="Straight Arrow Connector 18"/>
              <p:cNvCxnSpPr/>
              <p:nvPr/>
            </p:nvCxnSpPr>
            <p:spPr>
              <a:xfrm>
                <a:off x="6677142" y="2813390"/>
                <a:ext cx="0" cy="348754"/>
              </a:xfrm>
              <a:prstGeom prst="straightConnector1">
                <a:avLst/>
              </a:prstGeom>
              <a:ln>
                <a:solidFill>
                  <a:srgbClr val="000000"/>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5029413" y="5604933"/>
                <a:ext cx="3352587" cy="439466"/>
              </a:xfrm>
              <a:prstGeom prst="rect">
                <a:avLst/>
              </a:prstGeom>
              <a:noFill/>
            </p:spPr>
            <p:txBody>
              <a:bodyPr wrap="square" rtlCol="0">
                <a:spAutoFit/>
              </a:bodyPr>
              <a:lstStyle/>
              <a:p>
                <a:pPr algn="ctr" eaLnBrk="0" hangingPunct="0">
                  <a:spcAft>
                    <a:spcPts val="300"/>
                  </a:spcAft>
                </a:pPr>
                <a:r>
                  <a:rPr lang="en-US" sz="2000" b="1" dirty="0" smtClean="0">
                    <a:solidFill>
                      <a:prstClr val="white"/>
                    </a:solidFill>
                    <a:latin typeface="Calibri"/>
                    <a:ea typeface="ＭＳ Ｐゴシック" charset="0"/>
                    <a:cs typeface="ＭＳ Ｐゴシック" charset="0"/>
                  </a:rPr>
                  <a:t>Discovery Arm</a:t>
                </a:r>
                <a:endParaRPr lang="en-US" sz="2000" b="1" dirty="0">
                  <a:solidFill>
                    <a:prstClr val="white"/>
                  </a:solidFill>
                  <a:latin typeface="Calibri"/>
                  <a:ea typeface="ＭＳ Ｐゴシック" charset="0"/>
                  <a:cs typeface="ＭＳ Ｐゴシック" charset="0"/>
                </a:endParaRPr>
              </a:p>
            </p:txBody>
          </p:sp>
          <p:cxnSp>
            <p:nvCxnSpPr>
              <p:cNvPr id="26" name="Straight Arrow Connector 25"/>
              <p:cNvCxnSpPr/>
              <p:nvPr/>
            </p:nvCxnSpPr>
            <p:spPr>
              <a:xfrm>
                <a:off x="6684963" y="4382266"/>
                <a:ext cx="0" cy="344131"/>
              </a:xfrm>
              <a:prstGeom prst="straightConnector1">
                <a:avLst/>
              </a:prstGeom>
              <a:ln>
                <a:solidFill>
                  <a:srgbClr val="000000"/>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27" name="Freeform 26"/>
              <p:cNvSpPr/>
              <p:nvPr/>
            </p:nvSpPr>
            <p:spPr>
              <a:xfrm>
                <a:off x="5294839" y="4800600"/>
                <a:ext cx="2806633" cy="754531"/>
              </a:xfrm>
              <a:custGeom>
                <a:avLst/>
                <a:gdLst>
                  <a:gd name="connsiteX0" fmla="*/ 0 w 2299497"/>
                  <a:gd name="connsiteY0" fmla="*/ 57487 h 574874"/>
                  <a:gd name="connsiteX1" fmla="*/ 57487 w 2299497"/>
                  <a:gd name="connsiteY1" fmla="*/ 0 h 574874"/>
                  <a:gd name="connsiteX2" fmla="*/ 2242010 w 2299497"/>
                  <a:gd name="connsiteY2" fmla="*/ 0 h 574874"/>
                  <a:gd name="connsiteX3" fmla="*/ 2299497 w 2299497"/>
                  <a:gd name="connsiteY3" fmla="*/ 57487 h 574874"/>
                  <a:gd name="connsiteX4" fmla="*/ 2299497 w 2299497"/>
                  <a:gd name="connsiteY4" fmla="*/ 517387 h 574874"/>
                  <a:gd name="connsiteX5" fmla="*/ 2242010 w 2299497"/>
                  <a:gd name="connsiteY5" fmla="*/ 574874 h 574874"/>
                  <a:gd name="connsiteX6" fmla="*/ 57487 w 2299497"/>
                  <a:gd name="connsiteY6" fmla="*/ 574874 h 574874"/>
                  <a:gd name="connsiteX7" fmla="*/ 0 w 2299497"/>
                  <a:gd name="connsiteY7" fmla="*/ 517387 h 574874"/>
                  <a:gd name="connsiteX8" fmla="*/ 0 w 2299497"/>
                  <a:gd name="connsiteY8" fmla="*/ 57487 h 57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9497" h="574874">
                    <a:moveTo>
                      <a:pt x="0" y="57487"/>
                    </a:moveTo>
                    <a:cubicBezTo>
                      <a:pt x="0" y="25738"/>
                      <a:pt x="25738" y="0"/>
                      <a:pt x="57487" y="0"/>
                    </a:cubicBezTo>
                    <a:lnTo>
                      <a:pt x="2242010" y="0"/>
                    </a:lnTo>
                    <a:cubicBezTo>
                      <a:pt x="2273759" y="0"/>
                      <a:pt x="2299497" y="25738"/>
                      <a:pt x="2299497" y="57487"/>
                    </a:cubicBezTo>
                    <a:lnTo>
                      <a:pt x="2299497" y="517387"/>
                    </a:lnTo>
                    <a:cubicBezTo>
                      <a:pt x="2299497" y="549136"/>
                      <a:pt x="2273759" y="574874"/>
                      <a:pt x="2242010" y="574874"/>
                    </a:cubicBezTo>
                    <a:lnTo>
                      <a:pt x="57487" y="574874"/>
                    </a:lnTo>
                    <a:cubicBezTo>
                      <a:pt x="25738" y="574874"/>
                      <a:pt x="0" y="549136"/>
                      <a:pt x="0" y="517387"/>
                    </a:cubicBezTo>
                    <a:lnTo>
                      <a:pt x="0" y="57487"/>
                    </a:lnTo>
                    <a:close/>
                  </a:path>
                </a:pathLst>
              </a:custGeom>
            </p:spPr>
            <p:style>
              <a:lnRef idx="2">
                <a:schemeClr val="dk1">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5887" tIns="35887" rIns="35887" bIns="35887" numCol="1" spcCol="1270" anchor="ctr" anchorCtr="0">
                <a:noAutofit/>
              </a:bodyPr>
              <a:lstStyle/>
              <a:p>
                <a:pPr algn="ctr" defTabSz="666750" eaLnBrk="0" hangingPunct="0">
                  <a:lnSpc>
                    <a:spcPct val="90000"/>
                  </a:lnSpc>
                  <a:spcAft>
                    <a:spcPts val="300"/>
                  </a:spcAft>
                </a:pPr>
                <a:r>
                  <a:rPr lang="en-US" b="1" dirty="0" smtClean="0">
                    <a:solidFill>
                      <a:prstClr val="black">
                        <a:hueOff val="0"/>
                        <a:satOff val="0"/>
                        <a:lumOff val="0"/>
                        <a:alphaOff val="0"/>
                      </a:prstClr>
                    </a:solidFill>
                    <a:latin typeface="Calibri"/>
                  </a:rPr>
                  <a:t>Replication</a:t>
                </a:r>
                <a:r>
                  <a:rPr lang="en-US" dirty="0" smtClean="0">
                    <a:solidFill>
                      <a:prstClr val="black">
                        <a:hueOff val="0"/>
                        <a:satOff val="0"/>
                        <a:lumOff val="0"/>
                        <a:alphaOff val="0"/>
                      </a:prstClr>
                    </a:solidFill>
                    <a:latin typeface="Calibri"/>
                  </a:rPr>
                  <a:t> of novel associations</a:t>
                </a:r>
              </a:p>
            </p:txBody>
          </p:sp>
          <p:sp>
            <p:nvSpPr>
              <p:cNvPr id="29" name="Freeform 28"/>
              <p:cNvSpPr/>
              <p:nvPr/>
            </p:nvSpPr>
            <p:spPr>
              <a:xfrm>
                <a:off x="5339569" y="3228477"/>
                <a:ext cx="2685717" cy="1191123"/>
              </a:xfrm>
              <a:custGeom>
                <a:avLst/>
                <a:gdLst>
                  <a:gd name="connsiteX0" fmla="*/ 0 w 2299497"/>
                  <a:gd name="connsiteY0" fmla="*/ 57487 h 574874"/>
                  <a:gd name="connsiteX1" fmla="*/ 57487 w 2299497"/>
                  <a:gd name="connsiteY1" fmla="*/ 0 h 574874"/>
                  <a:gd name="connsiteX2" fmla="*/ 2242010 w 2299497"/>
                  <a:gd name="connsiteY2" fmla="*/ 0 h 574874"/>
                  <a:gd name="connsiteX3" fmla="*/ 2299497 w 2299497"/>
                  <a:gd name="connsiteY3" fmla="*/ 57487 h 574874"/>
                  <a:gd name="connsiteX4" fmla="*/ 2299497 w 2299497"/>
                  <a:gd name="connsiteY4" fmla="*/ 517387 h 574874"/>
                  <a:gd name="connsiteX5" fmla="*/ 2242010 w 2299497"/>
                  <a:gd name="connsiteY5" fmla="*/ 574874 h 574874"/>
                  <a:gd name="connsiteX6" fmla="*/ 57487 w 2299497"/>
                  <a:gd name="connsiteY6" fmla="*/ 574874 h 574874"/>
                  <a:gd name="connsiteX7" fmla="*/ 0 w 2299497"/>
                  <a:gd name="connsiteY7" fmla="*/ 517387 h 574874"/>
                  <a:gd name="connsiteX8" fmla="*/ 0 w 2299497"/>
                  <a:gd name="connsiteY8" fmla="*/ 57487 h 57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99497" h="574874">
                    <a:moveTo>
                      <a:pt x="0" y="57487"/>
                    </a:moveTo>
                    <a:cubicBezTo>
                      <a:pt x="0" y="25738"/>
                      <a:pt x="25738" y="0"/>
                      <a:pt x="57487" y="0"/>
                    </a:cubicBezTo>
                    <a:lnTo>
                      <a:pt x="2242010" y="0"/>
                    </a:lnTo>
                    <a:cubicBezTo>
                      <a:pt x="2273759" y="0"/>
                      <a:pt x="2299497" y="25738"/>
                      <a:pt x="2299497" y="57487"/>
                    </a:cubicBezTo>
                    <a:lnTo>
                      <a:pt x="2299497" y="517387"/>
                    </a:lnTo>
                    <a:cubicBezTo>
                      <a:pt x="2299497" y="549136"/>
                      <a:pt x="2273759" y="574874"/>
                      <a:pt x="2242010" y="574874"/>
                    </a:cubicBezTo>
                    <a:lnTo>
                      <a:pt x="57487" y="574874"/>
                    </a:lnTo>
                    <a:cubicBezTo>
                      <a:pt x="25738" y="574874"/>
                      <a:pt x="0" y="549136"/>
                      <a:pt x="0" y="517387"/>
                    </a:cubicBezTo>
                    <a:lnTo>
                      <a:pt x="0" y="57487"/>
                    </a:lnTo>
                    <a:close/>
                  </a:path>
                </a:pathLst>
              </a:custGeom>
            </p:spPr>
            <p:style>
              <a:lnRef idx="2">
                <a:schemeClr val="dk1">
                  <a:alpha val="90000"/>
                  <a:hueOff val="0"/>
                  <a:satOff val="0"/>
                  <a:lumOff val="0"/>
                  <a:alphaOff val="0"/>
                </a:schemeClr>
              </a:lnRef>
              <a:fillRef idx="1">
                <a:schemeClr val="lt1">
                  <a:alpha val="90000"/>
                  <a:tint val="40000"/>
                  <a:hueOff val="0"/>
                  <a:satOff val="0"/>
                  <a:lumOff val="0"/>
                  <a:alphaOff val="0"/>
                </a:schemeClr>
              </a:fillRef>
              <a:effectRef idx="0">
                <a:schemeClr val="l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35887" tIns="35887" rIns="35887" bIns="35887" numCol="1" spcCol="1270" anchor="ctr" anchorCtr="0">
                <a:noAutofit/>
              </a:bodyPr>
              <a:lstStyle/>
              <a:p>
                <a:pPr algn="ctr" defTabSz="666750" eaLnBrk="0" hangingPunct="0">
                  <a:lnSpc>
                    <a:spcPct val="90000"/>
                  </a:lnSpc>
                  <a:spcAft>
                    <a:spcPts val="300"/>
                  </a:spcAft>
                </a:pPr>
                <a:r>
                  <a:rPr lang="en-US" b="1" dirty="0" smtClean="0">
                    <a:solidFill>
                      <a:prstClr val="black">
                        <a:hueOff val="0"/>
                        <a:satOff val="0"/>
                        <a:lumOff val="0"/>
                        <a:alphaOff val="0"/>
                      </a:prstClr>
                    </a:solidFill>
                    <a:latin typeface="Calibri"/>
                  </a:rPr>
                  <a:t>PheWAS</a:t>
                </a:r>
                <a:r>
                  <a:rPr lang="en-US" dirty="0">
                    <a:solidFill>
                      <a:prstClr val="black">
                        <a:hueOff val="0"/>
                        <a:satOff val="0"/>
                        <a:lumOff val="0"/>
                        <a:alphaOff val="0"/>
                      </a:prstClr>
                    </a:solidFill>
                    <a:latin typeface="Calibri"/>
                  </a:rPr>
                  <a:t> </a:t>
                </a:r>
                <a:r>
                  <a:rPr lang="en-US" dirty="0" smtClean="0">
                    <a:solidFill>
                      <a:prstClr val="black">
                        <a:hueOff val="0"/>
                        <a:satOff val="0"/>
                        <a:lumOff val="0"/>
                        <a:alphaOff val="0"/>
                      </a:prstClr>
                    </a:solidFill>
                    <a:latin typeface="Calibri"/>
                  </a:rPr>
                  <a:t>for each SNP to discovery pleiotropy </a:t>
                </a:r>
              </a:p>
            </p:txBody>
          </p:sp>
          <p:cxnSp>
            <p:nvCxnSpPr>
              <p:cNvPr id="32" name="Straight Arrow Connector 31"/>
              <p:cNvCxnSpPr/>
              <p:nvPr/>
            </p:nvCxnSpPr>
            <p:spPr>
              <a:xfrm flipH="1">
                <a:off x="4868104" y="1828800"/>
                <a:ext cx="1761294" cy="0"/>
              </a:xfrm>
              <a:prstGeom prst="straightConnector1">
                <a:avLst/>
              </a:prstGeom>
              <a:ln>
                <a:solidFill>
                  <a:srgbClr val="000000"/>
                </a:solidFill>
                <a:headEnd type="none"/>
                <a:tailEnd type="none"/>
              </a:ln>
            </p:spPr>
            <p:style>
              <a:lnRef idx="2">
                <a:schemeClr val="accent1"/>
              </a:lnRef>
              <a:fillRef idx="0">
                <a:schemeClr val="accent1"/>
              </a:fillRef>
              <a:effectRef idx="1">
                <a:schemeClr val="accent1"/>
              </a:effectRef>
              <a:fontRef idx="minor">
                <a:schemeClr val="tx1"/>
              </a:fontRef>
            </p:style>
          </p:cxnSp>
        </p:grpSp>
        <p:cxnSp>
          <p:nvCxnSpPr>
            <p:cNvPr id="17" name="Straight Arrow Connector 16"/>
            <p:cNvCxnSpPr/>
            <p:nvPr/>
          </p:nvCxnSpPr>
          <p:spPr>
            <a:xfrm>
              <a:off x="6629400" y="1814790"/>
              <a:ext cx="0" cy="472233"/>
            </a:xfrm>
            <a:prstGeom prst="straightConnector1">
              <a:avLst/>
            </a:prstGeom>
            <a:ln>
              <a:solidFill>
                <a:srgbClr val="000000"/>
              </a:solidFill>
              <a:headEnd type="none"/>
              <a:tailEnd type="arrow"/>
            </a:ln>
          </p:spPr>
          <p:style>
            <a:lnRef idx="2">
              <a:schemeClr val="accent1"/>
            </a:lnRef>
            <a:fillRef idx="0">
              <a:schemeClr val="accent1"/>
            </a:fillRef>
            <a:effectRef idx="1">
              <a:schemeClr val="accent1"/>
            </a:effectRef>
            <a:fontRef idx="minor">
              <a:schemeClr val="tx1"/>
            </a:fontRef>
          </p:style>
        </p:cxnSp>
      </p:grpSp>
      <p:sp>
        <p:nvSpPr>
          <p:cNvPr id="13" name="Right Arrow 12"/>
          <p:cNvSpPr/>
          <p:nvPr/>
        </p:nvSpPr>
        <p:spPr>
          <a:xfrm>
            <a:off x="3429000" y="1600200"/>
            <a:ext cx="990600" cy="3810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eaLnBrk="0" hangingPunct="0"/>
            <a:endParaRPr lang="en-US" sz="2400">
              <a:solidFill>
                <a:prstClr val="white"/>
              </a:solidFill>
              <a:latin typeface="Calibri"/>
            </a:endParaRPr>
          </a:p>
        </p:txBody>
      </p:sp>
      <p:sp>
        <p:nvSpPr>
          <p:cNvPr id="2" name="TextBox 1"/>
          <p:cNvSpPr txBox="1"/>
          <p:nvPr/>
        </p:nvSpPr>
        <p:spPr>
          <a:xfrm>
            <a:off x="5334000" y="6488668"/>
            <a:ext cx="3810000" cy="369332"/>
          </a:xfrm>
          <a:prstGeom prst="rect">
            <a:avLst/>
          </a:prstGeom>
          <a:noFill/>
        </p:spPr>
        <p:txBody>
          <a:bodyPr wrap="square" rtlCol="0">
            <a:spAutoFit/>
          </a:bodyPr>
          <a:lstStyle/>
          <a:p>
            <a:pPr algn="ctr"/>
            <a:r>
              <a:rPr lang="en-US" dirty="0" smtClean="0">
                <a:solidFill>
                  <a:prstClr val="black"/>
                </a:solidFill>
              </a:rPr>
              <a:t>Denny </a:t>
            </a:r>
            <a:r>
              <a:rPr lang="en-US" i="1" dirty="0" smtClean="0">
                <a:solidFill>
                  <a:prstClr val="black"/>
                </a:solidFill>
              </a:rPr>
              <a:t>et al</a:t>
            </a:r>
            <a:r>
              <a:rPr lang="en-US" dirty="0" smtClean="0">
                <a:solidFill>
                  <a:prstClr val="black"/>
                </a:solidFill>
              </a:rPr>
              <a:t>, </a:t>
            </a:r>
            <a:r>
              <a:rPr lang="en-US" i="1" dirty="0" smtClean="0">
                <a:solidFill>
                  <a:prstClr val="black"/>
                </a:solidFill>
              </a:rPr>
              <a:t>Nat Biotech </a:t>
            </a:r>
            <a:r>
              <a:rPr lang="en-US" dirty="0" smtClean="0">
                <a:solidFill>
                  <a:prstClr val="black"/>
                </a:solidFill>
              </a:rPr>
              <a:t>2013</a:t>
            </a:r>
            <a:endParaRPr lang="en-US" dirty="0">
              <a:solidFill>
                <a:prstClr val="black"/>
              </a:solidFill>
            </a:endParaRPr>
          </a:p>
        </p:txBody>
      </p:sp>
    </p:spTree>
    <p:extLst>
      <p:ext uri="{BB962C8B-B14F-4D97-AF65-F5344CB8AC3E}">
        <p14:creationId xmlns:p14="http://schemas.microsoft.com/office/powerpoint/2010/main" val="1142461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381000" y="497249"/>
            <a:ext cx="3048000" cy="3535362"/>
          </a:xfrm>
        </p:spPr>
        <p:txBody>
          <a:bodyPr>
            <a:normAutofit fontScale="90000"/>
          </a:bodyPr>
          <a:lstStyle/>
          <a:p>
            <a:r>
              <a:rPr lang="en-US" sz="3100" dirty="0" smtClean="0"/>
              <a:t>Replications of NHGRI GWAS associations via PheWAS</a:t>
            </a:r>
            <a:r>
              <a:rPr lang="en-US" sz="4000" dirty="0" smtClean="0"/>
              <a:t/>
            </a:r>
            <a:br>
              <a:rPr lang="en-US" sz="4000" dirty="0" smtClean="0"/>
            </a:br>
            <a:endParaRPr lang="en-US" sz="4000" dirty="0"/>
          </a:p>
        </p:txBody>
      </p:sp>
      <p:grpSp>
        <p:nvGrpSpPr>
          <p:cNvPr id="6" name="Group 5"/>
          <p:cNvGrpSpPr/>
          <p:nvPr/>
        </p:nvGrpSpPr>
        <p:grpSpPr>
          <a:xfrm>
            <a:off x="3886200" y="152400"/>
            <a:ext cx="4939488" cy="6553200"/>
            <a:chOff x="600560" y="23518"/>
            <a:chExt cx="6443879" cy="8820835"/>
          </a:xfrm>
        </p:grpSpPr>
        <p:pic>
          <p:nvPicPr>
            <p:cNvPr id="7" name="Picture 6"/>
            <p:cNvPicPr>
              <a:picLocks noChangeAspect="1"/>
            </p:cNvPicPr>
            <p:nvPr/>
          </p:nvPicPr>
          <p:blipFill>
            <a:blip r:embed="rId2">
              <a:clrChange>
                <a:clrFrom>
                  <a:srgbClr val="FFFFFF"/>
                </a:clrFrom>
                <a:clrTo>
                  <a:srgbClr val="FFFFFF">
                    <a:alpha val="0"/>
                  </a:srgbClr>
                </a:clrTo>
              </a:clrChange>
            </a:blip>
            <a:stretch>
              <a:fillRect/>
            </a:stretch>
          </p:blipFill>
          <p:spPr>
            <a:xfrm>
              <a:off x="894285" y="5245173"/>
              <a:ext cx="6147668" cy="3599180"/>
            </a:xfrm>
            <a:prstGeom prst="rect">
              <a:avLst/>
            </a:prstGeom>
          </p:spPr>
        </p:pic>
        <p:pic>
          <p:nvPicPr>
            <p:cNvPr id="8" name="Picture 7"/>
            <p:cNvPicPr>
              <a:picLocks noChangeAspect="1"/>
            </p:cNvPicPr>
            <p:nvPr/>
          </p:nvPicPr>
          <p:blipFill>
            <a:blip r:embed="rId3">
              <a:clrChange>
                <a:clrFrom>
                  <a:srgbClr val="FFFFFF"/>
                </a:clrFrom>
                <a:clrTo>
                  <a:srgbClr val="FFFFFF">
                    <a:alpha val="0"/>
                  </a:srgbClr>
                </a:clrTo>
              </a:clrChange>
            </a:blip>
            <a:stretch>
              <a:fillRect/>
            </a:stretch>
          </p:blipFill>
          <p:spPr>
            <a:xfrm>
              <a:off x="896772" y="23518"/>
              <a:ext cx="6147667" cy="5246877"/>
            </a:xfrm>
            <a:prstGeom prst="rect">
              <a:avLst/>
            </a:prstGeom>
          </p:spPr>
        </p:pic>
        <p:sp>
          <p:nvSpPr>
            <p:cNvPr id="9" name="Left Bracket 8"/>
            <p:cNvSpPr/>
            <p:nvPr/>
          </p:nvSpPr>
          <p:spPr>
            <a:xfrm>
              <a:off x="952403" y="199901"/>
              <a:ext cx="246923" cy="5120640"/>
            </a:xfrm>
            <a:prstGeom prst="leftBracket">
              <a:avLst/>
            </a:prstGeom>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en-US" sz="2400" dirty="0">
                <a:ln>
                  <a:solidFill>
                    <a:srgbClr val="000000"/>
                  </a:solidFill>
                </a:ln>
                <a:solidFill>
                  <a:prstClr val="black">
                    <a:lumMod val="75000"/>
                    <a:lumOff val="25000"/>
                  </a:prstClr>
                </a:solidFill>
                <a:latin typeface="Calibri"/>
              </a:endParaRPr>
            </a:p>
          </p:txBody>
        </p:sp>
        <p:sp>
          <p:nvSpPr>
            <p:cNvPr id="10" name="Left Bracket 9"/>
            <p:cNvSpPr/>
            <p:nvPr/>
          </p:nvSpPr>
          <p:spPr>
            <a:xfrm>
              <a:off x="950577" y="5320591"/>
              <a:ext cx="246887" cy="3055801"/>
            </a:xfrm>
            <a:prstGeom prst="leftBracket">
              <a:avLst/>
            </a:prstGeom>
            <a:ln/>
          </p:spPr>
          <p:style>
            <a:lnRef idx="1">
              <a:schemeClr val="dk1"/>
            </a:lnRef>
            <a:fillRef idx="0">
              <a:schemeClr val="dk1"/>
            </a:fillRef>
            <a:effectRef idx="0">
              <a:schemeClr val="dk1"/>
            </a:effectRef>
            <a:fontRef idx="minor">
              <a:schemeClr val="tx1"/>
            </a:fontRef>
          </p:style>
          <p:txBody>
            <a:bodyPr rtlCol="0" anchor="ctr"/>
            <a:lstStyle/>
            <a:p>
              <a:pPr algn="ctr" eaLnBrk="0" hangingPunct="0"/>
              <a:endParaRPr lang="en-US" sz="2400">
                <a:solidFill>
                  <a:prstClr val="black">
                    <a:lumMod val="75000"/>
                    <a:lumOff val="25000"/>
                  </a:prstClr>
                </a:solidFill>
                <a:latin typeface="Calibri"/>
              </a:endParaRPr>
            </a:p>
          </p:txBody>
        </p:sp>
        <p:sp>
          <p:nvSpPr>
            <p:cNvPr id="11" name="TextBox 10"/>
            <p:cNvSpPr txBox="1"/>
            <p:nvPr/>
          </p:nvSpPr>
          <p:spPr>
            <a:xfrm>
              <a:off x="600560" y="1475523"/>
              <a:ext cx="361363" cy="1840738"/>
            </a:xfrm>
            <a:prstGeom prst="rect">
              <a:avLst/>
            </a:prstGeom>
            <a:noFill/>
          </p:spPr>
          <p:txBody>
            <a:bodyPr vert="vert270" wrap="square" lIns="0" tIns="0" rIns="0" bIns="0" rtlCol="0">
              <a:spAutoFit/>
            </a:bodyPr>
            <a:lstStyle/>
            <a:p>
              <a:pPr eaLnBrk="0" hangingPunct="0"/>
              <a:r>
                <a:rPr lang="en-US" b="1" dirty="0" smtClean="0">
                  <a:solidFill>
                    <a:srgbClr val="000000"/>
                  </a:solidFill>
                  <a:latin typeface="Calibri"/>
                  <a:ea typeface="ＭＳ Ｐゴシック" charset="0"/>
                  <a:cs typeface="Arial"/>
                </a:rPr>
                <a:t>Binary traits</a:t>
              </a:r>
              <a:endParaRPr lang="en-US" b="1" dirty="0">
                <a:solidFill>
                  <a:srgbClr val="000000"/>
                </a:solidFill>
                <a:latin typeface="Calibri"/>
                <a:ea typeface="ＭＳ Ｐゴシック" charset="0"/>
                <a:cs typeface="Arial"/>
              </a:endParaRPr>
            </a:p>
          </p:txBody>
        </p:sp>
        <p:sp>
          <p:nvSpPr>
            <p:cNvPr id="12" name="TextBox 11"/>
            <p:cNvSpPr txBox="1"/>
            <p:nvPr/>
          </p:nvSpPr>
          <p:spPr>
            <a:xfrm>
              <a:off x="600560" y="5471090"/>
              <a:ext cx="361363" cy="2221080"/>
            </a:xfrm>
            <a:prstGeom prst="rect">
              <a:avLst/>
            </a:prstGeom>
            <a:noFill/>
          </p:spPr>
          <p:txBody>
            <a:bodyPr vert="vert270" wrap="none" lIns="0" tIns="0" rIns="0" bIns="0" rtlCol="0">
              <a:spAutoFit/>
            </a:bodyPr>
            <a:lstStyle/>
            <a:p>
              <a:pPr eaLnBrk="0" hangingPunct="0"/>
              <a:r>
                <a:rPr lang="en-US" b="1" dirty="0" smtClean="0">
                  <a:solidFill>
                    <a:srgbClr val="000000"/>
                  </a:solidFill>
                  <a:latin typeface="Calibri"/>
                  <a:ea typeface="ＭＳ Ｐゴシック" charset="0"/>
                  <a:cs typeface="Arial"/>
                </a:rPr>
                <a:t>Continuous traits</a:t>
              </a:r>
              <a:endParaRPr lang="en-US" b="1" dirty="0">
                <a:solidFill>
                  <a:srgbClr val="000000"/>
                </a:solidFill>
                <a:latin typeface="Calibri"/>
                <a:ea typeface="ＭＳ Ｐゴシック" charset="0"/>
                <a:cs typeface="Arial"/>
              </a:endParaRPr>
            </a:p>
          </p:txBody>
        </p:sp>
        <p:sp>
          <p:nvSpPr>
            <p:cNvPr id="13" name="Rectangle 12"/>
            <p:cNvSpPr/>
            <p:nvPr/>
          </p:nvSpPr>
          <p:spPr>
            <a:xfrm>
              <a:off x="2321810" y="226544"/>
              <a:ext cx="4532560" cy="731520"/>
            </a:xfrm>
            <a:prstGeom prst="rect">
              <a:avLst/>
            </a:prstGeom>
            <a:solidFill>
              <a:schemeClr val="tx1">
                <a:alpha val="1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sz="2400">
                <a:solidFill>
                  <a:prstClr val="white"/>
                </a:solidFill>
                <a:latin typeface="Calibri"/>
              </a:endParaRPr>
            </a:p>
          </p:txBody>
        </p:sp>
        <p:sp>
          <p:nvSpPr>
            <p:cNvPr id="14" name="Rectangle 13"/>
            <p:cNvSpPr/>
            <p:nvPr/>
          </p:nvSpPr>
          <p:spPr>
            <a:xfrm>
              <a:off x="2321810" y="2149179"/>
              <a:ext cx="4532560" cy="182880"/>
            </a:xfrm>
            <a:prstGeom prst="rect">
              <a:avLst/>
            </a:prstGeom>
            <a:solidFill>
              <a:schemeClr val="tx1">
                <a:alpha val="1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sz="2400">
                <a:solidFill>
                  <a:prstClr val="white"/>
                </a:solidFill>
                <a:latin typeface="Calibri"/>
              </a:endParaRPr>
            </a:p>
          </p:txBody>
        </p:sp>
        <p:sp>
          <p:nvSpPr>
            <p:cNvPr id="15" name="Rectangle 14"/>
            <p:cNvSpPr/>
            <p:nvPr/>
          </p:nvSpPr>
          <p:spPr>
            <a:xfrm>
              <a:off x="2325440" y="3356981"/>
              <a:ext cx="4532560" cy="548640"/>
            </a:xfrm>
            <a:prstGeom prst="rect">
              <a:avLst/>
            </a:prstGeom>
            <a:solidFill>
              <a:schemeClr val="tx1">
                <a:alpha val="1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sz="2400">
                <a:solidFill>
                  <a:prstClr val="white"/>
                </a:solidFill>
                <a:latin typeface="Calibri"/>
              </a:endParaRPr>
            </a:p>
          </p:txBody>
        </p:sp>
        <p:sp>
          <p:nvSpPr>
            <p:cNvPr id="16" name="Rectangle 15"/>
            <p:cNvSpPr/>
            <p:nvPr/>
          </p:nvSpPr>
          <p:spPr>
            <a:xfrm>
              <a:off x="2321810" y="4401488"/>
              <a:ext cx="4532560" cy="544912"/>
            </a:xfrm>
            <a:prstGeom prst="rect">
              <a:avLst/>
            </a:prstGeom>
            <a:solidFill>
              <a:schemeClr val="tx1">
                <a:alpha val="1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sz="2400">
                <a:solidFill>
                  <a:prstClr val="white"/>
                </a:solidFill>
                <a:latin typeface="Calibri"/>
              </a:endParaRPr>
            </a:p>
          </p:txBody>
        </p:sp>
        <p:sp>
          <p:nvSpPr>
            <p:cNvPr id="17" name="Rectangle 16"/>
            <p:cNvSpPr/>
            <p:nvPr/>
          </p:nvSpPr>
          <p:spPr>
            <a:xfrm>
              <a:off x="2321810" y="4051117"/>
              <a:ext cx="4532560" cy="182880"/>
            </a:xfrm>
            <a:prstGeom prst="rect">
              <a:avLst/>
            </a:prstGeom>
            <a:solidFill>
              <a:schemeClr val="tx1">
                <a:alpha val="1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sz="2400">
                <a:solidFill>
                  <a:prstClr val="white"/>
                </a:solidFill>
                <a:latin typeface="Calibri"/>
              </a:endParaRPr>
            </a:p>
          </p:txBody>
        </p:sp>
        <p:sp>
          <p:nvSpPr>
            <p:cNvPr id="18" name="Rectangle 17"/>
            <p:cNvSpPr/>
            <p:nvPr/>
          </p:nvSpPr>
          <p:spPr>
            <a:xfrm>
              <a:off x="2330691" y="5293897"/>
              <a:ext cx="4532560" cy="1965960"/>
            </a:xfrm>
            <a:prstGeom prst="rect">
              <a:avLst/>
            </a:prstGeom>
            <a:solidFill>
              <a:schemeClr val="tx1">
                <a:alpha val="1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sz="2400">
                <a:solidFill>
                  <a:prstClr val="white"/>
                </a:solidFill>
                <a:latin typeface="Calibri"/>
              </a:endParaRPr>
            </a:p>
          </p:txBody>
        </p:sp>
        <p:sp>
          <p:nvSpPr>
            <p:cNvPr id="19" name="Rectangle 18"/>
            <p:cNvSpPr/>
            <p:nvPr/>
          </p:nvSpPr>
          <p:spPr>
            <a:xfrm>
              <a:off x="2321810" y="7773640"/>
              <a:ext cx="4532560" cy="182880"/>
            </a:xfrm>
            <a:prstGeom prst="rect">
              <a:avLst/>
            </a:prstGeom>
            <a:solidFill>
              <a:schemeClr val="tx1">
                <a:alpha val="1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sz="2400">
                <a:solidFill>
                  <a:prstClr val="white"/>
                </a:solidFill>
                <a:latin typeface="Calibri"/>
              </a:endParaRPr>
            </a:p>
          </p:txBody>
        </p:sp>
        <p:sp>
          <p:nvSpPr>
            <p:cNvPr id="20" name="Rectangle 19"/>
            <p:cNvSpPr/>
            <p:nvPr/>
          </p:nvSpPr>
          <p:spPr>
            <a:xfrm>
              <a:off x="2321810" y="8117801"/>
              <a:ext cx="4532560" cy="182880"/>
            </a:xfrm>
            <a:prstGeom prst="rect">
              <a:avLst/>
            </a:prstGeom>
            <a:solidFill>
              <a:schemeClr val="tx1">
                <a:alpha val="11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sz="2400">
                <a:solidFill>
                  <a:prstClr val="white"/>
                </a:solidFill>
                <a:latin typeface="Calibri"/>
              </a:endParaRPr>
            </a:p>
          </p:txBody>
        </p:sp>
      </p:grpSp>
      <p:sp>
        <p:nvSpPr>
          <p:cNvPr id="2" name="Rectangle 1"/>
          <p:cNvSpPr/>
          <p:nvPr/>
        </p:nvSpPr>
        <p:spPr>
          <a:xfrm>
            <a:off x="152400" y="4267200"/>
            <a:ext cx="4572000" cy="1077218"/>
          </a:xfrm>
          <a:prstGeom prst="rect">
            <a:avLst/>
          </a:prstGeom>
        </p:spPr>
        <p:txBody>
          <a:bodyPr>
            <a:spAutoFit/>
          </a:bodyPr>
          <a:lstStyle/>
          <a:p>
            <a:pPr eaLnBrk="0" hangingPunct="0"/>
            <a:r>
              <a:rPr lang="en-US" sz="2400" dirty="0">
                <a:solidFill>
                  <a:prstClr val="black"/>
                </a:solidFill>
                <a:ea typeface="ＭＳ Ｐゴシック" charset="0"/>
                <a:cs typeface="ＭＳ Ｐゴシック" charset="0"/>
              </a:rPr>
              <a:t>Probability of </a:t>
            </a:r>
            <a:r>
              <a:rPr lang="en-US" sz="2400" dirty="0" smtClean="0">
                <a:solidFill>
                  <a:prstClr val="black"/>
                </a:solidFill>
                <a:ea typeface="ＭＳ Ｐゴシック" charset="0"/>
                <a:cs typeface="ＭＳ Ｐゴシック" charset="0"/>
              </a:rPr>
              <a:t>replicating:</a:t>
            </a:r>
            <a:endParaRPr lang="en-US" sz="2400" dirty="0">
              <a:solidFill>
                <a:prstClr val="black"/>
              </a:solidFill>
              <a:ea typeface="ＭＳ Ｐゴシック" charset="0"/>
              <a:cs typeface="ＭＳ Ｐゴシック" charset="0"/>
            </a:endParaRPr>
          </a:p>
          <a:p>
            <a:pPr marL="342900" indent="-342900" eaLnBrk="0" hangingPunct="0">
              <a:buFont typeface="Arial"/>
              <a:buChar char="•"/>
            </a:pPr>
            <a:r>
              <a:rPr lang="en-US" sz="2000" dirty="0">
                <a:solidFill>
                  <a:prstClr val="black"/>
                </a:solidFill>
                <a:ea typeface="ＭＳ Ｐゴシック" charset="0"/>
                <a:cs typeface="ＭＳ Ｐゴシック" charset="0"/>
              </a:rPr>
              <a:t>All - </a:t>
            </a:r>
            <a:r>
              <a:rPr lang="en-US" sz="2000" dirty="0" smtClean="0">
                <a:solidFill>
                  <a:prstClr val="black"/>
                </a:solidFill>
                <a:ea typeface="ＭＳ Ｐゴシック" charset="0"/>
                <a:cs typeface="ＭＳ Ｐゴシック" charset="0"/>
              </a:rPr>
              <a:t>210/</a:t>
            </a:r>
            <a:r>
              <a:rPr lang="en-US" sz="2000" dirty="0">
                <a:solidFill>
                  <a:prstClr val="black"/>
                </a:solidFill>
                <a:ea typeface="ＭＳ Ｐゴシック" charset="0"/>
                <a:cs typeface="ＭＳ Ｐゴシック" charset="0"/>
              </a:rPr>
              <a:t>751: </a:t>
            </a:r>
            <a:r>
              <a:rPr lang="en-US" sz="2000" dirty="0" smtClean="0">
                <a:solidFill>
                  <a:prstClr val="black"/>
                </a:solidFill>
                <a:ea typeface="ＭＳ Ｐゴシック" charset="0"/>
                <a:cs typeface="ＭＳ Ｐゴシック" charset="0"/>
              </a:rPr>
              <a:t>2x10</a:t>
            </a:r>
            <a:r>
              <a:rPr lang="en-US" sz="2000" baseline="30000" dirty="0">
                <a:solidFill>
                  <a:prstClr val="black"/>
                </a:solidFill>
                <a:ea typeface="ＭＳ Ｐゴシック" charset="0"/>
                <a:cs typeface="ＭＳ Ｐゴシック" charset="0"/>
              </a:rPr>
              <a:t>-</a:t>
            </a:r>
            <a:r>
              <a:rPr lang="en-US" sz="2000" baseline="30000" dirty="0" smtClean="0">
                <a:solidFill>
                  <a:prstClr val="black"/>
                </a:solidFill>
                <a:ea typeface="ＭＳ Ｐゴシック" charset="0"/>
                <a:cs typeface="ＭＳ Ｐゴシック" charset="0"/>
              </a:rPr>
              <a:t>98</a:t>
            </a:r>
            <a:r>
              <a:rPr lang="en-US" sz="2000" dirty="0" smtClean="0">
                <a:solidFill>
                  <a:prstClr val="black"/>
                </a:solidFill>
                <a:ea typeface="ＭＳ Ｐゴシック" charset="0"/>
                <a:cs typeface="ＭＳ Ｐゴシック" charset="0"/>
              </a:rPr>
              <a:t> </a:t>
            </a:r>
            <a:endParaRPr lang="en-US" sz="2000" dirty="0">
              <a:solidFill>
                <a:prstClr val="black"/>
              </a:solidFill>
              <a:ea typeface="ＭＳ Ｐゴシック" charset="0"/>
              <a:cs typeface="ＭＳ Ｐゴシック" charset="0"/>
            </a:endParaRPr>
          </a:p>
          <a:p>
            <a:pPr marL="342900" indent="-342900" eaLnBrk="0" hangingPunct="0">
              <a:buFont typeface="Arial"/>
              <a:buChar char="•"/>
            </a:pPr>
            <a:r>
              <a:rPr lang="en-US" sz="2000" dirty="0">
                <a:solidFill>
                  <a:prstClr val="black"/>
                </a:solidFill>
                <a:ea typeface="ＭＳ Ｐゴシック" charset="0"/>
                <a:cs typeface="ＭＳ Ｐゴシック" charset="0"/>
              </a:rPr>
              <a:t>Powered - 51/77: </a:t>
            </a:r>
            <a:r>
              <a:rPr lang="en-US" sz="2000" dirty="0" smtClean="0">
                <a:solidFill>
                  <a:prstClr val="black"/>
                </a:solidFill>
                <a:ea typeface="ＭＳ Ｐゴシック" charset="0"/>
                <a:cs typeface="ＭＳ Ｐゴシック" charset="0"/>
              </a:rPr>
              <a:t>3x10</a:t>
            </a:r>
            <a:r>
              <a:rPr lang="en-US" sz="2000" baseline="30000" dirty="0">
                <a:solidFill>
                  <a:prstClr val="black"/>
                </a:solidFill>
                <a:ea typeface="ＭＳ Ｐゴシック" charset="0"/>
                <a:cs typeface="ＭＳ Ｐゴシック" charset="0"/>
              </a:rPr>
              <a:t>-</a:t>
            </a:r>
            <a:r>
              <a:rPr lang="en-US" sz="2000" baseline="30000" dirty="0" smtClean="0">
                <a:solidFill>
                  <a:prstClr val="black"/>
                </a:solidFill>
                <a:ea typeface="ＭＳ Ｐゴシック" charset="0"/>
                <a:cs typeface="ＭＳ Ｐゴシック" charset="0"/>
              </a:rPr>
              <a:t>47</a:t>
            </a:r>
            <a:r>
              <a:rPr lang="en-US" sz="2000" dirty="0" smtClean="0">
                <a:solidFill>
                  <a:prstClr val="black"/>
                </a:solidFill>
                <a:ea typeface="ＭＳ Ｐゴシック" charset="0"/>
                <a:cs typeface="ＭＳ Ｐゴシック" charset="0"/>
              </a:rPr>
              <a:t> </a:t>
            </a:r>
            <a:endParaRPr lang="en-US" sz="2000" dirty="0">
              <a:solidFill>
                <a:prstClr val="black"/>
              </a:solidFill>
              <a:ea typeface="ＭＳ Ｐゴシック" charset="0"/>
              <a:cs typeface="ＭＳ Ｐゴシック" charset="0"/>
            </a:endParaRPr>
          </a:p>
        </p:txBody>
      </p:sp>
      <p:sp>
        <p:nvSpPr>
          <p:cNvPr id="22" name="TextBox 21"/>
          <p:cNvSpPr txBox="1"/>
          <p:nvPr/>
        </p:nvSpPr>
        <p:spPr>
          <a:xfrm>
            <a:off x="0" y="5867400"/>
            <a:ext cx="3810000" cy="369332"/>
          </a:xfrm>
          <a:prstGeom prst="rect">
            <a:avLst/>
          </a:prstGeom>
          <a:noFill/>
        </p:spPr>
        <p:txBody>
          <a:bodyPr wrap="square" rtlCol="0">
            <a:spAutoFit/>
          </a:bodyPr>
          <a:lstStyle/>
          <a:p>
            <a:r>
              <a:rPr lang="en-US" dirty="0" smtClean="0">
                <a:solidFill>
                  <a:prstClr val="black"/>
                </a:solidFill>
              </a:rPr>
              <a:t>Denny </a:t>
            </a:r>
            <a:r>
              <a:rPr lang="en-US" i="1" dirty="0" smtClean="0">
                <a:solidFill>
                  <a:prstClr val="black"/>
                </a:solidFill>
              </a:rPr>
              <a:t>et al, Nat Biotech </a:t>
            </a:r>
            <a:r>
              <a:rPr lang="en-US" dirty="0" smtClean="0">
                <a:solidFill>
                  <a:prstClr val="black"/>
                </a:solidFill>
              </a:rPr>
              <a:t>2013</a:t>
            </a:r>
            <a:endParaRPr lang="en-US" dirty="0">
              <a:solidFill>
                <a:prstClr val="black"/>
              </a:solidFill>
            </a:endParaRPr>
          </a:p>
        </p:txBody>
      </p:sp>
    </p:spTree>
    <p:extLst>
      <p:ext uri="{BB962C8B-B14F-4D97-AF65-F5344CB8AC3E}">
        <p14:creationId xmlns:p14="http://schemas.microsoft.com/office/powerpoint/2010/main" val="3803644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703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397042" y="228600"/>
            <a:ext cx="8305800" cy="914400"/>
          </a:xfrm>
        </p:spPr>
        <p:txBody>
          <a:bodyPr/>
          <a:lstStyle/>
          <a:p>
            <a:pPr eaLnBrk="1" hangingPunct="1">
              <a:lnSpc>
                <a:spcPct val="95000"/>
              </a:lnSpc>
            </a:pPr>
            <a:r>
              <a:rPr lang="en-US" dirty="0" err="1" smtClean="0"/>
              <a:t>eMERGE</a:t>
            </a:r>
            <a:r>
              <a:rPr lang="en-US" dirty="0" smtClean="0"/>
              <a:t>: A Three-Pronged Strategy</a:t>
            </a:r>
          </a:p>
        </p:txBody>
      </p:sp>
      <p:graphicFrame>
        <p:nvGraphicFramePr>
          <p:cNvPr id="3" name="Table 2"/>
          <p:cNvGraphicFramePr>
            <a:graphicFrameLocks noGrp="1"/>
          </p:cNvGraphicFramePr>
          <p:nvPr>
            <p:extLst>
              <p:ext uri="{D42A27DB-BD31-4B8C-83A1-F6EECF244321}">
                <p14:modId xmlns:p14="http://schemas.microsoft.com/office/powerpoint/2010/main" val="4048455874"/>
              </p:ext>
            </p:extLst>
          </p:nvPr>
        </p:nvGraphicFramePr>
        <p:xfrm>
          <a:off x="304800" y="1143000"/>
          <a:ext cx="8534400" cy="5172850"/>
        </p:xfrm>
        <a:graphic>
          <a:graphicData uri="http://schemas.openxmlformats.org/drawingml/2006/table">
            <a:tbl>
              <a:tblPr firstRow="1" bandRow="1">
                <a:tableStyleId>{2D5ABB26-0587-4C30-8999-92F81FD0307C}</a:tableStyleId>
              </a:tblPr>
              <a:tblGrid>
                <a:gridCol w="3243072"/>
                <a:gridCol w="2446528"/>
                <a:gridCol w="2844800"/>
              </a:tblGrid>
              <a:tr h="762000">
                <a:tc>
                  <a:txBody>
                    <a:bodyPr/>
                    <a:lstStyle/>
                    <a:p>
                      <a:pPr marL="0" marR="0" algn="l">
                        <a:lnSpc>
                          <a:spcPct val="85000"/>
                        </a:lnSpc>
                        <a:spcBef>
                          <a:spcPts val="0"/>
                        </a:spcBef>
                        <a:spcAft>
                          <a:spcPts val="0"/>
                        </a:spcAft>
                      </a:pPr>
                      <a:r>
                        <a:rPr lang="en-US" sz="2600" dirty="0">
                          <a:solidFill>
                            <a:schemeClr val="accent2">
                              <a:lumMod val="60000"/>
                              <a:lumOff val="40000"/>
                            </a:schemeClr>
                          </a:solidFill>
                          <a:effectLst/>
                          <a:latin typeface="Arial" pitchFamily="34" charset="0"/>
                          <a:cs typeface="Arial" pitchFamily="34" charset="0"/>
                        </a:rPr>
                        <a:t>Site</a:t>
                      </a:r>
                      <a:endParaRPr lang="en-US" sz="2600" dirty="0">
                        <a:solidFill>
                          <a:schemeClr val="accent2">
                            <a:lumMod val="60000"/>
                            <a:lumOff val="40000"/>
                          </a:schemeClr>
                        </a:solidFill>
                        <a:effectLst/>
                        <a:latin typeface="Arial" pitchFamily="34" charset="0"/>
                        <a:ea typeface="Times New Roman"/>
                        <a:cs typeface="Arial" pitchFamily="34" charset="0"/>
                      </a:endParaRPr>
                    </a:p>
                  </a:txBody>
                  <a:tcPr marL="180135" marR="180135" marT="0" marB="0" anchor="ctr">
                    <a:lnL>
                      <a:noFill/>
                    </a:lnL>
                    <a:lnR>
                      <a:noFill/>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85000"/>
                        </a:lnSpc>
                        <a:spcBef>
                          <a:spcPts val="0"/>
                        </a:spcBef>
                        <a:spcAft>
                          <a:spcPts val="0"/>
                        </a:spcAft>
                      </a:pPr>
                      <a:r>
                        <a:rPr lang="en-US" sz="2600" dirty="0" smtClean="0">
                          <a:solidFill>
                            <a:schemeClr val="accent2">
                              <a:lumMod val="60000"/>
                              <a:lumOff val="40000"/>
                            </a:schemeClr>
                          </a:solidFill>
                          <a:effectLst/>
                          <a:latin typeface="Arial" pitchFamily="34" charset="0"/>
                          <a:cs typeface="Arial" pitchFamily="34" charset="0"/>
                        </a:rPr>
                        <a:t>Participants</a:t>
                      </a:r>
                      <a:endParaRPr lang="en-US" sz="2600" dirty="0">
                        <a:solidFill>
                          <a:schemeClr val="accent2">
                            <a:lumMod val="60000"/>
                            <a:lumOff val="40000"/>
                          </a:schemeClr>
                        </a:solidFill>
                        <a:effectLst/>
                        <a:latin typeface="Arial" pitchFamily="34" charset="0"/>
                        <a:ea typeface="Times New Roman"/>
                        <a:cs typeface="Arial" pitchFamily="34" charset="0"/>
                      </a:endParaRPr>
                    </a:p>
                  </a:txBody>
                  <a:tcPr marL="180135" marR="180135" marT="0" marB="0" anchor="ctr">
                    <a:lnL>
                      <a:noFill/>
                    </a:lnL>
                    <a:lnR>
                      <a:noFill/>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85000"/>
                        </a:lnSpc>
                        <a:spcBef>
                          <a:spcPts val="0"/>
                        </a:spcBef>
                        <a:spcAft>
                          <a:spcPts val="0"/>
                        </a:spcAft>
                      </a:pPr>
                      <a:r>
                        <a:rPr lang="en-US" sz="2600" dirty="0" smtClean="0">
                          <a:solidFill>
                            <a:schemeClr val="accent2">
                              <a:lumMod val="60000"/>
                              <a:lumOff val="40000"/>
                            </a:schemeClr>
                          </a:solidFill>
                          <a:effectLst/>
                          <a:latin typeface="Arial" pitchFamily="34" charset="0"/>
                          <a:cs typeface="Arial" pitchFamily="34" charset="0"/>
                        </a:rPr>
                        <a:t>Genotyped Samples</a:t>
                      </a:r>
                      <a:endParaRPr lang="en-US" sz="2600" dirty="0">
                        <a:solidFill>
                          <a:schemeClr val="accent2">
                            <a:lumMod val="60000"/>
                            <a:lumOff val="40000"/>
                          </a:schemeClr>
                        </a:solidFill>
                        <a:effectLst/>
                        <a:latin typeface="Arial" pitchFamily="34" charset="0"/>
                        <a:ea typeface="Times New Roman"/>
                        <a:cs typeface="Arial" pitchFamily="34" charset="0"/>
                      </a:endParaRPr>
                    </a:p>
                  </a:txBody>
                  <a:tcPr marL="180135" marR="180135" marT="0" marB="0" anchor="ctr">
                    <a:lnL>
                      <a:noFill/>
                    </a:lnL>
                    <a:lnR>
                      <a:noFill/>
                    </a:lnR>
                    <a:lnT w="12700" cap="flat" cmpd="sng" algn="ctr">
                      <a:solidFill>
                        <a:srgbClr val="000099"/>
                      </a:solidFill>
                      <a:prstDash val="solid"/>
                      <a:round/>
                      <a:headEnd type="none" w="med" len="med"/>
                      <a:tailEnd type="none" w="med" len="med"/>
                    </a:lnT>
                    <a:lnB w="12700" cap="flat" cmpd="sng" algn="ctr">
                      <a:solidFill>
                        <a:srgbClr val="000099"/>
                      </a:solidFill>
                      <a:prstDash val="solid"/>
                      <a:round/>
                      <a:headEnd type="none" w="med" len="med"/>
                      <a:tailEnd type="none" w="med" len="med"/>
                    </a:lnB>
                    <a:lnTlToBr w="12700" cmpd="sng">
                      <a:noFill/>
                      <a:prstDash val="solid"/>
                    </a:lnTlToBr>
                    <a:lnBlToTr w="12700" cmpd="sng">
                      <a:noFill/>
                      <a:prstDash val="solid"/>
                    </a:lnBlToTr>
                  </a:tcPr>
                </a:tc>
              </a:tr>
              <a:tr h="441085">
                <a:tc>
                  <a:txBody>
                    <a:bodyPr/>
                    <a:lstStyle/>
                    <a:p>
                      <a:pPr marL="0" marR="0" algn="l">
                        <a:lnSpc>
                          <a:spcPct val="85000"/>
                        </a:lnSpc>
                        <a:spcBef>
                          <a:spcPts val="0"/>
                        </a:spcBef>
                        <a:spcAft>
                          <a:spcPts val="0"/>
                        </a:spcAft>
                      </a:pPr>
                      <a:r>
                        <a:rPr lang="en-US" sz="2600" dirty="0" smtClean="0">
                          <a:solidFill>
                            <a:schemeClr val="accent2">
                              <a:lumMod val="60000"/>
                              <a:lumOff val="40000"/>
                            </a:schemeClr>
                          </a:solidFill>
                          <a:effectLst/>
                          <a:latin typeface="Arial" pitchFamily="34" charset="0"/>
                          <a:ea typeface="Times New Roman"/>
                          <a:cs typeface="Arial" pitchFamily="34" charset="0"/>
                        </a:rPr>
                        <a:t>CHOP</a:t>
                      </a:r>
                      <a:endParaRPr lang="en-US" sz="2600" dirty="0">
                        <a:solidFill>
                          <a:schemeClr val="accent2">
                            <a:lumMod val="60000"/>
                            <a:lumOff val="40000"/>
                          </a:schemeClr>
                        </a:solidFill>
                        <a:effectLst/>
                        <a:latin typeface="Arial" pitchFamily="34" charset="0"/>
                        <a:ea typeface="Times New Roman"/>
                        <a:cs typeface="Arial" pitchFamily="34" charset="0"/>
                      </a:endParaRPr>
                    </a:p>
                  </a:txBody>
                  <a:tcPr marL="180135" marR="180135" marT="0" marB="0" anchor="ctr">
                    <a:lnL>
                      <a:noFill/>
                    </a:lnL>
                    <a:lnR>
                      <a:noFill/>
                    </a:lnR>
                    <a:lnT w="12700" cap="flat" cmpd="sng" algn="ctr">
                      <a:solidFill>
                        <a:srgbClr val="000099"/>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r">
                        <a:lnSpc>
                          <a:spcPct val="85000"/>
                        </a:lnSpc>
                        <a:spcBef>
                          <a:spcPts val="0"/>
                        </a:spcBef>
                        <a:spcAft>
                          <a:spcPts val="0"/>
                        </a:spcAft>
                      </a:pPr>
                      <a:r>
                        <a:rPr lang="en-US" sz="2600" dirty="0" smtClean="0">
                          <a:solidFill>
                            <a:schemeClr val="accent2">
                              <a:lumMod val="60000"/>
                              <a:lumOff val="40000"/>
                            </a:schemeClr>
                          </a:solidFill>
                          <a:effectLst/>
                          <a:latin typeface="Arial" pitchFamily="34" charset="0"/>
                          <a:ea typeface="Times New Roman"/>
                          <a:cs typeface="Arial" pitchFamily="34" charset="0"/>
                        </a:rPr>
                        <a:t>60,000</a:t>
                      </a:r>
                      <a:endParaRPr lang="en-US" sz="2600" dirty="0">
                        <a:solidFill>
                          <a:schemeClr val="accent2">
                            <a:lumMod val="60000"/>
                            <a:lumOff val="40000"/>
                          </a:schemeClr>
                        </a:solidFill>
                        <a:effectLst/>
                        <a:latin typeface="Arial" pitchFamily="34" charset="0"/>
                        <a:ea typeface="Times New Roman"/>
                        <a:cs typeface="Arial" pitchFamily="34" charset="0"/>
                      </a:endParaRPr>
                    </a:p>
                  </a:txBody>
                  <a:tcPr marL="182880" marR="731520" marT="0" marB="0" anchor="ctr">
                    <a:lnL>
                      <a:noFill/>
                    </a:lnL>
                    <a:lnR>
                      <a:noFill/>
                    </a:lnR>
                    <a:lnT w="12700" cap="flat" cmpd="sng" algn="ctr">
                      <a:solidFill>
                        <a:srgbClr val="000099"/>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algn="r">
                        <a:lnSpc>
                          <a:spcPct val="85000"/>
                        </a:lnSpc>
                        <a:spcBef>
                          <a:spcPts val="0"/>
                        </a:spcBef>
                        <a:spcAft>
                          <a:spcPts val="0"/>
                        </a:spcAft>
                      </a:pPr>
                      <a:r>
                        <a:rPr lang="en-US" sz="2600" dirty="0" smtClean="0">
                          <a:solidFill>
                            <a:schemeClr val="accent2">
                              <a:lumMod val="60000"/>
                              <a:lumOff val="40000"/>
                            </a:schemeClr>
                          </a:solidFill>
                          <a:effectLst/>
                          <a:latin typeface="Arial" pitchFamily="34" charset="0"/>
                          <a:ea typeface="Times New Roman"/>
                          <a:cs typeface="Arial" pitchFamily="34" charset="0"/>
                        </a:rPr>
                        <a:t>42,920</a:t>
                      </a:r>
                      <a:endParaRPr lang="en-US" sz="2600" dirty="0">
                        <a:solidFill>
                          <a:schemeClr val="accent2">
                            <a:lumMod val="60000"/>
                            <a:lumOff val="40000"/>
                          </a:schemeClr>
                        </a:solidFill>
                        <a:effectLst/>
                        <a:latin typeface="Arial" pitchFamily="34" charset="0"/>
                        <a:ea typeface="Times New Roman"/>
                        <a:cs typeface="Arial" pitchFamily="34" charset="0"/>
                      </a:endParaRPr>
                    </a:p>
                  </a:txBody>
                  <a:tcPr marL="182880" marR="731520" marT="0" marB="0" anchor="ctr">
                    <a:lnL>
                      <a:noFill/>
                    </a:lnL>
                    <a:lnR>
                      <a:noFill/>
                    </a:lnR>
                    <a:lnT w="12700" cap="flat" cmpd="sng" algn="ctr">
                      <a:solidFill>
                        <a:srgbClr val="000099"/>
                      </a:solidFill>
                      <a:prstDash val="solid"/>
                      <a:round/>
                      <a:headEnd type="none" w="med" len="med"/>
                      <a:tailEnd type="none" w="med" len="med"/>
                    </a:lnT>
                    <a:lnB>
                      <a:noFill/>
                    </a:lnB>
                    <a:lnTlToBr w="12700" cmpd="sng">
                      <a:noFill/>
                      <a:prstDash val="solid"/>
                    </a:lnTlToBr>
                    <a:lnBlToTr w="12700" cmpd="sng">
                      <a:noFill/>
                      <a:prstDash val="solid"/>
                    </a:lnBlToTr>
                  </a:tcPr>
                </a:tc>
              </a:tr>
              <a:tr h="441085">
                <a:tc>
                  <a:txBody>
                    <a:bodyPr/>
                    <a:lstStyle/>
                    <a:p>
                      <a:pPr marL="0" marR="0" algn="l">
                        <a:lnSpc>
                          <a:spcPct val="85000"/>
                        </a:lnSpc>
                        <a:spcBef>
                          <a:spcPts val="0"/>
                        </a:spcBef>
                        <a:spcAft>
                          <a:spcPts val="0"/>
                        </a:spcAft>
                      </a:pPr>
                      <a:r>
                        <a:rPr lang="en-US" sz="2600" dirty="0" smtClean="0">
                          <a:solidFill>
                            <a:schemeClr val="accent2">
                              <a:lumMod val="60000"/>
                              <a:lumOff val="40000"/>
                            </a:schemeClr>
                          </a:solidFill>
                          <a:effectLst/>
                          <a:latin typeface="Arial" pitchFamily="34" charset="0"/>
                          <a:ea typeface="Times New Roman"/>
                          <a:cs typeface="Arial" pitchFamily="34" charset="0"/>
                        </a:rPr>
                        <a:t>Cincinnati/Boston</a:t>
                      </a:r>
                      <a:endParaRPr lang="en-US" sz="2600" dirty="0">
                        <a:solidFill>
                          <a:schemeClr val="accent2">
                            <a:lumMod val="60000"/>
                            <a:lumOff val="40000"/>
                          </a:schemeClr>
                        </a:solidFill>
                        <a:effectLst/>
                        <a:latin typeface="Arial" pitchFamily="34" charset="0"/>
                        <a:ea typeface="Times New Roman"/>
                        <a:cs typeface="Arial" pitchFamily="34" charset="0"/>
                      </a:endParaRPr>
                    </a:p>
                  </a:txBody>
                  <a:tcPr marL="180135" marR="18013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r">
                        <a:lnSpc>
                          <a:spcPct val="85000"/>
                        </a:lnSpc>
                        <a:spcBef>
                          <a:spcPts val="0"/>
                        </a:spcBef>
                        <a:spcAft>
                          <a:spcPts val="0"/>
                        </a:spcAft>
                      </a:pPr>
                      <a:r>
                        <a:rPr lang="en-US" sz="2600" dirty="0" smtClean="0">
                          <a:solidFill>
                            <a:schemeClr val="accent2">
                              <a:lumMod val="60000"/>
                              <a:lumOff val="40000"/>
                            </a:schemeClr>
                          </a:solidFill>
                          <a:effectLst/>
                          <a:latin typeface="Arial" pitchFamily="34" charset="0"/>
                          <a:ea typeface="Times New Roman"/>
                          <a:cs typeface="Arial" pitchFamily="34" charset="0"/>
                        </a:rPr>
                        <a:t>10,000</a:t>
                      </a:r>
                      <a:endParaRPr lang="en-US" sz="2600" dirty="0">
                        <a:solidFill>
                          <a:schemeClr val="accent2">
                            <a:lumMod val="60000"/>
                            <a:lumOff val="40000"/>
                          </a:schemeClr>
                        </a:solidFill>
                        <a:effectLst/>
                        <a:latin typeface="Arial" pitchFamily="34" charset="0"/>
                        <a:ea typeface="Times New Roman"/>
                        <a:cs typeface="Arial" pitchFamily="34" charset="0"/>
                      </a:endParaRPr>
                    </a:p>
                  </a:txBody>
                  <a:tcPr marL="182880" marR="73152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r">
                        <a:lnSpc>
                          <a:spcPct val="85000"/>
                        </a:lnSpc>
                        <a:spcBef>
                          <a:spcPts val="0"/>
                        </a:spcBef>
                        <a:spcAft>
                          <a:spcPts val="0"/>
                        </a:spcAft>
                      </a:pPr>
                      <a:r>
                        <a:rPr lang="en-US" sz="2600" dirty="0" smtClean="0">
                          <a:solidFill>
                            <a:schemeClr val="accent2">
                              <a:lumMod val="60000"/>
                              <a:lumOff val="40000"/>
                            </a:schemeClr>
                          </a:solidFill>
                          <a:effectLst/>
                          <a:latin typeface="Arial" pitchFamily="34" charset="0"/>
                          <a:ea typeface="Times New Roman"/>
                          <a:cs typeface="Arial" pitchFamily="34" charset="0"/>
                        </a:rPr>
                        <a:t>5,360</a:t>
                      </a:r>
                      <a:endParaRPr lang="en-US" sz="2600" dirty="0">
                        <a:solidFill>
                          <a:schemeClr val="accent2">
                            <a:lumMod val="60000"/>
                            <a:lumOff val="40000"/>
                          </a:schemeClr>
                        </a:solidFill>
                        <a:effectLst/>
                        <a:latin typeface="Arial" pitchFamily="34" charset="0"/>
                        <a:ea typeface="Times New Roman"/>
                        <a:cs typeface="Arial" pitchFamily="34" charset="0"/>
                      </a:endParaRPr>
                    </a:p>
                  </a:txBody>
                  <a:tcPr marL="182880" marR="731520" marT="0" marB="0" anchor="ctr">
                    <a:lnL>
                      <a:noFill/>
                    </a:lnL>
                    <a:lnR>
                      <a:noFill/>
                    </a:lnR>
                    <a:lnT>
                      <a:noFill/>
                    </a:lnT>
                    <a:lnB>
                      <a:noFill/>
                    </a:lnB>
                    <a:lnTlToBr w="12700" cmpd="sng">
                      <a:noFill/>
                      <a:prstDash val="solid"/>
                    </a:lnTlToBr>
                    <a:lnBlToTr w="12700" cmpd="sng">
                      <a:noFill/>
                      <a:prstDash val="solid"/>
                    </a:lnBlToTr>
                  </a:tcPr>
                </a:tc>
              </a:tr>
              <a:tr h="441085">
                <a:tc>
                  <a:txBody>
                    <a:bodyPr/>
                    <a:lstStyle/>
                    <a:p>
                      <a:pPr marL="0" marR="0" algn="l">
                        <a:lnSpc>
                          <a:spcPct val="85000"/>
                        </a:lnSpc>
                        <a:spcBef>
                          <a:spcPts val="0"/>
                        </a:spcBef>
                        <a:spcAft>
                          <a:spcPts val="0"/>
                        </a:spcAft>
                      </a:pPr>
                      <a:r>
                        <a:rPr lang="en-US" sz="2600" dirty="0">
                          <a:solidFill>
                            <a:schemeClr val="accent2">
                              <a:lumMod val="60000"/>
                              <a:lumOff val="40000"/>
                            </a:schemeClr>
                          </a:solidFill>
                          <a:effectLst/>
                          <a:latin typeface="Arial" pitchFamily="34" charset="0"/>
                          <a:cs typeface="Arial" pitchFamily="34" charset="0"/>
                        </a:rPr>
                        <a:t>Geisinger</a:t>
                      </a:r>
                      <a:endParaRPr lang="en-US" sz="2600" dirty="0">
                        <a:solidFill>
                          <a:schemeClr val="accent2">
                            <a:lumMod val="60000"/>
                            <a:lumOff val="40000"/>
                          </a:schemeClr>
                        </a:solidFill>
                        <a:effectLst/>
                        <a:latin typeface="Arial" pitchFamily="34" charset="0"/>
                        <a:ea typeface="Times New Roman"/>
                        <a:cs typeface="Arial" pitchFamily="34" charset="0"/>
                      </a:endParaRPr>
                    </a:p>
                  </a:txBody>
                  <a:tcPr marL="180135" marR="18013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r">
                        <a:lnSpc>
                          <a:spcPct val="85000"/>
                        </a:lnSpc>
                        <a:spcBef>
                          <a:spcPts val="0"/>
                        </a:spcBef>
                        <a:spcAft>
                          <a:spcPts val="0"/>
                        </a:spcAft>
                      </a:pPr>
                      <a:r>
                        <a:rPr lang="en-US" sz="2600" dirty="0" smtClean="0">
                          <a:solidFill>
                            <a:schemeClr val="accent2">
                              <a:lumMod val="60000"/>
                              <a:lumOff val="40000"/>
                            </a:schemeClr>
                          </a:solidFill>
                          <a:effectLst/>
                          <a:latin typeface="Arial" pitchFamily="34" charset="0"/>
                          <a:ea typeface="Times New Roman"/>
                          <a:cs typeface="Arial" pitchFamily="34" charset="0"/>
                        </a:rPr>
                        <a:t>22,000</a:t>
                      </a:r>
                      <a:endParaRPr lang="en-US" sz="2600" dirty="0">
                        <a:solidFill>
                          <a:schemeClr val="accent2">
                            <a:lumMod val="60000"/>
                            <a:lumOff val="40000"/>
                          </a:schemeClr>
                        </a:solidFill>
                        <a:effectLst/>
                        <a:latin typeface="Arial" pitchFamily="34" charset="0"/>
                        <a:ea typeface="Times New Roman"/>
                        <a:cs typeface="Arial" pitchFamily="34" charset="0"/>
                      </a:endParaRPr>
                    </a:p>
                  </a:txBody>
                  <a:tcPr marL="182880" marR="73152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r">
                        <a:lnSpc>
                          <a:spcPct val="85000"/>
                        </a:lnSpc>
                        <a:spcBef>
                          <a:spcPts val="0"/>
                        </a:spcBef>
                        <a:spcAft>
                          <a:spcPts val="0"/>
                        </a:spcAft>
                      </a:pPr>
                      <a:r>
                        <a:rPr lang="en-US" sz="2600" dirty="0" smtClean="0">
                          <a:solidFill>
                            <a:schemeClr val="accent2">
                              <a:lumMod val="60000"/>
                              <a:lumOff val="40000"/>
                            </a:schemeClr>
                          </a:solidFill>
                          <a:effectLst/>
                          <a:latin typeface="Arial" pitchFamily="34" charset="0"/>
                          <a:ea typeface="Times New Roman"/>
                          <a:cs typeface="Arial" pitchFamily="34" charset="0"/>
                        </a:rPr>
                        <a:t>4,191</a:t>
                      </a:r>
                      <a:endParaRPr lang="en-US" sz="2600" dirty="0">
                        <a:solidFill>
                          <a:schemeClr val="accent2">
                            <a:lumMod val="60000"/>
                            <a:lumOff val="40000"/>
                          </a:schemeClr>
                        </a:solidFill>
                        <a:effectLst/>
                        <a:latin typeface="Arial" pitchFamily="34" charset="0"/>
                        <a:ea typeface="Times New Roman"/>
                        <a:cs typeface="Arial" pitchFamily="34" charset="0"/>
                      </a:endParaRPr>
                    </a:p>
                  </a:txBody>
                  <a:tcPr marL="182880" marR="731520" marT="0" marB="0" anchor="ctr">
                    <a:lnL>
                      <a:noFill/>
                    </a:lnL>
                    <a:lnR>
                      <a:noFill/>
                    </a:lnR>
                    <a:lnT>
                      <a:noFill/>
                    </a:lnT>
                    <a:lnB>
                      <a:noFill/>
                    </a:lnB>
                    <a:lnTlToBr w="12700" cmpd="sng">
                      <a:noFill/>
                      <a:prstDash val="solid"/>
                    </a:lnTlToBr>
                    <a:lnBlToTr w="12700" cmpd="sng">
                      <a:noFill/>
                      <a:prstDash val="solid"/>
                    </a:lnBlToTr>
                  </a:tcPr>
                </a:tc>
              </a:tr>
              <a:tr h="441085">
                <a:tc>
                  <a:txBody>
                    <a:bodyPr/>
                    <a:lstStyle/>
                    <a:p>
                      <a:pPr marL="0" marR="0" algn="l">
                        <a:lnSpc>
                          <a:spcPct val="85000"/>
                        </a:lnSpc>
                        <a:spcBef>
                          <a:spcPts val="0"/>
                        </a:spcBef>
                        <a:spcAft>
                          <a:spcPts val="0"/>
                        </a:spcAft>
                      </a:pPr>
                      <a:r>
                        <a:rPr lang="en-US" sz="2600" dirty="0" smtClean="0">
                          <a:solidFill>
                            <a:schemeClr val="accent2">
                              <a:lumMod val="60000"/>
                              <a:lumOff val="40000"/>
                            </a:schemeClr>
                          </a:solidFill>
                          <a:effectLst/>
                          <a:latin typeface="Arial" pitchFamily="34" charset="0"/>
                          <a:cs typeface="Arial" pitchFamily="34" charset="0"/>
                        </a:rPr>
                        <a:t>Group</a:t>
                      </a:r>
                      <a:r>
                        <a:rPr lang="en-US" sz="2600" baseline="0" dirty="0" smtClean="0">
                          <a:solidFill>
                            <a:schemeClr val="accent2">
                              <a:lumMod val="60000"/>
                              <a:lumOff val="40000"/>
                            </a:schemeClr>
                          </a:solidFill>
                          <a:effectLst/>
                          <a:latin typeface="Arial" pitchFamily="34" charset="0"/>
                          <a:cs typeface="Arial" pitchFamily="34" charset="0"/>
                        </a:rPr>
                        <a:t> Health/UW</a:t>
                      </a:r>
                      <a:endParaRPr lang="en-US" sz="2600" dirty="0">
                        <a:solidFill>
                          <a:schemeClr val="accent2">
                            <a:lumMod val="60000"/>
                            <a:lumOff val="40000"/>
                          </a:schemeClr>
                        </a:solidFill>
                        <a:effectLst/>
                        <a:latin typeface="Arial" pitchFamily="34" charset="0"/>
                        <a:ea typeface="Times New Roman"/>
                        <a:cs typeface="Arial" pitchFamily="34" charset="0"/>
                      </a:endParaRPr>
                    </a:p>
                  </a:txBody>
                  <a:tcPr marL="180135" marR="18013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indent="0" algn="r" defTabSz="914400" rtl="0" eaLnBrk="1" fontAlgn="auto" latinLnBrk="0" hangingPunct="1">
                        <a:lnSpc>
                          <a:spcPct val="85000"/>
                        </a:lnSpc>
                        <a:spcBef>
                          <a:spcPts val="0"/>
                        </a:spcBef>
                        <a:spcAft>
                          <a:spcPts val="0"/>
                        </a:spcAft>
                        <a:buClrTx/>
                        <a:buSzTx/>
                        <a:buFontTx/>
                        <a:buNone/>
                        <a:tabLst/>
                        <a:defRPr/>
                      </a:pPr>
                      <a:r>
                        <a:rPr lang="en-US" sz="2600" dirty="0" smtClean="0">
                          <a:solidFill>
                            <a:schemeClr val="accent2">
                              <a:lumMod val="60000"/>
                              <a:lumOff val="40000"/>
                            </a:schemeClr>
                          </a:solidFill>
                          <a:latin typeface="Arial" pitchFamily="34" charset="0"/>
                          <a:cs typeface="Arial" pitchFamily="34" charset="0"/>
                        </a:rPr>
                        <a:t>6,381</a:t>
                      </a:r>
                    </a:p>
                  </a:txBody>
                  <a:tcPr marL="182880" marR="73152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indent="0" algn="r" defTabSz="914400" rtl="0" eaLnBrk="1" fontAlgn="auto" latinLnBrk="0" hangingPunct="1">
                        <a:lnSpc>
                          <a:spcPct val="85000"/>
                        </a:lnSpc>
                        <a:spcBef>
                          <a:spcPts val="0"/>
                        </a:spcBef>
                        <a:spcAft>
                          <a:spcPts val="0"/>
                        </a:spcAft>
                        <a:buClrTx/>
                        <a:buSzTx/>
                        <a:buFontTx/>
                        <a:buNone/>
                        <a:tabLst/>
                        <a:defRPr/>
                      </a:pPr>
                      <a:r>
                        <a:rPr lang="en-US" sz="2600" dirty="0" smtClean="0">
                          <a:solidFill>
                            <a:schemeClr val="accent2">
                              <a:lumMod val="60000"/>
                              <a:lumOff val="40000"/>
                            </a:schemeClr>
                          </a:solidFill>
                          <a:latin typeface="Arial" pitchFamily="34" charset="0"/>
                          <a:cs typeface="Arial" pitchFamily="34" charset="0"/>
                        </a:rPr>
                        <a:t>3,606</a:t>
                      </a:r>
                    </a:p>
                  </a:txBody>
                  <a:tcPr marL="182880" marR="731520" marT="0" marB="0" anchor="ctr">
                    <a:lnL>
                      <a:noFill/>
                    </a:lnL>
                    <a:lnR>
                      <a:noFill/>
                    </a:lnR>
                    <a:lnT>
                      <a:noFill/>
                    </a:lnT>
                    <a:lnB>
                      <a:noFill/>
                    </a:lnB>
                    <a:lnTlToBr w="12700" cmpd="sng">
                      <a:noFill/>
                      <a:prstDash val="solid"/>
                    </a:lnTlToBr>
                    <a:lnBlToTr w="12700" cmpd="sng">
                      <a:noFill/>
                      <a:prstDash val="solid"/>
                    </a:lnBlToTr>
                  </a:tcPr>
                </a:tc>
              </a:tr>
              <a:tr h="441085">
                <a:tc>
                  <a:txBody>
                    <a:bodyPr/>
                    <a:lstStyle/>
                    <a:p>
                      <a:pPr marL="0" marR="0" algn="l">
                        <a:lnSpc>
                          <a:spcPct val="85000"/>
                        </a:lnSpc>
                        <a:spcBef>
                          <a:spcPts val="0"/>
                        </a:spcBef>
                        <a:spcAft>
                          <a:spcPts val="0"/>
                        </a:spcAft>
                      </a:pPr>
                      <a:r>
                        <a:rPr lang="en-US" sz="2600" dirty="0">
                          <a:solidFill>
                            <a:schemeClr val="accent2">
                              <a:lumMod val="60000"/>
                              <a:lumOff val="40000"/>
                            </a:schemeClr>
                          </a:solidFill>
                          <a:effectLst/>
                          <a:latin typeface="Arial" pitchFamily="34" charset="0"/>
                          <a:cs typeface="Arial" pitchFamily="34" charset="0"/>
                        </a:rPr>
                        <a:t>Marshfield</a:t>
                      </a:r>
                      <a:endParaRPr lang="en-US" sz="2600" dirty="0">
                        <a:solidFill>
                          <a:schemeClr val="accent2">
                            <a:lumMod val="60000"/>
                            <a:lumOff val="40000"/>
                          </a:schemeClr>
                        </a:solidFill>
                        <a:effectLst/>
                        <a:latin typeface="Arial" pitchFamily="34" charset="0"/>
                        <a:ea typeface="Times New Roman"/>
                        <a:cs typeface="Arial" pitchFamily="34" charset="0"/>
                      </a:endParaRPr>
                    </a:p>
                  </a:txBody>
                  <a:tcPr marL="180135" marR="18013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indent="0" algn="r" defTabSz="914400" rtl="0" eaLnBrk="1" fontAlgn="auto" latinLnBrk="0" hangingPunct="1">
                        <a:lnSpc>
                          <a:spcPct val="85000"/>
                        </a:lnSpc>
                        <a:spcBef>
                          <a:spcPts val="0"/>
                        </a:spcBef>
                        <a:spcAft>
                          <a:spcPts val="0"/>
                        </a:spcAft>
                        <a:buClrTx/>
                        <a:buSzTx/>
                        <a:buFontTx/>
                        <a:buNone/>
                        <a:tabLst/>
                        <a:defRPr/>
                      </a:pPr>
                      <a:r>
                        <a:rPr lang="en-US" sz="2600" dirty="0" smtClean="0">
                          <a:solidFill>
                            <a:schemeClr val="accent2">
                              <a:lumMod val="60000"/>
                              <a:lumOff val="40000"/>
                            </a:schemeClr>
                          </a:solidFill>
                          <a:latin typeface="Arial" pitchFamily="34" charset="0"/>
                          <a:cs typeface="Arial" pitchFamily="34" charset="0"/>
                        </a:rPr>
                        <a:t>20,000</a:t>
                      </a:r>
                    </a:p>
                  </a:txBody>
                  <a:tcPr marL="182880" marR="73152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indent="0" algn="r" defTabSz="914400" rtl="0" eaLnBrk="1" fontAlgn="auto" latinLnBrk="0" hangingPunct="1">
                        <a:lnSpc>
                          <a:spcPct val="85000"/>
                        </a:lnSpc>
                        <a:spcBef>
                          <a:spcPts val="0"/>
                        </a:spcBef>
                        <a:spcAft>
                          <a:spcPts val="0"/>
                        </a:spcAft>
                        <a:buClrTx/>
                        <a:buSzTx/>
                        <a:buFontTx/>
                        <a:buNone/>
                        <a:tabLst/>
                        <a:defRPr/>
                      </a:pPr>
                      <a:r>
                        <a:rPr lang="en-US" sz="2600" dirty="0" smtClean="0">
                          <a:solidFill>
                            <a:schemeClr val="accent2">
                              <a:lumMod val="60000"/>
                              <a:lumOff val="40000"/>
                            </a:schemeClr>
                          </a:solidFill>
                          <a:latin typeface="Arial" pitchFamily="34" charset="0"/>
                          <a:cs typeface="Arial" pitchFamily="34" charset="0"/>
                        </a:rPr>
                        <a:t>4,693</a:t>
                      </a:r>
                    </a:p>
                  </a:txBody>
                  <a:tcPr marL="182880" marR="731520" marT="0" marB="0" anchor="ctr">
                    <a:lnL>
                      <a:noFill/>
                    </a:lnL>
                    <a:lnR>
                      <a:noFill/>
                    </a:lnR>
                    <a:lnT>
                      <a:noFill/>
                    </a:lnT>
                    <a:lnB>
                      <a:noFill/>
                    </a:lnB>
                    <a:lnTlToBr w="12700" cmpd="sng">
                      <a:noFill/>
                      <a:prstDash val="solid"/>
                    </a:lnTlToBr>
                    <a:lnBlToTr w="12700" cmpd="sng">
                      <a:noFill/>
                      <a:prstDash val="solid"/>
                    </a:lnBlToTr>
                  </a:tcPr>
                </a:tc>
              </a:tr>
              <a:tr h="441085">
                <a:tc>
                  <a:txBody>
                    <a:bodyPr/>
                    <a:lstStyle/>
                    <a:p>
                      <a:pPr marL="0" marR="0" algn="l">
                        <a:lnSpc>
                          <a:spcPct val="85000"/>
                        </a:lnSpc>
                        <a:spcBef>
                          <a:spcPts val="0"/>
                        </a:spcBef>
                        <a:spcAft>
                          <a:spcPts val="0"/>
                        </a:spcAft>
                      </a:pPr>
                      <a:r>
                        <a:rPr lang="en-US" sz="2600" dirty="0">
                          <a:solidFill>
                            <a:schemeClr val="accent2">
                              <a:lumMod val="60000"/>
                              <a:lumOff val="40000"/>
                            </a:schemeClr>
                          </a:solidFill>
                          <a:effectLst/>
                          <a:latin typeface="Arial" pitchFamily="34" charset="0"/>
                          <a:cs typeface="Arial" pitchFamily="34" charset="0"/>
                        </a:rPr>
                        <a:t>Mayo</a:t>
                      </a:r>
                      <a:endParaRPr lang="en-US" sz="2600" dirty="0">
                        <a:solidFill>
                          <a:schemeClr val="accent2">
                            <a:lumMod val="60000"/>
                            <a:lumOff val="40000"/>
                          </a:schemeClr>
                        </a:solidFill>
                        <a:effectLst/>
                        <a:latin typeface="Arial" pitchFamily="34" charset="0"/>
                        <a:ea typeface="Times New Roman"/>
                        <a:cs typeface="Arial" pitchFamily="34" charset="0"/>
                      </a:endParaRPr>
                    </a:p>
                  </a:txBody>
                  <a:tcPr marL="180135" marR="18013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indent="0" algn="r" defTabSz="914400" rtl="0" eaLnBrk="1" fontAlgn="auto" latinLnBrk="0" hangingPunct="1">
                        <a:lnSpc>
                          <a:spcPct val="85000"/>
                        </a:lnSpc>
                        <a:spcBef>
                          <a:spcPts val="0"/>
                        </a:spcBef>
                        <a:spcAft>
                          <a:spcPts val="0"/>
                        </a:spcAft>
                        <a:buClrTx/>
                        <a:buSzTx/>
                        <a:buFontTx/>
                        <a:buNone/>
                        <a:tabLst/>
                        <a:defRPr/>
                      </a:pPr>
                      <a:r>
                        <a:rPr lang="en-US" sz="2600" dirty="0" smtClean="0">
                          <a:solidFill>
                            <a:schemeClr val="accent2">
                              <a:lumMod val="60000"/>
                              <a:lumOff val="40000"/>
                            </a:schemeClr>
                          </a:solidFill>
                          <a:latin typeface="Arial" pitchFamily="34" charset="0"/>
                          <a:cs typeface="Arial" pitchFamily="34" charset="0"/>
                        </a:rPr>
                        <a:t>19,000</a:t>
                      </a:r>
                    </a:p>
                  </a:txBody>
                  <a:tcPr marL="182880" marR="73152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indent="0" algn="r" defTabSz="914400" rtl="0" eaLnBrk="1" fontAlgn="auto" latinLnBrk="0" hangingPunct="1">
                        <a:lnSpc>
                          <a:spcPct val="85000"/>
                        </a:lnSpc>
                        <a:spcBef>
                          <a:spcPts val="0"/>
                        </a:spcBef>
                        <a:spcAft>
                          <a:spcPts val="0"/>
                        </a:spcAft>
                        <a:buClrTx/>
                        <a:buSzTx/>
                        <a:buFontTx/>
                        <a:buNone/>
                        <a:tabLst/>
                        <a:defRPr/>
                      </a:pPr>
                      <a:r>
                        <a:rPr lang="en-US" sz="2600" dirty="0" smtClean="0">
                          <a:solidFill>
                            <a:schemeClr val="accent2">
                              <a:lumMod val="60000"/>
                              <a:lumOff val="40000"/>
                            </a:schemeClr>
                          </a:solidFill>
                          <a:latin typeface="Arial" pitchFamily="34" charset="0"/>
                          <a:cs typeface="Arial" pitchFamily="34" charset="0"/>
                        </a:rPr>
                        <a:t>6,934</a:t>
                      </a:r>
                    </a:p>
                  </a:txBody>
                  <a:tcPr marL="182880" marR="731520" marT="0" marB="0" anchor="ctr">
                    <a:lnL>
                      <a:noFill/>
                    </a:lnL>
                    <a:lnR>
                      <a:noFill/>
                    </a:lnR>
                    <a:lnT>
                      <a:noFill/>
                    </a:lnT>
                    <a:lnB>
                      <a:noFill/>
                    </a:lnB>
                    <a:lnTlToBr w="12700" cmpd="sng">
                      <a:noFill/>
                      <a:prstDash val="solid"/>
                    </a:lnTlToBr>
                    <a:lnBlToTr w="12700" cmpd="sng">
                      <a:noFill/>
                      <a:prstDash val="solid"/>
                    </a:lnBlToTr>
                  </a:tcPr>
                </a:tc>
              </a:tr>
              <a:tr h="441085">
                <a:tc>
                  <a:txBody>
                    <a:bodyPr/>
                    <a:lstStyle/>
                    <a:p>
                      <a:pPr marL="0" marR="0" algn="l">
                        <a:lnSpc>
                          <a:spcPct val="85000"/>
                        </a:lnSpc>
                        <a:spcBef>
                          <a:spcPts val="0"/>
                        </a:spcBef>
                        <a:spcAft>
                          <a:spcPts val="0"/>
                        </a:spcAft>
                      </a:pPr>
                      <a:r>
                        <a:rPr lang="en-US" sz="2600" dirty="0">
                          <a:solidFill>
                            <a:schemeClr val="accent2">
                              <a:lumMod val="60000"/>
                              <a:lumOff val="40000"/>
                            </a:schemeClr>
                          </a:solidFill>
                          <a:effectLst/>
                          <a:latin typeface="Arial" pitchFamily="34" charset="0"/>
                          <a:cs typeface="Arial" pitchFamily="34" charset="0"/>
                        </a:rPr>
                        <a:t>Mt. Sinai</a:t>
                      </a:r>
                      <a:endParaRPr lang="en-US" sz="2600" dirty="0">
                        <a:solidFill>
                          <a:schemeClr val="accent2">
                            <a:lumMod val="60000"/>
                            <a:lumOff val="40000"/>
                          </a:schemeClr>
                        </a:solidFill>
                        <a:effectLst/>
                        <a:latin typeface="Arial" pitchFamily="34" charset="0"/>
                        <a:ea typeface="Times New Roman"/>
                        <a:cs typeface="Arial" pitchFamily="34" charset="0"/>
                      </a:endParaRPr>
                    </a:p>
                  </a:txBody>
                  <a:tcPr marL="180135" marR="18013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r">
                        <a:lnSpc>
                          <a:spcPct val="85000"/>
                        </a:lnSpc>
                        <a:spcBef>
                          <a:spcPts val="0"/>
                        </a:spcBef>
                        <a:spcAft>
                          <a:spcPts val="0"/>
                        </a:spcAft>
                      </a:pPr>
                      <a:r>
                        <a:rPr lang="en-US" sz="2600" dirty="0" smtClean="0">
                          <a:solidFill>
                            <a:schemeClr val="accent2">
                              <a:lumMod val="60000"/>
                              <a:lumOff val="40000"/>
                            </a:schemeClr>
                          </a:solidFill>
                          <a:effectLst/>
                          <a:latin typeface="Arial" pitchFamily="34" charset="0"/>
                          <a:ea typeface="Times New Roman"/>
                          <a:cs typeface="Arial" pitchFamily="34" charset="0"/>
                        </a:rPr>
                        <a:t>22,000</a:t>
                      </a:r>
                      <a:endParaRPr lang="en-US" sz="2600" dirty="0">
                        <a:solidFill>
                          <a:schemeClr val="accent2">
                            <a:lumMod val="60000"/>
                            <a:lumOff val="40000"/>
                          </a:schemeClr>
                        </a:solidFill>
                        <a:effectLst/>
                        <a:latin typeface="Arial" pitchFamily="34" charset="0"/>
                        <a:ea typeface="Times New Roman"/>
                        <a:cs typeface="Arial" pitchFamily="34" charset="0"/>
                      </a:endParaRPr>
                    </a:p>
                  </a:txBody>
                  <a:tcPr marL="182880" marR="73152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algn="r">
                        <a:lnSpc>
                          <a:spcPct val="85000"/>
                        </a:lnSpc>
                        <a:spcBef>
                          <a:spcPts val="0"/>
                        </a:spcBef>
                        <a:spcAft>
                          <a:spcPts val="0"/>
                        </a:spcAft>
                      </a:pPr>
                      <a:r>
                        <a:rPr lang="en-US" sz="2600" dirty="0" smtClean="0">
                          <a:solidFill>
                            <a:schemeClr val="accent2">
                              <a:lumMod val="60000"/>
                              <a:lumOff val="40000"/>
                            </a:schemeClr>
                          </a:solidFill>
                          <a:effectLst/>
                          <a:latin typeface="Arial" pitchFamily="34" charset="0"/>
                          <a:ea typeface="Times New Roman"/>
                          <a:cs typeface="Arial" pitchFamily="34" charset="0"/>
                        </a:rPr>
                        <a:t>6,290</a:t>
                      </a:r>
                      <a:endParaRPr lang="en-US" sz="2600" dirty="0">
                        <a:solidFill>
                          <a:schemeClr val="accent2">
                            <a:lumMod val="60000"/>
                            <a:lumOff val="40000"/>
                          </a:schemeClr>
                        </a:solidFill>
                        <a:effectLst/>
                        <a:latin typeface="Arial" pitchFamily="34" charset="0"/>
                        <a:ea typeface="Times New Roman"/>
                        <a:cs typeface="Arial" pitchFamily="34" charset="0"/>
                      </a:endParaRPr>
                    </a:p>
                  </a:txBody>
                  <a:tcPr marL="182880" marR="731520" marT="0" marB="0" anchor="ctr">
                    <a:lnL>
                      <a:noFill/>
                    </a:lnL>
                    <a:lnR>
                      <a:noFill/>
                    </a:lnR>
                    <a:lnT>
                      <a:noFill/>
                    </a:lnT>
                    <a:lnB>
                      <a:noFill/>
                    </a:lnB>
                    <a:lnTlToBr w="12700" cmpd="sng">
                      <a:noFill/>
                      <a:prstDash val="solid"/>
                    </a:lnTlToBr>
                    <a:lnBlToTr w="12700" cmpd="sng">
                      <a:noFill/>
                      <a:prstDash val="solid"/>
                    </a:lnBlToTr>
                  </a:tcPr>
                </a:tc>
              </a:tr>
              <a:tr h="441085">
                <a:tc>
                  <a:txBody>
                    <a:bodyPr/>
                    <a:lstStyle/>
                    <a:p>
                      <a:pPr marL="0" marR="0" algn="l">
                        <a:lnSpc>
                          <a:spcPct val="85000"/>
                        </a:lnSpc>
                        <a:spcBef>
                          <a:spcPts val="0"/>
                        </a:spcBef>
                        <a:spcAft>
                          <a:spcPts val="0"/>
                        </a:spcAft>
                      </a:pPr>
                      <a:r>
                        <a:rPr lang="en-US" sz="2600" dirty="0" smtClean="0">
                          <a:solidFill>
                            <a:schemeClr val="accent2">
                              <a:lumMod val="60000"/>
                              <a:lumOff val="40000"/>
                            </a:schemeClr>
                          </a:solidFill>
                          <a:effectLst/>
                          <a:latin typeface="Arial" pitchFamily="34" charset="0"/>
                          <a:cs typeface="Arial" pitchFamily="34" charset="0"/>
                        </a:rPr>
                        <a:t>Northwestern</a:t>
                      </a:r>
                      <a:endParaRPr lang="en-US" sz="2600" dirty="0">
                        <a:solidFill>
                          <a:schemeClr val="accent2">
                            <a:lumMod val="60000"/>
                            <a:lumOff val="40000"/>
                          </a:schemeClr>
                        </a:solidFill>
                        <a:effectLst/>
                        <a:latin typeface="Arial" pitchFamily="34" charset="0"/>
                        <a:ea typeface="Times New Roman"/>
                        <a:cs typeface="Arial" pitchFamily="34" charset="0"/>
                      </a:endParaRPr>
                    </a:p>
                  </a:txBody>
                  <a:tcPr marL="180135" marR="18013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indent="0" algn="r" defTabSz="914400" rtl="0" eaLnBrk="1" fontAlgn="auto" latinLnBrk="0" hangingPunct="1">
                        <a:lnSpc>
                          <a:spcPct val="85000"/>
                        </a:lnSpc>
                        <a:spcBef>
                          <a:spcPts val="0"/>
                        </a:spcBef>
                        <a:spcAft>
                          <a:spcPts val="0"/>
                        </a:spcAft>
                        <a:buClrTx/>
                        <a:buSzTx/>
                        <a:buFontTx/>
                        <a:buNone/>
                        <a:tabLst/>
                        <a:defRPr/>
                      </a:pPr>
                      <a:r>
                        <a:rPr lang="en-US" sz="2600" dirty="0" smtClean="0">
                          <a:solidFill>
                            <a:schemeClr val="accent2">
                              <a:lumMod val="60000"/>
                              <a:lumOff val="40000"/>
                            </a:schemeClr>
                          </a:solidFill>
                          <a:latin typeface="Arial" pitchFamily="34" charset="0"/>
                          <a:cs typeface="Arial" pitchFamily="34" charset="0"/>
                        </a:rPr>
                        <a:t>11,000</a:t>
                      </a:r>
                    </a:p>
                  </a:txBody>
                  <a:tcPr marL="182880" marR="73152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indent="0" algn="r" defTabSz="914400" rtl="0" eaLnBrk="1" fontAlgn="auto" latinLnBrk="0" hangingPunct="1">
                        <a:lnSpc>
                          <a:spcPct val="85000"/>
                        </a:lnSpc>
                        <a:spcBef>
                          <a:spcPts val="0"/>
                        </a:spcBef>
                        <a:spcAft>
                          <a:spcPts val="0"/>
                        </a:spcAft>
                        <a:buClrTx/>
                        <a:buSzTx/>
                        <a:buFontTx/>
                        <a:buNone/>
                        <a:tabLst/>
                        <a:defRPr/>
                      </a:pPr>
                      <a:r>
                        <a:rPr lang="en-US" sz="2600" dirty="0" smtClean="0">
                          <a:solidFill>
                            <a:schemeClr val="accent2">
                              <a:lumMod val="60000"/>
                              <a:lumOff val="40000"/>
                            </a:schemeClr>
                          </a:solidFill>
                          <a:latin typeface="Arial" pitchFamily="34" charset="0"/>
                          <a:cs typeface="Arial" pitchFamily="34" charset="0"/>
                        </a:rPr>
                        <a:t>4,987</a:t>
                      </a:r>
                    </a:p>
                  </a:txBody>
                  <a:tcPr marL="182880" marR="731520" marT="0" marB="0" anchor="ctr">
                    <a:lnL>
                      <a:noFill/>
                    </a:lnL>
                    <a:lnR>
                      <a:noFill/>
                    </a:lnR>
                    <a:lnT>
                      <a:noFill/>
                    </a:lnT>
                    <a:lnB>
                      <a:noFill/>
                    </a:lnB>
                    <a:lnTlToBr w="12700" cmpd="sng">
                      <a:noFill/>
                      <a:prstDash val="solid"/>
                    </a:lnTlToBr>
                    <a:lnBlToTr w="12700" cmpd="sng">
                      <a:noFill/>
                      <a:prstDash val="solid"/>
                    </a:lnBlToTr>
                  </a:tcPr>
                </a:tc>
              </a:tr>
              <a:tr h="441085">
                <a:tc>
                  <a:txBody>
                    <a:bodyPr/>
                    <a:lstStyle/>
                    <a:p>
                      <a:pPr marL="0" marR="0" algn="l">
                        <a:lnSpc>
                          <a:spcPct val="85000"/>
                        </a:lnSpc>
                        <a:spcBef>
                          <a:spcPts val="0"/>
                        </a:spcBef>
                        <a:spcAft>
                          <a:spcPts val="0"/>
                        </a:spcAft>
                      </a:pPr>
                      <a:r>
                        <a:rPr lang="en-US" sz="2600" dirty="0" smtClean="0">
                          <a:solidFill>
                            <a:schemeClr val="accent2">
                              <a:lumMod val="60000"/>
                              <a:lumOff val="40000"/>
                            </a:schemeClr>
                          </a:solidFill>
                          <a:effectLst/>
                          <a:latin typeface="Arial" pitchFamily="34" charset="0"/>
                          <a:cs typeface="Arial" pitchFamily="34" charset="0"/>
                        </a:rPr>
                        <a:t>Vanderbilt</a:t>
                      </a:r>
                      <a:endParaRPr lang="en-US" sz="2600" dirty="0">
                        <a:solidFill>
                          <a:schemeClr val="accent2">
                            <a:lumMod val="60000"/>
                            <a:lumOff val="40000"/>
                          </a:schemeClr>
                        </a:solidFill>
                        <a:effectLst/>
                        <a:latin typeface="Arial" pitchFamily="34" charset="0"/>
                        <a:ea typeface="Times New Roman"/>
                        <a:cs typeface="Arial" pitchFamily="34" charset="0"/>
                      </a:endParaRPr>
                    </a:p>
                  </a:txBody>
                  <a:tcPr marL="180135" marR="180135" marT="0" marB="0" anchor="ctr">
                    <a:lnL>
                      <a:noFill/>
                    </a:lnL>
                    <a:lnR>
                      <a:noFill/>
                    </a:lnR>
                    <a:lnT>
                      <a:noFill/>
                    </a:lnT>
                    <a:lnB>
                      <a:noFill/>
                    </a:lnB>
                    <a:lnTlToBr w="12700" cmpd="sng">
                      <a:noFill/>
                      <a:prstDash val="solid"/>
                    </a:lnTlToBr>
                    <a:lnBlToTr w="12700" cmpd="sng">
                      <a:noFill/>
                      <a:prstDash val="solid"/>
                    </a:lnBlToTr>
                  </a:tcPr>
                </a:tc>
                <a:tc>
                  <a:txBody>
                    <a:bodyPr/>
                    <a:lstStyle/>
                    <a:p>
                      <a:pPr marL="0" marR="0" indent="0" algn="r" defTabSz="914400" rtl="0" eaLnBrk="1" fontAlgn="auto" latinLnBrk="0" hangingPunct="1">
                        <a:lnSpc>
                          <a:spcPct val="85000"/>
                        </a:lnSpc>
                        <a:spcBef>
                          <a:spcPts val="0"/>
                        </a:spcBef>
                        <a:spcAft>
                          <a:spcPts val="0"/>
                        </a:spcAft>
                        <a:buClrTx/>
                        <a:buSzTx/>
                        <a:buFontTx/>
                        <a:buNone/>
                        <a:tabLst/>
                        <a:defRPr/>
                      </a:pPr>
                      <a:r>
                        <a:rPr lang="en-US" sz="2600" u="sng" dirty="0" smtClean="0">
                          <a:solidFill>
                            <a:schemeClr val="accent2">
                              <a:lumMod val="60000"/>
                              <a:lumOff val="40000"/>
                            </a:schemeClr>
                          </a:solidFill>
                          <a:latin typeface="Arial" pitchFamily="34" charset="0"/>
                          <a:cs typeface="Arial" pitchFamily="34" charset="0"/>
                        </a:rPr>
                        <a:t>158,514</a:t>
                      </a:r>
                    </a:p>
                  </a:txBody>
                  <a:tcPr marL="182880" marR="731520" marT="0" marB="0" anchor="ctr">
                    <a:lnL>
                      <a:noFill/>
                    </a:lnL>
                    <a:lnR>
                      <a:noFill/>
                    </a:lnR>
                    <a:lnT>
                      <a:noFill/>
                    </a:lnT>
                    <a:lnB>
                      <a:noFill/>
                    </a:lnB>
                    <a:lnTlToBr w="12700" cmpd="sng">
                      <a:noFill/>
                      <a:prstDash val="solid"/>
                    </a:lnTlToBr>
                    <a:lnBlToTr w="12700" cmpd="sng">
                      <a:noFill/>
                      <a:prstDash val="solid"/>
                    </a:lnBlToTr>
                  </a:tcPr>
                </a:tc>
                <a:tc>
                  <a:txBody>
                    <a:bodyPr/>
                    <a:lstStyle/>
                    <a:p>
                      <a:pPr marL="0" marR="0" indent="0" algn="r" defTabSz="914400" rtl="0" eaLnBrk="1" fontAlgn="auto" latinLnBrk="0" hangingPunct="1">
                        <a:lnSpc>
                          <a:spcPct val="85000"/>
                        </a:lnSpc>
                        <a:spcBef>
                          <a:spcPts val="0"/>
                        </a:spcBef>
                        <a:spcAft>
                          <a:spcPts val="0"/>
                        </a:spcAft>
                        <a:buClrTx/>
                        <a:buSzTx/>
                        <a:buFontTx/>
                        <a:buNone/>
                        <a:tabLst/>
                        <a:defRPr/>
                      </a:pPr>
                      <a:r>
                        <a:rPr lang="en-US" sz="2600" u="sng" dirty="0" smtClean="0">
                          <a:solidFill>
                            <a:schemeClr val="accent2">
                              <a:lumMod val="60000"/>
                              <a:lumOff val="40000"/>
                            </a:schemeClr>
                          </a:solidFill>
                          <a:latin typeface="Arial" pitchFamily="34" charset="0"/>
                          <a:cs typeface="Arial" pitchFamily="34" charset="0"/>
                        </a:rPr>
                        <a:t>27,173</a:t>
                      </a:r>
                    </a:p>
                  </a:txBody>
                  <a:tcPr marL="182880" marR="731520" marT="0" marB="0" anchor="ctr">
                    <a:lnL>
                      <a:noFill/>
                    </a:lnL>
                    <a:lnR>
                      <a:noFill/>
                    </a:lnR>
                    <a:lnT>
                      <a:noFill/>
                    </a:lnT>
                    <a:lnB>
                      <a:noFill/>
                    </a:lnB>
                    <a:lnTlToBr w="12700" cmpd="sng">
                      <a:noFill/>
                      <a:prstDash val="solid"/>
                    </a:lnTlToBr>
                    <a:lnBlToTr w="12700" cmpd="sng">
                      <a:noFill/>
                      <a:prstDash val="solid"/>
                    </a:lnBlToTr>
                  </a:tcPr>
                </a:tc>
              </a:tr>
              <a:tr h="441085">
                <a:tc>
                  <a:txBody>
                    <a:bodyPr/>
                    <a:lstStyle/>
                    <a:p>
                      <a:pPr marL="0" marR="0" algn="l">
                        <a:lnSpc>
                          <a:spcPct val="85000"/>
                        </a:lnSpc>
                        <a:spcBef>
                          <a:spcPts val="0"/>
                        </a:spcBef>
                        <a:spcAft>
                          <a:spcPts val="0"/>
                        </a:spcAft>
                      </a:pPr>
                      <a:r>
                        <a:rPr lang="en-US" sz="2600" dirty="0">
                          <a:solidFill>
                            <a:schemeClr val="accent2">
                              <a:lumMod val="60000"/>
                              <a:lumOff val="40000"/>
                            </a:schemeClr>
                          </a:solidFill>
                          <a:effectLst/>
                          <a:latin typeface="Arial" pitchFamily="34" charset="0"/>
                          <a:cs typeface="Arial" pitchFamily="34" charset="0"/>
                        </a:rPr>
                        <a:t>TOTAL</a:t>
                      </a:r>
                      <a:endParaRPr lang="en-US" sz="2600" dirty="0">
                        <a:solidFill>
                          <a:schemeClr val="accent2">
                            <a:lumMod val="60000"/>
                            <a:lumOff val="40000"/>
                          </a:schemeClr>
                        </a:solidFill>
                        <a:effectLst/>
                        <a:latin typeface="Arial" pitchFamily="34" charset="0"/>
                        <a:ea typeface="Times New Roman"/>
                        <a:cs typeface="Arial" pitchFamily="34" charset="0"/>
                      </a:endParaRPr>
                    </a:p>
                  </a:txBody>
                  <a:tcPr marL="180135" marR="180135"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r" defTabSz="914400" rtl="0" eaLnBrk="1" fontAlgn="auto" latinLnBrk="0" hangingPunct="1">
                        <a:lnSpc>
                          <a:spcPct val="85000"/>
                        </a:lnSpc>
                        <a:spcBef>
                          <a:spcPts val="0"/>
                        </a:spcBef>
                        <a:spcAft>
                          <a:spcPts val="0"/>
                        </a:spcAft>
                        <a:buClrTx/>
                        <a:buSzTx/>
                        <a:buFontTx/>
                        <a:buNone/>
                        <a:tabLst/>
                        <a:defRPr/>
                      </a:pPr>
                      <a:r>
                        <a:rPr lang="en-US" sz="2600" b="1" dirty="0" smtClean="0">
                          <a:solidFill>
                            <a:schemeClr val="accent2">
                              <a:lumMod val="60000"/>
                              <a:lumOff val="40000"/>
                            </a:schemeClr>
                          </a:solidFill>
                          <a:latin typeface="Arial" pitchFamily="34" charset="0"/>
                          <a:cs typeface="Arial" pitchFamily="34" charset="0"/>
                        </a:rPr>
                        <a:t>328,895</a:t>
                      </a:r>
                    </a:p>
                  </a:txBody>
                  <a:tcPr marL="182880" marR="731520"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r" defTabSz="914400" rtl="0" eaLnBrk="1" fontAlgn="auto" latinLnBrk="0" hangingPunct="1">
                        <a:lnSpc>
                          <a:spcPct val="85000"/>
                        </a:lnSpc>
                        <a:spcBef>
                          <a:spcPts val="0"/>
                        </a:spcBef>
                        <a:spcAft>
                          <a:spcPts val="0"/>
                        </a:spcAft>
                        <a:buClrTx/>
                        <a:buSzTx/>
                        <a:buFontTx/>
                        <a:buNone/>
                        <a:tabLst/>
                        <a:defRPr/>
                      </a:pPr>
                      <a:r>
                        <a:rPr lang="en-US" sz="2600" b="1" dirty="0" smtClean="0">
                          <a:solidFill>
                            <a:schemeClr val="accent2">
                              <a:lumMod val="60000"/>
                              <a:lumOff val="40000"/>
                            </a:schemeClr>
                          </a:solidFill>
                          <a:latin typeface="Arial" pitchFamily="34" charset="0"/>
                          <a:cs typeface="Arial" pitchFamily="34" charset="0"/>
                        </a:rPr>
                        <a:t>105,524</a:t>
                      </a:r>
                    </a:p>
                  </a:txBody>
                  <a:tcPr marL="182880" marR="731520" marT="0"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graphicFrame>
        <p:nvGraphicFramePr>
          <p:cNvPr id="2" name="Diagram 1"/>
          <p:cNvGraphicFramePr/>
          <p:nvPr>
            <p:extLst>
              <p:ext uri="{D42A27DB-BD31-4B8C-83A1-F6EECF244321}">
                <p14:modId xmlns:p14="http://schemas.microsoft.com/office/powerpoint/2010/main" val="1824705654"/>
              </p:ext>
            </p:extLst>
          </p:nvPr>
        </p:nvGraphicFramePr>
        <p:xfrm>
          <a:off x="914400" y="1397000"/>
          <a:ext cx="7620000" cy="4699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441237138"/>
      </p:ext>
    </p:extLst>
  </p:cSld>
  <p:clrMapOvr>
    <a:masterClrMapping/>
  </p:clrMapOvr>
  <mc:AlternateContent xmlns:mc="http://schemas.openxmlformats.org/markup-compatibility/2006" xmlns:p14="http://schemas.microsoft.com/office/powerpoint/2010/main">
    <mc:Choice Requires="p14">
      <p:transition spd="med" p14:dur="700" advTm="23524">
        <p:fade/>
      </p:transition>
    </mc:Choice>
    <mc:Fallback xmlns="">
      <p:transition spd="med" advTm="2352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graphicEl>
                                              <a:dgm id="{18D09646-DE0A-427B-AAA2-CBF48771076D}"/>
                                            </p:graphicEl>
                                          </p:spTgt>
                                        </p:tgtEl>
                                        <p:attrNameLst>
                                          <p:attrName>style.visibility</p:attrName>
                                        </p:attrNameLst>
                                      </p:cBhvr>
                                      <p:to>
                                        <p:strVal val="visible"/>
                                      </p:to>
                                    </p:set>
                                    <p:anim calcmode="lin" valueType="num">
                                      <p:cBhvr additive="base">
                                        <p:cTn id="7" dur="500" fill="hold"/>
                                        <p:tgtEl>
                                          <p:spTgt spid="2">
                                            <p:graphicEl>
                                              <a:dgm id="{18D09646-DE0A-427B-AAA2-CBF48771076D}"/>
                                            </p:graphic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graphicEl>
                                              <a:dgm id="{18D09646-DE0A-427B-AAA2-CBF48771076D}"/>
                                            </p:graphic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
                                            <p:graphicEl>
                                              <a:dgm id="{849AEDC7-C4B1-41C3-B5BE-B7D12808A9BF}"/>
                                            </p:graphicEl>
                                          </p:spTgt>
                                        </p:tgtEl>
                                        <p:attrNameLst>
                                          <p:attrName>style.visibility</p:attrName>
                                        </p:attrNameLst>
                                      </p:cBhvr>
                                      <p:to>
                                        <p:strVal val="visible"/>
                                      </p:to>
                                    </p:set>
                                    <p:anim calcmode="lin" valueType="num">
                                      <p:cBhvr additive="base">
                                        <p:cTn id="13" dur="500" fill="hold"/>
                                        <p:tgtEl>
                                          <p:spTgt spid="2">
                                            <p:graphicEl>
                                              <a:dgm id="{849AEDC7-C4B1-41C3-B5BE-B7D12808A9BF}"/>
                                            </p:graphic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graphicEl>
                                              <a:dgm id="{849AEDC7-C4B1-41C3-B5BE-B7D12808A9BF}"/>
                                            </p:graphic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
                                            <p:graphicEl>
                                              <a:dgm id="{D5E5A86D-1F23-42A7-8A04-73A6D05FB4AA}"/>
                                            </p:graphicEl>
                                          </p:spTgt>
                                        </p:tgtEl>
                                        <p:attrNameLst>
                                          <p:attrName>style.visibility</p:attrName>
                                        </p:attrNameLst>
                                      </p:cBhvr>
                                      <p:to>
                                        <p:strVal val="visible"/>
                                      </p:to>
                                    </p:set>
                                    <p:anim calcmode="lin" valueType="num">
                                      <p:cBhvr additive="base">
                                        <p:cTn id="19" dur="500" fill="hold"/>
                                        <p:tgtEl>
                                          <p:spTgt spid="2">
                                            <p:graphicEl>
                                              <a:dgm id="{D5E5A86D-1F23-42A7-8A04-73A6D05FB4AA}"/>
                                            </p:graphic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graphicEl>
                                              <a:dgm id="{D5E5A86D-1F23-42A7-8A04-73A6D05FB4AA}"/>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3461" y="152400"/>
            <a:ext cx="8458200" cy="1219200"/>
          </a:xfrm>
        </p:spPr>
        <p:txBody>
          <a:bodyPr>
            <a:normAutofit fontScale="90000"/>
          </a:bodyPr>
          <a:lstStyle/>
          <a:p>
            <a:pPr>
              <a:lnSpc>
                <a:spcPct val="100000"/>
              </a:lnSpc>
            </a:pPr>
            <a:r>
              <a:rPr lang="en-US" sz="3200" dirty="0" smtClean="0"/>
              <a:t>Selected Primary Phenotype-Gene Associations in </a:t>
            </a:r>
            <a:r>
              <a:rPr lang="en-US" sz="3200" dirty="0" err="1" smtClean="0"/>
              <a:t>eMERGE</a:t>
            </a:r>
            <a:r>
              <a:rPr lang="en-US" sz="3200" dirty="0" smtClean="0"/>
              <a:t> I</a:t>
            </a:r>
            <a:br>
              <a:rPr lang="en-US" sz="3200" dirty="0" smtClean="0"/>
            </a:br>
            <a:r>
              <a:rPr lang="en-US" sz="2700" dirty="0" smtClean="0"/>
              <a:t>Associations between 19 phenotypes and 38 genes</a:t>
            </a:r>
            <a:endParaRPr lang="en-US" sz="2700"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622823398"/>
              </p:ext>
            </p:extLst>
          </p:nvPr>
        </p:nvGraphicFramePr>
        <p:xfrm>
          <a:off x="304800" y="1524000"/>
          <a:ext cx="8610600" cy="4831822"/>
        </p:xfrm>
        <a:graphic>
          <a:graphicData uri="http://schemas.openxmlformats.org/drawingml/2006/table">
            <a:tbl>
              <a:tblPr firstRow="1" bandRow="1">
                <a:tableStyleId>{073A0DAA-6AF3-43AB-8588-CEC1D06C72B9}</a:tableStyleId>
              </a:tblPr>
              <a:tblGrid>
                <a:gridCol w="4448810"/>
                <a:gridCol w="4161790"/>
              </a:tblGrid>
              <a:tr h="393703">
                <a:tc>
                  <a:txBody>
                    <a:bodyPr/>
                    <a:lstStyle/>
                    <a:p>
                      <a:pPr algn="ctr"/>
                      <a:r>
                        <a:rPr lang="en-US" sz="1600" dirty="0" smtClean="0">
                          <a:latin typeface="Century" panose="02040604050505020304" pitchFamily="18" charset="0"/>
                        </a:rPr>
                        <a:t>Disease Phenotype</a:t>
                      </a:r>
                      <a:endParaRPr lang="en-US" sz="1600" dirty="0">
                        <a:latin typeface="Century" panose="02040604050505020304" pitchFamily="18" charset="0"/>
                      </a:endParaRPr>
                    </a:p>
                  </a:txBody>
                  <a:tcPr/>
                </a:tc>
                <a:tc>
                  <a:txBody>
                    <a:bodyPr/>
                    <a:lstStyle/>
                    <a:p>
                      <a:pPr algn="ctr"/>
                      <a:r>
                        <a:rPr lang="en-US" sz="1600" dirty="0" smtClean="0">
                          <a:latin typeface="Century" panose="02040604050505020304" pitchFamily="18" charset="0"/>
                        </a:rPr>
                        <a:t>Gene</a:t>
                      </a:r>
                      <a:endParaRPr lang="en-US" sz="1600" dirty="0">
                        <a:latin typeface="Century" panose="02040604050505020304" pitchFamily="18" charset="0"/>
                      </a:endParaRPr>
                    </a:p>
                  </a:txBody>
                  <a:tcPr/>
                </a:tc>
              </a:tr>
              <a:tr h="357913">
                <a:tc>
                  <a:txBody>
                    <a:bodyPr/>
                    <a:lstStyle/>
                    <a:p>
                      <a:r>
                        <a:rPr lang="en-US" sz="1400" dirty="0" smtClean="0">
                          <a:latin typeface="Century" panose="02040604050505020304" pitchFamily="18" charset="0"/>
                        </a:rPr>
                        <a:t>Cardiac Conduction</a:t>
                      </a:r>
                      <a:endParaRPr lang="en-US" sz="1400" dirty="0">
                        <a:latin typeface="Century" panose="02040604050505020304" pitchFamily="18" charset="0"/>
                      </a:endParaRPr>
                    </a:p>
                  </a:txBody>
                  <a:tcPr/>
                </a:tc>
                <a:tc>
                  <a:txBody>
                    <a:bodyPr/>
                    <a:lstStyle/>
                    <a:p>
                      <a:r>
                        <a:rPr lang="en-US" sz="1400" i="1" dirty="0" smtClean="0">
                          <a:latin typeface="Century" panose="02040604050505020304" pitchFamily="18" charset="0"/>
                        </a:rPr>
                        <a:t>SCN5A, SCN10A</a:t>
                      </a:r>
                      <a:endParaRPr lang="en-US" sz="1400" i="1" dirty="0">
                        <a:latin typeface="Century" panose="02040604050505020304" pitchFamily="18" charset="0"/>
                      </a:endParaRPr>
                    </a:p>
                  </a:txBody>
                  <a:tcPr/>
                </a:tc>
              </a:tr>
              <a:tr h="357913">
                <a:tc>
                  <a:txBody>
                    <a:bodyPr/>
                    <a:lstStyle/>
                    <a:p>
                      <a:r>
                        <a:rPr lang="en-US" sz="1400" dirty="0" smtClean="0">
                          <a:latin typeface="Century" panose="02040604050505020304" pitchFamily="18" charset="0"/>
                        </a:rPr>
                        <a:t>Hypothyroidism</a:t>
                      </a:r>
                      <a:endParaRPr lang="en-US" sz="1400" dirty="0">
                        <a:latin typeface="Century" panose="02040604050505020304" pitchFamily="18" charset="0"/>
                      </a:endParaRPr>
                    </a:p>
                  </a:txBody>
                  <a:tcPr/>
                </a:tc>
                <a:tc>
                  <a:txBody>
                    <a:bodyPr/>
                    <a:lstStyle/>
                    <a:p>
                      <a:r>
                        <a:rPr lang="en-US" sz="1400" i="1" dirty="0" smtClean="0">
                          <a:latin typeface="Century" panose="02040604050505020304" pitchFamily="18" charset="0"/>
                        </a:rPr>
                        <a:t>FOXE1</a:t>
                      </a:r>
                      <a:endParaRPr lang="en-US" sz="1400" i="1" dirty="0">
                        <a:latin typeface="Century" panose="02040604050505020304" pitchFamily="18" charset="0"/>
                      </a:endParaRPr>
                    </a:p>
                  </a:txBody>
                  <a:tcPr/>
                </a:tc>
              </a:tr>
              <a:tr h="357913">
                <a:tc>
                  <a:txBody>
                    <a:bodyPr/>
                    <a:lstStyle/>
                    <a:p>
                      <a:r>
                        <a:rPr lang="en-US" sz="1400" dirty="0" smtClean="0">
                          <a:latin typeface="Century" panose="02040604050505020304" pitchFamily="18" charset="0"/>
                        </a:rPr>
                        <a:t>LDL Cholesterol</a:t>
                      </a:r>
                      <a:endParaRPr lang="en-US" sz="1400" dirty="0">
                        <a:latin typeface="Century" panose="02040604050505020304" pitchFamily="18" charset="0"/>
                      </a:endParaRPr>
                    </a:p>
                  </a:txBody>
                  <a:tcPr/>
                </a:tc>
                <a:tc>
                  <a:txBody>
                    <a:bodyPr/>
                    <a:lstStyle/>
                    <a:p>
                      <a:r>
                        <a:rPr lang="en-US" sz="1400" i="1" dirty="0" smtClean="0">
                          <a:latin typeface="Century" panose="02040604050505020304" pitchFamily="18" charset="0"/>
                        </a:rPr>
                        <a:t>APOE, TRIB1</a:t>
                      </a:r>
                      <a:r>
                        <a:rPr lang="en-US" sz="1400" i="1" baseline="0" dirty="0" smtClean="0">
                          <a:latin typeface="Century" panose="02040604050505020304" pitchFamily="18" charset="0"/>
                        </a:rPr>
                        <a:t>, LPL, ABCA1</a:t>
                      </a:r>
                      <a:endParaRPr lang="en-US" sz="1400" i="1" dirty="0">
                        <a:latin typeface="Century" panose="02040604050505020304" pitchFamily="18" charset="0"/>
                      </a:endParaRPr>
                    </a:p>
                  </a:txBody>
                  <a:tcPr/>
                </a:tc>
              </a:tr>
              <a:tr h="608451">
                <a:tc>
                  <a:txBody>
                    <a:bodyPr/>
                    <a:lstStyle/>
                    <a:p>
                      <a:r>
                        <a:rPr lang="en-US" sz="1400" dirty="0" smtClean="0">
                          <a:latin typeface="Century" panose="02040604050505020304" pitchFamily="18" charset="0"/>
                        </a:rPr>
                        <a:t>Platelet Count &amp; Volume</a:t>
                      </a:r>
                      <a:endParaRPr lang="en-US" sz="1400" dirty="0">
                        <a:latin typeface="Century" panose="02040604050505020304" pitchFamily="18" charset="0"/>
                      </a:endParaRPr>
                    </a:p>
                  </a:txBody>
                  <a:tcPr/>
                </a:tc>
                <a:tc>
                  <a:txBody>
                    <a:bodyPr/>
                    <a:lstStyle/>
                    <a:p>
                      <a:r>
                        <a:rPr lang="en-US" sz="1400" i="1" baseline="0" dirty="0" smtClean="0">
                          <a:latin typeface="Century" panose="02040604050505020304" pitchFamily="18" charset="0"/>
                        </a:rPr>
                        <a:t>5 Chromosomes Associated with PLT &amp; 8 with MPV</a:t>
                      </a:r>
                      <a:endParaRPr lang="en-US" sz="1400" i="1" dirty="0">
                        <a:latin typeface="Century" panose="02040604050505020304" pitchFamily="18" charset="0"/>
                      </a:endParaRPr>
                    </a:p>
                  </a:txBody>
                  <a:tcPr/>
                </a:tc>
              </a:tr>
              <a:tr h="357913">
                <a:tc>
                  <a:txBody>
                    <a:bodyPr/>
                    <a:lstStyle/>
                    <a:p>
                      <a:r>
                        <a:rPr lang="en-US" sz="1400" dirty="0" smtClean="0">
                          <a:latin typeface="Century" panose="02040604050505020304" pitchFamily="18" charset="0"/>
                        </a:rPr>
                        <a:t>Glaucoma, Primary Open-Angle</a:t>
                      </a:r>
                      <a:endParaRPr lang="en-US" sz="1400" dirty="0">
                        <a:latin typeface="Century" panose="02040604050505020304" pitchFamily="18" charset="0"/>
                      </a:endParaRPr>
                    </a:p>
                  </a:txBody>
                  <a:tcPr/>
                </a:tc>
                <a:tc>
                  <a:txBody>
                    <a:bodyPr/>
                    <a:lstStyle/>
                    <a:p>
                      <a:r>
                        <a:rPr lang="en-US" sz="1400" i="1" dirty="0" smtClean="0">
                          <a:latin typeface="Century" panose="02040604050505020304" pitchFamily="18" charset="0"/>
                        </a:rPr>
                        <a:t>CDKN2B-AS1</a:t>
                      </a:r>
                      <a:endParaRPr lang="en-US" sz="1400" i="1" dirty="0">
                        <a:latin typeface="Century" panose="02040604050505020304" pitchFamily="18" charset="0"/>
                      </a:endParaRPr>
                    </a:p>
                  </a:txBody>
                  <a:tcPr/>
                </a:tc>
              </a:tr>
              <a:tr h="357913">
                <a:tc>
                  <a:txBody>
                    <a:bodyPr/>
                    <a:lstStyle/>
                    <a:p>
                      <a:r>
                        <a:rPr lang="en-US" sz="1400" dirty="0" smtClean="0">
                          <a:latin typeface="Century" panose="02040604050505020304" pitchFamily="18" charset="0"/>
                        </a:rPr>
                        <a:t>Glaucoma,</a:t>
                      </a:r>
                      <a:r>
                        <a:rPr lang="en-US" sz="1400" baseline="0" dirty="0" smtClean="0">
                          <a:latin typeface="Century" panose="02040604050505020304" pitchFamily="18" charset="0"/>
                        </a:rPr>
                        <a:t> Optic Nerve Degeneration</a:t>
                      </a:r>
                      <a:endParaRPr lang="en-US" sz="1400" dirty="0">
                        <a:latin typeface="Century" panose="02040604050505020304" pitchFamily="18" charset="0"/>
                      </a:endParaRPr>
                    </a:p>
                  </a:txBody>
                  <a:tcPr/>
                </a:tc>
                <a:tc>
                  <a:txBody>
                    <a:bodyPr/>
                    <a:lstStyle/>
                    <a:p>
                      <a:r>
                        <a:rPr lang="en-US" sz="1400" i="1" dirty="0" smtClean="0">
                          <a:latin typeface="Century" panose="02040604050505020304" pitchFamily="18" charset="0"/>
                        </a:rPr>
                        <a:t>CDKN2BAS, SIX1/SIX6</a:t>
                      </a:r>
                      <a:endParaRPr lang="en-US" sz="1400" i="1" dirty="0">
                        <a:latin typeface="Century" panose="02040604050505020304" pitchFamily="18" charset="0"/>
                      </a:endParaRPr>
                    </a:p>
                  </a:txBody>
                  <a:tcPr/>
                </a:tc>
              </a:tr>
              <a:tr h="608451">
                <a:tc>
                  <a:txBody>
                    <a:bodyPr/>
                    <a:lstStyle/>
                    <a:p>
                      <a:r>
                        <a:rPr lang="en-US" sz="1400" dirty="0" smtClean="0">
                          <a:latin typeface="Century" panose="02040604050505020304" pitchFamily="18" charset="0"/>
                        </a:rPr>
                        <a:t>Red </a:t>
                      </a:r>
                      <a:r>
                        <a:rPr lang="en-US" sz="1400" smtClean="0">
                          <a:latin typeface="Century" panose="02040604050505020304" pitchFamily="18" charset="0"/>
                        </a:rPr>
                        <a:t>Blood Cell </a:t>
                      </a:r>
                      <a:r>
                        <a:rPr lang="en-US" sz="1400" dirty="0" smtClean="0">
                          <a:latin typeface="Century" panose="02040604050505020304" pitchFamily="18" charset="0"/>
                        </a:rPr>
                        <a:t>Traits, Erythroid Differentiation and Cell Cycle Regulation</a:t>
                      </a:r>
                      <a:endParaRPr lang="en-US" sz="1400" dirty="0">
                        <a:latin typeface="Century" panose="02040604050505020304" pitchFamily="18" charset="0"/>
                      </a:endParaRPr>
                    </a:p>
                  </a:txBody>
                  <a:tcPr/>
                </a:tc>
                <a:tc>
                  <a:txBody>
                    <a:bodyPr/>
                    <a:lstStyle/>
                    <a:p>
                      <a:r>
                        <a:rPr lang="en-US" sz="1400" i="1" dirty="0" smtClean="0">
                          <a:latin typeface="Century" panose="02040604050505020304" pitchFamily="18" charset="0"/>
                        </a:rPr>
                        <a:t>THRB, PTPLAD1, CDT1</a:t>
                      </a:r>
                      <a:endParaRPr lang="en-US" sz="1400" i="1" dirty="0">
                        <a:latin typeface="Century" panose="02040604050505020304" pitchFamily="18" charset="0"/>
                      </a:endParaRPr>
                    </a:p>
                  </a:txBody>
                  <a:tcPr/>
                </a:tc>
              </a:tr>
              <a:tr h="357913">
                <a:tc>
                  <a:txBody>
                    <a:bodyPr/>
                    <a:lstStyle/>
                    <a:p>
                      <a:r>
                        <a:rPr lang="en-US" sz="1400" dirty="0" smtClean="0">
                          <a:latin typeface="Century" panose="02040604050505020304" pitchFamily="18" charset="0"/>
                        </a:rPr>
                        <a:t>RBC Traits,</a:t>
                      </a:r>
                      <a:r>
                        <a:rPr lang="en-US" sz="1400" baseline="0" dirty="0" smtClean="0">
                          <a:latin typeface="Century" panose="02040604050505020304" pitchFamily="18" charset="0"/>
                        </a:rPr>
                        <a:t> Erythrocyte Sedimentation Rate (ESR)</a:t>
                      </a:r>
                      <a:endParaRPr lang="en-US" sz="1400" dirty="0">
                        <a:latin typeface="Century" panose="02040604050505020304" pitchFamily="18" charset="0"/>
                      </a:endParaRPr>
                    </a:p>
                  </a:txBody>
                  <a:tcPr/>
                </a:tc>
                <a:tc>
                  <a:txBody>
                    <a:bodyPr/>
                    <a:lstStyle/>
                    <a:p>
                      <a:r>
                        <a:rPr lang="en-US" sz="1400" i="1" dirty="0" smtClean="0">
                          <a:latin typeface="Century" panose="02040604050505020304" pitchFamily="18" charset="0"/>
                        </a:rPr>
                        <a:t>CR1</a:t>
                      </a:r>
                      <a:endParaRPr lang="en-US" sz="1400" i="1" dirty="0">
                        <a:latin typeface="Century" panose="02040604050505020304" pitchFamily="18" charset="0"/>
                      </a:endParaRPr>
                    </a:p>
                  </a:txBody>
                  <a:tcPr/>
                </a:tc>
              </a:tr>
              <a:tr h="357913">
                <a:tc>
                  <a:txBody>
                    <a:bodyPr/>
                    <a:lstStyle/>
                    <a:p>
                      <a:r>
                        <a:rPr lang="en-US" sz="1400" dirty="0" smtClean="0">
                          <a:latin typeface="Century" panose="02040604050505020304" pitchFamily="18" charset="0"/>
                        </a:rPr>
                        <a:t>RBC Traits</a:t>
                      </a:r>
                      <a:r>
                        <a:rPr lang="en-US" sz="1400" baseline="0" dirty="0" smtClean="0">
                          <a:latin typeface="Century" panose="02040604050505020304" pitchFamily="18" charset="0"/>
                        </a:rPr>
                        <a:t>, Malaria Resistance</a:t>
                      </a:r>
                      <a:endParaRPr lang="en-US" sz="1400" dirty="0">
                        <a:latin typeface="Century" panose="02040604050505020304" pitchFamily="18" charset="0"/>
                      </a:endParaRPr>
                    </a:p>
                  </a:txBody>
                  <a:tcPr/>
                </a:tc>
                <a:tc>
                  <a:txBody>
                    <a:bodyPr/>
                    <a:lstStyle/>
                    <a:p>
                      <a:r>
                        <a:rPr lang="en-US" sz="1400" i="1" dirty="0" smtClean="0">
                          <a:latin typeface="Century" panose="02040604050505020304" pitchFamily="18" charset="0"/>
                        </a:rPr>
                        <a:t>HBB, HBA1/HBA2, G6PD</a:t>
                      </a:r>
                      <a:endParaRPr lang="en-US" sz="1400" i="1" dirty="0">
                        <a:latin typeface="Century" panose="02040604050505020304" pitchFamily="18" charset="0"/>
                      </a:endParaRPr>
                    </a:p>
                  </a:txBody>
                  <a:tcPr/>
                </a:tc>
              </a:tr>
              <a:tr h="357913">
                <a:tc>
                  <a:txBody>
                    <a:bodyPr/>
                    <a:lstStyle/>
                    <a:p>
                      <a:r>
                        <a:rPr lang="en-US" sz="1400" dirty="0" smtClean="0">
                          <a:latin typeface="Century" panose="02040604050505020304" pitchFamily="18" charset="0"/>
                        </a:rPr>
                        <a:t>RBC Traits,</a:t>
                      </a:r>
                      <a:r>
                        <a:rPr lang="en-US" sz="1400" baseline="0" dirty="0" smtClean="0">
                          <a:latin typeface="Century" panose="02040604050505020304" pitchFamily="18" charset="0"/>
                        </a:rPr>
                        <a:t> Peripheral Artery Disease (PAD) </a:t>
                      </a:r>
                      <a:endParaRPr lang="en-US" sz="1400" dirty="0">
                        <a:latin typeface="Century" panose="02040604050505020304" pitchFamily="18" charset="0"/>
                      </a:endParaRPr>
                    </a:p>
                  </a:txBody>
                  <a:tcPr/>
                </a:tc>
                <a:tc>
                  <a:txBody>
                    <a:bodyPr/>
                    <a:lstStyle/>
                    <a:p>
                      <a:r>
                        <a:rPr lang="en-US" sz="1400" i="1" dirty="0" smtClean="0">
                          <a:latin typeface="Century" panose="02040604050505020304" pitchFamily="18" charset="0"/>
                        </a:rPr>
                        <a:t>SLC17A1,</a:t>
                      </a:r>
                      <a:r>
                        <a:rPr lang="en-US" sz="1400" i="1" baseline="0" dirty="0" smtClean="0">
                          <a:latin typeface="Century" panose="02040604050505020304" pitchFamily="18" charset="0"/>
                        </a:rPr>
                        <a:t> </a:t>
                      </a:r>
                      <a:r>
                        <a:rPr lang="en-US" sz="1400" i="1" dirty="0" smtClean="0">
                          <a:latin typeface="Century" panose="02040604050505020304" pitchFamily="18" charset="0"/>
                        </a:rPr>
                        <a:t>BLS1/MYB, TMPRSS6, HFE</a:t>
                      </a:r>
                      <a:endParaRPr lang="en-US" sz="1400" i="1" dirty="0">
                        <a:latin typeface="Century" panose="02040604050505020304" pitchFamily="18" charset="0"/>
                      </a:endParaRPr>
                    </a:p>
                  </a:txBody>
                  <a:tcPr/>
                </a:tc>
              </a:tr>
              <a:tr h="357913">
                <a:tc>
                  <a:txBody>
                    <a:bodyPr/>
                    <a:lstStyle/>
                    <a:p>
                      <a:r>
                        <a:rPr lang="en-US" sz="1400" dirty="0" smtClean="0">
                          <a:latin typeface="Century" panose="02040604050505020304" pitchFamily="18" charset="0"/>
                        </a:rPr>
                        <a:t>White Blood Cell Count </a:t>
                      </a:r>
                      <a:endParaRPr lang="en-US" sz="1400" dirty="0">
                        <a:latin typeface="Century" panose="02040604050505020304" pitchFamily="18" charset="0"/>
                      </a:endParaRPr>
                    </a:p>
                  </a:txBody>
                  <a:tcPr/>
                </a:tc>
                <a:tc>
                  <a:txBody>
                    <a:bodyPr/>
                    <a:lstStyle/>
                    <a:p>
                      <a:r>
                        <a:rPr lang="en-US" sz="1400" i="1" dirty="0" smtClean="0">
                          <a:latin typeface="Century" panose="02040604050505020304" pitchFamily="18" charset="0"/>
                        </a:rPr>
                        <a:t>DARC, GSDMA, MED24, PSMD3</a:t>
                      </a:r>
                      <a:endParaRPr lang="en-US" sz="1400" i="1" dirty="0">
                        <a:latin typeface="Century" panose="02040604050505020304" pitchFamily="18" charset="0"/>
                      </a:endParaRPr>
                    </a:p>
                  </a:txBody>
                  <a:tcPr/>
                </a:tc>
              </a:tr>
            </a:tbl>
          </a:graphicData>
        </a:graphic>
      </p:graphicFrame>
      <p:sp>
        <p:nvSpPr>
          <p:cNvPr id="5" name="TextBox 4"/>
          <p:cNvSpPr txBox="1"/>
          <p:nvPr/>
        </p:nvSpPr>
        <p:spPr>
          <a:xfrm flipH="1">
            <a:off x="139521" y="6443246"/>
            <a:ext cx="8229599" cy="400110"/>
          </a:xfrm>
          <a:prstGeom prst="rect">
            <a:avLst/>
          </a:prstGeom>
          <a:noFill/>
        </p:spPr>
        <p:txBody>
          <a:bodyPr wrap="square" rtlCol="0">
            <a:spAutoFit/>
          </a:bodyPr>
          <a:lstStyle/>
          <a:p>
            <a:r>
              <a:rPr lang="en-US" sz="2000" b="1" dirty="0" smtClean="0">
                <a:solidFill>
                  <a:schemeClr val="bg1"/>
                </a:solidFill>
              </a:rPr>
              <a:t>Courtesy, R Chisholm, Northwestern U</a:t>
            </a:r>
            <a:endParaRPr lang="en-US" sz="2000" b="1" dirty="0">
              <a:solidFill>
                <a:schemeClr val="bg1"/>
              </a:solidFill>
            </a:endParaRPr>
          </a:p>
        </p:txBody>
      </p:sp>
    </p:spTree>
    <p:extLst>
      <p:ext uri="{BB962C8B-B14F-4D97-AF65-F5344CB8AC3E}">
        <p14:creationId xmlns:p14="http://schemas.microsoft.com/office/powerpoint/2010/main" val="4161901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1690"/>
            <a:ext cx="9144000" cy="457200"/>
          </a:xfrm>
        </p:spPr>
        <p:txBody>
          <a:bodyPr/>
          <a:lstStyle/>
          <a:p>
            <a:r>
              <a:rPr lang="en-US" sz="3000" dirty="0" smtClean="0"/>
              <a:t>NHGRI’s Genomic Medicine Research Program</a:t>
            </a:r>
            <a:endParaRPr lang="en-US" sz="3000" dirty="0"/>
          </a:p>
        </p:txBody>
      </p:sp>
      <p:graphicFrame>
        <p:nvGraphicFramePr>
          <p:cNvPr id="3" name="Table 2"/>
          <p:cNvGraphicFramePr>
            <a:graphicFrameLocks noGrp="1"/>
          </p:cNvGraphicFramePr>
          <p:nvPr>
            <p:extLst>
              <p:ext uri="{D42A27DB-BD31-4B8C-83A1-F6EECF244321}">
                <p14:modId xmlns:p14="http://schemas.microsoft.com/office/powerpoint/2010/main" val="509383204"/>
              </p:ext>
            </p:extLst>
          </p:nvPr>
        </p:nvGraphicFramePr>
        <p:xfrm>
          <a:off x="93785" y="740664"/>
          <a:ext cx="8839200" cy="6010656"/>
        </p:xfrm>
        <a:graphic>
          <a:graphicData uri="http://schemas.openxmlformats.org/drawingml/2006/table">
            <a:tbl>
              <a:tblPr firstRow="1" bandRow="1">
                <a:tableStyleId>{2D5ABB26-0587-4C30-8999-92F81FD0307C}</a:tableStyleId>
              </a:tblPr>
              <a:tblGrid>
                <a:gridCol w="1524000"/>
                <a:gridCol w="5486400"/>
                <a:gridCol w="762000"/>
                <a:gridCol w="1066800"/>
              </a:tblGrid>
              <a:tr h="152400">
                <a:tc>
                  <a:txBody>
                    <a:bodyPr/>
                    <a:lstStyle/>
                    <a:p>
                      <a:r>
                        <a:rPr lang="en-US" sz="1900" b="1" dirty="0" smtClean="0">
                          <a:solidFill>
                            <a:schemeClr val="bg1"/>
                          </a:solidFill>
                        </a:rPr>
                        <a:t>Program</a:t>
                      </a:r>
                      <a:endParaRPr lang="en-US" sz="1900" b="1" dirty="0">
                        <a:solidFill>
                          <a:schemeClr val="bg1"/>
                        </a:solidFill>
                      </a:endParaRPr>
                    </a:p>
                  </a:txBody>
                  <a:tcPr marL="182880" anchor="ctr">
                    <a:lnT w="31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r>
                        <a:rPr lang="en-US" sz="1900" b="1" dirty="0" smtClean="0">
                          <a:solidFill>
                            <a:schemeClr val="bg1"/>
                          </a:solidFill>
                        </a:rPr>
                        <a:t>Goal</a:t>
                      </a:r>
                      <a:endParaRPr lang="en-US" sz="1900" b="1" dirty="0">
                        <a:solidFill>
                          <a:schemeClr val="bg1"/>
                        </a:solidFill>
                      </a:endParaRPr>
                    </a:p>
                  </a:txBody>
                  <a:tcPr anchor="ctr">
                    <a:lnT w="31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r>
                        <a:rPr lang="el-GR" sz="1900" b="1" smtClean="0">
                          <a:solidFill>
                            <a:schemeClr val="bg1"/>
                          </a:solidFill>
                        </a:rPr>
                        <a:t>Σ</a:t>
                      </a:r>
                      <a:r>
                        <a:rPr lang="en-US" sz="1900" b="1" smtClean="0">
                          <a:solidFill>
                            <a:schemeClr val="bg1"/>
                          </a:solidFill>
                        </a:rPr>
                        <a:t> $M</a:t>
                      </a:r>
                      <a:endParaRPr lang="en-US" sz="1900" b="1">
                        <a:solidFill>
                          <a:schemeClr val="bg1"/>
                        </a:solidFill>
                      </a:endParaRPr>
                    </a:p>
                  </a:txBody>
                  <a:tcPr anchor="ctr">
                    <a:lnT w="31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l"/>
                      <a:r>
                        <a:rPr lang="en-US" sz="1900" b="1" smtClean="0">
                          <a:solidFill>
                            <a:schemeClr val="bg1"/>
                          </a:solidFill>
                        </a:rPr>
                        <a:t>  Years</a:t>
                      </a:r>
                      <a:endParaRPr lang="en-US" sz="1900" b="1">
                        <a:solidFill>
                          <a:schemeClr val="bg1"/>
                        </a:solidFill>
                      </a:endParaRPr>
                    </a:p>
                  </a:txBody>
                  <a:tcPr anchor="ctr">
                    <a:lnT w="3175"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340369">
                <a:tc>
                  <a:txBody>
                    <a:bodyPr/>
                    <a:lstStyle/>
                    <a:p>
                      <a:r>
                        <a:rPr lang="en-US" sz="1700" dirty="0" err="1" smtClean="0">
                          <a:solidFill>
                            <a:schemeClr val="bg1"/>
                          </a:solidFill>
                        </a:rPr>
                        <a:t>eMERGE</a:t>
                      </a:r>
                      <a:r>
                        <a:rPr lang="en-US" sz="1700" baseline="0" dirty="0" smtClean="0">
                          <a:solidFill>
                            <a:schemeClr val="bg1"/>
                          </a:solidFill>
                        </a:rPr>
                        <a:t> II</a:t>
                      </a:r>
                      <a:endParaRPr lang="en-US" sz="1700" dirty="0">
                        <a:solidFill>
                          <a:schemeClr val="bg1"/>
                        </a:solidFill>
                      </a:endParaRPr>
                    </a:p>
                  </a:txBody>
                  <a:tcPr marL="182880" marT="27432" marB="27432" anchor="ctr">
                    <a:lnT w="12700" cap="flat" cmpd="sng" algn="ctr">
                      <a:solidFill>
                        <a:schemeClr val="bg1"/>
                      </a:solidFill>
                      <a:prstDash val="solid"/>
                      <a:round/>
                      <a:headEnd type="none" w="med" len="med"/>
                      <a:tailEnd type="none" w="med" len="med"/>
                    </a:lnT>
                    <a:lnB w="6350" cap="flat" cmpd="sng" algn="ctr">
                      <a:solidFill>
                        <a:schemeClr val="bg1"/>
                      </a:solidFill>
                      <a:prstDash val="sysDot"/>
                      <a:round/>
                      <a:headEnd type="none" w="med" len="med"/>
                      <a:tailEnd type="none" w="med" len="med"/>
                    </a:lnB>
                  </a:tcPr>
                </a:tc>
                <a:tc>
                  <a:txBody>
                    <a:bodyPr/>
                    <a:lstStyle/>
                    <a:p>
                      <a:r>
                        <a:rPr lang="en-US" sz="1700" dirty="0" smtClean="0">
                          <a:solidFill>
                            <a:schemeClr val="bg1"/>
                          </a:solidFill>
                        </a:rPr>
                        <a:t>Use </a:t>
                      </a:r>
                      <a:r>
                        <a:rPr lang="en-US" sz="1700" dirty="0" err="1" smtClean="0">
                          <a:solidFill>
                            <a:schemeClr val="bg1"/>
                          </a:solidFill>
                        </a:rPr>
                        <a:t>biorepositories</a:t>
                      </a:r>
                      <a:r>
                        <a:rPr lang="en-US" sz="1700" dirty="0" smtClean="0">
                          <a:solidFill>
                            <a:schemeClr val="bg1"/>
                          </a:solidFill>
                        </a:rPr>
                        <a:t> with EMRs and GWA data to incorporate genomics</a:t>
                      </a:r>
                      <a:r>
                        <a:rPr lang="en-US" sz="1700" baseline="0" dirty="0" smtClean="0">
                          <a:solidFill>
                            <a:schemeClr val="bg1"/>
                          </a:solidFill>
                        </a:rPr>
                        <a:t> </a:t>
                      </a:r>
                      <a:r>
                        <a:rPr lang="en-US" sz="1700" dirty="0" smtClean="0">
                          <a:solidFill>
                            <a:schemeClr val="bg1"/>
                          </a:solidFill>
                        </a:rPr>
                        <a:t>into clinical research and care </a:t>
                      </a:r>
                      <a:endParaRPr lang="en-US" sz="1700" dirty="0">
                        <a:solidFill>
                          <a:schemeClr val="bg1"/>
                        </a:solidFill>
                      </a:endParaRPr>
                    </a:p>
                  </a:txBody>
                  <a:tcPr marT="27432" marB="27432" anchor="ctr">
                    <a:lnT w="12700" cap="flat" cmpd="sng" algn="ctr">
                      <a:solidFill>
                        <a:schemeClr val="bg1"/>
                      </a:solidFill>
                      <a:prstDash val="solid"/>
                      <a:round/>
                      <a:headEnd type="none" w="med" len="med"/>
                      <a:tailEnd type="none" w="med" len="med"/>
                    </a:lnT>
                    <a:lnB w="6350" cap="flat" cmpd="sng" algn="ctr">
                      <a:solidFill>
                        <a:schemeClr val="bg1"/>
                      </a:solidFill>
                      <a:prstDash val="sysDot"/>
                      <a:round/>
                      <a:headEnd type="none" w="med" len="med"/>
                      <a:tailEnd type="none" w="med" len="med"/>
                    </a:lnB>
                  </a:tcPr>
                </a:tc>
                <a:tc>
                  <a:txBody>
                    <a:bodyPr/>
                    <a:lstStyle/>
                    <a:p>
                      <a:pPr algn="r"/>
                      <a:r>
                        <a:rPr lang="en-US" sz="1700" dirty="0" smtClean="0">
                          <a:solidFill>
                            <a:schemeClr val="bg1"/>
                          </a:solidFill>
                        </a:rPr>
                        <a:t>25.9</a:t>
                      </a:r>
                    </a:p>
                  </a:txBody>
                  <a:tcPr marR="182880" anchor="ctr">
                    <a:lnT w="12700" cap="flat" cmpd="sng" algn="ctr">
                      <a:solidFill>
                        <a:schemeClr val="bg1"/>
                      </a:solidFill>
                      <a:prstDash val="solid"/>
                      <a:round/>
                      <a:headEnd type="none" w="med" len="med"/>
                      <a:tailEnd type="none" w="med" len="med"/>
                    </a:lnT>
                    <a:lnB w="6350" cap="flat" cmpd="sng" algn="ctr">
                      <a:solidFill>
                        <a:schemeClr val="bg1"/>
                      </a:solidFill>
                      <a:prstDash val="sysDot"/>
                      <a:round/>
                      <a:headEnd type="none" w="med" len="med"/>
                      <a:tailEnd type="none" w="med" len="med"/>
                    </a:lnB>
                  </a:tcPr>
                </a:tc>
                <a:tc>
                  <a:txBody>
                    <a:bodyPr/>
                    <a:lstStyle/>
                    <a:p>
                      <a:r>
                        <a:rPr lang="en-US" sz="1700" dirty="0" smtClean="0">
                          <a:solidFill>
                            <a:schemeClr val="bg1"/>
                          </a:solidFill>
                        </a:rPr>
                        <a:t>FY11-14</a:t>
                      </a:r>
                      <a:endParaRPr lang="en-US" sz="1700" dirty="0">
                        <a:solidFill>
                          <a:schemeClr val="bg1"/>
                        </a:solidFill>
                      </a:endParaRPr>
                    </a:p>
                  </a:txBody>
                  <a:tcPr anchor="ctr">
                    <a:lnT w="12700" cap="flat" cmpd="sng" algn="ctr">
                      <a:solidFill>
                        <a:schemeClr val="bg1"/>
                      </a:solidFill>
                      <a:prstDash val="solid"/>
                      <a:round/>
                      <a:headEnd type="none" w="med" len="med"/>
                      <a:tailEnd type="none" w="med" len="med"/>
                    </a:lnT>
                    <a:lnB w="6350" cap="flat" cmpd="sng" algn="ctr">
                      <a:solidFill>
                        <a:schemeClr val="bg1"/>
                      </a:solidFill>
                      <a:prstDash val="sysDot"/>
                      <a:round/>
                      <a:headEnd type="none" w="med" len="med"/>
                      <a:tailEnd type="none" w="med" len="med"/>
                    </a:lnB>
                  </a:tcPr>
                </a:tc>
              </a:tr>
              <a:tr h="340369">
                <a:tc>
                  <a:txBody>
                    <a:bodyPr/>
                    <a:lstStyle/>
                    <a:p>
                      <a:r>
                        <a:rPr lang="en-US" sz="1700" dirty="0" err="1" smtClean="0">
                          <a:solidFill>
                            <a:schemeClr val="bg1"/>
                          </a:solidFill>
                        </a:rPr>
                        <a:t>eMERGE</a:t>
                      </a:r>
                      <a:r>
                        <a:rPr lang="en-US" sz="1700" dirty="0" smtClean="0">
                          <a:solidFill>
                            <a:schemeClr val="bg1"/>
                          </a:solidFill>
                        </a:rPr>
                        <a:t>-Pediatric</a:t>
                      </a:r>
                      <a:r>
                        <a:rPr lang="en-US" sz="1700" baseline="0" dirty="0" smtClean="0">
                          <a:solidFill>
                            <a:schemeClr val="bg1"/>
                          </a:solidFill>
                        </a:rPr>
                        <a:t>s</a:t>
                      </a:r>
                      <a:endParaRPr lang="en-US" sz="1700" dirty="0">
                        <a:solidFill>
                          <a:schemeClr val="bg1"/>
                        </a:solidFill>
                      </a:endParaRPr>
                    </a:p>
                  </a:txBody>
                  <a:tcPr marL="182880" marT="27432" marB="27432" anchor="ct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solidFill>
                      <a:srgbClr val="FFFFFF">
                        <a:alpha val="20000"/>
                      </a:srgbClr>
                    </a:solidFill>
                  </a:tcPr>
                </a:tc>
                <a:tc>
                  <a:txBody>
                    <a:bodyPr/>
                    <a:lstStyle/>
                    <a:p>
                      <a:r>
                        <a:rPr lang="en-US" sz="1700" dirty="0" smtClean="0">
                          <a:solidFill>
                            <a:schemeClr val="bg1"/>
                          </a:solidFill>
                        </a:rPr>
                        <a:t>Use pediatric </a:t>
                      </a:r>
                      <a:r>
                        <a:rPr lang="en-US" sz="1700" dirty="0" err="1" smtClean="0">
                          <a:solidFill>
                            <a:schemeClr val="bg1"/>
                          </a:solidFill>
                        </a:rPr>
                        <a:t>biorepositories</a:t>
                      </a:r>
                      <a:r>
                        <a:rPr lang="en-US" sz="1700" dirty="0" smtClean="0">
                          <a:solidFill>
                            <a:schemeClr val="bg1"/>
                          </a:solidFill>
                        </a:rPr>
                        <a:t> with EMRs and GWA data for genomic research and clinical care</a:t>
                      </a:r>
                      <a:endParaRPr lang="en-US" sz="1700" dirty="0">
                        <a:solidFill>
                          <a:schemeClr val="bg1"/>
                        </a:solidFill>
                      </a:endParaRPr>
                    </a:p>
                  </a:txBody>
                  <a:tcPr marT="27432" marB="27432" anchor="ct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solidFill>
                      <a:srgbClr val="FFFFFF">
                        <a:alpha val="20000"/>
                      </a:srgbClr>
                    </a:solidFill>
                  </a:tcPr>
                </a:tc>
                <a:tc>
                  <a:txBody>
                    <a:bodyPr/>
                    <a:lstStyle/>
                    <a:p>
                      <a:pPr algn="r"/>
                      <a:r>
                        <a:rPr lang="en-US" sz="1700" dirty="0" smtClean="0">
                          <a:solidFill>
                            <a:schemeClr val="bg1"/>
                          </a:solidFill>
                        </a:rPr>
                        <a:t>5.2</a:t>
                      </a:r>
                      <a:endParaRPr lang="en-US" sz="1700" dirty="0">
                        <a:solidFill>
                          <a:schemeClr val="bg1"/>
                        </a:solidFill>
                      </a:endParaRPr>
                    </a:p>
                  </a:txBody>
                  <a:tcPr marR="182880" anchor="ct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solidFill>
                      <a:srgbClr val="FFFFFF">
                        <a:alpha val="20000"/>
                      </a:srgbClr>
                    </a:solidFill>
                  </a:tcPr>
                </a:tc>
                <a:tc>
                  <a:txBody>
                    <a:bodyPr/>
                    <a:lstStyle/>
                    <a:p>
                      <a:r>
                        <a:rPr lang="en-US" sz="1700" dirty="0" smtClean="0">
                          <a:solidFill>
                            <a:schemeClr val="bg1"/>
                          </a:solidFill>
                        </a:rPr>
                        <a:t>FY12-14</a:t>
                      </a:r>
                      <a:endParaRPr lang="en-US" sz="1700" dirty="0">
                        <a:solidFill>
                          <a:schemeClr val="bg1"/>
                        </a:solidFill>
                      </a:endParaRPr>
                    </a:p>
                  </a:txBody>
                  <a:tcPr anchor="ct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solidFill>
                      <a:srgbClr val="FFFFFF">
                        <a:alpha val="20000"/>
                      </a:srgbClr>
                    </a:solidFill>
                  </a:tcPr>
                </a:tc>
              </a:tr>
              <a:tr h="340369">
                <a:tc>
                  <a:txBody>
                    <a:bodyPr/>
                    <a:lstStyle/>
                    <a:p>
                      <a:r>
                        <a:rPr lang="en-US" sz="1700" dirty="0" err="1" smtClean="0">
                          <a:solidFill>
                            <a:schemeClr val="bg1"/>
                          </a:solidFill>
                        </a:rPr>
                        <a:t>eMERGE-PGx</a:t>
                      </a:r>
                      <a:endParaRPr lang="en-US" sz="1700" dirty="0">
                        <a:solidFill>
                          <a:schemeClr val="bg1"/>
                        </a:solidFill>
                      </a:endParaRPr>
                    </a:p>
                  </a:txBody>
                  <a:tcPr marL="182880" marT="27432" marB="27432" anchor="ct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noFill/>
                  </a:tcPr>
                </a:tc>
                <a:tc>
                  <a:txBody>
                    <a:bodyPr/>
                    <a:lstStyle/>
                    <a:p>
                      <a:r>
                        <a:rPr lang="en-US" sz="1700" dirty="0" smtClean="0">
                          <a:solidFill>
                            <a:schemeClr val="bg1"/>
                          </a:solidFill>
                        </a:rPr>
                        <a:t>Apply PGRN’s validated VIP array for discovery </a:t>
                      </a:r>
                      <a:r>
                        <a:rPr lang="en-US" sz="1700" u="none" dirty="0" smtClean="0">
                          <a:solidFill>
                            <a:schemeClr val="bg1"/>
                          </a:solidFill>
                        </a:rPr>
                        <a:t>and </a:t>
                      </a:r>
                      <a:r>
                        <a:rPr lang="en-US" sz="1700" dirty="0" err="1" smtClean="0">
                          <a:solidFill>
                            <a:schemeClr val="bg1"/>
                          </a:solidFill>
                        </a:rPr>
                        <a:t>clinica</a:t>
                      </a:r>
                      <a:r>
                        <a:rPr lang="en-US" sz="1700" dirty="0" smtClean="0">
                          <a:solidFill>
                            <a:schemeClr val="bg1"/>
                          </a:solidFill>
                        </a:rPr>
                        <a:t>/l care in ~9,000 patients</a:t>
                      </a:r>
                      <a:endParaRPr lang="en-US" sz="1700" dirty="0">
                        <a:solidFill>
                          <a:schemeClr val="bg1"/>
                        </a:solidFill>
                      </a:endParaRPr>
                    </a:p>
                  </a:txBody>
                  <a:tcPr marT="27432" marB="27432" anchor="ct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noFill/>
                  </a:tcPr>
                </a:tc>
                <a:tc>
                  <a:txBody>
                    <a:bodyPr/>
                    <a:lstStyle/>
                    <a:p>
                      <a:pPr algn="r"/>
                      <a:r>
                        <a:rPr lang="en-US" sz="1700" dirty="0" smtClean="0">
                          <a:solidFill>
                            <a:schemeClr val="bg1"/>
                          </a:solidFill>
                        </a:rPr>
                        <a:t>9.0</a:t>
                      </a:r>
                      <a:endParaRPr lang="en-US" sz="1700" dirty="0">
                        <a:solidFill>
                          <a:schemeClr val="bg1"/>
                        </a:solidFill>
                      </a:endParaRPr>
                    </a:p>
                  </a:txBody>
                  <a:tcPr marR="182880" anchor="ct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noFill/>
                  </a:tcPr>
                </a:tc>
                <a:tc>
                  <a:txBody>
                    <a:bodyPr/>
                    <a:lstStyle/>
                    <a:p>
                      <a:r>
                        <a:rPr lang="en-US" sz="1700" dirty="0" smtClean="0">
                          <a:solidFill>
                            <a:schemeClr val="bg1"/>
                          </a:solidFill>
                        </a:rPr>
                        <a:t>FY12-14</a:t>
                      </a:r>
                      <a:endParaRPr lang="en-US" sz="1700" dirty="0">
                        <a:solidFill>
                          <a:schemeClr val="bg1"/>
                        </a:solidFill>
                      </a:endParaRPr>
                    </a:p>
                  </a:txBody>
                  <a:tcPr anchor="ct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noFill/>
                  </a:tcPr>
                </a:tc>
              </a:tr>
              <a:tr h="340369">
                <a:tc>
                  <a:txBody>
                    <a:bodyPr/>
                    <a:lstStyle/>
                    <a:p>
                      <a:r>
                        <a:rPr lang="en-US" sz="1700" dirty="0" err="1" smtClean="0">
                          <a:solidFill>
                            <a:schemeClr val="bg1"/>
                          </a:solidFill>
                        </a:rPr>
                        <a:t>eMERGE</a:t>
                      </a:r>
                      <a:r>
                        <a:rPr lang="en-US" sz="1700" dirty="0" smtClean="0">
                          <a:solidFill>
                            <a:schemeClr val="bg1"/>
                          </a:solidFill>
                        </a:rPr>
                        <a:t>-OD Ethics</a:t>
                      </a:r>
                      <a:endParaRPr lang="en-US" sz="1700" dirty="0">
                        <a:solidFill>
                          <a:schemeClr val="bg1"/>
                        </a:solidFill>
                      </a:endParaRPr>
                    </a:p>
                  </a:txBody>
                  <a:tcPr marL="182880" marT="27432" marB="27432" anchor="ct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solidFill>
                      <a:srgbClr val="FFFFFF">
                        <a:alpha val="20000"/>
                      </a:srgbClr>
                    </a:solidFill>
                  </a:tcPr>
                </a:tc>
                <a:tc>
                  <a:txBody>
                    <a:bodyPr/>
                    <a:lstStyle/>
                    <a:p>
                      <a:r>
                        <a:rPr lang="en-US" sz="1700" dirty="0" smtClean="0">
                          <a:solidFill>
                            <a:schemeClr val="bg1"/>
                          </a:solidFill>
                        </a:rPr>
                        <a:t>Examine participants’ views on broad consent for sharing their</a:t>
                      </a:r>
                      <a:r>
                        <a:rPr lang="en-US" sz="1700" baseline="0" dirty="0" smtClean="0">
                          <a:solidFill>
                            <a:schemeClr val="bg1"/>
                          </a:solidFill>
                        </a:rPr>
                        <a:t> </a:t>
                      </a:r>
                      <a:r>
                        <a:rPr lang="en-US" sz="1700" dirty="0" smtClean="0">
                          <a:solidFill>
                            <a:schemeClr val="bg1"/>
                          </a:solidFill>
                        </a:rPr>
                        <a:t>samples and data for future research </a:t>
                      </a:r>
                    </a:p>
                  </a:txBody>
                  <a:tcPr marT="27432" marB="27432" anchor="ct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solidFill>
                      <a:srgbClr val="FFFFFF">
                        <a:alpha val="20000"/>
                      </a:srgbClr>
                    </a:solidFill>
                  </a:tcPr>
                </a:tc>
                <a:tc>
                  <a:txBody>
                    <a:bodyPr/>
                    <a:lstStyle/>
                    <a:p>
                      <a:pPr algn="r"/>
                      <a:r>
                        <a:rPr lang="en-US" sz="1700" dirty="0" smtClean="0">
                          <a:solidFill>
                            <a:schemeClr val="bg1"/>
                          </a:solidFill>
                        </a:rPr>
                        <a:t>4.1</a:t>
                      </a:r>
                      <a:endParaRPr lang="en-US" sz="1700" dirty="0">
                        <a:solidFill>
                          <a:schemeClr val="bg1"/>
                        </a:solidFill>
                      </a:endParaRPr>
                    </a:p>
                  </a:txBody>
                  <a:tcPr marR="182880" anchor="ct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solidFill>
                      <a:srgbClr val="FFFFFF">
                        <a:alpha val="20000"/>
                      </a:srgbClr>
                    </a:solidFill>
                  </a:tcPr>
                </a:tc>
                <a:tc>
                  <a:txBody>
                    <a:bodyPr/>
                    <a:lstStyle/>
                    <a:p>
                      <a:r>
                        <a:rPr lang="en-US" sz="1700" dirty="0" smtClean="0">
                          <a:solidFill>
                            <a:schemeClr val="bg1"/>
                          </a:solidFill>
                        </a:rPr>
                        <a:t>FY13-14</a:t>
                      </a:r>
                      <a:endParaRPr lang="en-US" sz="1700" dirty="0">
                        <a:solidFill>
                          <a:schemeClr val="bg1"/>
                        </a:solidFill>
                      </a:endParaRPr>
                    </a:p>
                  </a:txBody>
                  <a:tcPr anchor="ct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solidFill>
                      <a:srgbClr val="FFFFFF">
                        <a:alpha val="20000"/>
                      </a:srgbClr>
                    </a:solidFill>
                  </a:tcPr>
                </a:tc>
              </a:tr>
              <a:tr h="472440">
                <a:tc>
                  <a:txBody>
                    <a:bodyPr/>
                    <a:lstStyle/>
                    <a:p>
                      <a:r>
                        <a:rPr lang="en-US" sz="1700" b="1" dirty="0" err="1" smtClean="0">
                          <a:solidFill>
                            <a:srgbClr val="FFFF99"/>
                          </a:solidFill>
                        </a:rPr>
                        <a:t>eMERGE</a:t>
                      </a:r>
                      <a:r>
                        <a:rPr lang="en-US" sz="1700" b="1" dirty="0" smtClean="0">
                          <a:solidFill>
                            <a:srgbClr val="FFFF99"/>
                          </a:solidFill>
                        </a:rPr>
                        <a:t>-All</a:t>
                      </a:r>
                      <a:endParaRPr lang="en-US" sz="1700" b="1" dirty="0">
                        <a:solidFill>
                          <a:srgbClr val="FFFF99"/>
                        </a:solidFill>
                      </a:endParaRPr>
                    </a:p>
                  </a:txBody>
                  <a:tcPr marL="182880" marT="27432" marB="27432" anchor="ct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noFill/>
                  </a:tcPr>
                </a:tc>
                <a:tc>
                  <a:txBody>
                    <a:bodyPr/>
                    <a:lstStyle/>
                    <a:p>
                      <a:endParaRPr lang="en-US" sz="1700" b="1" dirty="0" smtClean="0">
                        <a:solidFill>
                          <a:srgbClr val="FFFF99"/>
                        </a:solidFill>
                      </a:endParaRPr>
                    </a:p>
                  </a:txBody>
                  <a:tcPr marT="27432" marB="27432" anchor="ct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noFill/>
                  </a:tcPr>
                </a:tc>
                <a:tc>
                  <a:txBody>
                    <a:bodyPr/>
                    <a:lstStyle/>
                    <a:p>
                      <a:pPr algn="r"/>
                      <a:r>
                        <a:rPr lang="en-US" sz="1700" b="1" dirty="0" smtClean="0">
                          <a:solidFill>
                            <a:srgbClr val="FFFF99"/>
                          </a:solidFill>
                        </a:rPr>
                        <a:t>45.2</a:t>
                      </a:r>
                      <a:endParaRPr lang="en-US" sz="1700" b="1" dirty="0">
                        <a:solidFill>
                          <a:srgbClr val="FFFF99"/>
                        </a:solidFill>
                      </a:endParaRPr>
                    </a:p>
                  </a:txBody>
                  <a:tcPr marR="182880" anchor="ct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dirty="0" smtClean="0">
                          <a:solidFill>
                            <a:schemeClr val="bg1"/>
                          </a:solidFill>
                        </a:rPr>
                        <a:t>FY11-14</a:t>
                      </a:r>
                    </a:p>
                  </a:txBody>
                  <a:tcPr anchor="ct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noFill/>
                  </a:tcPr>
                </a:tc>
              </a:tr>
              <a:tr h="340369">
                <a:tc>
                  <a:txBody>
                    <a:bodyPr/>
                    <a:lstStyle/>
                    <a:p>
                      <a:r>
                        <a:rPr lang="en-US" sz="1700" dirty="0" smtClean="0">
                          <a:solidFill>
                            <a:schemeClr val="bg1"/>
                          </a:solidFill>
                        </a:rPr>
                        <a:t>CSER</a:t>
                      </a:r>
                      <a:endParaRPr lang="en-US" sz="1700" dirty="0">
                        <a:solidFill>
                          <a:schemeClr val="bg1"/>
                        </a:solidFill>
                      </a:endParaRPr>
                    </a:p>
                  </a:txBody>
                  <a:tcPr marL="182880" marT="27432" marB="27432" anchor="ct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solidFill>
                      <a:srgbClr val="FFFFFF">
                        <a:alpha val="20000"/>
                      </a:srgbClr>
                    </a:solidFill>
                  </a:tcPr>
                </a:tc>
                <a:tc>
                  <a:txBody>
                    <a:bodyPr/>
                    <a:lstStyle/>
                    <a:p>
                      <a:r>
                        <a:rPr lang="en-US" sz="1700" dirty="0" smtClean="0">
                          <a:solidFill>
                            <a:schemeClr val="bg1"/>
                          </a:solidFill>
                        </a:rPr>
                        <a:t>Explore infrastructure, methods, and issues for integrating</a:t>
                      </a:r>
                      <a:r>
                        <a:rPr lang="en-US" sz="1700" baseline="0" dirty="0" smtClean="0">
                          <a:solidFill>
                            <a:schemeClr val="bg1"/>
                          </a:solidFill>
                        </a:rPr>
                        <a:t> </a:t>
                      </a:r>
                      <a:r>
                        <a:rPr lang="en-US" sz="1700" dirty="0" smtClean="0">
                          <a:solidFill>
                            <a:schemeClr val="bg1"/>
                          </a:solidFill>
                        </a:rPr>
                        <a:t>genomic sequence into clinical care</a:t>
                      </a:r>
                    </a:p>
                  </a:txBody>
                  <a:tcPr marT="27432" marB="27432" anchor="ct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solidFill>
                      <a:srgbClr val="FFFFFF">
                        <a:alpha val="20000"/>
                      </a:srgbClr>
                    </a:solidFill>
                  </a:tcPr>
                </a:tc>
                <a:tc>
                  <a:txBody>
                    <a:bodyPr/>
                    <a:lstStyle/>
                    <a:p>
                      <a:pPr algn="r"/>
                      <a:r>
                        <a:rPr lang="en-US" sz="1700" dirty="0" smtClean="0">
                          <a:solidFill>
                            <a:schemeClr val="bg1"/>
                          </a:solidFill>
                        </a:rPr>
                        <a:t>66.5</a:t>
                      </a:r>
                      <a:endParaRPr lang="en-US" sz="1700" dirty="0">
                        <a:solidFill>
                          <a:schemeClr val="bg1"/>
                        </a:solidFill>
                      </a:endParaRPr>
                    </a:p>
                  </a:txBody>
                  <a:tcPr marR="182880" anchor="ct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solidFill>
                      <a:srgbClr val="FFFFFF">
                        <a:alpha val="20000"/>
                      </a:srgbClr>
                    </a:solidFill>
                  </a:tcPr>
                </a:tc>
                <a:tc>
                  <a:txBody>
                    <a:bodyPr/>
                    <a:lstStyle/>
                    <a:p>
                      <a:r>
                        <a:rPr lang="en-US" sz="1700" dirty="0" smtClean="0">
                          <a:solidFill>
                            <a:schemeClr val="bg1"/>
                          </a:solidFill>
                        </a:rPr>
                        <a:t>FY12-16</a:t>
                      </a:r>
                      <a:endParaRPr lang="en-US" sz="1700" dirty="0">
                        <a:solidFill>
                          <a:schemeClr val="bg1"/>
                        </a:solidFill>
                      </a:endParaRPr>
                    </a:p>
                  </a:txBody>
                  <a:tcPr anchor="ct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solidFill>
                      <a:srgbClr val="FFFFFF">
                        <a:alpha val="20000"/>
                      </a:srgbClr>
                    </a:solidFill>
                  </a:tcPr>
                </a:tc>
              </a:tr>
              <a:tr h="340369">
                <a:tc>
                  <a:txBody>
                    <a:bodyPr/>
                    <a:lstStyle/>
                    <a:p>
                      <a:r>
                        <a:rPr lang="en-US" sz="1700" dirty="0" err="1" smtClean="0">
                          <a:solidFill>
                            <a:schemeClr val="bg1"/>
                          </a:solidFill>
                        </a:rPr>
                        <a:t>ClinGen</a:t>
                      </a:r>
                      <a:endParaRPr lang="en-US" sz="1700" dirty="0">
                        <a:solidFill>
                          <a:schemeClr val="bg1"/>
                        </a:solidFill>
                      </a:endParaRPr>
                    </a:p>
                  </a:txBody>
                  <a:tcPr marL="182880" marT="27432" marB="27432" anchor="ct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noFill/>
                  </a:tcPr>
                </a:tc>
                <a:tc>
                  <a:txBody>
                    <a:bodyPr/>
                    <a:lstStyle/>
                    <a:p>
                      <a:r>
                        <a:rPr lang="en-US" sz="1700" dirty="0" smtClean="0">
                          <a:solidFill>
                            <a:schemeClr val="bg1"/>
                          </a:solidFill>
                        </a:rPr>
                        <a:t>Develop and disseminate consensus information on variants relevant for clinical care</a:t>
                      </a:r>
                      <a:endParaRPr lang="en-US" sz="1700" dirty="0">
                        <a:solidFill>
                          <a:schemeClr val="bg1"/>
                        </a:solidFill>
                      </a:endParaRPr>
                    </a:p>
                  </a:txBody>
                  <a:tcPr marT="27432" marB="27432" anchor="ct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noFill/>
                  </a:tcPr>
                </a:tc>
                <a:tc>
                  <a:txBody>
                    <a:bodyPr/>
                    <a:lstStyle/>
                    <a:p>
                      <a:pPr algn="r"/>
                      <a:r>
                        <a:rPr lang="en-US" sz="1700" dirty="0" smtClean="0">
                          <a:solidFill>
                            <a:schemeClr val="bg1"/>
                          </a:solidFill>
                        </a:rPr>
                        <a:t>25.0</a:t>
                      </a:r>
                      <a:endParaRPr lang="en-US" sz="1700" dirty="0">
                        <a:solidFill>
                          <a:schemeClr val="bg1"/>
                        </a:solidFill>
                      </a:endParaRPr>
                    </a:p>
                  </a:txBody>
                  <a:tcPr marR="182880" anchor="ct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noFill/>
                  </a:tcPr>
                </a:tc>
                <a:tc>
                  <a:txBody>
                    <a:bodyPr/>
                    <a:lstStyle/>
                    <a:p>
                      <a:r>
                        <a:rPr lang="en-US" sz="1700" dirty="0" smtClean="0">
                          <a:solidFill>
                            <a:schemeClr val="bg1"/>
                          </a:solidFill>
                        </a:rPr>
                        <a:t>FY13-16</a:t>
                      </a:r>
                      <a:endParaRPr lang="en-US" sz="1700" dirty="0">
                        <a:solidFill>
                          <a:schemeClr val="bg1"/>
                        </a:solidFill>
                      </a:endParaRPr>
                    </a:p>
                  </a:txBody>
                  <a:tcPr anchor="ct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noFill/>
                  </a:tcPr>
                </a:tc>
              </a:tr>
              <a:tr h="340369">
                <a:tc>
                  <a:txBody>
                    <a:bodyPr/>
                    <a:lstStyle/>
                    <a:p>
                      <a:r>
                        <a:rPr lang="en-US" sz="1700" dirty="0" smtClean="0">
                          <a:solidFill>
                            <a:schemeClr val="bg1"/>
                          </a:solidFill>
                        </a:rPr>
                        <a:t>IGNITE</a:t>
                      </a:r>
                      <a:endParaRPr lang="en-US" sz="1700" dirty="0">
                        <a:solidFill>
                          <a:schemeClr val="bg1"/>
                        </a:solidFill>
                      </a:endParaRPr>
                    </a:p>
                  </a:txBody>
                  <a:tcPr marL="182880" marT="27432" marB="27432" anchor="ct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solidFill>
                      <a:srgbClr val="FFFFFF">
                        <a:alpha val="20000"/>
                      </a:srgbClr>
                    </a:solidFill>
                  </a:tcPr>
                </a:tc>
                <a:tc>
                  <a:txBody>
                    <a:bodyPr/>
                    <a:lstStyle/>
                    <a:p>
                      <a:r>
                        <a:rPr lang="en-US" sz="1700" dirty="0" smtClean="0">
                          <a:solidFill>
                            <a:schemeClr val="bg1"/>
                          </a:solidFill>
                        </a:rPr>
                        <a:t>Develop and disseminate methods for incorporating patients’ genomic findings into their clinical care </a:t>
                      </a:r>
                      <a:endParaRPr lang="en-US" sz="1700" dirty="0">
                        <a:solidFill>
                          <a:schemeClr val="bg1"/>
                        </a:solidFill>
                      </a:endParaRPr>
                    </a:p>
                  </a:txBody>
                  <a:tcPr marT="27432" marB="27432" anchor="ct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solidFill>
                      <a:srgbClr val="FFFFFF">
                        <a:alpha val="20000"/>
                      </a:srgbClr>
                    </a:solidFill>
                  </a:tcPr>
                </a:tc>
                <a:tc>
                  <a:txBody>
                    <a:bodyPr/>
                    <a:lstStyle/>
                    <a:p>
                      <a:pPr algn="r"/>
                      <a:r>
                        <a:rPr lang="en-US" sz="1700" dirty="0" smtClean="0">
                          <a:solidFill>
                            <a:schemeClr val="bg1"/>
                          </a:solidFill>
                        </a:rPr>
                        <a:t>32.3</a:t>
                      </a:r>
                      <a:endParaRPr lang="en-US" sz="1700" dirty="0">
                        <a:solidFill>
                          <a:schemeClr val="bg1"/>
                        </a:solidFill>
                      </a:endParaRPr>
                    </a:p>
                  </a:txBody>
                  <a:tcPr marR="182880" anchor="ct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solidFill>
                      <a:srgbClr val="FFFFFF">
                        <a:alpha val="20000"/>
                      </a:srgbClr>
                    </a:solidFill>
                  </a:tcPr>
                </a:tc>
                <a:tc>
                  <a:txBody>
                    <a:bodyPr/>
                    <a:lstStyle/>
                    <a:p>
                      <a:r>
                        <a:rPr lang="en-US" sz="1700" dirty="0" smtClean="0">
                          <a:solidFill>
                            <a:schemeClr val="bg1"/>
                          </a:solidFill>
                        </a:rPr>
                        <a:t>FY13-16</a:t>
                      </a:r>
                      <a:endParaRPr lang="en-US" sz="1700" dirty="0">
                        <a:solidFill>
                          <a:schemeClr val="bg1"/>
                        </a:solidFill>
                      </a:endParaRPr>
                    </a:p>
                  </a:txBody>
                  <a:tcPr anchor="ct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solidFill>
                      <a:srgbClr val="FFFFFF">
                        <a:alpha val="20000"/>
                      </a:srgbClr>
                    </a:solidFill>
                  </a:tcPr>
                </a:tc>
              </a:tr>
              <a:tr h="340369">
                <a:tc>
                  <a:txBody>
                    <a:bodyPr/>
                    <a:lstStyle/>
                    <a:p>
                      <a:r>
                        <a:rPr lang="en-US" sz="1700" dirty="0" smtClean="0">
                          <a:solidFill>
                            <a:schemeClr val="bg1"/>
                          </a:solidFill>
                        </a:rPr>
                        <a:t>NSIGHT</a:t>
                      </a:r>
                      <a:endParaRPr lang="en-US" sz="1700" dirty="0">
                        <a:solidFill>
                          <a:schemeClr val="bg1"/>
                        </a:solidFill>
                      </a:endParaRPr>
                    </a:p>
                  </a:txBody>
                  <a:tcPr marL="182880" marT="27432" marB="27432" anchor="ct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noFill/>
                  </a:tcPr>
                </a:tc>
                <a:tc>
                  <a:txBody>
                    <a:bodyPr/>
                    <a:lstStyle/>
                    <a:p>
                      <a:r>
                        <a:rPr lang="en-US" sz="1700" dirty="0" smtClean="0">
                          <a:solidFill>
                            <a:schemeClr val="bg1"/>
                          </a:solidFill>
                        </a:rPr>
                        <a:t>Explore possible uses of genomic sequence information in the newborn period</a:t>
                      </a:r>
                      <a:endParaRPr lang="en-US" sz="1700" dirty="0">
                        <a:solidFill>
                          <a:schemeClr val="bg1"/>
                        </a:solidFill>
                      </a:endParaRPr>
                    </a:p>
                  </a:txBody>
                  <a:tcPr marT="27432" marB="27432" anchor="ct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noFill/>
                  </a:tcPr>
                </a:tc>
                <a:tc>
                  <a:txBody>
                    <a:bodyPr/>
                    <a:lstStyle/>
                    <a:p>
                      <a:pPr algn="r"/>
                      <a:r>
                        <a:rPr lang="en-US" sz="1700" dirty="0" smtClean="0">
                          <a:solidFill>
                            <a:schemeClr val="bg1"/>
                          </a:solidFill>
                        </a:rPr>
                        <a:t>10.0</a:t>
                      </a:r>
                      <a:endParaRPr lang="en-US" sz="1700" dirty="0">
                        <a:solidFill>
                          <a:schemeClr val="bg1"/>
                        </a:solidFill>
                      </a:endParaRPr>
                    </a:p>
                  </a:txBody>
                  <a:tcPr marR="182880" anchor="ct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noFill/>
                  </a:tcPr>
                </a:tc>
                <a:tc>
                  <a:txBody>
                    <a:bodyPr/>
                    <a:lstStyle/>
                    <a:p>
                      <a:r>
                        <a:rPr lang="en-US" sz="1700" dirty="0" smtClean="0">
                          <a:solidFill>
                            <a:schemeClr val="bg1"/>
                          </a:solidFill>
                        </a:rPr>
                        <a:t>FY13-16</a:t>
                      </a:r>
                      <a:endParaRPr lang="en-US" sz="1700" dirty="0">
                        <a:solidFill>
                          <a:schemeClr val="bg1"/>
                        </a:solidFill>
                      </a:endParaRPr>
                    </a:p>
                  </a:txBody>
                  <a:tcPr anchor="ctr">
                    <a:lnT w="6350" cap="flat" cmpd="sng" algn="ctr">
                      <a:solidFill>
                        <a:schemeClr val="bg1"/>
                      </a:solidFill>
                      <a:prstDash val="sysDot"/>
                      <a:round/>
                      <a:headEnd type="none" w="med" len="med"/>
                      <a:tailEnd type="none" w="med" len="med"/>
                    </a:lnT>
                    <a:lnB w="6350" cap="flat" cmpd="sng" algn="ctr">
                      <a:solidFill>
                        <a:schemeClr val="bg1"/>
                      </a:solidFill>
                      <a:prstDash val="sysDot"/>
                      <a:round/>
                      <a:headEnd type="none" w="med" len="med"/>
                      <a:tailEnd type="none" w="med" len="med"/>
                    </a:lnB>
                    <a:noFill/>
                  </a:tcPr>
                </a:tc>
              </a:tr>
              <a:tr h="340369">
                <a:tc>
                  <a:txBody>
                    <a:bodyPr/>
                    <a:lstStyle/>
                    <a:p>
                      <a:r>
                        <a:rPr lang="en-US" sz="1700" dirty="0" smtClean="0">
                          <a:solidFill>
                            <a:schemeClr val="bg1"/>
                          </a:solidFill>
                        </a:rPr>
                        <a:t>UDN</a:t>
                      </a:r>
                      <a:endParaRPr lang="en-US" sz="1700" dirty="0">
                        <a:solidFill>
                          <a:schemeClr val="bg1"/>
                        </a:solidFill>
                      </a:endParaRPr>
                    </a:p>
                  </a:txBody>
                  <a:tcPr marL="182880" marT="27432" marB="27432" anchor="ctr">
                    <a:lnT w="6350" cap="flat" cmpd="sng" algn="ctr">
                      <a:solidFill>
                        <a:schemeClr val="bg1"/>
                      </a:solidFill>
                      <a:prstDash val="sysDot"/>
                      <a:round/>
                      <a:headEnd type="none" w="med" len="med"/>
                      <a:tailEnd type="none" w="med" len="med"/>
                    </a:lnT>
                    <a:lnB w="12700" cap="flat" cmpd="sng" algn="ctr">
                      <a:solidFill>
                        <a:schemeClr val="bg1"/>
                      </a:solidFill>
                      <a:prstDash val="solid"/>
                      <a:round/>
                      <a:headEnd type="none" w="med" len="med"/>
                      <a:tailEnd type="none" w="med" len="med"/>
                    </a:lnB>
                    <a:solidFill>
                      <a:srgbClr val="FFFFFF">
                        <a:alpha val="20000"/>
                      </a:srgbClr>
                    </a:solidFill>
                  </a:tcPr>
                </a:tc>
                <a:tc>
                  <a:txBody>
                    <a:bodyPr/>
                    <a:lstStyle/>
                    <a:p>
                      <a:r>
                        <a:rPr lang="en-US" sz="1700" dirty="0" smtClean="0">
                          <a:solidFill>
                            <a:schemeClr val="bg1"/>
                          </a:solidFill>
                        </a:rPr>
                        <a:t>Diagnose rare and new diseases by expanding</a:t>
                      </a:r>
                      <a:r>
                        <a:rPr lang="en-US" sz="1700" baseline="0" dirty="0" smtClean="0">
                          <a:solidFill>
                            <a:schemeClr val="bg1"/>
                          </a:solidFill>
                        </a:rPr>
                        <a:t> NIH’s Undiagnosed Diseases Program</a:t>
                      </a:r>
                      <a:endParaRPr lang="en-US" sz="1700" dirty="0">
                        <a:solidFill>
                          <a:schemeClr val="bg1"/>
                        </a:solidFill>
                      </a:endParaRPr>
                    </a:p>
                  </a:txBody>
                  <a:tcPr marT="27432" marB="27432" anchor="ctr">
                    <a:lnT w="6350" cap="flat" cmpd="sng" algn="ctr">
                      <a:solidFill>
                        <a:schemeClr val="bg1"/>
                      </a:solidFill>
                      <a:prstDash val="sysDot"/>
                      <a:round/>
                      <a:headEnd type="none" w="med" len="med"/>
                      <a:tailEnd type="none" w="med" len="med"/>
                    </a:lnT>
                    <a:lnB w="12700" cap="flat" cmpd="sng" algn="ctr">
                      <a:solidFill>
                        <a:schemeClr val="bg1"/>
                      </a:solidFill>
                      <a:prstDash val="solid"/>
                      <a:round/>
                      <a:headEnd type="none" w="med" len="med"/>
                      <a:tailEnd type="none" w="med" len="med"/>
                    </a:lnB>
                    <a:solidFill>
                      <a:srgbClr val="FFFFFF">
                        <a:alpha val="20000"/>
                      </a:srgbClr>
                    </a:solidFill>
                  </a:tcPr>
                </a:tc>
                <a:tc>
                  <a:txBody>
                    <a:bodyPr/>
                    <a:lstStyle/>
                    <a:p>
                      <a:pPr algn="r"/>
                      <a:r>
                        <a:rPr lang="en-US" sz="1700" dirty="0" smtClean="0">
                          <a:solidFill>
                            <a:schemeClr val="bg1"/>
                          </a:solidFill>
                        </a:rPr>
                        <a:t>67.9</a:t>
                      </a:r>
                      <a:endParaRPr lang="en-US" sz="1700" dirty="0">
                        <a:solidFill>
                          <a:schemeClr val="bg1"/>
                        </a:solidFill>
                      </a:endParaRPr>
                    </a:p>
                  </a:txBody>
                  <a:tcPr marR="182880" anchor="ctr">
                    <a:lnT w="6350" cap="flat" cmpd="sng" algn="ctr">
                      <a:solidFill>
                        <a:schemeClr val="bg1"/>
                      </a:solidFill>
                      <a:prstDash val="sysDot"/>
                      <a:round/>
                      <a:headEnd type="none" w="med" len="med"/>
                      <a:tailEnd type="none" w="med" len="med"/>
                    </a:lnT>
                    <a:lnB w="12700" cap="flat" cmpd="sng" algn="ctr">
                      <a:solidFill>
                        <a:schemeClr val="bg1"/>
                      </a:solidFill>
                      <a:prstDash val="solid"/>
                      <a:round/>
                      <a:headEnd type="none" w="med" len="med"/>
                      <a:tailEnd type="none" w="med" len="med"/>
                    </a:lnB>
                    <a:solidFill>
                      <a:srgbClr val="FFFFFF">
                        <a:alpha val="20000"/>
                      </a:srgbClr>
                    </a:solidFill>
                  </a:tcPr>
                </a:tc>
                <a:tc>
                  <a:txBody>
                    <a:bodyPr/>
                    <a:lstStyle/>
                    <a:p>
                      <a:r>
                        <a:rPr lang="en-US" sz="1700" dirty="0" smtClean="0">
                          <a:solidFill>
                            <a:schemeClr val="bg1"/>
                          </a:solidFill>
                        </a:rPr>
                        <a:t>FY13-17</a:t>
                      </a:r>
                      <a:endParaRPr lang="en-US" sz="1700" dirty="0">
                        <a:solidFill>
                          <a:schemeClr val="bg1"/>
                        </a:solidFill>
                      </a:endParaRPr>
                    </a:p>
                  </a:txBody>
                  <a:tcPr anchor="ctr">
                    <a:lnT w="6350" cap="flat" cmpd="sng" algn="ctr">
                      <a:solidFill>
                        <a:schemeClr val="bg1"/>
                      </a:solidFill>
                      <a:prstDash val="sysDot"/>
                      <a:round/>
                      <a:headEnd type="none" w="med" len="med"/>
                      <a:tailEnd type="none" w="med" len="med"/>
                    </a:lnT>
                    <a:lnB w="12700" cap="flat" cmpd="sng" algn="ctr">
                      <a:solidFill>
                        <a:schemeClr val="bg1"/>
                      </a:solidFill>
                      <a:prstDash val="solid"/>
                      <a:round/>
                      <a:headEnd type="none" w="med" len="med"/>
                      <a:tailEnd type="none" w="med" len="med"/>
                    </a:lnB>
                    <a:solidFill>
                      <a:srgbClr val="FFFFFF">
                        <a:alpha val="20000"/>
                      </a:srgbClr>
                    </a:solidFill>
                  </a:tcPr>
                </a:tc>
              </a:tr>
            </a:tbl>
          </a:graphicData>
        </a:graphic>
      </p:graphicFrame>
      <p:cxnSp>
        <p:nvCxnSpPr>
          <p:cNvPr id="8" name="Straight Connector 7"/>
          <p:cNvCxnSpPr/>
          <p:nvPr/>
        </p:nvCxnSpPr>
        <p:spPr>
          <a:xfrm>
            <a:off x="0" y="720970"/>
            <a:ext cx="914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6740770"/>
            <a:ext cx="91440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0" y="3921370"/>
            <a:ext cx="9144000" cy="2913334"/>
          </a:xfrm>
          <a:prstGeom prst="rect">
            <a:avLst/>
          </a:prstGeom>
          <a:gradFill>
            <a:gsLst>
              <a:gs pos="0">
                <a:srgbClr val="0000C0"/>
              </a:gs>
              <a:gs pos="100000">
                <a:srgbClr val="0000FF"/>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9837" y="3921370"/>
            <a:ext cx="5066763" cy="2755053"/>
          </a:xfrm>
          <a:prstGeom prst="rect">
            <a:avLst/>
          </a:prstGeom>
        </p:spPr>
      </p:pic>
    </p:spTree>
    <p:custDataLst>
      <p:tags r:id="rId1"/>
    </p:custDataLst>
    <p:extLst>
      <p:ext uri="{BB962C8B-B14F-4D97-AF65-F5344CB8AC3E}">
        <p14:creationId xmlns:p14="http://schemas.microsoft.com/office/powerpoint/2010/main" val="1408130250"/>
      </p:ext>
    </p:extLst>
  </p:cSld>
  <p:clrMapOvr>
    <a:masterClrMapping/>
  </p:clrMapOvr>
  <mc:AlternateContent xmlns:mc="http://schemas.openxmlformats.org/markup-compatibility/2006" xmlns:p14="http://schemas.microsoft.com/office/powerpoint/2010/main">
    <mc:Choice Requires="p14">
      <p:transition spd="med" p14:dur="700" advTm="57559">
        <p:fade/>
      </p:transition>
    </mc:Choice>
    <mc:Fallback xmlns="">
      <p:transition spd="med" advTm="575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par>
                                <p:cTn id="13" presetID="22" presetClass="exit" presetSubtype="1" fill="hold" grpId="0" nodeType="withEffect">
                                  <p:stCondLst>
                                    <p:cond delay="0"/>
                                  </p:stCondLst>
                                  <p:childTnLst>
                                    <p:animEffect transition="out" filter="wipe(up)">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txBox="1">
            <a:spLocks/>
          </p:cNvSpPr>
          <p:nvPr/>
        </p:nvSpPr>
        <p:spPr>
          <a:xfrm>
            <a:off x="0" y="152400"/>
            <a:ext cx="9144000" cy="511628"/>
          </a:xfrm>
          <a:prstGeom prst="rect">
            <a:avLst/>
          </a:prstGeom>
        </p:spPr>
        <p:txBody>
          <a:bodyPr/>
          <a:lstStyle>
            <a:lvl1pPr algn="ctr" rtl="0" eaLnBrk="0" fontAlgn="base" hangingPunct="0">
              <a:spcBef>
                <a:spcPct val="0"/>
              </a:spcBef>
              <a:spcAft>
                <a:spcPct val="0"/>
              </a:spcAft>
              <a:defRPr sz="3200" b="1">
                <a:solidFill>
                  <a:srgbClr val="FFFF66"/>
                </a:solidFill>
                <a:latin typeface="+mj-lt"/>
                <a:ea typeface="+mj-ea"/>
                <a:cs typeface="+mj-cs"/>
              </a:defRPr>
            </a:lvl1pPr>
            <a:lvl2pPr algn="ctr" rtl="0" eaLnBrk="0" fontAlgn="base" hangingPunct="0">
              <a:spcBef>
                <a:spcPct val="0"/>
              </a:spcBef>
              <a:spcAft>
                <a:spcPct val="0"/>
              </a:spcAft>
              <a:defRPr sz="3200" b="1">
                <a:solidFill>
                  <a:srgbClr val="FFFF66"/>
                </a:solidFill>
                <a:latin typeface="Arial Unicode MS" pitchFamily="34" charset="-128"/>
              </a:defRPr>
            </a:lvl2pPr>
            <a:lvl3pPr algn="ctr" rtl="0" eaLnBrk="0" fontAlgn="base" hangingPunct="0">
              <a:spcBef>
                <a:spcPct val="0"/>
              </a:spcBef>
              <a:spcAft>
                <a:spcPct val="0"/>
              </a:spcAft>
              <a:defRPr sz="3200" b="1">
                <a:solidFill>
                  <a:srgbClr val="FFFF66"/>
                </a:solidFill>
                <a:latin typeface="Arial Unicode MS" pitchFamily="34" charset="-128"/>
              </a:defRPr>
            </a:lvl3pPr>
            <a:lvl4pPr algn="ctr" rtl="0" eaLnBrk="0" fontAlgn="base" hangingPunct="0">
              <a:spcBef>
                <a:spcPct val="0"/>
              </a:spcBef>
              <a:spcAft>
                <a:spcPct val="0"/>
              </a:spcAft>
              <a:defRPr sz="3200" b="1">
                <a:solidFill>
                  <a:srgbClr val="FFFF66"/>
                </a:solidFill>
                <a:latin typeface="Arial Unicode MS" pitchFamily="34" charset="-128"/>
              </a:defRPr>
            </a:lvl4pPr>
            <a:lvl5pPr algn="ctr" rtl="0" eaLnBrk="0" fontAlgn="base" hangingPunct="0">
              <a:spcBef>
                <a:spcPct val="0"/>
              </a:spcBef>
              <a:spcAft>
                <a:spcPct val="0"/>
              </a:spcAft>
              <a:defRPr sz="3200" b="1">
                <a:solidFill>
                  <a:srgbClr val="FFFF66"/>
                </a:solidFill>
                <a:latin typeface="Arial Unicode MS" pitchFamily="34" charset="-128"/>
              </a:defRPr>
            </a:lvl5pPr>
            <a:lvl6pPr marL="457200" algn="ctr" rtl="0" fontAlgn="base">
              <a:spcBef>
                <a:spcPct val="0"/>
              </a:spcBef>
              <a:spcAft>
                <a:spcPct val="0"/>
              </a:spcAft>
              <a:defRPr sz="3600">
                <a:solidFill>
                  <a:srgbClr val="FFFF66"/>
                </a:solidFill>
                <a:latin typeface="Arial Unicode MS" pitchFamily="34" charset="-128"/>
              </a:defRPr>
            </a:lvl6pPr>
            <a:lvl7pPr marL="914400" algn="ctr" rtl="0" fontAlgn="base">
              <a:spcBef>
                <a:spcPct val="0"/>
              </a:spcBef>
              <a:spcAft>
                <a:spcPct val="0"/>
              </a:spcAft>
              <a:defRPr sz="3600">
                <a:solidFill>
                  <a:srgbClr val="FFFF66"/>
                </a:solidFill>
                <a:latin typeface="Arial Unicode MS" pitchFamily="34" charset="-128"/>
              </a:defRPr>
            </a:lvl7pPr>
            <a:lvl8pPr marL="1371600" algn="ctr" rtl="0" fontAlgn="base">
              <a:spcBef>
                <a:spcPct val="0"/>
              </a:spcBef>
              <a:spcAft>
                <a:spcPct val="0"/>
              </a:spcAft>
              <a:defRPr sz="3600">
                <a:solidFill>
                  <a:srgbClr val="FFFF66"/>
                </a:solidFill>
                <a:latin typeface="Arial Unicode MS" pitchFamily="34" charset="-128"/>
              </a:defRPr>
            </a:lvl8pPr>
            <a:lvl9pPr marL="1828800" algn="ctr" rtl="0" fontAlgn="base">
              <a:spcBef>
                <a:spcPct val="0"/>
              </a:spcBef>
              <a:spcAft>
                <a:spcPct val="0"/>
              </a:spcAft>
              <a:defRPr sz="3600">
                <a:solidFill>
                  <a:srgbClr val="FFFF66"/>
                </a:solidFill>
                <a:latin typeface="Arial Unicode MS" pitchFamily="34" charset="-128"/>
              </a:defRPr>
            </a:lvl9pPr>
          </a:lstStyle>
          <a:p>
            <a:pPr>
              <a:lnSpc>
                <a:spcPct val="90000"/>
              </a:lnSpc>
              <a:tabLst>
                <a:tab pos="1719263" algn="l"/>
              </a:tabLst>
            </a:pPr>
            <a:r>
              <a:rPr lang="en-US" sz="3000" kern="0" dirty="0" smtClean="0"/>
              <a:t>Evolution in Medical Records</a:t>
            </a:r>
            <a:endParaRPr lang="en-US" sz="3000" kern="0" dirty="0"/>
          </a:p>
        </p:txBody>
      </p:sp>
      <p:sp>
        <p:nvSpPr>
          <p:cNvPr id="3" name="TextBox 2"/>
          <p:cNvSpPr txBox="1"/>
          <p:nvPr/>
        </p:nvSpPr>
        <p:spPr>
          <a:xfrm flipH="1">
            <a:off x="139521" y="6347091"/>
            <a:ext cx="8229599" cy="510909"/>
          </a:xfrm>
          <a:prstGeom prst="rect">
            <a:avLst/>
          </a:prstGeom>
          <a:noFill/>
        </p:spPr>
        <p:txBody>
          <a:bodyPr wrap="square" rtlCol="0">
            <a:spAutoFit/>
          </a:bodyPr>
          <a:lstStyle/>
          <a:p>
            <a:pPr>
              <a:lnSpc>
                <a:spcPct val="85000"/>
              </a:lnSpc>
            </a:pPr>
            <a:r>
              <a:rPr lang="en-US" sz="1600" dirty="0">
                <a:solidFill>
                  <a:schemeClr val="bg1"/>
                </a:solidFill>
              </a:rPr>
              <a:t>http://www.primeclinical.com/specialty-solutions/ehr-emr-software-programs-general-surgeons-surgical-specialists-offices.html</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093" y="705255"/>
            <a:ext cx="7463307" cy="5038679"/>
          </a:xfrm>
          <a:prstGeom prst="rect">
            <a:avLst/>
          </a:prstGeom>
          <a:ln w="28575">
            <a:solidFill>
              <a:srgbClr val="66FFFF"/>
            </a:solidFill>
          </a:ln>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893" y="990600"/>
            <a:ext cx="7691907" cy="4997289"/>
          </a:xfrm>
          <a:prstGeom prst="rect">
            <a:avLst/>
          </a:prstGeom>
          <a:noFill/>
          <a:ln w="28575">
            <a:solidFill>
              <a:srgbClr val="66FFFF"/>
            </a:solidFill>
            <a:miter lim="800000"/>
            <a:headEnd/>
            <a:tailEnd/>
          </a:ln>
          <a:extLst>
            <a:ext uri="{909E8E84-426E-40DD-AFC4-6F175D3DCCD1}">
              <a14:hiddenFill xmlns:a14="http://schemas.microsoft.com/office/drawing/2010/main">
                <a:solidFill>
                  <a:schemeClr val="accent1"/>
                </a:solidFill>
              </a14:hiddenFill>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4782" y="1313038"/>
            <a:ext cx="7874418" cy="5011562"/>
          </a:xfrm>
          <a:prstGeom prst="rect">
            <a:avLst/>
          </a:prstGeom>
          <a:ln w="28575">
            <a:solidFill>
              <a:srgbClr val="66FFFF"/>
            </a:solidFill>
          </a:ln>
        </p:spPr>
      </p:pic>
    </p:spTree>
    <p:custDataLst>
      <p:tags r:id="rId1"/>
    </p:custDataLst>
    <p:extLst>
      <p:ext uri="{BB962C8B-B14F-4D97-AF65-F5344CB8AC3E}">
        <p14:creationId xmlns:p14="http://schemas.microsoft.com/office/powerpoint/2010/main" val="197683290"/>
      </p:ext>
    </p:extLst>
  </p:cSld>
  <p:clrMapOvr>
    <a:masterClrMapping/>
  </p:clrMapOvr>
  <mc:AlternateContent xmlns:mc="http://schemas.openxmlformats.org/markup-compatibility/2006" xmlns:p14="http://schemas.microsoft.com/office/powerpoint/2010/main">
    <mc:Choice Requires="p14">
      <p:transition spd="med" p14:dur="700" advTm="28649">
        <p:fade/>
      </p:transition>
    </mc:Choice>
    <mc:Fallback xmlns="">
      <p:transition spd="med" advTm="2864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wipe(left)">
                                      <p:cBhvr>
                                        <p:cTn id="7" dur="500"/>
                                        <p:tgtEl>
                                          <p:spTgt spid="307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0|10.2|1.5|1.8|2.2|1.5|0.8|1.4|1.9"/>
</p:tagLst>
</file>

<file path=ppt/tags/tag10.xml><?xml version="1.0" encoding="utf-8"?>
<p:tagLst xmlns:a="http://schemas.openxmlformats.org/drawingml/2006/main" xmlns:r="http://schemas.openxmlformats.org/officeDocument/2006/relationships" xmlns:p="http://schemas.openxmlformats.org/presentationml/2006/main">
  <p:tag name="TIMING" val="|1|6.4|3.2|11.3"/>
</p:tagLst>
</file>

<file path=ppt/tags/tag11.xml><?xml version="1.0" encoding="utf-8"?>
<p:tagLst xmlns:a="http://schemas.openxmlformats.org/drawingml/2006/main" xmlns:r="http://schemas.openxmlformats.org/officeDocument/2006/relationships" xmlns:p="http://schemas.openxmlformats.org/presentationml/2006/main">
  <p:tag name="TIMING" val="|1.2|6.7|3.2|12"/>
</p:tagLst>
</file>

<file path=ppt/tags/tag12.xml><?xml version="1.0" encoding="utf-8"?>
<p:tagLst xmlns:a="http://schemas.openxmlformats.org/drawingml/2006/main" xmlns:r="http://schemas.openxmlformats.org/officeDocument/2006/relationships" xmlns:p="http://schemas.openxmlformats.org/presentationml/2006/main">
  <p:tag name="TIMING" val="|3|32.9|8.5"/>
</p:tagLst>
</file>

<file path=ppt/tags/tag13.xml><?xml version="1.0" encoding="utf-8"?>
<p:tagLst xmlns:a="http://schemas.openxmlformats.org/drawingml/2006/main" xmlns:r="http://schemas.openxmlformats.org/officeDocument/2006/relationships" xmlns:p="http://schemas.openxmlformats.org/presentationml/2006/main">
  <p:tag name="TIMING" val="|2.1|6.9|4.8|3.9"/>
</p:tagLst>
</file>

<file path=ppt/tags/tag14.xml><?xml version="1.0" encoding="utf-8"?>
<p:tagLst xmlns:a="http://schemas.openxmlformats.org/drawingml/2006/main" xmlns:r="http://schemas.openxmlformats.org/officeDocument/2006/relationships" xmlns:p="http://schemas.openxmlformats.org/presentationml/2006/main">
  <p:tag name="TIMING" val="|1.3|2.1|1.5|0.8"/>
</p:tagLst>
</file>

<file path=ppt/tags/tag15.xml><?xml version="1.0" encoding="utf-8"?>
<p:tagLst xmlns:a="http://schemas.openxmlformats.org/drawingml/2006/main" xmlns:r="http://schemas.openxmlformats.org/officeDocument/2006/relationships" xmlns:p="http://schemas.openxmlformats.org/presentationml/2006/main">
  <p:tag name="TIMING" val="|0.8|1.2|1.5|4.9|1.6"/>
</p:tagLst>
</file>

<file path=ppt/tags/tag16.xml><?xml version="1.0" encoding="utf-8"?>
<p:tagLst xmlns:a="http://schemas.openxmlformats.org/drawingml/2006/main" xmlns:r="http://schemas.openxmlformats.org/officeDocument/2006/relationships" xmlns:p="http://schemas.openxmlformats.org/presentationml/2006/main">
  <p:tag name="TIMING" val="|0.9|1"/>
</p:tagLst>
</file>

<file path=ppt/tags/tag17.xml><?xml version="1.0" encoding="utf-8"?>
<p:tagLst xmlns:a="http://schemas.openxmlformats.org/drawingml/2006/main" xmlns:r="http://schemas.openxmlformats.org/officeDocument/2006/relationships" xmlns:p="http://schemas.openxmlformats.org/presentationml/2006/main">
  <p:tag name="TIMING" val="|21.7|27.5|14.6|4.4"/>
</p:tagLst>
</file>

<file path=ppt/tags/tag18.xml><?xml version="1.0" encoding="utf-8"?>
<p:tagLst xmlns:a="http://schemas.openxmlformats.org/drawingml/2006/main" xmlns:r="http://schemas.openxmlformats.org/officeDocument/2006/relationships" xmlns:p="http://schemas.openxmlformats.org/presentationml/2006/main">
  <p:tag name="TIMING" val="|5.1|2.1|1.7|2.4|1.1|1"/>
</p:tagLst>
</file>

<file path=ppt/tags/tag19.xml><?xml version="1.0" encoding="utf-8"?>
<p:tagLst xmlns:a="http://schemas.openxmlformats.org/drawingml/2006/main" xmlns:r="http://schemas.openxmlformats.org/officeDocument/2006/relationships" xmlns:p="http://schemas.openxmlformats.org/presentationml/2006/main">
  <p:tag name="TIMING" val="|1.3|1.9|1.9|4.9"/>
</p:tagLst>
</file>

<file path=ppt/tags/tag2.xml><?xml version="1.0" encoding="utf-8"?>
<p:tagLst xmlns:a="http://schemas.openxmlformats.org/drawingml/2006/main" xmlns:r="http://schemas.openxmlformats.org/officeDocument/2006/relationships" xmlns:p="http://schemas.openxmlformats.org/presentationml/2006/main">
  <p:tag name="TIMING" val="|1.2|24"/>
</p:tagLst>
</file>

<file path=ppt/tags/tag20.xml><?xml version="1.0" encoding="utf-8"?>
<p:tagLst xmlns:a="http://schemas.openxmlformats.org/drawingml/2006/main" xmlns:r="http://schemas.openxmlformats.org/officeDocument/2006/relationships" xmlns:p="http://schemas.openxmlformats.org/presentationml/2006/main">
  <p:tag name="TIMING" val="|2.9"/>
</p:tagLst>
</file>

<file path=ppt/tags/tag21.xml><?xml version="1.0" encoding="utf-8"?>
<p:tagLst xmlns:a="http://schemas.openxmlformats.org/drawingml/2006/main" xmlns:r="http://schemas.openxmlformats.org/officeDocument/2006/relationships" xmlns:p="http://schemas.openxmlformats.org/presentationml/2006/main">
  <p:tag name="TIMING" val="|0.7|1.7|1.8"/>
</p:tagLst>
</file>

<file path=ppt/tags/tag22.xml><?xml version="1.0" encoding="utf-8"?>
<p:tagLst xmlns:a="http://schemas.openxmlformats.org/drawingml/2006/main" xmlns:r="http://schemas.openxmlformats.org/officeDocument/2006/relationships" xmlns:p="http://schemas.openxmlformats.org/presentationml/2006/main">
  <p:tag name="TIMING" val="|1|2.2"/>
</p:tagLst>
</file>

<file path=ppt/tags/tag23.xml><?xml version="1.0" encoding="utf-8"?>
<p:tagLst xmlns:a="http://schemas.openxmlformats.org/drawingml/2006/main" xmlns:r="http://schemas.openxmlformats.org/officeDocument/2006/relationships" xmlns:p="http://schemas.openxmlformats.org/presentationml/2006/main">
  <p:tag name="TIMING" val="|1.3|0.9|1|1.2|2.3|1.1|1.4"/>
</p:tagLst>
</file>

<file path=ppt/tags/tag24.xml><?xml version="1.0" encoding="utf-8"?>
<p:tagLst xmlns:a="http://schemas.openxmlformats.org/drawingml/2006/main" xmlns:r="http://schemas.openxmlformats.org/officeDocument/2006/relationships" xmlns:p="http://schemas.openxmlformats.org/presentationml/2006/main">
  <p:tag name="TIMING" val="|1|3.6|5.3|1.3|1.4|2.1|1.4|0.9|0.7|0.8"/>
</p:tagLst>
</file>

<file path=ppt/tags/tag25.xml><?xml version="1.0" encoding="utf-8"?>
<p:tagLst xmlns:a="http://schemas.openxmlformats.org/drawingml/2006/main" xmlns:r="http://schemas.openxmlformats.org/officeDocument/2006/relationships" xmlns:p="http://schemas.openxmlformats.org/presentationml/2006/main">
  <p:tag name="TIMING" val="|3.1|3.2|2.9|2.6|1.9"/>
</p:tagLst>
</file>

<file path=ppt/tags/tag26.xml><?xml version="1.0" encoding="utf-8"?>
<p:tagLst xmlns:a="http://schemas.openxmlformats.org/drawingml/2006/main" xmlns:r="http://schemas.openxmlformats.org/officeDocument/2006/relationships" xmlns:p="http://schemas.openxmlformats.org/presentationml/2006/main">
  <p:tag name="TIMING" val="|0.6|4.7|11.2|8.3|1.5"/>
</p:tagLst>
</file>

<file path=ppt/tags/tag27.xml><?xml version="1.0" encoding="utf-8"?>
<p:tagLst xmlns:a="http://schemas.openxmlformats.org/drawingml/2006/main" xmlns:r="http://schemas.openxmlformats.org/officeDocument/2006/relationships" xmlns:p="http://schemas.openxmlformats.org/presentationml/2006/main">
  <p:tag name="TIMING" val="|0.6|6.7|7.9|3.4"/>
</p:tagLst>
</file>

<file path=ppt/tags/tag28.xml><?xml version="1.0" encoding="utf-8"?>
<p:tagLst xmlns:a="http://schemas.openxmlformats.org/drawingml/2006/main" xmlns:r="http://schemas.openxmlformats.org/officeDocument/2006/relationships" xmlns:p="http://schemas.openxmlformats.org/presentationml/2006/main">
  <p:tag name="TIMING" val="|3.9"/>
</p:tagLst>
</file>

<file path=ppt/tags/tag29.xml><?xml version="1.0" encoding="utf-8"?>
<p:tagLst xmlns:a="http://schemas.openxmlformats.org/drawingml/2006/main" xmlns:r="http://schemas.openxmlformats.org/officeDocument/2006/relationships" xmlns:p="http://schemas.openxmlformats.org/presentationml/2006/main">
  <p:tag name="TIMING" val="|1.4|8.2|2.9|1.7|4.7|10.6|5.3|1.2|5.6|1.1|4.8|4.5|4.2|2.8|2.6|1.3"/>
</p:tagLst>
</file>

<file path=ppt/tags/tag3.xml><?xml version="1.0" encoding="utf-8"?>
<p:tagLst xmlns:a="http://schemas.openxmlformats.org/drawingml/2006/main" xmlns:r="http://schemas.openxmlformats.org/officeDocument/2006/relationships" xmlns:p="http://schemas.openxmlformats.org/presentationml/2006/main">
  <p:tag name="TIMING" val="|1.9"/>
</p:tagLst>
</file>

<file path=ppt/tags/tag30.xml><?xml version="1.0" encoding="utf-8"?>
<p:tagLst xmlns:a="http://schemas.openxmlformats.org/drawingml/2006/main" xmlns:r="http://schemas.openxmlformats.org/officeDocument/2006/relationships" xmlns:p="http://schemas.openxmlformats.org/presentationml/2006/main">
  <p:tag name="TIMING" val="|1.2|17.7|10.1|2.4|1.6|1.5|1.3|1.3|1|1.2|1.6"/>
</p:tagLst>
</file>

<file path=ppt/tags/tag31.xml><?xml version="1.0" encoding="utf-8"?>
<p:tagLst xmlns:a="http://schemas.openxmlformats.org/drawingml/2006/main" xmlns:r="http://schemas.openxmlformats.org/officeDocument/2006/relationships" xmlns:p="http://schemas.openxmlformats.org/presentationml/2006/main">
  <p:tag name="TIMING" val="|0.9|3.7|14.8|5|2|2.8|3.6|1.7|1.9|2|2.6"/>
</p:tagLst>
</file>

<file path=ppt/tags/tag4.xml><?xml version="1.0" encoding="utf-8"?>
<p:tagLst xmlns:a="http://schemas.openxmlformats.org/drawingml/2006/main" xmlns:r="http://schemas.openxmlformats.org/officeDocument/2006/relationships" xmlns:p="http://schemas.openxmlformats.org/presentationml/2006/main">
  <p:tag name="TIMING" val="|0.8|15.1|4.4"/>
</p:tagLst>
</file>

<file path=ppt/tags/tag5.xml><?xml version="1.0" encoding="utf-8"?>
<p:tagLst xmlns:a="http://schemas.openxmlformats.org/drawingml/2006/main" xmlns:r="http://schemas.openxmlformats.org/officeDocument/2006/relationships" xmlns:p="http://schemas.openxmlformats.org/presentationml/2006/main">
  <p:tag name="TIMING" val="|34.8"/>
</p:tagLst>
</file>

<file path=ppt/tags/tag6.xml><?xml version="1.0" encoding="utf-8"?>
<p:tagLst xmlns:a="http://schemas.openxmlformats.org/drawingml/2006/main" xmlns:r="http://schemas.openxmlformats.org/officeDocument/2006/relationships" xmlns:p="http://schemas.openxmlformats.org/presentationml/2006/main">
  <p:tag name="TIMING" val="|24.3"/>
</p:tagLst>
</file>

<file path=ppt/tags/tag7.xml><?xml version="1.0" encoding="utf-8"?>
<p:tagLst xmlns:a="http://schemas.openxmlformats.org/drawingml/2006/main" xmlns:r="http://schemas.openxmlformats.org/officeDocument/2006/relationships" xmlns:p="http://schemas.openxmlformats.org/presentationml/2006/main">
  <p:tag name="TIMING" val="|12.8"/>
</p:tagLst>
</file>

<file path=ppt/tags/tag8.xml><?xml version="1.0" encoding="utf-8"?>
<p:tagLst xmlns:a="http://schemas.openxmlformats.org/drawingml/2006/main" xmlns:r="http://schemas.openxmlformats.org/officeDocument/2006/relationships" xmlns:p="http://schemas.openxmlformats.org/presentationml/2006/main">
  <p:tag name="TIMING" val="|20.9"/>
</p:tagLst>
</file>

<file path=ppt/tags/tag9.xml><?xml version="1.0" encoding="utf-8"?>
<p:tagLst xmlns:a="http://schemas.openxmlformats.org/drawingml/2006/main" xmlns:r="http://schemas.openxmlformats.org/officeDocument/2006/relationships" xmlns:p="http://schemas.openxmlformats.org/presentationml/2006/main">
  <p:tag name="TIMING" val="|6.3|1.6|0.9|2.4|4.3|5.5|10.9"/>
</p:tagLst>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Unicode MS"/>
        <a:ea typeface=""/>
        <a:cs typeface=""/>
      </a:majorFont>
      <a:minorFont>
        <a:latin typeface="Arial Unicode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0_Default Design">
  <a:themeElements>
    <a:clrScheme name="5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9_Default Design">
      <a:majorFont>
        <a:latin typeface="Arial Unicode MS"/>
        <a:ea typeface=""/>
        <a:cs typeface=""/>
      </a:majorFont>
      <a:minorFont>
        <a:latin typeface="Arial Unicode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9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9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9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9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9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9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9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9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9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9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9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Unicode MS"/>
        <a:ea typeface=""/>
        <a:cs typeface=""/>
      </a:majorFont>
      <a:minorFont>
        <a:latin typeface="Arial Unicode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9_Default Design">
  <a:themeElements>
    <a:clrScheme name="5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9_Default Design">
      <a:majorFont>
        <a:latin typeface="Arial Unicode MS"/>
        <a:ea typeface=""/>
        <a:cs typeface=""/>
      </a:majorFont>
      <a:minorFont>
        <a:latin typeface="Arial Unicode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9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9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9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9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9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9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9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9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9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9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9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Executiv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9.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Unicode MS"/>
        <a:ea typeface=""/>
        <a:cs typeface=""/>
      </a:majorFont>
      <a:minorFont>
        <a:latin typeface="Arial Unicode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16192</TotalTime>
  <Words>3791</Words>
  <Application>Microsoft Office PowerPoint</Application>
  <PresentationFormat>On-screen Show (4:3)</PresentationFormat>
  <Paragraphs>953</Paragraphs>
  <Slides>54</Slides>
  <Notes>44</Notes>
  <HiddenSlides>0</HiddenSlides>
  <MMClips>0</MMClips>
  <ScaleCrop>false</ScaleCrop>
  <HeadingPairs>
    <vt:vector size="4" baseType="variant">
      <vt:variant>
        <vt:lpstr>Theme</vt:lpstr>
      </vt:variant>
      <vt:variant>
        <vt:i4>10</vt:i4>
      </vt:variant>
      <vt:variant>
        <vt:lpstr>Slide Titles</vt:lpstr>
      </vt:variant>
      <vt:variant>
        <vt:i4>54</vt:i4>
      </vt:variant>
    </vt:vector>
  </HeadingPairs>
  <TitlesOfParts>
    <vt:vector size="64" baseType="lpstr">
      <vt:lpstr>Default Design</vt:lpstr>
      <vt:lpstr>Office Theme</vt:lpstr>
      <vt:lpstr>1_Default Design</vt:lpstr>
      <vt:lpstr>3_Office Theme</vt:lpstr>
      <vt:lpstr>2_Office Theme</vt:lpstr>
      <vt:lpstr>4_Office Theme</vt:lpstr>
      <vt:lpstr>59_Default Design</vt:lpstr>
      <vt:lpstr>1_Executive</vt:lpstr>
      <vt:lpstr>2_Default Design</vt:lpstr>
      <vt:lpstr>60_Default Design</vt:lpstr>
      <vt:lpstr>Electronic Medical Records and Genomics (eMERGE) Network Phase III</vt:lpstr>
      <vt:lpstr>PowerPoint Presentation</vt:lpstr>
      <vt:lpstr>Electronic Medical Records and Genomics (eMERGE) Network</vt:lpstr>
      <vt:lpstr>2007 - 2010</vt:lpstr>
      <vt:lpstr>EMR-Linked Biorepositories in eMERGE II</vt:lpstr>
      <vt:lpstr>eMERGE: A Three-Pronged Strategy</vt:lpstr>
      <vt:lpstr>Selected Primary Phenotype-Gene Associations in eMERGE I Associations between 19 phenotypes and 38 genes</vt:lpstr>
      <vt:lpstr>NHGRI’s Genomic Medicine Research Program</vt:lpstr>
      <vt:lpstr>PowerPoint Presentation</vt:lpstr>
      <vt:lpstr>Adoption of Advanced EHR Systems by Hospital and Physicians, 2008- 2013</vt:lpstr>
      <vt:lpstr>PowerPoint Presentation</vt:lpstr>
      <vt:lpstr>Critical Needs for EMR in Genomic Medicine</vt:lpstr>
      <vt:lpstr>Future Directions for the eMERGE Network January 22, 2014</vt:lpstr>
      <vt:lpstr>eMERGE III discovery research should…</vt:lpstr>
      <vt:lpstr>eMERGE III implementation research should…</vt:lpstr>
      <vt:lpstr>Convergence of Discovery and Implementation in eMERGE III: Utilize Unique Strengths</vt:lpstr>
      <vt:lpstr>Integrated ELSI infrastructure should….</vt:lpstr>
      <vt:lpstr>Defining Phenotypes from EMR Data</vt:lpstr>
      <vt:lpstr>T2DM Phenotyping Algorithm in XML and HTML </vt:lpstr>
      <vt:lpstr>PowerPoint Presentation</vt:lpstr>
      <vt:lpstr>Longitudinal Kidney Function Measures Derived from EMR</vt:lpstr>
      <vt:lpstr>Clustering and Associations of Longitudinal Kidney Function Measures (eGFR) in African Ancestry Patients  </vt:lpstr>
      <vt:lpstr>Examples of eMERGE Tools:  eMERGE Electronic Phenotyping</vt:lpstr>
      <vt:lpstr>eMERGE Physician-Patient Education</vt:lpstr>
      <vt:lpstr>Consent, Privacy and Stakeholder Concerns</vt:lpstr>
      <vt:lpstr>eMERGE Site-Specific Genomic Medicine Implementation Pilots</vt:lpstr>
      <vt:lpstr>eMERGE-PGRN Partnership </vt:lpstr>
      <vt:lpstr>PowerPoint Presentation</vt:lpstr>
      <vt:lpstr>Design and Performance of PGRN-Seq Platform</vt:lpstr>
      <vt:lpstr>CPIC Gene-Drug Guidelines Clin Pharmacol Ther  2011-2013</vt:lpstr>
      <vt:lpstr>Drugs with PGx Variants Implemented in eMERGE-PGx, by Site</vt:lpstr>
      <vt:lpstr>Drugs with PGx Variants Implemented in eMERGE-PGx, by Site</vt:lpstr>
      <vt:lpstr>Preliminary PGRN-Seq Results SCN5A and KCNH2  in 2,000 Patients</vt:lpstr>
      <vt:lpstr>Preliminary PGRN-Seq Results SCN5A and KCNH2  in 2,000 Patients</vt:lpstr>
      <vt:lpstr>Clinical Implications of Sequence Variation </vt:lpstr>
      <vt:lpstr>eMERGE III Goal and Aims</vt:lpstr>
      <vt:lpstr>eMERGE I, II, III Continued  Aims</vt:lpstr>
      <vt:lpstr>eMERGE III Proposed Scope</vt:lpstr>
      <vt:lpstr>eMERGE III Proposed Scope</vt:lpstr>
      <vt:lpstr>Criteria for Site Selection</vt:lpstr>
      <vt:lpstr>Criteria for Site Selection (continued)</vt:lpstr>
      <vt:lpstr>NHGRI’s Genomic Medicine Research Program</vt:lpstr>
      <vt:lpstr>Spectrum of Genomic Medicine Implementation: Intensity vs. Breadth</vt:lpstr>
      <vt:lpstr>Commonalities and Complementarity of eMERGE and CSER</vt:lpstr>
      <vt:lpstr>Commonalities and Complementarity of eMERGE and IGNITE</vt:lpstr>
      <vt:lpstr>Many Thanks…</vt:lpstr>
      <vt:lpstr>David’s Questions</vt:lpstr>
      <vt:lpstr>Phenome-Wide Scanning with EMR Data</vt:lpstr>
      <vt:lpstr>An eMERGE-wide phenotype analyzed with no extra genotyping: hypothyroidism</vt:lpstr>
      <vt:lpstr>The phenome-wide association study (PheWAS)</vt:lpstr>
      <vt:lpstr>PheWAS for rs965513 (FOXE1)</vt:lpstr>
      <vt:lpstr>PheWAS of “all” NHGRI GWAS Catalog SNPs</vt:lpstr>
      <vt:lpstr>Replications of NHGRI GWAS associations via PheWAS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NHGRI Genomic Medicine Meeting 6/29/11</dc:title>
  <dc:creator>manoliot</dc:creator>
  <cp:lastModifiedBy>Wyatt, Judith (NIH/NHGRI) </cp:lastModifiedBy>
  <cp:revision>614</cp:revision>
  <dcterms:created xsi:type="dcterms:W3CDTF">2011-08-15T21:19:28Z</dcterms:created>
  <dcterms:modified xsi:type="dcterms:W3CDTF">2014-05-23T16:01:07Z</dcterms:modified>
</cp:coreProperties>
</file>